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8"/>
  </p:notesMasterIdLst>
  <p:sldIdLst>
    <p:sldId id="639" r:id="rId2"/>
    <p:sldId id="384" r:id="rId3"/>
    <p:sldId id="592" r:id="rId4"/>
    <p:sldId id="575" r:id="rId5"/>
    <p:sldId id="615" r:id="rId6"/>
    <p:sldId id="616" r:id="rId7"/>
    <p:sldId id="618" r:id="rId8"/>
    <p:sldId id="596" r:id="rId9"/>
    <p:sldId id="573" r:id="rId10"/>
    <p:sldId id="598" r:id="rId11"/>
    <p:sldId id="599" r:id="rId12"/>
    <p:sldId id="600" r:id="rId13"/>
    <p:sldId id="601" r:id="rId14"/>
    <p:sldId id="612" r:id="rId15"/>
    <p:sldId id="641" r:id="rId16"/>
    <p:sldId id="642" r:id="rId17"/>
    <p:sldId id="613" r:id="rId18"/>
    <p:sldId id="614" r:id="rId19"/>
    <p:sldId id="643" r:id="rId20"/>
    <p:sldId id="602" r:id="rId21"/>
    <p:sldId id="644" r:id="rId22"/>
    <p:sldId id="646" r:id="rId23"/>
    <p:sldId id="629" r:id="rId24"/>
    <p:sldId id="630" r:id="rId25"/>
    <p:sldId id="632" r:id="rId26"/>
    <p:sldId id="647" r:id="rId27"/>
  </p:sldIdLst>
  <p:sldSz cx="12192000" cy="6858000"/>
  <p:notesSz cx="6858000" cy="9144000"/>
  <p:custDataLst>
    <p:tags r:id="rId2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3A873-5E73-AF47-5168-60E826C34ABE}" name="Administrator" initials="A" userId="Administra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00"/>
    <a:srgbClr val="FF93FF"/>
    <a:srgbClr val="FFECAF"/>
    <a:srgbClr val="FF4FF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17/8/2024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60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20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32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5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45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82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33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468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2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44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561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55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062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4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37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01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07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95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06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33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17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12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51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17/8/2024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9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6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50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420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67.png"/><Relationship Id="rId4" Type="http://schemas.openxmlformats.org/officeDocument/2006/relationships/image" Target="../media/image4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53.wmf"/><Relationship Id="rId2" Type="http://schemas.openxmlformats.org/officeDocument/2006/relationships/tags" Target="../tags/tag2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52.wmf"/><Relationship Id="rId4" Type="http://schemas.openxmlformats.org/officeDocument/2006/relationships/notesSlide" Target="../notesSlides/notesSlide26.xml"/><Relationship Id="rId9" Type="http://schemas.openxmlformats.org/officeDocument/2006/relationships/oleObject" Target="../embeddings/oleObject7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7.gif"/><Relationship Id="rId5" Type="http://schemas.openxmlformats.org/officeDocument/2006/relationships/audio" Target="../media/media3.mp3"/><Relationship Id="rId10" Type="http://schemas.openxmlformats.org/officeDocument/2006/relationships/image" Target="../media/image6.png"/><Relationship Id="rId4" Type="http://schemas.microsoft.com/office/2007/relationships/media" Target="../media/media3.mp3"/><Relationship Id="rId9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jpeg"/><Relationship Id="rId18" Type="http://schemas.openxmlformats.org/officeDocument/2006/relationships/image" Target="../media/image9.wmf"/><Relationship Id="rId3" Type="http://schemas.openxmlformats.org/officeDocument/2006/relationships/slideLayout" Target="../slideLayouts/slideLayout2.xml"/><Relationship Id="rId21" Type="http://schemas.openxmlformats.org/officeDocument/2006/relationships/oleObject" Target="../embeddings/oleObject4.bin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oleObject" Target="../embeddings/oleObject2.bin"/><Relationship Id="rId2" Type="http://schemas.openxmlformats.org/officeDocument/2006/relationships/tags" Target="../tags/tag6.xml"/><Relationship Id="rId16" Type="http://schemas.openxmlformats.org/officeDocument/2006/relationships/image" Target="../media/image8.wmf"/><Relationship Id="rId20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13.png"/><Relationship Id="rId19" Type="http://schemas.openxmlformats.org/officeDocument/2006/relationships/oleObject" Target="../embeddings/oleObject3.bin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gif"/><Relationship Id="rId14" Type="http://schemas.openxmlformats.org/officeDocument/2006/relationships/image" Target="../media/image17.emf"/><Relationship Id="rId22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16.jpeg"/><Relationship Id="rId4" Type="http://schemas.openxmlformats.org/officeDocument/2006/relationships/audio" Target="../media/audio4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audio" Target="../media/audio3.wav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16.jpeg"/><Relationship Id="rId4" Type="http://schemas.openxmlformats.org/officeDocument/2006/relationships/audio" Target="../media/audio4.wav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7.gif"/><Relationship Id="rId18" Type="http://schemas.openxmlformats.org/officeDocument/2006/relationships/image" Target="../media/image27.png"/><Relationship Id="rId3" Type="http://schemas.openxmlformats.org/officeDocument/2006/relationships/audio" Target="../media/media4.mp3"/><Relationship Id="rId7" Type="http://schemas.openxmlformats.org/officeDocument/2006/relationships/audio" Target="../media/media2.mp3"/><Relationship Id="rId12" Type="http://schemas.openxmlformats.org/officeDocument/2006/relationships/image" Target="../media/image22.png"/><Relationship Id="rId17" Type="http://schemas.openxmlformats.org/officeDocument/2006/relationships/image" Target="../media/image4.png"/><Relationship Id="rId2" Type="http://schemas.microsoft.com/office/2007/relationships/media" Target="../media/media4.mp3"/><Relationship Id="rId16" Type="http://schemas.openxmlformats.org/officeDocument/2006/relationships/image" Target="../media/image25.gif"/><Relationship Id="rId1" Type="http://schemas.openxmlformats.org/officeDocument/2006/relationships/tags" Target="../tags/tag9.xml"/><Relationship Id="rId6" Type="http://schemas.microsoft.com/office/2007/relationships/media" Target="../media/media2.mp3"/><Relationship Id="rId11" Type="http://schemas.openxmlformats.org/officeDocument/2006/relationships/image" Target="../media/image21.png"/><Relationship Id="rId5" Type="http://schemas.openxmlformats.org/officeDocument/2006/relationships/audio" Target="../media/media5.mp3"/><Relationship Id="rId15" Type="http://schemas.openxmlformats.org/officeDocument/2006/relationships/image" Target="../media/image24.gif"/><Relationship Id="rId10" Type="http://schemas.openxmlformats.org/officeDocument/2006/relationships/image" Target="../media/image20.png"/><Relationship Id="rId4" Type="http://schemas.microsoft.com/office/2007/relationships/media" Target="../media/media5.mp3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07" y="454095"/>
            <a:ext cx="10654748" cy="88940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TỈNH QUẢNG NINH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711" y="258387"/>
            <a:ext cx="7707933" cy="5310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THÀNH PHỐ CẨM PHẢ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81300" y="43507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FE7AED-632D-4AE8-86B7-C2E68F704423}"/>
              </a:ext>
            </a:extLst>
          </p:cNvPr>
          <p:cNvSpPr txBox="1">
            <a:spLocks/>
          </p:cNvSpPr>
          <p:nvPr/>
        </p:nvSpPr>
        <p:spPr>
          <a:xfrm>
            <a:off x="543338" y="2884083"/>
            <a:ext cx="10654748" cy="889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</a:t>
            </a: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TỈ SỐ LƯỢNG GIÁC CỦA GÓC NHỌN</a:t>
            </a: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1)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Content Placeholder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C81402-A8DB-4797-89B2-286E548F63EB}"/>
              </a:ext>
            </a:extLst>
          </p:cNvPr>
          <p:cNvSpPr txBox="1">
            <a:spLocks/>
          </p:cNvSpPr>
          <p:nvPr/>
        </p:nvSpPr>
        <p:spPr>
          <a:xfrm>
            <a:off x="993914" y="2353020"/>
            <a:ext cx="9925878" cy="531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IV:</a:t>
            </a:r>
            <a:r>
              <a:rPr lang="vi-VN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Hệ thức lượng trong tam giác vuông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441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399510" y="388919"/>
            <a:ext cx="643236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399511" y="1146564"/>
                <a:ext cx="6254272" cy="10527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Hoạt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sgk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74) Cho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11" y="1146564"/>
                <a:ext cx="6254272" cy="1052789"/>
              </a:xfrm>
              <a:prstGeom prst="rect">
                <a:avLst/>
              </a:prstGeom>
              <a:blipFill>
                <a:blip r:embed="rId4"/>
                <a:stretch>
                  <a:fillRect l="-2049" t="-3468" b="-15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98864" y="2586149"/>
            <a:ext cx="6748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98864" y="3274833"/>
            <a:ext cx="6649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98864" y="3927131"/>
            <a:ext cx="4068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10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782" y="87932"/>
            <a:ext cx="5324858" cy="3875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43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399510" y="388919"/>
            <a:ext cx="643236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399510" y="1146564"/>
            <a:ext cx="206819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nghĩa: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251264" y="2176931"/>
                <a:ext cx="6392199" cy="96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AE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64" y="2176931"/>
                <a:ext cx="6392199" cy="965649"/>
              </a:xfrm>
              <a:prstGeom prst="rect">
                <a:avLst/>
              </a:prstGeom>
              <a:blipFill>
                <a:blip r:embed="rId4"/>
                <a:stretch>
                  <a:fillRect l="-1907" t="-6289" b="-16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251264" y="3341144"/>
                <a:ext cx="1152046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AE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64" y="3341144"/>
                <a:ext cx="11520461" cy="523220"/>
              </a:xfrm>
              <a:prstGeom prst="rect">
                <a:avLst/>
              </a:prstGeom>
              <a:blipFill>
                <a:blip r:embed="rId5"/>
                <a:stretch>
                  <a:fillRect l="-105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251264" y="3907703"/>
                <a:ext cx="117977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AE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64" y="3907703"/>
                <a:ext cx="11797781" cy="523220"/>
              </a:xfrm>
              <a:prstGeom prst="rect">
                <a:avLst/>
              </a:prstGeom>
              <a:blipFill>
                <a:blip r:embed="rId6"/>
                <a:stretch>
                  <a:fillRect l="-1033" t="-11628" r="-10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251264" y="4457650"/>
                <a:ext cx="1119986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tang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AE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64" y="4457650"/>
                <a:ext cx="11199861" cy="523220"/>
              </a:xfrm>
              <a:prstGeom prst="rect">
                <a:avLst/>
              </a:prstGeom>
              <a:blipFill>
                <a:blip r:embed="rId7"/>
                <a:stretch>
                  <a:fillRect l="-108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233630" y="5010917"/>
                <a:ext cx="1153809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côtang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cot</a:t>
                </a:r>
                <a:r>
                  <a:rPr lang="en-AE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30" y="5010917"/>
                <a:ext cx="11538095" cy="523220"/>
              </a:xfrm>
              <a:prstGeom prst="rect">
                <a:avLst/>
              </a:prstGeom>
              <a:blipFill>
                <a:blip r:embed="rId8"/>
                <a:stretch>
                  <a:fillRect l="-1057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782" y="87932"/>
            <a:ext cx="5324858" cy="3239777"/>
          </a:xfrm>
          <a:prstGeom prst="rect">
            <a:avLst/>
          </a:prstGeom>
        </p:spPr>
      </p:pic>
      <p:sp>
        <p:nvSpPr>
          <p:cNvPr id="14" name="Rectangle 1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58B915-1D7A-4E96-B316-6F3BE333455B}"/>
              </a:ext>
            </a:extLst>
          </p:cNvPr>
          <p:cNvSpPr/>
          <p:nvPr/>
        </p:nvSpPr>
        <p:spPr>
          <a:xfrm>
            <a:off x="2010990" y="5588814"/>
            <a:ext cx="65764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</a:t>
            </a: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học</a:t>
            </a:r>
            <a:r>
              <a:rPr lang="vi-VN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tan </a:t>
            </a: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</a:t>
            </a:r>
            <a:r>
              <a:rPr lang="vi-VN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 </a:t>
            </a: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hư</a:t>
            </a:r>
            <a:r>
              <a:rPr lang="vi-VN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</a:t>
            </a:r>
            <a:r>
              <a:rPr lang="vi-VN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đoàn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842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611705" y="1633628"/>
            <a:ext cx="78646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“…”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đúng</a:t>
            </a:r>
            <a:endParaRPr lang="en-US" sz="3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1367227" y="3120137"/>
                <a:ext cx="1767022" cy="882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227" y="3120137"/>
                <a:ext cx="1767022" cy="882870"/>
              </a:xfrm>
              <a:prstGeom prst="rect">
                <a:avLst/>
              </a:prstGeom>
              <a:blipFill>
                <a:blip r:embed="rId4"/>
                <a:stretch>
                  <a:fillRect l="-8621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4008142" y="3079349"/>
                <a:ext cx="1807739" cy="882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142" y="3079349"/>
                <a:ext cx="1807739" cy="882549"/>
              </a:xfrm>
              <a:prstGeom prst="rect">
                <a:avLst/>
              </a:prstGeom>
              <a:blipFill>
                <a:blip r:embed="rId5"/>
                <a:stretch>
                  <a:fillRect l="-8784" b="-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1321926" y="4696892"/>
                <a:ext cx="1892890" cy="879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926" y="4696892"/>
                <a:ext cx="1892890" cy="879215"/>
              </a:xfrm>
              <a:prstGeom prst="rect">
                <a:avLst/>
              </a:prstGeom>
              <a:blipFill>
                <a:blip r:embed="rId6"/>
                <a:stretch>
                  <a:fillRect l="-8387" b="-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4167435" y="4857537"/>
                <a:ext cx="1802929" cy="882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cot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435" y="4857537"/>
                <a:ext cx="1802929" cy="882549"/>
              </a:xfrm>
              <a:prstGeom prst="rect">
                <a:avLst/>
              </a:prstGeom>
              <a:blipFill>
                <a:blip r:embed="rId7"/>
                <a:stretch>
                  <a:fillRect l="-8814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1373974" y="3195085"/>
                <a:ext cx="1767022" cy="7668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974" y="3195085"/>
                <a:ext cx="1767022" cy="766813"/>
              </a:xfrm>
              <a:prstGeom prst="rect">
                <a:avLst/>
              </a:prstGeom>
              <a:blipFill>
                <a:blip r:embed="rId8"/>
                <a:stretch>
                  <a:fillRect l="-8621" t="-12698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4037300" y="3067876"/>
                <a:ext cx="1807739" cy="882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ctangle 16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300" y="3067876"/>
                <a:ext cx="1807739" cy="882549"/>
              </a:xfrm>
              <a:prstGeom prst="rect">
                <a:avLst/>
              </a:prstGeom>
              <a:blipFill>
                <a:blip r:embed="rId9"/>
                <a:stretch>
                  <a:fillRect l="-8418" b="-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1437082" y="4696723"/>
                <a:ext cx="1863844" cy="879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082" y="4696723"/>
                <a:ext cx="1863844" cy="879215"/>
              </a:xfrm>
              <a:prstGeom prst="rect">
                <a:avLst/>
              </a:prstGeom>
              <a:blipFill>
                <a:blip r:embed="rId10"/>
                <a:stretch>
                  <a:fillRect l="-8525" b="-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4283238" y="4969094"/>
                <a:ext cx="1651221" cy="7631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cot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238" y="4969094"/>
                <a:ext cx="1651221" cy="763158"/>
              </a:xfrm>
              <a:prstGeom prst="rect">
                <a:avLst/>
              </a:prstGeom>
              <a:blipFill>
                <a:blip r:embed="rId11"/>
                <a:stretch>
                  <a:fillRect l="-9594" t="-12800" b="-13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F49F43-11BC-4A51-A7F9-74F93FAFFE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556" y="1590253"/>
            <a:ext cx="4570809" cy="3326766"/>
          </a:xfrm>
          <a:prstGeom prst="rect">
            <a:avLst/>
          </a:prstGeom>
        </p:spPr>
      </p:pic>
      <p:sp>
        <p:nvSpPr>
          <p:cNvPr id="13" name="Rectangle 1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9D84B0-7C2A-443D-8049-7C5AEB09DC49}"/>
              </a:ext>
            </a:extLst>
          </p:cNvPr>
          <p:cNvSpPr/>
          <p:nvPr/>
        </p:nvSpPr>
        <p:spPr>
          <a:xfrm>
            <a:off x="5845039" y="334520"/>
            <a:ext cx="65764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</a:t>
            </a: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học</a:t>
            </a:r>
            <a:r>
              <a:rPr lang="vi-VN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tan </a:t>
            </a: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</a:t>
            </a:r>
            <a:r>
              <a:rPr lang="vi-VN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 </a:t>
            </a: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hư</a:t>
            </a:r>
            <a:r>
              <a:rPr lang="vi-VN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</a:t>
            </a:r>
            <a:r>
              <a:rPr lang="vi-VN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đoàn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28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5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800124" y="418722"/>
            <a:ext cx="1781257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538867" y="1295337"/>
                <a:ext cx="10443115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67" y="1295337"/>
                <a:ext cx="10443115" cy="954107"/>
              </a:xfrm>
              <a:prstGeom prst="rect">
                <a:avLst/>
              </a:prstGeom>
              <a:blipFill>
                <a:blip r:embed="rId5"/>
                <a:stretch>
                  <a:fillRect l="-1050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538867" y="2504497"/>
                <a:ext cx="11439927" cy="534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thể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sin B, cos B, tan B, cot B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thay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sin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tan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cot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67" y="2504497"/>
                <a:ext cx="11439927" cy="534762"/>
              </a:xfrm>
              <a:prstGeom prst="rect">
                <a:avLst/>
              </a:prstGeom>
              <a:blipFill>
                <a:blip r:embed="rId6"/>
                <a:stretch>
                  <a:fillRect l="-959" t="-11364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581892" y="3845226"/>
                <a:ext cx="11370100" cy="12116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E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sin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AE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 1; cos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AE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 1; cot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AE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m:rPr>
                            <m:nor/>
                          </m:rPr>
                          <a:rPr lang="en-AE" sz="2800" b="0" i="0" dirty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92" y="3845226"/>
                <a:ext cx="11370100" cy="1211678"/>
              </a:xfrm>
              <a:prstGeom prst="rect">
                <a:avLst/>
              </a:prstGeom>
              <a:blipFill>
                <a:blip r:embed="rId7"/>
                <a:stretch>
                  <a:fillRect l="-1072" t="-5528" b="-5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91546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 descr="OPL20U25GSXzBJYl68kk8uQGfFKzs7yb1M4KJWUiLk6ZEvGF+qCIPSnY57AbBFCvTWID07 2024 T9 CD 012+K4lPs7H94VUqPe2XwIsfPRnrXQE//QTEXxb8/8N4CNc6FpgZahzpTjFhMzSA7T/nHJa11DE8Ng2TP3iAmRczFlmslSuUNOgUeb6yRvs0="/>
              <p:cNvSpPr>
                <a:spLocks noGrp="1"/>
              </p:cNvSpPr>
              <p:nvPr>
                <p:ph type="title"/>
              </p:nvPr>
            </p:nvSpPr>
            <p:spPr>
              <a:xfrm>
                <a:off x="276497" y="613319"/>
                <a:ext cx="10828370" cy="1325563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Tỉ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OB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AB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OB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BC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OCD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acc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 descr="OPL20U25GSXzBJYl68kk8uQGfFKzs7yb1M4KJWUiLk6ZEvGF+qCIPSnY57AbBFCvTWID07 2024 T9 CD 012+K4lPs7H94VUqPe2XwIsfPRnrXQE//QTEXxb8/8N4CNc6FpgZahzpTjFhMzSA7T/nHJa11DE8Ng2TP3iAmRczFlmslSuUNOgUeb6yRvs0=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6497" y="613319"/>
                <a:ext cx="10828370" cy="1325563"/>
              </a:xfrm>
              <a:blipFill>
                <a:blip r:embed="rId4"/>
                <a:stretch>
                  <a:fillRect l="-1407" t="-33180" b="-35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 descr="OPL20U25GSXzBJYl68kk8uQGfFKzs7yb1M4KJWUiLk6ZEvGF+qCIPSnY57AbBFCvTWID07 2024 T9 CD 012+K4lPs7H94VUqPe2XwIsfPRnrXQE//QTEXxb8/8N4CNc6FpgZahzpTjFhMzSA7T/nHJa11DE8Ng2TP3iAmRczFlmslSuUNOgUeb6yRvs0="/>
              <p:cNvSpPr txBox="1">
                <a:spLocks/>
              </p:cNvSpPr>
              <p:nvPr/>
            </p:nvSpPr>
            <p:spPr>
              <a:xfrm>
                <a:off x="371553" y="3324137"/>
                <a:ext cx="10733314" cy="34947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OAB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sin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OAB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BC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cos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OB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OCD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OCD</m:t>
                        </m:r>
                      </m:e>
                    </m:acc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den>
                    </m:f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OAD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OAD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den>
                    </m:f>
                  </m:oMath>
                </a14:m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itle 1" descr="OPL20U25GSXzBJYl68kk8uQGfFKzs7yb1M4KJWUiLk6ZEvGF+qCIPSnY57AbBFCvTWID07 2024 T9 CD 012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53" y="3324137"/>
                <a:ext cx="10733314" cy="3494761"/>
              </a:xfrm>
              <a:prstGeom prst="rect">
                <a:avLst/>
              </a:prstGeom>
              <a:blipFill>
                <a:blip r:embed="rId5"/>
                <a:stretch>
                  <a:fillRect l="-1193" t="-114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276497" y="2395266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42860E-4F23-2304-41F6-E81757EA52F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86877" y="3533863"/>
            <a:ext cx="4286182" cy="3082090"/>
            <a:chOff x="729" y="607"/>
            <a:chExt cx="3345" cy="214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A8FB8DFB-365A-F904-542E-D370D96ABB1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29" y="607"/>
              <a:ext cx="3345" cy="2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BAFD85C5-6838-7D98-7F6D-2A16EFD81E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9" y="1686"/>
              <a:ext cx="2685" cy="0"/>
            </a:xfrm>
            <a:prstGeom prst="line">
              <a:avLst/>
            </a:prstGeom>
            <a:noFill/>
            <a:ln w="714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739372CA-ABA9-B41C-8232-F9F770881B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6" y="990"/>
              <a:ext cx="0" cy="1374"/>
            </a:xfrm>
            <a:prstGeom prst="line">
              <a:avLst/>
            </a:prstGeom>
            <a:noFill/>
            <a:ln w="714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55BD94F7-4EB9-6392-0731-3EEB6DE7D9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9" y="990"/>
              <a:ext cx="1347" cy="696"/>
            </a:xfrm>
            <a:prstGeom prst="line">
              <a:avLst/>
            </a:prstGeom>
            <a:noFill/>
            <a:ln w="714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A47C8F91-C312-5CFC-1257-661EF4767C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6" y="990"/>
              <a:ext cx="1338" cy="696"/>
            </a:xfrm>
            <a:prstGeom prst="line">
              <a:avLst/>
            </a:prstGeom>
            <a:noFill/>
            <a:ln w="714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2FCBFC0B-3689-A9E5-4C70-21B26421A7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9" y="1686"/>
              <a:ext cx="1347" cy="678"/>
            </a:xfrm>
            <a:prstGeom prst="line">
              <a:avLst/>
            </a:prstGeom>
            <a:noFill/>
            <a:ln w="714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EC4CC0CB-F1FE-E381-5C58-4F70324E4C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6" y="1686"/>
              <a:ext cx="1338" cy="678"/>
            </a:xfrm>
            <a:prstGeom prst="line">
              <a:avLst/>
            </a:prstGeom>
            <a:noFill/>
            <a:ln w="714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Group 15">
              <a:extLst>
                <a:ext uri="{FF2B5EF4-FFF2-40B4-BE49-F238E27FC236}">
                  <a16:creationId xmlns:a16="http://schemas.microsoft.com/office/drawing/2014/main" id="{AD8714D5-BDC3-E4C9-B7B0-9D2F0FAEBE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10" y="1668"/>
              <a:ext cx="244" cy="330"/>
              <a:chOff x="2210" y="1668"/>
              <a:chExt cx="244" cy="330"/>
            </a:xfrm>
          </p:grpSpPr>
          <p:sp>
            <p:nvSpPr>
              <p:cNvPr id="31" name="Oval 12">
                <a:extLst>
                  <a:ext uri="{FF2B5EF4-FFF2-40B4-BE49-F238E27FC236}">
                    <a16:creationId xmlns:a16="http://schemas.microsoft.com/office/drawing/2014/main" id="{BE45A8A7-72AA-EC56-29A8-3B664C951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8" y="1668"/>
                <a:ext cx="36" cy="3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Oval 13">
                <a:extLst>
                  <a:ext uri="{FF2B5EF4-FFF2-40B4-BE49-F238E27FC236}">
                    <a16:creationId xmlns:a16="http://schemas.microsoft.com/office/drawing/2014/main" id="{96BCABA1-8C88-B571-ED96-F09029398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8" y="1668"/>
                <a:ext cx="36" cy="36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14">
                <a:extLst>
                  <a:ext uri="{FF2B5EF4-FFF2-40B4-BE49-F238E27FC236}">
                    <a16:creationId xmlns:a16="http://schemas.microsoft.com/office/drawing/2014/main" id="{D87B62CF-7B36-3DF0-3866-993A6C25F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0" y="1713"/>
                <a:ext cx="244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7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O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5" name="Group 19">
              <a:extLst>
                <a:ext uri="{FF2B5EF4-FFF2-40B4-BE49-F238E27FC236}">
                  <a16:creationId xmlns:a16="http://schemas.microsoft.com/office/drawing/2014/main" id="{1FE40E69-7C83-2271-4D7C-B36274E080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9" y="1561"/>
              <a:ext cx="258" cy="285"/>
              <a:chOff x="819" y="1561"/>
              <a:chExt cx="258" cy="285"/>
            </a:xfrm>
          </p:grpSpPr>
          <p:sp>
            <p:nvSpPr>
              <p:cNvPr id="28" name="Oval 16">
                <a:extLst>
                  <a:ext uri="{FF2B5EF4-FFF2-40B4-BE49-F238E27FC236}">
                    <a16:creationId xmlns:a16="http://schemas.microsoft.com/office/drawing/2014/main" id="{2CF433B3-07AF-4899-4BC2-BDF17532F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1" y="1668"/>
                <a:ext cx="36" cy="3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17">
                <a:extLst>
                  <a:ext uri="{FF2B5EF4-FFF2-40B4-BE49-F238E27FC236}">
                    <a16:creationId xmlns:a16="http://schemas.microsoft.com/office/drawing/2014/main" id="{84C71616-CEBB-F9B1-7559-DFA830087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1" y="1668"/>
                <a:ext cx="36" cy="36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18">
                <a:extLst>
                  <a:ext uri="{FF2B5EF4-FFF2-40B4-BE49-F238E27FC236}">
                    <a16:creationId xmlns:a16="http://schemas.microsoft.com/office/drawing/2014/main" id="{07666064-C072-8818-2605-FDB1B9755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9" y="1561"/>
                <a:ext cx="231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7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" name="Group 23">
              <a:extLst>
                <a:ext uri="{FF2B5EF4-FFF2-40B4-BE49-F238E27FC236}">
                  <a16:creationId xmlns:a16="http://schemas.microsoft.com/office/drawing/2014/main" id="{F633454F-906F-B8B0-8C33-FAEF7EA1BC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6" y="1561"/>
              <a:ext cx="321" cy="285"/>
              <a:chOff x="3726" y="1561"/>
              <a:chExt cx="321" cy="285"/>
            </a:xfrm>
          </p:grpSpPr>
          <p:sp>
            <p:nvSpPr>
              <p:cNvPr id="25" name="Oval 20">
                <a:extLst>
                  <a:ext uri="{FF2B5EF4-FFF2-40B4-BE49-F238E27FC236}">
                    <a16:creationId xmlns:a16="http://schemas.microsoft.com/office/drawing/2014/main" id="{FF14506C-5214-3E37-CD5B-F3920C151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6" y="1668"/>
                <a:ext cx="36" cy="3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21">
                <a:extLst>
                  <a:ext uri="{FF2B5EF4-FFF2-40B4-BE49-F238E27FC236}">
                    <a16:creationId xmlns:a16="http://schemas.microsoft.com/office/drawing/2014/main" id="{DA5B025B-6330-FA13-035B-70D031614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6" y="1668"/>
                <a:ext cx="36" cy="36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22">
                <a:extLst>
                  <a:ext uri="{FF2B5EF4-FFF2-40B4-BE49-F238E27FC236}">
                    <a16:creationId xmlns:a16="http://schemas.microsoft.com/office/drawing/2014/main" id="{DDE67657-4CFC-7AF4-6F6F-0E6859E23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6" y="1561"/>
                <a:ext cx="231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7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" name="Group 27">
              <a:extLst>
                <a:ext uri="{FF2B5EF4-FFF2-40B4-BE49-F238E27FC236}">
                  <a16:creationId xmlns:a16="http://schemas.microsoft.com/office/drawing/2014/main" id="{A43EA1A1-E144-9B69-4864-028B44BA24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7" y="697"/>
              <a:ext cx="231" cy="311"/>
              <a:chOff x="2317" y="697"/>
              <a:chExt cx="231" cy="311"/>
            </a:xfrm>
          </p:grpSpPr>
          <p:sp>
            <p:nvSpPr>
              <p:cNvPr id="22" name="Oval 24">
                <a:extLst>
                  <a:ext uri="{FF2B5EF4-FFF2-40B4-BE49-F238E27FC236}">
                    <a16:creationId xmlns:a16="http://schemas.microsoft.com/office/drawing/2014/main" id="{3BC78A8F-2A38-2F2F-7A3D-6A41732C1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8" y="973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25">
                <a:extLst>
                  <a:ext uri="{FF2B5EF4-FFF2-40B4-BE49-F238E27FC236}">
                    <a16:creationId xmlns:a16="http://schemas.microsoft.com/office/drawing/2014/main" id="{B72DD402-83C6-814E-6106-E846CB71D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8" y="973"/>
                <a:ext cx="36" cy="35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26">
                <a:extLst>
                  <a:ext uri="{FF2B5EF4-FFF2-40B4-BE49-F238E27FC236}">
                    <a16:creationId xmlns:a16="http://schemas.microsoft.com/office/drawing/2014/main" id="{B89E5BC1-5F47-E8EC-D790-33A43AD46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7" y="697"/>
                <a:ext cx="231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7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" name="Group 31">
              <a:extLst>
                <a:ext uri="{FF2B5EF4-FFF2-40B4-BE49-F238E27FC236}">
                  <a16:creationId xmlns:a16="http://schemas.microsoft.com/office/drawing/2014/main" id="{481DAF0E-8AE6-33FA-AD18-92BD4EEF09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7" y="2346"/>
              <a:ext cx="244" cy="348"/>
              <a:chOff x="2317" y="2346"/>
              <a:chExt cx="244" cy="348"/>
            </a:xfrm>
          </p:grpSpPr>
          <p:sp>
            <p:nvSpPr>
              <p:cNvPr id="19" name="Oval 28">
                <a:extLst>
                  <a:ext uri="{FF2B5EF4-FFF2-40B4-BE49-F238E27FC236}">
                    <a16:creationId xmlns:a16="http://schemas.microsoft.com/office/drawing/2014/main" id="{0CDC6F3D-BFF5-EC34-76E2-ED1B76E9B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8" y="2346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29">
                <a:extLst>
                  <a:ext uri="{FF2B5EF4-FFF2-40B4-BE49-F238E27FC236}">
                    <a16:creationId xmlns:a16="http://schemas.microsoft.com/office/drawing/2014/main" id="{8E8AD0C7-AB7F-556B-2A17-7AB2103935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8" y="2346"/>
                <a:ext cx="36" cy="35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0">
                <a:extLst>
                  <a:ext uri="{FF2B5EF4-FFF2-40B4-BE49-F238E27FC236}">
                    <a16:creationId xmlns:a16="http://schemas.microsoft.com/office/drawing/2014/main" id="{26443C2D-C55F-78F8-F271-F720D8000B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7" y="2409"/>
                <a:ext cx="244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7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4143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7C07F793-7A07-4538-B5B2-176E5BAD38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:a16="http://schemas.microsoft.com/office/drawing/2014/main" id="{5A34D872-0955-46A4-AFDA-F4D41E59612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6278" y="1371600"/>
            <a:ext cx="8350692" cy="492506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207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1285D94A-DEEE-46FE-B14C-B4FF859822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>
            <a:extLst>
              <a:ext uri="{FF2B5EF4-FFF2-40B4-BE49-F238E27FC236}">
                <a16:creationId xmlns:a16="http://schemas.microsoft.com/office/drawing/2014/main" id="{EDC15B92-86C2-4B3A-BD64-AC6B261610D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5948" y="914400"/>
            <a:ext cx="8841022" cy="538226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1547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 descr="OPL20U25GSXzBJYl68kk8uQGfFKzs7yb1M4KJWUiLk6ZEvGF+qCIPSnY57AbBFCvTWID07 2024 T9 CD 012+K4lPs7H94VUqPe2XwIsfPRnrXQE//QTEXxb8/8N4CNc6FpgZahzpTjFhMzSA7T/nHJa11DE8Ng2TP3iAmRczFlmslSuUNOgUeb6yRvs0="/>
              <p:cNvSpPr>
                <a:spLocks noGrp="1"/>
              </p:cNvSpPr>
              <p:nvPr>
                <p:ph type="title"/>
              </p:nvPr>
            </p:nvSpPr>
            <p:spPr>
              <a:xfrm>
                <a:off x="276497" y="299754"/>
                <a:ext cx="10515600" cy="1571482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BH, AH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í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á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ỉ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ượ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gi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á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ó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30</m:t>
                        </m:r>
                      </m:e>
                      <m:sup>
                        <m:r>
                          <a:rPr lang="en-US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 descr="OPL20U25GSXzBJYl68kk8uQGfFKzs7yb1M4KJWUiLk6ZEvGF+qCIPSnY57AbBFCvTWID07 2024 T9 CD 012+K4lPs7H94VUqPe2XwIsfPRnrXQE//QTEXxb8/8N4CNc6FpgZahzpTjFhMzSA7T/nHJa11DE8Ng2TP3iAmRczFlmslSuUNOgUeb6yRvs0=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6497" y="299754"/>
                <a:ext cx="10515600" cy="1571482"/>
              </a:xfrm>
              <a:blipFill>
                <a:blip r:embed="rId4"/>
                <a:stretch>
                  <a:fillRect l="-1449" t="-12791" b="-15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 descr="OPL20U25GSXzBJYl68kk8uQGfFKzs7yb1M4KJWUiLk6ZEvGF+qCIPSnY57AbBFCvTWID07 2024 T9 CD 012+K4lPs7H94VUqPe2XwIsfPRnrXQE//QTEXxb8/8N4CNc6FpgZahzpTjFhMzSA7T/nHJa11DE8Ng2TP3iAmRczFlmslSuUNOgUeb6yRvs0="/>
              <p:cNvSpPr txBox="1">
                <a:spLocks/>
              </p:cNvSpPr>
              <p:nvPr/>
            </p:nvSpPr>
            <p:spPr>
              <a:xfrm>
                <a:off x="276497" y="2972672"/>
                <a:ext cx="12192000" cy="351390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BH=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a</a:t>
                </a: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Pythagore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ABH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H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AH=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𝐵𝐻</m:t>
                            </m: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a</m:t>
                    </m:r>
                    <m:rad>
                      <m:radPr>
                        <m:degHide m:val="on"/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ABH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BAH</m:t>
                        </m:r>
                      </m:e>
                    </m:acc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BAC</m:t>
                            </m:r>
                          </m:e>
                        </m:acc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60</m:t>
                            </m:r>
                          </m:e>
                          <m:sup>
                            <m:r>
                              <a:rPr lang="en-US" sz="28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num>
                      <m:den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box>
                      <m:box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</m:e>
                    </m:box>
                    <m:sSup>
                      <m:s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BAH</m:t>
                        </m:r>
                      </m:e>
                    </m:acc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BH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cos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BAH</m:t>
                        </m:r>
                      </m:e>
                    </m:acc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ta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BAH</m:t>
                        </m:r>
                      </m:e>
                    </m:acc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BH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BAH</m:t>
                        </m:r>
                      </m:e>
                    </m:acc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BH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itle 1" descr="OPL20U25GSXzBJYl68kk8uQGfFKzs7yb1M4KJWUiLk6ZEvGF+qCIPSnY57AbBFCvTWID07 2024 T9 CD 012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97" y="2972672"/>
                <a:ext cx="12192000" cy="3513907"/>
              </a:xfrm>
              <a:prstGeom prst="rect">
                <a:avLst/>
              </a:prstGeom>
              <a:blipFill>
                <a:blip r:embed="rId5"/>
                <a:stretch>
                  <a:fillRect l="-1000" t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276497" y="1871237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410CC4-2009-81D8-440E-7490DC96CE3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413527" y="0"/>
            <a:ext cx="3266886" cy="3098263"/>
            <a:chOff x="270" y="292"/>
            <a:chExt cx="2383" cy="226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13084B60-1CAC-5E0C-816D-10D1F831E35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0" y="292"/>
              <a:ext cx="2383" cy="2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C9C8924F-4105-5C64-FF38-BB38727E5A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" y="2197"/>
              <a:ext cx="1789" cy="0"/>
            </a:xfrm>
            <a:prstGeom prst="line">
              <a:avLst/>
            </a:prstGeom>
            <a:noFill/>
            <a:ln w="650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435385C0-5263-F241-9D49-29A7AF6431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5" y="647"/>
              <a:ext cx="899" cy="1550"/>
            </a:xfrm>
            <a:prstGeom prst="line">
              <a:avLst/>
            </a:prstGeom>
            <a:noFill/>
            <a:ln w="650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C9BAB26A-849C-679B-5CDB-1BE89BAF49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647"/>
              <a:ext cx="890" cy="1550"/>
            </a:xfrm>
            <a:prstGeom prst="line">
              <a:avLst/>
            </a:prstGeom>
            <a:noFill/>
            <a:ln w="650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C3172714-86E4-DEF7-F2C0-27FAED5A31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647"/>
              <a:ext cx="0" cy="1550"/>
            </a:xfrm>
            <a:prstGeom prst="line">
              <a:avLst/>
            </a:prstGeom>
            <a:noFill/>
            <a:ln w="650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4E493FEF-0513-FE7B-53DC-B15AC77C1F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2082"/>
              <a:ext cx="91" cy="0"/>
            </a:xfrm>
            <a:prstGeom prst="line">
              <a:avLst/>
            </a:prstGeom>
            <a:noFill/>
            <a:ln w="396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3F238DDE-87DB-1E7D-CF8C-3833D6A69E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2082"/>
              <a:ext cx="0" cy="115"/>
            </a:xfrm>
            <a:prstGeom prst="line">
              <a:avLst/>
            </a:prstGeom>
            <a:noFill/>
            <a:ln w="396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37046B-9191-F473-6CBE-3A1DCE3D0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" y="1208"/>
              <a:ext cx="3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1" i="1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2a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5" name="Group 16">
              <a:extLst>
                <a:ext uri="{FF2B5EF4-FFF2-40B4-BE49-F238E27FC236}">
                  <a16:creationId xmlns:a16="http://schemas.microsoft.com/office/drawing/2014/main" id="{A2EBBE1A-966C-6376-3A85-EA3D81F767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3" y="2157"/>
              <a:ext cx="239" cy="268"/>
              <a:chOff x="353" y="2157"/>
              <a:chExt cx="239" cy="268"/>
            </a:xfrm>
          </p:grpSpPr>
          <p:sp>
            <p:nvSpPr>
              <p:cNvPr id="28" name="Oval 13">
                <a:extLst>
                  <a:ext uri="{FF2B5EF4-FFF2-40B4-BE49-F238E27FC236}">
                    <a16:creationId xmlns:a16="http://schemas.microsoft.com/office/drawing/2014/main" id="{A84E2D7C-A36A-C167-F796-E2C4911AD5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" y="2181"/>
                <a:ext cx="33" cy="3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14">
                <a:extLst>
                  <a:ext uri="{FF2B5EF4-FFF2-40B4-BE49-F238E27FC236}">
                    <a16:creationId xmlns:a16="http://schemas.microsoft.com/office/drawing/2014/main" id="{AEDD7129-918D-BBA8-D36C-2F9F8952A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" y="2181"/>
                <a:ext cx="33" cy="33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15">
                <a:extLst>
                  <a:ext uri="{FF2B5EF4-FFF2-40B4-BE49-F238E27FC236}">
                    <a16:creationId xmlns:a16="http://schemas.microsoft.com/office/drawing/2014/main" id="{0D22DEAC-5638-D983-6896-BDED7E2FD6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" y="2157"/>
                <a:ext cx="218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5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" name="Group 20">
              <a:extLst>
                <a:ext uri="{FF2B5EF4-FFF2-40B4-BE49-F238E27FC236}">
                  <a16:creationId xmlns:a16="http://schemas.microsoft.com/office/drawing/2014/main" id="{54DC0C10-6F70-6453-7C73-72AC920247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8" y="2165"/>
              <a:ext cx="284" cy="268"/>
              <a:chOff x="2348" y="2165"/>
              <a:chExt cx="284" cy="268"/>
            </a:xfrm>
          </p:grpSpPr>
          <p:sp>
            <p:nvSpPr>
              <p:cNvPr id="25" name="Oval 17">
                <a:extLst>
                  <a:ext uri="{FF2B5EF4-FFF2-40B4-BE49-F238E27FC236}">
                    <a16:creationId xmlns:a16="http://schemas.microsoft.com/office/drawing/2014/main" id="{D5D4B0D3-F157-BF76-F7F9-01111C764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8" y="2181"/>
                <a:ext cx="33" cy="3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8">
                <a:extLst>
                  <a:ext uri="{FF2B5EF4-FFF2-40B4-BE49-F238E27FC236}">
                    <a16:creationId xmlns:a16="http://schemas.microsoft.com/office/drawing/2014/main" id="{D86A901C-4554-A09D-23BE-2FB6048B6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8" y="2181"/>
                <a:ext cx="33" cy="33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D39BA096-9F21-6BE8-D779-C2B8CB6F1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4" y="2165"/>
                <a:ext cx="218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5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" name="Group 24">
              <a:extLst>
                <a:ext uri="{FF2B5EF4-FFF2-40B4-BE49-F238E27FC236}">
                  <a16:creationId xmlns:a16="http://schemas.microsoft.com/office/drawing/2014/main" id="{6DF50D1D-799E-918A-0118-2E13306142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1" y="375"/>
              <a:ext cx="218" cy="288"/>
              <a:chOff x="1391" y="375"/>
              <a:chExt cx="218" cy="28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2BB4B48-606E-BA9E-6043-43F7944EF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630"/>
                <a:ext cx="33" cy="3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B0F96A9-3B57-5358-962E-F5268061D6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630"/>
                <a:ext cx="33" cy="33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D960AC8-6E4C-E923-849A-6477CA82D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375"/>
                <a:ext cx="218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5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" name="Group 28">
              <a:extLst>
                <a:ext uri="{FF2B5EF4-FFF2-40B4-BE49-F238E27FC236}">
                  <a16:creationId xmlns:a16="http://schemas.microsoft.com/office/drawing/2014/main" id="{BD24365D-5BD1-9D08-8EE7-4EA7E5ACA2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6" y="2181"/>
              <a:ext cx="239" cy="326"/>
              <a:chOff x="1416" y="2181"/>
              <a:chExt cx="239" cy="326"/>
            </a:xfrm>
          </p:grpSpPr>
          <p:sp>
            <p:nvSpPr>
              <p:cNvPr id="19" name="Oval 25">
                <a:extLst>
                  <a:ext uri="{FF2B5EF4-FFF2-40B4-BE49-F238E27FC236}">
                    <a16:creationId xmlns:a16="http://schemas.microsoft.com/office/drawing/2014/main" id="{1528C4D7-3050-DDE0-F5B6-4B62A2A8C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2181"/>
                <a:ext cx="33" cy="3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26">
                <a:extLst>
                  <a:ext uri="{FF2B5EF4-FFF2-40B4-BE49-F238E27FC236}">
                    <a16:creationId xmlns:a16="http://schemas.microsoft.com/office/drawing/2014/main" id="{3DB2B46B-BFC7-ACD9-0050-53654206D4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2181"/>
                <a:ext cx="33" cy="33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27">
                <a:extLst>
                  <a:ext uri="{FF2B5EF4-FFF2-40B4-BE49-F238E27FC236}">
                    <a16:creationId xmlns:a16="http://schemas.microsoft.com/office/drawing/2014/main" id="{AC8A42C1-A647-F991-1615-6C86C26B2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6" y="2239"/>
                <a:ext cx="239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5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H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8211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 descr="OPL20U25GSXzBJYl68kk8uQGfFKzs7yb1M4KJWUiLk6ZEvGF+qCIPSnY57AbBFCvTWID07 2024 T9 CD 012+K4lPs7H94VUqPe2XwIsfPRnrXQE//QTEXxb8/8N4CNc6FpgZahzpTjFhMzSA7T/nHJa11DE8Ng2TP3iAmRczFlmslSuUNOgUeb6yRvs0="/>
              <p:cNvSpPr>
                <a:spLocks noGrp="1"/>
              </p:cNvSpPr>
              <p:nvPr>
                <p:ph type="title"/>
              </p:nvPr>
            </p:nvSpPr>
            <p:spPr>
              <a:xfrm>
                <a:off x="276497" y="209908"/>
                <a:ext cx="10515600" cy="1325563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a.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AC,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 descr="OPL20U25GSXzBJYl68kk8uQGfFKzs7yb1M4KJWUiLk6ZEvGF+qCIPSnY57AbBFCvTWID07 2024 T9 CD 012+K4lPs7H94VUqPe2XwIsfPRnrXQE//QTEXxb8/8N4CNc6FpgZahzpTjFhMzSA7T/nHJa11DE8Ng2TP3iAmRczFlmslSuUNOgUeb6yRvs0=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6497" y="209908"/>
                <a:ext cx="10515600" cy="1325563"/>
              </a:xfrm>
              <a:blipFill>
                <a:blip r:embed="rId4"/>
                <a:stretch>
                  <a:fillRect l="-1159" t="-19266" b="-24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 descr="OPL20U25GSXzBJYl68kk8uQGfFKzs7yb1M4KJWUiLk6ZEvGF+qCIPSnY57AbBFCvTWID07 2024 T9 CD 012+K4lPs7H94VUqPe2XwIsfPRnrXQE//QTEXxb8/8N4CNc6FpgZahzpTjFhMzSA7T/nHJa11DE8Ng2TP3iAmRczFlmslSuUNOgUeb6yRvs0="/>
              <p:cNvSpPr txBox="1">
                <a:spLocks/>
              </p:cNvSpPr>
              <p:nvPr/>
            </p:nvSpPr>
            <p:spPr>
              <a:xfrm>
                <a:off x="370626" y="3094478"/>
                <a:ext cx="10733314" cy="351390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ACB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sz="2800" i="1" dirty="0">
                    <a:solidFill>
                      <a:schemeClr val="bg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sz="2800" i="1" dirty="0">
                    <a:solidFill>
                      <a:schemeClr val="bg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Pythagore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có: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BC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𝐴𝐶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cos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cos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BC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tan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b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itle 1" descr="OPL20U25GSXzBJYl68kk8uQGfFKzs7yb1M4KJWUiLk6ZEvGF+qCIPSnY57AbBFCvTWID07 2024 T9 CD 012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26" y="3094478"/>
                <a:ext cx="10733314" cy="3513907"/>
              </a:xfrm>
              <a:prstGeom prst="rect">
                <a:avLst/>
              </a:prstGeom>
              <a:blipFill>
                <a:blip r:embed="rId5"/>
                <a:stretch>
                  <a:fillRect l="-1193" t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370626" y="1826315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3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F7986D-71C0-418B-E41F-135EA00C72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19146" y="206834"/>
            <a:ext cx="4753865" cy="2887644"/>
            <a:chOff x="264" y="115"/>
            <a:chExt cx="3472" cy="2109"/>
          </a:xfrm>
        </p:grpSpPr>
        <p:sp>
          <p:nvSpPr>
            <p:cNvPr id="7" name="AutoShape 30">
              <a:extLst>
                <a:ext uri="{FF2B5EF4-FFF2-40B4-BE49-F238E27FC236}">
                  <a16:creationId xmlns:a16="http://schemas.microsoft.com/office/drawing/2014/main" id="{4DF6DE75-4CCE-8D75-3909-C1144EE1FD3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4" y="115"/>
              <a:ext cx="3472" cy="2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33">
              <a:extLst>
                <a:ext uri="{FF2B5EF4-FFF2-40B4-BE49-F238E27FC236}">
                  <a16:creationId xmlns:a16="http://schemas.microsoft.com/office/drawing/2014/main" id="{4AD899A2-E32B-AA5C-286C-4E8A08CFCC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7" y="1911"/>
              <a:ext cx="2736" cy="0"/>
            </a:xfrm>
            <a:prstGeom prst="line">
              <a:avLst/>
            </a:prstGeom>
            <a:noFill/>
            <a:ln w="793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34">
              <a:extLst>
                <a:ext uri="{FF2B5EF4-FFF2-40B4-BE49-F238E27FC236}">
                  <a16:creationId xmlns:a16="http://schemas.microsoft.com/office/drawing/2014/main" id="{66653455-63B3-43E2-FC95-FB9132B94C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15" y="554"/>
              <a:ext cx="1358" cy="1357"/>
            </a:xfrm>
            <a:prstGeom prst="line">
              <a:avLst/>
            </a:prstGeom>
            <a:noFill/>
            <a:ln w="793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35">
              <a:extLst>
                <a:ext uri="{FF2B5EF4-FFF2-40B4-BE49-F238E27FC236}">
                  <a16:creationId xmlns:a16="http://schemas.microsoft.com/office/drawing/2014/main" id="{724E2F00-4DE8-95EA-F347-34E32B3799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7" y="554"/>
              <a:ext cx="1378" cy="1357"/>
            </a:xfrm>
            <a:prstGeom prst="line">
              <a:avLst/>
            </a:prstGeom>
            <a:noFill/>
            <a:ln w="793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36">
              <a:extLst>
                <a:ext uri="{FF2B5EF4-FFF2-40B4-BE49-F238E27FC236}">
                  <a16:creationId xmlns:a16="http://schemas.microsoft.com/office/drawing/2014/main" id="{775B1D9B-AA10-8F01-20BC-02E6C45D4C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4" y="644"/>
              <a:ext cx="86" cy="97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37">
              <a:extLst>
                <a:ext uri="{FF2B5EF4-FFF2-40B4-BE49-F238E27FC236}">
                  <a16:creationId xmlns:a16="http://schemas.microsoft.com/office/drawing/2014/main" id="{6E95159F-8EB2-34CB-542D-F2E847DA57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10" y="645"/>
              <a:ext cx="96" cy="96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38">
              <a:extLst>
                <a:ext uri="{FF2B5EF4-FFF2-40B4-BE49-F238E27FC236}">
                  <a16:creationId xmlns:a16="http://schemas.microsoft.com/office/drawing/2014/main" id="{54F3A50B-59A2-584D-90CF-0D093083E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5" y="871"/>
              <a:ext cx="158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300" b="1" i="1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4" name="Group 42">
              <a:extLst>
                <a:ext uri="{FF2B5EF4-FFF2-40B4-BE49-F238E27FC236}">
                  <a16:creationId xmlns:a16="http://schemas.microsoft.com/office/drawing/2014/main" id="{452E93F8-8162-5F4D-E831-B1B7860E18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" y="1841"/>
              <a:ext cx="292" cy="331"/>
              <a:chOff x="366" y="1841"/>
              <a:chExt cx="292" cy="331"/>
            </a:xfrm>
          </p:grpSpPr>
          <p:sp>
            <p:nvSpPr>
              <p:cNvPr id="23" name="Oval 39">
                <a:extLst>
                  <a:ext uri="{FF2B5EF4-FFF2-40B4-BE49-F238E27FC236}">
                    <a16:creationId xmlns:a16="http://schemas.microsoft.com/office/drawing/2014/main" id="{1F55B1D7-E045-FEE4-631D-C9A9DD6FE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1891"/>
                <a:ext cx="41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40">
                <a:extLst>
                  <a:ext uri="{FF2B5EF4-FFF2-40B4-BE49-F238E27FC236}">
                    <a16:creationId xmlns:a16="http://schemas.microsoft.com/office/drawing/2014/main" id="{26BD7678-203B-1E22-F59E-826FAF0ED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1891"/>
                <a:ext cx="41" cy="40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41">
                <a:extLst>
                  <a:ext uri="{FF2B5EF4-FFF2-40B4-BE49-F238E27FC236}">
                    <a16:creationId xmlns:a16="http://schemas.microsoft.com/office/drawing/2014/main" id="{6C27ED82-1302-56E7-BB4B-0A4D2C5A4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" y="1841"/>
                <a:ext cx="270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0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5" name="Group 46">
              <a:extLst>
                <a:ext uri="{FF2B5EF4-FFF2-40B4-BE49-F238E27FC236}">
                  <a16:creationId xmlns:a16="http://schemas.microsoft.com/office/drawing/2014/main" id="{8B8D1260-C0FC-904E-E089-257459AD4D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3" y="1841"/>
              <a:ext cx="361" cy="331"/>
              <a:chOff x="3353" y="1841"/>
              <a:chExt cx="361" cy="331"/>
            </a:xfrm>
          </p:grpSpPr>
          <p:sp>
            <p:nvSpPr>
              <p:cNvPr id="20" name="Oval 43">
                <a:extLst>
                  <a:ext uri="{FF2B5EF4-FFF2-40B4-BE49-F238E27FC236}">
                    <a16:creationId xmlns:a16="http://schemas.microsoft.com/office/drawing/2014/main" id="{9C14C462-703F-4F55-449F-7ABA37F45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3" y="1891"/>
                <a:ext cx="40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44">
                <a:extLst>
                  <a:ext uri="{FF2B5EF4-FFF2-40B4-BE49-F238E27FC236}">
                    <a16:creationId xmlns:a16="http://schemas.microsoft.com/office/drawing/2014/main" id="{75632F97-C5A6-6936-231C-812DE625C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3" y="1891"/>
                <a:ext cx="40" cy="40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45">
                <a:extLst>
                  <a:ext uri="{FF2B5EF4-FFF2-40B4-BE49-F238E27FC236}">
                    <a16:creationId xmlns:a16="http://schemas.microsoft.com/office/drawing/2014/main" id="{66879541-7C29-44E8-F1E7-A2A2ADAC3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4" y="1841"/>
                <a:ext cx="270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0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" name="Group 50">
              <a:extLst>
                <a:ext uri="{FF2B5EF4-FFF2-40B4-BE49-F238E27FC236}">
                  <a16:creationId xmlns:a16="http://schemas.microsoft.com/office/drawing/2014/main" id="{618757C1-CF51-0DAE-44E5-85278D6F22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9" y="217"/>
              <a:ext cx="270" cy="357"/>
              <a:chOff x="1919" y="217"/>
              <a:chExt cx="270" cy="357"/>
            </a:xfrm>
          </p:grpSpPr>
          <p:sp>
            <p:nvSpPr>
              <p:cNvPr id="17" name="Oval 47">
                <a:extLst>
                  <a:ext uri="{FF2B5EF4-FFF2-40B4-BE49-F238E27FC236}">
                    <a16:creationId xmlns:a16="http://schemas.microsoft.com/office/drawing/2014/main" id="{DCAA96A6-C657-0D07-70F2-48E821C1B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5" y="534"/>
                <a:ext cx="40" cy="4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48">
                <a:extLst>
                  <a:ext uri="{FF2B5EF4-FFF2-40B4-BE49-F238E27FC236}">
                    <a16:creationId xmlns:a16="http://schemas.microsoft.com/office/drawing/2014/main" id="{0FFA88EB-EE67-6020-1FD0-7CEB228401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5" y="534"/>
                <a:ext cx="40" cy="40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49">
                <a:extLst>
                  <a:ext uri="{FF2B5EF4-FFF2-40B4-BE49-F238E27FC236}">
                    <a16:creationId xmlns:a16="http://schemas.microsoft.com/office/drawing/2014/main" id="{4E30726C-7FAF-0DEE-4B12-12FB6CD32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" y="217"/>
                <a:ext cx="270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0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4126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5644A30E-AE04-4F6E-97D2-D600138C34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:a16="http://schemas.microsoft.com/office/drawing/2014/main" id="{9CD525AD-A703-4A98-81C5-53F7FDC7C90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7984" y="662609"/>
            <a:ext cx="8894030" cy="5607547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858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</p:cNvCxnSpPr>
          <p:nvPr/>
        </p:nvCxnSpPr>
        <p:spPr>
          <a:xfrm>
            <a:off x="6253851" y="3347985"/>
            <a:ext cx="5510784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1285466" y="1510820"/>
            <a:ext cx="3922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số lượng giác của góc nhọn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83753" y="2756008"/>
            <a:ext cx="50492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số lượng giác của hai góc phụ nhau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1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0CED0C-73C6-4064-8207-CD2A71967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2201" y="7779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3DF0D2D-8CA4-4ACD-B319-AADAD33980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1"/>
    </mc:Choice>
    <mc:Fallback xmlns="">
      <p:transition spd="slow" advTm="18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/>
      <p:bldP spid="23" grpId="0"/>
      <p:bldP spid="24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605510" y="323604"/>
            <a:ext cx="4560864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77)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1321998" y="1049326"/>
            <a:ext cx="705430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203977" y="2333486"/>
                <a:ext cx="6669903" cy="48974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Pythagore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MNP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M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NP=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AE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𝑀𝑁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AE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/>
                    </m:rad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=</a:t>
                </a:r>
                <a:r>
                  <a:rPr lang="en-AE" sz="2800" dirty="0">
                    <a:solidFill>
                      <a:schemeClr val="bg1"/>
                    </a:solidFill>
                  </a:rPr>
                  <a:t>…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𝑀𝑁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cos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𝑁𝑃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</a:t>
                </a: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…...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…...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cot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………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</a:t>
                </a: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77" y="2333486"/>
                <a:ext cx="6669903" cy="4897495"/>
              </a:xfrm>
              <a:prstGeom prst="rect">
                <a:avLst/>
              </a:prstGeom>
              <a:blipFill>
                <a:blip r:embed="rId4"/>
                <a:stretch>
                  <a:fillRect l="-1826"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98E969-A2C3-B92A-D0B6-CCD17664EC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70" y="4565541"/>
            <a:ext cx="1561730" cy="1561730"/>
          </a:xfrm>
          <a:prstGeom prst="rect">
            <a:avLst/>
          </a:prstGeom>
        </p:spPr>
      </p:pic>
      <p:pic>
        <p:nvPicPr>
          <p:cNvPr id="23" name="Picture 22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88" y="593095"/>
            <a:ext cx="5015957" cy="35735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232385" y="2333486"/>
                <a:ext cx="6907276" cy="49884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MNP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NP=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E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AE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𝑀𝑁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AE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𝑀𝑃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AE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E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e>
                    </m:rad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8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(cm)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MNP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𝑀𝑁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𝑁𝑃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cos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𝑀𝑃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𝑁𝑃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</a:t>
                </a: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cot 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𝑀𝑃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𝑀𝑁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32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</a:t>
                </a: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Rectangle 24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85" y="2333486"/>
                <a:ext cx="6907276" cy="4988482"/>
              </a:xfrm>
              <a:prstGeom prst="rect">
                <a:avLst/>
              </a:prstGeom>
              <a:blipFill>
                <a:blip r:embed="rId7"/>
                <a:stretch>
                  <a:fillRect l="-1765" t="-1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24391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300E2F95-0523-40E2-9959-1EC1995368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>
            <a:extLst>
              <a:ext uri="{FF2B5EF4-FFF2-40B4-BE49-F238E27FC236}">
                <a16:creationId xmlns:a16="http://schemas.microsoft.com/office/drawing/2014/main" id="{E1F08297-C8EB-404C-812D-0609E4E9FB5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3513" y="954157"/>
            <a:ext cx="8443457" cy="5342503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947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03C1DB76-A1C0-45BC-A363-8D0585D147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:a16="http://schemas.microsoft.com/office/drawing/2014/main" id="{C6D35297-2CD9-498A-B78E-133A1A5CC13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5304" y="1338470"/>
            <a:ext cx="8191666" cy="495819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322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12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ID07 2024 T9 CD 012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124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0909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5287767" y="-934129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628537" y="1185709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296669" y="2618426"/>
            <a:ext cx="7084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định nghĩa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lại các bài tập và các VD đã làm.</a:t>
            </a:r>
          </a:p>
          <a:p>
            <a:pPr marL="457200" indent="-457200">
              <a:buFontTx/>
              <a:buChar char="-"/>
            </a:pP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BT 1,2,3 (81)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8046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22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5944C-80F2-4877-8CDF-06DC29609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79804-49D9-4D10-812B-374F3923E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24B001A-C729-47CA-BE3E-1809478789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7046373"/>
              </p:ext>
            </p:extLst>
          </p:nvPr>
        </p:nvGraphicFramePr>
        <p:xfrm>
          <a:off x="1044575" y="5521325"/>
          <a:ext cx="1641475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Equation" r:id="rId5" imgW="914400" imgH="177480" progId="Equation.DSMT4">
                  <p:embed/>
                </p:oleObj>
              </mc:Choice>
              <mc:Fallback>
                <p:oleObj name="Equation" r:id="rId5" imgW="914400" imgH="1774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78483FA-8860-454A-9A7B-B867C12341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4575" y="5521325"/>
                        <a:ext cx="1641475" cy="31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9C16635-9558-49B4-A42B-2F053AFD63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069971"/>
              </p:ext>
            </p:extLst>
          </p:nvPr>
        </p:nvGraphicFramePr>
        <p:xfrm>
          <a:off x="3124200" y="5521325"/>
          <a:ext cx="977900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name="Equation" r:id="rId7" imgW="545760" imgH="177480" progId="Equation.DSMT4">
                  <p:embed/>
                </p:oleObj>
              </mc:Choice>
              <mc:Fallback>
                <p:oleObj name="Equation" r:id="rId7" imgW="545760" imgH="177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60A8899-0321-4816-8EC1-3A840BA976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24200" y="5521325"/>
                        <a:ext cx="977900" cy="31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83FE5C8-5554-485F-9AE5-C01640C44E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530071"/>
              </p:ext>
            </p:extLst>
          </p:nvPr>
        </p:nvGraphicFramePr>
        <p:xfrm>
          <a:off x="4867275" y="5521325"/>
          <a:ext cx="1022350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2" name="Equation" r:id="rId9" imgW="571320" imgH="177480" progId="Equation.DSMT4">
                  <p:embed/>
                </p:oleObj>
              </mc:Choice>
              <mc:Fallback>
                <p:oleObj name="Equation" r:id="rId9" imgW="571320" imgH="177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43AE897-57B7-4E0C-B355-B6F5BA8668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67275" y="5521325"/>
                        <a:ext cx="1022350" cy="31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1F8340A-F16A-4B25-BA3C-08F3734541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479468"/>
              </p:ext>
            </p:extLst>
          </p:nvPr>
        </p:nvGraphicFramePr>
        <p:xfrm>
          <a:off x="6824663" y="5521325"/>
          <a:ext cx="1000125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" name="Equation" r:id="rId11" imgW="558720" imgH="177480" progId="Equation.DSMT4">
                  <p:embed/>
                </p:oleObj>
              </mc:Choice>
              <mc:Fallback>
                <p:oleObj name="Equation" r:id="rId11" imgW="558720" imgH="177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A676DEF-25E5-4B16-885A-AD4661F2ED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24663" y="5521325"/>
                        <a:ext cx="1000125" cy="31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140916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sp>
        <p:nvSpPr>
          <p:cNvPr id="2" name="Rectangle 1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188954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 descr="OPL20U25GSXzBJYl68kk8uQGfFKzs7yb1M4KJWUiLk6ZEvGF+qCIPSnY57AbBFCvTWID07 2024 T9 CD 012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9600" y="7271659"/>
            <a:ext cx="812800" cy="609600"/>
          </a:xfrm>
          <a:prstGeom prst="rect">
            <a:avLst/>
          </a:prstGeom>
        </p:spPr>
      </p:pic>
      <p:pic>
        <p:nvPicPr>
          <p:cNvPr id="6" name="Bike Rides" descr="OPL20U25GSXzBJYl68kk8uQGfFKzs7yb1M4KJWUiLk6ZEvGF+qCIPSnY57AbBFCvTWID07 2024 T9 CD 012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32800" y="7271656"/>
            <a:ext cx="8128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065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4;p8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3D81E8-2E4F-496E-0171-234BAC1BEF13}"/>
              </a:ext>
            </a:extLst>
          </p:cNvPr>
          <p:cNvSpPr txBox="1"/>
          <p:nvPr/>
        </p:nvSpPr>
        <p:spPr>
          <a:xfrm>
            <a:off x="1034836" y="2358241"/>
            <a:ext cx="9834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Xì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chướng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cách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AE5A6A-7F2D-FDB7-DA2D-C12EAC81084C}"/>
              </a:ext>
            </a:extLst>
          </p:cNvPr>
          <p:cNvSpPr/>
          <p:nvPr/>
        </p:nvSpPr>
        <p:spPr>
          <a:xfrm>
            <a:off x="3733965" y="1210040"/>
            <a:ext cx="30043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534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12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96" y="5500404"/>
            <a:ext cx="2639007" cy="14250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11" y="5984328"/>
            <a:ext cx="1643784" cy="704478"/>
          </a:xfrm>
          <a:prstGeom prst="rect">
            <a:avLst/>
          </a:prstGeom>
        </p:spPr>
      </p:pic>
      <p:sp>
        <p:nvSpPr>
          <p:cNvPr id="7" name="Rectangle 6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1273215" y="1229352"/>
            <a:ext cx="10040836" cy="43992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MH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Khẳng định đúng là: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lvl="2">
              <a:lnSpc>
                <a:spcPct val="150000"/>
              </a:lnSpc>
            </a:pPr>
            <a:r>
              <a:rPr lang="en-US" sz="2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D.  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1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2688981" y="3082861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D2" descr="OPL20U25GSXzBJYl68kk8uQGfFKzs7yb1M4KJWUiLk6ZEvGF+qCIPSnY57AbBFCvTWID07 2024 T9 CD 01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88981" y="3044761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3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2688981" y="3752720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SS3" descr="OPL20U25GSXzBJYl68kk8uQGfFKzs7yb1M4KJWUiLk6ZEvGF+qCIPSnY57AbBFCvTWID07 2024 T9 CD 012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2" cstate="print"/>
          <a:srcRect l="14398" t="13542" r="14490" b="14236"/>
          <a:stretch>
            <a:fillRect/>
          </a:stretch>
        </p:blipFill>
        <p:spPr bwMode="auto">
          <a:xfrm>
            <a:off x="2688981" y="3735259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3"/>
          <p:cNvSpPr/>
          <p:nvPr/>
        </p:nvSpPr>
        <p:spPr>
          <a:xfrm>
            <a:off x="2688981" y="4396552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SS3" descr="Hình ảnh có liên quan"/>
          <p:cNvPicPr>
            <a:picLocks noChangeAspect="1" noChangeArrowheads="1"/>
          </p:cNvPicPr>
          <p:nvPr/>
        </p:nvPicPr>
        <p:blipFill>
          <a:blip r:embed="rId12" cstate="print"/>
          <a:srcRect l="14398" t="13542" r="14490" b="14236"/>
          <a:stretch>
            <a:fillRect/>
          </a:stretch>
        </p:blipFill>
        <p:spPr bwMode="auto">
          <a:xfrm>
            <a:off x="2688981" y="4379091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3"/>
          <p:cNvSpPr/>
          <p:nvPr/>
        </p:nvSpPr>
        <p:spPr>
          <a:xfrm>
            <a:off x="2688981" y="5020376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SS3" descr="Hình ảnh có liên quan"/>
          <p:cNvPicPr>
            <a:picLocks noChangeAspect="1" noChangeArrowheads="1"/>
          </p:cNvPicPr>
          <p:nvPr/>
        </p:nvPicPr>
        <p:blipFill>
          <a:blip r:embed="rId12" cstate="print"/>
          <a:srcRect l="14398" t="13542" r="14490" b="14236"/>
          <a:stretch>
            <a:fillRect/>
          </a:stretch>
        </p:blipFill>
        <p:spPr bwMode="auto">
          <a:xfrm>
            <a:off x="2688981" y="5002915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ounded Rectangle 1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8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83096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957DC5-875C-4179-AF3C-F156E038BE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18429" y="2708813"/>
            <a:ext cx="2943148" cy="2129328"/>
          </a:xfrm>
          <a:prstGeom prst="rect">
            <a:avLst/>
          </a:prstGeom>
        </p:spPr>
      </p:pic>
      <p:graphicFrame>
        <p:nvGraphicFramePr>
          <p:cNvPr id="39" name="Content Placeholder 38">
            <a:extLst>
              <a:ext uri="{FF2B5EF4-FFF2-40B4-BE49-F238E27FC236}">
                <a16:creationId xmlns:a16="http://schemas.microsoft.com/office/drawing/2014/main" id="{29D9A239-E230-4708-9F8C-E12032B3F6E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546458"/>
              </p:ext>
            </p:extLst>
          </p:nvPr>
        </p:nvGraphicFramePr>
        <p:xfrm>
          <a:off x="3601977" y="2922874"/>
          <a:ext cx="2639007" cy="42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" name="Equation" r:id="rId15" imgW="1257120" imgH="203040" progId="Equation.DSMT4">
                  <p:embed/>
                </p:oleObj>
              </mc:Choice>
              <mc:Fallback>
                <p:oleObj name="Equation" r:id="rId15" imgW="12571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601977" y="2922874"/>
                        <a:ext cx="2639007" cy="426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38">
            <a:extLst>
              <a:ext uri="{FF2B5EF4-FFF2-40B4-BE49-F238E27FC236}">
                <a16:creationId xmlns:a16="http://schemas.microsoft.com/office/drawing/2014/main" id="{7247F8A6-1F8C-459A-9A0B-0B645962E7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380401"/>
              </p:ext>
            </p:extLst>
          </p:nvPr>
        </p:nvGraphicFramePr>
        <p:xfrm>
          <a:off x="3641725" y="3576638"/>
          <a:ext cx="255905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" name="Equation" r:id="rId17" imgW="1218960" imgH="190440" progId="Equation.DSMT4">
                  <p:embed/>
                </p:oleObj>
              </mc:Choice>
              <mc:Fallback>
                <p:oleObj name="Equation" r:id="rId17" imgW="1218960" imgH="190440" progId="Equation.DSMT4">
                  <p:embed/>
                  <p:pic>
                    <p:nvPicPr>
                      <p:cNvPr id="39" name="Content Placeholder 38">
                        <a:extLst>
                          <a:ext uri="{FF2B5EF4-FFF2-40B4-BE49-F238E27FC236}">
                            <a16:creationId xmlns:a16="http://schemas.microsoft.com/office/drawing/2014/main" id="{29D9A239-E230-4708-9F8C-E12032B3F6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641725" y="3576638"/>
                        <a:ext cx="2559050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Content Placeholder 38">
            <a:extLst>
              <a:ext uri="{FF2B5EF4-FFF2-40B4-BE49-F238E27FC236}">
                <a16:creationId xmlns:a16="http://schemas.microsoft.com/office/drawing/2014/main" id="{E8907237-02D7-41BC-A765-6151566FE2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923943"/>
              </p:ext>
            </p:extLst>
          </p:nvPr>
        </p:nvGraphicFramePr>
        <p:xfrm>
          <a:off x="3616324" y="4161719"/>
          <a:ext cx="24796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2" name="Equation" r:id="rId19" imgW="1180800" imgH="203040" progId="Equation.DSMT4">
                  <p:embed/>
                </p:oleObj>
              </mc:Choice>
              <mc:Fallback>
                <p:oleObj name="Equation" r:id="rId19" imgW="1180800" imgH="203040" progId="Equation.DSMT4">
                  <p:embed/>
                  <p:pic>
                    <p:nvPicPr>
                      <p:cNvPr id="40" name="Content Placeholder 38">
                        <a:extLst>
                          <a:ext uri="{FF2B5EF4-FFF2-40B4-BE49-F238E27FC236}">
                            <a16:creationId xmlns:a16="http://schemas.microsoft.com/office/drawing/2014/main" id="{7247F8A6-1F8C-459A-9A0B-0B645962E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616324" y="4161719"/>
                        <a:ext cx="24796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Content Placeholder 38">
            <a:extLst>
              <a:ext uri="{FF2B5EF4-FFF2-40B4-BE49-F238E27FC236}">
                <a16:creationId xmlns:a16="http://schemas.microsoft.com/office/drawing/2014/main" id="{40E97F8A-7637-4AA1-85E8-413B86BEBE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848059"/>
              </p:ext>
            </p:extLst>
          </p:nvPr>
        </p:nvGraphicFramePr>
        <p:xfrm>
          <a:off x="3563938" y="4802188"/>
          <a:ext cx="2586037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3" name="Equation" r:id="rId21" imgW="1231560" imgH="190440" progId="Equation.DSMT4">
                  <p:embed/>
                </p:oleObj>
              </mc:Choice>
              <mc:Fallback>
                <p:oleObj name="Equation" r:id="rId21" imgW="1231560" imgH="190440" progId="Equation.DSMT4">
                  <p:embed/>
                  <p:pic>
                    <p:nvPicPr>
                      <p:cNvPr id="41" name="Content Placeholder 38">
                        <a:extLst>
                          <a:ext uri="{FF2B5EF4-FFF2-40B4-BE49-F238E27FC236}">
                            <a16:creationId xmlns:a16="http://schemas.microsoft.com/office/drawing/2014/main" id="{E8907237-02D7-41BC-A765-6151566FE2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563938" y="4802188"/>
                        <a:ext cx="2586037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63EA8C9-331E-4AB8-874B-0FD8B30D1724}"/>
              </a:ext>
            </a:extLst>
          </p:cNvPr>
          <p:cNvSpPr txBox="1"/>
          <p:nvPr/>
        </p:nvSpPr>
        <p:spPr>
          <a:xfrm>
            <a:off x="4621104" y="2196840"/>
            <a:ext cx="2639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52427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12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 descr="OPL20U25GSXzBJYl68kk8uQGfFKzs7yb1M4KJWUiLk6ZEvGF+qCIPSnY57AbBFCvTWID07 2024 T9 CD 012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591" y="5426504"/>
            <a:ext cx="2639007" cy="14250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16" y="6028246"/>
            <a:ext cx="1643784" cy="704478"/>
          </a:xfrm>
          <a:prstGeom prst="rect">
            <a:avLst/>
          </a:prstGeom>
        </p:spPr>
      </p:pic>
      <p:sp>
        <p:nvSpPr>
          <p:cNvPr id="17" name="Rounded Rectangle 16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8" name="Rounded Rectangle 17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9" name="Rounded Rectangle 18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0" name="Rounded Rectangle 19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1" name="Rounded Rectangle 20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8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83096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1459538" y="1396881"/>
            <a:ext cx="10040836" cy="48126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16</a:t>
            </a:r>
            <a:endParaRPr lang="en-US" sz="2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4</a:t>
            </a: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5</a:t>
            </a:r>
          </a:p>
          <a:p>
            <a:pPr lvl="2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6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D1">
            <a:extLst>
              <a:ext uri="{FF2B5EF4-FFF2-40B4-BE49-F238E27FC236}">
                <a16:creationId xmlns:a16="http://schemas.microsoft.com/office/drawing/2014/main" id="{57F3FCCB-4B09-4B4F-A1AD-2482CF2AC54F}"/>
              </a:ext>
            </a:extLst>
          </p:cNvPr>
          <p:cNvSpPr/>
          <p:nvPr/>
        </p:nvSpPr>
        <p:spPr>
          <a:xfrm>
            <a:off x="1826966" y="394360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" name="D2" descr="Kết quả hình ảnh cho đúng sai png">
            <a:extLst>
              <a:ext uri="{FF2B5EF4-FFF2-40B4-BE49-F238E27FC236}">
                <a16:creationId xmlns:a16="http://schemas.microsoft.com/office/drawing/2014/main" id="{E037F9B1-F620-4828-989E-DF3F6DCF4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26966" y="390550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S3">
            <a:extLst>
              <a:ext uri="{FF2B5EF4-FFF2-40B4-BE49-F238E27FC236}">
                <a16:creationId xmlns:a16="http://schemas.microsoft.com/office/drawing/2014/main" id="{C3716679-F91C-4CD6-B7E8-DA43400766DB}"/>
              </a:ext>
            </a:extLst>
          </p:cNvPr>
          <p:cNvSpPr/>
          <p:nvPr/>
        </p:nvSpPr>
        <p:spPr>
          <a:xfrm>
            <a:off x="1826966" y="459790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4" name="SS3" descr="Hình ảnh có liên quan">
            <a:extLst>
              <a:ext uri="{FF2B5EF4-FFF2-40B4-BE49-F238E27FC236}">
                <a16:creationId xmlns:a16="http://schemas.microsoft.com/office/drawing/2014/main" id="{C4F4ED20-52C9-4982-96A6-541DC6A6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l="14398" t="13542" r="14490" b="14236"/>
          <a:stretch>
            <a:fillRect/>
          </a:stretch>
        </p:blipFill>
        <p:spPr bwMode="auto">
          <a:xfrm>
            <a:off x="1826967" y="4580444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S3">
            <a:extLst>
              <a:ext uri="{FF2B5EF4-FFF2-40B4-BE49-F238E27FC236}">
                <a16:creationId xmlns:a16="http://schemas.microsoft.com/office/drawing/2014/main" id="{9A0BE315-BE6D-42C8-94A9-D63A892ECB13}"/>
              </a:ext>
            </a:extLst>
          </p:cNvPr>
          <p:cNvSpPr/>
          <p:nvPr/>
        </p:nvSpPr>
        <p:spPr>
          <a:xfrm>
            <a:off x="1826966" y="3314700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6" name="SS3" descr="Hình ảnh có liên quan">
            <a:extLst>
              <a:ext uri="{FF2B5EF4-FFF2-40B4-BE49-F238E27FC236}">
                <a16:creationId xmlns:a16="http://schemas.microsoft.com/office/drawing/2014/main" id="{22877C01-53BB-44DF-8E57-189721602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l="14398" t="13542" r="14490" b="14236"/>
          <a:stretch>
            <a:fillRect/>
          </a:stretch>
        </p:blipFill>
        <p:spPr bwMode="auto">
          <a:xfrm>
            <a:off x="1826967" y="3297239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S3">
            <a:extLst>
              <a:ext uri="{FF2B5EF4-FFF2-40B4-BE49-F238E27FC236}">
                <a16:creationId xmlns:a16="http://schemas.microsoft.com/office/drawing/2014/main" id="{5CD207C9-0D6C-430C-A47F-427F8C249762}"/>
              </a:ext>
            </a:extLst>
          </p:cNvPr>
          <p:cNvSpPr/>
          <p:nvPr/>
        </p:nvSpPr>
        <p:spPr>
          <a:xfrm>
            <a:off x="1826965" y="5202327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8" name="SS3" descr="Hình ảnh có liên quan">
            <a:extLst>
              <a:ext uri="{FF2B5EF4-FFF2-40B4-BE49-F238E27FC236}">
                <a16:creationId xmlns:a16="http://schemas.microsoft.com/office/drawing/2014/main" id="{C8895478-3C4F-4A7B-98A2-F9F3512B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l="14398" t="13542" r="14490" b="14236"/>
          <a:stretch>
            <a:fillRect/>
          </a:stretch>
        </p:blipFill>
        <p:spPr bwMode="auto">
          <a:xfrm>
            <a:off x="1826966" y="5184866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56" y="2472253"/>
            <a:ext cx="4853455" cy="338382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6B98A6C-A65F-417E-A656-A91628647C72}"/>
              </a:ext>
            </a:extLst>
          </p:cNvPr>
          <p:cNvSpPr txBox="1"/>
          <p:nvPr/>
        </p:nvSpPr>
        <p:spPr>
          <a:xfrm>
            <a:off x="4039737" y="3765517"/>
            <a:ext cx="2364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786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9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3" grpId="0" animBg="1"/>
      <p:bldP spid="45" grpId="0" animBg="1"/>
      <p:bldP spid="47" grpId="0" animBg="1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12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 descr="OPL20U25GSXzBJYl68kk8uQGfFKzs7yb1M4KJWUiLk6ZEvGF+qCIPSnY57AbBFCvTWID07 2024 T9 CD 012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521" y="5472112"/>
            <a:ext cx="2639007" cy="14250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07" y="6141800"/>
            <a:ext cx="1643784" cy="704478"/>
          </a:xfrm>
          <a:prstGeom prst="rect">
            <a:avLst/>
          </a:prstGeom>
        </p:spPr>
      </p:pic>
      <p:sp>
        <p:nvSpPr>
          <p:cNvPr id="17" name="Rounded Rectangle 16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8" name="Rounded Rectangle 17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9" name="Rounded Rectangle 18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0" name="Rounded Rectangle 19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1" name="Rounded Rectangle 20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8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83096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1480390" y="1238796"/>
                <a:ext cx="10040836" cy="506268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2800" b="1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:r>
                  <a:rPr lang="en-US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alt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  <m:r>
                      <m:rPr>
                        <m:nor/>
                      </m:rPr>
                      <a:rPr lang="en-US" sz="28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EF</m:t>
                        </m:r>
                      </m:den>
                    </m:f>
                  </m:oMath>
                </a14:m>
                <a:endParaRPr lang="en-US" sz="28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  <m:r>
                      <m:rPr>
                        <m:nor/>
                      </m:rPr>
                      <a:rPr lang="en-US" sz="28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AE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EF</m:t>
                        </m:r>
                      </m:den>
                    </m:f>
                  </m:oMath>
                </a14:m>
                <a:endParaRPr lang="en-US" sz="28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  <m:r>
                      <m:rPr>
                        <m:nor/>
                      </m:rPr>
                      <a:rPr lang="en-US" sz="28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EF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AF</m:t>
                        </m:r>
                      </m:den>
                    </m:f>
                  </m:oMath>
                </a14:m>
                <a:endParaRPr lang="en-US" sz="28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  <m:r>
                      <m:rPr>
                        <m:nor/>
                      </m:rPr>
                      <a:rPr lang="en-US" sz="28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AE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AE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AF</m:t>
                        </m:r>
                      </m:den>
                    </m:f>
                  </m:oMath>
                </a14:m>
                <a:endParaRPr lang="en-US" sz="28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390" y="1238796"/>
                <a:ext cx="10040836" cy="5062680"/>
              </a:xfrm>
              <a:prstGeom prst="rect">
                <a:avLst/>
              </a:prstGeom>
              <a:blipFill>
                <a:blip r:embed="rId11"/>
                <a:stretch>
                  <a:fillRect l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D1">
            <a:extLst>
              <a:ext uri="{FF2B5EF4-FFF2-40B4-BE49-F238E27FC236}">
                <a16:creationId xmlns:a16="http://schemas.microsoft.com/office/drawing/2014/main" id="{57F3FCCB-4B09-4B4F-A1AD-2482CF2AC54F}"/>
              </a:ext>
            </a:extLst>
          </p:cNvPr>
          <p:cNvSpPr/>
          <p:nvPr/>
        </p:nvSpPr>
        <p:spPr>
          <a:xfrm>
            <a:off x="1774580" y="4797371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" name="D2" descr="Kết quả hình ảnh cho đúng sai png">
            <a:extLst>
              <a:ext uri="{FF2B5EF4-FFF2-40B4-BE49-F238E27FC236}">
                <a16:creationId xmlns:a16="http://schemas.microsoft.com/office/drawing/2014/main" id="{E037F9B1-F620-4828-989E-DF3F6DCF4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58893" y="4772799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S3">
            <a:extLst>
              <a:ext uri="{FF2B5EF4-FFF2-40B4-BE49-F238E27FC236}">
                <a16:creationId xmlns:a16="http://schemas.microsoft.com/office/drawing/2014/main" id="{C3716679-F91C-4CD6-B7E8-DA43400766DB}"/>
              </a:ext>
            </a:extLst>
          </p:cNvPr>
          <p:cNvSpPr/>
          <p:nvPr/>
        </p:nvSpPr>
        <p:spPr>
          <a:xfrm>
            <a:off x="1823187" y="5734728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3" name="SS3" descr="Hình ảnh có liên quan">
            <a:extLst>
              <a:ext uri="{FF2B5EF4-FFF2-40B4-BE49-F238E27FC236}">
                <a16:creationId xmlns:a16="http://schemas.microsoft.com/office/drawing/2014/main" id="{C4F4ED20-52C9-4982-96A6-541DC6A6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 l="14398" t="13542" r="14490" b="14236"/>
          <a:stretch>
            <a:fillRect/>
          </a:stretch>
        </p:blipFill>
        <p:spPr bwMode="auto">
          <a:xfrm>
            <a:off x="1811280" y="5758635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S3">
            <a:extLst>
              <a:ext uri="{FF2B5EF4-FFF2-40B4-BE49-F238E27FC236}">
                <a16:creationId xmlns:a16="http://schemas.microsoft.com/office/drawing/2014/main" id="{9A0BE315-BE6D-42C8-94A9-D63A892ECB13}"/>
              </a:ext>
            </a:extLst>
          </p:cNvPr>
          <p:cNvSpPr/>
          <p:nvPr/>
        </p:nvSpPr>
        <p:spPr>
          <a:xfrm>
            <a:off x="1826965" y="288709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" name="SS3" descr="Hình ảnh có liên quan">
            <a:extLst>
              <a:ext uri="{FF2B5EF4-FFF2-40B4-BE49-F238E27FC236}">
                <a16:creationId xmlns:a16="http://schemas.microsoft.com/office/drawing/2014/main" id="{22877C01-53BB-44DF-8E57-189721602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 l="14398" t="13542" r="14490" b="14236"/>
          <a:stretch>
            <a:fillRect/>
          </a:stretch>
        </p:blipFill>
        <p:spPr bwMode="auto">
          <a:xfrm>
            <a:off x="1826967" y="2887095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S3">
            <a:extLst>
              <a:ext uri="{FF2B5EF4-FFF2-40B4-BE49-F238E27FC236}">
                <a16:creationId xmlns:a16="http://schemas.microsoft.com/office/drawing/2014/main" id="{5CD207C9-0D6C-430C-A47F-427F8C249762}"/>
              </a:ext>
            </a:extLst>
          </p:cNvPr>
          <p:cNvSpPr/>
          <p:nvPr/>
        </p:nvSpPr>
        <p:spPr>
          <a:xfrm>
            <a:off x="1806864" y="3886994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7" name="SS3" descr="Hình ảnh có liên quan">
            <a:extLst>
              <a:ext uri="{FF2B5EF4-FFF2-40B4-BE49-F238E27FC236}">
                <a16:creationId xmlns:a16="http://schemas.microsoft.com/office/drawing/2014/main" id="{C8895478-3C4F-4A7B-98A2-F9F3512B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 l="14398" t="13542" r="14490" b="14236"/>
          <a:stretch>
            <a:fillRect/>
          </a:stretch>
        </p:blipFill>
        <p:spPr bwMode="auto">
          <a:xfrm>
            <a:off x="1817020" y="3861115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7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35" y="2214397"/>
            <a:ext cx="4762425" cy="382758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B629A72-7CCB-46B0-B352-96E3B27E3703}"/>
              </a:ext>
            </a:extLst>
          </p:cNvPr>
          <p:cNvSpPr txBox="1"/>
          <p:nvPr/>
        </p:nvSpPr>
        <p:spPr>
          <a:xfrm>
            <a:off x="5122175" y="3568727"/>
            <a:ext cx="1762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56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9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2" grpId="0" animBg="1"/>
      <p:bldP spid="44" grpId="0" animBg="1"/>
      <p:bldP spid="46" grpId="0" animBg="1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973"/>
            <a:ext cx="12191999" cy="685799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ID07 2024 T9 CD 012+K4lPs7H94VUqPe2XwIsfPRnrXQE//QTEXxb8/8N4CNc6FpgZahzpTjFhMzSA7T/nHJa11DE8Ng2TP3iAmRczFlmslSuUNOgUeb6yRvs0=">
            <a:hlinkClick r:id="" action="ppaction://noaction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694" y="5579500"/>
            <a:ext cx="1231227" cy="850519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4422" y="5013261"/>
            <a:ext cx="836633" cy="777524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86" y="5440873"/>
            <a:ext cx="861025" cy="1103841"/>
          </a:xfrm>
          <a:prstGeom prst="rect">
            <a:avLst/>
          </a:prstGeom>
        </p:spPr>
      </p:pic>
      <p:sp>
        <p:nvSpPr>
          <p:cNvPr id="14" name="Wave 13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1398496" y="2767012"/>
            <a:ext cx="510988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2569" y="4714569"/>
            <a:ext cx="1102504" cy="826878"/>
          </a:xfrm>
          <a:prstGeom prst="rect">
            <a:avLst/>
          </a:prstGeom>
        </p:spPr>
      </p:pic>
      <p:pic>
        <p:nvPicPr>
          <p:cNvPr id="2" name="yeahmp3" descr="OPL20U25GSXzBJYl68kk8uQGfFKzs7yb1M4KJWUiLk6ZEvGF+qCIPSnY57AbBFCvTWID07 2024 T9 CD 012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9600" y="7173685"/>
            <a:ext cx="812800" cy="609600"/>
          </a:xfrm>
          <a:prstGeom prst="rect">
            <a:avLst/>
          </a:prstGeom>
        </p:spPr>
      </p:pic>
      <p:pic>
        <p:nvPicPr>
          <p:cNvPr id="19" name="Picture 18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84127" y="7212951"/>
            <a:ext cx="8128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08859" y="7212951"/>
            <a:ext cx="812800" cy="609600"/>
          </a:xfrm>
          <a:prstGeom prst="rect">
            <a:avLst/>
          </a:prstGeom>
        </p:spPr>
      </p:pic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-211527" y="79819"/>
            <a:ext cx="233857" cy="161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871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6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6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6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388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THỨC</a:t>
            </a:r>
          </a:p>
        </p:txBody>
      </p:sp>
      <p:cxnSp>
        <p:nvCxnSpPr>
          <p:cNvPr id="3" name="Straight Connector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589718" y="3202690"/>
            <a:ext cx="5241235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(sine)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côsin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(cosine)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tang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(tangent)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côtang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(cotangent)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ontent Placeholder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62331E-D723-45C2-9AB8-0118141F6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0863" y="185071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PRESENTATION_TITLE" val="TSLG (t1) hè 2024 cho Elening"/>
  <p:tag name="ISPRING_FIRST_PUBLISH" val="1"/>
  <p:tag name="ISPRING_UUID" val="{E6E04E3F-ABE3-491B-95E5-D25C121060F1}"/>
  <p:tag name="ISPRING_RESOURCE_FOLDER" val="C:\Users\Administrator\Desktop\TSLG (t1) hè 2024 cho Elening...\"/>
  <p:tag name="ISPRING_PRESENTATION_PATH" val="C:\Users\Administrator\Desktop\TSLG (t1) hè 2024 cho Elening....pptx"/>
  <p:tag name="ISPRING_LMS_API_VERSION" val="SCORM 2004 (2nd edition)"/>
  <p:tag name="ISPRING_ULTRA_SCORM_COURSE_ID" val="6800BDFC-5CF0-4EA4-86F0-F61E8845D03D"/>
  <p:tag name="ISPRING_CMI5_LAUNCH_METHOD" val="any window"/>
  <p:tag name="ISPRINGCLOUDFOLDERID" val="1"/>
  <p:tag name="ISPRINGONLINEFOLDERID" val="1"/>
  <p:tag name="ISPRING_OUTPUT_FOLDER" val="[[&quot;\uFFFD\u001C\uFFFD\u0006{52FDE287-F197-4240-A1CD-468671341562}&quot;,&quot;C:\\Users\\Administrator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SLIDES" val="0"/>
  <p:tag name="ISPRING_SCORM_PASSING_SCORE" val="80.000000"/>
  <p:tag name="ISPRING_CURRENT_PLAYER_ID" val="universal"/>
  <p:tag name="ISPRING_SCREEN_RECS_UPDATED" val="C:\Users\Administrator\Desktop\TSLG (t1) hè 2024 cho Elening...\"/>
  <p:tag name="ISPRING_PRESENTATION_INFO_2" val="&lt;?xml version=&quot;1.0&quot; encoding=&quot;UTF-8&quot; standalone=&quot;no&quot; ?&gt;&#10;&lt;presentation2&gt;&#10;&#10;  &lt;slides&gt;&#10;    &lt;slide id=&quot;{AE52FCC7-4D15-48E5-8A7D-E2FEEE35AB87}&quot; pptId=&quot;639&quot;/&gt;&#10;    &lt;slide id=&quot;{03D7328E-9243-4BB4-B58A-C1FDE74BEC54}&quot; pptId=&quot;384&quot;/&gt;&#10;    &lt;slide id=&quot;{DD304D0D-BD96-43B8-B108-B27FD96E8C10}&quot; pptId=&quot;592&quot;/&gt;&#10;    &lt;slide id=&quot;{0BE76D48-82B1-4DF9-BBF1-D8DC72792863}&quot; pptId=&quot;575&quot;/&gt;&#10;    &lt;slide id=&quot;{2160EF20-0668-4E19-8123-69885FDE56D9}&quot; pptId=&quot;615&quot;/&gt;&#10;    &lt;slide id=&quot;{397B5A68-21C3-4EF5-9C79-A2A405B06F16}&quot; pptId=&quot;616&quot;/&gt;&#10;    &lt;slide id=&quot;{27D29009-7D95-42DD-8BEC-C28D2D48C196}&quot; pptId=&quot;618&quot;/&gt;&#10;    &lt;slide id=&quot;{78AC5254-EF98-4EDC-93FB-5A05D47E19A1}&quot; pptId=&quot;596&quot;/&gt;&#10;    &lt;slide id=&quot;{928EDE99-DA91-4CE2-BCAC-743BE1AED124}&quot; pptId=&quot;573&quot;/&gt;&#10;    &lt;slide id=&quot;{B5F07625-010D-442E-B342-450F576584A9}&quot; pptId=&quot;598&quot;/&gt;&#10;    &lt;slide id=&quot;{5CE5F796-0F80-40C1-9F9E-53859EEE6D05}&quot; pptId=&quot;599&quot;/&gt;&#10;    &lt;slide id=&quot;{F6ED01A3-FF4F-4A21-BF51-DE08325F8E7E}&quot; pptId=&quot;600&quot;/&gt;&#10;    &lt;slide id=&quot;{C34BBCFB-5A18-4C68-A40E-A741007F1792}&quot; pptId=&quot;601&quot;/&gt;&#10;    &lt;slide id=&quot;{57C34E65-BF4D-456A-85C7-DCF75A1C5CC5}&quot; pptId=&quot;612&quot;/&gt;&#10;    &lt;slide id=&quot;{59FB5F5B-CE30-4972-973C-895C55FE1CA2}&quot; pptId=&quot;641&quot;/&gt;&#10;    &lt;slide id=&quot;{A9434AD0-6C54-4493-9475-66C66BCF7635}&quot; pptId=&quot;642&quot;/&gt;&#10;    &lt;slide id=&quot;{EBC50BD3-FB94-4F4C-9BD1-678075F9467F}&quot; pptId=&quot;613&quot;/&gt;&#10;    &lt;slide id=&quot;{41A4F1E8-4B31-4145-9F08-4295E02117C2}&quot; pptId=&quot;614&quot;/&gt;&#10;    &lt;slide id=&quot;{3CF7B586-1732-4000-A9C0-A969DBB5A597}&quot; pptId=&quot;643&quot;/&gt;&#10;    &lt;slide id=&quot;{164ADF55-6EF6-4797-9245-0FD91EB214F6}&quot; pptId=&quot;602&quot;/&gt;&#10;    &lt;slide id=&quot;{5D3BED10-573E-47EE-8DF3-61AD2F97DE32}&quot; pptId=&quot;644&quot;/&gt;&#10;    &lt;slide id=&quot;{69D2E5FE-11F4-4FD3-9E7D-535908D2E35E}&quot; pptId=&quot;646&quot;/&gt;&#10;    &lt;slide id=&quot;{2A3F73DC-A77C-4062-8CE9-363FB6172933}&quot; pptId=&quot;629&quot;/&gt;&#10;    &lt;slide id=&quot;{80AAB33D-70F7-428F-B77A-CB819304076D}&quot; pptId=&quot;630&quot;/&gt;&#10;    &lt;slide id=&quot;{6A076FC8-8920-4D84-AD00-D59B71805A16}&quot; pptId=&quot;632&quot;/&gt;&#10;    &lt;slide id=&quot;{BBAA615B-1979-4F6E-BDAB-0812F5CE5B24}&quot; pptId=&quot;647&quot;/&gt;&#10;  &lt;/slides&gt;&#10;&#10;  &lt;narration&gt;&#10;    &lt;audioTracks&gt;&#10;      &lt;audioTrack muted=&quot;false&quot; name=&quot;Audio 10&quot; resource=&quot;20f42d5e&quot; slideId=&quot;&quot; startTime=&quot;0&quot; volume=&quot;1&quot;&gt;&#10;        &lt;audio channels=&quot;1&quot; format=&quot;s16&quot; sampleRate=&quot;44100&quot;/&gt;&#10;      &lt;/audioTrack&gt;&#10;      &lt;audioTrack muted=&quot;false&quot; name=&quot;Audio 11&quot; resource=&quot;24db115e&quot; slideId=&quot;&quot; startTime=&quot;7136&quot; volume=&quot;1&quot;&gt;&#10;        &lt;audio channels=&quot;1&quot; format=&quot;s16&quot; sampleRate=&quot;44100&quot;/&gt;&#10;      &lt;/audioTrack&gt;&#10;      &lt;audioTrack muted=&quot;false&quot; name=&quot;Audio 12&quot; resource=&quot;ae1ed20e&quot; slideId=&quot;&quot; startTime=&quot;14002&quot; volume=&quot;1&quot;&gt;&#10;        &lt;audio channels=&quot;1&quot; format=&quot;s16&quot; sampleRate=&quot;44100&quot;/&gt;&#10;      &lt;/audioTrack&gt;&#10;      &lt;audioTrack muted=&quot;false&quot; name=&quot;Audio 43&quot; resource=&quot;b07ec99c&quot; slideId=&quot;&quot; startTime=&quot;17007&quot; volume=&quot;1&quot;&gt;&#10;        &lt;audio channels=&quot;1&quot; format=&quot;s16&quot; sampleRate=&quot;44100&quot;/&gt;&#10;      &lt;/audioTrack&gt;&#10;      &lt;audioTrack muted=&quot;false&quot; name=&quot;Audio 44&quot; resource=&quot;5df67e87&quot; slideId=&quot;&quot; startTime=&quot;21182&quot; volume=&quot;1&quot;&gt;&#10;        &lt;audio channels=&quot;1&quot; format=&quot;s16&quot; sampleRate=&quot;44100&quot;/&gt;&#10;      &lt;/audioTrack&gt;&#10;      &lt;audioTrack muted=&quot;false&quot; name=&quot;Audio 64&quot; resource=&quot;bc4b58c5&quot; slideId=&quot;{AE52FCC7-4D15-48E5-8A7D-E2FEEE35AB8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65&quot; resource=&quot;915961d9&quot; slideId=&quot;{03D7328E-9243-4BB4-B58A-C1FDE74BEC5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66&quot; resource=&quot;a841d876&quot; slideId=&quot;{DD304D0D-BD96-43B8-B108-B27FD96E8C10}&quot; startTime=&quot;0&quot; volume=&quot;1&quot;&gt;&#10;        &lt;audio channels=&quot;1&quot; format=&quot;s16&quot; sampleRate=&quot;44100&quot;/&gt;&#10;      &lt;/audioTrack&gt;&#10;      &lt;audioTrack muted=&quot;false&quot; name=&quot;Audio 67&quot; resource=&quot;75425f06&quot; slideId=&quot;{0BE76D48-82B1-4DF9-BBF1-D8DC7279286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68&quot; resource=&quot;f8125022&quot; slideId=&quot;{2160EF20-0668-4E19-8123-69885FDE56D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69&quot; resource=&quot;1fc3991b&quot; slideId=&quot;{397B5A68-21C3-4EF5-9C79-A2A405B06F1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0&quot; resource=&quot;38fbd0b1&quot; slideId=&quot;{27D29009-7D95-42DD-8BEC-C28D2D48C19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1&quot; resource=&quot;751de52e&quot; slideId=&quot;{78AC5254-EF98-4EDC-93FB-5A05D47E19A1}&quot; startTime=&quot;0&quot; volume=&quot;1&quot;&gt;&#10;        &lt;audio channels=&quot;1&quot; format=&quot;s16&quot; sampleRate=&quot;44100&quot;/&gt;&#10;      &lt;/audioTrack&gt;&#10;      &lt;audioTrack muted=&quot;false&quot; name=&quot;Audio 72&quot; resource=&quot;ce16235e&quot; slideId=&quot;{928EDE99-DA91-4CE2-BCAC-743BE1AED12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3&quot; resource=&quot;e428d5e2&quot; slideId=&quot;{B5F07625-010D-442E-B342-450F576584A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4&quot; resource=&quot;1e6bdacb&quot; slideId=&quot;{5CE5F796-0F80-40C1-9F9E-53859EEE6D0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5&quot; resource=&quot;d8c4e480&quot; slideId=&quot;{F6ED01A3-FF4F-4A21-BF51-DE08325F8E7E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6&quot; resource=&quot;8bc183e0&quot; slideId=&quot;{C34BBCFB-5A18-4C68-A40E-A741007F1792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7&quot; resource=&quot;20d25210&quot; slideId=&quot;{57C34E65-BF4D-456A-85C7-DCF75A1C5CC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8&quot; resource=&quot;d5a8a5dc&quot; slideId=&quot;{59FB5F5B-CE30-4972-973C-895C55FE1CA2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9&quot; resource=&quot;d60aac42&quot; slideId=&quot;{A9434AD0-6C54-4493-9475-66C66BCF763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0&quot; resource=&quot;9ed958de&quot; slideId=&quot;{EBC50BD3-FB94-4F4C-9BD1-678075F9467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1&quot; resource=&quot;f2d81053&quot; slideId=&quot;{41A4F1E8-4B31-4145-9F08-4295E02117C2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2&quot; resource=&quot;7c83ae4d&quot; slideId=&quot;{3CF7B586-1732-4000-A9C0-A969DBB5A59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3&quot; resource=&quot;4cb51235&quot; slideId=&quot;{164ADF55-6EF6-4797-9245-0FD91EB214F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4&quot; resource=&quot;bcc3779b&quot; slideId=&quot;{5D3BED10-573E-47EE-8DF3-61AD2F97DE32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5&quot; resource=&quot;0df271d1&quot; slideId=&quot;{69D2E5FE-11F4-4FD3-9E7D-535908D2E35E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6&quot; resource=&quot;0808f255&quot; slideId=&quot;{2A3F73DC-A77C-4062-8CE9-363FB617293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7&quot; resource=&quot;b5a4f8b4&quot; slideId=&quot;{80AAB33D-70F7-428F-B77A-CB819304076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8&quot; resource=&quot;a1b0356e&quot; slideId=&quot;{6A076FC8-8920-4D84-AD00-D59B71805A16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28EDE99-DA91-4CE2-BCAC-743BE1AED124}"/>
  <p:tag name="GENSWF_ADVANCE_TIME" val="15.44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5F07625-010D-442E-B342-450F576584A9}"/>
  <p:tag name="GENSWF_ADVANCE_TIME" val="43.428"/>
  <p:tag name="TIMING" val="|4.377|12.261|5.825|16.4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CE5F796-0F80-40C1-9F9E-53859EEE6D05}"/>
  <p:tag name="GENSWF_ADVANCE_TIME" val="139.204"/>
  <p:tag name="TIMING" val="|2.882|1.538|2.851|4.70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6ED01A3-FF4F-4A21-BF51-DE08325F8E7E}"/>
  <p:tag name="GENSWF_ADVANCE_TIME" val="67.571"/>
  <p:tag name="TIMING" val="|15.86|13.397|10.535|9.70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34BBCFB-5A18-4C68-A40E-A741007F1792}"/>
  <p:tag name="GENSWF_ADVANCE_TIME" val="65.950"/>
  <p:tag name="TIMING" val="|1.746|27.00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7C34E65-BF4D-456A-85C7-DCF75A1C5CC5}"/>
  <p:tag name="GENSWF_ADVANCE_TIME" val="152.049"/>
  <p:tag name="TIMING" val="|40.366|69.452|16.707|10.3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CUSTOM_TIMING_USED" val="1"/>
  <p:tag name="ISPRING_QUIZ_FULL_PATH" val="C:\Users\Administrator\Desktop\TSLG (t1) hè 2024 cho Elening...\quiz\quiz2.quiz"/>
  <p:tag name="ISPRING_QUIZ_RELATIVE_PATH" val="TSLG (t1) hè 2024 cho Elening...\quiz\quiz2.quiz"/>
  <p:tag name="ISPRING_SLIDE_ID_2" val="{59FB5F5B-CE30-4972-973C-895C55FE1CA2}"/>
  <p:tag name="GENSWF_ADVANCE_TIME" val="17.74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CUSTOM_TIMING_USED" val="1"/>
  <p:tag name="ISPRING_QUIZ_FULL_PATH" val="C:\Users\Administrator\Desktop\TSLG (t1) hè 2024 cho Elening...\quiz\quiz3.quiz"/>
  <p:tag name="ISPRING_QUIZ_RELATIVE_PATH" val="TSLG (t1) hè 2024 cho Elening...\quiz\quiz3.quiz"/>
  <p:tag name="ISPRING_SLIDE_ID_2" val="{A9434AD0-6C54-4493-9475-66C66BCF7635}"/>
  <p:tag name="GENSWF_ADVANCE_TIME" val="4.45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BC50BD3-FB94-4F4C-9BD1-678075F9467F}"/>
  <p:tag name="GENSWF_ADVANCE_TIME" val="185.751"/>
  <p:tag name="TIMING" val="|21.499|0.001|56.47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1A4F1E8-4B31-4145-9F08-4295E02117C2}"/>
  <p:tag name="GENSWF_ADVANCE_TIME" val="129.443"/>
  <p:tag name="TIMING" val="|0.011|35.817|31.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AE52FCC7-4D15-48E5-8A7D-E2FEEE35AB87}"/>
  <p:tag name="GENSWF_ADVANCE_TIME" val="11.69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CUSTOM_TIMING_USED" val="1"/>
  <p:tag name="ISPRING_QUIZ_FULL_PATH" val="C:\Users\Administrator\Desktop\TSLG (t1) hè 2024 cho Elening...\quiz\quiz5.quiz"/>
  <p:tag name="ISPRING_QUIZ_RELATIVE_PATH" val="TSLG (t1) hè 2024 cho Elening...\quiz\quiz5.quiz"/>
  <p:tag name="ISPRING_SLIDE_ID_2" val="{3CF7B586-1732-4000-A9C0-A969DBB5A597}"/>
  <p:tag name="GENSWF_ADVANCE_TIME" val="5.92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64ADF55-6EF6-4797-9245-0FD91EB214F6}"/>
  <p:tag name="GENSWF_ADVANCE_TIME" val="93.040"/>
  <p:tag name="TIMING" val="|23.327|3.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6.quiz"/>
  <p:tag name="ISPRING_CUSTOM_TIMING_USED" val="1"/>
  <p:tag name="ISPRING_QUIZ_FULL_PATH" val="C:\Users\Administrator\Desktop\TSLG (t1) hè 2024 cho Elening...\quiz\quiz6.quiz"/>
  <p:tag name="ISPRING_QUIZ_RELATIVE_PATH" val="TSLG (t1) hè 2024 cho Elening...\quiz\quiz6.quiz"/>
  <p:tag name="ISPRING_SLIDE_ID_2" val="{5D3BED10-573E-47EE-8DF3-61AD2F97DE32}"/>
  <p:tag name="GENSWF_ADVANCE_TIME" val="5.78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7.quiz"/>
  <p:tag name="ISPRING_CUSTOM_TIMING_USED" val="1"/>
  <p:tag name="ISPRING_QUIZ_FULL_PATH" val="C:\Users\Administrator\Desktop\TSLG (t1) hè 2024 cho Elening...\quiz\quiz7.quiz"/>
  <p:tag name="ISPRING_QUIZ_RELATIVE_PATH" val="TSLG (t1) hè 2024 cho Elening...\quiz\quiz7.quiz"/>
  <p:tag name="ISPRING_SLIDE_ID_2" val="{69D2E5FE-11F4-4FD3-9E7D-535908D2E35E}"/>
  <p:tag name="GENSWF_ADVANCE_TIME" val="1.28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A3F73DC-A77C-4062-8CE9-363FB6172933}"/>
  <p:tag name="GENSWF_ADVANCE_TIME" val="63.16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0AAB33D-70F7-428F-B77A-CB819304076D}"/>
  <p:tag name="GENSWF_ADVANCE_TIME" val="8.27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A076FC8-8920-4D84-AD00-D59B71805A16}"/>
  <p:tag name="GENSWF_ADVANCE_TIME" val="6.312"/>
  <p:tag name="TIMING" val="|1.74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BBAA615B-1979-4F6E-BDAB-0812F5CE5B2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3D7328E-9243-4BB4-B58A-C1FDE74BEC54}"/>
  <p:tag name="GENSWF_ADVANCE_TIME" val="18.861"/>
  <p:tag name="TIMING" val="|2.668|3.6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D304D0D-BD96-43B8-B108-B27FD96E8C10}"/>
  <p:tag name="GENSWF_ADVANCE_TIME" val="15.259"/>
  <p:tag name="TIMING" val="|6.524|2.2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BE76D48-82B1-4DF9-BBF1-D8DC72792863}"/>
  <p:tag name="GENSWF_ADVANCE_TIME" val="10.53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160EF20-0668-4E19-8123-69885FDE56D9}"/>
  <p:tag name="GENSWF_ADVANCE_TIME" val="32.642"/>
  <p:tag name="TIMING" val="|16.7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97B5A68-21C3-4EF5-9C79-A2A405B06F16}"/>
  <p:tag name="GENSWF_ADVANCE_TIME" val="35.805"/>
  <p:tag name="TIMING" val="|12.9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7D29009-7D95-42DD-8BEC-C28D2D48C196}"/>
  <p:tag name="GENSWF_ADVANCE_TIME" val="49.876"/>
  <p:tag name="TIMING" val="|14.47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8AC5254-EF98-4EDC-93FB-5A05D47E19A1}"/>
  <p:tag name="GENSWF_ADVANCE_TIME" val="2.989"/>
</p:tagLst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7638980</TotalTime>
  <Words>1097</Words>
  <Application>Microsoft Office PowerPoint</Application>
  <PresentationFormat>Widescreen</PresentationFormat>
  <Paragraphs>225</Paragraphs>
  <Slides>26</Slides>
  <Notes>26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Agency FB</vt:lpstr>
      <vt:lpstr>Arial</vt:lpstr>
      <vt:lpstr>Arial Unicode MS</vt:lpstr>
      <vt:lpstr>Calibri</vt:lpstr>
      <vt:lpstr>Calibri Light</vt:lpstr>
      <vt:lpstr>Cambria Math</vt:lpstr>
      <vt:lpstr>Tahoma</vt:lpstr>
      <vt:lpstr>Times New Roman</vt:lpstr>
      <vt:lpstr>1_Office Theme</vt:lpstr>
      <vt:lpstr>Equation</vt:lpstr>
      <vt:lpstr>PHÒNG GIÁO DỤC VÀ ĐÀO TẠO TỈNH QUẢNG NINH</vt:lpstr>
      <vt:lpstr>BÀI 1. TỈ SỐ LƯỢNG GIÁC CỦA GÓC NHỌN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1. TỈ SỐ LƯỢNG GIÁC CỦA GÓC NHỌN</vt:lpstr>
      <vt:lpstr>PowerPoint Presentation</vt:lpstr>
      <vt:lpstr>PowerPoint Presentation</vt:lpstr>
      <vt:lpstr>PowerPoint Presentation</vt:lpstr>
      <vt:lpstr>PowerPoint Presentation</vt:lpstr>
      <vt:lpstr>Ví dụ 1  Cho hình thoi ABCD có hai đường chéo cắt nhau tại điểm O a) Tỉ số "OB" /"AB"  là sin của góc nhọn nào? Tỉ số "OB" /"BC"  là côsin của góc nhọn nào? b) Viết tỉ số lượng giác của mỗi góc nhọn sau tan("OCD" ) ̂", cot " ("OAD" ) ̂</vt:lpstr>
      <vt:lpstr>PowerPoint Presentation</vt:lpstr>
      <vt:lpstr>PowerPoint Presentation</vt:lpstr>
      <vt:lpstr>Ví dụ 2  Cho tam giác đều ABC có AB = 2a Kẻ đường cao AH  a) Tính độ dài các đoạn thẳng BH, AH b) "Tính các tỉ số lượng giác của góc" 〖 30〗^o</vt:lpstr>
      <vt:lpstr>Ví dụ 3  Cho tam giác ABC vuông cân tại A có AB = a. a) Tính độ dài các cạnh AC, BC và số đo góc B b) Tính các tỉ số lượng giác của góc 〖45〗^o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TSLG (t1) hè 2024 cho Elening</dc:title>
  <dc:creator>Nguyen Minh Phuong</dc:creator>
  <cp:lastModifiedBy>Admin</cp:lastModifiedBy>
  <cp:revision>579</cp:revision>
  <dcterms:created xsi:type="dcterms:W3CDTF">2022-08-03T11:07:12Z</dcterms:created>
  <dcterms:modified xsi:type="dcterms:W3CDTF">2024-08-17T05:07:05Z</dcterms:modified>
</cp:coreProperties>
</file>