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1253" r:id="rId3"/>
    <p:sldId id="384" r:id="rId4"/>
    <p:sldId id="591" r:id="rId5"/>
    <p:sldId id="596" r:id="rId6"/>
    <p:sldId id="573" r:id="rId7"/>
    <p:sldId id="1256" r:id="rId8"/>
    <p:sldId id="1257" r:id="rId9"/>
    <p:sldId id="593" r:id="rId10"/>
    <p:sldId id="1262" r:id="rId11"/>
    <p:sldId id="598" r:id="rId12"/>
    <p:sldId id="1266" r:id="rId13"/>
    <p:sldId id="599" r:id="rId14"/>
    <p:sldId id="600" r:id="rId15"/>
    <p:sldId id="1263" r:id="rId16"/>
    <p:sldId id="1264" r:id="rId17"/>
    <p:sldId id="601" r:id="rId18"/>
    <p:sldId id="1265" r:id="rId19"/>
    <p:sldId id="1259" r:id="rId20"/>
    <p:sldId id="594" r:id="rId21"/>
    <p:sldId id="1260" r:id="rId22"/>
    <p:sldId id="578" r:id="rId23"/>
    <p:sldId id="1244" r:id="rId24"/>
    <p:sldId id="1245" r:id="rId25"/>
    <p:sldId id="1255" r:id="rId26"/>
    <p:sldId id="1246" r:id="rId27"/>
    <p:sldId id="579" r:id="rId28"/>
    <p:sldId id="1250" r:id="rId29"/>
    <p:sldId id="1258" r:id="rId30"/>
    <p:sldId id="381" r:id="rId31"/>
    <p:sldId id="382" r:id="rId32"/>
  </p:sldIdLst>
  <p:sldSz cx="12192000" cy="6858000"/>
  <p:notesSz cx="6858000" cy="9144000"/>
  <p:custDataLst>
    <p:tags r:id="rId3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PTShop" initials="F" lastIdx="31" clrIdx="0"/>
  <p:cmAuthor id="1" name="Administrator" initials="A" lastIdx="2" clrIdx="1">
    <p:extLst>
      <p:ext uri="{19B8F6BF-5375-455C-9EA6-DF929625EA0E}">
        <p15:presenceInfo xmlns=""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FF4FFF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8" d="100"/>
          <a:sy n="88" d="100"/>
        </p:scale>
        <p:origin x="-51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9T19:17:36.722" idx="2">
    <p:pos x="1595" y="2410"/>
    <p:text>Tất cả các slide sau còn sai font so với quy định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48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66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7F6178-CA62-4FF6-8337-D5BE9DFA0283}" type="slidenum">
              <a:rPr lang="en-US">
                <a:solidFill>
                  <a:prstClr val="black"/>
                </a:solidFill>
              </a:rPr>
              <a:pPr eaLnBrk="1" hangingPunct="1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78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74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74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74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20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20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4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6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06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1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trơ</a:t>
            </a:r>
            <a:r>
              <a:rPr lang="en-US" baseline="0" dirty="0"/>
              <a:t>̉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6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D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vịt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98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A,B,C,D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  <a:r>
              <a:rPr lang="en-US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 </a:t>
            </a:r>
            <a:r>
              <a:rPr lang="en-US" baseline="0" dirty="0" err="1"/>
              <a:t>đúng</a:t>
            </a:r>
            <a:r>
              <a:rPr lang="en-US" baseline="0" dirty="0"/>
              <a:t>.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go home </a:t>
            </a:r>
            <a:r>
              <a:rPr lang="en-US" baseline="0" dirty="0" err="1"/>
              <a:t>trơ</a:t>
            </a:r>
            <a:r>
              <a:rPr lang="en-US" baseline="0" dirty="0"/>
              <a:t>̉ </a:t>
            </a:r>
            <a:r>
              <a:rPr lang="en-US" baseline="0" dirty="0" err="1"/>
              <a:t>vê</a:t>
            </a:r>
            <a:r>
              <a:rPr lang="en-US" baseline="0" dirty="0"/>
              <a:t>̀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chọn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hỏi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1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3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82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30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89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3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4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5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6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70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00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8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3BFEC-5623-4018-8167-16919E309C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17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042AC-500D-4B4A-B770-F1F9D9266F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60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28010-6828-491C-93E5-31B1779F4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041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98554-D337-4F94-B31E-0BD075E47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1439A-1A6D-4D81-9062-0C520D039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26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4716F-CB0A-45E6-AD3D-07E300F602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6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5041D-4D9A-466B-8C7A-89CB84805C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5A12-4231-46FC-A4D1-AC9BA4F66F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8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D929D-A357-4863-8C80-A032988497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7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42536-046C-4BEB-BA03-756CB4C55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20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EB706-5192-4BD6-B21F-ED12A9B73B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45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812EC-0E4B-4566-9009-5F55DF6A51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76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577F4-D2A9-47B8-B1CB-08D031B701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42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71C9B-D6C0-403F-AB89-284AE4A051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3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68111F-0849-48A7-8871-DE4D95DBC4C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comments" Target="../comments/comment1.xml"/><Relationship Id="rId5" Type="http://schemas.openxmlformats.org/officeDocument/2006/relationships/image" Target="../media/image20.emf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1.jpeg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../media/media1.mp4"/><Relationship Id="rId7" Type="http://schemas.openxmlformats.org/officeDocument/2006/relationships/image" Target="../media/image31.gif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5.png"/><Relationship Id="rId3" Type="http://schemas.openxmlformats.org/officeDocument/2006/relationships/video" Target="../media/media1.mp4"/><Relationship Id="rId7" Type="http://schemas.openxmlformats.org/officeDocument/2006/relationships/image" Target="../media/image31.gif"/><Relationship Id="rId12" Type="http://schemas.openxmlformats.org/officeDocument/2006/relationships/image" Target="../media/image34.gif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notesSlide" Target="../notesSlides/notesSlide23.xml"/><Relationship Id="rId10" Type="http://schemas.openxmlformats.org/officeDocument/2006/relationships/slide" Target="slide2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video" Target="../media/media1.mp4"/><Relationship Id="rId7" Type="http://schemas.openxmlformats.org/officeDocument/2006/relationships/image" Target="../media/image31.gif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5.xml"/><Relationship Id="rId10" Type="http://schemas.openxmlformats.org/officeDocument/2006/relationships/slide" Target="slide2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emf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11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hyperlink" Target="https://www.wisc-online.com/assetrepository/viewasset?id=1508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CẨM PHẢ</a:t>
            </a:r>
            <a:br>
              <a:rPr lang="en-US" sz="4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</a:t>
            </a:r>
            <a:endParaRPr lang="vi-VN" sz="4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78" y="2253066"/>
            <a:ext cx="10515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2. TỨ GIÁC NỘI TIẾP ĐƯỜNG TRÒN</a:t>
            </a:r>
          </a:p>
          <a:p>
            <a:pPr marL="0" indent="0" algn="ctr">
              <a:buNone/>
            </a:pPr>
            <a:r>
              <a:rPr lang="en-US" sz="4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</a:p>
          <a:p>
            <a:pPr marL="0" indent="0" algn="ctr">
              <a:buNone/>
            </a:pPr>
            <a:endParaRPr lang="en-US" sz="48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 8 – 2024 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4" name="Google Shape;53;p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4;p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0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CC05CC8-FE7A-A7F7-D830-DFB040966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36012" r="14448" b="2"/>
          <a:stretch/>
        </p:blipFill>
        <p:spPr>
          <a:xfrm>
            <a:off x="10737598" y="223339"/>
            <a:ext cx="1391057" cy="15851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FF520D0-330E-589B-2CA4-02D12B2C8B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7925" y="366054"/>
            <a:ext cx="1318666" cy="1318666"/>
          </a:xfrm>
          <a:prstGeom prst="rect">
            <a:avLst/>
          </a:prstGeom>
        </p:spPr>
      </p:pic>
      <p:grpSp>
        <p:nvGrpSpPr>
          <p:cNvPr id="3" name="Group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B306C88-3B3E-7F4F-32A8-BFAD024A28A6}"/>
              </a:ext>
            </a:extLst>
          </p:cNvPr>
          <p:cNvGrpSpPr/>
          <p:nvPr/>
        </p:nvGrpSpPr>
        <p:grpSpPr>
          <a:xfrm>
            <a:off x="534964" y="587216"/>
            <a:ext cx="9990898" cy="2252308"/>
            <a:chOff x="534964" y="587216"/>
            <a:chExt cx="9990898" cy="2252308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DC29287-F52C-01BD-8828-9BF763699700}"/>
                </a:ext>
              </a:extLst>
            </p:cNvPr>
            <p:cNvSpPr txBox="1"/>
            <p:nvPr/>
          </p:nvSpPr>
          <p:spPr>
            <a:xfrm>
              <a:off x="534964" y="777421"/>
              <a:ext cx="9990898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thẳng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một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nội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tiếp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bước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Vẽ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một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Vẽ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bốn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đỉnh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thuộc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đường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tròn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3216AB66-700A-C684-8F5C-A992AC6D9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428" y="587216"/>
              <a:ext cx="580952" cy="61904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408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>
            <a:grpSpLocks/>
          </p:cNvGrpSpPr>
          <p:nvPr/>
        </p:nvGrpSpPr>
        <p:grpSpPr bwMode="auto">
          <a:xfrm rot="-1608130">
            <a:off x="6151035" y="912260"/>
            <a:ext cx="4127500" cy="3243263"/>
            <a:chOff x="336" y="1056"/>
            <a:chExt cx="2400" cy="2400"/>
          </a:xfrm>
        </p:grpSpPr>
        <p:grpSp>
          <p:nvGrpSpPr>
            <p:cNvPr id="2079" name="Group 15"/>
            <p:cNvGrpSpPr>
              <a:grpSpLocks/>
            </p:cNvGrpSpPr>
            <p:nvPr/>
          </p:nvGrpSpPr>
          <p:grpSpPr bwMode="auto">
            <a:xfrm>
              <a:off x="336" y="1056"/>
              <a:ext cx="2400" cy="2400"/>
              <a:chOff x="1056" y="1104"/>
              <a:chExt cx="2400" cy="2400"/>
            </a:xfrm>
          </p:grpSpPr>
          <p:sp>
            <p:nvSpPr>
              <p:cNvPr id="2086" name="Oval 16"/>
              <p:cNvSpPr>
                <a:spLocks noChangeArrowheads="1"/>
              </p:cNvSpPr>
              <p:nvPr/>
            </p:nvSpPr>
            <p:spPr bwMode="auto">
              <a:xfrm>
                <a:off x="1056" y="1104"/>
                <a:ext cx="2400" cy="24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7" name="Line 17"/>
              <p:cNvSpPr>
                <a:spLocks noChangeShapeType="1"/>
              </p:cNvSpPr>
              <p:nvPr/>
            </p:nvSpPr>
            <p:spPr bwMode="auto">
              <a:xfrm>
                <a:off x="1056" y="2304"/>
                <a:ext cx="24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8" name="Line 18"/>
              <p:cNvSpPr>
                <a:spLocks noChangeShapeType="1"/>
              </p:cNvSpPr>
              <p:nvPr/>
            </p:nvSpPr>
            <p:spPr bwMode="auto">
              <a:xfrm>
                <a:off x="2256" y="1104"/>
                <a:ext cx="0" cy="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9" name="Oval 19"/>
              <p:cNvSpPr>
                <a:spLocks noChangeArrowheads="1"/>
              </p:cNvSpPr>
              <p:nvPr/>
            </p:nvSpPr>
            <p:spPr bwMode="auto">
              <a:xfrm>
                <a:off x="2243" y="2291"/>
                <a:ext cx="48" cy="4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80" name="Group 20"/>
            <p:cNvGrpSpPr>
              <a:grpSpLocks/>
            </p:cNvGrpSpPr>
            <p:nvPr/>
          </p:nvGrpSpPr>
          <p:grpSpPr bwMode="auto">
            <a:xfrm rot="5383564" flipV="1">
              <a:off x="1405" y="1248"/>
              <a:ext cx="1008" cy="1008"/>
              <a:chOff x="2535" y="2125"/>
              <a:chExt cx="1008" cy="1008"/>
            </a:xfrm>
          </p:grpSpPr>
          <p:grpSp>
            <p:nvGrpSpPr>
              <p:cNvPr id="2082" name="Group 21"/>
              <p:cNvGrpSpPr>
                <a:grpSpLocks/>
              </p:cNvGrpSpPr>
              <p:nvPr/>
            </p:nvGrpSpPr>
            <p:grpSpPr bwMode="auto">
              <a:xfrm>
                <a:off x="2535" y="2125"/>
                <a:ext cx="1008" cy="1008"/>
                <a:chOff x="2544" y="2064"/>
                <a:chExt cx="1008" cy="1008"/>
              </a:xfrm>
            </p:grpSpPr>
            <p:sp>
              <p:nvSpPr>
                <p:cNvPr id="2084" name="AutoShape 22"/>
                <p:cNvSpPr>
                  <a:spLocks noChangeArrowheads="1"/>
                </p:cNvSpPr>
                <p:nvPr/>
              </p:nvSpPr>
              <p:spPr bwMode="auto">
                <a:xfrm rot="21198384" flipV="1">
                  <a:off x="2640" y="2064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5" name="AutoShape 23"/>
                <p:cNvSpPr>
                  <a:spLocks noChangeArrowheads="1"/>
                </p:cNvSpPr>
                <p:nvPr/>
              </p:nvSpPr>
              <p:spPr bwMode="auto">
                <a:xfrm rot="16386949" flipV="1">
                  <a:off x="3000" y="1656"/>
                  <a:ext cx="96" cy="1008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vi-VN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83" name="Oval 24"/>
              <p:cNvSpPr>
                <a:spLocks noChangeArrowheads="1"/>
              </p:cNvSpPr>
              <p:nvPr/>
            </p:nvSpPr>
            <p:spPr bwMode="auto">
              <a:xfrm rot="263178" flipV="1">
                <a:off x="2592" y="2173"/>
                <a:ext cx="48" cy="4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81" name="Oval 25"/>
            <p:cNvSpPr>
              <a:spLocks noChangeArrowheads="1"/>
            </p:cNvSpPr>
            <p:nvPr/>
          </p:nvSpPr>
          <p:spPr bwMode="auto">
            <a:xfrm>
              <a:off x="1453" y="1305"/>
              <a:ext cx="48" cy="48"/>
            </a:xfrm>
            <a:prstGeom prst="ellips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18491" name="Oval 27"/>
          <p:cNvSpPr>
            <a:spLocks noChangeArrowheads="1"/>
          </p:cNvSpPr>
          <p:nvPr/>
        </p:nvSpPr>
        <p:spPr bwMode="auto">
          <a:xfrm>
            <a:off x="6066368" y="650875"/>
            <a:ext cx="4262967" cy="397422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492" name="Oval 28"/>
          <p:cNvSpPr>
            <a:spLocks noChangeArrowheads="1"/>
          </p:cNvSpPr>
          <p:nvPr/>
        </p:nvSpPr>
        <p:spPr bwMode="auto">
          <a:xfrm>
            <a:off x="8202563" y="2534105"/>
            <a:ext cx="67733" cy="4286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493" name="Oval 29"/>
          <p:cNvSpPr>
            <a:spLocks noChangeArrowheads="1"/>
          </p:cNvSpPr>
          <p:nvPr/>
        </p:nvSpPr>
        <p:spPr bwMode="auto">
          <a:xfrm>
            <a:off x="6450708" y="1379538"/>
            <a:ext cx="101600" cy="682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495" name="Oval 31"/>
          <p:cNvSpPr>
            <a:spLocks noChangeArrowheads="1"/>
          </p:cNvSpPr>
          <p:nvPr/>
        </p:nvSpPr>
        <p:spPr bwMode="auto">
          <a:xfrm>
            <a:off x="10120455" y="1831394"/>
            <a:ext cx="95249" cy="7143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496" name="Oval 32"/>
          <p:cNvSpPr>
            <a:spLocks noChangeArrowheads="1"/>
          </p:cNvSpPr>
          <p:nvPr/>
        </p:nvSpPr>
        <p:spPr bwMode="auto">
          <a:xfrm>
            <a:off x="10071944" y="3481438"/>
            <a:ext cx="95249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498" name="Oval 34"/>
          <p:cNvSpPr>
            <a:spLocks noChangeArrowheads="1"/>
          </p:cNvSpPr>
          <p:nvPr/>
        </p:nvSpPr>
        <p:spPr bwMode="auto">
          <a:xfrm rot="800569">
            <a:off x="7332039" y="4429296"/>
            <a:ext cx="95251" cy="714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sp>
        <p:nvSpPr>
          <p:cNvPr id="318503" name="Text Box 39"/>
          <p:cNvSpPr txBox="1">
            <a:spLocks noChangeArrowheads="1"/>
          </p:cNvSpPr>
          <p:nvPr/>
        </p:nvSpPr>
        <p:spPr bwMode="auto">
          <a:xfrm>
            <a:off x="7963650" y="2454660"/>
            <a:ext cx="23918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.VnTimeH" pitchFamily="34" charset="0"/>
                <a:cs typeface="Arial" charset="0"/>
              </a:rPr>
              <a:t>O</a:t>
            </a:r>
          </a:p>
        </p:txBody>
      </p:sp>
      <p:sp>
        <p:nvSpPr>
          <p:cNvPr id="318504" name="Text Box 40"/>
          <p:cNvSpPr txBox="1">
            <a:spLocks noChangeArrowheads="1"/>
          </p:cNvSpPr>
          <p:nvPr/>
        </p:nvSpPr>
        <p:spPr bwMode="auto">
          <a:xfrm>
            <a:off x="6198426" y="1202542"/>
            <a:ext cx="23918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A</a:t>
            </a:r>
          </a:p>
        </p:txBody>
      </p:sp>
      <p:sp>
        <p:nvSpPr>
          <p:cNvPr id="318505" name="Text Box 41"/>
          <p:cNvSpPr txBox="1">
            <a:spLocks noChangeArrowheads="1"/>
          </p:cNvSpPr>
          <p:nvPr/>
        </p:nvSpPr>
        <p:spPr bwMode="auto">
          <a:xfrm>
            <a:off x="10279903" y="1793875"/>
            <a:ext cx="23918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.VnTimeH" pitchFamily="34" charset="0"/>
                <a:cs typeface="Arial" charset="0"/>
              </a:rPr>
              <a:t>B</a:t>
            </a:r>
          </a:p>
        </p:txBody>
      </p:sp>
      <p:sp>
        <p:nvSpPr>
          <p:cNvPr id="318555" name="Text Box 91"/>
          <p:cNvSpPr txBox="1">
            <a:spLocks noChangeArrowheads="1"/>
          </p:cNvSpPr>
          <p:nvPr/>
        </p:nvSpPr>
        <p:spPr bwMode="auto">
          <a:xfrm>
            <a:off x="10050838" y="3488389"/>
            <a:ext cx="71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318556" name="Text Box 92"/>
          <p:cNvSpPr txBox="1">
            <a:spLocks noChangeArrowheads="1"/>
          </p:cNvSpPr>
          <p:nvPr/>
        </p:nvSpPr>
        <p:spPr bwMode="auto">
          <a:xfrm>
            <a:off x="7132643" y="4496619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062" name="AutoShape 115"/>
          <p:cNvSpPr>
            <a:spLocks noChangeAspect="1" noChangeArrowheads="1" noTextEdit="1"/>
          </p:cNvSpPr>
          <p:nvPr/>
        </p:nvSpPr>
        <p:spPr bwMode="auto">
          <a:xfrm>
            <a:off x="1727200" y="5867400"/>
            <a:ext cx="548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</a:endParaRPr>
          </a:p>
        </p:txBody>
      </p:sp>
      <p:pic>
        <p:nvPicPr>
          <p:cNvPr id="123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151">
            <a:off x="4081992" y="1645946"/>
            <a:ext cx="8231717" cy="1085850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6936562" y="157054"/>
            <a:ext cx="665162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5" name="Straight Connector 124">
            <a:extLst>
              <a:ext uri="{FF2B5EF4-FFF2-40B4-BE49-F238E27FC236}"/>
            </a:extLst>
          </p:cNvPr>
          <p:cNvCxnSpPr>
            <a:stCxn id="318493" idx="4"/>
          </p:cNvCxnSpPr>
          <p:nvPr/>
        </p:nvCxnSpPr>
        <p:spPr>
          <a:xfrm>
            <a:off x="6501508" y="1447800"/>
            <a:ext cx="3666572" cy="4106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6931152" y="158060"/>
            <a:ext cx="665163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10610062" y="625213"/>
            <a:ext cx="665162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10567695" y="2259960"/>
            <a:ext cx="665163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7824021" y="3262151"/>
            <a:ext cx="665163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2954">
            <a:off x="6426840" y="2362454"/>
            <a:ext cx="5946775" cy="1392767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10583007" y="615686"/>
            <a:ext cx="665162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0" name="Straight Connector 149">
            <a:extLst>
              <a:ext uri="{FF2B5EF4-FFF2-40B4-BE49-F238E27FC236}"/>
            </a:extLst>
          </p:cNvPr>
          <p:cNvCxnSpPr/>
          <p:nvPr/>
        </p:nvCxnSpPr>
        <p:spPr>
          <a:xfrm flipH="1">
            <a:off x="10126553" y="1831394"/>
            <a:ext cx="57453" cy="16569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080">
            <a:off x="4855246" y="3998904"/>
            <a:ext cx="7929033" cy="1044575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7788739" y="3262151"/>
            <a:ext cx="665163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6" name="Straight Connector 155">
            <a:extLst>
              <a:ext uri="{FF2B5EF4-FFF2-40B4-BE49-F238E27FC236}"/>
            </a:extLst>
          </p:cNvPr>
          <p:cNvCxnSpPr/>
          <p:nvPr/>
        </p:nvCxnSpPr>
        <p:spPr>
          <a:xfrm flipH="1">
            <a:off x="7379664" y="3517156"/>
            <a:ext cx="2704522" cy="9441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4350">
            <a:off x="3361952" y="2600870"/>
            <a:ext cx="5946775" cy="1325620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Picture 16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233">
            <a:off x="6921523" y="130648"/>
            <a:ext cx="665163" cy="15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" name="Straight Connector 158">
            <a:extLst>
              <a:ext uri="{FF2B5EF4-FFF2-40B4-BE49-F238E27FC236}"/>
            </a:extLst>
          </p:cNvPr>
          <p:cNvCxnSpPr>
            <a:endCxn id="318493" idx="0"/>
          </p:cNvCxnSpPr>
          <p:nvPr/>
        </p:nvCxnSpPr>
        <p:spPr>
          <a:xfrm flipH="1" flipV="1">
            <a:off x="6501508" y="1379538"/>
            <a:ext cx="878156" cy="30702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62361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1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18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31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31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3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31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6533E-6 L 0.32187 0.05297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63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0417 L -0.05556 0.2692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13671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69327E-6 L 0.16181 -0.0541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-2706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0.03608 L 0.10903 0.3451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452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91" grpId="0" animBg="1"/>
      <p:bldP spid="318492" grpId="0" animBg="1"/>
      <p:bldP spid="318493" grpId="0" animBg="1"/>
      <p:bldP spid="318495" grpId="0" animBg="1"/>
      <p:bldP spid="318496" grpId="0" animBg="1"/>
      <p:bldP spid="318498" grpId="0" animBg="1"/>
      <p:bldP spid="318503" grpId="0"/>
      <p:bldP spid="318504" grpId="0"/>
      <p:bldP spid="318505" grpId="0"/>
      <p:bldP spid="318555" grpId="0"/>
      <p:bldP spid="3185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05408" y="942073"/>
            <a:ext cx="3478695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TÍNH CHẤT</a:t>
            </a:r>
          </a:p>
        </p:txBody>
      </p:sp>
      <p:sp>
        <p:nvSpPr>
          <p:cNvPr id="9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7783965-FC2F-DACC-5811-31459F9E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525" y="-67979"/>
            <a:ext cx="9798689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(Tiết 1)</a:t>
            </a:r>
            <a:endParaRPr lang="en-US" sz="32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F89F5668-A0C6-4A2B-67A1-BE30E3BFA196}"/>
                  </a:ext>
                </a:extLst>
              </p:cNvPr>
              <p:cNvSpPr txBox="1"/>
              <p:nvPr/>
            </p:nvSpPr>
            <p:spPr>
              <a:xfrm>
                <a:off x="290898" y="1868755"/>
                <a:ext cx="7559958" cy="19454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Hoạt động 2: </a:t>
                </a:r>
                <a:r>
                  <a:rPr lang="vi-VN" sz="2800" smtClean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Trong</a:t>
                </a:r>
                <a:r>
                  <a:rPr lang="vi-VN" sz="2800" b="1" smtClean="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2800" i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Hình 22 b </a:t>
                </a:r>
                <a:r>
                  <a:rPr lang="vi-VN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và cho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biết</a:t>
                </a:r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AOC</m:t>
                        </m:r>
                      </m:e>
                    </m:acc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̀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góc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</a:t>
                </a:r>
                <a:r>
                  <a:rPr lang="vi-VN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	  </a:t>
                </a:r>
              </a:p>
              <a:p>
                <a:r>
                  <a:rPr lang="en-US" sz="2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endParaRPr lang="vi-VN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89F5668-A0C6-4A2B-67A1-BE30E3BF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98" y="1868755"/>
                <a:ext cx="7559958" cy="1945404"/>
              </a:xfrm>
              <a:prstGeom prst="rect">
                <a:avLst/>
              </a:prstGeom>
              <a:blipFill rotWithShape="1">
                <a:blip r:embed="rId4"/>
                <a:stretch>
                  <a:fillRect l="-1694" t="-2821" r="-806" b="-65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F4C9A23-7B8D-ADD0-935D-70B06F89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077" y="1330146"/>
            <a:ext cx="2365248" cy="288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9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  <p:bldP spid="9" grpId="0"/>
      <p:bldP spid="9" grpId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7989AEA-71DC-9AB1-DAF3-E3A1381CEE6F}"/>
              </a:ext>
            </a:extLst>
          </p:cNvPr>
          <p:cNvSpPr txBox="1"/>
          <p:nvPr/>
        </p:nvSpPr>
        <p:spPr>
          <a:xfrm>
            <a:off x="3668456" y="136057"/>
            <a:ext cx="3108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Giải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có: 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blipFill rotWithShape="1">
                <a:blip r:embed="rId4"/>
                <a:stretch>
                  <a:fillRect l="-1233" b="-23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Administrator\Downloads\hình 2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48" y="397667"/>
            <a:ext cx="3305907" cy="34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7989AEA-71DC-9AB1-DAF3-E3A1381CEE6F}"/>
              </a:ext>
            </a:extLst>
          </p:cNvPr>
          <p:cNvSpPr txBox="1"/>
          <p:nvPr/>
        </p:nvSpPr>
        <p:spPr>
          <a:xfrm>
            <a:off x="3668456" y="136057"/>
            <a:ext cx="3108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Giải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có: 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blipFill rotWithShape="1">
                <a:blip r:embed="rId4"/>
                <a:stretch>
                  <a:fillRect l="-1233" b="-23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Administrator\Downloads\hình 2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48" y="397667"/>
            <a:ext cx="3305907" cy="34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08214" y="3290863"/>
                <a:ext cx="9885258" cy="1284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ABC)</a:t>
                </a:r>
                <a:r>
                  <a:rPr lang="vi-V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4" y="3290863"/>
                <a:ext cx="9885258" cy="1284006"/>
              </a:xfrm>
              <a:prstGeom prst="rect">
                <a:avLst/>
              </a:prstGeom>
              <a:blipFill rotWithShape="1">
                <a:blip r:embed="rId6"/>
                <a:stretch>
                  <a:fillRect l="-1295" b="-52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439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7989AEA-71DC-9AB1-DAF3-E3A1381CEE6F}"/>
              </a:ext>
            </a:extLst>
          </p:cNvPr>
          <p:cNvSpPr txBox="1"/>
          <p:nvPr/>
        </p:nvSpPr>
        <p:spPr>
          <a:xfrm>
            <a:off x="3668456" y="136057"/>
            <a:ext cx="31082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Giải</a:t>
            </a:r>
            <a:r>
              <a:rPr lang="vi-VN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Ta có: 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63" y="698564"/>
                <a:ext cx="9885258" cy="1319720"/>
              </a:xfrm>
              <a:prstGeom prst="rect">
                <a:avLst/>
              </a:prstGeom>
              <a:blipFill rotWithShape="1">
                <a:blip r:embed="rId4"/>
                <a:stretch>
                  <a:fillRect l="-1233" b="-23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Administrator\Downloads\hình 2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148" y="397667"/>
            <a:ext cx="3305907" cy="34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08214" y="3290863"/>
                <a:ext cx="9885258" cy="1284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ACD</m:t>
                        </m:r>
                      </m:e>
                    </m:groupCh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vi-VN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groupCh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góc nội tiếp chắn cung </a:t>
                </a:r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ABC)</a:t>
                </a:r>
                <a:r>
                  <a:rPr lang="vi-V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4" y="3290863"/>
                <a:ext cx="9885258" cy="1284006"/>
              </a:xfrm>
              <a:prstGeom prst="rect">
                <a:avLst/>
              </a:prstGeom>
              <a:blipFill rotWithShape="1">
                <a:blip r:embed="rId6"/>
                <a:stretch>
                  <a:fillRect l="-1295" b="-52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337E70C3-360B-EAA2-E6A1-E0163E939E16}"/>
                  </a:ext>
                </a:extLst>
              </p:cNvPr>
              <p:cNvSpPr txBox="1"/>
              <p:nvPr/>
            </p:nvSpPr>
            <p:spPr>
              <a:xfrm>
                <a:off x="141567" y="5434081"/>
                <a:ext cx="9885258" cy="8770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80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ABC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ADC</m:t>
                        </m:r>
                      </m:e>
                    </m:acc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32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</m:t>
                        </m:r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°−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vi-VN" sz="32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32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E70C3-360B-EAA2-E6A1-E0163E939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67" y="5434081"/>
                <a:ext cx="9885258" cy="877035"/>
              </a:xfrm>
              <a:prstGeom prst="rect">
                <a:avLst/>
              </a:prstGeom>
              <a:blipFill rotWithShape="1">
                <a:blip r:embed="rId7"/>
                <a:stretch>
                  <a:fillRect l="-1233" b="-48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439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BAED7FA-1741-4D3E-30EF-56632239FB67}"/>
              </a:ext>
            </a:extLst>
          </p:cNvPr>
          <p:cNvSpPr/>
          <p:nvPr/>
        </p:nvSpPr>
        <p:spPr>
          <a:xfrm>
            <a:off x="2396866" y="1492818"/>
            <a:ext cx="6690863" cy="3587132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xét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0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4944040-8E67-92D1-9213-239505814351}"/>
              </a:ext>
            </a:extLst>
          </p:cNvPr>
          <p:cNvSpPr txBox="1"/>
          <p:nvPr/>
        </p:nvSpPr>
        <p:spPr>
          <a:xfrm>
            <a:off x="1068258" y="1778051"/>
            <a:ext cx="10055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Trong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en-US" sz="32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3200" i="1" dirty="0"/>
          </a:p>
        </p:txBody>
      </p:sp>
      <p:sp>
        <p:nvSpPr>
          <p:cNvPr id="7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9972ECE-DBA0-5E08-6197-F79A52D52979}"/>
              </a:ext>
            </a:extLst>
          </p:cNvPr>
          <p:cNvSpPr txBox="1">
            <a:spLocks/>
          </p:cNvSpPr>
          <p:nvPr/>
        </p:nvSpPr>
        <p:spPr>
          <a:xfrm>
            <a:off x="659883" y="754164"/>
            <a:ext cx="3543300" cy="1023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II. TÍNH CHẤT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82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9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6409094-4B2E-E0B6-1110-41AA6A90F856}"/>
              </a:ext>
            </a:extLst>
          </p:cNvPr>
          <p:cNvGrpSpPr/>
          <p:nvPr/>
        </p:nvGrpSpPr>
        <p:grpSpPr>
          <a:xfrm>
            <a:off x="889077" y="381357"/>
            <a:ext cx="9831931" cy="1871085"/>
            <a:chOff x="889077" y="381357"/>
            <a:chExt cx="9831931" cy="1871085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9AB956BF-2D5D-B765-A6B8-766B05BA288B}"/>
                </a:ext>
              </a:extLst>
            </p:cNvPr>
            <p:cNvSpPr txBox="1"/>
            <p:nvPr/>
          </p:nvSpPr>
          <p:spPr>
            <a:xfrm>
              <a:off x="889077" y="682782"/>
              <a:ext cx="983193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FFFF00"/>
                  </a:solidFill>
                  <a:latin typeface="+mj-lt"/>
                  <a:cs typeface="Times New Roman" panose="02020603050405020304" pitchFamily="18" charset="0"/>
                </a:rPr>
                <a:t>	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Cho đường tròn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(O) 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ngoại tiếp tam giác đều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ABC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và điểm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thuộc cung nhỏ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(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M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khác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 và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)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r>
                <a:rPr lang="vi-VN" sz="3200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Tính số đo góc </a:t>
              </a:r>
              <a:r>
                <a:rPr lang="vi-VN" sz="3200" i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BMC</a:t>
              </a:r>
              <a:endParaRPr lang="vi-VN" sz="3200" b="1" i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849B378-12A8-3D80-5D15-5E6F54851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7658" y="381357"/>
              <a:ext cx="666667" cy="685714"/>
            </a:xfrm>
            <a:prstGeom prst="rect">
              <a:avLst/>
            </a:prstGeom>
          </p:spPr>
        </p:pic>
      </p:grpSp>
      <p:pic>
        <p:nvPicPr>
          <p:cNvPr id="14" name="Picture 1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EF6BFCD-EAB4-0DA5-0983-FDCA9B528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644" y="2143013"/>
            <a:ext cx="2365248" cy="2365248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EE40902-B5EB-D719-7954-390FCE713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268" y="3052841"/>
            <a:ext cx="496824" cy="545592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38D13B0-BA6B-ECA5-E0E3-D0324907D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387" y="1978418"/>
            <a:ext cx="2383536" cy="2706624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A73B81F-9732-9BDA-7A05-CE55CAC2C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843" y="3368608"/>
            <a:ext cx="1944624" cy="1030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 flipV="1">
            <a:off x="6096000" y="3131889"/>
            <a:ext cx="4567703" cy="9773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3587262" y="2160397"/>
            <a:ext cx="2485057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2" y="2637649"/>
            <a:ext cx="3671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5" imgW="914400" imgH="233280" progId="Equation.DSMT4">
                  <p:embed/>
                </p:oleObj>
              </mc:Choice>
              <mc:Fallback>
                <p:oleObj name="Equation" r:id="rId5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67D023D-5367-3F18-35BF-326E858D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7" y="262613"/>
            <a:ext cx="9045598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(Tiết 1)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3792866" y="1522962"/>
            <a:ext cx="1444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 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9" grpId="0"/>
      <p:bldP spid="39" grpId="0"/>
      <p:bldP spid="4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4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4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79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E59FF16-E702-768B-A42C-59A8AD3E0880}"/>
              </a:ext>
            </a:extLst>
          </p:cNvPr>
          <p:cNvSpPr txBox="1">
            <a:spLocks/>
          </p:cNvSpPr>
          <p:nvPr/>
        </p:nvSpPr>
        <p:spPr>
          <a:xfrm>
            <a:off x="682486" y="271961"/>
            <a:ext cx="10258594" cy="1551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(Tiết 1)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933" y="4725562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2" y="5358353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921884" y="3318617"/>
            <a:ext cx="123450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9470406" y="3359122"/>
            <a:ext cx="1503928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29620" y="3554428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8828087" y="3539074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6156090" y="3505089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21120" y="347069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11595" y="3318617"/>
            <a:ext cx="1273861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6769423" y="3267800"/>
            <a:ext cx="1330913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=""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06484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=""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5835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" name="Rectangle 2" descr="OPL20U25GSXzBJYl68kk8uQGfFKzs7yb1M4KJWUiLk6ZEvGF+qCIPSnY57AbBFCvTW(2023.15.95.THAO TRAN. 0989457818)9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9EACF44-3237-1B76-1651-1FA5C2B80504}"/>
              </a:ext>
            </a:extLst>
          </p:cNvPr>
          <p:cNvSpPr/>
          <p:nvPr/>
        </p:nvSpPr>
        <p:spPr>
          <a:xfrm>
            <a:off x="959617" y="1026137"/>
            <a:ext cx="9652947" cy="110780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3" rIns="121725" bIns="60863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=""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9" y="5009749"/>
            <a:ext cx="2644402" cy="1644228"/>
          </a:xfrm>
          <a:prstGeom prst="rect">
            <a:avLst/>
          </a:prstGeom>
        </p:spPr>
      </p:pic>
      <p:sp>
        <p:nvSpPr>
          <p:cNvPr id="9" name="Pentagon 9" descr="OPL20U25GSXzBJYl68kk8uQGfFKzs7yb1M4KJWUiLk6ZEvGF+qCIPSnY57AbBFCvTW(2023.15.95.THAO TRAN. 0989457818)95+K4lPs7H94VUqPe2XwIsfPRnrXQE//QTEXxb8/8N4CNc6FpgZahzpTjFhMzSA7T/nHJa11DE8Ng2TP3iAmRczFlmslSuUNOgUeb6yRvs0=">
            <a:hlinkClick r:id="rId9" action="ppaction://hlinksldjump"/>
            <a:extLst>
              <a:ext uri="{FF2B5EF4-FFF2-40B4-BE49-F238E27FC236}">
                <a16:creationId xmlns="" xmlns:a16="http://schemas.microsoft.com/office/drawing/2014/main" id="{231B429B-0F80-76CE-9BD7-DB707BE5FA8D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9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5" name="ISPRING_QUIZ_SHAPE1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6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27" name="ISPRING_QUIZ_SHAPE3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8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8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599" y="4913596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2" y="5358353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921884" y="3318617"/>
            <a:ext cx="123450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738319" y="3322350"/>
            <a:ext cx="1503928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Oval 5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29620" y="3554428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6096000" y="3502302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6" name="Oval 5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8857073" y="3498172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7" name="Oval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321120" y="347069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811595" y="3318617"/>
            <a:ext cx="1273861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9470406" y="3260883"/>
            <a:ext cx="1330913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=""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06484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=""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01" y="535835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19EACF44-3237-1B76-1651-1FA5C2B80504}"/>
                  </a:ext>
                </a:extLst>
              </p:cNvPr>
              <p:cNvSpPr/>
              <p:nvPr/>
            </p:nvSpPr>
            <p:spPr>
              <a:xfrm>
                <a:off x="959617" y="1026137"/>
                <a:ext cx="9652947" cy="1141014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121725" tIns="60863" rIns="121725" bIns="60863">
                <a:spAutoFit/>
              </a:bodyPr>
              <a:lstStyle/>
              <a:p>
                <a:pPr algn="just"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32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lang="en-US" sz="32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tròn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có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BAD</m:t>
                        </m:r>
                      </m:e>
                    </m:acc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sz="32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Tính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vi-VN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CD</m:t>
                        </m:r>
                      </m:e>
                    </m:acc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(2023.15.95.THAO TRAN. 0989457818)9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EACF44-3237-1B76-1651-1FA5C2B80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17" y="1026137"/>
                <a:ext cx="9652947" cy="1141014"/>
              </a:xfrm>
              <a:prstGeom prst="rect">
                <a:avLst/>
              </a:prstGeom>
              <a:blipFill>
                <a:blip r:embed="rId8"/>
                <a:stretch>
                  <a:fillRect l="-1263" t="-5851" r="-2273" b="-132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=""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99" y="5009749"/>
            <a:ext cx="2644402" cy="1644228"/>
          </a:xfrm>
          <a:prstGeom prst="rect">
            <a:avLst/>
          </a:prstGeom>
        </p:spPr>
      </p:pic>
      <p:sp>
        <p:nvSpPr>
          <p:cNvPr id="4" name="Pentagon 9" descr="OPL20U25GSXzBJYl68kk8uQGfFKzs7yb1M4KJWUiLk6ZEvGF+qCIPSnY57AbBFCvTW(2023.15.95.THAO TRAN. 0989457818)95+K4lPs7H94VUqPe2XwIsfPRnrXQE//QTEXxb8/8N4CNc6FpgZahzpTjFhMzSA7T/nHJa11DE8Ng2TP3iAmRczFlmslSuUNOgUeb6yRvs0=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903FC55-F38B-0983-9E63-36A6F530D4C3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" name="Picture 53" descr="avatar320552_104315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63FAA7C-9D27-0EF6-1904-F83988E692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18" y="135002"/>
            <a:ext cx="890588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ISPRING_QUIZ_SHAPE1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1" name="ISPRING_QUIZ_SHAPE3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1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31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32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3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07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8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872" y="5814326"/>
            <a:ext cx="65674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10" name="Text Box 12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413" y="5927379"/>
            <a:ext cx="63349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12" name="Picture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38" y="-141224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959617" y="2438409"/>
            <a:ext cx="8478245" cy="93015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</a:t>
            </a:r>
            <a:r>
              <a:rPr lang="fr-FR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: Rounded Corners 5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="" xmlns:a16="http://schemas.microsoft.com/office/drawing/2014/main" id="{2C8D4153-E005-4F09-8ACD-294368F2B324}"/>
                  </a:ext>
                </a:extLst>
              </p:cNvPr>
              <p:cNvSpPr/>
              <p:nvPr/>
            </p:nvSpPr>
            <p:spPr>
              <a:xfrm>
                <a:off x="987229" y="4716024"/>
                <a:ext cx="8499093" cy="930151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giác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MNPQ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nội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tiếp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đường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tròn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́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75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fr-FR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thì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3200" i="1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105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2" name="Rectangle: Rounded Corners 51" descr="OPL20U25GSXzBJYl68kk8uQGfFKzs7yb1M4KJWUiLk6ZEvGF+qCIPSnY57AbBFCvTWID07 2024 T9 CD 012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C8D4153-E005-4F09-8ACD-294368F2B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29" y="4716024"/>
                <a:ext cx="8499093" cy="93015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430900" y="1547467"/>
            <a:ext cx="498916" cy="44693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385685" y="4863599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350602" y="3714703"/>
            <a:ext cx="498916" cy="511096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349803" y="2559519"/>
            <a:ext cx="498916" cy="464633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42" name="Rectangle: Rounded Corners 4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987229" y="1297313"/>
            <a:ext cx="8423020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nằm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929816" y="3536711"/>
            <a:ext cx="8543786" cy="101116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bất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sz="3200" b="1" dirty="0">
                <a:solidFill>
                  <a:schemeClr val="bg1"/>
                </a:solidFill>
              </a:rPr>
              <a:t>.</a:t>
            </a:r>
            <a:endParaRPr lang="en-US" sz="3200" b="1" i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=""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025" y="5831863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=""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025" y="5887725"/>
            <a:ext cx="64337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rồi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sp>
        <p:nvSpPr>
          <p:cNvPr id="3" name="Rectangle 2" descr="OPL20U25GSXzBJYl68kk8uQGfFKzs7yb1M4KJWUiLk6ZEvGF+qCIPSnY57AbBFCvTW(2023.15.95.THAO TRAN. 0989457818)9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9EACF44-3237-1B76-1651-1FA5C2B80504}"/>
              </a:ext>
            </a:extLst>
          </p:cNvPr>
          <p:cNvSpPr/>
          <p:nvPr/>
        </p:nvSpPr>
        <p:spPr>
          <a:xfrm>
            <a:off x="959617" y="566855"/>
            <a:ext cx="7430003" cy="615357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3" rIns="121725" bIns="60863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0 sec of building music (+ timer)">
            <a:hlinkClick r:id="" action="ppaction://media"/>
            <a:extLst>
              <a:ext uri="{FF2B5EF4-FFF2-40B4-BE49-F238E27FC236}">
                <a16:creationId xmlns="" xmlns:a16="http://schemas.microsoft.com/office/drawing/2014/main" id="{B6305334-DAA5-3440-2309-DC2D684DEA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37862" y="183121"/>
            <a:ext cx="2644402" cy="1644228"/>
          </a:xfrm>
          <a:prstGeom prst="rect">
            <a:avLst/>
          </a:prstGeom>
        </p:spPr>
      </p:pic>
      <p:sp>
        <p:nvSpPr>
          <p:cNvPr id="5" name="Pentagon 9" descr="OPL20U25GSXzBJYl68kk8uQGfFKzs7yb1M4KJWUiLk6ZEvGF+qCIPSnY57AbBFCvTW(2023.15.95.THAO TRAN. 0989457818)95+K4lPs7H94VUqPe2XwIsfPRnrXQE//QTEXxb8/8N4CNc6FpgZahzpTjFhMzSA7T/nHJa11DE8Ng2TP3iAmRczFlmslSuUNOgUeb6yRvs0=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CB31137-6E92-97D8-707C-68927D3096DC}"/>
              </a:ext>
            </a:extLst>
          </p:cNvPr>
          <p:cNvSpPr/>
          <p:nvPr/>
        </p:nvSpPr>
        <p:spPr>
          <a:xfrm flipH="1">
            <a:off x="10383078" y="6190984"/>
            <a:ext cx="155448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</a:rPr>
              <a:t>GO </a:t>
            </a:r>
            <a:r>
              <a:rPr lang="en-US" sz="2100" dirty="0">
                <a:solidFill>
                  <a:srgbClr val="FFC000"/>
                </a:solidFill>
                <a:latin typeface="Calibri" panose="020F0502020204030204"/>
                <a:sym typeface="Arial"/>
                <a:hlinkClick r:id="rId10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HOME</a:t>
            </a:r>
            <a:endParaRPr lang="en-US" sz="2100" dirty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ISPRING_QUIZ_SHAPE1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6" name="ISPRING_QUIZ_SHAPE3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14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 vol="15152">
                <p:cTn id="10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0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42" grpId="0" animBg="1"/>
      <p:bldP spid="43" grpId="0" animBg="1"/>
      <p:bldP spid="43" grpId="1" animBg="1"/>
      <p:bldP spid="44" grpId="0"/>
      <p:bldP spid="44" grpId="1"/>
      <p:bldP spid="46" grpId="0"/>
      <p:bldP spid="46" grpId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  <p:cxnSp>
        <p:nvCxnSpPr>
          <p:cNvPr id="51" name="Straight Connector 5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3D4CF27-42E7-6762-0825-3641392651EE}"/>
              </a:ext>
            </a:extLst>
          </p:cNvPr>
          <p:cNvSpPr txBox="1">
            <a:spLocks/>
          </p:cNvSpPr>
          <p:nvPr/>
        </p:nvSpPr>
        <p:spPr>
          <a:xfrm>
            <a:off x="0" y="87999"/>
            <a:ext cx="11811451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(Tiết 1)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958E7CD-BCA5-7979-B575-07FEFDF09373}"/>
              </a:ext>
            </a:extLst>
          </p:cNvPr>
          <p:cNvSpPr/>
          <p:nvPr/>
        </p:nvSpPr>
        <p:spPr>
          <a:xfrm>
            <a:off x="2431532" y="1568316"/>
            <a:ext cx="6964259" cy="3308484"/>
          </a:xfrm>
          <a:prstGeom prst="cloudCallou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́?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2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trang trí hình tròn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3" y="345323"/>
            <a:ext cx="3428295" cy="34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đèn ông sao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46" y="1838467"/>
            <a:ext cx="3757049" cy="375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trang trí hình tròn 2.jf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3" y="3170642"/>
            <a:ext cx="3758605" cy="356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77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006584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67789" y="2322501"/>
            <a:ext cx="7279639" cy="296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 lại nội dung của tiết học hôm nay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và xem trước mục III.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Làm bài tập 1; 3 SGK trang 78.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Thiết kế logo của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CÁC </a:t>
            </a:r>
            <a:r>
              <a:rPr lang="en-US" altLang="zh-CN" sz="3600" b="1" kern="0" smtClean="0">
                <a:solidFill>
                  <a:srgbClr val="FFFF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altLang="zh-CN" sz="36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10" y="2025375"/>
            <a:ext cx="10728241" cy="3129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88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811814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3134143" cy="10112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I.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Định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nghĩa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II.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Tính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chất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7783965-FC2F-DACC-5811-31459F9E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6" y="87999"/>
            <a:ext cx="10279493" cy="85407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(Tiếp)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1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205408" y="942073"/>
            <a:ext cx="3478695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ĐỊNH NGHĨA</a:t>
            </a:r>
          </a:p>
        </p:txBody>
      </p:sp>
      <p:sp>
        <p:nvSpPr>
          <p:cNvPr id="9" name="Title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7783965-FC2F-DACC-5811-31459F9E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788" y="171312"/>
            <a:ext cx="8749574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TỨ GIÁC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 </a:t>
            </a:r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 ĐƯỜNG TRÒN (Tiếp)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" name="Picture 9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A5F9200-E507-C1B7-2062-20CD9829BB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l="36012" r="14448" b="2"/>
          <a:stretch/>
        </p:blipFill>
        <p:spPr>
          <a:xfrm>
            <a:off x="10737598" y="223339"/>
            <a:ext cx="1391057" cy="15851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1" name="Picture 10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FA80F18-FB72-1374-24B2-D9F8F258049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7925" y="366054"/>
            <a:ext cx="1318666" cy="1318666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29FFC41B-A8B4-2C44-214E-3F5D7B718457}"/>
              </a:ext>
            </a:extLst>
          </p:cNvPr>
          <p:cNvSpPr txBox="1"/>
          <p:nvPr/>
        </p:nvSpPr>
        <p:spPr>
          <a:xfrm>
            <a:off x="445661" y="1628286"/>
            <a:ext cx="7711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vi-VN" sz="3200" i="1" dirty="0"/>
          </a:p>
        </p:txBody>
      </p:sp>
      <p:sp>
        <p:nvSpPr>
          <p:cNvPr id="13" name="TextBox 1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28C1747-F9BD-FBFC-3278-F4FA84A5EF8E}"/>
              </a:ext>
            </a:extLst>
          </p:cNvPr>
          <p:cNvSpPr txBox="1"/>
          <p:nvPr/>
        </p:nvSpPr>
        <p:spPr>
          <a:xfrm>
            <a:off x="445661" y="3473891"/>
            <a:ext cx="77115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Chú ý: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ABCD.</a:t>
            </a:r>
            <a:endParaRPr lang="vi-VN" sz="3200" i="1" dirty="0">
              <a:solidFill>
                <a:schemeClr val="bg1"/>
              </a:solidFill>
            </a:endParaRPr>
          </a:p>
        </p:txBody>
      </p:sp>
      <p:sp>
        <p:nvSpPr>
          <p:cNvPr id="15" name="TextBox 14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0950078-BFAB-4968-F2D1-406467867952}"/>
              </a:ext>
            </a:extLst>
          </p:cNvPr>
          <p:cNvSpPr txBox="1"/>
          <p:nvPr/>
        </p:nvSpPr>
        <p:spPr>
          <a:xfrm>
            <a:off x="8397485" y="4825062"/>
            <a:ext cx="1342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endParaRPr lang="vi-VN" sz="2800" dirty="0"/>
          </a:p>
        </p:txBody>
      </p:sp>
      <p:pic>
        <p:nvPicPr>
          <p:cNvPr id="7" name="Picture 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00DF7D3-F472-F094-1804-E0B6A7D345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3438" y="1995315"/>
            <a:ext cx="2804160" cy="2727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8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BC13078-21F9-15ED-AAAF-7BBD4127057A}"/>
              </a:ext>
            </a:extLst>
          </p:cNvPr>
          <p:cNvSpPr txBox="1"/>
          <p:nvPr/>
        </p:nvSpPr>
        <p:spPr>
          <a:xfrm>
            <a:off x="246878" y="739189"/>
            <a:ext cx="7711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Ví dụ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21a, 21b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ở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(O)?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0D48AF1-C57D-835E-0355-D88D54E31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10737598" y="223339"/>
            <a:ext cx="1391057" cy="15851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48B61EA-9C46-8785-83B4-64A3C5CAE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7925" y="366054"/>
            <a:ext cx="1318666" cy="1318666"/>
          </a:xfrm>
          <a:prstGeom prst="rect">
            <a:avLst/>
          </a:prstGeom>
        </p:spPr>
      </p:pic>
      <p:sp>
        <p:nvSpPr>
          <p:cNvPr id="27" name="TextBox 2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9F5D7D4-E6A7-E04F-3B68-9E88076E94D0}"/>
              </a:ext>
            </a:extLst>
          </p:cNvPr>
          <p:cNvSpPr txBox="1"/>
          <p:nvPr/>
        </p:nvSpPr>
        <p:spPr>
          <a:xfrm>
            <a:off x="246878" y="2308849"/>
            <a:ext cx="69864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21a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cả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A,B,C,D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21b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fr-FR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vi-VN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6597610-5FE2-357E-1E3B-7EAA85CED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114" y="893064"/>
            <a:ext cx="2621280" cy="2535936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59793FB-A64E-8AE1-E919-7EADFC346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904" y="3188559"/>
            <a:ext cx="2545080" cy="3069336"/>
          </a:xfrm>
          <a:prstGeom prst="rect">
            <a:avLst/>
          </a:prstGeom>
        </p:spPr>
      </p:pic>
      <p:sp>
        <p:nvSpPr>
          <p:cNvPr id="5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ISPRING_QUIZ_SHAPE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vi-VN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vi-VN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BC13078-21F9-15ED-AAAF-7BBD4127057A}"/>
              </a:ext>
            </a:extLst>
          </p:cNvPr>
          <p:cNvSpPr txBox="1"/>
          <p:nvPr/>
        </p:nvSpPr>
        <p:spPr>
          <a:xfrm>
            <a:off x="246878" y="739189"/>
            <a:ext cx="77115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Ví dụ 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21a, 21b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ở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(O)?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Vì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E0D48AF1-C57D-835E-0355-D88D54E31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10737598" y="223339"/>
            <a:ext cx="1391057" cy="15851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48B61EA-9C46-8785-83B4-64A3C5CAE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667925" y="366054"/>
            <a:ext cx="1318666" cy="1318666"/>
          </a:xfrm>
          <a:prstGeom prst="rect">
            <a:avLst/>
          </a:prstGeom>
        </p:spPr>
      </p:pic>
      <p:sp>
        <p:nvSpPr>
          <p:cNvPr id="27" name="TextBox 26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9F5D7D4-E6A7-E04F-3B68-9E88076E94D0}"/>
              </a:ext>
            </a:extLst>
          </p:cNvPr>
          <p:cNvSpPr txBox="1"/>
          <p:nvPr/>
        </p:nvSpPr>
        <p:spPr>
          <a:xfrm>
            <a:off x="246878" y="2308849"/>
            <a:ext cx="698643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21a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cả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A,B,C,D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vi-VN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Ở </a:t>
            </a:r>
            <a:r>
              <a:rPr lang="fr-FR" altLang="vi-VN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21b 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đường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tròn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  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vì nó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đỉnh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fr-FR" alt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  <a:endParaRPr lang="fr-FR" alt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altLang="vi-VN" sz="1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6597610-5FE2-357E-1E3B-7EAA85CED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114" y="893064"/>
            <a:ext cx="2621280" cy="2535936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12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59793FB-A64E-8AE1-E919-7EADFC346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904" y="3188559"/>
            <a:ext cx="2545080" cy="3069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5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61BA34D-5FCD-43C8-838A-62DEAA04AB4B}"/>
  <p:tag name="ISPRING_RESOURCE_FOLDER" val="C:\Users\Administrator\Desktop\LOP 9_TOAN 9_CHUONG 8_SACHCANHDIEU_BAI 2_TU GIAC NOI TIEP DUONG TRON\"/>
  <p:tag name="ISPRING_PRESENTATION_PATH" val="C:\Users\Administrator\Desktop\LOP 9_TOAN 9_CHUONG 8_SACHCANHDIEU_BAI 2_TU GIAC NOI TIEP DUONG TRON.pptx"/>
  <p:tag name="ISPRING_PROJECT_VERSION" val="9.3"/>
  <p:tag name="ISPRING_PROJECT_FOLDER_UPDATED" val="1"/>
  <p:tag name="ISPRING_SCREEN_RECS_UPDATED" val="C:\Users\Administrator\Desktop\LOP 9_TOAN 9_CHUONG 8_SACHCANHDIEU_BAI 2_TU GIAC NOI TIEP DUONG TRON\"/>
  <p:tag name="ISPRING_PRESENTATION_TITLE" val="LOP 9_TOAN 9_CHUONG 8_SACHCANHDIEU_BAI 2_TU GIAC NOI TIEP DUONG TRON"/>
  <p:tag name="ISPRING_FIRST_PUBLISH" val="1"/>
  <p:tag name="FLASHSPRING_ZOOM_TAG" val="50"/>
  <p:tag name="ISPRING_PRESENTATION_INFO_2" val="&lt;?xml version=&quot;1.0&quot; encoding=&quot;UTF-8&quot; standalone=&quot;no&quot; ?&gt;&#10;&lt;presentation2&gt;&#10;&#10;  &lt;slides&gt;&#10;    &lt;slide id=&quot;{2E637629-2381-436A-BC62-B6DDE2F91E5B}&quot; pptId=&quot;1253&quot;/&gt;&#10;    &lt;slide id=&quot;{927E23AB-5898-43BA-806F-6FF3746B2536}&quot; pptId=&quot;384&quot;/&gt;&#10;    &lt;slide id=&quot;{B7BC24F7-E24D-4B24-8746-D2BBE6F88D3D}&quot; pptId=&quot;591&quot;/&gt;&#10;    &lt;slide id=&quot;{E2DEAB23-ADB2-4A8F-B9D6-D4FAA0217269}&quot; pptId=&quot;596&quot;/&gt;&#10;    &lt;slide id=&quot;{283B6576-1E54-4ABB-B709-9A46F1BDCC1A}&quot; pptId=&quot;573&quot;/&gt;&#10;    &lt;slide id=&quot;{38CF3816-0D14-4F49-B97B-0F9C8AB5A050}&quot; pptId=&quot;1256&quot;/&gt;&#10;    &lt;slide id=&quot;{56B2A5DF-86D6-4DFD-BAD8-9FADF8EA8CAB}&quot; pptId=&quot;1257&quot;/&gt;&#10;    &lt;slide id=&quot;{53F84A2C-ED97-4EFB-99A0-97CA06514CEA}&quot; pptId=&quot;593&quot;/&gt;&#10;    &lt;slide id=&quot;{3CBD49E3-400B-44CF-BC15-468CC698923D}&quot; pptId=&quot;1262&quot;/&gt;&#10;    &lt;slide id=&quot;{7835D50D-367F-4D9F-BD79-D510A7888734}&quot; pptId=&quot;598&quot;/&gt;&#10;    &lt;slide id=&quot;{7772DC76-F906-4A75-B5BE-618E5094A02F}&quot; pptId=&quot;1266&quot;/&gt;&#10;    &lt;slide id=&quot;{D16B9588-5418-427B-BED1-0B68BD4F423E}&quot; pptId=&quot;599&quot;/&gt;&#10;    &lt;slide id=&quot;{1B1FB5E1-D53A-4FB8-B41E-0BED72E80995}&quot; pptId=&quot;600&quot;/&gt;&#10;    &lt;slide id=&quot;{872BF45D-AA68-4FAA-BE82-B1FCA190C3D8}&quot; pptId=&quot;1263&quot;/&gt;&#10;    &lt;slide id=&quot;{66802426-E366-4514-8B73-EAE90750D317}&quot; pptId=&quot;1264&quot;/&gt;&#10;    &lt;slide id=&quot;{586FF16A-C1A4-4D85-B36B-499AF5459E14}&quot; pptId=&quot;601&quot;/&gt;&#10;    &lt;slide id=&quot;{1A27E08F-34D9-46A3-9E02-7A79B687FC10}&quot; pptId=&quot;1265&quot;/&gt;&#10;    &lt;slide id=&quot;{C398ECDA-D034-425B-8352-F6A844E4F55E}&quot; pptId=&quot;1259&quot;/&gt;&#10;    &lt;slide id=&quot;{072B2207-C514-48A5-8C89-D8260E491AA4}&quot; pptId=&quot;594&quot;/&gt;&#10;    &lt;slide id=&quot;{C8A6242F-BF99-4E65-A1BC-C3035FE63C82}&quot; pptId=&quot;1260&quot;/&gt;&#10;    &lt;slide id=&quot;{B50E6444-ECF7-4871-B923-029FB2BD97D2}&quot; pptId=&quot;578&quot;/&gt;&#10;    &lt;slide id=&quot;{9EFB28A6-7A92-423D-8F28-1A8D58F03072}&quot; pptId=&quot;1244&quot;/&gt;&#10;    &lt;slide id=&quot;{81E66A97-0309-4DFC-819E-0745B43C8212}&quot; pptId=&quot;1245&quot;/&gt;&#10;    &lt;slide id=&quot;{6267F0D3-C1D8-4085-802F-FD59851CA7BD}&quot; pptId=&quot;1255&quot;/&gt;&#10;    &lt;slide id=&quot;{A228124C-CC2D-4973-90AB-27A43B3DC9F6}&quot; pptId=&quot;1246&quot;/&gt;&#10;    &lt;slide id=&quot;{A0D6853C-3FCB-4034-88C1-4F4635064B20}&quot; pptId=&quot;579&quot;/&gt;&#10;    &lt;slide id=&quot;{4A5E5050-44F4-4F97-BCC4-B6B54DFB8656}&quot; pptId=&quot;1250&quot;/&gt;&#10;    &lt;slide id=&quot;{0D089EF3-0B2C-42EC-B549-0627B39EEAE0}&quot; pptId=&quot;1258&quot;/&gt;&#10;    &lt;slide id=&quot;{E334ABC3-D8AE-4B57-A5BD-81B58BA76C88}&quot; pptId=&quot;381&quot;/&gt;&#10;    &lt;slide id=&quot;{853AE38D-DA03-4BA4-81DA-7E4AFBE0765B}&quot; pptId=&quot;382&quot;/&gt;&#10;  &lt;/slides&gt;&#10;&#10;  &lt;narration&gt;&#10;    &lt;audioTracks&gt;&#10;      &lt;audioTrack muted=&quot;false&quot; name=&quot;Mở đầu&quot; resource=&quot;ca2e58b9&quot; slideId=&quot;{927E23AB-5898-43BA-806F-6FF3746B2536}&quot; startTime=&quot;0&quot; stepIndex=&quot;0&quot; volume=&quot;1&quot;&gt;&#10;        &lt;audio channels=&quot;2&quot; format=&quot;fltp&quot; sampleRate=&quot;44100&quot;/&gt;&#10;      &lt;/audioTrack&gt;&#10;      &lt;audioTrack muted=&quot;false&quot; name=&quot;Hoạt động mở đầu&quot; resource=&quot;d45d7e7b&quot; slideId=&quot;{B7BC24F7-E24D-4B24-8746-D2BBE6F88D3D}&quot; startTime=&quot;0&quot; stepIndex=&quot;0&quot; volume=&quot;1&quot;&gt;&#10;        &lt;audio channels=&quot;2&quot; format=&quot;fltp&quot; sampleRate=&quot;44100&quot;/&gt;&#10;      &lt;/audioTrack&gt;&#10;      &lt;audioTrack muted=&quot;false&quot; name=&quot;Hình thành kiến thức&quot; resource=&quot;55246b3c&quot; slideId=&quot;{E2DEAB23-ADB2-4A8F-B9D6-D4FAA0217269}&quot; startTime=&quot;0&quot; stepIndex=&quot;0&quot; volume=&quot;1&quot;&gt;&#10;        &lt;audio channels=&quot;2&quot; format=&quot;fltp&quot; sampleRate=&quot;44100&quot;/&gt;&#10;      &lt;/audioTrack&gt;&#10;      &lt;audioTrack muted=&quot;false&quot; name=&quot;đề mục định nghĩa và tính chất&quot; resource=&quot;e183089e&quot; slideId=&quot;{283B6576-1E54-4ABB-B709-9A46F1BDCC1A}&quot; startTime=&quot;0&quot; stepIndex=&quot;0&quot; volume=&quot;1&quot;&gt;&#10;        &lt;audio channels=&quot;2&quot; format=&quot;fltp&quot; sampleRate=&quot;44100&quot;/&gt;&#10;      &lt;/audioTrack&gt;&#10;      &lt;audioTrack muted=&quot;false&quot; name=&quot;HOạt động 1&quot; resource=&quot;934932d9&quot; slideId=&quot;{38CF3816-0D14-4F49-B97B-0F9C8AB5A050}&quot; startTime=&quot;0&quot; stepIndex=&quot;0&quot; volume=&quot;1&quot;&gt;&#10;        &lt;audio channels=&quot;2&quot; format=&quot;fltp&quot; sampleRate=&quot;44100&quot;/&gt;&#10;      &lt;/audioTrack&gt;&#10;      &lt;audioTrack muted=&quot;false&quot; name=&quot;dịnh nghĩa, tính chất&quot; resource=&quot;67fb2cad&quot; slideId=&quot;{56B2A5DF-86D6-4DFD-BAD8-9FADF8EA8CAB}&quot; startTime=&quot;0&quot; stepIndex=&quot;0&quot; volume=&quot;1&quot;&gt;&#10;        &lt;audio channels=&quot;2&quot; format=&quot;fltp&quot; sampleRate=&quot;44100&quot;/&gt;&#10;      &lt;/audioTrack&gt;&#10;      &lt;audioTrack muted=&quot;false&quot; name=&quot;Trả lời ví dụ 1&quot; resource=&quot;2cd62fe4&quot; slideId=&quot;{3CBD49E3-400B-44CF-BC15-468CC698923D}&quot; startTime=&quot;0&quot; stepIndex=&quot;0&quot; volume=&quot;1&quot;&gt;&#10;        &lt;audio channels=&quot;2&quot; format=&quot;fltp&quot; sampleRate=&quot;44100&quot;/&gt;&#10;      &lt;/audioTrack&gt;&#10;      &lt;audioTrack muted=&quot;false&quot; name=&quot;Luyện tập 1&quot; resource=&quot;b4cd7cb7&quot; slideId=&quot;{7835D50D-367F-4D9F-BD79-D510A7888734}&quot; startTime=&quot;0&quot; stepIndex=&quot;0&quot; volume=&quot;1&quot;&gt;&#10;        &lt;audio channels=&quot;2&quot; format=&quot;fltp&quot; sampleRate=&quot;44100&quot;/&gt;&#10;      &lt;/audioTrack&gt;&#10;      &lt;audioTrack muted=&quot;false&quot; name=&quot;câu hỏi hoạt động 2&quot; resource=&quot;ffbbdc89&quot; slideId=&quot;{D16B9588-5418-427B-BED1-0B68BD4F423E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giải câu a hoạt động 2&quot; resource=&quot;35bc1966&quot; slideId=&quot;{1B1FB5E1-D53A-4FB8-B41E-0BED72E80995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giải câu b hoạt động 2&quot; resource=&quot;c01dec7d&quot; slideId=&quot;{872BF45D-AA68-4FAA-BE82-B1FCA190C3D8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giải câu c hoạt động 2&quot; resource=&quot;3535bf3c&quot; slideId=&quot;{66802426-E366-4514-8B73-EAE90750D317}&quot; startTime=&quot;0&quot; stepIndex=&quot;0&quot; volume=&quot;1&quot;&gt;&#10;        &lt;audio channels=&quot;2&quot; format=&quot;fltp&quot; sampleRate=&quot;44100&quot;/&gt;&#10;      &lt;/audioTrack&gt;&#10;      &lt;audioTrack muted=&quot;false&quot; name=&quot;câu hỏi nhận biết tính chất tứ giác nội tiếp&quot; resource=&quot;a91a6114&quot; slideId=&quot;{586FF16A-C1A4-4D85-B36B-499AF5459E14}&quot; startTime=&quot;0&quot; stepIndex=&quot;0&quot; volume=&quot;1&quot;&gt;&#10;        &lt;audio channels=&quot;2&quot; format=&quot;fltp&quot; sampleRate=&quot;44100&quot;/&gt;&#10;      &lt;/audioTrack&gt;&#10;      &lt;audioTrack muted=&quot;false&quot; name=&quot;Tính chất tứ giác nội tiếp&quot; resource=&quot;2db17744&quot; slideId=&quot;{1A27E08F-34D9-46A3-9E02-7A79B687FC10}&quot; startTime=&quot;0&quot; stepIndex=&quot;0&quot; volume=&quot;1&quot;&gt;&#10;        &lt;audio channels=&quot;2&quot; format=&quot;fltp&quot; sampleRate=&quot;44100&quot;/&gt;&#10;      &lt;/audioTrack&gt;&#10;      &lt;audioTrack muted=&quot;false&quot; name=&quot;Luyện tập 2&quot; resource=&quot;abef3753&quot; slideId=&quot;{072B2207-C514-48A5-8C89-D8260E491AA4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dẫn bài tập lt 2 hs làm&quot; resource=&quot;1d7bf6ce&quot; slideId=&quot;{C8A6242F-BF99-4E65-A1BC-C3035FE63C82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dẫn luyenj tập 4 câu hỏi&quot; resource=&quot;ae2d330b&quot; slideId=&quot;{B50E6444-ECF7-4871-B923-029FB2BD97D2}&quot; startTime=&quot;0&quot; stepIndex=&quot;0&quot; volume=&quot;1&quot;&gt;&#10;        &lt;audio channels=&quot;2&quot; format=&quot;fltp&quot; sampleRate=&quot;44100&quot;/&gt;&#10;      &lt;/audioTrack&gt;&#10;      &lt;audioTrack muted=&quot;false&quot; name=&quot;lời dẫn vận dụng&quot; resource=&quot;f862b504&quot; slideId=&quot;{A0D6853C-3FCB-4034-88C1-4F4635064B20}&quot; startTime=&quot;0&quot; stepIndex=&quot;0&quot; volume=&quot;1&quot;&gt;&#10;        &lt;audio channels=&quot;2&quot; format=&quot;fltp&quot; sampleRate=&quot;44100&quot;/&gt;&#10;      &lt;/audioTrack&gt;&#10;      &lt;audioTrack muted=&quot;false&quot; name=&quot;Vận dụng&quot; resource=&quot;b0b1724c&quot; slideId=&quot;{4A5E5050-44F4-4F97-BCC4-B6B54DFB8656}&quot; startTime=&quot;0&quot; stepIndex=&quot;0&quot; volume=&quot;1&quot;&gt;&#10;        &lt;audio channels=&quot;2&quot; format=&quot;fltp&quot; sampleRate=&quot;44100&quot;/&gt;&#10;      &lt;/audioTrack&gt;&#10;      &lt;audioTrack muted=&quot;false&quot; name=&quot;Thực tế&quot; resource=&quot;0162896f&quot; slideId=&quot;{0D089EF3-0B2C-42EC-B549-0627B39EEAE0}&quot; startTime=&quot;0&quot; stepIndex=&quot;0&quot; volume=&quot;1&quot;&gt;&#10;        &lt;audio channels=&quot;2&quot; format=&quot;fltp&quot; sampleRate=&quot;44100&quot;/&gt;&#10;      &lt;/audioTrack&gt;&#10;      &lt;audioTrack muted=&quot;false&quot; name=&quot;Hướng dẫn về nhà&quot; resource=&quot;4d63fc57&quot; slideId=&quot;{E334ABC3-D8AE-4B57-A5BD-81B58BA76C88}&quot; startTime=&quot;0&quot; stepIndex=&quot;0&quot; volume=&quot;1&quot;&gt;&#10;        &lt;audio channels=&quot;2&quot; format=&quot;fltp&quot; sampleRate=&quot;44100&quot;/&gt;&#10;      &lt;/audioTrack&gt;&#10;      &lt;audioTrack muted=&quot;false&quot; name=&quot;Chào tạm biệt&quot; resource=&quot;1029f320&quot; slideId=&quot;{853AE38D-DA03-4BA4-81DA-7E4AFBE0765B}&quot; startTime=&quot;0&quot; stepIndex=&quot;0&quot; volume=&quot;1&quot;&gt;&#10;        &lt;audio channels=&quot;2&quot; format=&quot;fltp&quot; sampleRate=&quot;44100&quot;/&gt;&#10;      &lt;/audioTrack&gt;&#10;      &lt;audioTrack muted=&quot;false&quot; name=&quot;trước hdvn&quot; resource=&quot;5a14d1dd&quot; slideId=&quot;{0D089EF3-0B2C-42EC-B549-0627B39EEAE0}&quot; startTime=&quot;18953&quot; stepIndex=&quot;0&quot; volume=&quot;1&quot;&gt;&#10;        &lt;audio channels=&quot;2&quot; format=&quot;fltp&quot; sampleRate=&quot;44100&quot;/&gt;&#10;      &lt;/audioTrack&gt;&#10;      &lt;audioTrack muted=&quot;false&quot; name=&quot;Chào mở đầu&quot; resource=&quot;14490c2f&quot; slideId=&quot;{2E637629-2381-436A-BC62-B6DDE2F91E5B}&quot; startTime=&quot;0&quot; stepIndex=&quot;0&quot; volume=&quot;1&quot;&gt;&#10;        &lt;audio channels=&quot;2&quot; format=&quot;fltp&quot; sampleRate=&quot;44100&quot;/&gt;&#10;      &lt;/audioTrack&gt;&#10;      &lt;audioTrack muted=&quot;false&quot; name=&quot;Sau hoạt động 1, trước định nghĩa&quot; resource=&quot;13f049a6&quot; slideId=&quot;{38CF3816-0D14-4F49-B97B-0F9C8AB5A050}&quot; startTime=&quot;11062&quot; stepIndex=&quot;0&quot; volume=&quot;1&quot;&gt;&#10;        &lt;audio channels=&quot;2&quot; format=&quot;fltp&quot; sampleRate=&quot;44100&quot;/&gt;&#10;      &lt;/audioTrack&gt;&#10;      &lt;audioTrack muted=&quot;false&quot; name=&quot;Câu hỏi ví dụ 1&quot; resource=&quot;456ab329&quot; slideId=&quot;{53F84A2C-ED97-4EFB-99A0-97CA06514CEA}&quot; startTime=&quot;0&quot; stepIndex=&quot;0&quot; volume=&quot;1&quot;&gt;&#10;        &lt;audio channels=&quot;2&quot; format=&quot;fltp&quot; sampleRate=&quot;44100&quot;/&gt;&#10;      &lt;/audioTrack&gt;&#10;      &lt;audioTrack muted=&quot;false&quot; name=&quot;đọc đề bài ví dụ 2&quot; resource=&quot;c1394315&quot; slideId=&quot;{C398ECDA-D034-425B-8352-F6A844E4F55E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  <p:tag name="ISPRING_LMS_API_VERSION" val="SCORM 2004 (4th edition)"/>
  <p:tag name="ISPRING_ULTRA_SCORM_COURSE_ID" val="B320CDAD-D968-49DD-9AE0-3D19F43CA50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I\uFFFD\uFFFD{0E8D6CF6-F3BD-426F-A6B1-DFB84FB50DDA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3.801|0.001|0.001|0.001|0.001"/>
  <p:tag name="ISPRING_SLIDE_ID_2" val="{3CBD49E3-400B-44CF-BC15-468CC698923D}"/>
  <p:tag name="GENSWF_ADVANCE_TIME" val="40.837"/>
  <p:tag name="GENSWF_SLIDE_UID" val="{658965AE-2DF2-41B7-8F46-70CA4B71C804}: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BB3053-FB6C-4A4A-A792-63DB2F57076A}:598"/>
  <p:tag name="ISPRING_CUSTOM_TIMING_USED" val="1"/>
  <p:tag name="ISPRING_SLIDE_ID_2" val="{7835D50D-367F-4D9F-BD79-D510A7888734}"/>
  <p:tag name="GENSWF_ADVANCE_TIME" val="74.260"/>
  <p:tag name="TIMING" val="|0.001|0.5|8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7.005"/>
  <p:tag name="ISPRING_CUSTOM_TIMING_USED" val="1"/>
  <p:tag name="ISPRING_SLIDE_ID_2" val="{7772DC76-F906-4A75-B5BE-618E5094A02F}"/>
  <p:tag name="TIMING" val="|13.201|13.601|0.186|0.001|0.001|0.001|0.001|0.001|0.001|0.001|0.001|0.001|0.001|0.001|0.001|0.001|0.001|0.001|0.001"/>
  <p:tag name="GENSWF_SLIDE_UID" val="{A158A192-D7D9-4AB1-BC84-5F9FB5DF5B48}:1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65482-53A1-4381-941A-78A7F63BD418}:599"/>
  <p:tag name="ISPRING_CUSTOM_TIMING_USED" val="1"/>
  <p:tag name="ISPRING_SLIDE_ID_2" val="{D16B9588-5418-427B-BED1-0B68BD4F423E}"/>
  <p:tag name="GENSWF_ADVANCE_TIME" val="122.713"/>
  <p:tag name="TIMING" val="|0.001|0.001|0.001|24.6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A8C8D1-FCE7-4DCC-BB48-AAC7762A8B21}:600"/>
  <p:tag name="ISPRING_CUSTOM_TIMING_USED" val="1"/>
  <p:tag name="TIMING" val="|4.998|0.001"/>
  <p:tag name="ISPRING_SLIDE_ID_2" val="{1B1FB5E1-D53A-4FB8-B41E-0BED72E80995}"/>
  <p:tag name="GENSWF_ADVANCE_TIME" val="60.30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997|0.001|0.001"/>
  <p:tag name="ISPRING_SLIDE_ID_2" val="{872BF45D-AA68-4FAA-BE82-B1FCA190C3D8}"/>
  <p:tag name="GENSWF_ADVANCE_TIME" val="59.572"/>
  <p:tag name="GENSWF_SLIDE_UID" val="{7D500B97-30CB-401F-AF01-715DE2C7FEAB}:1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4.996|0.001|0.001|0.001"/>
  <p:tag name="ISPRING_SLIDE_ID_2" val="{66802426-E366-4514-8B73-EAE90750D317}"/>
  <p:tag name="GENSWF_ADVANCE_TIME" val="45.143"/>
  <p:tag name="GENSWF_SLIDE_UID" val="{4C794F4D-6591-4D94-AF82-B33C6ADBAEA8}:12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29D28-1D67-4506-9320-473D120E752C}:601"/>
  <p:tag name="ISPRING_CUSTOM_TIMING_USED" val="1"/>
  <p:tag name="TIMING" val="|5.877|0.001"/>
  <p:tag name="ISPRING_SLIDE_ID_2" val="{586FF16A-C1A4-4D85-B36B-499AF5459E14}"/>
  <p:tag name="GENSWF_ADVANCE_TIME" val="29.8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011|0.001"/>
  <p:tag name="ISPRING_SLIDE_ID_2" val="{1A27E08F-34D9-46A3-9E02-7A79B687FC10}"/>
  <p:tag name="GENSWF_ADVANCE_TIME" val="45.413"/>
  <p:tag name="GENSWF_SLIDE_UID" val="{4BBE361B-B3EB-449C-8391-6408FDD4A3ED}:12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FULL_PATH" val="C:\Users\Administrator\Desktop\LOP 9_TOAN 9_CHUONG 8_SACHCANHDIEU_BAI 2_TU GIAC NOI TIEP DUONG TRON\quiz\quiz7.quiz"/>
  <p:tag name="ISPRING_QUIZ_RELATIVE_PATH" val="LOP 9_TOAN 9_CHUONG 8_SACHCANHDIEU_BAI 2_TU GIAC NOI TIEP DUONG TRON\quiz\quiz7.quiz"/>
  <p:tag name="ISPRING_CUSTOM_TIMING_USED" val="1"/>
  <p:tag name="ISPRING_SLIDE_ID_2" val="{C398ECDA-D034-425B-8352-F6A844E4F55E}"/>
  <p:tag name="GENSWF_ADVANCE_TIME" val="74.767"/>
  <p:tag name="GENSWF_SLIDE_UID" val="{2C3AE1C9-DECD-4D53-9155-16F85871A865}:12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F4ADC5-A600-4624-9C85-CC8A7FAC3EC1}:1253"/>
  <p:tag name="ISPRING_CUSTOM_TIMING_USED" val="1"/>
  <p:tag name="GENSWF_ADVANCE_TIME" val="2.629"/>
  <p:tag name="ISPRING_SLIDE_ID_2" val="{2E637629-2381-436A-BC62-B6DDE2F91E5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E56D0E-B9D1-4561-9034-D6587962B083}:594"/>
  <p:tag name="ISPRING_CUSTOM_TIMING_USED" val="1"/>
  <p:tag name="ISPRING_SLIDE_ID_2" val="{072B2207-C514-48A5-8C89-D8260E491AA4}"/>
  <p:tag name="GENSWF_ADVANCE_TIME" val="74.606"/>
  <p:tag name="TIMING" val="|16.402|0.001|0.001|0.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FULL_PATH" val="C:\Users\Administrator\Desktop\LOP 9_TOAN 9_CHUONG 8_SACHCANHDIEU_BAI 2_TU GIAC NOI TIEP DUONG TRON\quiz\quiz8.quiz"/>
  <p:tag name="ISPRING_QUIZ_RELATIVE_PATH" val="LOP 9_TOAN 9_CHUONG 8_SACHCANHDIEU_BAI 2_TU GIAC NOI TIEP DUONG TRON\quiz\quiz8.quiz"/>
  <p:tag name="ISPRING_CUSTOM_TIMING_USED" val="1"/>
  <p:tag name="ISPRING_SLIDE_ID_2" val="{C8A6242F-BF99-4E65-A1BC-C3035FE63C82}"/>
  <p:tag name="GENSWF_ADVANCE_TIME" val="60.363"/>
  <p:tag name="GENSWF_SLIDE_UID" val="{8BFFBD03-44C7-45D4-999B-1704621E998C}:12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9B8D39-0C28-4DB0-9253-A34BEBF28A67}:578"/>
  <p:tag name="ISPRING_CUSTOM_TIMING_USED" val="1"/>
  <p:tag name="ISPRING_SLIDE_ID_2" val="{B50E6444-ECF7-4871-B923-029FB2BD97D2}"/>
  <p:tag name="GENSWF_ADVANCE_TIME" val="21.2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Administrator\Desktop\LOP 9_TOAN 9_CHUONG 8_SACHCANHDIEU_BAI 2_TU GIAC NOI TIEP DUONG TRON\quiz\quiz2.quiz"/>
  <p:tag name="ISPRING_QUIZ_RELATIVE_PATH" val="LOP 9_TOAN 9_CHUONG 8_SACHCANHDIEU_BAI 2_TU GIAC NOI TIEP DUONG TRON\quiz\quiz2.quiz"/>
  <p:tag name="GENSWF_SLIDE_UID" val="{46AED2C6-0666-4CED-814C-D18EF9B23AE2}:1244"/>
  <p:tag name="TIMING" val="|0.75"/>
  <p:tag name="ISPRING_CUSTOM_TIMING_USED" val="1"/>
  <p:tag name="GENSWF_ADVANCE_TIME" val="12.400"/>
  <p:tag name="ISPRING_SLIDE_ID_2" val="{9EFB28A6-7A92-423D-8F28-1A8D58F0307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Administrator\Desktop\LOP 9_TOAN 9_CHUONG 8_SACHCANHDIEU_BAI 2_TU GIAC NOI TIEP DUONG TRON\quiz\quiz3.quiz"/>
  <p:tag name="ISPRING_QUIZ_RELATIVE_PATH" val="LOP 9_TOAN 9_CHUONG 8_SACHCANHDIEU_BAI 2_TU GIAC NOI TIEP DUONG TRON\quiz\quiz3.quiz"/>
  <p:tag name="GENSWF_SLIDE_UID" val="{624EF400-E2DE-4D51-87B4-B34447A9E96F}:1245"/>
  <p:tag name="TIMING" val="|0.75"/>
  <p:tag name="ISPRING_CUSTOM_TIMING_USED" val="1"/>
  <p:tag name="GENSWF_ADVANCE_TIME" val="14.400"/>
  <p:tag name="ISPRING_SLIDE_ID_2" val="{81E66A97-0309-4DFC-819E-0745B43C82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Administrator\Desktop\LOP 9_TOAN 9_CHUONG 8_SACHCANHDIEU_BAI 2_TU GIAC NOI TIEP DUONG TRON\quiz\quiz4.quiz"/>
  <p:tag name="ISPRING_QUIZ_RELATIVE_PATH" val="LOP 9_TOAN 9_CHUONG 8_SACHCANHDIEU_BAI 2_TU GIAC NOI TIEP DUONG TRON\quiz\quiz4.quiz"/>
  <p:tag name="GENSWF_SLIDE_UID" val="{E78A4B5D-F96D-4EC4-A1DA-B302451BD2C2}:1255"/>
  <p:tag name="ISPRING_CUSTOM_TIMING_USED" val="1"/>
  <p:tag name="GENSWF_ADVANCE_TIME" val="15.200"/>
  <p:tag name="ISPRING_SLIDE_ID_2" val="{6267F0D3-C1D8-4085-802F-FD59851CA7BD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C:\Users\Administrator\Desktop\LOP 9_TOAN 9_CHUONG 8_SACHCANHDIEU_BAI 2_TU GIAC NOI TIEP DUONG TRON\quiz\quiz5.quiz"/>
  <p:tag name="ISPRING_QUIZ_RELATIVE_PATH" val="LOP 9_TOAN 9_CHUONG 8_SACHCANHDIEU_BAI 2_TU GIAC NOI TIEP DUONG TRON\quiz\quiz5.quiz"/>
  <p:tag name="GENSWF_SLIDE_UID" val="{20012B4D-9E19-4C80-A817-9838B33FCB85}:1246"/>
  <p:tag name="TIMING" val="|0.75"/>
  <p:tag name="ISPRING_CUSTOM_TIMING_USED" val="1"/>
  <p:tag name="GENSWF_ADVANCE_TIME" val="15.000"/>
  <p:tag name="ISPRING_SLIDE_ID_2" val="{A228124C-CC2D-4973-90AB-27A43B3DC9F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EB48CC-BF6C-4F20-859F-A4535A6C2DFC}:579"/>
  <p:tag name="ISPRING_CUSTOM_TIMING_USED" val="1"/>
  <p:tag name="GENSWF_ADVANCE_TIME" val="14.772"/>
  <p:tag name="ISPRING_SLIDE_ID_2" val="{A0D6853C-3FCB-4034-88C1-4F4635064B2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527332-9EFF-43C4-A639-4A8430586CCC}:1250"/>
  <p:tag name="ISPRING_CUSTOM_TIMING_USED" val="1"/>
  <p:tag name="TIMING" val="|4.649|0.001"/>
  <p:tag name="ISPRING_SLIDE_ID_2" val="{4A5E5050-44F4-4F97-BCC4-B6B54DFB8656}"/>
  <p:tag name="GENSWF_ADVANCE_TIME" val="22.65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0D089EF3-0B2C-42EC-B549-0627B39EEAE0}"/>
  <p:tag name="GENSWF_ADVANCE_TIME" val="32.454"/>
  <p:tag name="GENSWF_SLIDE_UID" val="{50C20511-1497-4610-8D92-8DE891EA447D}:12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CCE68E-369C-423F-9996-82FF07A6AAE4}:384"/>
  <p:tag name="TIMING" val="|0.001|0.5|0.5|0.5"/>
  <p:tag name="ISPRING_CUSTOM_TIMING_USED" val="1"/>
  <p:tag name="GENSWF_ADVANCE_TIME" val="17.869"/>
  <p:tag name="ISPRING_SLIDE_ID_2" val="{927E23AB-5898-43BA-806F-6FF3746B253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6A4E7-B6F9-4A4E-8935-53753FA1C7D2}:381"/>
  <p:tag name="ISPRING_CUSTOM_TIMING_USED" val="1"/>
  <p:tag name="ISPRING_SLIDE_ID_2" val="{E334ABC3-D8AE-4B57-A5BD-81B58BA76C88}"/>
  <p:tag name="GENSWF_ADVANCE_TIME" val="17.19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4CCFB-7829-4F10-969E-815F84BD470C}:382"/>
  <p:tag name="ISPRING_CUSTOM_TIMING_USED" val="1"/>
  <p:tag name="GENSWF_ADVANCE_TIME" val="6.991"/>
  <p:tag name="TIMING" val="|6.99"/>
  <p:tag name="ISPRING_SLIDE_ID_2" val="{853AE38D-DA03-4BA4-81DA-7E4AFBE0765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EEAEB0-7F53-46BC-B9BF-7FB7C9401791}:591"/>
  <p:tag name="ISPRING_CUSTOM_TIMING_USED" val="1"/>
  <p:tag name="GENSWF_ADVANCE_TIME" val="10.067"/>
  <p:tag name="ISPRING_SLIDE_ID_2" val="{B7BC24F7-E24D-4B24-8746-D2BBE6F88D3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4DC24B-81F5-4074-97EA-936A2F10C2EE}:596"/>
  <p:tag name="TIMING" val="|4.999"/>
  <p:tag name="ISPRING_CUSTOM_TIMING_USED" val="1"/>
  <p:tag name="GENSWF_ADVANCE_TIME" val="19.803"/>
  <p:tag name="ISPRING_SLIDE_ID_2" val="{E2DEAB23-ADB2-4A8F-B9D6-D4FAA021726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4B1DBA-A830-45BF-8C51-A6C79194B7AB}:573"/>
  <p:tag name="ISPRING_CUSTOM_TIMING_USED" val="1"/>
  <p:tag name="GENSWF_ADVANCE_TIME" val="11.741"/>
  <p:tag name="TIMING" val="|6.598|0.142"/>
  <p:tag name="ISPRING_SLIDE_ID_2" val="{283B6576-1E54-4ABB-B709-9A46F1BDCC1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FULL_PATH" val="C:\Users\Administrator\Desktop\LOP 9_TOAN 9_CHUONG 8_SACHCANHDIEU_BAI 2_TU GIAC NOI TIEP DUONG TRON\quiz\quiz6.quiz"/>
  <p:tag name="ISPRING_QUIZ_RELATIVE_PATH" val="LOP 9_TOAN 9_CHUONG 8_SACHCANHDIEU_BAI 2_TU GIAC NOI TIEP DUONG TRON\quiz\quiz6.quiz"/>
  <p:tag name="ISPRING_CUSTOM_TIMING_USED" val="1"/>
  <p:tag name="GENSWF_SLIDE_UID" val="{9E6D0DEA-331F-42CB-9DFE-17E867CE2710}:1256"/>
  <p:tag name="ISPRING_SLIDE_ID_2" val="{38CF3816-0D14-4F49-B97B-0F9C8AB5A050}"/>
  <p:tag name="GENSWF_ADVANCE_TIME" val="33.3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8.934|0.001|0.001|0.001|0.001|0.001"/>
  <p:tag name="ISPRING_SLIDE_ID_2" val="{56B2A5DF-86D6-4DFD-BAD8-9FADF8EA8CAB}"/>
  <p:tag name="GENSWF_ADVANCE_TIME" val="26.740"/>
  <p:tag name="GENSWF_SLIDE_UID" val="{544F7A73-4074-425F-B2EE-CD3FE47C863D}:12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Administrator\Desktop\LOP 9_TOAN 9_CHUONG 8_SACHCANHDIEU_BAI 2_TU GIAC NOI TIEP DUONG TRON\quiz\quiz1.quiz"/>
  <p:tag name="ISPRING_QUIZ_RELATIVE_PATH" val="LOP 9_TOAN 9_CHUONG 8_SACHCANHDIEU_BAI 2_TU GIAC NOI TIEP DUONG TRON\quiz\quiz1.quiz"/>
  <p:tag name="GENSWF_SLIDE_UID" val="{BD2AA0B8-A70C-41B3-B23C-480E1F597B7E}:593"/>
  <p:tag name="ISPRING_CUSTOM_TIMING_USED" val="1"/>
  <p:tag name="ISPRING_SLIDE_ID_2" val="{53F84A2C-ED97-4EFB-99A0-97CA06514CEA}"/>
  <p:tag name="GENSWF_ADVANCE_TIME" val="33.200"/>
  <p:tag name="TIMING" val="|5.601|5.201|0.001|0.001|0.00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6775</TotalTime>
  <Words>1245</Words>
  <Application>Microsoft Office PowerPoint</Application>
  <PresentationFormat>Custom</PresentationFormat>
  <Paragraphs>169</Paragraphs>
  <Slides>30</Slides>
  <Notes>30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1_Office Theme</vt:lpstr>
      <vt:lpstr>Default Design</vt:lpstr>
      <vt:lpstr>Equation</vt:lpstr>
      <vt:lpstr>UBND THÀNH PHỐ CẨM PHẢ PHÒNG GIÁO DỤC VÀ ĐÀO TẠO</vt:lpstr>
      <vt:lpstr>BÀI 2. TỨ GIÁC NỘI TIẾP ĐƯỜNG TRÒN (Tiết 1)</vt:lpstr>
      <vt:lpstr>PowerPoint Presentation</vt:lpstr>
      <vt:lpstr>PowerPoint Presentation</vt:lpstr>
      <vt:lpstr>BÀI 2. TỨ GIÁC NỘI TIẾP ĐƯỜNG TRÒN (Tiếp)</vt:lpstr>
      <vt:lpstr>PowerPoint Presentation</vt:lpstr>
      <vt:lpstr>BÀI 2. TỨ GIÁC NỘI TIẾP ĐƯỜNG TRÒN (Tiếp)</vt:lpstr>
      <vt:lpstr>PowerPoint Presentation</vt:lpstr>
      <vt:lpstr>PowerPoint Presentation</vt:lpstr>
      <vt:lpstr>PowerPoint Presentation</vt:lpstr>
      <vt:lpstr>PowerPoint Presentation</vt:lpstr>
      <vt:lpstr>BÀI 2. TỨ GIÁC NỘI TIẾP ĐƯỜNG TRÒN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 VẬN DỤNG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LOP 9_TOAN 9_CHUONG 8_SACHCANHDIEU_BAI 2_TU GIAC NOI TIEP DUONG TRON</dc:title>
  <dc:creator>Nguyen Minh Phuong</dc:creator>
  <cp:lastModifiedBy>Windows 10</cp:lastModifiedBy>
  <cp:revision>617</cp:revision>
  <dcterms:created xsi:type="dcterms:W3CDTF">2022-08-03T11:07:12Z</dcterms:created>
  <dcterms:modified xsi:type="dcterms:W3CDTF">2024-08-19T08:57:10Z</dcterms:modified>
</cp:coreProperties>
</file>