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sldIdLst>
    <p:sldId id="6283" r:id="rId2"/>
    <p:sldId id="282" r:id="rId3"/>
    <p:sldId id="6337" r:id="rId4"/>
    <p:sldId id="6285" r:id="rId5"/>
    <p:sldId id="6286" r:id="rId6"/>
    <p:sldId id="6338" r:id="rId7"/>
    <p:sldId id="6310" r:id="rId8"/>
    <p:sldId id="6322" r:id="rId9"/>
    <p:sldId id="6287" r:id="rId10"/>
    <p:sldId id="6319" r:id="rId11"/>
    <p:sldId id="6288" r:id="rId12"/>
    <p:sldId id="6289" r:id="rId13"/>
    <p:sldId id="6308" r:id="rId14"/>
    <p:sldId id="6320" r:id="rId15"/>
    <p:sldId id="6291" r:id="rId16"/>
    <p:sldId id="6307" r:id="rId17"/>
    <p:sldId id="6329" r:id="rId18"/>
    <p:sldId id="6330" r:id="rId19"/>
    <p:sldId id="6331" r:id="rId20"/>
    <p:sldId id="6333" r:id="rId21"/>
    <p:sldId id="6332" r:id="rId22"/>
    <p:sldId id="6296" r:id="rId23"/>
    <p:sldId id="6312" r:id="rId24"/>
    <p:sldId id="6334" r:id="rId25"/>
    <p:sldId id="6335" r:id="rId26"/>
    <p:sldId id="6336" r:id="rId27"/>
    <p:sldId id="6304" r:id="rId28"/>
    <p:sldId id="6305" r:id="rId29"/>
    <p:sldId id="299" r:id="rId30"/>
    <p:sldId id="6326" r:id="rId31"/>
    <p:sldId id="283" r:id="rId32"/>
    <p:sldId id="284" r:id="rId33"/>
    <p:sldId id="285" r:id="rId34"/>
    <p:sldId id="286" r:id="rId35"/>
    <p:sldId id="406" r:id="rId36"/>
    <p:sldId id="407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9DFBA6"/>
    <a:srgbClr val="005693"/>
    <a:srgbClr val="FDEADA"/>
    <a:srgbClr val="0058AD"/>
    <a:srgbClr val="FFE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1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C695B-E993-4F7C-B000-D7965D4CDDC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BCBE1-D7B2-4525-92E9-B28EA3312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1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BCBE1-D7B2-4525-92E9-B28EA33128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4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BCBE1-D7B2-4525-92E9-B28EA33128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4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1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6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0E8945-AF33-4A4E-99B5-F72D6CEA2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5C6740A-8AD9-48B5-97AA-900DB1F4E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C33064-A02C-4530-A929-ED2C322D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C0668F-3F5C-4AAD-807F-6141FF23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023FB8-BF56-4FBA-B356-A50F78E2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0445E5-935D-447D-BF8B-6454E898D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8E75E8A-54E8-48CF-8FCC-DBF03D459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04013C-3926-4026-8C66-8FA24AA9D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0C30E88-CEF7-45A5-B570-B8BE06F1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007379-5E65-4934-9A1C-A738BE13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D1E8C6F-E505-46B2-A73A-15323D108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2105C74-0F8B-457E-934D-BA5CD6822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4188E5-0151-40F2-81A3-FA6155CE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38685B3-266E-4324-8817-C1056E82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1D1B9-F0B8-4E60-9802-76D3998D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7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38D07A-ADE7-47D3-8617-31325CD6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3FF310-E188-4EF0-9570-B0FD39586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CCAF0A-46BD-4813-BBC3-80FD6412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D1BEDD-7EA9-4BFF-BC46-FEC59F53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98ED62-A79D-4D5F-AFD7-CDAEEAB8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9DD5CC-CDDF-48A9-A384-2867CE39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6C02C1-965A-44B4-8635-D35FFE9C4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8ED375-416D-44B2-8D29-37F439BD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0A7B44-A39B-4FA0-9ED6-A66AA0DA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87FFAB1-A631-4D0B-940F-18B84A69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0A214E-0C89-4AA9-9184-3D182084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DC5A7F-943A-419F-87FC-AC4836522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ADBB80B-16E4-4750-B27A-196AD206A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A19B4C9-7DA6-4A78-A3F8-D4CEB1BA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E280783-E2D8-4D38-913A-6CF5B234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153DF3E-49CD-4857-81E5-4104FE34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3267E8-A8D5-452A-984B-C8DC731C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2E0E49-501B-4E63-88C7-430A1DA5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E183CBB-395F-4FEA-BDAE-7BFDE2569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1C3920B-E5FE-4538-9120-DC5A54604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A794DFE-429E-4C5F-92B8-BF553F6357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86B453E-1A28-4639-9355-6A22B6E27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B6F5945-3587-4F56-A5E2-FB0A7A7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18228C6-82A2-4907-B395-938FB644F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7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F2D679-430A-4010-B182-C74BF8AF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F8EDD0B-022B-4BA0-BA5D-82CCEB4F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A1241F5-B964-4D00-BE76-AD86FEA4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17BCF8-4950-41D6-8DA4-D5843F68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DE95685-6CD5-4D44-A00E-63020A697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DED45D3-B9AE-45D5-993E-9092102E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B95DA81-0770-4547-A921-50A251FC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25EC15-F463-43D8-831C-A75E55DA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57837D9-726E-4B39-8842-7D198452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00CFFEC-2DBE-46E5-9A94-AE15D5AAC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B446A3-2FCE-46B7-9ED1-B9B9F230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1C35464-CCE0-4EDC-846D-128FA86F5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2ADED27-D093-4919-A7C8-C0900B9B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955C15-A4E3-4996-B701-179A0F2A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5566453-D9E6-449D-B4A7-B047141FA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5119162-EA72-42FE-B3AA-652D794A2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5F9B863-A4CF-4F11-BA27-A0B8FAC2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B19A42-200F-4845-B3AC-302FB385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5A61FAD-56EB-4A81-9551-5E52DBCF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1300760-103C-4954-8850-FB62A570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5B5FA9-FF1C-473D-85D9-CCF703E4F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FF444-2EFF-4FD6-B21C-C429754D9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5915C-5997-49DC-9A48-17F9A66755A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8D3AE33-D9EB-4F5D-BEFD-EEA023ED6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BCCEE6-AAC1-4D68-BA15-2E467511B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DDE65-F918-4A10-9EAF-0449929E6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7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87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3.png"/><Relationship Id="rId7" Type="http://schemas.openxmlformats.org/officeDocument/2006/relationships/slide" Target="slide3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10" Type="http://schemas.openxmlformats.org/officeDocument/2006/relationships/slide" Target="slide36.xml"/><Relationship Id="rId4" Type="http://schemas.microsoft.com/office/2007/relationships/hdphoto" Target="../media/hdphoto1.wdp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dp2V3vKtbs?si=Vw_RmNZbuWts-H-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89" y="190500"/>
            <a:ext cx="11205211" cy="6054727"/>
          </a:xfrm>
          <a:ln w="127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sz="4533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sz="4533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en-US" sz="45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4533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45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</a:t>
            </a:r>
          </a:p>
          <a:p>
            <a:pPr marL="0" indent="0" algn="ctr">
              <a:buNone/>
            </a:pPr>
            <a:endParaRPr lang="en-US" sz="453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Nguyễn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Đạo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THCS Nam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Hải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</a:p>
          <a:p>
            <a:pPr marL="0" indent="0" algn="ctr">
              <a:buNone/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54353" name="Picture 81" descr="Earth-12-ju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89" y="190501"/>
            <a:ext cx="1614355" cy="13662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75520" y="476672"/>
            <a:ext cx="9217024" cy="153982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9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CÁC THẦY CÔ GIÁO VỀ DỰ GIỜ </a:t>
            </a:r>
            <a:br>
              <a:rPr lang="en-US" sz="29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9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HỌC ĐỊA LÍ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91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hung 2">
            <a:extLst>
              <a:ext uri="{FF2B5EF4-FFF2-40B4-BE49-F238E27FC236}">
                <a16:creationId xmlns:a16="http://schemas.microsoft.com/office/drawing/2014/main" id="{0D874761-188B-207A-AAF4-3A7E7D53DFE6}"/>
              </a:ext>
            </a:extLst>
          </p:cNvPr>
          <p:cNvSpPr/>
          <p:nvPr/>
        </p:nvSpPr>
        <p:spPr>
          <a:xfrm>
            <a:off x="0" y="40878"/>
            <a:ext cx="12192000" cy="6858000"/>
          </a:xfrm>
          <a:prstGeom prst="frame">
            <a:avLst>
              <a:gd name="adj1" fmla="val 1492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EFF50FB-9285-184D-EDE4-D7436D1D6A1E}"/>
              </a:ext>
            </a:extLst>
          </p:cNvPr>
          <p:cNvSpPr txBox="1">
            <a:spLocks/>
          </p:cNvSpPr>
          <p:nvPr/>
        </p:nvSpPr>
        <p:spPr>
          <a:xfrm>
            <a:off x="3209101" y="220987"/>
            <a:ext cx="6137383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ĐÔ THỊ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961380E8-3DE6-A995-0646-7AEF396A207B}"/>
              </a:ext>
            </a:extLst>
          </p:cNvPr>
          <p:cNvSpPr/>
          <p:nvPr/>
        </p:nvSpPr>
        <p:spPr>
          <a:xfrm>
            <a:off x="1530736" y="539324"/>
            <a:ext cx="1804699" cy="5051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A1445DC9-B4E0-0F7B-AFF8-BC520AF4A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274035"/>
              </p:ext>
            </p:extLst>
          </p:nvPr>
        </p:nvGraphicFramePr>
        <p:xfrm>
          <a:off x="6239251" y="4571926"/>
          <a:ext cx="5703879" cy="161184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979991">
                  <a:extLst>
                    <a:ext uri="{9D8B030D-6E8A-4147-A177-3AD203B41FA5}">
                      <a16:colId xmlns:a16="http://schemas.microsoft.com/office/drawing/2014/main" val="2230987678"/>
                    </a:ext>
                  </a:extLst>
                </a:gridCol>
                <a:gridCol w="930972">
                  <a:extLst>
                    <a:ext uri="{9D8B030D-6E8A-4147-A177-3AD203B41FA5}">
                      <a16:colId xmlns:a16="http://schemas.microsoft.com/office/drawing/2014/main" val="1294676694"/>
                    </a:ext>
                  </a:extLst>
                </a:gridCol>
                <a:gridCol w="930972">
                  <a:extLst>
                    <a:ext uri="{9D8B030D-6E8A-4147-A177-3AD203B41FA5}">
                      <a16:colId xmlns:a16="http://schemas.microsoft.com/office/drawing/2014/main" val="1754232677"/>
                    </a:ext>
                  </a:extLst>
                </a:gridCol>
                <a:gridCol w="930972">
                  <a:extLst>
                    <a:ext uri="{9D8B030D-6E8A-4147-A177-3AD203B41FA5}">
                      <a16:colId xmlns:a16="http://schemas.microsoft.com/office/drawing/2014/main" val="3621067745"/>
                    </a:ext>
                  </a:extLst>
                </a:gridCol>
                <a:gridCol w="930972">
                  <a:extLst>
                    <a:ext uri="{9D8B030D-6E8A-4147-A177-3AD203B41FA5}">
                      <a16:colId xmlns:a16="http://schemas.microsoft.com/office/drawing/2014/main" val="3826632342"/>
                    </a:ext>
                  </a:extLst>
                </a:gridCol>
              </a:tblGrid>
              <a:tr h="315780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Năm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1999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2021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448805"/>
                  </a:ext>
                </a:extLst>
              </a:tr>
              <a:tr h="66450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Số dân thành thị </a:t>
                      </a:r>
                      <a:endParaRPr lang="en-US" sz="1900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/>
                      <a:r>
                        <a:rPr lang="vi-VN" sz="19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triệu người)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5,6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8,1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11,6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12,1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589178"/>
                  </a:ext>
                </a:extLst>
              </a:tr>
              <a:tr h="631561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Tỉ lệ </a:t>
                      </a:r>
                      <a:r>
                        <a:rPr lang="vi-VN" sz="19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dân</a:t>
                      </a:r>
                      <a:endParaRPr lang="en-US" sz="1900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/>
                      <a:r>
                        <a:rPr lang="vi-VN" sz="19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thành thị (%)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55,4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57,4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64,8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66,4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938493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9750E1D1-0B9B-5CA3-BC22-A6C712EC5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559" y="3695326"/>
            <a:ext cx="5711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Bảng 18.2. SỐ D</a:t>
            </a:r>
            <a:r>
              <a:rPr lang="en-US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Â</a:t>
            </a: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 THÀNH THỊ VÀ TỈ LỆ D</a:t>
            </a:r>
            <a:r>
              <a:rPr lang="en-US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Â</a:t>
            </a: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 THÀNH THỊ Ở </a:t>
            </a: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endParaRPr lang="en-US" altLang="en-US" sz="1200" b="1" dirty="0" smtClean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ĐÔNG NAM BỘ GIAI ĐOẠN 1999 – </a:t>
            </a: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2021</a:t>
            </a:r>
            <a:endParaRPr lang="en-US" altLang="en-US" sz="1200" b="1" dirty="0" smtClean="0">
              <a:latin typeface="+mj-lt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(Nguồn: Niên giảm thống kê Việt Nam năm 2000, 2010, 2022)</a:t>
            </a:r>
            <a:endParaRPr lang="vi-VN" altLang="en-US" sz="1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Hình chữ nhật: Góc Tròn 28">
            <a:extLst>
              <a:ext uri="{FF2B5EF4-FFF2-40B4-BE49-F238E27FC236}">
                <a16:creationId xmlns:a16="http://schemas.microsoft.com/office/drawing/2014/main" id="{961380E8-3DE6-A995-0646-7AEF396A207B}"/>
              </a:ext>
            </a:extLst>
          </p:cNvPr>
          <p:cNvSpPr/>
          <p:nvPr/>
        </p:nvSpPr>
        <p:spPr>
          <a:xfrm>
            <a:off x="9042988" y="511811"/>
            <a:ext cx="2313951" cy="5051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Bảng 7">
            <a:extLst>
              <a:ext uri="{FF2B5EF4-FFF2-40B4-BE49-F238E27FC236}">
                <a16:creationId xmlns:a16="http://schemas.microsoft.com/office/drawing/2014/main" id="{D8227D5C-C215-E50B-E7D3-D937ADA6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565195"/>
              </p:ext>
            </p:extLst>
          </p:nvPr>
        </p:nvGraphicFramePr>
        <p:xfrm>
          <a:off x="335359" y="4571926"/>
          <a:ext cx="5185048" cy="164508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99888">
                  <a:extLst>
                    <a:ext uri="{9D8B030D-6E8A-4147-A177-3AD203B41FA5}">
                      <a16:colId xmlns:a16="http://schemas.microsoft.com/office/drawing/2014/main" val="1193784587"/>
                    </a:ext>
                  </a:extLst>
                </a:gridCol>
                <a:gridCol w="846290">
                  <a:extLst>
                    <a:ext uri="{9D8B030D-6E8A-4147-A177-3AD203B41FA5}">
                      <a16:colId xmlns:a16="http://schemas.microsoft.com/office/drawing/2014/main" val="1567313448"/>
                    </a:ext>
                  </a:extLst>
                </a:gridCol>
                <a:gridCol w="846290">
                  <a:extLst>
                    <a:ext uri="{9D8B030D-6E8A-4147-A177-3AD203B41FA5}">
                      <a16:colId xmlns:a16="http://schemas.microsoft.com/office/drawing/2014/main" val="2548346689"/>
                    </a:ext>
                  </a:extLst>
                </a:gridCol>
                <a:gridCol w="846290">
                  <a:extLst>
                    <a:ext uri="{9D8B030D-6E8A-4147-A177-3AD203B41FA5}">
                      <a16:colId xmlns:a16="http://schemas.microsoft.com/office/drawing/2014/main" val="228427369"/>
                    </a:ext>
                  </a:extLst>
                </a:gridCol>
                <a:gridCol w="846290">
                  <a:extLst>
                    <a:ext uri="{9D8B030D-6E8A-4147-A177-3AD203B41FA5}">
                      <a16:colId xmlns:a16="http://schemas.microsoft.com/office/drawing/2014/main" val="1812795428"/>
                    </a:ext>
                  </a:extLst>
                </a:gridCol>
              </a:tblGrid>
              <a:tr h="524449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Năm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1999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2021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629861"/>
                  </a:ext>
                </a:extLst>
              </a:tr>
              <a:tr h="1120631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Quy mô dân số (triệu người)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10,2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14,1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17,9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18,3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171359"/>
                  </a:ext>
                </a:extLst>
              </a:tr>
            </a:tbl>
          </a:graphicData>
        </a:graphic>
      </p:graphicFrame>
      <p:sp>
        <p:nvSpPr>
          <p:cNvPr id="32" name="Rectangle 1">
            <a:extLst>
              <a:ext uri="{FF2B5EF4-FFF2-40B4-BE49-F238E27FC236}">
                <a16:creationId xmlns:a16="http://schemas.microsoft.com/office/drawing/2014/main" id="{4656E111-58EB-F335-666D-61762EA15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44" y="3778327"/>
            <a:ext cx="518107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Bảng 18.1, QUY MÔ </a:t>
            </a:r>
            <a:r>
              <a:rPr lang="en-US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SỐ CỦA VÙNG ĐÔNG NAM BỘ</a:t>
            </a:r>
            <a:endParaRPr lang="en-US" altLang="en-US" sz="1200" b="1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GIAI ĐOẠN 1999 – </a:t>
            </a: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2021</a:t>
            </a:r>
            <a:endParaRPr lang="en-US" altLang="en-US" sz="1200" b="1" dirty="0">
              <a:latin typeface="+mj-lt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i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(Nguồn</a:t>
            </a:r>
            <a:r>
              <a:rPr lang="vi-VN" altLang="en-US" sz="1200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 Niên giám thống kê Việt Nam năm 2000, 2010, 2022</a:t>
            </a:r>
            <a:r>
              <a:rPr lang="vi-VN" altLang="en-US" sz="1067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vi-VN" altLang="en-US" sz="1067" i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2647" y="664337"/>
            <a:ext cx="261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5">
            <a:extLst>
              <a:ext uri="{FF2B5EF4-FFF2-40B4-BE49-F238E27FC236}">
                <a16:creationId xmlns:a16="http://schemas.microsoft.com/office/drawing/2014/main" id="{04337D7A-2195-4857-925E-029CCEC57D94}"/>
              </a:ext>
            </a:extLst>
          </p:cNvPr>
          <p:cNvSpPr txBox="1"/>
          <p:nvPr/>
        </p:nvSpPr>
        <p:spPr>
          <a:xfrm>
            <a:off x="335360" y="1362822"/>
            <a:ext cx="5185046" cy="23852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448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48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27">
            <a:extLst>
              <a:ext uri="{FF2B5EF4-FFF2-40B4-BE49-F238E27FC236}">
                <a16:creationId xmlns:a16="http://schemas.microsoft.com/office/drawing/2014/main" id="{59DCC718-D605-949E-DABE-6335D4CA3AE4}"/>
              </a:ext>
            </a:extLst>
          </p:cNvPr>
          <p:cNvSpPr txBox="1"/>
          <p:nvPr/>
        </p:nvSpPr>
        <p:spPr>
          <a:xfrm>
            <a:off x="6239252" y="1132983"/>
            <a:ext cx="5607472" cy="24622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448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448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448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  <p:bldP spid="12" grpId="0"/>
      <p:bldP spid="30" grpId="0" animBg="1"/>
      <p:bldP spid="32" grpId="0"/>
      <p:bldP spid="2" grpId="0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DE74E-73A2-DDAE-45D7-4472417AD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hung 1">
            <a:extLst>
              <a:ext uri="{FF2B5EF4-FFF2-40B4-BE49-F238E27FC236}">
                <a16:creationId xmlns:a16="http://schemas.microsoft.com/office/drawing/2014/main" id="{70F5D53F-8682-73B7-8592-1D4FAB07EAA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1492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93FBD927-D83A-368D-FC38-5BC8F647F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86046"/>
              </p:ext>
            </p:extLst>
          </p:nvPr>
        </p:nvGraphicFramePr>
        <p:xfrm>
          <a:off x="297713" y="188640"/>
          <a:ext cx="11632019" cy="5832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2019">
                  <a:extLst>
                    <a:ext uri="{9D8B030D-6E8A-4147-A177-3AD203B41FA5}">
                      <a16:colId xmlns:a16="http://schemas.microsoft.com/office/drawing/2014/main" val="3553621763"/>
                    </a:ext>
                  </a:extLst>
                </a:gridCol>
              </a:tblGrid>
              <a:tr h="5832648">
                <a:tc>
                  <a:txBody>
                    <a:bodyPr/>
                    <a:lstStyle/>
                    <a:p>
                      <a:pPr indent="-63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(HĐ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nhân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</a:t>
                      </a:r>
                      <a:endParaRPr lang="en-US" sz="3600" baseline="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3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SGK </a:t>
                      </a:r>
                    </a:p>
                    <a:p>
                      <a:pPr marL="0" indent="0" algn="l">
                        <a:lnSpc>
                          <a:spcPct val="13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-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Phiêú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(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 algn="ctr">
                        <a:lnSpc>
                          <a:spcPct val="13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300" b="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3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1</a:t>
                      </a:r>
                      <a:endParaRPr lang="en-US" sz="23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4681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637EDAD-9212-BAB9-384D-B72C778CFEF2}"/>
              </a:ext>
            </a:extLst>
          </p:cNvPr>
          <p:cNvSpPr txBox="1"/>
          <p:nvPr/>
        </p:nvSpPr>
        <p:spPr>
          <a:xfrm>
            <a:off x="292395" y="3022745"/>
            <a:ext cx="11607211" cy="26037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4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Font typeface="Times New Roman" panose="02020603050405020304" pitchFamily="18" charset="0"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……(9)…….,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…………(10)………………</a:t>
            </a:r>
          </a:p>
          <a:p>
            <a:pPr marL="342900" lvl="0" indent="-342900" algn="just">
              <a:lnSpc>
                <a:spcPct val="100000"/>
              </a:lnSpc>
              <a:buFont typeface="Times New Roman" panose="02020603050405020304" pitchFamily="18" charset="0"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……(11)…..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………(12)…….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:……….(13)…….</a:t>
            </a:r>
          </a:p>
        </p:txBody>
      </p:sp>
    </p:spTree>
    <p:extLst>
      <p:ext uri="{BB962C8B-B14F-4D97-AF65-F5344CB8AC3E}">
        <p14:creationId xmlns:p14="http://schemas.microsoft.com/office/powerpoint/2010/main" val="41665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DE74E-73A2-DDAE-45D7-4472417AD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hung 1">
            <a:extLst>
              <a:ext uri="{FF2B5EF4-FFF2-40B4-BE49-F238E27FC236}">
                <a16:creationId xmlns:a16="http://schemas.microsoft.com/office/drawing/2014/main" id="{70F5D53F-8682-73B7-8592-1D4FAB07EAA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1492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93FBD927-D83A-368D-FC38-5BC8F647FC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7713" y="607602"/>
          <a:ext cx="11632019" cy="4516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2019">
                  <a:extLst>
                    <a:ext uri="{9D8B030D-6E8A-4147-A177-3AD203B41FA5}">
                      <a16:colId xmlns:a16="http://schemas.microsoft.com/office/drawing/2014/main" val="3553621763"/>
                    </a:ext>
                  </a:extLst>
                </a:gridCol>
              </a:tblGrid>
              <a:tr h="4516564">
                <a:tc>
                  <a:txBody>
                    <a:bodyPr/>
                    <a:lstStyle/>
                    <a:p>
                      <a:pPr indent="-63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1</a:t>
                      </a:r>
                      <a:endParaRPr lang="en-US" sz="23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4681"/>
                  </a:ext>
                </a:extLst>
              </a:tr>
            </a:tbl>
          </a:graphicData>
        </a:graphic>
      </p:graphicFrame>
      <p:sp>
        <p:nvSpPr>
          <p:cNvPr id="5" name="Hộp Văn bản 10">
            <a:extLst>
              <a:ext uri="{FF2B5EF4-FFF2-40B4-BE49-F238E27FC236}">
                <a16:creationId xmlns:a16="http://schemas.microsoft.com/office/drawing/2014/main" id="{3637EDAD-9212-BAB9-384D-B72C778CFEF2}"/>
              </a:ext>
            </a:extLst>
          </p:cNvPr>
          <p:cNvSpPr txBox="1"/>
          <p:nvPr/>
        </p:nvSpPr>
        <p:spPr>
          <a:xfrm>
            <a:off x="322521" y="1218481"/>
            <a:ext cx="11607211" cy="26037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4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Font typeface="Times New Roman" panose="02020603050405020304" pitchFamily="18" charset="0"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……(9)…….,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…………(10)………………</a:t>
            </a:r>
          </a:p>
          <a:p>
            <a:pPr marL="342900" lvl="0" indent="-342900" algn="just">
              <a:lnSpc>
                <a:spcPct val="100000"/>
              </a:lnSpc>
              <a:buFont typeface="Times New Roman" panose="02020603050405020304" pitchFamily="18" charset="0"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……(11)…..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………(12)…….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:……….(13)…….</a:t>
            </a:r>
          </a:p>
        </p:txBody>
      </p:sp>
      <p:sp>
        <p:nvSpPr>
          <p:cNvPr id="6" name="Hộp Văn bản 10">
            <a:extLst>
              <a:ext uri="{FF2B5EF4-FFF2-40B4-BE49-F238E27FC236}">
                <a16:creationId xmlns:a16="http://schemas.microsoft.com/office/drawing/2014/main" id="{3637EDAD-9212-BAB9-384D-B72C778CFEF2}"/>
              </a:ext>
            </a:extLst>
          </p:cNvPr>
          <p:cNvSpPr txBox="1"/>
          <p:nvPr/>
        </p:nvSpPr>
        <p:spPr>
          <a:xfrm>
            <a:off x="322520" y="1218481"/>
            <a:ext cx="11607211" cy="26037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4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Font typeface="Times New Roman" panose="02020603050405020304" pitchFamily="18" charset="0"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Font typeface="Times New Roman" panose="02020603050405020304" pitchFamily="18" charset="0"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66,4 % 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HCM,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u ổ chuột TP HC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408" y="476672"/>
            <a:ext cx="10657184" cy="5400600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871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àn cảnh thành phố Vũng Tàu lúc bình minh từ Flyc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0" y="188640"/>
            <a:ext cx="5672806" cy="34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ử lý loạt vướng mắc về quy hoạch, đất đai tại Biên Hò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91738"/>
            <a:ext cx="5472608" cy="340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ấu ấn thành phố Hồ Chí Minh, mảnh ghép ấn tượng từ trên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93" y="3717032"/>
            <a:ext cx="6032846" cy="300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08267" y="3130965"/>
            <a:ext cx="309634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</a:t>
            </a:r>
            <a:r>
              <a:rPr lang="en-US" b="1" dirty="0" err="1" smtClean="0"/>
              <a:t>Biên</a:t>
            </a:r>
            <a:r>
              <a:rPr lang="en-US" b="1" dirty="0" smtClean="0"/>
              <a:t> </a:t>
            </a:r>
            <a:r>
              <a:rPr lang="en-US" b="1" dirty="0" err="1" smtClean="0"/>
              <a:t>Hoà</a:t>
            </a:r>
            <a:r>
              <a:rPr lang="en-US" b="1" dirty="0" smtClean="0"/>
              <a:t>- </a:t>
            </a:r>
            <a:r>
              <a:rPr lang="en-US" b="1" dirty="0" err="1" smtClean="0"/>
              <a:t>Đồng</a:t>
            </a:r>
            <a:r>
              <a:rPr lang="en-US" b="1" dirty="0" smtClean="0"/>
              <a:t> </a:t>
            </a:r>
            <a:r>
              <a:rPr lang="en-US" b="1" dirty="0" err="1" smtClean="0"/>
              <a:t>Nai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87887" y="6191593"/>
            <a:ext cx="2620379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</a:t>
            </a:r>
            <a:r>
              <a:rPr lang="en-US" b="1" dirty="0" err="1" smtClean="0"/>
              <a:t>Hồ</a:t>
            </a:r>
            <a:r>
              <a:rPr lang="en-US" b="1" dirty="0" smtClean="0"/>
              <a:t> </a:t>
            </a:r>
            <a:r>
              <a:rPr lang="en-US" b="1" dirty="0" err="1" smtClean="0"/>
              <a:t>Chí</a:t>
            </a:r>
            <a:r>
              <a:rPr lang="en-US" b="1" dirty="0" smtClean="0"/>
              <a:t> Minh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68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CE1609-4669-45FE-9F4A-7413CBC692B6}"/>
              </a:ext>
            </a:extLst>
          </p:cNvPr>
          <p:cNvSpPr/>
          <p:nvPr/>
        </p:nvSpPr>
        <p:spPr>
          <a:xfrm>
            <a:off x="812801" y="279401"/>
            <a:ext cx="10667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IcielKoni" pitchFamily="2" charset="0"/>
              </a:rPr>
              <a:t>4. SỰ PHÁT TRIỂN VÀ PHÂN BỐ MỘT SỐ NGÀNH KINH TẾ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1504F6-EC6E-4FEB-A989-3AE84509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104" y="5157192"/>
            <a:ext cx="1786924" cy="1751184"/>
          </a:xfrm>
          <a:prstGeom prst="rect">
            <a:avLst/>
          </a:prstGeom>
        </p:spPr>
      </p:pic>
      <p:pic>
        <p:nvPicPr>
          <p:cNvPr id="2050" name="Picture 2" descr="Kinh tế tư nhân vùng Đông Nam Bộ: Cơ hội, thách thức và xu hướng vận động  phát tr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802621"/>
            <a:ext cx="9361040" cy="43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9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1464" y="181184"/>
            <a:ext cx="1000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LÀ CHUYÊN GIA KINH TẾ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9416" y="980728"/>
            <a:ext cx="10297144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HĐ 1: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SGK,và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18.3 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Cho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GRDP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18.3.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GRDP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2010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HĐ2:(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1897E-2222-44B2-8783-BC5AC40EF1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3" t="6052"/>
          <a:stretch/>
        </p:blipFill>
        <p:spPr>
          <a:xfrm>
            <a:off x="839416" y="2636912"/>
            <a:ext cx="10297144" cy="41044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1953" y="149791"/>
            <a:ext cx="2014607" cy="8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3439"/>
              </p:ext>
            </p:extLst>
          </p:nvPr>
        </p:nvGraphicFramePr>
        <p:xfrm>
          <a:off x="335360" y="719666"/>
          <a:ext cx="11593288" cy="5733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3288">
                  <a:extLst>
                    <a:ext uri="{9D8B030D-6E8A-4147-A177-3AD203B41FA5}">
                      <a16:colId xmlns:a16="http://schemas.microsoft.com/office/drawing/2014/main" val="4047101446"/>
                    </a:ext>
                  </a:extLst>
                </a:gridCol>
              </a:tblGrid>
              <a:tr h="57336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29109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5705F7C-A36B-47EA-848B-DD338C5C2C9D}"/>
              </a:ext>
            </a:extLst>
          </p:cNvPr>
          <p:cNvSpPr txBox="1"/>
          <p:nvPr/>
        </p:nvSpPr>
        <p:spPr>
          <a:xfrm>
            <a:off x="623392" y="773258"/>
            <a:ext cx="11161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Ý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(Đ), ý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Sai (s)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30,6%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83B74EDA-594F-4561-A441-1BA9E2E8AB3D}"/>
              </a:ext>
            </a:extLst>
          </p:cNvPr>
          <p:cNvSpPr/>
          <p:nvPr/>
        </p:nvSpPr>
        <p:spPr>
          <a:xfrm>
            <a:off x="637068" y="2673044"/>
            <a:ext cx="393576" cy="318888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705F7C-A36B-47EA-848B-DD338C5C2C9D}"/>
              </a:ext>
            </a:extLst>
          </p:cNvPr>
          <p:cNvSpPr txBox="1"/>
          <p:nvPr/>
        </p:nvSpPr>
        <p:spPr>
          <a:xfrm>
            <a:off x="479376" y="2805547"/>
            <a:ext cx="11233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GRDP 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 (%),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83B74EDA-594F-4561-A441-1BA9E2E8AB3D}"/>
              </a:ext>
            </a:extLst>
          </p:cNvPr>
          <p:cNvSpPr/>
          <p:nvPr/>
        </p:nvSpPr>
        <p:spPr>
          <a:xfrm>
            <a:off x="781430" y="3925065"/>
            <a:ext cx="609600" cy="508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5720" y="231205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TRẮC NGHIỆM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83B74EDA-594F-4561-A441-1BA9E2E8AB3D}"/>
              </a:ext>
            </a:extLst>
          </p:cNvPr>
          <p:cNvSpPr/>
          <p:nvPr/>
        </p:nvSpPr>
        <p:spPr>
          <a:xfrm>
            <a:off x="648303" y="1524534"/>
            <a:ext cx="404695" cy="368242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83B74EDA-594F-4561-A441-1BA9E2E8AB3D}"/>
              </a:ext>
            </a:extLst>
          </p:cNvPr>
          <p:cNvSpPr/>
          <p:nvPr/>
        </p:nvSpPr>
        <p:spPr>
          <a:xfrm>
            <a:off x="609118" y="1925901"/>
            <a:ext cx="404695" cy="368242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83B74EDA-594F-4561-A441-1BA9E2E8AB3D}"/>
              </a:ext>
            </a:extLst>
          </p:cNvPr>
          <p:cNvSpPr/>
          <p:nvPr/>
        </p:nvSpPr>
        <p:spPr>
          <a:xfrm>
            <a:off x="648303" y="2238551"/>
            <a:ext cx="404695" cy="368242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90717"/>
              </p:ext>
            </p:extLst>
          </p:nvPr>
        </p:nvGraphicFramePr>
        <p:xfrm>
          <a:off x="335360" y="719666"/>
          <a:ext cx="11017224" cy="5229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7224">
                  <a:extLst>
                    <a:ext uri="{9D8B030D-6E8A-4147-A177-3AD203B41FA5}">
                      <a16:colId xmlns:a16="http://schemas.microsoft.com/office/drawing/2014/main" val="2458588306"/>
                    </a:ext>
                  </a:extLst>
                </a:gridCol>
              </a:tblGrid>
              <a:tr h="5229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11909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BB57BAA-E153-4915-90BE-3D7910F1284A}"/>
              </a:ext>
            </a:extLst>
          </p:cNvPr>
          <p:cNvSpPr/>
          <p:nvPr/>
        </p:nvSpPr>
        <p:spPr>
          <a:xfrm>
            <a:off x="935445" y="1218951"/>
            <a:ext cx="100571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GRDP (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00"/>
              </a:spcBef>
            </a:pP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00"/>
              </a:spcBef>
              <a:tabLst>
                <a:tab pos="239601" algn="l"/>
                <a:tab pos="2460352" algn="l"/>
                <a:tab pos="4680256" algn="l"/>
                <a:tab pos="6900161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A. 42,6%.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B. 42,2%.	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10,5%.	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4,7%</a:t>
            </a:r>
          </a:p>
          <a:p>
            <a:pPr algn="just">
              <a:spcBef>
                <a:spcPts val="400"/>
              </a:spcBef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269026AA-BBA8-4669-9B70-2F1F72EEB9FC}"/>
              </a:ext>
            </a:extLst>
          </p:cNvPr>
          <p:cNvSpPr/>
          <p:nvPr/>
        </p:nvSpPr>
        <p:spPr>
          <a:xfrm>
            <a:off x="935444" y="2137229"/>
            <a:ext cx="609600" cy="508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B57BAA-E153-4915-90BE-3D7910F1284A}"/>
              </a:ext>
            </a:extLst>
          </p:cNvPr>
          <p:cNvSpPr/>
          <p:nvPr/>
        </p:nvSpPr>
        <p:spPr>
          <a:xfrm>
            <a:off x="911424" y="3140968"/>
            <a:ext cx="993710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GRDP</a:t>
            </a:r>
          </a:p>
          <a:p>
            <a:pPr algn="just">
              <a:spcBef>
                <a:spcPts val="400"/>
              </a:spcBef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2021?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00"/>
              </a:spcBef>
              <a:tabLst>
                <a:tab pos="239601" algn="l"/>
                <a:tab pos="2460352" algn="l"/>
                <a:tab pos="4680256" algn="l"/>
                <a:tab pos="6900161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42,6%.	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B. 42,2%.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C. 10,5%.	D. 4,7%</a:t>
            </a:r>
          </a:p>
          <a:p>
            <a:pPr algn="just">
              <a:spcBef>
                <a:spcPts val="400"/>
              </a:spcBef>
            </a:pP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2D249267-9473-45F2-93E9-8E39823745D7}"/>
              </a:ext>
            </a:extLst>
          </p:cNvPr>
          <p:cNvSpPr/>
          <p:nvPr/>
        </p:nvSpPr>
        <p:spPr>
          <a:xfrm>
            <a:off x="3143672" y="4365104"/>
            <a:ext cx="609600" cy="5080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9210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00" y="692696"/>
            <a:ext cx="10729192" cy="5400600"/>
          </a:xfrm>
          <a:prstGeom prst="rect">
            <a:avLst/>
          </a:prstGeom>
          <a:solidFill>
            <a:srgbClr val="9DFBA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0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2B0AE68-98F3-4C46-8450-7E9C8934D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72" y="1385455"/>
            <a:ext cx="8513475" cy="5019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BA7B0348-C285-4455-A3EB-E81B6DF08209}"/>
              </a:ext>
            </a:extLst>
          </p:cNvPr>
          <p:cNvGrpSpPr/>
          <p:nvPr/>
        </p:nvGrpSpPr>
        <p:grpSpPr>
          <a:xfrm>
            <a:off x="911424" y="0"/>
            <a:ext cx="10922574" cy="1284507"/>
            <a:chOff x="3118176" y="-115115"/>
            <a:chExt cx="12495854" cy="151134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3C89E10-9087-459B-B76E-B3A28B5FE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118176" y="-115115"/>
              <a:ext cx="885022" cy="1511345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6E6372-9737-4AF6-BDF1-365B4513A09C}"/>
                </a:ext>
              </a:extLst>
            </p:cNvPr>
            <p:cNvSpPr txBox="1"/>
            <p:nvPr/>
          </p:nvSpPr>
          <p:spPr>
            <a:xfrm>
              <a:off x="4003198" y="76775"/>
              <a:ext cx="11610832" cy="1267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ĐỘNG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 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 BÍ 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 (HĐ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ADEDDAF-69FF-401F-B4A9-ED623D587EB9}"/>
              </a:ext>
            </a:extLst>
          </p:cNvPr>
          <p:cNvGrpSpPr/>
          <p:nvPr/>
        </p:nvGrpSpPr>
        <p:grpSpPr>
          <a:xfrm>
            <a:off x="0" y="10112"/>
            <a:ext cx="12206068" cy="6847887"/>
            <a:chOff x="-14068" y="0"/>
            <a:chExt cx="12206068" cy="6858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E3C45F44-9722-4C63-84AF-1B4963112460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10" name="Đường nối Thẳng 9">
                <a:extLst>
                  <a:ext uri="{FF2B5EF4-FFF2-40B4-BE49-F238E27FC236}">
                    <a16:creationId xmlns:a16="http://schemas.microsoft.com/office/drawing/2014/main" id="{9FAFD5EC-3D3F-4CB5-9DEF-F7770FE9E9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Đường nối Thẳng 10">
                <a:extLst>
                  <a:ext uri="{FF2B5EF4-FFF2-40B4-BE49-F238E27FC236}">
                    <a16:creationId xmlns:a16="http://schemas.microsoft.com/office/drawing/2014/main" id="{54FA27E9-6490-417E-8228-7B3EB40E0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Đường nối Thẳng 11">
                <a:extLst>
                  <a:ext uri="{FF2B5EF4-FFF2-40B4-BE49-F238E27FC236}">
                    <a16:creationId xmlns:a16="http://schemas.microsoft.com/office/drawing/2014/main" id="{9C2DF607-5E67-4E7B-8B97-16E4C5437D71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Đường nối Thẳng 8">
              <a:extLst>
                <a:ext uri="{FF2B5EF4-FFF2-40B4-BE49-F238E27FC236}">
                  <a16:creationId xmlns:a16="http://schemas.microsoft.com/office/drawing/2014/main" id="{0D3AABDD-421D-4214-B17F-EEF1E6B219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0">
            <a:hlinkClick r:id="rId5" action="ppaction://hlinksldjump"/>
            <a:extLst>
              <a:ext uri="{FF2B5EF4-FFF2-40B4-BE49-F238E27FC236}">
                <a16:creationId xmlns:a16="http://schemas.microsoft.com/office/drawing/2014/main" id="{618CBF76-9155-4448-97A4-7663657BD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55" y="1090424"/>
            <a:ext cx="1291855" cy="881233"/>
          </a:xfrm>
          <a:prstGeom prst="ellipse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21470B9A-CB49-4B6D-933D-1B60BCA50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736" y="1385455"/>
            <a:ext cx="2915799" cy="2492170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8797A729-1A82-459F-857D-08F421C47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714" y="1385455"/>
            <a:ext cx="2910426" cy="2488071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241ABA68-064A-4F27-98D8-3D2ACAEA9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94" y="1385455"/>
            <a:ext cx="2915799" cy="2482322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92DE5D63-25D3-480C-870C-1D745A9F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736" y="3911773"/>
            <a:ext cx="2915799" cy="2392142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Oval 10">
            <a:hlinkClick r:id="rId6" action="ppaction://hlinksldjump"/>
            <a:extLst>
              <a:ext uri="{FF2B5EF4-FFF2-40B4-BE49-F238E27FC236}">
                <a16:creationId xmlns:a16="http://schemas.microsoft.com/office/drawing/2014/main" id="{266769DA-AE29-4A41-AA6C-C0DF7A7EC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64" y="2012282"/>
            <a:ext cx="1291855" cy="88123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6" name="Oval 10">
            <a:hlinkClick r:id="rId7" action="ppaction://hlinksldjump"/>
            <a:extLst>
              <a:ext uri="{FF2B5EF4-FFF2-40B4-BE49-F238E27FC236}">
                <a16:creationId xmlns:a16="http://schemas.microsoft.com/office/drawing/2014/main" id="{75AF8FDA-B1C2-4D3D-BA40-2E3E01621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55" y="2893515"/>
            <a:ext cx="1291855" cy="8812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7" name="Oval 10">
            <a:hlinkClick r:id="rId8" action="ppaction://hlinksldjump"/>
            <a:extLst>
              <a:ext uri="{FF2B5EF4-FFF2-40B4-BE49-F238E27FC236}">
                <a16:creationId xmlns:a16="http://schemas.microsoft.com/office/drawing/2014/main" id="{7EBA1394-5D50-4817-B2BA-AC0608F6D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55" y="3797524"/>
            <a:ext cx="1291855" cy="8812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D3F80233-0251-4569-B78B-32699C1CC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770" y="3903692"/>
            <a:ext cx="2931989" cy="2392142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kern="0" dirty="0">
                <a:solidFill>
                  <a:srgbClr val="FFFF00"/>
                </a:solidFill>
                <a:cs typeface="Times New Roman" panose="02020603050405020304" pitchFamily="18" charset="0"/>
              </a:rPr>
              <a:t>5</a:t>
            </a:r>
            <a:endParaRPr kumimoji="0" lang="en-US" altLang="en-US" sz="9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B010ABE9-B857-4E08-8A99-AC2AFF8F6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406" y="3877625"/>
            <a:ext cx="2915799" cy="2426289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kern="0" dirty="0">
                <a:solidFill>
                  <a:srgbClr val="FFFF00"/>
                </a:solidFill>
                <a:cs typeface="Times New Roman" panose="02020603050405020304" pitchFamily="18" charset="0"/>
              </a:rPr>
              <a:t>6</a:t>
            </a:r>
            <a:endParaRPr kumimoji="0" lang="en-US" altLang="en-US" sz="9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8" name="Oval 10">
            <a:hlinkClick r:id="rId9" action="ppaction://hlinksldjump"/>
            <a:extLst>
              <a:ext uri="{FF2B5EF4-FFF2-40B4-BE49-F238E27FC236}">
                <a16:creationId xmlns:a16="http://schemas.microsoft.com/office/drawing/2014/main" id="{907C200A-C4AA-4322-84E6-D18ED6B62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55" y="4678757"/>
            <a:ext cx="1291855" cy="881233"/>
          </a:xfrm>
          <a:prstGeom prst="ellipse">
            <a:avLst/>
          </a:prstGeom>
          <a:solidFill>
            <a:schemeClr val="bg2">
              <a:lumMod val="1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2" name="Oval 10">
            <a:hlinkClick r:id="rId10" action="ppaction://hlinksldjump"/>
            <a:extLst>
              <a:ext uri="{FF2B5EF4-FFF2-40B4-BE49-F238E27FC236}">
                <a16:creationId xmlns:a16="http://schemas.microsoft.com/office/drawing/2014/main" id="{408A208E-D7E8-4525-8A3C-38B67ADA3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55" y="5582766"/>
            <a:ext cx="1291855" cy="881233"/>
          </a:xfrm>
          <a:prstGeom prst="ellipse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en-US" altLang="en-US" sz="3200" kern="0" dirty="0">
                <a:solidFill>
                  <a:srgbClr val="FFFF00"/>
                </a:solidFill>
                <a:cs typeface="Times New Roman" panose="02020603050405020304" pitchFamily="18" charset="0"/>
              </a:rPr>
              <a:t>6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9" grpId="0" animBg="1"/>
      <p:bldP spid="30" grpId="0" animBg="1"/>
      <p:bldP spid="31" grpId="0" animBg="1"/>
      <p:bldP spid="25" grpId="0" animBg="1"/>
      <p:bldP spid="26" grpId="0" animBg="1"/>
      <p:bldP spid="27" grpId="0" animBg="1"/>
      <p:bldP spid="22" grpId="0" animBg="1"/>
      <p:bldP spid="23" grpId="0" animBg="1"/>
      <p:bldP spid="28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383B87-2B4F-451F-8F2A-2EF091B64C2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 w="38100">
            <a:solidFill>
              <a:srgbClr val="F6D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D946F6-8ED0-4E9E-97F2-C2555965CBEF}"/>
              </a:ext>
            </a:extLst>
          </p:cNvPr>
          <p:cNvGrpSpPr/>
          <p:nvPr/>
        </p:nvGrpSpPr>
        <p:grpSpPr>
          <a:xfrm>
            <a:off x="42547" y="25110"/>
            <a:ext cx="12106903" cy="769441"/>
            <a:chOff x="1205161" y="-3563"/>
            <a:chExt cx="10901184" cy="769441"/>
          </a:xfrm>
          <a:solidFill>
            <a:srgbClr val="F6D1D6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F2D838A-A89D-412F-8B62-E7211432AF2D}"/>
                </a:ext>
              </a:extLst>
            </p:cNvPr>
            <p:cNvSpPr/>
            <p:nvPr/>
          </p:nvSpPr>
          <p:spPr>
            <a:xfrm>
              <a:off x="1247256" y="15187"/>
              <a:ext cx="10774584" cy="6906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2FB815-C7E5-4127-968D-80096907AB9E}"/>
                </a:ext>
              </a:extLst>
            </p:cNvPr>
            <p:cNvSpPr/>
            <p:nvPr/>
          </p:nvSpPr>
          <p:spPr>
            <a:xfrm>
              <a:off x="1205161" y="-3563"/>
              <a:ext cx="10901184" cy="769441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7 IcielKoni" pitchFamily="2" charset="0"/>
                </a:rPr>
                <a:t>a. </a:t>
              </a:r>
              <a:r>
                <a:rPr 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7 IcielKoni" pitchFamily="2" charset="0"/>
                </a:rPr>
                <a:t>Công</a:t>
              </a:r>
              <a:r>
                <a:rPr 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7 IcielKoni" pitchFamily="2" charset="0"/>
                </a:rPr>
                <a:t> </a:t>
              </a:r>
              <a:r>
                <a:rPr 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7 IcielKoni" pitchFamily="2" charset="0"/>
                </a:rPr>
                <a:t>nghiệp</a:t>
              </a:r>
              <a:endPara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IcielKoni" pitchFamily="2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FA59001-9C1B-4166-A056-BDFBB0EC4BF9}"/>
              </a:ext>
            </a:extLst>
          </p:cNvPr>
          <p:cNvSpPr/>
          <p:nvPr/>
        </p:nvSpPr>
        <p:spPr>
          <a:xfrm flipH="1">
            <a:off x="1360473" y="679307"/>
            <a:ext cx="2960577" cy="572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VỤ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A31E5-8A6F-4568-9269-128A179625CF}"/>
              </a:ext>
            </a:extLst>
          </p:cNvPr>
          <p:cNvSpPr txBox="1"/>
          <p:nvPr/>
        </p:nvSpPr>
        <p:spPr>
          <a:xfrm>
            <a:off x="168586" y="1661988"/>
            <a:ext cx="5198120" cy="4093428"/>
          </a:xfrm>
          <a:prstGeom prst="rect">
            <a:avLst/>
          </a:prstGeom>
          <a:solidFill>
            <a:srgbClr val="E1EEE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Kẻ trên giấy trắng bảng 3 x 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ngẫu nhiên các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ô trong bảng (Mỗi ô trống chỉ có 1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cho HS chơi: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GV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ngẫu nhiên các câu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HS gạch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 của câu hỏi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Nếu HS nào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3 đáp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thành hàng ngang/hàng dọc/hàng chéo thì đọc to Bingo và giành chiến thắng.</a:t>
            </a:r>
          </a:p>
          <a:p>
            <a:pPr algn="just"/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EA8322-BB43-4F50-9ACE-4C0BF3990069}"/>
              </a:ext>
            </a:extLst>
          </p:cNvPr>
          <p:cNvCxnSpPr>
            <a:cxnSpLocks/>
          </p:cNvCxnSpPr>
          <p:nvPr/>
        </p:nvCxnSpPr>
        <p:spPr>
          <a:xfrm>
            <a:off x="1676852" y="1275910"/>
            <a:ext cx="2327821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D3A23C6-3606-4688-BA56-D83CB49D795A}"/>
              </a:ext>
            </a:extLst>
          </p:cNvPr>
          <p:cNvSpPr txBox="1"/>
          <p:nvPr/>
        </p:nvSpPr>
        <p:spPr>
          <a:xfrm>
            <a:off x="3575720" y="753238"/>
            <a:ext cx="7620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000" b="1" dirty="0" smtClean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 hình phát triển </a:t>
            </a:r>
            <a:r>
              <a:rPr lang="en-US" sz="2000" b="1" dirty="0" err="1" smtClean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 smtClean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000" b="1" dirty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Bộ bằng </a:t>
            </a:r>
            <a:r>
              <a:rPr lang="vi-VN" sz="3200" b="1" dirty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“Trò chơi Bingo”</a:t>
            </a:r>
            <a:r>
              <a:rPr lang="en-US" sz="3200" b="1" dirty="0">
                <a:solidFill>
                  <a:srgbClr val="BD37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BD37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83105D-3B37-47F5-842A-5887F6567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317744"/>
            <a:ext cx="3810000" cy="381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3B554B-71B2-4D66-8C95-CB175640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0" y="290547"/>
            <a:ext cx="1523988" cy="1523988"/>
          </a:xfrm>
          <a:prstGeom prst="rect">
            <a:avLst/>
          </a:prstGeom>
        </p:spPr>
      </p:pic>
      <p:pic>
        <p:nvPicPr>
          <p:cNvPr id="15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3402" y="54854"/>
            <a:ext cx="1182196" cy="813589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046671"/>
              </p:ext>
            </p:extLst>
          </p:nvPr>
        </p:nvGraphicFramePr>
        <p:xfrm>
          <a:off x="5763640" y="1673287"/>
          <a:ext cx="6020992" cy="4082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20992">
                  <a:extLst>
                    <a:ext uri="{9D8B030D-6E8A-4147-A177-3AD203B41FA5}">
                      <a16:colId xmlns:a16="http://schemas.microsoft.com/office/drawing/2014/main" val="291476063"/>
                    </a:ext>
                  </a:extLst>
                </a:gridCol>
              </a:tblGrid>
              <a:tr h="4082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ĐNB so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phẩn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GRDP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ĐNB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2021?</a:t>
                      </a: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ĐNB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ĐNB?</a:t>
                      </a: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ĐNB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ĐNB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ĐNB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%?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492728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561256"/>
              </p:ext>
            </p:extLst>
          </p:nvPr>
        </p:nvGraphicFramePr>
        <p:xfrm>
          <a:off x="9480376" y="1882067"/>
          <a:ext cx="2143176" cy="145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92">
                  <a:extLst>
                    <a:ext uri="{9D8B030D-6E8A-4147-A177-3AD203B41FA5}">
                      <a16:colId xmlns:a16="http://schemas.microsoft.com/office/drawing/2014/main" val="1227940981"/>
                    </a:ext>
                  </a:extLst>
                </a:gridCol>
                <a:gridCol w="714392">
                  <a:extLst>
                    <a:ext uri="{9D8B030D-6E8A-4147-A177-3AD203B41FA5}">
                      <a16:colId xmlns:a16="http://schemas.microsoft.com/office/drawing/2014/main" val="2026992685"/>
                    </a:ext>
                  </a:extLst>
                </a:gridCol>
                <a:gridCol w="714392">
                  <a:extLst>
                    <a:ext uri="{9D8B030D-6E8A-4147-A177-3AD203B41FA5}">
                      <a16:colId xmlns:a16="http://schemas.microsoft.com/office/drawing/2014/main" val="3816491584"/>
                    </a:ext>
                  </a:extLst>
                </a:gridCol>
              </a:tblGrid>
              <a:tr h="4861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788654"/>
                  </a:ext>
                </a:extLst>
              </a:tr>
              <a:tr h="48617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24695"/>
                  </a:ext>
                </a:extLst>
              </a:tr>
              <a:tr h="48617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655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562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" grpId="0"/>
      <p:bldP spid="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9208FFF-E832-4FB0-8D05-F4890D57282F}"/>
              </a:ext>
            </a:extLst>
          </p:cNvPr>
          <p:cNvGrpSpPr/>
          <p:nvPr/>
        </p:nvGrpSpPr>
        <p:grpSpPr>
          <a:xfrm>
            <a:off x="3139440" y="1676400"/>
            <a:ext cx="1676400" cy="1385865"/>
            <a:chOff x="3505200" y="2307954"/>
            <a:chExt cx="1676400" cy="1385865"/>
          </a:xfrm>
          <a:solidFill>
            <a:srgbClr val="FFFF0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C26D26-A70B-47C9-B70E-79E047A02B59}"/>
                </a:ext>
              </a:extLst>
            </p:cNvPr>
            <p:cNvSpPr/>
            <p:nvPr/>
          </p:nvSpPr>
          <p:spPr>
            <a:xfrm>
              <a:off x="3505200" y="2307954"/>
              <a:ext cx="1676400" cy="1385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36137E-8DC6-4BD7-A121-1868E8E153BF}"/>
                </a:ext>
              </a:extLst>
            </p:cNvPr>
            <p:cNvSpPr txBox="1"/>
            <p:nvPr/>
          </p:nvSpPr>
          <p:spPr>
            <a:xfrm>
              <a:off x="3580803" y="2643026"/>
              <a:ext cx="1450343" cy="6962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360045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600" b="1" dirty="0" err="1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Số</a:t>
              </a:r>
              <a:r>
                <a:rPr lang="en-US" sz="1600" b="1" dirty="0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 1</a:t>
              </a:r>
            </a:p>
            <a:p>
              <a:pPr marL="360045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600" b="1" dirty="0" smtClean="0">
                  <a:effectLst/>
                  <a:latin typeface="Times New Roman" panose="020206030504050203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ea typeface="Cambria" panose="02040503050406030204" pitchFamily="18" charset="0"/>
                </a:rPr>
                <a:t>cả</a:t>
              </a:r>
              <a:r>
                <a:rPr lang="en-US" sz="1600" b="1" dirty="0" smtClean="0">
                  <a:effectLst/>
                  <a:latin typeface="Times New Roman" panose="020206030504050203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ea typeface="Cambria" panose="02040503050406030204" pitchFamily="18" charset="0"/>
                </a:rPr>
                <a:t>nước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9F3A9D-8B5E-420C-9632-1F8EE9070FAA}"/>
              </a:ext>
            </a:extLst>
          </p:cNvPr>
          <p:cNvGrpSpPr/>
          <p:nvPr/>
        </p:nvGrpSpPr>
        <p:grpSpPr>
          <a:xfrm>
            <a:off x="4968240" y="1676400"/>
            <a:ext cx="1676400" cy="1385865"/>
            <a:chOff x="3505200" y="2307954"/>
            <a:chExt cx="1676400" cy="1385865"/>
          </a:xfrm>
          <a:solidFill>
            <a:srgbClr val="FFFF00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21ECEB-78C9-49A5-BD4F-38710B68C240}"/>
                </a:ext>
              </a:extLst>
            </p:cNvPr>
            <p:cNvSpPr/>
            <p:nvPr/>
          </p:nvSpPr>
          <p:spPr>
            <a:xfrm>
              <a:off x="3505200" y="2307954"/>
              <a:ext cx="1676400" cy="1385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8B908B-F028-4281-9099-C1618616F5E9}"/>
                </a:ext>
              </a:extLst>
            </p:cNvPr>
            <p:cNvSpPr txBox="1"/>
            <p:nvPr/>
          </p:nvSpPr>
          <p:spPr>
            <a:xfrm>
              <a:off x="3505200" y="2837659"/>
              <a:ext cx="1610566" cy="52225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360045" marR="0" indent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2800" b="1" dirty="0" smtClean="0">
                  <a:effectLst/>
                  <a:latin typeface="Times New Roman" panose="02020603050405020304" pitchFamily="18" charset="0"/>
                  <a:ea typeface="Cambria" panose="02040503050406030204" pitchFamily="18" charset="0"/>
                </a:rPr>
                <a:t>30,6%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E6321A-074E-43A2-8B23-F57B0E530926}"/>
              </a:ext>
            </a:extLst>
          </p:cNvPr>
          <p:cNvGrpSpPr/>
          <p:nvPr/>
        </p:nvGrpSpPr>
        <p:grpSpPr>
          <a:xfrm>
            <a:off x="3140115" y="1722138"/>
            <a:ext cx="1676400" cy="1385865"/>
            <a:chOff x="2286000" y="1691581"/>
            <a:chExt cx="1676400" cy="1385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0C21AD-B6F9-4E9E-AFC5-73B57D03966B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498AA2-A419-4532-AAA1-164D00F44F2A}"/>
                </a:ext>
              </a:extLst>
            </p:cNvPr>
            <p:cNvSpPr txBox="1"/>
            <p:nvPr/>
          </p:nvSpPr>
          <p:spPr>
            <a:xfrm>
              <a:off x="2286000" y="1879937"/>
              <a:ext cx="1676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Vị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trí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CN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ĐNB so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với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cả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nước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?</a:t>
              </a:r>
              <a:endParaRPr lang="en-US" sz="16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DFD29A-AFDF-447E-A493-6DCFAA49C73A}"/>
              </a:ext>
            </a:extLst>
          </p:cNvPr>
          <p:cNvGrpSpPr/>
          <p:nvPr/>
        </p:nvGrpSpPr>
        <p:grpSpPr>
          <a:xfrm>
            <a:off x="3166095" y="1699477"/>
            <a:ext cx="1676400" cy="1498681"/>
            <a:chOff x="2286000" y="1691581"/>
            <a:chExt cx="1676400" cy="149868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0288C6-39A9-4EE0-B5AE-61EF180B89CC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rgbClr val="BD37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F4E335-3642-4EF1-9639-85DF1D2F5FBC}"/>
                </a:ext>
              </a:extLst>
            </p:cNvPr>
            <p:cNvSpPr txBox="1"/>
            <p:nvPr/>
          </p:nvSpPr>
          <p:spPr>
            <a:xfrm>
              <a:off x="2286000" y="1743712"/>
              <a:ext cx="167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#9Slide07 IcielBaliho Script" pitchFamily="2" charset="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617880-DAC6-4ADF-8868-ABA49A29FF2F}"/>
              </a:ext>
            </a:extLst>
          </p:cNvPr>
          <p:cNvGrpSpPr/>
          <p:nvPr/>
        </p:nvGrpSpPr>
        <p:grpSpPr>
          <a:xfrm>
            <a:off x="4980582" y="1657768"/>
            <a:ext cx="1676400" cy="1385865"/>
            <a:chOff x="2286000" y="1445464"/>
            <a:chExt cx="1676400" cy="138586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A8529C-F7CF-477A-9F86-6E53D174556D}"/>
                </a:ext>
              </a:extLst>
            </p:cNvPr>
            <p:cNvSpPr/>
            <p:nvPr/>
          </p:nvSpPr>
          <p:spPr>
            <a:xfrm>
              <a:off x="2286000" y="1445464"/>
              <a:ext cx="1676400" cy="13858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9F7E9A-14CD-4EDA-ACC6-60A0A219D531}"/>
                </a:ext>
              </a:extLst>
            </p:cNvPr>
            <p:cNvSpPr txBox="1"/>
            <p:nvPr/>
          </p:nvSpPr>
          <p:spPr>
            <a:xfrm>
              <a:off x="2286000" y="1662054"/>
              <a:ext cx="1676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Tổng</a:t>
              </a:r>
              <a:r>
                <a:rPr lang="en-US" sz="1400" b="1" dirty="0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US" sz="1400" b="1" dirty="0" err="1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sản</a:t>
              </a:r>
              <a:r>
                <a:rPr lang="en-US" sz="1400" b="1" dirty="0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US" sz="1400" b="1" dirty="0" err="1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phẩn</a:t>
              </a:r>
              <a:r>
                <a:rPr lang="en-US" sz="1400" b="1" dirty="0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GRDP </a:t>
              </a:r>
              <a:r>
                <a:rPr lang="en-US" sz="1400" b="1" dirty="0" err="1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của</a:t>
              </a:r>
              <a:r>
                <a:rPr lang="en-US" sz="1400" b="1" dirty="0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ĐNB (2021) so </a:t>
              </a:r>
              <a:r>
                <a:rPr lang="en-US" sz="1400" b="1" dirty="0" err="1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với</a:t>
              </a:r>
              <a:r>
                <a:rPr lang="en-US" sz="1400" b="1" dirty="0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US" sz="1400" b="1" dirty="0" err="1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cả</a:t>
              </a:r>
              <a:r>
                <a:rPr lang="en-US" sz="1400" b="1" dirty="0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US" sz="1400" b="1" dirty="0" err="1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nước</a:t>
              </a:r>
              <a:r>
                <a:rPr lang="en-US" sz="1400" b="1" dirty="0" smtClean="0"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?</a:t>
              </a:r>
              <a:endParaRPr lang="en-US" sz="14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4860C4-4B37-430B-AD75-624627FDD37F}"/>
              </a:ext>
            </a:extLst>
          </p:cNvPr>
          <p:cNvGrpSpPr/>
          <p:nvPr/>
        </p:nvGrpSpPr>
        <p:grpSpPr>
          <a:xfrm>
            <a:off x="6858000" y="1676400"/>
            <a:ext cx="1676400" cy="1385865"/>
            <a:chOff x="3505200" y="2307954"/>
            <a:chExt cx="1676400" cy="1385865"/>
          </a:xfrm>
          <a:solidFill>
            <a:srgbClr val="FFFF00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1E27C7-E949-4D2E-BD74-EB03456A3A22}"/>
                </a:ext>
              </a:extLst>
            </p:cNvPr>
            <p:cNvSpPr/>
            <p:nvPr/>
          </p:nvSpPr>
          <p:spPr>
            <a:xfrm>
              <a:off x="3505200" y="2307954"/>
              <a:ext cx="1676400" cy="1385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D960B6-0A4A-4051-A9EF-71E4DCD03AB0}"/>
                </a:ext>
              </a:extLst>
            </p:cNvPr>
            <p:cNvSpPr txBox="1"/>
            <p:nvPr/>
          </p:nvSpPr>
          <p:spPr>
            <a:xfrm>
              <a:off x="3505200" y="2460354"/>
              <a:ext cx="1610566" cy="98142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360045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b="1" dirty="0" err="1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Dầu</a:t>
              </a:r>
              <a:r>
                <a:rPr lang="en-US" b="1" dirty="0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khí</a:t>
              </a:r>
              <a:r>
                <a:rPr lang="en-US" b="1" dirty="0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, </a:t>
              </a:r>
              <a:r>
                <a:rPr lang="en-US" b="1" dirty="0" err="1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hoá</a:t>
              </a:r>
              <a:r>
                <a:rPr lang="en-US" b="1" dirty="0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chất</a:t>
              </a:r>
              <a:r>
                <a:rPr lang="en-US" b="1" dirty="0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, </a:t>
              </a:r>
              <a:r>
                <a:rPr lang="en-US" b="1" dirty="0" err="1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điện</a:t>
              </a:r>
              <a:r>
                <a:rPr lang="en-US" b="1" dirty="0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tử</a:t>
              </a:r>
              <a:r>
                <a:rPr lang="en-US" b="1" dirty="0" smtClean="0">
                  <a:latin typeface="Times New Roman" panose="02020603050405020304" pitchFamily="18" charset="0"/>
                  <a:ea typeface="Cambria" panose="02040503050406030204" pitchFamily="18" charset="0"/>
                </a:rPr>
                <a:t>…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72C9CC-6C48-4336-A9C7-8BA7E23BC518}"/>
              </a:ext>
            </a:extLst>
          </p:cNvPr>
          <p:cNvGrpSpPr/>
          <p:nvPr/>
        </p:nvGrpSpPr>
        <p:grpSpPr>
          <a:xfrm>
            <a:off x="6815773" y="1677230"/>
            <a:ext cx="1704752" cy="1385865"/>
            <a:chOff x="2257648" y="1691581"/>
            <a:chExt cx="1704752" cy="138586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FD455DB-3498-4B37-902B-315663ED5C48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5552B56-A5DD-4533-8EB3-EE358DD180B6}"/>
                </a:ext>
              </a:extLst>
            </p:cNvPr>
            <p:cNvSpPr txBox="1"/>
            <p:nvPr/>
          </p:nvSpPr>
          <p:spPr>
            <a:xfrm>
              <a:off x="2257648" y="1915165"/>
              <a:ext cx="1676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Ngành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CN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nào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thế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mạnh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ĐNB?</a:t>
              </a:r>
              <a:endParaRPr lang="en-US" sz="16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02E9158-52E2-4EAF-BE61-52A060650586}"/>
              </a:ext>
            </a:extLst>
          </p:cNvPr>
          <p:cNvGrpSpPr/>
          <p:nvPr/>
        </p:nvGrpSpPr>
        <p:grpSpPr>
          <a:xfrm>
            <a:off x="3139440" y="3265802"/>
            <a:ext cx="1676400" cy="1385865"/>
            <a:chOff x="2286000" y="1691581"/>
            <a:chExt cx="1676400" cy="1385865"/>
          </a:xfrm>
          <a:solidFill>
            <a:srgbClr val="FFFF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6D37AC5-9920-4922-8B08-86E6B4286B59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B91F5F-49FF-4A58-A758-D7C18072E55F}"/>
                </a:ext>
              </a:extLst>
            </p:cNvPr>
            <p:cNvSpPr txBox="1"/>
            <p:nvPr/>
          </p:nvSpPr>
          <p:spPr>
            <a:xfrm>
              <a:off x="2286000" y="2007179"/>
              <a:ext cx="1676400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Đa</a:t>
              </a:r>
              <a:r>
                <a:rPr lang="en-US" sz="28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dạng</a:t>
              </a:r>
              <a:endPara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C31FF99-4DCD-4699-9CE3-CBC92AFB519D}"/>
              </a:ext>
            </a:extLst>
          </p:cNvPr>
          <p:cNvGrpSpPr/>
          <p:nvPr/>
        </p:nvGrpSpPr>
        <p:grpSpPr>
          <a:xfrm>
            <a:off x="3174515" y="3250377"/>
            <a:ext cx="1690259" cy="1385865"/>
            <a:chOff x="2286000" y="1691581"/>
            <a:chExt cx="1690259" cy="138586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7D32CB8-1EA7-4C74-A789-B653972BAEA3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C92FF22-3552-4FB0-B11F-4A9330CE29A3}"/>
                </a:ext>
              </a:extLst>
            </p:cNvPr>
            <p:cNvSpPr txBox="1"/>
            <p:nvPr/>
          </p:nvSpPr>
          <p:spPr>
            <a:xfrm>
              <a:off x="2299859" y="2042035"/>
              <a:ext cx="1676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Cơ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cấu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CN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ĐNB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như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thế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nào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?</a:t>
              </a:r>
              <a:endParaRPr lang="en-US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8D81711-0BB3-45C5-8CD4-B78742EFFE52}"/>
              </a:ext>
            </a:extLst>
          </p:cNvPr>
          <p:cNvGrpSpPr/>
          <p:nvPr/>
        </p:nvGrpSpPr>
        <p:grpSpPr>
          <a:xfrm>
            <a:off x="4983480" y="3295328"/>
            <a:ext cx="1690128" cy="1385865"/>
            <a:chOff x="2286000" y="1691581"/>
            <a:chExt cx="1690128" cy="1385865"/>
          </a:xfrm>
          <a:solidFill>
            <a:srgbClr val="FFFF00"/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1A2A779-517C-4567-814F-B3626BC66869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E408F54-69ED-46E9-B285-B480AE37364D}"/>
                </a:ext>
              </a:extLst>
            </p:cNvPr>
            <p:cNvSpPr txBox="1"/>
            <p:nvPr/>
          </p:nvSpPr>
          <p:spPr>
            <a:xfrm>
              <a:off x="2299728" y="1902940"/>
              <a:ext cx="167640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Tp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HCM, </a:t>
              </a:r>
            </a:p>
            <a:p>
              <a:pPr algn="ctr"/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Biên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Hoà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Vũng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Tàu</a:t>
              </a:r>
              <a:endParaRPr lang="en-US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307A72E-1448-4E5C-8AC6-21FF613497AB}"/>
              </a:ext>
            </a:extLst>
          </p:cNvPr>
          <p:cNvGrpSpPr/>
          <p:nvPr/>
        </p:nvGrpSpPr>
        <p:grpSpPr>
          <a:xfrm>
            <a:off x="4948395" y="3276696"/>
            <a:ext cx="1703150" cy="1385865"/>
            <a:chOff x="2286000" y="1690541"/>
            <a:chExt cx="1703150" cy="138586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86BAECB-20B4-4A6F-A6F8-E3D45D2F4039}"/>
                </a:ext>
              </a:extLst>
            </p:cNvPr>
            <p:cNvSpPr/>
            <p:nvPr/>
          </p:nvSpPr>
          <p:spPr>
            <a:xfrm>
              <a:off x="2312750" y="1690541"/>
              <a:ext cx="1676400" cy="13858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3764F31-24EA-40FB-9588-A4ED3EDCC909}"/>
                </a:ext>
              </a:extLst>
            </p:cNvPr>
            <p:cNvSpPr txBox="1"/>
            <p:nvPr/>
          </p:nvSpPr>
          <p:spPr>
            <a:xfrm>
              <a:off x="2286000" y="1825253"/>
              <a:ext cx="1676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Hoạt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CN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ĐNB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tập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chung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chủ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yếu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ở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đâu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?</a:t>
              </a:r>
              <a:endParaRPr lang="en-US" sz="16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47DDB5-9B28-4806-BAE1-531E4A7DE539}"/>
              </a:ext>
            </a:extLst>
          </p:cNvPr>
          <p:cNvGrpSpPr/>
          <p:nvPr/>
        </p:nvGrpSpPr>
        <p:grpSpPr>
          <a:xfrm>
            <a:off x="6842760" y="3265800"/>
            <a:ext cx="1676400" cy="1385865"/>
            <a:chOff x="2286000" y="1691581"/>
            <a:chExt cx="1676400" cy="1385865"/>
          </a:xfrm>
          <a:solidFill>
            <a:srgbClr val="FFFF00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79D8E68-4838-4754-9180-46495124247C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22248AE-AB76-4A90-90A2-B9454E4FFB81}"/>
                </a:ext>
              </a:extLst>
            </p:cNvPr>
            <p:cNvSpPr txBox="1"/>
            <p:nvPr/>
          </p:nvSpPr>
          <p:spPr>
            <a:xfrm>
              <a:off x="2286000" y="2007181"/>
              <a:ext cx="16764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Phát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triển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CN </a:t>
              </a:r>
            </a:p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công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nghệ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cao</a:t>
              </a:r>
              <a:endParaRPr lang="en-US" sz="16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A40067A-975A-413D-979E-7E6A97F19481}"/>
              </a:ext>
            </a:extLst>
          </p:cNvPr>
          <p:cNvGrpSpPr/>
          <p:nvPr/>
        </p:nvGrpSpPr>
        <p:grpSpPr>
          <a:xfrm>
            <a:off x="6814737" y="3231772"/>
            <a:ext cx="1676400" cy="1385865"/>
            <a:chOff x="2286000" y="1691581"/>
            <a:chExt cx="1676400" cy="138586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F5A23F7-3FCF-4E3A-AD90-1A0E8260EBE5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B819BF8-AAD8-4692-99A1-2964C91A47CC}"/>
                </a:ext>
              </a:extLst>
            </p:cNvPr>
            <p:cNvSpPr txBox="1"/>
            <p:nvPr/>
          </p:nvSpPr>
          <p:spPr>
            <a:xfrm>
              <a:off x="2286000" y="1800853"/>
              <a:ext cx="1676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Xu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hướng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phát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triển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CN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ĐNB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?</a:t>
              </a:r>
              <a:endParaRPr lang="en-US" sz="16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5CF42C-338E-43E2-99A0-C0F1322A4E9B}"/>
              </a:ext>
            </a:extLst>
          </p:cNvPr>
          <p:cNvGrpSpPr/>
          <p:nvPr/>
        </p:nvGrpSpPr>
        <p:grpSpPr>
          <a:xfrm>
            <a:off x="3154680" y="4840019"/>
            <a:ext cx="1729881" cy="1385865"/>
            <a:chOff x="2286000" y="1691581"/>
            <a:chExt cx="1729881" cy="1385865"/>
          </a:xfrm>
          <a:solidFill>
            <a:srgbClr val="FFFF0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793DCD1-55F4-4013-918F-79D71EF3C33F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5ABD7B1-7383-4F5F-87CA-BA4C9993D353}"/>
                </a:ext>
              </a:extLst>
            </p:cNvPr>
            <p:cNvSpPr txBox="1"/>
            <p:nvPr/>
          </p:nvSpPr>
          <p:spPr>
            <a:xfrm>
              <a:off x="2339481" y="1995843"/>
              <a:ext cx="16764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42,6%</a:t>
              </a:r>
              <a:endParaRPr lang="en-US" sz="32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1A18F3-6B9F-4112-AFC8-BB2A0DFC773B}"/>
              </a:ext>
            </a:extLst>
          </p:cNvPr>
          <p:cNvGrpSpPr/>
          <p:nvPr/>
        </p:nvGrpSpPr>
        <p:grpSpPr>
          <a:xfrm>
            <a:off x="3171721" y="4824594"/>
            <a:ext cx="1719722" cy="1385865"/>
            <a:chOff x="2286000" y="1691581"/>
            <a:chExt cx="1719722" cy="138586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3651361-E5F0-4568-8695-A43FDF9C1D2C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FA8C63F-9083-42A1-A729-377F0FBAE9BF}"/>
                </a:ext>
              </a:extLst>
            </p:cNvPr>
            <p:cNvSpPr txBox="1"/>
            <p:nvPr/>
          </p:nvSpPr>
          <p:spPr>
            <a:xfrm>
              <a:off x="2329322" y="1822099"/>
              <a:ext cx="1676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Năm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2021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giá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trị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CN- XD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vùng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chiếm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bao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nhiêu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%?</a:t>
              </a:r>
              <a:endParaRPr lang="en-US" sz="16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D1624C3-2A5C-4C46-9884-04AFBA40E3C7}"/>
              </a:ext>
            </a:extLst>
          </p:cNvPr>
          <p:cNvGrpSpPr/>
          <p:nvPr/>
        </p:nvGrpSpPr>
        <p:grpSpPr>
          <a:xfrm>
            <a:off x="4983480" y="4847366"/>
            <a:ext cx="1676400" cy="1385865"/>
            <a:chOff x="2286000" y="1691581"/>
            <a:chExt cx="1676400" cy="1385865"/>
          </a:xfrm>
          <a:solidFill>
            <a:srgbClr val="FFFF00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2E2C8F2-1D05-4E1C-B292-934426966273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3E0B2F7-08AE-46AF-BC67-8050B771129E}"/>
                </a:ext>
              </a:extLst>
            </p:cNvPr>
            <p:cNvSpPr txBox="1"/>
            <p:nvPr/>
          </p:nvSpPr>
          <p:spPr>
            <a:xfrm>
              <a:off x="2286000" y="1942174"/>
              <a:ext cx="16764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TP </a:t>
              </a:r>
            </a:p>
            <a:p>
              <a:pPr algn="ctr"/>
              <a:r>
                <a:rPr lang="en-US" sz="1600" b="1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HỒ CHÍ MINH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6E71CF2-3994-494A-B313-4A5E02F62F9D}"/>
              </a:ext>
            </a:extLst>
          </p:cNvPr>
          <p:cNvGrpSpPr/>
          <p:nvPr/>
        </p:nvGrpSpPr>
        <p:grpSpPr>
          <a:xfrm>
            <a:off x="6812280" y="4854713"/>
            <a:ext cx="1676400" cy="1385865"/>
            <a:chOff x="2286000" y="1691581"/>
            <a:chExt cx="1676400" cy="1385865"/>
          </a:xfrm>
          <a:solidFill>
            <a:srgbClr val="FFFF00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C7014E7-0540-41F1-B8A5-8AE4B2F54DBC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AD252A0-E7B5-4535-91CE-71CF253BA54A}"/>
                </a:ext>
              </a:extLst>
            </p:cNvPr>
            <p:cNvSpPr txBox="1"/>
            <p:nvPr/>
          </p:nvSpPr>
          <p:spPr>
            <a:xfrm>
              <a:off x="2286000" y="2007181"/>
              <a:ext cx="1676400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trường</a:t>
              </a:r>
              <a:endParaRPr lang="en-US" sz="2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1E94BEE-4B59-4D32-AC4D-87FCCCE8F073}"/>
              </a:ext>
            </a:extLst>
          </p:cNvPr>
          <p:cNvGrpSpPr/>
          <p:nvPr/>
        </p:nvGrpSpPr>
        <p:grpSpPr>
          <a:xfrm>
            <a:off x="4994809" y="4874876"/>
            <a:ext cx="1676400" cy="1385865"/>
            <a:chOff x="2286000" y="1691581"/>
            <a:chExt cx="1676400" cy="138586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CAB427F-CBB1-4D41-A23D-898B89EC7AC4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54A1970-7514-4532-803D-B0AAFDA6D15E}"/>
                </a:ext>
              </a:extLst>
            </p:cNvPr>
            <p:cNvSpPr txBox="1"/>
            <p:nvPr/>
          </p:nvSpPr>
          <p:spPr>
            <a:xfrm>
              <a:off x="2286000" y="1825253"/>
              <a:ext cx="1676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Trung tâm công nghiệp nào lớn nhất </a:t>
              </a:r>
              <a:r>
                <a:rPr lang="vi-VN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vùng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thuộc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địa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phương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nào</a:t>
              </a:r>
              <a:r>
                <a:rPr lang="en-US" sz="1600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?</a:t>
              </a:r>
              <a:endParaRPr lang="vi-VN" sz="16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1B862CF-9847-4D83-9D47-5801F61308DE}"/>
              </a:ext>
            </a:extLst>
          </p:cNvPr>
          <p:cNvGrpSpPr/>
          <p:nvPr/>
        </p:nvGrpSpPr>
        <p:grpSpPr>
          <a:xfrm>
            <a:off x="6823609" y="4862842"/>
            <a:ext cx="1676400" cy="1385865"/>
            <a:chOff x="2286000" y="1691581"/>
            <a:chExt cx="1676400" cy="13858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A73FE5D-CB4B-4E4D-820D-3DC67B3B1FCC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910210C-3650-4386-BB88-DE355FFB6B4B}"/>
                </a:ext>
              </a:extLst>
            </p:cNvPr>
            <p:cNvSpPr txBox="1"/>
            <p:nvPr/>
          </p:nvSpPr>
          <p:spPr>
            <a:xfrm>
              <a:off x="2286000" y="1756924"/>
              <a:ext cx="1676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Phát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triển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CN ở ĐNB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cần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quan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tâm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vấn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đề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b="1" dirty="0" smtClean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?</a:t>
              </a:r>
              <a:endParaRPr lang="en-US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32AD1542-F4E7-4421-9D4D-AFFB8AB1A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" y="3411408"/>
            <a:ext cx="2788036" cy="2788036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9C366EB6-4ED8-418A-B522-959CB251468E}"/>
              </a:ext>
            </a:extLst>
          </p:cNvPr>
          <p:cNvGrpSpPr/>
          <p:nvPr/>
        </p:nvGrpSpPr>
        <p:grpSpPr>
          <a:xfrm>
            <a:off x="42548" y="68759"/>
            <a:ext cx="12106903" cy="769441"/>
            <a:chOff x="1205161" y="-3563"/>
            <a:chExt cx="10901184" cy="769441"/>
          </a:xfrm>
          <a:solidFill>
            <a:srgbClr val="F6D1D6"/>
          </a:solidFill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7A9A1B4-A756-4664-8680-ABF5A50FFD60}"/>
                </a:ext>
              </a:extLst>
            </p:cNvPr>
            <p:cNvSpPr/>
            <p:nvPr/>
          </p:nvSpPr>
          <p:spPr>
            <a:xfrm>
              <a:off x="1247256" y="15187"/>
              <a:ext cx="10774584" cy="6906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9A61BD1-3642-49D3-9E1D-2E670D0D301A}"/>
                </a:ext>
              </a:extLst>
            </p:cNvPr>
            <p:cNvSpPr/>
            <p:nvPr/>
          </p:nvSpPr>
          <p:spPr>
            <a:xfrm>
              <a:off x="1205161" y="-3563"/>
              <a:ext cx="10901184" cy="769441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7 IcielKoni" pitchFamily="2" charset="0"/>
                </a:rPr>
                <a:t>a</a:t>
              </a:r>
              <a:r>
                <a:rPr 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7 IcielKoni" pitchFamily="2" charset="0"/>
                </a:rPr>
                <a:t>. </a:t>
              </a:r>
              <a:r>
                <a:rPr 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7 IcielKoni" pitchFamily="2" charset="0"/>
                </a:rPr>
                <a:t>Công</a:t>
              </a:r>
              <a:r>
                <a:rPr 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7 IcielKoni" pitchFamily="2" charset="0"/>
                </a:rPr>
                <a:t> </a:t>
              </a:r>
              <a:r>
                <a:rPr 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7 IcielKoni" pitchFamily="2" charset="0"/>
                </a:rPr>
                <a:t>nghiệp</a:t>
              </a:r>
              <a:endPara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IcielKoni" pitchFamily="2" charset="0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1E0DFDA5-69E4-4539-A264-08B5F7C16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431" y="324547"/>
            <a:ext cx="3545703" cy="354570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BDA5011-18C2-421F-9E1D-6832906E7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9" y="0"/>
            <a:ext cx="1830898" cy="183089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893BF4B-AA71-49FE-9BB4-9339286EC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709" y="2537912"/>
            <a:ext cx="2671571" cy="2618137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E2CB02EC-4657-4C2B-9E60-6ADDFEFE7B5D}"/>
              </a:ext>
            </a:extLst>
          </p:cNvPr>
          <p:cNvGrpSpPr/>
          <p:nvPr/>
        </p:nvGrpSpPr>
        <p:grpSpPr>
          <a:xfrm>
            <a:off x="5066752" y="1649182"/>
            <a:ext cx="1676400" cy="1498681"/>
            <a:chOff x="2286000" y="1691581"/>
            <a:chExt cx="1676400" cy="1498681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ECC40B0-BFDD-4208-9F43-357846255555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rgbClr val="BD37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FFA1B55-E258-4E4B-83F4-C7AE96D7A4F0}"/>
                </a:ext>
              </a:extLst>
            </p:cNvPr>
            <p:cNvSpPr txBox="1"/>
            <p:nvPr/>
          </p:nvSpPr>
          <p:spPr>
            <a:xfrm>
              <a:off x="2286000" y="1743712"/>
              <a:ext cx="167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>
                  <a:solidFill>
                    <a:schemeClr val="bg1"/>
                  </a:solidFill>
                  <a:latin typeface="#9Slide07 IcielBaliho Script" pitchFamily="2" charset="0"/>
                </a:rPr>
                <a:t>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17D0EBF-1264-4F3D-839D-FAC43C343974}"/>
              </a:ext>
            </a:extLst>
          </p:cNvPr>
          <p:cNvGrpSpPr/>
          <p:nvPr/>
        </p:nvGrpSpPr>
        <p:grpSpPr>
          <a:xfrm>
            <a:off x="6885718" y="1643202"/>
            <a:ext cx="1676400" cy="1498681"/>
            <a:chOff x="2286000" y="1691581"/>
            <a:chExt cx="1676400" cy="149868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35B4672-92FF-4025-8CAD-99029131640D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rgbClr val="BD37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7BDA4C6-DA84-4EA5-8AB6-F544749DCDBA}"/>
                </a:ext>
              </a:extLst>
            </p:cNvPr>
            <p:cNvSpPr txBox="1"/>
            <p:nvPr/>
          </p:nvSpPr>
          <p:spPr>
            <a:xfrm>
              <a:off x="2286000" y="1743712"/>
              <a:ext cx="167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>
                  <a:solidFill>
                    <a:schemeClr val="bg1"/>
                  </a:solidFill>
                  <a:latin typeface="#9Slide07 IcielBaliho Script" pitchFamily="2" charset="0"/>
                </a:rPr>
                <a:t>3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4CE313A-3892-4A41-9B95-FA4568FD2616}"/>
              </a:ext>
            </a:extLst>
          </p:cNvPr>
          <p:cNvGrpSpPr/>
          <p:nvPr/>
        </p:nvGrpSpPr>
        <p:grpSpPr>
          <a:xfrm>
            <a:off x="3209815" y="3287777"/>
            <a:ext cx="1676400" cy="1498681"/>
            <a:chOff x="2286000" y="1691581"/>
            <a:chExt cx="1676400" cy="1498681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BA56768-AB94-409E-ABE4-7C168D8C7C73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rgbClr val="BD37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BFDA5C5-9758-4505-ADF2-EE7553553CA5}"/>
                </a:ext>
              </a:extLst>
            </p:cNvPr>
            <p:cNvSpPr txBox="1"/>
            <p:nvPr/>
          </p:nvSpPr>
          <p:spPr>
            <a:xfrm>
              <a:off x="2286000" y="1743712"/>
              <a:ext cx="167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#9Slide07 IcielBaliho Script" pitchFamily="2" charset="0"/>
                </a:rPr>
                <a:t>4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EA2A064-DD38-4A7B-ADB9-C2758A59E54F}"/>
              </a:ext>
            </a:extLst>
          </p:cNvPr>
          <p:cNvGrpSpPr/>
          <p:nvPr/>
        </p:nvGrpSpPr>
        <p:grpSpPr>
          <a:xfrm>
            <a:off x="4983480" y="3168318"/>
            <a:ext cx="1759672" cy="1455289"/>
            <a:chOff x="2286000" y="1622157"/>
            <a:chExt cx="1759672" cy="1455289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57C3469-E2D2-4ED4-BC26-5ADA1EA1A8BA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rgbClr val="BD37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16300E5-D961-4513-9BFA-6E3C6761C25C}"/>
                </a:ext>
              </a:extLst>
            </p:cNvPr>
            <p:cNvSpPr txBox="1"/>
            <p:nvPr/>
          </p:nvSpPr>
          <p:spPr>
            <a:xfrm>
              <a:off x="2369272" y="1622157"/>
              <a:ext cx="167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#9Slide07 IcielBaliho Script" pitchFamily="2" charset="0"/>
                </a:rPr>
                <a:t>5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632F2F7-8D9E-4282-A9C8-56A1626F912D}"/>
              </a:ext>
            </a:extLst>
          </p:cNvPr>
          <p:cNvGrpSpPr/>
          <p:nvPr/>
        </p:nvGrpSpPr>
        <p:grpSpPr>
          <a:xfrm>
            <a:off x="6754682" y="3200800"/>
            <a:ext cx="1807436" cy="1446550"/>
            <a:chOff x="2204926" y="1634356"/>
            <a:chExt cx="1757474" cy="144655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4D01B53-7BE9-4FF1-A651-6DF43F77253F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rgbClr val="BD37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AC6DD0B-FAAE-4CD4-BFC5-F83C6DB4449F}"/>
                </a:ext>
              </a:extLst>
            </p:cNvPr>
            <p:cNvSpPr txBox="1"/>
            <p:nvPr/>
          </p:nvSpPr>
          <p:spPr>
            <a:xfrm>
              <a:off x="2204926" y="1634356"/>
              <a:ext cx="167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#9Slide07 IcielBaliho Script" pitchFamily="2" charset="0"/>
                </a:rPr>
                <a:t>6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AD8BBB-4F95-4ED1-A2E0-DBDD9B38CEFD}"/>
              </a:ext>
            </a:extLst>
          </p:cNvPr>
          <p:cNvGrpSpPr/>
          <p:nvPr/>
        </p:nvGrpSpPr>
        <p:grpSpPr>
          <a:xfrm>
            <a:off x="3213801" y="4797602"/>
            <a:ext cx="1676400" cy="1485392"/>
            <a:chOff x="2286000" y="1691581"/>
            <a:chExt cx="1676400" cy="1485392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9F4557E7-6214-4D6D-BC87-08C2E1E49380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rgbClr val="BD37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9488F0D-35A9-4033-8A23-6CC88C30A95D}"/>
                </a:ext>
              </a:extLst>
            </p:cNvPr>
            <p:cNvSpPr txBox="1"/>
            <p:nvPr/>
          </p:nvSpPr>
          <p:spPr>
            <a:xfrm>
              <a:off x="2286000" y="1730423"/>
              <a:ext cx="167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#9Slide07 IcielBaliho Script" pitchFamily="2" charset="0"/>
                </a:rPr>
                <a:t>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0226F74-804C-4CE2-B9F2-DCCC6C929309}"/>
              </a:ext>
            </a:extLst>
          </p:cNvPr>
          <p:cNvGrpSpPr/>
          <p:nvPr/>
        </p:nvGrpSpPr>
        <p:grpSpPr>
          <a:xfrm>
            <a:off x="5031932" y="4873920"/>
            <a:ext cx="1705033" cy="1446550"/>
            <a:chOff x="2286000" y="1689079"/>
            <a:chExt cx="1705033" cy="144655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4169CDC-B163-4B8A-A3DA-BA2B0366E0B1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rgbClr val="BD37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71FFB49-6677-49CF-B141-092159111D93}"/>
                </a:ext>
              </a:extLst>
            </p:cNvPr>
            <p:cNvSpPr txBox="1"/>
            <p:nvPr/>
          </p:nvSpPr>
          <p:spPr>
            <a:xfrm>
              <a:off x="2314633" y="1689079"/>
              <a:ext cx="167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#9Slide07 IcielBaliho Script" pitchFamily="2" charset="0"/>
                </a:rPr>
                <a:t>8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8127903-A23C-4D95-A3B8-D54DB86D9A0F}"/>
              </a:ext>
            </a:extLst>
          </p:cNvPr>
          <p:cNvGrpSpPr/>
          <p:nvPr/>
        </p:nvGrpSpPr>
        <p:grpSpPr>
          <a:xfrm>
            <a:off x="6780287" y="4865091"/>
            <a:ext cx="1744833" cy="1478485"/>
            <a:chOff x="2217567" y="1691581"/>
            <a:chExt cx="1744833" cy="1478485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C10B2F8-B826-4224-9BC1-B66B8F21FEBA}"/>
                </a:ext>
              </a:extLst>
            </p:cNvPr>
            <p:cNvSpPr/>
            <p:nvPr/>
          </p:nvSpPr>
          <p:spPr>
            <a:xfrm>
              <a:off x="2286000" y="1691581"/>
              <a:ext cx="1676400" cy="1385865"/>
            </a:xfrm>
            <a:prstGeom prst="rect">
              <a:avLst/>
            </a:prstGeom>
            <a:solidFill>
              <a:srgbClr val="BD37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7FE8AD7-D4DF-43B5-94E2-070338AAEE37}"/>
                </a:ext>
              </a:extLst>
            </p:cNvPr>
            <p:cNvSpPr txBox="1"/>
            <p:nvPr/>
          </p:nvSpPr>
          <p:spPr>
            <a:xfrm>
              <a:off x="2217567" y="1723516"/>
              <a:ext cx="167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#9Slide07 IcielBaliho Script" pitchFamily="2" charset="0"/>
                </a:rPr>
                <a:t>9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583593" y="4691705"/>
            <a:ext cx="256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5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5371-E792-4D1C-8F4E-436817E5F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799" y="1700808"/>
            <a:ext cx="2611649" cy="3567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D0ADF8-A538-4D5C-B7DB-CDCDFD22C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45"/>
            <a:ext cx="9329083" cy="6195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CDEF7-6067-4FE8-B0BB-FF38639FF846}"/>
              </a:ext>
            </a:extLst>
          </p:cNvPr>
          <p:cNvSpPr txBox="1"/>
          <p:nvPr/>
        </p:nvSpPr>
        <p:spPr>
          <a:xfrm>
            <a:off x="914400" y="6273801"/>
            <a:ext cx="10289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6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à đầu tư là gì? Phân biệt nhà đầu tư và chủ đầu t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Nhà đầu tư là gì? Phân biệt nhà đầu tư và chủ đầu t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Lạm phát ảnh hưởng như thế nào tới bất động sả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35" y="465138"/>
            <a:ext cx="3429126" cy="253181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úc đẩy tạo việc làm theo hướng bền vữ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2" y="3158835"/>
            <a:ext cx="2803897" cy="32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conomics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35" y="3184731"/>
            <a:ext cx="3115882" cy="326889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ác thải tại con rạch ô nhiễm bậc nhất TPHCM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65137"/>
            <a:ext cx="3153701" cy="249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ông Đồng Nai đang &quot;chết&quot; dần vì ô nhiễ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65138"/>
            <a:ext cx="3240360" cy="24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P.HCM xếp thứ 5 về mức độ ô nhiễm không khí trong những ngày đầu năm 2025😱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1" y="3158835"/>
            <a:ext cx="3456385" cy="32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34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/>
          <p:nvPr/>
        </p:nvSpPr>
        <p:spPr>
          <a:xfrm>
            <a:off x="3863752" y="1000520"/>
            <a:ext cx="3744416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GB" altLang="en-US" sz="4267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371866"/>
              </p:ext>
            </p:extLst>
          </p:nvPr>
        </p:nvGraphicFramePr>
        <p:xfrm>
          <a:off x="407368" y="692696"/>
          <a:ext cx="11377264" cy="5295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57966503"/>
                    </a:ext>
                  </a:extLst>
                </a:gridCol>
                <a:gridCol w="9073008">
                  <a:extLst>
                    <a:ext uri="{9D8B030D-6E8A-4147-A177-3AD203B41FA5}">
                      <a16:colId xmlns:a16="http://schemas.microsoft.com/office/drawing/2014/main" val="66716315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16553234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376877975"/>
                    </a:ext>
                  </a:extLst>
                </a:gridCol>
              </a:tblGrid>
              <a:tr h="198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695755"/>
                  </a:ext>
                </a:extLst>
              </a:tr>
              <a:tr h="681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</a:t>
                      </a:r>
                      <a:r>
                        <a:rPr lang="vi-VN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Bộ là vùng có nền công nghiệp phát triển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 cả nước,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30,9 %</a:t>
                      </a: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30065"/>
                  </a:ext>
                </a:extLst>
              </a:tr>
              <a:tr h="809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cấu ngành công nghiệp vùng Đông Nam Bộ đơn giản, chủ yếu tập trung vào khai thác dầu khí và chế biến thực phẩm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19559"/>
                  </a:ext>
                </a:extLst>
              </a:tr>
              <a:tr h="84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ngành công nghiệp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Đông Nam Bộ là khai thác dầu khí, sản xuất hóa chất, sản phẩm điện tử, dệt may, giày dép</a:t>
                      </a:r>
                      <a:endParaRPr lang="en-US" sz="20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093549"/>
                  </a:ext>
                </a:extLst>
              </a:tr>
              <a:tr h="600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nghiệp vùng Đông Nam Bộ chỉ phát triển mạnh ở TP.HCM, trong khi các tỉnh khác ít có khu công nghiệp lớn.</a:t>
                      </a:r>
                      <a:endParaRPr lang="en-US" sz="20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603107"/>
                  </a:ext>
                </a:extLst>
              </a:tr>
              <a:tr h="884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TP HCM,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An,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46914"/>
                  </a:ext>
                </a:extLst>
              </a:tr>
              <a:tr h="809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679254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 flipH="1">
            <a:off x="6996545" y="3573016"/>
            <a:ext cx="35559" cy="29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71664" y="188640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(Đ),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6480" y="147"/>
            <a:ext cx="1152128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3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303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07368" y="692696"/>
          <a:ext cx="11377264" cy="5672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57966503"/>
                    </a:ext>
                  </a:extLst>
                </a:gridCol>
                <a:gridCol w="9073008">
                  <a:extLst>
                    <a:ext uri="{9D8B030D-6E8A-4147-A177-3AD203B41FA5}">
                      <a16:colId xmlns:a16="http://schemas.microsoft.com/office/drawing/2014/main" val="66716315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16553234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376877975"/>
                    </a:ext>
                  </a:extLst>
                </a:gridCol>
              </a:tblGrid>
              <a:tr h="198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695755"/>
                  </a:ext>
                </a:extLst>
              </a:tr>
              <a:tr h="1014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</a:t>
                      </a:r>
                      <a:r>
                        <a:rPr lang="vi-VN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Bộ là vùng có nền công nghiệp phát triển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 cả nước,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30,9 %</a:t>
                      </a: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30065"/>
                  </a:ext>
                </a:extLst>
              </a:tr>
              <a:tr h="809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cấu ngành công nghiệp vùng Đông Nam Bộ đơn giản, chủ yếu tập trung vào khai thác dầu khí và chế biến thực phẩm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19559"/>
                  </a:ext>
                </a:extLst>
              </a:tr>
              <a:tr h="84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ngành công nghiệp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Đông Nam Bộ là khai thác dầu khí, sản xuất hóa chất, sản phẩm điện tử, dệt may, giày dép</a:t>
                      </a:r>
                      <a:endParaRPr lang="en-US" sz="20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093549"/>
                  </a:ext>
                </a:extLst>
              </a:tr>
              <a:tr h="600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nghiệp vùng Đông Nam Bộ chỉ phát triển mạnh ở TP.HCM, trong khi các tỉnh khác ít có khu công nghiệp lớn.</a:t>
                      </a:r>
                      <a:endParaRPr lang="en-US" sz="20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603107"/>
                  </a:ext>
                </a:extLst>
              </a:tr>
              <a:tr h="884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TP HCM,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An,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46914"/>
                  </a:ext>
                </a:extLst>
              </a:tr>
              <a:tr h="809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679254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 flipH="1">
            <a:off x="6996545" y="3573016"/>
            <a:ext cx="35559" cy="29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71664" y="188640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(Đ),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6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803066"/>
            <a:ext cx="1965084" cy="1892884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4151784" y="1000520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2B68D-81C4-4CDF-AC6D-F8839E07C388}"/>
              </a:ext>
            </a:extLst>
          </p:cNvPr>
          <p:cNvSpPr txBox="1"/>
          <p:nvPr/>
        </p:nvSpPr>
        <p:spPr>
          <a:xfrm>
            <a:off x="199068" y="2514600"/>
            <a:ext cx="11793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6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76000" y="81943"/>
            <a:ext cx="1254488" cy="1254488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11" y="67867"/>
            <a:ext cx="2063727" cy="26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3251200" y="334745"/>
            <a:ext cx="7702888" cy="74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4267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1919536" y="1701800"/>
            <a:ext cx="100811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D.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8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couple sunflowers on a wooden table&#10;&#10;Description automatically generated with low confidence">
            <a:extLst>
              <a:ext uri="{FF2B5EF4-FFF2-40B4-BE49-F238E27FC236}">
                <a16:creationId xmlns:a16="http://schemas.microsoft.com/office/drawing/2014/main" id="{68B17223-FE18-4910-B376-23C5BE708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64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79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68DA03-BE6A-4741-B5FE-210D2E346E3F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39416" y="260648"/>
            <a:ext cx="10657184" cy="193899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</a:p>
          <a:p>
            <a:pPr algn="ctr"/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</a:t>
            </a:r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endParaRPr lang="en-US" sz="40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3FCC8496-CE2F-5997-7C3D-D6C0302B9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189443"/>
            <a:ext cx="6768752" cy="43463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0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52400" y="177800"/>
            <a:ext cx="3149600" cy="2912309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223792" y="1300561"/>
            <a:ext cx="5588000" cy="6667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latin typeface="Times New Roman" panose="02020603050405020304" pitchFamily="18" charset="0"/>
              </a:rPr>
              <a:t>LUYỆN TẬP</a:t>
            </a:r>
            <a:endParaRPr lang="en-US" sz="3733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457B09-1B64-4E52-9278-141A394A3BFC}"/>
              </a:ext>
            </a:extLst>
          </p:cNvPr>
          <p:cNvSpPr/>
          <p:nvPr/>
        </p:nvSpPr>
        <p:spPr>
          <a:xfrm>
            <a:off x="3266682" y="1906195"/>
            <a:ext cx="8432800" cy="1183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https://youtu.be/Udp2V3vKtbs?si=Vw_RmNZbuWts-H-1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(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810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CA5007E-619B-4CD8-BE13-4BF048EE2323}"/>
              </a:ext>
            </a:extLst>
          </p:cNvPr>
          <p:cNvGrpSpPr/>
          <p:nvPr/>
        </p:nvGrpSpPr>
        <p:grpSpPr>
          <a:xfrm>
            <a:off x="0" y="-14068"/>
            <a:ext cx="12206068" cy="6858000"/>
            <a:chOff x="-14068" y="0"/>
            <a:chExt cx="12206068" cy="6858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7FE401F3-CE58-4EF3-B866-A4D14E247B52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5" name="Đường nối Thẳng 4">
                <a:extLst>
                  <a:ext uri="{FF2B5EF4-FFF2-40B4-BE49-F238E27FC236}">
                    <a16:creationId xmlns:a16="http://schemas.microsoft.com/office/drawing/2014/main" id="{81B20E88-8B75-480D-81B3-AC403566A62E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Đường nối Thẳng 5">
                <a:extLst>
                  <a:ext uri="{FF2B5EF4-FFF2-40B4-BE49-F238E27FC236}">
                    <a16:creationId xmlns:a16="http://schemas.microsoft.com/office/drawing/2014/main" id="{A6FC36E9-8177-46E7-A783-690B53D795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Đường nối Thẳng 6">
                <a:extLst>
                  <a:ext uri="{FF2B5EF4-FFF2-40B4-BE49-F238E27FC236}">
                    <a16:creationId xmlns:a16="http://schemas.microsoft.com/office/drawing/2014/main" id="{43D01695-3AD6-4351-8E40-1BD8B86A369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AD499E0D-4EB0-44D0-BDAD-1348E1D93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E2EA604A-C103-435E-8ADD-B90337B9359B}"/>
              </a:ext>
            </a:extLst>
          </p:cNvPr>
          <p:cNvGrpSpPr/>
          <p:nvPr/>
        </p:nvGrpSpPr>
        <p:grpSpPr>
          <a:xfrm>
            <a:off x="1205733" y="-99392"/>
            <a:ext cx="11616019" cy="1152128"/>
            <a:chOff x="5529093" y="663656"/>
            <a:chExt cx="7445307" cy="1513712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F4573EE2-FE10-4A58-9FD2-1FFB9C25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9093" y="663656"/>
              <a:ext cx="1508248" cy="1513712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D166FA14-BEDE-44A6-B77E-2205FEF97BEE}"/>
                </a:ext>
              </a:extLst>
            </p:cNvPr>
            <p:cNvSpPr txBox="1"/>
            <p:nvPr/>
          </p:nvSpPr>
          <p:spPr>
            <a:xfrm>
              <a:off x="6817371" y="1210063"/>
              <a:ext cx="6157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noProof="0" dirty="0" err="1" smtClean="0">
                  <a:solidFill>
                    <a:srgbClr val="0070C0"/>
                  </a:solidFill>
                  <a:latin typeface="+mj-lt"/>
                </a:rPr>
                <a:t>Đây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+mj-lt"/>
                </a:rPr>
                <a:t>là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+mj-lt"/>
                </a:rPr>
                <a:t>thành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+mj-lt"/>
                </a:rPr>
                <a:t>phố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+mj-lt"/>
                </a:rPr>
                <a:t>đông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+mj-lt"/>
                </a:rPr>
                <a:t>dân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+mj-lt"/>
                </a:rPr>
                <a:t>nhất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+mj-lt"/>
                </a:rPr>
                <a:t>nước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+mj-lt"/>
                </a:rPr>
                <a:t> ta?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EBECC5FC-1EED-427E-A745-89EDE38A5F75}"/>
              </a:ext>
            </a:extLst>
          </p:cNvPr>
          <p:cNvSpPr/>
          <p:nvPr/>
        </p:nvSpPr>
        <p:spPr>
          <a:xfrm>
            <a:off x="4727848" y="6035928"/>
            <a:ext cx="3480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út Hành động: Đến Trang chủ 2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35F806F-E907-4EC6-9512-0B5AEC1CB3DE}"/>
              </a:ext>
            </a:extLst>
          </p:cNvPr>
          <p:cNvSpPr/>
          <p:nvPr/>
        </p:nvSpPr>
        <p:spPr>
          <a:xfrm>
            <a:off x="11414700" y="6162637"/>
            <a:ext cx="632016" cy="543045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OP 12 ĐIỂM DU LỊCH Ở THÀNH PHỐ HỒ CHÍ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947786"/>
            <a:ext cx="9341333" cy="508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CA5007E-619B-4CD8-BE13-4BF048EE2323}"/>
              </a:ext>
            </a:extLst>
          </p:cNvPr>
          <p:cNvGrpSpPr/>
          <p:nvPr/>
        </p:nvGrpSpPr>
        <p:grpSpPr>
          <a:xfrm>
            <a:off x="0" y="-14068"/>
            <a:ext cx="12206068" cy="6858000"/>
            <a:chOff x="-14068" y="0"/>
            <a:chExt cx="12206068" cy="6858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7FE401F3-CE58-4EF3-B866-A4D14E247B52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5" name="Đường nối Thẳng 4">
                <a:extLst>
                  <a:ext uri="{FF2B5EF4-FFF2-40B4-BE49-F238E27FC236}">
                    <a16:creationId xmlns:a16="http://schemas.microsoft.com/office/drawing/2014/main" id="{81B20E88-8B75-480D-81B3-AC403566A62E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Đường nối Thẳng 5">
                <a:extLst>
                  <a:ext uri="{FF2B5EF4-FFF2-40B4-BE49-F238E27FC236}">
                    <a16:creationId xmlns:a16="http://schemas.microsoft.com/office/drawing/2014/main" id="{A6FC36E9-8177-46E7-A783-690B53D795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Đường nối Thẳng 6">
                <a:extLst>
                  <a:ext uri="{FF2B5EF4-FFF2-40B4-BE49-F238E27FC236}">
                    <a16:creationId xmlns:a16="http://schemas.microsoft.com/office/drawing/2014/main" id="{43D01695-3AD6-4351-8E40-1BD8B86A369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AD499E0D-4EB0-44D0-BDAD-1348E1D93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Nút Hành động: Đến Trang chủ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8AEE67D-6381-482C-8846-71348918DCE4}"/>
              </a:ext>
            </a:extLst>
          </p:cNvPr>
          <p:cNvSpPr/>
          <p:nvPr/>
        </p:nvSpPr>
        <p:spPr>
          <a:xfrm>
            <a:off x="11414700" y="6162637"/>
            <a:ext cx="632016" cy="543045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83C18B8-7A5C-44FE-9BD8-7F2BFB1003EA}"/>
              </a:ext>
            </a:extLst>
          </p:cNvPr>
          <p:cNvGrpSpPr/>
          <p:nvPr/>
        </p:nvGrpSpPr>
        <p:grpSpPr>
          <a:xfrm>
            <a:off x="678457" y="25752"/>
            <a:ext cx="11052251" cy="1688738"/>
            <a:chOff x="3656144" y="985141"/>
            <a:chExt cx="11052251" cy="1688738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DAD6C33D-CC4A-44CD-BD0F-CA40757D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6144" y="985141"/>
              <a:ext cx="1682642" cy="1688738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26EF843-F045-48BE-8397-1975193705BE}"/>
                </a:ext>
              </a:extLst>
            </p:cNvPr>
            <p:cNvSpPr txBox="1"/>
            <p:nvPr/>
          </p:nvSpPr>
          <p:spPr>
            <a:xfrm>
              <a:off x="4925924" y="1434863"/>
              <a:ext cx="9782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TP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1A0C79E-6686-4A2A-8BFC-3BD6E8E183E7}"/>
              </a:ext>
            </a:extLst>
          </p:cNvPr>
          <p:cNvSpPr/>
          <p:nvPr/>
        </p:nvSpPr>
        <p:spPr>
          <a:xfrm>
            <a:off x="4687898" y="5779569"/>
            <a:ext cx="2608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anh sách 34 phường của thành phố Thủ Đ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36" y="1087958"/>
            <a:ext cx="8612259" cy="477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4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CA5007E-619B-4CD8-BE13-4BF048EE2323}"/>
              </a:ext>
            </a:extLst>
          </p:cNvPr>
          <p:cNvGrpSpPr/>
          <p:nvPr/>
        </p:nvGrpSpPr>
        <p:grpSpPr>
          <a:xfrm>
            <a:off x="0" y="-14068"/>
            <a:ext cx="12206068" cy="6858000"/>
            <a:chOff x="-14068" y="0"/>
            <a:chExt cx="12206068" cy="6858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7FE401F3-CE58-4EF3-B866-A4D14E247B52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5" name="Đường nối Thẳng 4">
                <a:extLst>
                  <a:ext uri="{FF2B5EF4-FFF2-40B4-BE49-F238E27FC236}">
                    <a16:creationId xmlns:a16="http://schemas.microsoft.com/office/drawing/2014/main" id="{81B20E88-8B75-480D-81B3-AC403566A62E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Đường nối Thẳng 5">
                <a:extLst>
                  <a:ext uri="{FF2B5EF4-FFF2-40B4-BE49-F238E27FC236}">
                    <a16:creationId xmlns:a16="http://schemas.microsoft.com/office/drawing/2014/main" id="{A6FC36E9-8177-46E7-A783-690B53D795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Đường nối Thẳng 6">
                <a:extLst>
                  <a:ext uri="{FF2B5EF4-FFF2-40B4-BE49-F238E27FC236}">
                    <a16:creationId xmlns:a16="http://schemas.microsoft.com/office/drawing/2014/main" id="{43D01695-3AD6-4351-8E40-1BD8B86A369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AD499E0D-4EB0-44D0-BDAD-1348E1D93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Nút Hành động: Đến Trang chủ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45DE61F-1C4C-4385-8F6F-B4BBD772B03C}"/>
              </a:ext>
            </a:extLst>
          </p:cNvPr>
          <p:cNvSpPr/>
          <p:nvPr/>
        </p:nvSpPr>
        <p:spPr>
          <a:xfrm>
            <a:off x="11414700" y="6162637"/>
            <a:ext cx="632016" cy="543045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F40E150B-ED10-4705-A264-79E84A5F80B5}"/>
              </a:ext>
            </a:extLst>
          </p:cNvPr>
          <p:cNvGrpSpPr/>
          <p:nvPr/>
        </p:nvGrpSpPr>
        <p:grpSpPr>
          <a:xfrm>
            <a:off x="347299" y="158552"/>
            <a:ext cx="11530341" cy="1470851"/>
            <a:chOff x="4942770" y="731056"/>
            <a:chExt cx="10622745" cy="1688738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AF712381-A3AC-4AC2-AF8A-7A278B577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2770" y="731056"/>
              <a:ext cx="1315800" cy="1688738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3ED6421-0036-4F3E-B733-46E6A9535DF0}"/>
                </a:ext>
              </a:extLst>
            </p:cNvPr>
            <p:cNvSpPr txBox="1"/>
            <p:nvPr/>
          </p:nvSpPr>
          <p:spPr>
            <a:xfrm>
              <a:off x="6016514" y="1081053"/>
              <a:ext cx="9549001" cy="600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thềm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E77C8F7F-0B13-484A-845D-3CC55D11FC9F}"/>
              </a:ext>
            </a:extLst>
          </p:cNvPr>
          <p:cNvSpPr/>
          <p:nvPr/>
        </p:nvSpPr>
        <p:spPr>
          <a:xfrm>
            <a:off x="3634759" y="5985906"/>
            <a:ext cx="5156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oàn thiện chính sách đối với mỏ dầu khí khai thác tận t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83" y="1130794"/>
            <a:ext cx="9407753" cy="48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4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CA5007E-619B-4CD8-BE13-4BF048EE2323}"/>
              </a:ext>
            </a:extLst>
          </p:cNvPr>
          <p:cNvGrpSpPr/>
          <p:nvPr/>
        </p:nvGrpSpPr>
        <p:grpSpPr>
          <a:xfrm>
            <a:off x="0" y="-14068"/>
            <a:ext cx="12206068" cy="6858000"/>
            <a:chOff x="-14068" y="0"/>
            <a:chExt cx="12206068" cy="6858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7FE401F3-CE58-4EF3-B866-A4D14E247B52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5" name="Đường nối Thẳng 4">
                <a:extLst>
                  <a:ext uri="{FF2B5EF4-FFF2-40B4-BE49-F238E27FC236}">
                    <a16:creationId xmlns:a16="http://schemas.microsoft.com/office/drawing/2014/main" id="{81B20E88-8B75-480D-81B3-AC403566A62E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Đường nối Thẳng 5">
                <a:extLst>
                  <a:ext uri="{FF2B5EF4-FFF2-40B4-BE49-F238E27FC236}">
                    <a16:creationId xmlns:a16="http://schemas.microsoft.com/office/drawing/2014/main" id="{A6FC36E9-8177-46E7-A783-690B53D795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Đường nối Thẳng 6">
                <a:extLst>
                  <a:ext uri="{FF2B5EF4-FFF2-40B4-BE49-F238E27FC236}">
                    <a16:creationId xmlns:a16="http://schemas.microsoft.com/office/drawing/2014/main" id="{43D01695-3AD6-4351-8E40-1BD8B86A369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AD499E0D-4EB0-44D0-BDAD-1348E1D93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Nút Hành động: Đến Trang chủ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9F10E0C-24E5-478E-A5DB-05F1475FA163}"/>
              </a:ext>
            </a:extLst>
          </p:cNvPr>
          <p:cNvSpPr/>
          <p:nvPr/>
        </p:nvSpPr>
        <p:spPr>
          <a:xfrm>
            <a:off x="11414700" y="6162637"/>
            <a:ext cx="632016" cy="543045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23660D7-4CA0-432F-B221-25DEAA82DF5F}"/>
              </a:ext>
            </a:extLst>
          </p:cNvPr>
          <p:cNvGrpSpPr/>
          <p:nvPr/>
        </p:nvGrpSpPr>
        <p:grpSpPr>
          <a:xfrm>
            <a:off x="695400" y="0"/>
            <a:ext cx="11351316" cy="1020142"/>
            <a:chOff x="5301461" y="619193"/>
            <a:chExt cx="9822814" cy="1688738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705D709E-95E1-4603-9DE0-E84B7F75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461" y="619193"/>
              <a:ext cx="1682642" cy="1688738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6677631-51AB-4D7C-881B-0773B23C1632}"/>
                </a:ext>
              </a:extLst>
            </p:cNvPr>
            <p:cNvSpPr txBox="1"/>
            <p:nvPr/>
          </p:nvSpPr>
          <p:spPr>
            <a:xfrm>
              <a:off x="5472296" y="835045"/>
              <a:ext cx="9651979" cy="968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 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Hình chữ nhật 12">
            <a:extLst>
              <a:ext uri="{FF2B5EF4-FFF2-40B4-BE49-F238E27FC236}">
                <a16:creationId xmlns:a16="http://schemas.microsoft.com/office/drawing/2014/main" id="{7C342E76-53DD-409A-ADD0-63B09293011D}"/>
              </a:ext>
            </a:extLst>
          </p:cNvPr>
          <p:cNvSpPr/>
          <p:nvPr/>
        </p:nvSpPr>
        <p:spPr>
          <a:xfrm>
            <a:off x="4660359" y="5887411"/>
            <a:ext cx="4251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ình ảnh Bác Hồ tại nơi Người ra đi tìm đường cứu nước | Báo Đại biểu Nhân 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935658"/>
            <a:ext cx="9001000" cy="49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CA5007E-619B-4CD8-BE13-4BF048EE2323}"/>
              </a:ext>
            </a:extLst>
          </p:cNvPr>
          <p:cNvGrpSpPr/>
          <p:nvPr/>
        </p:nvGrpSpPr>
        <p:grpSpPr>
          <a:xfrm>
            <a:off x="0" y="-14068"/>
            <a:ext cx="12206068" cy="6858000"/>
            <a:chOff x="-14068" y="0"/>
            <a:chExt cx="12206068" cy="6858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7FE401F3-CE58-4EF3-B866-A4D14E247B52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5" name="Đường nối Thẳng 4">
                <a:extLst>
                  <a:ext uri="{FF2B5EF4-FFF2-40B4-BE49-F238E27FC236}">
                    <a16:creationId xmlns:a16="http://schemas.microsoft.com/office/drawing/2014/main" id="{81B20E88-8B75-480D-81B3-AC403566A62E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Đường nối Thẳng 5">
                <a:extLst>
                  <a:ext uri="{FF2B5EF4-FFF2-40B4-BE49-F238E27FC236}">
                    <a16:creationId xmlns:a16="http://schemas.microsoft.com/office/drawing/2014/main" id="{A6FC36E9-8177-46E7-A783-690B53D795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Đường nối Thẳng 6">
                <a:extLst>
                  <a:ext uri="{FF2B5EF4-FFF2-40B4-BE49-F238E27FC236}">
                    <a16:creationId xmlns:a16="http://schemas.microsoft.com/office/drawing/2014/main" id="{43D01695-3AD6-4351-8E40-1BD8B86A369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AD499E0D-4EB0-44D0-BDAD-1348E1D93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Nút Hành động: Đến Trang chủ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9F10E0C-24E5-478E-A5DB-05F1475FA163}"/>
              </a:ext>
            </a:extLst>
          </p:cNvPr>
          <p:cNvSpPr/>
          <p:nvPr/>
        </p:nvSpPr>
        <p:spPr>
          <a:xfrm>
            <a:off x="11414700" y="6162637"/>
            <a:ext cx="632016" cy="543045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23660D7-4CA0-432F-B221-25DEAA82DF5F}"/>
              </a:ext>
            </a:extLst>
          </p:cNvPr>
          <p:cNvGrpSpPr/>
          <p:nvPr/>
        </p:nvGrpSpPr>
        <p:grpSpPr>
          <a:xfrm>
            <a:off x="1428301" y="-191895"/>
            <a:ext cx="9479414" cy="1532663"/>
            <a:chOff x="5013074" y="635299"/>
            <a:chExt cx="9479414" cy="1688738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705D709E-95E1-4603-9DE0-E84B7F75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3074" y="635299"/>
              <a:ext cx="1682642" cy="1688738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6677631-51AB-4D7C-881B-0773B23C1632}"/>
                </a:ext>
              </a:extLst>
            </p:cNvPr>
            <p:cNvSpPr txBox="1"/>
            <p:nvPr/>
          </p:nvSpPr>
          <p:spPr>
            <a:xfrm>
              <a:off x="6152382" y="1138197"/>
              <a:ext cx="8340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huyện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noProof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Hình chữ nhật 12">
            <a:extLst>
              <a:ext uri="{FF2B5EF4-FFF2-40B4-BE49-F238E27FC236}">
                <a16:creationId xmlns:a16="http://schemas.microsoft.com/office/drawing/2014/main" id="{7C342E76-53DD-409A-ADD0-63B09293011D}"/>
              </a:ext>
            </a:extLst>
          </p:cNvPr>
          <p:cNvSpPr/>
          <p:nvPr/>
        </p:nvSpPr>
        <p:spPr>
          <a:xfrm>
            <a:off x="4727848" y="5879342"/>
            <a:ext cx="388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 descr="Nhà tù Côn Đảo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Khám phá Nhà tù Côn Đảo: Bí mật “địa ngục trần gia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01" y="1169380"/>
            <a:ext cx="9204203" cy="47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CA5007E-619B-4CD8-BE13-4BF048EE2323}"/>
              </a:ext>
            </a:extLst>
          </p:cNvPr>
          <p:cNvGrpSpPr/>
          <p:nvPr/>
        </p:nvGrpSpPr>
        <p:grpSpPr>
          <a:xfrm>
            <a:off x="0" y="-14068"/>
            <a:ext cx="12206068" cy="6858000"/>
            <a:chOff x="-14068" y="0"/>
            <a:chExt cx="12206068" cy="6858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7FE401F3-CE58-4EF3-B866-A4D14E247B52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5" name="Đường nối Thẳng 4">
                <a:extLst>
                  <a:ext uri="{FF2B5EF4-FFF2-40B4-BE49-F238E27FC236}">
                    <a16:creationId xmlns:a16="http://schemas.microsoft.com/office/drawing/2014/main" id="{81B20E88-8B75-480D-81B3-AC403566A62E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Đường nối Thẳng 5">
                <a:extLst>
                  <a:ext uri="{FF2B5EF4-FFF2-40B4-BE49-F238E27FC236}">
                    <a16:creationId xmlns:a16="http://schemas.microsoft.com/office/drawing/2014/main" id="{A6FC36E9-8177-46E7-A783-690B53D795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Đường nối Thẳng 6">
                <a:extLst>
                  <a:ext uri="{FF2B5EF4-FFF2-40B4-BE49-F238E27FC236}">
                    <a16:creationId xmlns:a16="http://schemas.microsoft.com/office/drawing/2014/main" id="{43D01695-3AD6-4351-8E40-1BD8B86A369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AD499E0D-4EB0-44D0-BDAD-1348E1D93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Nút Hành động: Đến Trang chủ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9F10E0C-24E5-478E-A5DB-05F1475FA163}"/>
              </a:ext>
            </a:extLst>
          </p:cNvPr>
          <p:cNvSpPr/>
          <p:nvPr/>
        </p:nvSpPr>
        <p:spPr>
          <a:xfrm>
            <a:off x="11414700" y="6162637"/>
            <a:ext cx="632016" cy="543045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23660D7-4CA0-432F-B221-25DEAA82DF5F}"/>
              </a:ext>
            </a:extLst>
          </p:cNvPr>
          <p:cNvGrpSpPr/>
          <p:nvPr/>
        </p:nvGrpSpPr>
        <p:grpSpPr>
          <a:xfrm>
            <a:off x="674301" y="-81714"/>
            <a:ext cx="10694257" cy="1128404"/>
            <a:chOff x="4998112" y="985141"/>
            <a:chExt cx="10694257" cy="1688738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705D709E-95E1-4603-9DE0-E84B7F75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112" y="985141"/>
              <a:ext cx="1682642" cy="1688738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6677631-51AB-4D7C-881B-0773B23C1632}"/>
                </a:ext>
              </a:extLst>
            </p:cNvPr>
            <p:cNvSpPr txBox="1"/>
            <p:nvPr/>
          </p:nvSpPr>
          <p:spPr>
            <a:xfrm>
              <a:off x="6162650" y="1465916"/>
              <a:ext cx="9529719" cy="73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noProof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noProof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yên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Võ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Hình chữ nhật 12">
            <a:extLst>
              <a:ext uri="{FF2B5EF4-FFF2-40B4-BE49-F238E27FC236}">
                <a16:creationId xmlns:a16="http://schemas.microsoft.com/office/drawing/2014/main" id="{7C342E76-53DD-409A-ADD0-63B09293011D}"/>
              </a:ext>
            </a:extLst>
          </p:cNvPr>
          <p:cNvSpPr/>
          <p:nvPr/>
        </p:nvSpPr>
        <p:spPr>
          <a:xfrm>
            <a:off x="696718" y="5972494"/>
            <a:ext cx="10507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HÀNG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Nghĩa trang Hàng Dương - Du Lịch Miền T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11" y="1052998"/>
            <a:ext cx="9591136" cy="4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3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CE1609-4669-45FE-9F4A-7413CBC692B6}"/>
              </a:ext>
            </a:extLst>
          </p:cNvPr>
          <p:cNvSpPr/>
          <p:nvPr/>
        </p:nvSpPr>
        <p:spPr>
          <a:xfrm>
            <a:off x="1117600" y="381001"/>
            <a:ext cx="940625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IcielKoni" pitchFamily="2" charset="0"/>
              </a:rPr>
              <a:t>III. 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IcielKoni" pitchFamily="2" charset="0"/>
              </a:rPr>
              <a:t>DÂN CƯ VÀ ĐÔ THỊ HOÁ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7 IcielKoni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1504F6-EC6E-4FEB-A989-3AE84509B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264" y="4869161"/>
            <a:ext cx="1786924" cy="1751184"/>
          </a:xfrm>
          <a:prstGeom prst="rect">
            <a:avLst/>
          </a:prstGeom>
        </p:spPr>
      </p:pic>
      <p:pic>
        <p:nvPicPr>
          <p:cNvPr id="1026" name="Picture 2" descr="Quận, phường nào đông dân nhất TP.HCM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3" y="1235571"/>
            <a:ext cx="5040559" cy="363359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át triển đô thị TP.HCM theo hướng đa trung tâm, kết nối vùng, đô thị  xanh, thông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3" y="1221507"/>
            <a:ext cx="4981828" cy="3661718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4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DE74E-73A2-DDAE-45D7-4472417AD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hung 1">
            <a:extLst>
              <a:ext uri="{FF2B5EF4-FFF2-40B4-BE49-F238E27FC236}">
                <a16:creationId xmlns:a16="http://schemas.microsoft.com/office/drawing/2014/main" id="{70F5D53F-8682-73B7-8592-1D4FAB07EAA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1492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2768909-AE04-D5D9-3625-960C8D5F0BE7}"/>
              </a:ext>
            </a:extLst>
          </p:cNvPr>
          <p:cNvSpPr txBox="1"/>
          <p:nvPr/>
        </p:nvSpPr>
        <p:spPr>
          <a:xfrm>
            <a:off x="1127449" y="549930"/>
            <a:ext cx="10813590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1(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4473" indent="-285744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473" indent="-285744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26999E8-EEC1-D650-1EC8-CA68934673B4}"/>
              </a:ext>
            </a:extLst>
          </p:cNvPr>
          <p:cNvSpPr txBox="1">
            <a:spLocks/>
          </p:cNvSpPr>
          <p:nvPr/>
        </p:nvSpPr>
        <p:spPr>
          <a:xfrm>
            <a:off x="3315542" y="112879"/>
            <a:ext cx="6137383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 TRÍ NHỚ</a:t>
            </a: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3FCC8496-CE2F-5997-7C3D-D6C0302B9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7" y="149368"/>
            <a:ext cx="1146956" cy="1347805"/>
          </a:xfrm>
          <a:prstGeom prst="rect">
            <a:avLst/>
          </a:prstGeom>
        </p:spPr>
      </p:pic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93FBD927-D83A-368D-FC38-5BC8F647F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539368"/>
              </p:ext>
            </p:extLst>
          </p:nvPr>
        </p:nvGraphicFramePr>
        <p:xfrm>
          <a:off x="279991" y="2261709"/>
          <a:ext cx="11632019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2019">
                  <a:extLst>
                    <a:ext uri="{9D8B030D-6E8A-4147-A177-3AD203B41FA5}">
                      <a16:colId xmlns:a16="http://schemas.microsoft.com/office/drawing/2014/main" val="3553621763"/>
                    </a:ext>
                  </a:extLst>
                </a:gridCol>
              </a:tblGrid>
              <a:tr h="4358640">
                <a:tc>
                  <a:txBody>
                    <a:bodyPr/>
                    <a:lstStyle/>
                    <a:p>
                      <a:pPr indent="-63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1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III,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23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…(1)…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…(2)…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(2021).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……(3)………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tang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………(4)…………, </a:t>
                      </a: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………(5)……………. 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……(6)……..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…………………(8)………………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2,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endParaRPr lang="en-US" sz="2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……(9)…….,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…………(10)………………</a:t>
                      </a:r>
                      <a:endParaRPr lang="en-US" sz="2300" b="0" i="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……(11)…..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………(12)……. 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:……….(13)…….</a:t>
                      </a:r>
                      <a:endParaRPr lang="en-US" sz="2300" b="0" i="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4681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637EDAD-9212-BAB9-384D-B72C778CFEF2}"/>
              </a:ext>
            </a:extLst>
          </p:cNvPr>
          <p:cNvSpPr txBox="1"/>
          <p:nvPr/>
        </p:nvSpPr>
        <p:spPr>
          <a:xfrm>
            <a:off x="309020" y="2262233"/>
            <a:ext cx="11632019" cy="43581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III,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40000"/>
              </a:lnSpc>
            </a:pP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18,3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18,6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(2021).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778 </a:t>
            </a:r>
            <a:r>
              <a:rPr lang="en-US" sz="2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/km</a:t>
            </a:r>
            <a:r>
              <a:rPr lang="en-US" sz="2200" b="1" u="sng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HCM,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me,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Xtiêng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Ho, 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endParaRPr lang="en-US" sz="22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800" y="549930"/>
            <a:ext cx="40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8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9392" y="161979"/>
            <a:ext cx="144654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4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DE74E-73A2-DDAE-45D7-4472417AD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hung 1">
            <a:extLst>
              <a:ext uri="{FF2B5EF4-FFF2-40B4-BE49-F238E27FC236}">
                <a16:creationId xmlns:a16="http://schemas.microsoft.com/office/drawing/2014/main" id="{70F5D53F-8682-73B7-8592-1D4FAB07EAA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1492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2768909-AE04-D5D9-3625-960C8D5F0BE7}"/>
              </a:ext>
            </a:extLst>
          </p:cNvPr>
          <p:cNvSpPr txBox="1"/>
          <p:nvPr/>
        </p:nvSpPr>
        <p:spPr>
          <a:xfrm>
            <a:off x="1127449" y="483428"/>
            <a:ext cx="10813590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1(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4473" indent="-285744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473" indent="-285744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26999E8-EEC1-D650-1EC8-CA68934673B4}"/>
              </a:ext>
            </a:extLst>
          </p:cNvPr>
          <p:cNvSpPr txBox="1">
            <a:spLocks/>
          </p:cNvSpPr>
          <p:nvPr/>
        </p:nvSpPr>
        <p:spPr>
          <a:xfrm>
            <a:off x="3315542" y="112879"/>
            <a:ext cx="6137383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 TRÍ NHỚ</a:t>
            </a: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3FCC8496-CE2F-5997-7C3D-D6C0302B9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7" y="149368"/>
            <a:ext cx="1146956" cy="1347805"/>
          </a:xfrm>
          <a:prstGeom prst="rect">
            <a:avLst/>
          </a:prstGeom>
        </p:spPr>
      </p:pic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93FBD927-D83A-368D-FC38-5BC8F647FC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9991" y="2261709"/>
          <a:ext cx="11632019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2019">
                  <a:extLst>
                    <a:ext uri="{9D8B030D-6E8A-4147-A177-3AD203B41FA5}">
                      <a16:colId xmlns:a16="http://schemas.microsoft.com/office/drawing/2014/main" val="3553621763"/>
                    </a:ext>
                  </a:extLst>
                </a:gridCol>
              </a:tblGrid>
              <a:tr h="4358640">
                <a:tc>
                  <a:txBody>
                    <a:bodyPr/>
                    <a:lstStyle/>
                    <a:p>
                      <a:pPr indent="-63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1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III,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23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…(1)…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…(2)…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(2021).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……(3)………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tang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………(4)…………, </a:t>
                      </a: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………(5)……………. 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……(6)……..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3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…………………(8)………………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2,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endParaRPr lang="en-US" sz="2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300" b="0" i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……(9)…….,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…………(10)………………</a:t>
                      </a:r>
                      <a:endParaRPr lang="en-US" sz="2300" b="0" i="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……(11)…..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………(12)…….  </a:t>
                      </a:r>
                      <a:r>
                        <a:rPr lang="en-US" sz="2300" b="0" i="0" u="non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3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:……….(13)…….</a:t>
                      </a:r>
                      <a:endParaRPr lang="en-US" sz="2300" b="0" i="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4681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637EDAD-9212-BAB9-384D-B72C778CFEF2}"/>
              </a:ext>
            </a:extLst>
          </p:cNvPr>
          <p:cNvSpPr txBox="1"/>
          <p:nvPr/>
        </p:nvSpPr>
        <p:spPr>
          <a:xfrm>
            <a:off x="309020" y="2381059"/>
            <a:ext cx="11632019" cy="43581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III,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40000"/>
              </a:lnSpc>
            </a:pP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18,3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18,6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(2021).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778 </a:t>
            </a:r>
            <a:r>
              <a:rPr lang="en-US" sz="2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/km</a:t>
            </a:r>
            <a:r>
              <a:rPr lang="en-US" sz="2200" b="1" u="sng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 HCM,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me, </a:t>
            </a:r>
            <a:r>
              <a:rPr lang="en-US" sz="22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2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Xtiêng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Ho, </a:t>
            </a:r>
            <a:r>
              <a:rPr lang="en-US" sz="2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891" indent="-342891" algn="just">
              <a:lnSpc>
                <a:spcPct val="140000"/>
              </a:lnSpc>
              <a:buFont typeface="Times New Roman" panose="02020603050405020304" pitchFamily="18" charset="0"/>
              <a:buChar char="-"/>
            </a:pPr>
            <a:endParaRPr lang="en-US" sz="22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800" y="549930"/>
            <a:ext cx="40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8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9392" y="161979"/>
            <a:ext cx="144654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4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en Sot ret Ky Sinh Trung - Con trung Quy Nh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252055"/>
            <a:ext cx="3448001" cy="30963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àng Văn hóa - Du lịch các dân tộc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3" y="196636"/>
            <a:ext cx="3312368" cy="310493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64352" y="1710914"/>
            <a:ext cx="1728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Xtiêng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5118" y="1829927"/>
            <a:ext cx="15545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Chơro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rang phục dân tộc Chăm nam,nữ 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503504"/>
            <a:ext cx="3448000" cy="316585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✨✨TRANG PHỤC DÂN TỘC KHMER( KHƠ ME )✨✨ 🌞🌞Dân tộc khmer là một trong 54 dân  tộc Việt Nam 💓💓Sống tập trung tại đồng bằng sông Cửu Long,tập trung tại  các tỉ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3" y="3503504"/>
            <a:ext cx="3312368" cy="316585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ân tộc Ho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4" descr="Dân tộc Ho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Dân tộc Hoa | Báo Dân tộc và Phát tri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24" y="3503504"/>
            <a:ext cx="3259360" cy="316585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ân tộc Kinh - Địa Ốc Thông Thá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24" y="149810"/>
            <a:ext cx="3259360" cy="31517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45118" y="3592517"/>
            <a:ext cx="15545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8408" y="5038787"/>
            <a:ext cx="14136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76321" y="5172455"/>
            <a:ext cx="1728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1925" y="1760466"/>
            <a:ext cx="14761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00" y="692696"/>
            <a:ext cx="10729192" cy="5400600"/>
          </a:xfrm>
          <a:prstGeom prst="rect">
            <a:avLst/>
          </a:prstGeom>
          <a:solidFill>
            <a:srgbClr val="9DFBA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0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hung 2">
            <a:extLst>
              <a:ext uri="{FF2B5EF4-FFF2-40B4-BE49-F238E27FC236}">
                <a16:creationId xmlns:a16="http://schemas.microsoft.com/office/drawing/2014/main" id="{0D874761-188B-207A-AAF4-3A7E7D53DFE6}"/>
              </a:ext>
            </a:extLst>
          </p:cNvPr>
          <p:cNvSpPr/>
          <p:nvPr/>
        </p:nvSpPr>
        <p:spPr>
          <a:xfrm>
            <a:off x="0" y="40878"/>
            <a:ext cx="12192000" cy="6858000"/>
          </a:xfrm>
          <a:prstGeom prst="frame">
            <a:avLst>
              <a:gd name="adj1" fmla="val 1492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CDDA65-B9CA-19BC-4EFC-543C650DC1E3}"/>
              </a:ext>
            </a:extLst>
          </p:cNvPr>
          <p:cNvSpPr txBox="1"/>
          <p:nvPr/>
        </p:nvSpPr>
        <p:spPr>
          <a:xfrm>
            <a:off x="8076756" y="1025676"/>
            <a:ext cx="3965171" cy="245913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4473" indent="-285744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18.2,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.(1999-2021)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473" indent="-285744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EFF50FB-9285-184D-EDE4-D7436D1D6A1E}"/>
              </a:ext>
            </a:extLst>
          </p:cNvPr>
          <p:cNvSpPr txBox="1">
            <a:spLocks/>
          </p:cNvSpPr>
          <p:nvPr/>
        </p:nvSpPr>
        <p:spPr>
          <a:xfrm>
            <a:off x="3209101" y="220987"/>
            <a:ext cx="6137383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ĐÔ THỊ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961380E8-3DE6-A995-0646-7AEF396A207B}"/>
              </a:ext>
            </a:extLst>
          </p:cNvPr>
          <p:cNvSpPr/>
          <p:nvPr/>
        </p:nvSpPr>
        <p:spPr>
          <a:xfrm>
            <a:off x="1530736" y="539324"/>
            <a:ext cx="1804699" cy="5051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A1445DC9-B4E0-0F7B-AFF8-BC520AF4A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559616"/>
              </p:ext>
            </p:extLst>
          </p:nvPr>
        </p:nvGraphicFramePr>
        <p:xfrm>
          <a:off x="6397646" y="4571926"/>
          <a:ext cx="5545484" cy="161184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925008">
                  <a:extLst>
                    <a:ext uri="{9D8B030D-6E8A-4147-A177-3AD203B41FA5}">
                      <a16:colId xmlns:a16="http://schemas.microsoft.com/office/drawing/2014/main" val="2230987678"/>
                    </a:ext>
                  </a:extLst>
                </a:gridCol>
                <a:gridCol w="905119">
                  <a:extLst>
                    <a:ext uri="{9D8B030D-6E8A-4147-A177-3AD203B41FA5}">
                      <a16:colId xmlns:a16="http://schemas.microsoft.com/office/drawing/2014/main" val="1294676694"/>
                    </a:ext>
                  </a:extLst>
                </a:gridCol>
                <a:gridCol w="905119">
                  <a:extLst>
                    <a:ext uri="{9D8B030D-6E8A-4147-A177-3AD203B41FA5}">
                      <a16:colId xmlns:a16="http://schemas.microsoft.com/office/drawing/2014/main" val="1754232677"/>
                    </a:ext>
                  </a:extLst>
                </a:gridCol>
                <a:gridCol w="905119">
                  <a:extLst>
                    <a:ext uri="{9D8B030D-6E8A-4147-A177-3AD203B41FA5}">
                      <a16:colId xmlns:a16="http://schemas.microsoft.com/office/drawing/2014/main" val="3621067745"/>
                    </a:ext>
                  </a:extLst>
                </a:gridCol>
                <a:gridCol w="905119">
                  <a:extLst>
                    <a:ext uri="{9D8B030D-6E8A-4147-A177-3AD203B41FA5}">
                      <a16:colId xmlns:a16="http://schemas.microsoft.com/office/drawing/2014/main" val="3826632342"/>
                    </a:ext>
                  </a:extLst>
                </a:gridCol>
              </a:tblGrid>
              <a:tr h="315780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Năm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1999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2021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448805"/>
                  </a:ext>
                </a:extLst>
              </a:tr>
              <a:tr h="664503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Số dân thành thị </a:t>
                      </a:r>
                      <a:endParaRPr lang="en-US" sz="1900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/>
                      <a:r>
                        <a:rPr lang="vi-VN" sz="19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triệu người)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5,6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8,1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11,6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12,1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589178"/>
                  </a:ext>
                </a:extLst>
              </a:tr>
              <a:tr h="631561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Tỉ lệ </a:t>
                      </a:r>
                      <a:r>
                        <a:rPr lang="vi-VN" sz="19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dân</a:t>
                      </a:r>
                      <a:endParaRPr lang="en-US" sz="1900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/>
                      <a:r>
                        <a:rPr lang="vi-VN" sz="19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thành thị (%)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55,4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57,4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64,8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66,4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938493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9750E1D1-0B9B-5CA3-BC22-A6C712EC5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559" y="3695326"/>
            <a:ext cx="5711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Bảng 18.2. SỐ D</a:t>
            </a:r>
            <a:r>
              <a:rPr lang="en-US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Â</a:t>
            </a: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 THÀNH THỊ VÀ TỈ LỆ D</a:t>
            </a:r>
            <a:r>
              <a:rPr lang="en-US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Â</a:t>
            </a: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 THÀNH THỊ Ở </a:t>
            </a: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endParaRPr lang="en-US" altLang="en-US" sz="1200" b="1" dirty="0" smtClean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ĐÔNG NAM BỘ GIAI ĐOẠN 1999 – </a:t>
            </a: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2021</a:t>
            </a:r>
            <a:endParaRPr lang="en-US" altLang="en-US" sz="1200" b="1" dirty="0" smtClean="0">
              <a:latin typeface="+mj-lt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(Nguồn: Niên giảm thống kê Việt Nam năm 2000, 2010, 2022)</a:t>
            </a:r>
            <a:endParaRPr lang="vi-VN" altLang="en-US" sz="1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Hộp Văn bản 2">
            <a:extLst>
              <a:ext uri="{FF2B5EF4-FFF2-40B4-BE49-F238E27FC236}">
                <a16:creationId xmlns:a16="http://schemas.microsoft.com/office/drawing/2014/main" id="{4CD2BDD6-3D7B-0787-2CCF-22D099F1FF81}"/>
              </a:ext>
            </a:extLst>
          </p:cNvPr>
          <p:cNvSpPr txBox="1"/>
          <p:nvPr/>
        </p:nvSpPr>
        <p:spPr>
          <a:xfrm>
            <a:off x="600979" y="1044485"/>
            <a:ext cx="3813685" cy="260686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4473" indent="-285744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18.1,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(1999 – 2021)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473" indent="-285744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Hình chữ nhật: Góc Tròn 28">
            <a:extLst>
              <a:ext uri="{FF2B5EF4-FFF2-40B4-BE49-F238E27FC236}">
                <a16:creationId xmlns:a16="http://schemas.microsoft.com/office/drawing/2014/main" id="{961380E8-3DE6-A995-0646-7AEF396A207B}"/>
              </a:ext>
            </a:extLst>
          </p:cNvPr>
          <p:cNvSpPr/>
          <p:nvPr/>
        </p:nvSpPr>
        <p:spPr>
          <a:xfrm>
            <a:off x="9042988" y="511811"/>
            <a:ext cx="2313951" cy="5051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Bảng 7">
            <a:extLst>
              <a:ext uri="{FF2B5EF4-FFF2-40B4-BE49-F238E27FC236}">
                <a16:creationId xmlns:a16="http://schemas.microsoft.com/office/drawing/2014/main" id="{D8227D5C-C215-E50B-E7D3-D937ADA6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208408"/>
              </p:ext>
            </p:extLst>
          </p:nvPr>
        </p:nvGraphicFramePr>
        <p:xfrm>
          <a:off x="709018" y="4571926"/>
          <a:ext cx="5307237" cy="164508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42305">
                  <a:extLst>
                    <a:ext uri="{9D8B030D-6E8A-4147-A177-3AD203B41FA5}">
                      <a16:colId xmlns:a16="http://schemas.microsoft.com/office/drawing/2014/main" val="1193784587"/>
                    </a:ext>
                  </a:extLst>
                </a:gridCol>
                <a:gridCol w="866233">
                  <a:extLst>
                    <a:ext uri="{9D8B030D-6E8A-4147-A177-3AD203B41FA5}">
                      <a16:colId xmlns:a16="http://schemas.microsoft.com/office/drawing/2014/main" val="1567313448"/>
                    </a:ext>
                  </a:extLst>
                </a:gridCol>
                <a:gridCol w="866233">
                  <a:extLst>
                    <a:ext uri="{9D8B030D-6E8A-4147-A177-3AD203B41FA5}">
                      <a16:colId xmlns:a16="http://schemas.microsoft.com/office/drawing/2014/main" val="2548346689"/>
                    </a:ext>
                  </a:extLst>
                </a:gridCol>
                <a:gridCol w="866233">
                  <a:extLst>
                    <a:ext uri="{9D8B030D-6E8A-4147-A177-3AD203B41FA5}">
                      <a16:colId xmlns:a16="http://schemas.microsoft.com/office/drawing/2014/main" val="228427369"/>
                    </a:ext>
                  </a:extLst>
                </a:gridCol>
                <a:gridCol w="866233">
                  <a:extLst>
                    <a:ext uri="{9D8B030D-6E8A-4147-A177-3AD203B41FA5}">
                      <a16:colId xmlns:a16="http://schemas.microsoft.com/office/drawing/2014/main" val="1812795428"/>
                    </a:ext>
                  </a:extLst>
                </a:gridCol>
              </a:tblGrid>
              <a:tr h="524449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Năm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1999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2021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629861"/>
                  </a:ext>
                </a:extLst>
              </a:tr>
              <a:tr h="1120631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Quy mô dân số (triệu người)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10,2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14,1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17,9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18,3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171359"/>
                  </a:ext>
                </a:extLst>
              </a:tr>
            </a:tbl>
          </a:graphicData>
        </a:graphic>
      </p:graphicFrame>
      <p:sp>
        <p:nvSpPr>
          <p:cNvPr id="32" name="Rectangle 1">
            <a:extLst>
              <a:ext uri="{FF2B5EF4-FFF2-40B4-BE49-F238E27FC236}">
                <a16:creationId xmlns:a16="http://schemas.microsoft.com/office/drawing/2014/main" id="{4656E111-58EB-F335-666D-61762EA15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44" y="3778327"/>
            <a:ext cx="518107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Bảng 18.1, QUY MÔ </a:t>
            </a:r>
            <a:r>
              <a:rPr lang="en-US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SỐ CỦA VÙNG ĐÔNG NAM BỘ</a:t>
            </a:r>
            <a:endParaRPr lang="en-US" altLang="en-US" sz="1200" b="1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GIAI ĐOẠN 1999 – </a:t>
            </a:r>
            <a:r>
              <a:rPr lang="vi-VN" altLang="en-US" sz="1200" b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2021</a:t>
            </a:r>
            <a:endParaRPr lang="en-US" altLang="en-US" sz="1200" b="1" dirty="0">
              <a:latin typeface="+mj-lt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1200" i="1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(Nguồn</a:t>
            </a:r>
            <a:r>
              <a:rPr lang="vi-VN" altLang="en-US" sz="1200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 Niên giám thống kê Việt Nam năm 2000, 2010, 2022</a:t>
            </a:r>
            <a:r>
              <a:rPr lang="vi-VN" altLang="en-US" sz="1067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vi-VN" altLang="en-US" sz="1067" i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5278" y="664337"/>
            <a:ext cx="401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 HĐ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4612" y="1895379"/>
            <a:ext cx="1182196" cy="8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4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4" grpId="0" animBg="1"/>
      <p:bldP spid="5" grpId="0"/>
      <p:bldP spid="29" grpId="0" animBg="1"/>
      <p:bldP spid="12" grpId="0"/>
      <p:bldP spid="21" grpId="0" animBg="1"/>
      <p:bldP spid="30" grpId="0" animBg="1"/>
      <p:bldP spid="32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4144</TotalTime>
  <Words>2675</Words>
  <Application>Microsoft Office PowerPoint</Application>
  <PresentationFormat>Widescreen</PresentationFormat>
  <Paragraphs>375</Paragraphs>
  <Slides>36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#9Slide02 Noi dung rat dai</vt:lpstr>
      <vt:lpstr>#9Slide07 IcielBaliho Script</vt:lpstr>
      <vt:lpstr>#9Slide07 IcielKoni</vt:lpstr>
      <vt:lpstr>Arial</vt:lpstr>
      <vt:lpstr>Calibri</vt:lpstr>
      <vt:lpstr>Calibri Light</vt:lpstr>
      <vt:lpstr>Cambria</vt:lpstr>
      <vt:lpstr>Times New Roman</vt:lpstr>
      <vt:lpstr>Wingdings</vt:lpstr>
      <vt:lpstr>Chủ đề Office</vt:lpstr>
      <vt:lpstr> CHÀO MỪNG CÁC THẦY CÔ GIÁO VỀ DỰ GIỜ  TIẾT HỌC ĐỊA LÍ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chau a</dc:creator>
  <cp:lastModifiedBy>Administrator</cp:lastModifiedBy>
  <cp:revision>411</cp:revision>
  <cp:lastPrinted>2022-04-24T14:27:32Z</cp:lastPrinted>
  <dcterms:created xsi:type="dcterms:W3CDTF">2020-11-15T14:36:42Z</dcterms:created>
  <dcterms:modified xsi:type="dcterms:W3CDTF">2025-04-03T00:18:58Z</dcterms:modified>
</cp:coreProperties>
</file>