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71" r:id="rId2"/>
    <p:sldId id="277" r:id="rId3"/>
    <p:sldId id="262" r:id="rId4"/>
    <p:sldId id="263" r:id="rId5"/>
    <p:sldId id="256" r:id="rId6"/>
    <p:sldId id="257" r:id="rId7"/>
    <p:sldId id="264" r:id="rId8"/>
    <p:sldId id="265" r:id="rId9"/>
    <p:sldId id="266" r:id="rId10"/>
    <p:sldId id="267" r:id="rId11"/>
    <p:sldId id="292" r:id="rId12"/>
    <p:sldId id="290" r:id="rId13"/>
    <p:sldId id="291" r:id="rId14"/>
    <p:sldId id="273" r:id="rId15"/>
    <p:sldId id="274" r:id="rId16"/>
    <p:sldId id="303" r:id="rId17"/>
    <p:sldId id="297" r:id="rId18"/>
    <p:sldId id="279" r:id="rId19"/>
    <p:sldId id="309" r:id="rId20"/>
    <p:sldId id="310" r:id="rId21"/>
    <p:sldId id="312" r:id="rId22"/>
    <p:sldId id="313" r:id="rId23"/>
    <p:sldId id="311" r:id="rId24"/>
    <p:sldId id="305" r:id="rId25"/>
    <p:sldId id="300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132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567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468313" y="1196975"/>
            <a:ext cx="8207375" cy="108267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noProof="0" smtClean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69900" y="2422525"/>
            <a:ext cx="8212138" cy="1752600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noProof="0" smtClean="0"/>
              <a:t>Click to edit Master subtitle style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103E31E5-9C54-4096-9F33-FBA5205F8935}" type="datetimeFigureOut">
              <a:rPr lang="en-US" smtClean="0"/>
              <a:t>15/4/2025</a:t>
            </a:fld>
            <a:endParaRPr lang="en-US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15/4/2025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90500"/>
            <a:ext cx="2057400" cy="59372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90500"/>
            <a:ext cx="6019800" cy="59372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15/4/2025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nyPPT.c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15/4/2025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15/4/2025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74750"/>
            <a:ext cx="4038600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74750"/>
            <a:ext cx="4038600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15/4/2025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15/4/2025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15/4/2025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15/4/2025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15/4/2025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15/4/2025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0" y="0"/>
            <a:ext cx="91567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457200" y="190500"/>
            <a:ext cx="8229600" cy="58261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zh-CN" dirty="0"/>
              <a:t>Click to edit Master title style</a:t>
            </a:r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>
          <a:xfrm>
            <a:off x="457200" y="1174750"/>
            <a:ext cx="8229600" cy="49530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zh-CN" dirty="0"/>
              <a:t>Click to 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fld id="{103E31E5-9C54-4096-9F33-FBA5205F8935}" type="datetimeFigureOut">
              <a:rPr lang="en-US" smtClean="0"/>
              <a:t>15/4/2025</a:t>
            </a:fld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18.png"/><Relationship Id="rId7" Type="http://schemas.openxmlformats.org/officeDocument/2006/relationships/image" Target="../media/image30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slide" Target="slide5.xml"/><Relationship Id="rId10" Type="http://schemas.openxmlformats.org/officeDocument/2006/relationships/image" Target="../media/image33.png"/><Relationship Id="rId4" Type="http://schemas.microsoft.com/office/2007/relationships/hdphoto" Target="../media/hdphoto7.wdp"/><Relationship Id="rId9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3.png"/><Relationship Id="rId2" Type="http://schemas.openxmlformats.org/officeDocument/2006/relationships/video" Target="file:///C:\Users\admin\Downloads\&#272;&#7891;ng%20h&#7891;%20&#273;&#7871;m%20ng&#432;&#7907;c%203%20ph&#250;t%20c&#243;%20&#226;m%20thanh.mp4" TargetMode="External"/><Relationship Id="rId1" Type="http://schemas.microsoft.com/office/2007/relationships/media" Target="file:///C:\Users\admin\Downloads\&#272;&#7891;ng%20h&#7891;%20&#273;&#7871;m%20ng&#432;&#7907;c%203%20ph&#250;t%20c&#243;%20&#226;m%20thanh.mp4" TargetMode="Externa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2.m4a"/><Relationship Id="rId7" Type="http://schemas.openxmlformats.org/officeDocument/2006/relationships/image" Target="../media/image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12.xml"/><Relationship Id="rId4" Type="http://schemas.openxmlformats.org/officeDocument/2006/relationships/audio" Target="../media/media2.m4a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microsoft.com/office/2007/relationships/hdphoto" Target="../media/hdphoto5.wdp"/><Relationship Id="rId18" Type="http://schemas.openxmlformats.org/officeDocument/2006/relationships/image" Target="../media/image13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16.png"/><Relationship Id="rId7" Type="http://schemas.microsoft.com/office/2007/relationships/hdphoto" Target="../media/hdphoto2.wdp"/><Relationship Id="rId12" Type="http://schemas.openxmlformats.org/officeDocument/2006/relationships/image" Target="../media/image10.png"/><Relationship Id="rId17" Type="http://schemas.openxmlformats.org/officeDocument/2006/relationships/slide" Target="slide4.xml"/><Relationship Id="rId2" Type="http://schemas.openxmlformats.org/officeDocument/2006/relationships/audio" Target="../media/media3.mp3"/><Relationship Id="rId16" Type="http://schemas.microsoft.com/office/2007/relationships/hdphoto" Target="../media/hdphoto6.wdp"/><Relationship Id="rId20" Type="http://schemas.openxmlformats.org/officeDocument/2006/relationships/image" Target="../media/image15.png"/><Relationship Id="rId1" Type="http://schemas.microsoft.com/office/2007/relationships/media" Target="../media/media3.mp3"/><Relationship Id="rId6" Type="http://schemas.openxmlformats.org/officeDocument/2006/relationships/image" Target="../media/image7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openxmlformats.org/officeDocument/2006/relationships/image" Target="../media/image12.png"/><Relationship Id="rId10" Type="http://schemas.openxmlformats.org/officeDocument/2006/relationships/image" Target="../media/image9.png"/><Relationship Id="rId19" Type="http://schemas.openxmlformats.org/officeDocument/2006/relationships/image" Target="../media/image14.png"/><Relationship Id="rId4" Type="http://schemas.openxmlformats.org/officeDocument/2006/relationships/image" Target="../media/image6.png"/><Relationship Id="rId9" Type="http://schemas.microsoft.com/office/2007/relationships/hdphoto" Target="../media/hdphoto3.wdp"/><Relationship Id="rId1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microsoft.com/office/2007/relationships/hdphoto" Target="../media/hdphoto7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22.png"/><Relationship Id="rId18" Type="http://schemas.openxmlformats.org/officeDocument/2006/relationships/slide" Target="slide10.xml"/><Relationship Id="rId26" Type="http://schemas.openxmlformats.org/officeDocument/2006/relationships/image" Target="../media/image28.png"/><Relationship Id="rId3" Type="http://schemas.microsoft.com/office/2007/relationships/hdphoto" Target="../media/hdphoto1.wdp"/><Relationship Id="rId21" Type="http://schemas.openxmlformats.org/officeDocument/2006/relationships/image" Target="../media/image25.GIF"/><Relationship Id="rId7" Type="http://schemas.openxmlformats.org/officeDocument/2006/relationships/image" Target="../media/image20.png"/><Relationship Id="rId12" Type="http://schemas.openxmlformats.org/officeDocument/2006/relationships/slide" Target="slide8.xml"/><Relationship Id="rId17" Type="http://schemas.microsoft.com/office/2007/relationships/hdphoto" Target="../media/hdphoto11.wdp"/><Relationship Id="rId25" Type="http://schemas.openxmlformats.org/officeDocument/2006/relationships/image" Target="../media/image27.png"/><Relationship Id="rId2" Type="http://schemas.openxmlformats.org/officeDocument/2006/relationships/image" Target="../media/image6.png"/><Relationship Id="rId16" Type="http://schemas.openxmlformats.org/officeDocument/2006/relationships/image" Target="../media/image23.png"/><Relationship Id="rId20" Type="http://schemas.microsoft.com/office/2007/relationships/hdphoto" Target="../media/hdphoto12.wdp"/><Relationship Id="rId1" Type="http://schemas.openxmlformats.org/officeDocument/2006/relationships/slideLayout" Target="../slideLayouts/slideLayout1.xml"/><Relationship Id="rId6" Type="http://schemas.openxmlformats.org/officeDocument/2006/relationships/slide" Target="slide6.xml"/><Relationship Id="rId11" Type="http://schemas.microsoft.com/office/2007/relationships/hdphoto" Target="../media/hdphoto9.wdp"/><Relationship Id="rId24" Type="http://schemas.openxmlformats.org/officeDocument/2006/relationships/image" Target="../media/image26.png"/><Relationship Id="rId5" Type="http://schemas.microsoft.com/office/2007/relationships/hdphoto" Target="../media/hdphoto2.wdp"/><Relationship Id="rId15" Type="http://schemas.openxmlformats.org/officeDocument/2006/relationships/slide" Target="slide9.xml"/><Relationship Id="rId23" Type="http://schemas.microsoft.com/office/2007/relationships/hdphoto" Target="../media/hdphoto3.wdp"/><Relationship Id="rId28" Type="http://schemas.openxmlformats.org/officeDocument/2006/relationships/image" Target="../media/image29.png"/><Relationship Id="rId10" Type="http://schemas.openxmlformats.org/officeDocument/2006/relationships/image" Target="../media/image21.png"/><Relationship Id="rId19" Type="http://schemas.openxmlformats.org/officeDocument/2006/relationships/image" Target="../media/image24.png"/><Relationship Id="rId4" Type="http://schemas.openxmlformats.org/officeDocument/2006/relationships/image" Target="../media/image7.png"/><Relationship Id="rId9" Type="http://schemas.openxmlformats.org/officeDocument/2006/relationships/slide" Target="slide7.xml"/><Relationship Id="rId14" Type="http://schemas.microsoft.com/office/2007/relationships/hdphoto" Target="../media/hdphoto10.wdp"/><Relationship Id="rId22" Type="http://schemas.openxmlformats.org/officeDocument/2006/relationships/image" Target="../media/image8.png"/><Relationship Id="rId27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slide" Target="slide5.xml"/><Relationship Id="rId4" Type="http://schemas.microsoft.com/office/2007/relationships/hdphoto" Target="../media/hdphoto7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slide" Target="slide5.xml"/><Relationship Id="rId4" Type="http://schemas.microsoft.com/office/2007/relationships/hdphoto" Target="../media/hdphoto7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slide" Target="slide5.xml"/><Relationship Id="rId4" Type="http://schemas.microsoft.com/office/2007/relationships/hdphoto" Target="../media/hdphoto7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slide" Target="slide5.xml"/><Relationship Id="rId4" Type="http://schemas.microsoft.com/office/2007/relationships/hdphoto" Target="../media/hdphoto7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3560" y="513715"/>
            <a:ext cx="8229600" cy="855345"/>
          </a:xfrm>
        </p:spPr>
        <p:txBody>
          <a:bodyPr/>
          <a:lstStyle/>
          <a:p>
            <a:pPr algn="ctr"/>
            <a:r>
              <a:rPr lang="en-US" sz="135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/>
            </a:r>
            <a:br>
              <a:rPr lang="en-US" sz="135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PHÒNG GIÁO DỤC &amp; ĐÀO TẠO CẨM PHẢ</a:t>
            </a:r>
            <a:b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r>
              <a:rPr lang="en-US" sz="18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</a:t>
            </a:r>
            <a:r>
              <a:rPr lang="en-US" sz="1800" b="1" u="sng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ƯỜNG THCS NAM H</a:t>
            </a:r>
            <a:r>
              <a:rPr lang="en-US" sz="18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ẢI</a:t>
            </a:r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/>
            </a:r>
            <a:b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endParaRPr lang="en-US" sz="18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38630"/>
            <a:ext cx="8229600" cy="4375150"/>
          </a:xfrm>
        </p:spPr>
        <p:txBody>
          <a:bodyPr/>
          <a:lstStyle/>
          <a:p>
            <a:pPr marL="0" indent="0" algn="ctr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0" indent="0" algn="ctr">
              <a:buNone/>
            </a:pP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</a:t>
            </a:r>
            <a:r>
              <a:rPr lang="vi-VN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ÀI 2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/>
            </a:r>
            <a:b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r>
              <a:rPr lang="vi-VN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CÁC YẾU TỐ CƠ BẢN CỦA BẢN ĐỒ</a:t>
            </a:r>
            <a:endParaRPr lang="vi-VN" altLang="en-US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0" indent="0" algn="ctr">
              <a:buNone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Giáo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Nguyễn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Văn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Đạo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0" indent="0" algn="ctr">
              <a:buNone/>
            </a:pPr>
            <a:r>
              <a:rPr lang="vi-VN" alt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Tổ: Xã hội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0" indent="0" algn="ctr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n-US" sz="135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</a:t>
            </a:r>
          </a:p>
          <a:p>
            <a:pPr marL="0" indent="0" algn="r">
              <a:buNone/>
            </a:pPr>
            <a:endParaRPr lang="en-US" sz="1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1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Cẩm</a:t>
            </a:r>
            <a:r>
              <a:rPr lang="en-US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</a:t>
            </a:r>
            <a:r>
              <a:rPr lang="en-US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18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lang="en-US" sz="1800" b="1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4353" name="Picture 81" descr="Earth-12-jun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5" y="513715"/>
            <a:ext cx="1587500" cy="12255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4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4"/>
            <a:ext cx="9144000" cy="6854653"/>
          </a:xfrm>
          <a:prstGeom prst="rect">
            <a:avLst/>
          </a:prstGeom>
        </p:spPr>
      </p:pic>
      <p:pic>
        <p:nvPicPr>
          <p:cNvPr id="2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955" y="1905"/>
            <a:ext cx="8847455" cy="505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105" y="4240530"/>
            <a:ext cx="6419850" cy="2615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1512221" y="987340"/>
            <a:ext cx="6382844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vi-VN" alt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alt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hình sau gọi chung là gì?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944058" y="5056336"/>
            <a:ext cx="3429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Đáp án: Bản đồ</a:t>
            </a:r>
          </a:p>
        </p:txBody>
      </p:sp>
      <p:pic>
        <p:nvPicPr>
          <p:cNvPr id="30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1355" y="6267450"/>
            <a:ext cx="1385200" cy="58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Tu-Nhien-Chau-Phi-79x109-1-scaled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26055" y="1386205"/>
            <a:ext cx="1778635" cy="2066925"/>
          </a:xfrm>
          <a:prstGeom prst="rect">
            <a:avLst/>
          </a:prstGeom>
        </p:spPr>
      </p:pic>
      <p:pic>
        <p:nvPicPr>
          <p:cNvPr id="5" name="Picture 4" descr="unnamed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85970" y="1353185"/>
            <a:ext cx="1704975" cy="2099310"/>
          </a:xfrm>
          <a:prstGeom prst="rect">
            <a:avLst/>
          </a:prstGeom>
        </p:spPr>
      </p:pic>
      <p:pic>
        <p:nvPicPr>
          <p:cNvPr id="8" name="Picture 7" descr="Slide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4575" y="1353185"/>
            <a:ext cx="1600200" cy="2099945"/>
          </a:xfrm>
          <a:prstGeom prst="rect">
            <a:avLst/>
          </a:prstGeom>
        </p:spPr>
      </p:pic>
      <p:pic>
        <p:nvPicPr>
          <p:cNvPr id="9" name="Picture 8" descr="images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72860" y="1353820"/>
            <a:ext cx="1652905" cy="20993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u-Nhien-Chau-Phi-79x109-1-scale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4140" y="342265"/>
            <a:ext cx="2719705" cy="2910205"/>
          </a:xfrm>
          <a:prstGeom prst="rect">
            <a:avLst/>
          </a:prstGeom>
        </p:spPr>
      </p:pic>
      <p:pic>
        <p:nvPicPr>
          <p:cNvPr id="5" name="Picture 4" descr="unname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3455" y="342265"/>
            <a:ext cx="2735580" cy="2909570"/>
          </a:xfrm>
          <a:prstGeom prst="rect">
            <a:avLst/>
          </a:prstGeom>
        </p:spPr>
      </p:pic>
      <p:pic>
        <p:nvPicPr>
          <p:cNvPr id="8" name="Picture 7" descr="Slide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4140" y="3508375"/>
            <a:ext cx="2719705" cy="3258820"/>
          </a:xfrm>
          <a:prstGeom prst="rect">
            <a:avLst/>
          </a:prstGeom>
        </p:spPr>
      </p:pic>
      <p:pic>
        <p:nvPicPr>
          <p:cNvPr id="9" name="Picture 8" descr="images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3455" y="3508375"/>
            <a:ext cx="2735580" cy="3258820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Right Arrow 1"/>
          <p:cNvSpPr/>
          <p:nvPr/>
        </p:nvSpPr>
        <p:spPr>
          <a:xfrm>
            <a:off x="1921510" y="1351915"/>
            <a:ext cx="4766945" cy="76200"/>
          </a:xfrm>
          <a:prstGeom prst="rightArrow">
            <a:avLst>
              <a:gd name="adj1" fmla="val 100000"/>
              <a:gd name="adj2" fmla="val 5597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 Light" panose="020F0302020204030203" pitchFamily="34" charset="0"/>
              <a:ea typeface="+mn-ea"/>
              <a:cs typeface="+mn-cs"/>
            </a:endParaRPr>
          </a:p>
        </p:txBody>
      </p:sp>
      <p:sp>
        <p:nvSpPr>
          <p:cNvPr id="101" name="Rectangle 100"/>
          <p:cNvSpPr/>
          <p:nvPr/>
        </p:nvSpPr>
        <p:spPr>
          <a:xfrm>
            <a:off x="203200" y="1687830"/>
            <a:ext cx="8753475" cy="413385"/>
          </a:xfrm>
          <a:prstGeom prst="rect">
            <a:avLst/>
          </a:prstGeom>
          <a:solidFill>
            <a:srgbClr val="FF66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 Light" panose="020F0302020204030203" pitchFamily="34" charset="0"/>
              <a:ea typeface="+mn-ea"/>
              <a:cs typeface="+mn-cs"/>
            </a:endParaRPr>
          </a:p>
        </p:txBody>
      </p:sp>
      <p:sp>
        <p:nvSpPr>
          <p:cNvPr id="102" name="Rectangle 101"/>
          <p:cNvSpPr/>
          <p:nvPr/>
        </p:nvSpPr>
        <p:spPr>
          <a:xfrm>
            <a:off x="203200" y="2115185"/>
            <a:ext cx="8752840" cy="3865245"/>
          </a:xfrm>
          <a:prstGeom prst="rect">
            <a:avLst/>
          </a:prstGeom>
          <a:solidFill>
            <a:srgbClr val="FFDE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 Light" panose="020F0302020204030203" pitchFamily="34" charset="0"/>
              <a:ea typeface="+mn-ea"/>
              <a:cs typeface="+mn-cs"/>
            </a:endParaRPr>
          </a:p>
        </p:txBody>
      </p:sp>
      <p:sp>
        <p:nvSpPr>
          <p:cNvPr id="103" name="Rectangle 102"/>
          <p:cNvSpPr/>
          <p:nvPr/>
        </p:nvSpPr>
        <p:spPr>
          <a:xfrm>
            <a:off x="203200" y="5980430"/>
            <a:ext cx="8752840" cy="122555"/>
          </a:xfrm>
          <a:prstGeom prst="rect">
            <a:avLst/>
          </a:prstGeom>
          <a:solidFill>
            <a:srgbClr val="FF66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 Light" panose="020F0302020204030203" pitchFamily="34" charset="0"/>
              <a:ea typeface="+mn-ea"/>
              <a:cs typeface="+mn-cs"/>
            </a:endParaRPr>
          </a:p>
        </p:txBody>
      </p:sp>
      <p:sp>
        <p:nvSpPr>
          <p:cNvPr id="168" name="TextBox 167"/>
          <p:cNvSpPr txBox="1"/>
          <p:nvPr/>
        </p:nvSpPr>
        <p:spPr>
          <a:xfrm>
            <a:off x="2020221" y="848672"/>
            <a:ext cx="4572000" cy="20916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685800">
              <a:defRPr/>
            </a:pP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 BÀI HỌC</a:t>
            </a:r>
          </a:p>
          <a:p>
            <a:pPr lvl="0" algn="ctr" defTabSz="685800">
              <a:defRPr/>
            </a:pPr>
            <a:endParaRPr lang="en-US" sz="2600" b="1" dirty="0">
              <a:solidFill>
                <a:srgbClr val="FF0000"/>
              </a:solidFill>
              <a:latin typeface="#9Slide03 IcielUni Sans Heavy" panose="00000500000000000000" pitchFamily="2" charset="-93"/>
              <a:cs typeface="Times New Roman" panose="02020603050405020304" pitchFamily="18" charset="0"/>
            </a:endParaRPr>
          </a:p>
          <a:p>
            <a:pPr lvl="0" algn="ctr" defTabSz="685800">
              <a:defRPr/>
            </a:pPr>
            <a:endParaRPr lang="en-US" sz="2600" b="1" dirty="0">
              <a:solidFill>
                <a:srgbClr val="FF0000"/>
              </a:solidFill>
              <a:latin typeface="#9Slide03 IcielUni Sans Heavy" panose="00000500000000000000" pitchFamily="2" charset="-93"/>
              <a:cs typeface="Times New Roman" panose="02020603050405020304" pitchFamily="18" charset="0"/>
            </a:endParaRPr>
          </a:p>
          <a:p>
            <a:pPr lvl="0" algn="ctr" defTabSz="685800">
              <a:defRPr/>
            </a:pPr>
            <a:endParaRPr lang="en-US" sz="2600" b="1" dirty="0">
              <a:solidFill>
                <a:srgbClr val="FF0000"/>
              </a:solidFill>
              <a:latin typeface="#9Slide03 IcielUni Sans Heavy" panose="00000500000000000000" pitchFamily="2" charset="-93"/>
              <a:cs typeface="Times New Roman" panose="02020603050405020304" pitchFamily="18" charset="0"/>
            </a:endParaRPr>
          </a:p>
          <a:p>
            <a:pPr lvl="0" algn="ctr" defTabSz="685800">
              <a:defRPr/>
            </a:pPr>
            <a:endParaRPr lang="en-US" sz="2600" b="1" dirty="0">
              <a:solidFill>
                <a:srgbClr val="FF0000"/>
              </a:solidFill>
              <a:latin typeface="#9Slide03 IcielUni Sans Heavy" panose="00000500000000000000" pitchFamily="2" charset="-93"/>
              <a:cs typeface="Times New Roman" panose="02020603050405020304" pitchFamily="18" charset="0"/>
            </a:endParaRPr>
          </a:p>
        </p:txBody>
      </p:sp>
      <p:sp>
        <p:nvSpPr>
          <p:cNvPr id="170" name="TextBox 169"/>
          <p:cNvSpPr txBox="1"/>
          <p:nvPr/>
        </p:nvSpPr>
        <p:spPr>
          <a:xfrm>
            <a:off x="203200" y="2101215"/>
            <a:ext cx="8940800" cy="47078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2400"/>
              </a:lnSpc>
            </a:pPr>
            <a:endParaRPr lang="en-US" sz="4000" dirty="0">
              <a:solidFill>
                <a:srgbClr val="000000"/>
              </a:solidFill>
              <a:latin typeface="Times New Roman" panose="02020603050405020304" pitchFamily="18" charset="0"/>
              <a:ea typeface="#9Slide03 Roboto Condensed" panose="02000000000000000000" pitchFamily="2" charset="0"/>
              <a:cs typeface="Times New Roman" panose="02020603050405020304" pitchFamily="18" charset="0"/>
            </a:endParaRPr>
          </a:p>
          <a:p>
            <a:pPr algn="l">
              <a:lnSpc>
                <a:spcPts val="2400"/>
              </a:lnSpc>
            </a:pP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- </a:t>
            </a:r>
            <a:r>
              <a:rPr lang="vi-VN" alt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Khái niệm bản đồ.</a:t>
            </a:r>
          </a:p>
          <a:p>
            <a:pPr algn="l">
              <a:lnSpc>
                <a:spcPts val="2400"/>
              </a:lnSpc>
            </a:pPr>
            <a:endParaRPr lang="vi-VN" altLang="en-US" sz="4000" dirty="0">
              <a:solidFill>
                <a:srgbClr val="000000"/>
              </a:solidFill>
              <a:latin typeface="Times New Roman" panose="02020603050405020304" pitchFamily="18" charset="0"/>
              <a:ea typeface="#9Slide03 Roboto Condensed" panose="02000000000000000000" pitchFamily="2" charset="0"/>
              <a:cs typeface="Times New Roman" panose="02020603050405020304" pitchFamily="18" charset="0"/>
            </a:endParaRPr>
          </a:p>
          <a:p>
            <a:pPr algn="l">
              <a:lnSpc>
                <a:spcPts val="2400"/>
              </a:lnSpc>
            </a:pPr>
            <a:r>
              <a:rPr lang="vi-VN" alt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- Một số lưới kinh vĩ tuyến của bản đồ TG</a:t>
            </a:r>
          </a:p>
          <a:p>
            <a:pPr algn="l">
              <a:lnSpc>
                <a:spcPts val="2400"/>
              </a:lnSpc>
            </a:pPr>
            <a:endParaRPr lang="en-US" sz="4000" i="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#9Slide03 Roboto Condensed" panose="02000000000000000000" pitchFamily="2" charset="0"/>
              <a:cs typeface="Times New Roman" panose="02020603050405020304" pitchFamily="18" charset="0"/>
            </a:endParaRPr>
          </a:p>
          <a:p>
            <a:pPr algn="l">
              <a:lnSpc>
                <a:spcPts val="2400"/>
              </a:lnSpc>
            </a:pPr>
            <a:r>
              <a:rPr lang="en-US" sz="40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- </a:t>
            </a:r>
            <a:r>
              <a:rPr lang="vi-VN" altLang="en-US" sz="40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Phương hướng trên bản đồ</a:t>
            </a:r>
            <a:r>
              <a:rPr lang="en-US" sz="40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bản đồ</a:t>
            </a:r>
          </a:p>
          <a:p>
            <a:pPr algn="l">
              <a:lnSpc>
                <a:spcPts val="2400"/>
              </a:lnSpc>
            </a:pPr>
            <a:endParaRPr lang="en-US" sz="4000" i="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#9Slide03 Roboto Condensed" panose="02000000000000000000" pitchFamily="2" charset="0"/>
              <a:cs typeface="Times New Roman" panose="02020603050405020304" pitchFamily="18" charset="0"/>
              <a:sym typeface="+mn-ea"/>
            </a:endParaRPr>
          </a:p>
          <a:p>
            <a:pPr algn="l">
              <a:lnSpc>
                <a:spcPts val="2400"/>
              </a:lnSpc>
            </a:pP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  <a:sym typeface="+mn-ea"/>
              </a:rPr>
              <a:t>- </a:t>
            </a:r>
            <a:r>
              <a:rPr lang="vi-VN" alt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  <a:sym typeface="+mn-ea"/>
              </a:rPr>
              <a:t>Kí hiệu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  <a:sym typeface="+mn-ea"/>
              </a:rPr>
              <a:t>bản đồ</a:t>
            </a:r>
          </a:p>
          <a:p>
            <a:pPr algn="l">
              <a:lnSpc>
                <a:spcPts val="2400"/>
              </a:lnSpc>
            </a:pPr>
            <a:endParaRPr lang="en-US" sz="4000" dirty="0" err="1">
              <a:solidFill>
                <a:srgbClr val="000000"/>
              </a:solidFill>
              <a:effectLst/>
              <a:latin typeface="Times New Roman" panose="02020603050405020304" pitchFamily="18" charset="0"/>
              <a:ea typeface="#9Slide03 Roboto Condensed" panose="02000000000000000000" pitchFamily="2" charset="0"/>
              <a:cs typeface="Times New Roman" panose="02020603050405020304" pitchFamily="18" charset="0"/>
              <a:sym typeface="+mn-ea"/>
            </a:endParaRPr>
          </a:p>
          <a:p>
            <a:pPr algn="l">
              <a:lnSpc>
                <a:spcPts val="2400"/>
              </a:lnSpc>
            </a:pP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  <a:sym typeface="+mn-ea"/>
              </a:rPr>
              <a:t>- </a:t>
            </a:r>
            <a:r>
              <a:rPr lang="vi-VN" alt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  <a:sym typeface="+mn-ea"/>
              </a:rPr>
              <a:t>Tỉ lệ bản đồ</a:t>
            </a:r>
          </a:p>
          <a:p>
            <a:pPr algn="l">
              <a:lnSpc>
                <a:spcPts val="2400"/>
              </a:lnSpc>
            </a:pPr>
            <a:endParaRPr lang="vi-VN" altLang="en-US" sz="4000" dirty="0" err="1">
              <a:solidFill>
                <a:srgbClr val="000000"/>
              </a:solidFill>
              <a:effectLst/>
              <a:latin typeface="Times New Roman" panose="02020603050405020304" pitchFamily="18" charset="0"/>
              <a:ea typeface="#9Slide03 Roboto Condensed" panose="02000000000000000000" pitchFamily="2" charset="0"/>
              <a:cs typeface="Times New Roman" panose="02020603050405020304" pitchFamily="18" charset="0"/>
              <a:sym typeface="+mn-ea"/>
            </a:endParaRPr>
          </a:p>
          <a:p>
            <a:pPr algn="l">
              <a:lnSpc>
                <a:spcPts val="2400"/>
              </a:lnSpc>
            </a:pP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  <a:sym typeface="+mn-ea"/>
              </a:rPr>
              <a:t>- Một số bản đồ thôn</a:t>
            </a:r>
            <a:r>
              <a:rPr lang="vi-VN" alt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  <a:sym typeface="+mn-ea"/>
              </a:rPr>
              <a:t>g 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  <a:sym typeface="+mn-ea"/>
              </a:rPr>
              <a:t>dụng</a:t>
            </a:r>
            <a:endParaRPr lang="en-US" sz="4000" i="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#9Slide03 Roboto Condensed" panose="02000000000000000000" pitchFamily="2" charset="0"/>
              <a:cs typeface="Times New Roman" panose="02020603050405020304" pitchFamily="18" charset="0"/>
            </a:endParaRPr>
          </a:p>
          <a:p>
            <a:pPr algn="ctr">
              <a:lnSpc>
                <a:spcPts val="2400"/>
              </a:lnSpc>
            </a:pPr>
            <a:endParaRPr lang="en-US" dirty="0" err="1">
              <a:solidFill>
                <a:srgbClr val="000000"/>
              </a:solidFill>
              <a:effectLst/>
              <a:latin typeface="Times New Roman" panose="02020603050405020304" pitchFamily="18" charset="0"/>
              <a:ea typeface="#9Slide03 Roboto Condensed" panose="02000000000000000000" pitchFamily="2" charset="0"/>
              <a:cs typeface="Times New Roman" panose="02020603050405020304" pitchFamily="18" charset="0"/>
              <a:sym typeface="+mn-ea"/>
            </a:endParaRPr>
          </a:p>
          <a:p>
            <a:pPr algn="ctr">
              <a:lnSpc>
                <a:spcPts val="2400"/>
              </a:lnSpc>
            </a:pPr>
            <a:endParaRPr lang="en-US" i="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#9Slide03 Roboto Condensed" panose="02000000000000000000" pitchFamily="2" charset="0"/>
              <a:cs typeface="Times New Roman" panose="02020603050405020304" pitchFamily="18" charset="0"/>
            </a:endParaRPr>
          </a:p>
          <a:p>
            <a:pPr algn="ctr">
              <a:lnSpc>
                <a:spcPts val="2400"/>
              </a:lnSpc>
            </a:pPr>
            <a:endParaRPr lang="en-US" i="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#9Slide03 Roboto Condensed" panose="02000000000000000000" pitchFamily="2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edge/>
      </p:transition>
    </mc:Choice>
    <mc:Fallback xmlns="">
      <p:transition spd="slow">
        <p:wedg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 bldLvl="0" animBg="1"/>
      <p:bldP spid="101" grpId="0" bldLvl="0" animBg="1"/>
      <p:bldP spid="102" grpId="0" bldLvl="0" animBg="1"/>
      <p:bldP spid="103" grpId="0" bldLvl="0" animBg="1"/>
      <p:bldP spid="168" grpId="0"/>
      <p:bldP spid="17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Right Arrow 1"/>
          <p:cNvSpPr/>
          <p:nvPr/>
        </p:nvSpPr>
        <p:spPr>
          <a:xfrm>
            <a:off x="1439643" y="2698168"/>
            <a:ext cx="6155336" cy="88682"/>
          </a:xfrm>
          <a:prstGeom prst="rightArrow">
            <a:avLst>
              <a:gd name="adj1" fmla="val 100000"/>
              <a:gd name="adj2" fmla="val 5597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 Light" panose="020F0302020204030203" pitchFamily="34" charset="0"/>
              <a:ea typeface="+mn-ea"/>
              <a:cs typeface="+mn-cs"/>
            </a:endParaRPr>
          </a:p>
        </p:txBody>
      </p:sp>
      <p:grpSp>
        <p:nvGrpSpPr>
          <p:cNvPr id="88" name="Group 87"/>
          <p:cNvGrpSpPr/>
          <p:nvPr/>
        </p:nvGrpSpPr>
        <p:grpSpPr>
          <a:xfrm>
            <a:off x="6091127" y="2133002"/>
            <a:ext cx="947762" cy="947762"/>
            <a:chOff x="6203917" y="6068451"/>
            <a:chExt cx="2527366" cy="2527366"/>
          </a:xfrm>
        </p:grpSpPr>
        <p:sp>
          <p:nvSpPr>
            <p:cNvPr id="89" name="Teardrop 88"/>
            <p:cNvSpPr/>
            <p:nvPr/>
          </p:nvSpPr>
          <p:spPr>
            <a:xfrm rot="8100000">
              <a:off x="6203917" y="6068451"/>
              <a:ext cx="2527366" cy="2527366"/>
            </a:xfrm>
            <a:prstGeom prst="teardrop">
              <a:avLst>
                <a:gd name="adj" fmla="val 118365"/>
              </a:avLst>
            </a:prstGeom>
            <a:solidFill>
              <a:srgbClr val="64D79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 Light" panose="020F0302020204030203" pitchFamily="34" charset="0"/>
                <a:ea typeface="+mn-ea"/>
                <a:cs typeface="+mn-cs"/>
              </a:endParaRPr>
            </a:p>
          </p:txBody>
        </p:sp>
        <p:sp useBgFill="1">
          <p:nvSpPr>
            <p:cNvPr id="90" name="Oval 89"/>
            <p:cNvSpPr/>
            <p:nvPr/>
          </p:nvSpPr>
          <p:spPr>
            <a:xfrm>
              <a:off x="6369481" y="6230072"/>
              <a:ext cx="2194970" cy="219497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vi-VN" altLang="en-US" sz="1350" b="1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endParaRPr>
            </a:p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vi-VN" altLang="en-US" sz="1350" b="1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Tiết </a:t>
              </a:r>
              <a:r>
                <a:rPr lang="en-US" altLang="vi-VN" sz="1350" b="1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3</a:t>
              </a:r>
              <a:endParaRPr kumimoji="0" lang="vi-VN" alt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alt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Lato Light" panose="020F0302020204030203" pitchFamily="34" charset="0"/>
                  <a:ea typeface="+mn-ea"/>
                  <a:cs typeface="+mn-cs"/>
                </a:rPr>
                <a:t>t</a:t>
              </a:r>
              <a:r>
                <a:rPr kumimoji="0" lang="en-US" altLang="vi-VN" sz="135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Lato Light" panose="020F0302020204030203" pitchFamily="34" charset="0"/>
                  <a:ea typeface="+mn-ea"/>
                  <a:cs typeface="+mn-cs"/>
                </a:rPr>
                <a:t>ttt</a:t>
              </a:r>
            </a:p>
          </p:txBody>
        </p:sp>
      </p:grpSp>
      <p:sp>
        <p:nvSpPr>
          <p:cNvPr id="91" name="Rectangle 90"/>
          <p:cNvSpPr/>
          <p:nvPr/>
        </p:nvSpPr>
        <p:spPr>
          <a:xfrm>
            <a:off x="5763895" y="3551555"/>
            <a:ext cx="2335530" cy="319405"/>
          </a:xfrm>
          <a:prstGeom prst="rect">
            <a:avLst/>
          </a:prstGeom>
          <a:solidFill>
            <a:srgbClr val="64D7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 Light" panose="020F0302020204030203" pitchFamily="34" charset="0"/>
              <a:ea typeface="+mn-ea"/>
              <a:cs typeface="+mn-cs"/>
            </a:endParaRPr>
          </a:p>
        </p:txBody>
      </p:sp>
      <p:sp>
        <p:nvSpPr>
          <p:cNvPr id="92" name="Rectangle 91"/>
          <p:cNvSpPr/>
          <p:nvPr/>
        </p:nvSpPr>
        <p:spPr>
          <a:xfrm>
            <a:off x="5763895" y="3870960"/>
            <a:ext cx="2306955" cy="1711325"/>
          </a:xfrm>
          <a:prstGeom prst="rect">
            <a:avLst/>
          </a:prstGeom>
          <a:solidFill>
            <a:srgbClr val="FFDE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 Light" panose="020F0302020204030203" pitchFamily="34" charset="0"/>
              <a:ea typeface="+mn-ea"/>
              <a:cs typeface="+mn-cs"/>
            </a:endParaRPr>
          </a:p>
        </p:txBody>
      </p:sp>
      <p:grpSp>
        <p:nvGrpSpPr>
          <p:cNvPr id="93" name="Group 92"/>
          <p:cNvGrpSpPr/>
          <p:nvPr/>
        </p:nvGrpSpPr>
        <p:grpSpPr>
          <a:xfrm>
            <a:off x="4024276" y="2133002"/>
            <a:ext cx="947762" cy="947762"/>
            <a:chOff x="6203917" y="6068451"/>
            <a:chExt cx="2527366" cy="2527366"/>
          </a:xfrm>
        </p:grpSpPr>
        <p:sp>
          <p:nvSpPr>
            <p:cNvPr id="94" name="Teardrop 93"/>
            <p:cNvSpPr/>
            <p:nvPr/>
          </p:nvSpPr>
          <p:spPr>
            <a:xfrm rot="8100000">
              <a:off x="6203917" y="6068451"/>
              <a:ext cx="2527366" cy="2527366"/>
            </a:xfrm>
            <a:prstGeom prst="teardrop">
              <a:avLst>
                <a:gd name="adj" fmla="val 118365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77773"/>
                </a:solidFill>
                <a:effectLst/>
                <a:uLnTx/>
                <a:uFillTx/>
                <a:latin typeface="Lato Light" panose="020F0302020204030203" pitchFamily="34" charset="0"/>
                <a:ea typeface="+mn-ea"/>
                <a:cs typeface="+mn-cs"/>
              </a:endParaRPr>
            </a:p>
          </p:txBody>
        </p:sp>
        <p:sp useBgFill="1">
          <p:nvSpPr>
            <p:cNvPr id="95" name="Oval 94"/>
            <p:cNvSpPr/>
            <p:nvPr/>
          </p:nvSpPr>
          <p:spPr>
            <a:xfrm>
              <a:off x="6370751" y="6230072"/>
              <a:ext cx="2194970" cy="219497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altLang="en-US" sz="135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Tiết 2</a:t>
              </a:r>
            </a:p>
          </p:txBody>
        </p:sp>
      </p:grpSp>
      <p:sp>
        <p:nvSpPr>
          <p:cNvPr id="96" name="Rectangle 95"/>
          <p:cNvSpPr/>
          <p:nvPr/>
        </p:nvSpPr>
        <p:spPr>
          <a:xfrm>
            <a:off x="3709579" y="3551597"/>
            <a:ext cx="1576679" cy="31908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 Light" panose="020F0302020204030203" pitchFamily="34" charset="0"/>
              <a:ea typeface="+mn-ea"/>
              <a:cs typeface="+mn-cs"/>
            </a:endParaRPr>
          </a:p>
        </p:txBody>
      </p:sp>
      <p:sp>
        <p:nvSpPr>
          <p:cNvPr id="97" name="Rectangle 96"/>
          <p:cNvSpPr/>
          <p:nvPr/>
        </p:nvSpPr>
        <p:spPr>
          <a:xfrm>
            <a:off x="3709670" y="3870325"/>
            <a:ext cx="1576705" cy="1718945"/>
          </a:xfrm>
          <a:prstGeom prst="rect">
            <a:avLst/>
          </a:prstGeom>
          <a:solidFill>
            <a:srgbClr val="FFDE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75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 Light" panose="020F0302020204030203" pitchFamily="34" charset="0"/>
              <a:ea typeface="+mn-ea"/>
              <a:cs typeface="+mn-cs"/>
            </a:endParaRPr>
          </a:p>
        </p:txBody>
      </p:sp>
      <p:grpSp>
        <p:nvGrpSpPr>
          <p:cNvPr id="98" name="Group 97"/>
          <p:cNvGrpSpPr/>
          <p:nvPr/>
        </p:nvGrpSpPr>
        <p:grpSpPr>
          <a:xfrm>
            <a:off x="1969807" y="2133002"/>
            <a:ext cx="947762" cy="947762"/>
            <a:chOff x="6203917" y="6068451"/>
            <a:chExt cx="2527366" cy="2527366"/>
          </a:xfrm>
        </p:grpSpPr>
        <p:sp>
          <p:nvSpPr>
            <p:cNvPr id="99" name="Teardrop 98"/>
            <p:cNvSpPr/>
            <p:nvPr/>
          </p:nvSpPr>
          <p:spPr>
            <a:xfrm rot="8100000">
              <a:off x="6203917" y="6068451"/>
              <a:ext cx="2527366" cy="2527366"/>
            </a:xfrm>
            <a:prstGeom prst="teardrop">
              <a:avLst>
                <a:gd name="adj" fmla="val 118365"/>
              </a:avLst>
            </a:prstGeom>
            <a:solidFill>
              <a:srgbClr val="FF66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77773"/>
                </a:solidFill>
                <a:effectLst/>
                <a:uLnTx/>
                <a:uFillTx/>
                <a:latin typeface="Lato Light" panose="020F0302020204030203" pitchFamily="34" charset="0"/>
                <a:ea typeface="+mn-ea"/>
                <a:cs typeface="+mn-cs"/>
              </a:endParaRPr>
            </a:p>
          </p:txBody>
        </p:sp>
        <p:sp useBgFill="1">
          <p:nvSpPr>
            <p:cNvPr id="100" name="Oval 99"/>
            <p:cNvSpPr/>
            <p:nvPr/>
          </p:nvSpPr>
          <p:spPr>
            <a:xfrm>
              <a:off x="6337731" y="6230072"/>
              <a:ext cx="2194970" cy="219497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35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Tiết </a:t>
              </a:r>
              <a:r>
                <a:rPr kumimoji="0" lang="vi-VN" altLang="en-US" sz="135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101" name="Rectangle 100"/>
          <p:cNvSpPr/>
          <p:nvPr/>
        </p:nvSpPr>
        <p:spPr>
          <a:xfrm>
            <a:off x="939800" y="3551555"/>
            <a:ext cx="2291715" cy="413385"/>
          </a:xfrm>
          <a:prstGeom prst="rect">
            <a:avLst/>
          </a:prstGeom>
          <a:solidFill>
            <a:srgbClr val="FF66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 Light" panose="020F0302020204030203" pitchFamily="34" charset="0"/>
              <a:ea typeface="+mn-ea"/>
              <a:cs typeface="+mn-cs"/>
            </a:endParaRPr>
          </a:p>
        </p:txBody>
      </p:sp>
      <p:sp>
        <p:nvSpPr>
          <p:cNvPr id="102" name="Rectangle 101"/>
          <p:cNvSpPr/>
          <p:nvPr/>
        </p:nvSpPr>
        <p:spPr>
          <a:xfrm>
            <a:off x="925195" y="4020185"/>
            <a:ext cx="2306955" cy="1732915"/>
          </a:xfrm>
          <a:prstGeom prst="rect">
            <a:avLst/>
          </a:prstGeom>
          <a:solidFill>
            <a:srgbClr val="FFDE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 Light" panose="020F0302020204030203" pitchFamily="34" charset="0"/>
              <a:ea typeface="+mn-ea"/>
              <a:cs typeface="+mn-cs"/>
            </a:endParaRPr>
          </a:p>
        </p:txBody>
      </p:sp>
      <p:sp>
        <p:nvSpPr>
          <p:cNvPr id="103" name="Rectangle 102"/>
          <p:cNvSpPr/>
          <p:nvPr/>
        </p:nvSpPr>
        <p:spPr>
          <a:xfrm>
            <a:off x="925195" y="5601970"/>
            <a:ext cx="2306320" cy="151130"/>
          </a:xfrm>
          <a:prstGeom prst="rect">
            <a:avLst/>
          </a:prstGeom>
          <a:solidFill>
            <a:srgbClr val="FF66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 Light" panose="020F0302020204030203" pitchFamily="34" charset="0"/>
              <a:ea typeface="+mn-ea"/>
              <a:cs typeface="+mn-cs"/>
            </a:endParaRPr>
          </a:p>
        </p:txBody>
      </p:sp>
      <p:sp>
        <p:nvSpPr>
          <p:cNvPr id="104" name="Rectangle 103"/>
          <p:cNvSpPr/>
          <p:nvPr/>
        </p:nvSpPr>
        <p:spPr>
          <a:xfrm>
            <a:off x="3709670" y="5589270"/>
            <a:ext cx="1576705" cy="14668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 Light" panose="020F0302020204030203" pitchFamily="34" charset="0"/>
              <a:ea typeface="+mn-ea"/>
              <a:cs typeface="+mn-cs"/>
            </a:endParaRPr>
          </a:p>
        </p:txBody>
      </p:sp>
      <p:sp>
        <p:nvSpPr>
          <p:cNvPr id="105" name="Rectangle 104"/>
          <p:cNvSpPr/>
          <p:nvPr/>
        </p:nvSpPr>
        <p:spPr>
          <a:xfrm>
            <a:off x="5763895" y="5603875"/>
            <a:ext cx="2322195" cy="153670"/>
          </a:xfrm>
          <a:prstGeom prst="rect">
            <a:avLst/>
          </a:prstGeom>
          <a:solidFill>
            <a:srgbClr val="64D7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 Light" panose="020F0302020204030203" pitchFamily="34" charset="0"/>
              <a:ea typeface="+mn-ea"/>
              <a:cs typeface="+mn-cs"/>
            </a:endParaRPr>
          </a:p>
        </p:txBody>
      </p:sp>
      <p:sp>
        <p:nvSpPr>
          <p:cNvPr id="168" name="TextBox 167"/>
          <p:cNvSpPr txBox="1"/>
          <p:nvPr/>
        </p:nvSpPr>
        <p:spPr>
          <a:xfrm>
            <a:off x="2020221" y="848672"/>
            <a:ext cx="4572000" cy="4914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685800">
              <a:defRPr/>
            </a:pP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 BÀI HỌC</a:t>
            </a:r>
          </a:p>
        </p:txBody>
      </p:sp>
      <p:sp>
        <p:nvSpPr>
          <p:cNvPr id="170" name="TextBox 169"/>
          <p:cNvSpPr txBox="1"/>
          <p:nvPr/>
        </p:nvSpPr>
        <p:spPr>
          <a:xfrm>
            <a:off x="939800" y="4020185"/>
            <a:ext cx="2426970" cy="16300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- </a:t>
            </a:r>
            <a:r>
              <a:rPr lang="vi-VN" altLang="en-US" dirty="0">
                <a:solidFill>
                  <a:srgbClr val="00000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Khái niệm bản đồ.</a:t>
            </a:r>
          </a:p>
          <a:p>
            <a:pPr algn="ctr">
              <a:lnSpc>
                <a:spcPts val="2400"/>
              </a:lnSpc>
            </a:pPr>
            <a:r>
              <a:rPr lang="vi-VN" altLang="en-US" dirty="0">
                <a:solidFill>
                  <a:srgbClr val="00000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- Một số lưới kinh vĩ tuyến của bản đồ TG</a:t>
            </a:r>
            <a:endParaRPr lang="en-US" i="0" dirty="0" err="1">
              <a:solidFill>
                <a:srgbClr val="000000"/>
              </a:solidFill>
              <a:effectLst/>
              <a:latin typeface="Times New Roman" panose="02020603050405020304" pitchFamily="18" charset="0"/>
              <a:ea typeface="#9Slide03 Roboto Condensed" panose="02000000000000000000" pitchFamily="2" charset="0"/>
              <a:cs typeface="Times New Roman" panose="02020603050405020304" pitchFamily="18" charset="0"/>
            </a:endParaRPr>
          </a:p>
          <a:p>
            <a:pPr algn="ctr">
              <a:lnSpc>
                <a:spcPts val="2400"/>
              </a:lnSpc>
            </a:pPr>
            <a:r>
              <a:rPr lang="en-US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 - </a:t>
            </a:r>
            <a:r>
              <a:rPr lang="vi-VN" altLang="en-US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Phương hướng trên bản đồ</a:t>
            </a:r>
            <a:r>
              <a:rPr lang="en-US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bản đồ</a:t>
            </a:r>
          </a:p>
        </p:txBody>
      </p:sp>
      <p:sp>
        <p:nvSpPr>
          <p:cNvPr id="172" name="TextBox 171"/>
          <p:cNvSpPr txBox="1"/>
          <p:nvPr/>
        </p:nvSpPr>
        <p:spPr>
          <a:xfrm>
            <a:off x="3741047" y="4145224"/>
            <a:ext cx="1429407" cy="7067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- </a:t>
            </a:r>
            <a:r>
              <a:rPr lang="vi-VN" altLang="en-US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Kí hiệu </a:t>
            </a:r>
            <a:r>
              <a:rPr lang="en-US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bản đồ</a:t>
            </a:r>
            <a:endParaRPr lang="en-US" i="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#9Slide03 Roboto Condensed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74" name="TextBox 173"/>
          <p:cNvSpPr txBox="1"/>
          <p:nvPr/>
        </p:nvSpPr>
        <p:spPr>
          <a:xfrm>
            <a:off x="5763895" y="4145280"/>
            <a:ext cx="2377440" cy="10147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- </a:t>
            </a:r>
            <a:r>
              <a:rPr lang="vi-VN" altLang="en-US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Tỉ lệ bản đồ</a:t>
            </a:r>
          </a:p>
          <a:p>
            <a:pPr algn="ctr">
              <a:lnSpc>
                <a:spcPts val="2400"/>
              </a:lnSpc>
            </a:pPr>
            <a:r>
              <a:rPr lang="en-US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- Một số bản đồ thôn</a:t>
            </a:r>
            <a:r>
              <a:rPr lang="vi-VN" altLang="en-US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g </a:t>
            </a:r>
            <a:r>
              <a:rPr lang="en-US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dụng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 bldLvl="0" animBg="1"/>
      <p:bldP spid="91" grpId="0" bldLvl="0" animBg="1"/>
      <p:bldP spid="92" grpId="0" bldLvl="0" animBg="1"/>
      <p:bldP spid="96" grpId="0" bldLvl="0" animBg="1"/>
      <p:bldP spid="97" grpId="0" bldLvl="0" animBg="1"/>
      <p:bldP spid="101" grpId="0" bldLvl="0" animBg="1"/>
      <p:bldP spid="102" grpId="0" bldLvl="0" animBg="1"/>
      <p:bldP spid="103" grpId="0" bldLvl="0" animBg="1"/>
      <p:bldP spid="104" grpId="0" bldLvl="0" animBg="1"/>
      <p:bldP spid="105" grpId="0" bldLvl="0" animBg="1"/>
      <p:bldP spid="168" grpId="0"/>
      <p:bldP spid="170" grpId="0"/>
      <p:bldP spid="172" grpId="0"/>
      <p:bldP spid="17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90575" y="266065"/>
            <a:ext cx="2607310" cy="3005455"/>
          </a:xfrm>
          <a:prstGeom prst="rect">
            <a:avLst/>
          </a:prstGeom>
          <a:ln w="12700" cmpd="sng">
            <a:solidFill>
              <a:schemeClr val="accent1">
                <a:shade val="50000"/>
              </a:schemeClr>
            </a:solidFill>
            <a:prstDash val="solid"/>
          </a:ln>
        </p:spPr>
      </p:pic>
      <p:pic>
        <p:nvPicPr>
          <p:cNvPr id="5" name="Content Placeholder 4" descr="unnamed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086985" y="266700"/>
            <a:ext cx="2531110" cy="3004820"/>
          </a:xfrm>
          <a:prstGeom prst="rect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</p:pic>
      <p:pic>
        <p:nvPicPr>
          <p:cNvPr id="7" name="Picture 6" descr="images792956_Ban_do_Quang_Ninh-e152098918950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835" y="3607435"/>
            <a:ext cx="3801110" cy="2748915"/>
          </a:xfrm>
          <a:prstGeom prst="rect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</p:pic>
      <p:pic>
        <p:nvPicPr>
          <p:cNvPr id="100" name="Picture 99"/>
          <p:cNvPicPr/>
          <p:nvPr/>
        </p:nvPicPr>
        <p:blipFill>
          <a:blip r:embed="rId5"/>
          <a:stretch>
            <a:fillRect/>
          </a:stretch>
        </p:blipFill>
        <p:spPr>
          <a:xfrm>
            <a:off x="4401185" y="3607435"/>
            <a:ext cx="3717290" cy="2748915"/>
          </a:xfrm>
          <a:prstGeom prst="rect">
            <a:avLst/>
          </a:prstGeom>
          <a:noFill/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</p:pic>
    </p:spTree>
  </p:cSld>
  <p:clrMapOvr>
    <a:masterClrMapping/>
  </p:clrMapOvr>
  <p:transition>
    <p:wedg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H75fd86e2bb544f4793b61790bc9926f33.jpg_Q5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28270" y="1617980"/>
            <a:ext cx="1748155" cy="1911985"/>
          </a:xfrm>
          <a:prstGeom prst="rect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</p:pic>
      <p:pic>
        <p:nvPicPr>
          <p:cNvPr id="6" name="Content Placeholder 5" descr="dia-li-6-bai-2-1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2499360" y="1617345"/>
            <a:ext cx="2519680" cy="1912620"/>
          </a:xfrm>
          <a:prstGeom prst="rect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2610" y="1617980"/>
            <a:ext cx="3273425" cy="1911985"/>
          </a:xfrm>
          <a:prstGeom prst="rect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</p:pic>
      <p:sp>
        <p:nvSpPr>
          <p:cNvPr id="3" name="Right Arrow 2"/>
          <p:cNvSpPr/>
          <p:nvPr/>
        </p:nvSpPr>
        <p:spPr>
          <a:xfrm>
            <a:off x="1973580" y="2451735"/>
            <a:ext cx="515620" cy="243840"/>
          </a:xfrm>
          <a:prstGeom prst="rightArrow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5" name="Right Arrow 4"/>
          <p:cNvSpPr/>
          <p:nvPr/>
        </p:nvSpPr>
        <p:spPr>
          <a:xfrm>
            <a:off x="5073015" y="2452370"/>
            <a:ext cx="515620" cy="243840"/>
          </a:xfrm>
          <a:prstGeom prst="rightArrow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5" grpId="0" animBg="1"/>
      <p:bldP spid="5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/>
        </p:nvSpPr>
        <p:spPr>
          <a:xfrm>
            <a:off x="241300" y="186055"/>
            <a:ext cx="8229600" cy="44386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/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phép chiếu hình bản đồ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457200" y="629920"/>
            <a:ext cx="4038600" cy="2886075"/>
          </a:xfrm>
          <a:prstGeom prst="rect">
            <a:avLst/>
          </a:prstGeom>
          <a:ln w="12700" cmpd="sng">
            <a:solidFill>
              <a:schemeClr val="accent1">
                <a:shade val="50000"/>
              </a:schemeClr>
            </a:solidFill>
            <a:prstDash val="solid"/>
          </a:ln>
        </p:spPr>
      </p:pic>
      <p:pic>
        <p:nvPicPr>
          <p:cNvPr id="8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4648200" y="629920"/>
            <a:ext cx="4038600" cy="2886075"/>
          </a:xfrm>
          <a:prstGeom prst="rect">
            <a:avLst/>
          </a:prstGeom>
          <a:noFill/>
          <a:ln w="12700" cmpd="sng">
            <a:solidFill>
              <a:schemeClr val="accent1">
                <a:shade val="50000"/>
              </a:schemeClr>
            </a:solidFill>
            <a:prstDash val="solid"/>
          </a:ln>
        </p:spPr>
      </p:pic>
      <p:pic>
        <p:nvPicPr>
          <p:cNvPr id="9" name="Content Placeholder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" y="3658870"/>
            <a:ext cx="4038600" cy="3014345"/>
          </a:xfrm>
          <a:prstGeom prst="rect">
            <a:avLst/>
          </a:prstGeom>
          <a:noFill/>
          <a:ln w="12700" cmpd="sng">
            <a:solidFill>
              <a:schemeClr val="accent1">
                <a:shade val="50000"/>
              </a:schemeClr>
            </a:solidFill>
            <a:prstDash val="solid"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48200" y="3658235"/>
            <a:ext cx="4309745" cy="3014980"/>
          </a:xfrm>
          <a:prstGeom prst="rect">
            <a:avLst/>
          </a:prstGeom>
          <a:ln w="12700" cmpd="sng">
            <a:solidFill>
              <a:schemeClr val="accent1">
                <a:shade val="50000"/>
              </a:schemeClr>
            </a:solidFill>
            <a:prstDash val="solid"/>
          </a:ln>
        </p:spPr>
      </p:pic>
      <p:sp>
        <p:nvSpPr>
          <p:cNvPr id="11" name="Text Box 10"/>
          <p:cNvSpPr txBox="1"/>
          <p:nvPr/>
        </p:nvSpPr>
        <p:spPr>
          <a:xfrm>
            <a:off x="4763770" y="5963285"/>
            <a:ext cx="392303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N1: Phép chiếu phương vị đứng</a:t>
            </a:r>
          </a:p>
          <a:p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N2: Phép chiếu hình nón đứng</a:t>
            </a:r>
          </a:p>
          <a:p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N3: Phép chiếu hình trụ đứng</a:t>
            </a:r>
          </a:p>
        </p:txBody>
      </p:sp>
      <p:pic>
        <p:nvPicPr>
          <p:cNvPr id="14" name="Đồng hồ đếm ngược 3 phút có âm than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7200" y="0"/>
            <a:ext cx="1103630" cy="54800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33" fill="hold" display="1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38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11" grpId="0"/>
      <p:bldP spid="11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170" y="319405"/>
            <a:ext cx="8229600" cy="582613"/>
          </a:xfrm>
        </p:spPr>
        <p:txBody>
          <a:bodyPr/>
          <a:lstStyle/>
          <a:p>
            <a:endParaRPr lang="en-US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sz="half" idx="1"/>
          </p:nvPr>
        </p:nvGraphicFramePr>
        <p:xfrm>
          <a:off x="499110" y="1189355"/>
          <a:ext cx="8201660" cy="4932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179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23317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Phép chiếu bản đồ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 điểm kinh tuyến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 điểm vĩ tuyến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Khu vực chính xác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ứng dụng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3317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Phương vị đứng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80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là những đường thẳng chụm lại ở cực</a:t>
                      </a:r>
                      <a:endParaRPr lang="en-US" sz="1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buNone/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80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là những vòng tròn đồng tâm</a:t>
                      </a:r>
                      <a:endParaRPr lang="en-US" sz="1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buNone/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Khu vực gần cực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Vẽ bản đồ vùng cực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3317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 nón đứng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 những đường thẳng chụm lại ở cực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 những vòng tròn đồng tâm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Vùng ôn đới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Vẽ bản đồ ở vùng vĩ độ trung bình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3317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 trụ đứng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 những đường thẳng song song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80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là những đường thẳng song song</a:t>
                      </a:r>
                      <a:endParaRPr lang="en-US" sz="1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buNone/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Khu vực xích đạo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Vẽ bản đồ TG hoặc khu vực xích đạo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anh-dieu-giai-dia-li-6-bai-2-cac-yeu-to-co-ban-cua-ban-do-2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813300" y="959485"/>
            <a:ext cx="4159250" cy="3555365"/>
          </a:xfrm>
          <a:prstGeom prst="rect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</p:pic>
      <p:pic>
        <p:nvPicPr>
          <p:cNvPr id="6" name="Content Placeholder 5" descr="dia-li-6-bai-2-canh-dieu-a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82880" y="959485"/>
            <a:ext cx="4457700" cy="3555365"/>
          </a:xfrm>
          <a:prstGeom prst="rect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</p:pic>
      <p:sp>
        <p:nvSpPr>
          <p:cNvPr id="2" name="Text Box 1"/>
          <p:cNvSpPr txBox="1"/>
          <p:nvPr/>
        </p:nvSpPr>
        <p:spPr>
          <a:xfrm>
            <a:off x="173990" y="4838700"/>
            <a:ext cx="446659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Hình 2.2.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Một dạng phép chiếu bản đồ có các đường kinh tuyến và vĩ tuyến đều là các đường thẳng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4640580" y="4838700"/>
            <a:ext cx="429514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Hình 2.3.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Một dạng phép chiếu bản đồ có các đường kinh tuyến chụm lại ở hai cực, các đường vĩ tuyến là các đường thẳng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Hãy ghi tọa độ địa lí của các điểm A, B, C trên bản đồ hình 12? Địa lí 6  trang 17 - Địa lí 6 (Trang 15 - 17 SGK) - Tech12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95" y="171450"/>
            <a:ext cx="8603615" cy="6212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5250875" y="16002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3589655" y="886460"/>
            <a:ext cx="28575" cy="3164205"/>
          </a:xfrm>
          <a:prstGeom prst="straightConnector1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38100" cap="flat" cmpd="sng" algn="ctr">
            <a:solidFill>
              <a:srgbClr val="FF0000"/>
            </a:solidFill>
            <a:prstDash val="solid"/>
            <a:round/>
            <a:headEnd type="arrow" w="med" len="med"/>
            <a:tailEnd type="arrow" w="med" len="med"/>
          </a:ln>
        </p:spPr>
      </p:cxnSp>
      <p:cxnSp>
        <p:nvCxnSpPr>
          <p:cNvPr id="8" name="Straight Arrow Connector 7"/>
          <p:cNvCxnSpPr/>
          <p:nvPr/>
        </p:nvCxnSpPr>
        <p:spPr>
          <a:xfrm>
            <a:off x="2143760" y="2533015"/>
            <a:ext cx="3077845" cy="100330"/>
          </a:xfrm>
          <a:prstGeom prst="straightConnector1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38100" cap="flat" cmpd="sng" algn="ctr">
            <a:solidFill>
              <a:srgbClr val="FF0000"/>
            </a:solidFill>
            <a:prstDash val="solid"/>
            <a:round/>
            <a:headEnd type="arrow" w="med" len="med"/>
            <a:tailEnd type="arrow" w="med" len="med"/>
          </a:ln>
        </p:spPr>
      </p:cxnSp>
      <p:sp>
        <p:nvSpPr>
          <p:cNvPr id="9" name="Text Box 8"/>
          <p:cNvSpPr txBox="1"/>
          <p:nvPr/>
        </p:nvSpPr>
        <p:spPr>
          <a:xfrm>
            <a:off x="2915920" y="428625"/>
            <a:ext cx="14611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FF0000"/>
                </a:solidFill>
                <a:highlight>
                  <a:srgbClr val="00FFFF"/>
                </a:highlight>
              </a:rPr>
              <a:t>Bắc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3014980" y="4048125"/>
            <a:ext cx="14611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FF0000"/>
                </a:solidFill>
                <a:highlight>
                  <a:srgbClr val="00FFFF"/>
                </a:highlight>
              </a:rPr>
              <a:t>Nam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778510" y="2304415"/>
            <a:ext cx="14611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FF0000"/>
                </a:solidFill>
                <a:highlight>
                  <a:srgbClr val="00FFFF"/>
                </a:highlight>
              </a:rPr>
              <a:t>Tây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5221605" y="2399030"/>
            <a:ext cx="14611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FF0000"/>
                </a:solidFill>
                <a:highlight>
                  <a:srgbClr val="00FFFF"/>
                </a:highlight>
              </a:rPr>
              <a:t>Đông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9" grpId="0"/>
      <p:bldP spid="9" grpId="1"/>
      <p:bldP spid="11" grpId="0"/>
      <p:bldP spid="11" grpId="1"/>
      <p:bldP spid="12" grpId="0"/>
      <p:bldP spid="12" grpId="1"/>
      <p:bldP spid="13" grpId="0"/>
      <p:bldP spid="13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TinyPPT_2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3" name="TextBox 1"/>
          <p:cNvSpPr txBox="1"/>
          <p:nvPr/>
        </p:nvSpPr>
        <p:spPr>
          <a:xfrm>
            <a:off x="2188153" y="2943198"/>
            <a:ext cx="4888056" cy="897890"/>
          </a:xfrm>
          <a:prstGeom prst="rect">
            <a:avLst/>
          </a:prstGeom>
          <a:ln w="12700">
            <a:miter lim="400000"/>
          </a:ln>
        </p:spPr>
        <p:txBody>
          <a:bodyPr wrap="square" lIns="34289" tIns="34289" rIns="34289" bIns="34289">
            <a:spAutoFit/>
          </a:bodyPr>
          <a:lstStyle>
            <a:lvl1pPr algn="ctr">
              <a:defRPr sz="1500">
                <a:solidFill>
                  <a:srgbClr val="535353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pPr lvl="0"/>
            <a:r>
              <a:rPr lang="en-US" sz="5400" b="1" dirty="0">
                <a:solidFill>
                  <a:schemeClr val="bg1"/>
                </a:solidFill>
                <a:latin typeface="#9Slide03 IcielUni Sans Heavy" panose="00000500000000000000" pitchFamily="2" charset="-93"/>
              </a:rPr>
              <a:t>KHỞI ĐỘNG</a:t>
            </a:r>
            <a:endParaRPr sz="5400" b="1" dirty="0">
              <a:solidFill>
                <a:schemeClr val="bg1"/>
              </a:solidFill>
              <a:latin typeface="#9Slide03 IcielUni Sans Heavy" panose="00000500000000000000" pitchFamily="2" charset="-93"/>
            </a:endParaRPr>
          </a:p>
        </p:txBody>
      </p:sp>
      <p:pic>
        <p:nvPicPr>
          <p:cNvPr id="2" name="Audio TinyPP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03821" y="5446342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04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Arrow Connector 1"/>
          <p:cNvCxnSpPr/>
          <p:nvPr/>
        </p:nvCxnSpPr>
        <p:spPr>
          <a:xfrm>
            <a:off x="4176395" y="1559560"/>
            <a:ext cx="57150" cy="3378835"/>
          </a:xfrm>
          <a:prstGeom prst="straightConnector1">
            <a:avLst/>
          </a:prstGeom>
          <a:ln w="28575">
            <a:solidFill>
              <a:srgbClr val="0070C0"/>
            </a:solidFill>
            <a:headEnd type="arrow" w="med" len="med"/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" name="Straight Arrow Connector 2"/>
          <p:cNvCxnSpPr/>
          <p:nvPr/>
        </p:nvCxnSpPr>
        <p:spPr>
          <a:xfrm>
            <a:off x="2386965" y="3234690"/>
            <a:ext cx="3808095" cy="14605"/>
          </a:xfrm>
          <a:prstGeom prst="straightConnector1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28575" cap="flat" cmpd="sng" algn="ctr">
            <a:solidFill>
              <a:schemeClr val="accent1"/>
            </a:solidFill>
            <a:prstDash val="solid"/>
            <a:round/>
            <a:headEnd type="arrow" w="med" len="med"/>
            <a:tailEnd type="arrow" w="med" len="med"/>
          </a:ln>
        </p:spPr>
      </p:cxnSp>
      <p:cxnSp>
        <p:nvCxnSpPr>
          <p:cNvPr id="4" name="Straight Arrow Connector 3"/>
          <p:cNvCxnSpPr/>
          <p:nvPr/>
        </p:nvCxnSpPr>
        <p:spPr>
          <a:xfrm flipV="1">
            <a:off x="3037840" y="2132330"/>
            <a:ext cx="2333625" cy="2233295"/>
          </a:xfrm>
          <a:prstGeom prst="straightConnector1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28575" cap="flat" cmpd="sng" algn="ctr">
            <a:solidFill>
              <a:schemeClr val="accent1"/>
            </a:solidFill>
            <a:prstDash val="solid"/>
            <a:round/>
            <a:headEnd type="arrow" w="med" len="med"/>
            <a:tailEnd type="arrow" w="med" len="med"/>
          </a:ln>
        </p:spPr>
      </p:cxnSp>
      <p:cxnSp>
        <p:nvCxnSpPr>
          <p:cNvPr id="5" name="Straight Arrow Connector 4"/>
          <p:cNvCxnSpPr/>
          <p:nvPr/>
        </p:nvCxnSpPr>
        <p:spPr>
          <a:xfrm>
            <a:off x="3002280" y="2246630"/>
            <a:ext cx="2505710" cy="2105025"/>
          </a:xfrm>
          <a:prstGeom prst="straightConnector1">
            <a:avLst/>
          </a:prstGeom>
          <a:ln w="28575">
            <a:headEnd type="arrow" w="med" len="med"/>
            <a:tailEnd type="arrow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6" name="Text Box 5"/>
          <p:cNvSpPr txBox="1"/>
          <p:nvPr/>
        </p:nvSpPr>
        <p:spPr>
          <a:xfrm>
            <a:off x="3925570" y="1143000"/>
            <a:ext cx="6584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Bắc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1972310" y="4365625"/>
            <a:ext cx="13595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Tây Nam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5371465" y="1749425"/>
            <a:ext cx="12312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Đông Bắc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2200910" y="1750060"/>
            <a:ext cx="11303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Tây Bắc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5656580" y="4365625"/>
            <a:ext cx="15030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Đông Nam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6209030" y="3057525"/>
            <a:ext cx="10452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Đông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1542415" y="3065145"/>
            <a:ext cx="6584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Tây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3904615" y="5086985"/>
            <a:ext cx="10394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Nam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9" name="Picture 49" descr="Káº¿t quáº£ hÃ¬nh áº£nh cho Arrow symbol indicating the North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61310" y="670560"/>
            <a:ext cx="5871845" cy="5644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38" name="Picture 12" descr="144 Phương pháp sử dụng la bàn chính xác theo Phong Thủy Học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" y="1858645"/>
            <a:ext cx="2609850" cy="2754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 rot="20953931">
            <a:off x="1722869" y="341439"/>
            <a:ext cx="6062662" cy="5745601"/>
            <a:chOff x="5976938" y="-663859"/>
            <a:chExt cx="6062662" cy="5745601"/>
          </a:xfrm>
        </p:grpSpPr>
        <p:sp>
          <p:nvSpPr>
            <p:cNvPr id="4" name="Rectangle 3"/>
            <p:cNvSpPr/>
            <p:nvPr/>
          </p:nvSpPr>
          <p:spPr>
            <a:xfrm>
              <a:off x="5976938" y="-663859"/>
              <a:ext cx="6062662" cy="57456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5" name="Picture 2" descr="QD92 Quả địa cầu trái đất với giá đỡ xoay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59" t="11220" r="15518" b="14627"/>
            <a:stretch>
              <a:fillRect/>
            </a:stretch>
          </p:blipFill>
          <p:spPr bwMode="auto">
            <a:xfrm>
              <a:off x="6462486" y="-663859"/>
              <a:ext cx="5429514" cy="54390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Donut 5"/>
            <p:cNvSpPr/>
            <p:nvPr/>
          </p:nvSpPr>
          <p:spPr>
            <a:xfrm>
              <a:off x="6110514" y="-642258"/>
              <a:ext cx="5796000" cy="5724000"/>
            </a:xfrm>
            <a:prstGeom prst="donut">
              <a:avLst>
                <a:gd name="adj" fmla="val 7177"/>
              </a:avLst>
            </a:prstGeom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schemeClr val="tx1"/>
                </a:solidFill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3872949" y="387350"/>
            <a:ext cx="13981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smtClean="0">
                <a:solidFill>
                  <a:srgbClr val="FF0000"/>
                </a:solidFill>
                <a:latin typeface="+mn-lt"/>
              </a:rPr>
              <a:t>CỰC BẮC</a:t>
            </a:r>
            <a:endParaRPr lang="vi-VN" sz="2000" b="1">
              <a:solidFill>
                <a:srgbClr val="FF0000"/>
              </a:solidFill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41224" y="5810830"/>
            <a:ext cx="14253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smtClean="0">
                <a:solidFill>
                  <a:srgbClr val="FF0000"/>
                </a:solidFill>
                <a:latin typeface="+mn-lt"/>
              </a:rPr>
              <a:t>CỰC NAM</a:t>
            </a:r>
            <a:endParaRPr lang="vi-VN" sz="2000" b="1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4572019" y="787405"/>
            <a:ext cx="0" cy="2038290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4715184" y="787405"/>
            <a:ext cx="2121861" cy="1116960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2573020" y="787400"/>
            <a:ext cx="1998980" cy="1371600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/>
          <p:cNvGrpSpPr/>
          <p:nvPr/>
        </p:nvGrpSpPr>
        <p:grpSpPr>
          <a:xfrm rot="10800000">
            <a:off x="2511655" y="3504854"/>
            <a:ext cx="4267200" cy="2038290"/>
            <a:chOff x="4492129" y="5838855"/>
            <a:chExt cx="4267200" cy="2038290"/>
          </a:xfrm>
        </p:grpSpPr>
        <p:cxnSp>
          <p:nvCxnSpPr>
            <p:cNvPr id="23" name="Straight Arrow Connector 22"/>
            <p:cNvCxnSpPr/>
            <p:nvPr/>
          </p:nvCxnSpPr>
          <p:spPr>
            <a:xfrm>
              <a:off x="6623843" y="5838855"/>
              <a:ext cx="0" cy="2038290"/>
            </a:xfrm>
            <a:prstGeom prst="straightConnector1">
              <a:avLst/>
            </a:prstGeom>
            <a:ln w="38100"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>
              <a:off x="6637468" y="5838855"/>
              <a:ext cx="2121861" cy="1116960"/>
            </a:xfrm>
            <a:prstGeom prst="straightConnector1">
              <a:avLst/>
            </a:prstGeom>
            <a:ln w="38100"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 flipH="1">
              <a:off x="4492129" y="5838855"/>
              <a:ext cx="2131714" cy="1269360"/>
            </a:xfrm>
            <a:prstGeom prst="straightConnector1">
              <a:avLst/>
            </a:prstGeom>
            <a:ln w="38100"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Hãy ghi tọa độ địa lí của các điểm A, B, C trên bản đồ hình 12? Địa lí 6  trang 17 - Địa lí 6 (Trang 15 - 17 SGK) - Tech12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95" y="171450"/>
            <a:ext cx="8603615" cy="5139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5250875" y="16002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3030855" y="1330325"/>
            <a:ext cx="100330" cy="3250565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" name="Straight Arrow Connector 3"/>
          <p:cNvCxnSpPr/>
          <p:nvPr/>
        </p:nvCxnSpPr>
        <p:spPr>
          <a:xfrm>
            <a:off x="3030855" y="1301750"/>
            <a:ext cx="1317625" cy="1890395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" name="Text Box 4"/>
          <p:cNvSpPr txBox="1"/>
          <p:nvPr/>
        </p:nvSpPr>
        <p:spPr>
          <a:xfrm>
            <a:off x="1422400" y="5554345"/>
            <a:ext cx="242506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Xác định hướng:</a:t>
            </a:r>
          </a:p>
          <a:p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+ Hà nội - Bru-nây: </a:t>
            </a:r>
          </a:p>
          <a:p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+ Hà nội - Gia các ta;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3689350" y="5831205"/>
            <a:ext cx="217614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Tây nam</a:t>
            </a:r>
          </a:p>
          <a:p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5" grpId="0"/>
      <p:bldP spid="5" grpId="1"/>
      <p:bldP spid="6" grpId="0"/>
      <p:bldP spid="6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/>
          <a:stretch>
            <a:fillRect/>
          </a:stretch>
        </p:blipFill>
        <p:spPr>
          <a:xfrm>
            <a:off x="723900" y="224790"/>
            <a:ext cx="7985125" cy="38125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1" name="Text Box 100"/>
          <p:cNvSpPr txBox="1"/>
          <p:nvPr/>
        </p:nvSpPr>
        <p:spPr>
          <a:xfrm>
            <a:off x="629285" y="4137660"/>
            <a:ext cx="7427595" cy="25533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180340"/>
            <a:r>
              <a:rPr lang="en-US" sz="2000" i="1">
                <a:solidFill>
                  <a:srgbClr val="000000"/>
                </a:solidFill>
                <a:latin typeface="Calibri" panose="020F0502020204030204" charset="0"/>
                <a:cs typeface="Times New Roman" panose="02020603050405020304" pitchFamily="18" charset="0"/>
                <a:sym typeface="+mn-ea"/>
              </a:rPr>
              <a:t>1. Nhà ăn nằm ở phía nào của đường số 1?</a:t>
            </a:r>
            <a:endParaRPr lang="en-US" sz="2000" b="0" i="1">
              <a:solidFill>
                <a:srgbClr val="000000"/>
              </a:solidFill>
              <a:latin typeface="Calibri" panose="020F0502020204030204" charset="0"/>
              <a:cs typeface="Times New Roman" panose="02020603050405020304" pitchFamily="18" charset="0"/>
            </a:endParaRPr>
          </a:p>
          <a:p>
            <a:pPr indent="180340"/>
            <a:r>
              <a:rPr lang="en-US" sz="2000" b="0" i="1">
                <a:solidFill>
                  <a:srgbClr val="000000"/>
                </a:solidFill>
                <a:latin typeface="Calibri" panose="020F0502020204030204" charset="0"/>
                <a:cs typeface="Times New Roman" panose="02020603050405020304" pitchFamily="18" charset="0"/>
              </a:rPr>
              <a:t>2. Đường nào chạy theo hướng  đông-tây ?</a:t>
            </a:r>
          </a:p>
          <a:p>
            <a:pPr indent="180340"/>
            <a:r>
              <a:rPr lang="en-US" sz="2000" b="0" i="1">
                <a:solidFill>
                  <a:srgbClr val="000000"/>
                </a:solidFill>
                <a:latin typeface="Calibri" panose="020F0502020204030204" charset="0"/>
                <a:cs typeface="Times New Roman" panose="02020603050405020304" pitchFamily="18" charset="0"/>
              </a:rPr>
              <a:t> 3. Công viên nằm ở phía nào của hồ?</a:t>
            </a:r>
          </a:p>
          <a:p>
            <a:pPr indent="180340"/>
            <a:r>
              <a:rPr lang="en-US" sz="2000" b="0" i="1">
                <a:solidFill>
                  <a:srgbClr val="000000"/>
                </a:solidFill>
                <a:latin typeface="Calibri" panose="020F0502020204030204" charset="0"/>
                <a:cs typeface="Times New Roman" panose="02020603050405020304" pitchFamily="18" charset="0"/>
              </a:rPr>
              <a:t>4. Cắm trại ở phía nào của hồ? </a:t>
            </a:r>
          </a:p>
          <a:p>
            <a:pPr indent="180340"/>
            <a:r>
              <a:rPr lang="en-US" sz="2000" b="0" i="1">
                <a:solidFill>
                  <a:srgbClr val="000000"/>
                </a:solidFill>
                <a:latin typeface="Calibri" panose="020F0502020204030204" charset="0"/>
                <a:cs typeface="Times New Roman" panose="02020603050405020304" pitchFamily="18" charset="0"/>
              </a:rPr>
              <a:t>5. Nhà của ai ở phía đông của đường số 1</a:t>
            </a:r>
          </a:p>
          <a:p>
            <a:pPr indent="180340"/>
            <a:r>
              <a:rPr lang="en-US" sz="2000" b="0" i="1">
                <a:solidFill>
                  <a:srgbClr val="000000"/>
                </a:solidFill>
                <a:latin typeface="Calibri" panose="020F0502020204030204" charset="0"/>
                <a:cs typeface="Times New Roman" panose="02020603050405020304" pitchFamily="18" charset="0"/>
              </a:rPr>
              <a:t>6. Phía nào của hồ có một lá cờ trên đó?</a:t>
            </a:r>
          </a:p>
          <a:p>
            <a:pPr indent="180340"/>
            <a:r>
              <a:rPr lang="en-US" sz="2000" b="0" i="1">
                <a:solidFill>
                  <a:srgbClr val="000000"/>
                </a:solidFill>
                <a:latin typeface="Calibri" panose="020F0502020204030204" charset="0"/>
                <a:cs typeface="Times New Roman" panose="02020603050405020304" pitchFamily="18" charset="0"/>
              </a:rPr>
              <a:t>7. Xe đi theo hướng nào?</a:t>
            </a:r>
          </a:p>
          <a:p>
            <a:pPr indent="180340"/>
            <a:r>
              <a:rPr lang="en-US" sz="2000" b="0" i="1">
                <a:solidFill>
                  <a:srgbClr val="000000"/>
                </a:solidFill>
                <a:latin typeface="Calibri" panose="020F0502020204030204" charset="0"/>
                <a:cs typeface="Times New Roman" panose="02020603050405020304" pitchFamily="18" charset="0"/>
              </a:rPr>
              <a:t>8. Đường nào chạy theo hướng  bắc - nam?</a:t>
            </a:r>
            <a:endParaRPr lang="en-US" sz="200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WordArt 3"/>
          <p:cNvSpPr>
            <a:spLocks noChangeArrowheads="1" noChangeShapeType="1" noTextEdit="1"/>
          </p:cNvSpPr>
          <p:nvPr/>
        </p:nvSpPr>
        <p:spPr bwMode="auto">
          <a:xfrm>
            <a:off x="1428750" y="674370"/>
            <a:ext cx="5743575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9525">
                  <a:solidFill>
                    <a:srgbClr val="FF0000"/>
                  </a:solidFill>
                  <a:round/>
                </a:ln>
                <a:solidFill>
                  <a:srgbClr val="FFFFFF"/>
                </a:solidFill>
                <a:cs typeface="Times New Roman" panose="02020603050405020304" pitchFamily="18" charset="0"/>
              </a:rPr>
              <a:t>HƯỚNG DẪN VỀ NHÀ :</a:t>
            </a:r>
          </a:p>
        </p:txBody>
      </p:sp>
      <p:sp>
        <p:nvSpPr>
          <p:cNvPr id="33796" name="Text Box 4"/>
          <p:cNvSpPr txBox="1">
            <a:spLocks noChangeArrowheads="1"/>
          </p:cNvSpPr>
          <p:nvPr/>
        </p:nvSpPr>
        <p:spPr bwMode="auto">
          <a:xfrm>
            <a:off x="990600" y="1459865"/>
            <a:ext cx="7162800" cy="3084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en-US" altLang="vi-VN" sz="2800" b="1">
                <a:solidFill>
                  <a:srgbClr val="0000FF"/>
                </a:solidFill>
                <a:latin typeface="Times New Roman" panose="02020603050405020304" pitchFamily="18" charset="0"/>
              </a:rPr>
              <a:t> Học bài.</a:t>
            </a:r>
          </a:p>
          <a:p>
            <a:pPr eaLnBrk="1" hangingPunct="1">
              <a:spcBef>
                <a:spcPts val="500"/>
              </a:spcBef>
              <a:buClr>
                <a:srgbClr val="FF3300"/>
              </a:buClr>
              <a:buFont typeface="Times New Roman" panose="02020603050405020304" pitchFamily="18" charset="0"/>
              <a:buNone/>
            </a:pPr>
            <a:r>
              <a:rPr lang="en-US" altLang="vi-VN" sz="2400">
                <a:solidFill>
                  <a:srgbClr val="0000FF"/>
                </a:solidFill>
                <a:latin typeface="Times New Roman" panose="02020603050405020304" pitchFamily="18" charset="0"/>
              </a:rPr>
              <a:t>-</a:t>
            </a:r>
            <a:r>
              <a:rPr lang="en-US" altLang="vi-VN" sz="2400" b="1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vi-VN" altLang="vi-VN" sz="2800" b="1">
                <a:solidFill>
                  <a:srgbClr val="0000FF"/>
                </a:solidFill>
                <a:latin typeface="Times New Roman" panose="02020603050405020304" pitchFamily="18" charset="0"/>
              </a:rPr>
              <a:t>Hoàn thành các bài tập  trong vở bài tập</a:t>
            </a:r>
            <a:r>
              <a:rPr lang="en-US" altLang="vi-VN" sz="2800" b="1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smtClean="0">
                <a:solidFill>
                  <a:srgbClr val="0000FF"/>
                </a:solidFill>
                <a:latin typeface="Times New Roman" panose="02020603050405020304" pitchFamily="18" charset="0"/>
              </a:rPr>
              <a:t>- </a:t>
            </a:r>
            <a:r>
              <a:rPr lang="vi-VN" altLang="vi-VN" sz="2800" b="1">
                <a:solidFill>
                  <a:srgbClr val="0000FF"/>
                </a:solidFill>
                <a:latin typeface="Times New Roman" panose="02020603050405020304" pitchFamily="18" charset="0"/>
              </a:rPr>
              <a:t>Nghiên cứu trước </a:t>
            </a:r>
            <a:r>
              <a:rPr lang="en-US" altLang="vi-VN" sz="2800" b="1">
                <a:solidFill>
                  <a:srgbClr val="0000FF"/>
                </a:solidFill>
                <a:latin typeface="Times New Roman" panose="02020603050405020304" pitchFamily="18" charset="0"/>
              </a:rPr>
              <a:t>nội dung còn lại của </a:t>
            </a:r>
            <a:r>
              <a:rPr lang="vi-VN" altLang="vi-VN" sz="2800" b="1">
                <a:solidFill>
                  <a:srgbClr val="0000FF"/>
                </a:solidFill>
                <a:latin typeface="Times New Roman" panose="02020603050405020304" pitchFamily="18" charset="0"/>
              </a:rPr>
              <a:t>bài</a:t>
            </a:r>
          </a:p>
          <a:p>
            <a:pPr eaLnBrk="1" hangingPunct="1">
              <a:spcBef>
                <a:spcPts val="500"/>
              </a:spcBef>
              <a:buClr>
                <a:srgbClr val="FF3300"/>
              </a:buClr>
              <a:buFont typeface="Times New Roman" panose="02020603050405020304" pitchFamily="18" charset="0"/>
              <a:buNone/>
            </a:pPr>
            <a:endParaRPr lang="vi-VN" altLang="vi-VN" sz="2800" b="1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ts val="500"/>
              </a:spcBef>
              <a:buClr>
                <a:srgbClr val="FF3300"/>
              </a:buClr>
              <a:buFont typeface="Times New Roman" panose="02020603050405020304" pitchFamily="18" charset="0"/>
              <a:buNone/>
            </a:pPr>
            <a:endParaRPr lang="vi-VN" altLang="vi-VN" sz="2800" b="1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Char char="-"/>
            </a:pPr>
            <a:endParaRPr lang="en-US" altLang="vi-VN" sz="2800" b="1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33797" name="Rectangle 8"/>
          <p:cNvSpPr>
            <a:spLocks noChangeArrowheads="1"/>
          </p:cNvSpPr>
          <p:nvPr/>
        </p:nvSpPr>
        <p:spPr bwMode="auto">
          <a:xfrm>
            <a:off x="871220" y="2926080"/>
            <a:ext cx="6858635" cy="2891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800" b="1">
                <a:solidFill>
                  <a:srgbClr val="0000FF"/>
                </a:solidFill>
                <a:latin typeface="Times New Roman" panose="02020603050405020304" pitchFamily="18" charset="0"/>
              </a:rPr>
              <a:t>+</a:t>
            </a:r>
            <a:r>
              <a:rPr lang="vi-VN" altLang="vi-VN" sz="2800" b="1">
                <a:solidFill>
                  <a:srgbClr val="0000FF"/>
                </a:solidFill>
                <a:latin typeface="Times New Roman" panose="02020603050405020304" pitchFamily="18" charset="0"/>
              </a:rPr>
              <a:t>Làm thế nào để </a:t>
            </a:r>
            <a:r>
              <a:rPr lang="en-US" altLang="vi-VN" sz="2800" b="1">
                <a:solidFill>
                  <a:srgbClr val="0000FF"/>
                </a:solidFill>
                <a:latin typeface="Times New Roman" panose="02020603050405020304" pitchFamily="18" charset="0"/>
              </a:rPr>
              <a:t>hiểu được và đọc được </a:t>
            </a:r>
            <a:r>
              <a:rPr lang="vi-VN" altLang="vi-VN" sz="2800" b="1">
                <a:solidFill>
                  <a:srgbClr val="0000FF"/>
                </a:solidFill>
                <a:latin typeface="Times New Roman" panose="02020603050405020304" pitchFamily="18" charset="0"/>
              </a:rPr>
              <a:t>các đối tượng địa lí lên bản đồ?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800" b="1">
                <a:solidFill>
                  <a:srgbClr val="0000FF"/>
                </a:solidFill>
                <a:latin typeface="Times New Roman" panose="02020603050405020304" pitchFamily="18" charset="0"/>
              </a:rPr>
              <a:t>+ cách tính tỉ lệ</a:t>
            </a:r>
            <a:r>
              <a:rPr lang="vi-VN" altLang="vi-VN" sz="2800" b="1">
                <a:solidFill>
                  <a:srgbClr val="0000FF"/>
                </a:solidFill>
                <a:latin typeface="Times New Roman" panose="02020603050405020304" pitchFamily="18" charset="0"/>
              </a:rPr>
              <a:t> bản đồ ?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800" b="1">
                <a:solidFill>
                  <a:srgbClr val="0000FF"/>
                </a:solidFill>
                <a:latin typeface="Times New Roman" panose="02020603050405020304" pitchFamily="18" charset="0"/>
              </a:rPr>
              <a:t>+ sưu tầm , tìm hiểu một số bản đồ thông dụng.</a:t>
            </a:r>
            <a:endParaRPr lang="vi-VN" altLang="vi-VN" sz="2800" b="1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vi-VN" altLang="vi-VN" sz="2800" b="1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9796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99835" y="4773277"/>
            <a:ext cx="6885214" cy="41059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9796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8019" flipH="1">
            <a:off x="6217383" y="4423822"/>
            <a:ext cx="5630687" cy="4105935"/>
          </a:xfrm>
          <a:prstGeom prst="rect">
            <a:avLst/>
          </a:prstGeom>
        </p:spPr>
      </p:pic>
      <p:grpSp>
        <p:nvGrpSpPr>
          <p:cNvPr id="42" name="Group 41"/>
          <p:cNvGrpSpPr/>
          <p:nvPr/>
        </p:nvGrpSpPr>
        <p:grpSpPr>
          <a:xfrm>
            <a:off x="6368595" y="5927439"/>
            <a:ext cx="1299385" cy="1034291"/>
            <a:chOff x="7874128" y="5679058"/>
            <a:chExt cx="1557892" cy="1276763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brightnessContrast contrast="-2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6483" y="5679058"/>
              <a:ext cx="1535537" cy="1276763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6429" b="90000" l="0" r="99349">
                          <a14:backgroundMark x1="26221" y1="16429" x2="38925" y2="15000"/>
                          <a14:backgroundMark x1="24756" y1="16429" x2="26384" y2="16429"/>
                          <a14:backgroundMark x1="52606" y1="13571" x2="57980" y2="14286"/>
                          <a14:backgroundMark x1="53583" y1="15714" x2="50163" y2="15000"/>
                          <a14:backgroundMark x1="62052" y1="13571" x2="70195" y2="11429"/>
                          <a14:backgroundMark x1="82573" y1="8571" x2="85505" y2="8571"/>
                          <a14:backgroundMark x1="92182" y1="8571" x2="95440" y2="19286"/>
                          <a14:backgroundMark x1="92182" y1="7143" x2="86808" y2="7857"/>
                        </a14:backgroundRemoval>
                      </a14:imgEffect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4128" y="5879525"/>
              <a:ext cx="1518774" cy="292255"/>
            </a:xfrm>
            <a:prstGeom prst="rect">
              <a:avLst/>
            </a:prstGeom>
          </p:spPr>
        </p:pic>
      </p:grpSp>
      <p:grpSp>
        <p:nvGrpSpPr>
          <p:cNvPr id="45" name="Group 44"/>
          <p:cNvGrpSpPr/>
          <p:nvPr/>
        </p:nvGrpSpPr>
        <p:grpSpPr>
          <a:xfrm>
            <a:off x="5213929" y="5959645"/>
            <a:ext cx="1282103" cy="1034291"/>
            <a:chOff x="6482861" y="5717172"/>
            <a:chExt cx="1537172" cy="1276763"/>
          </a:xfrm>
        </p:grpSpPr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brightnessContrast contrast="-2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2861" y="5717172"/>
              <a:ext cx="1535537" cy="1276763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1259" y="5904615"/>
              <a:ext cx="1518774" cy="292255"/>
            </a:xfrm>
            <a:prstGeom prst="rect">
              <a:avLst/>
            </a:prstGeom>
          </p:spPr>
        </p:pic>
      </p:grpSp>
      <p:grpSp>
        <p:nvGrpSpPr>
          <p:cNvPr id="60" name="Group 59"/>
          <p:cNvGrpSpPr/>
          <p:nvPr/>
        </p:nvGrpSpPr>
        <p:grpSpPr>
          <a:xfrm>
            <a:off x="4066665" y="5927713"/>
            <a:ext cx="1286894" cy="1034291"/>
            <a:chOff x="5109357" y="5685240"/>
            <a:chExt cx="1542917" cy="1276763"/>
          </a:xfrm>
        </p:grpSpPr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brightnessContrast contrast="-2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6737" y="5685240"/>
              <a:ext cx="1535537" cy="1276763"/>
            </a:xfrm>
            <a:prstGeom prst="rect">
              <a:avLst/>
            </a:prstGeom>
          </p:spPr>
        </p:pic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9357" y="5925926"/>
              <a:ext cx="1518774" cy="292255"/>
            </a:xfrm>
            <a:prstGeom prst="rect">
              <a:avLst/>
            </a:prstGeom>
          </p:spPr>
        </p:pic>
      </p:grpSp>
      <p:grpSp>
        <p:nvGrpSpPr>
          <p:cNvPr id="68" name="Group 67"/>
          <p:cNvGrpSpPr/>
          <p:nvPr/>
        </p:nvGrpSpPr>
        <p:grpSpPr>
          <a:xfrm>
            <a:off x="2904684" y="5949334"/>
            <a:ext cx="1282898" cy="1034291"/>
            <a:chOff x="3709629" y="5706861"/>
            <a:chExt cx="1538126" cy="1276763"/>
          </a:xfrm>
        </p:grpSpPr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brightnessContrast contrast="-2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2218" y="5706861"/>
              <a:ext cx="1535537" cy="1276763"/>
            </a:xfrm>
            <a:prstGeom prst="rect">
              <a:avLst/>
            </a:prstGeom>
          </p:spPr>
        </p:pic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9629" y="5939896"/>
              <a:ext cx="1518774" cy="292255"/>
            </a:xfrm>
            <a:prstGeom prst="rect">
              <a:avLst/>
            </a:prstGeom>
          </p:spPr>
        </p:pic>
      </p:grpSp>
      <p:grpSp>
        <p:nvGrpSpPr>
          <p:cNvPr id="71" name="Group 70"/>
          <p:cNvGrpSpPr/>
          <p:nvPr/>
        </p:nvGrpSpPr>
        <p:grpSpPr>
          <a:xfrm>
            <a:off x="1595243" y="5949333"/>
            <a:ext cx="1401866" cy="1034291"/>
            <a:chOff x="2151235" y="5706860"/>
            <a:chExt cx="1680762" cy="127676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brightnessContrast contrast="-2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1235" y="5706860"/>
              <a:ext cx="1680762" cy="1276763"/>
            </a:xfrm>
            <a:prstGeom prst="rect">
              <a:avLst/>
            </a:prstGeom>
          </p:spPr>
        </p:pic>
        <p:pic>
          <p:nvPicPr>
            <p:cNvPr id="73" name="Picture 72"/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6429" b="90000" l="0" r="99349">
                          <a14:backgroundMark x1="26221" y1="16429" x2="38925" y2="15000"/>
                          <a14:backgroundMark x1="24756" y1="16429" x2="26384" y2="16429"/>
                          <a14:backgroundMark x1="52606" y1="13571" x2="57980" y2="14286"/>
                          <a14:backgroundMark x1="53583" y1="15714" x2="50163" y2="15000"/>
                          <a14:backgroundMark x1="62052" y1="13571" x2="70195" y2="11429"/>
                          <a14:backgroundMark x1="82573" y1="8571" x2="85505" y2="8571"/>
                          <a14:backgroundMark x1="92182" y1="8571" x2="95440" y2="19286"/>
                          <a14:backgroundMark x1="92182" y1="7143" x2="86808" y2="7857"/>
                        </a14:backgroundRemoval>
                      </a14:imgEffect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1235" y="5954111"/>
              <a:ext cx="1680762" cy="292255"/>
            </a:xfrm>
            <a:prstGeom prst="rect">
              <a:avLst/>
            </a:prstGeom>
          </p:spPr>
        </p:pic>
      </p:grpSp>
      <p:pic>
        <p:nvPicPr>
          <p:cNvPr id="74" name="Picture 7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096" y="5080155"/>
            <a:ext cx="1121321" cy="112132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434" b="100000" l="0" r="1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78697" y="-46853"/>
            <a:ext cx="6986607" cy="449933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33880" y="817880"/>
            <a:ext cx="57581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vi-VN" alt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ÙNG EM ĐẾN TRƯỜNG</a:t>
            </a:r>
          </a:p>
        </p:txBody>
      </p:sp>
      <p:pic>
        <p:nvPicPr>
          <p:cNvPr id="33" name="Picture 32" descr="C:\Users\ADMIN\Desktop\Tai nguyen thiet ke tro choi\Angry birds epic birds\1505573783630 (2).png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8234" y="2353411"/>
            <a:ext cx="1152193" cy="700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0620" y="5190876"/>
            <a:ext cx="586883" cy="9580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7435" y="5300869"/>
            <a:ext cx="680911" cy="955619"/>
          </a:xfrm>
          <a:prstGeom prst="rect">
            <a:avLst/>
          </a:prstGeom>
        </p:spPr>
      </p:pic>
      <p:pic>
        <p:nvPicPr>
          <p:cNvPr id="10" name="TiengKhenTayBa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9378548" y="293867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4200" numSld="8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4"/>
            <a:ext cx="9144000" cy="6854653"/>
          </a:xfrm>
          <a:prstGeom prst="rect">
            <a:avLst/>
          </a:prstGeom>
        </p:spPr>
      </p:pic>
      <p:pic>
        <p:nvPicPr>
          <p:cNvPr id="2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635" cy="766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1085215" y="1703070"/>
            <a:ext cx="7030720" cy="3107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em đã được trở lại trường sau kì nghỉ hè. Nhưng các bạn nhỏ vùng lũ chưa thể đến trường. Do một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trận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lũ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cuốn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mất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gỗ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.</a:t>
            </a:r>
          </a:p>
          <a:p>
            <a:pPr algn="ctr"/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thợ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mộc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bụng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xây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 sau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0" name="Picture 2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3920" y="5878486"/>
            <a:ext cx="1541130" cy="655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90" y="0"/>
            <a:ext cx="916209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89796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81147" y="3984495"/>
            <a:ext cx="8255000" cy="49227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89796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8019" flipH="1">
            <a:off x="5514438" y="4566952"/>
            <a:ext cx="5941277" cy="4332420"/>
          </a:xfrm>
          <a:prstGeom prst="rect">
            <a:avLst/>
          </a:prstGeom>
        </p:spPr>
      </p:pic>
      <p:pic>
        <p:nvPicPr>
          <p:cNvPr id="61" name="Picture 3" descr="C:\Users\ADMIN\Desktop\Tai nguyen thiet ke tro choi\Bảng gỗ\1.jp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25" y="-28987"/>
            <a:ext cx="826241" cy="844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4" descr="C:\Users\ADMIN\Desktop\Tai nguyen thiet ke tro choi\Bảng gỗ\2.jp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991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184" y="-3318"/>
            <a:ext cx="781442" cy="836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5" descr="C:\Users\ADMIN\Desktop\Tai nguyen thiet ke tro choi\Bảng gỗ\3.jp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7948" y="-55583"/>
            <a:ext cx="791253" cy="84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6" descr="C:\Users\ADMIN\Desktop\Tai nguyen thiet ke tro choi\Bảng gỗ\4.jp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752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3868" y="-15517"/>
            <a:ext cx="753836" cy="807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7" descr="C:\Users\ADMIN\Desktop\Tai nguyen thiet ke tro choi\Bảng gỗ\5.jpg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3306" b="97521" l="0" r="9734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876" y="-15516"/>
            <a:ext cx="813476" cy="871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Ã¬nh áº£nh cÃ³ liÃªn quan"/>
          <p:cNvPicPr>
            <a:picLocks noChangeAspect="1" noChangeArrowheads="1" noCrop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-366011" y="3953108"/>
            <a:ext cx="9528476" cy="3850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Oval Callout 36"/>
          <p:cNvSpPr/>
          <p:nvPr/>
        </p:nvSpPr>
        <p:spPr>
          <a:xfrm>
            <a:off x="738585" y="3103326"/>
            <a:ext cx="2348887" cy="1519278"/>
          </a:xfrm>
          <a:prstGeom prst="wedgeEllipseCallout">
            <a:avLst>
              <a:gd name="adj1" fmla="val -29099"/>
              <a:gd name="adj2" fmla="val 7994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009900"/>
                </a:solidFill>
              </a:rPr>
              <a:t>Chúng</a:t>
            </a:r>
            <a:r>
              <a:rPr lang="en-US" sz="2000" dirty="0">
                <a:solidFill>
                  <a:srgbClr val="009900"/>
                </a:solidFill>
              </a:rPr>
              <a:t> </a:t>
            </a:r>
            <a:r>
              <a:rPr lang="en-US" sz="2000" dirty="0" err="1">
                <a:solidFill>
                  <a:srgbClr val="009900"/>
                </a:solidFill>
              </a:rPr>
              <a:t>cháu</a:t>
            </a:r>
            <a:r>
              <a:rPr lang="en-US" sz="2000" dirty="0">
                <a:solidFill>
                  <a:srgbClr val="009900"/>
                </a:solidFill>
              </a:rPr>
              <a:t> </a:t>
            </a:r>
            <a:r>
              <a:rPr lang="en-US" sz="2000" dirty="0" err="1">
                <a:solidFill>
                  <a:srgbClr val="009900"/>
                </a:solidFill>
              </a:rPr>
              <a:t>cảm</a:t>
            </a:r>
            <a:r>
              <a:rPr lang="en-US" sz="2000" dirty="0">
                <a:solidFill>
                  <a:srgbClr val="009900"/>
                </a:solidFill>
              </a:rPr>
              <a:t> </a:t>
            </a:r>
            <a:r>
              <a:rPr lang="en-US" sz="2000" dirty="0" err="1">
                <a:solidFill>
                  <a:srgbClr val="009900"/>
                </a:solidFill>
              </a:rPr>
              <a:t>ơn</a:t>
            </a:r>
            <a:r>
              <a:rPr lang="en-US" sz="2000" dirty="0">
                <a:solidFill>
                  <a:srgbClr val="009900"/>
                </a:solidFill>
              </a:rPr>
              <a:t> </a:t>
            </a:r>
            <a:r>
              <a:rPr lang="en-US" sz="2000" dirty="0" err="1">
                <a:solidFill>
                  <a:srgbClr val="009900"/>
                </a:solidFill>
              </a:rPr>
              <a:t>bác</a:t>
            </a:r>
            <a:r>
              <a:rPr lang="en-US" sz="2000" dirty="0">
                <a:solidFill>
                  <a:srgbClr val="009900"/>
                </a:solidFill>
              </a:rPr>
              <a:t> </a:t>
            </a:r>
            <a:r>
              <a:rPr lang="en-US" sz="2000" dirty="0" err="1">
                <a:solidFill>
                  <a:srgbClr val="009900"/>
                </a:solidFill>
              </a:rPr>
              <a:t>rất</a:t>
            </a:r>
            <a:r>
              <a:rPr lang="en-US" sz="2000" dirty="0">
                <a:solidFill>
                  <a:srgbClr val="009900"/>
                </a:solidFill>
              </a:rPr>
              <a:t> </a:t>
            </a:r>
            <a:r>
              <a:rPr lang="en-US" sz="2000" dirty="0" err="1">
                <a:solidFill>
                  <a:srgbClr val="009900"/>
                </a:solidFill>
              </a:rPr>
              <a:t>nhiều</a:t>
            </a:r>
            <a:r>
              <a:rPr lang="en-US" sz="2000" dirty="0">
                <a:solidFill>
                  <a:srgbClr val="009900"/>
                </a:solidFill>
              </a:rPr>
              <a:t>!</a:t>
            </a:r>
          </a:p>
        </p:txBody>
      </p:sp>
      <p:grpSp>
        <p:nvGrpSpPr>
          <p:cNvPr id="42" name="Group 41"/>
          <p:cNvGrpSpPr/>
          <p:nvPr/>
        </p:nvGrpSpPr>
        <p:grpSpPr>
          <a:xfrm>
            <a:off x="5870577" y="6012866"/>
            <a:ext cx="1371059" cy="931229"/>
            <a:chOff x="7874128" y="5679058"/>
            <a:chExt cx="1557892" cy="1276763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22" cstate="print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brightnessContrast contrast="-2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6483" y="5679058"/>
              <a:ext cx="1535537" cy="1276763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4128" y="5879525"/>
              <a:ext cx="1518774" cy="292255"/>
            </a:xfrm>
            <a:prstGeom prst="rect">
              <a:avLst/>
            </a:prstGeom>
          </p:spPr>
        </p:pic>
      </p:grpSp>
      <p:grpSp>
        <p:nvGrpSpPr>
          <p:cNvPr id="45" name="Group 44"/>
          <p:cNvGrpSpPr/>
          <p:nvPr/>
        </p:nvGrpSpPr>
        <p:grpSpPr>
          <a:xfrm>
            <a:off x="4682848" y="6049664"/>
            <a:ext cx="1352824" cy="931229"/>
            <a:chOff x="6482861" y="5717172"/>
            <a:chExt cx="1537172" cy="1276763"/>
          </a:xfrm>
        </p:grpSpPr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22" cstate="print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brightnessContrast contrast="-2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2861" y="5717172"/>
              <a:ext cx="1535537" cy="1276763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1259" y="5904615"/>
              <a:ext cx="1518774" cy="292255"/>
            </a:xfrm>
            <a:prstGeom prst="rect">
              <a:avLst/>
            </a:prstGeom>
          </p:spPr>
        </p:pic>
      </p:grpSp>
      <p:grpSp>
        <p:nvGrpSpPr>
          <p:cNvPr id="60" name="Group 59"/>
          <p:cNvGrpSpPr/>
          <p:nvPr/>
        </p:nvGrpSpPr>
        <p:grpSpPr>
          <a:xfrm>
            <a:off x="3474539" y="6015598"/>
            <a:ext cx="1357880" cy="931229"/>
            <a:chOff x="5109357" y="5685240"/>
            <a:chExt cx="1542917" cy="1276763"/>
          </a:xfrm>
        </p:grpSpPr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22" cstate="print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brightnessContrast contrast="-2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6737" y="5685240"/>
              <a:ext cx="1535537" cy="1276763"/>
            </a:xfrm>
            <a:prstGeom prst="rect">
              <a:avLst/>
            </a:prstGeom>
          </p:spPr>
        </p:pic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9357" y="5925926"/>
              <a:ext cx="1518774" cy="292255"/>
            </a:xfrm>
            <a:prstGeom prst="rect">
              <a:avLst/>
            </a:prstGeom>
          </p:spPr>
        </p:pic>
      </p:grpSp>
      <p:grpSp>
        <p:nvGrpSpPr>
          <p:cNvPr id="68" name="Group 67"/>
          <p:cNvGrpSpPr/>
          <p:nvPr/>
        </p:nvGrpSpPr>
        <p:grpSpPr>
          <a:xfrm>
            <a:off x="2242779" y="6033346"/>
            <a:ext cx="1353663" cy="931229"/>
            <a:chOff x="3709629" y="5706861"/>
            <a:chExt cx="1538126" cy="1276763"/>
          </a:xfrm>
        </p:grpSpPr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22" cstate="print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brightnessContrast contrast="-2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2218" y="5706861"/>
              <a:ext cx="1535537" cy="1276763"/>
            </a:xfrm>
            <a:prstGeom prst="rect">
              <a:avLst/>
            </a:prstGeom>
          </p:spPr>
        </p:pic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9629" y="5939896"/>
              <a:ext cx="1518774" cy="292255"/>
            </a:xfrm>
            <a:prstGeom prst="rect">
              <a:avLst/>
            </a:prstGeom>
          </p:spPr>
        </p:pic>
      </p:grpSp>
      <p:grpSp>
        <p:nvGrpSpPr>
          <p:cNvPr id="71" name="Group 70"/>
          <p:cNvGrpSpPr/>
          <p:nvPr/>
        </p:nvGrpSpPr>
        <p:grpSpPr>
          <a:xfrm>
            <a:off x="882422" y="6033345"/>
            <a:ext cx="1479193" cy="931229"/>
            <a:chOff x="2151235" y="5706860"/>
            <a:chExt cx="1680762" cy="127676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22" cstate="print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brightnessContrast contrast="-2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1235" y="5706860"/>
              <a:ext cx="1680762" cy="1276763"/>
            </a:xfrm>
            <a:prstGeom prst="rect">
              <a:avLst/>
            </a:prstGeom>
          </p:spPr>
        </p:pic>
        <p:pic>
          <p:nvPicPr>
            <p:cNvPr id="73" name="Picture 72"/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1235" y="5954111"/>
              <a:ext cx="1680762" cy="292255"/>
            </a:xfrm>
            <a:prstGeom prst="rect">
              <a:avLst/>
            </a:prstGeom>
          </p:spPr>
        </p:pic>
      </p:grpSp>
      <p:pic>
        <p:nvPicPr>
          <p:cNvPr id="74" name="Picture 73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0045" y="4977209"/>
            <a:ext cx="1183173" cy="118317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4605" y="5297384"/>
            <a:ext cx="586883" cy="95802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5204" y="5351871"/>
            <a:ext cx="675991" cy="8490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4.44444E-6 L -0.09063 0.00162 " pathEditMode="relative" rAng="0" ptsTypes="AA">
                                      <p:cBhvr>
                                        <p:cTn id="5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31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82 0.01111 L -0.22778 0.01111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7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778 2.96296E-6 L -0.33386 2.96296E-6 " pathEditMode="relative" rAng="0" ptsTypes="AA">
                                      <p:cBhvr>
                                        <p:cTn id="7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1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941 2.96296E-6 L -0.4592 0.01527 " pathEditMode="relative" rAng="0" ptsTypes="AA">
                                      <p:cBhvr>
                                        <p:cTn id="8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90" y="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592 0.01528 L -0.58819 0.02408 " pathEditMode="relative" rAng="0" ptsTypes="AA">
                                      <p:cBhvr>
                                        <p:cTn id="9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58" y="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882 0.02408 L -0.74774 -0.02685 " pathEditMode="relative" rAng="0" ptsTypes="AA">
                                      <p:cBhvr>
                                        <p:cTn id="101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86" y="-2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3000"/>
                            </p:stCondLst>
                            <p:childTnLst>
                              <p:par>
                                <p:cTn id="10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7 L -0.78472 0.0037 " pathEditMode="relative" rAng="0" ptsTypes="AA">
                                      <p:cBhvr>
                                        <p:cTn id="104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236" y="185"/>
                                    </p:animMotion>
                                  </p:childTnLst>
                                </p:cTn>
                              </p:par>
                              <p:par>
                                <p:cTn id="10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3.7037E-7 L -0.79549 0.00903 " pathEditMode="relative" rAng="0" ptsTypes="AA">
                                      <p:cBhvr>
                                        <p:cTn id="106" dur="5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774" y="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8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4"/>
            <a:ext cx="9144000" cy="6854653"/>
          </a:xfrm>
          <a:prstGeom prst="rect">
            <a:avLst/>
          </a:prstGeom>
        </p:spPr>
      </p:pic>
      <p:pic>
        <p:nvPicPr>
          <p:cNvPr id="2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5" y="224790"/>
            <a:ext cx="8847455" cy="4605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3520" y="4125595"/>
            <a:ext cx="6419850" cy="273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1192530" y="1188720"/>
            <a:ext cx="6720840" cy="163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Câu: 1 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 từ còn thiếu vào chỗ trống sau: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alt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vi-VN" alt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những đường nối liền cực bắc với cực nam.</a:t>
            </a:r>
          </a:p>
          <a:p>
            <a:pPr algn="ctr"/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 </a:t>
            </a:r>
            <a:r>
              <a:rPr lang="vi-VN" alt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Vĩ tuyến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      B. </a:t>
            </a:r>
            <a:r>
              <a:rPr lang="vi-VN" alt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 tuyế</a:t>
            </a:r>
            <a:r>
              <a:rPr lang="en-US" altLang="vi-VN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endParaRPr lang="vi-VN" alt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 </a:t>
            </a:r>
            <a:r>
              <a:rPr lang="vi-VN" alt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xích đạo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D. </a:t>
            </a:r>
            <a:r>
              <a:rPr lang="vi-VN" alt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 cực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861310" y="5121910"/>
            <a:ext cx="331152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B.Kinh tuyến.</a:t>
            </a:r>
          </a:p>
        </p:txBody>
      </p:sp>
      <p:pic>
        <p:nvPicPr>
          <p:cNvPr id="30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1355" y="6267450"/>
            <a:ext cx="1385200" cy="58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4"/>
            <a:ext cx="9144000" cy="6854653"/>
          </a:xfrm>
          <a:prstGeom prst="rect">
            <a:avLst/>
          </a:prstGeom>
        </p:spPr>
      </p:pic>
      <p:pic>
        <p:nvPicPr>
          <p:cNvPr id="2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955" y="-635"/>
            <a:ext cx="8847455" cy="4968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105" y="4068445"/>
            <a:ext cx="6419850" cy="278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1493806" y="909235"/>
            <a:ext cx="6382844" cy="25533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Câu: </a:t>
            </a:r>
            <a:r>
              <a:rPr lang="vi-VN" alt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vi-V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Điền từ còn thiếu vào chỗ trống sau:</a:t>
            </a:r>
            <a:endParaRPr lang="vi-VN" altLang="en-US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vi-VN" alt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vi-VN" alt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 là những vòng tròn trên quả địa cầu vuông góc với các đường kinh tuyến 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 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A. </a:t>
            </a:r>
            <a:r>
              <a:rPr lang="vi-VN" alt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Xích đạo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               B. </a:t>
            </a:r>
            <a:r>
              <a:rPr lang="vi-VN" alt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Kinh tuyế</a:t>
            </a:r>
            <a:r>
              <a:rPr lang="en-US" altLang="vi-VN" sz="20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</a:t>
            </a:r>
            <a:endParaRPr lang="vi-VN" alt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C. </a:t>
            </a:r>
            <a:r>
              <a:rPr lang="vi-VN" alt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Vĩ tuyến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                D. </a:t>
            </a:r>
            <a:r>
              <a:rPr lang="vi-VN" alt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Vòng cực</a:t>
            </a:r>
            <a:endParaRPr lang="vi-VN" alt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756098" y="5136981"/>
            <a:ext cx="3429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C. Vĩ tuyến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    </a:t>
            </a:r>
            <a:endParaRPr lang="en-US" sz="24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1355" y="6267450"/>
            <a:ext cx="1385200" cy="58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4"/>
            <a:ext cx="9144000" cy="6854653"/>
          </a:xfrm>
          <a:prstGeom prst="rect">
            <a:avLst/>
          </a:prstGeom>
        </p:spPr>
      </p:pic>
      <p:pic>
        <p:nvPicPr>
          <p:cNvPr id="2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0350" y="210185"/>
            <a:ext cx="9215120" cy="4511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3520" y="4000500"/>
            <a:ext cx="6419850" cy="2855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897890" y="1190625"/>
            <a:ext cx="7147560" cy="163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Câu: </a:t>
            </a:r>
            <a:r>
              <a:rPr lang="vi-VN" alt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Vĩ tuyến gốc đánh số 0°hay còn gọi là đường</a:t>
            </a:r>
          </a:p>
          <a:p>
            <a:pPr algn="ctr"/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 </a:t>
            </a:r>
          </a:p>
          <a:p>
            <a:pPr algn="ctr"/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 </a:t>
            </a:r>
            <a:r>
              <a:rPr lang="vi-VN" alt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 tuyến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r>
              <a:rPr lang="vi-VN" alt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B. </a:t>
            </a:r>
            <a:r>
              <a:rPr lang="vi-VN" alt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Vĩ tuyến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 C. </a:t>
            </a:r>
            <a:r>
              <a:rPr lang="vi-VN" alt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 tuyến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alt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D. </a:t>
            </a:r>
            <a:r>
              <a:rPr lang="vi-VN" alt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Xích đạo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941320" y="4970780"/>
            <a:ext cx="395795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 </a:t>
            </a:r>
            <a:r>
              <a:rPr lang="vi-VN" alt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Xích đạo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 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</a:p>
        </p:txBody>
      </p:sp>
      <p:pic>
        <p:nvPicPr>
          <p:cNvPr id="30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1355" y="6267450"/>
            <a:ext cx="1385200" cy="58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4"/>
            <a:ext cx="9144000" cy="6854653"/>
          </a:xfrm>
          <a:prstGeom prst="rect">
            <a:avLst/>
          </a:prstGeom>
        </p:spPr>
      </p:pic>
      <p:pic>
        <p:nvPicPr>
          <p:cNvPr id="2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5" y="224790"/>
            <a:ext cx="8847455" cy="4172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440" y="3453130"/>
            <a:ext cx="8155940" cy="3402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1216025" y="1429385"/>
            <a:ext cx="671258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Câu: </a:t>
            </a:r>
            <a:r>
              <a:rPr lang="vi-VN" alt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vi-VN" alt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 kinh tuyến nằm bên phải kinh tuyến gốc là </a:t>
            </a:r>
          </a:p>
          <a:p>
            <a:pPr algn="ctr"/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A. </a:t>
            </a:r>
            <a:r>
              <a:rPr lang="vi-VN" alt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 tuyến đông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                 B.</a:t>
            </a:r>
            <a:r>
              <a:rPr lang="vi-VN" alt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 tuyến tây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C. </a:t>
            </a:r>
            <a:r>
              <a:rPr lang="vi-VN" alt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 tuyến bắc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alt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 </a:t>
            </a:r>
            <a:r>
              <a:rPr lang="vi-VN" alt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 tuyến nam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414270" y="4710430"/>
            <a:ext cx="478282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 A. 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kinh tuyến đông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.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pic>
        <p:nvPicPr>
          <p:cNvPr id="30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1355" y="6267450"/>
            <a:ext cx="1385200" cy="58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theme/theme1.xml><?xml version="1.0" encoding="utf-8"?>
<a:theme xmlns:a="http://schemas.openxmlformats.org/drawingml/2006/main" name="1_Blue Waves">
  <a:themeElements>
    <a:clrScheme name="Blue Waves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66CC"/>
      </a:accent1>
      <a:accent2>
        <a:srgbClr val="3399FF"/>
      </a:accent2>
      <a:accent3>
        <a:srgbClr val="FFFFFF"/>
      </a:accent3>
      <a:accent4>
        <a:srgbClr val="000000"/>
      </a:accent4>
      <a:accent5>
        <a:srgbClr val="AAB8E2"/>
      </a:accent5>
      <a:accent6>
        <a:srgbClr val="2D8AE7"/>
      </a:accent6>
      <a:hlink>
        <a:srgbClr val="CC3300"/>
      </a:hlink>
      <a:folHlink>
        <a:srgbClr val="996600"/>
      </a:folHlink>
    </a:clrScheme>
    <a:fontScheme name="Blue Waves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Blue Wav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Wave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Wave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Wave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Wave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Wave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66CC"/>
        </a:accent1>
        <a:accent2>
          <a:srgbClr val="3399FF"/>
        </a:accent2>
        <a:accent3>
          <a:srgbClr val="FFFFFF"/>
        </a:accent3>
        <a:accent4>
          <a:srgbClr val="000000"/>
        </a:accent4>
        <a:accent5>
          <a:srgbClr val="AAB8E2"/>
        </a:accent5>
        <a:accent6>
          <a:srgbClr val="2D8AE7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622</Words>
  <Application>Microsoft Office PowerPoint</Application>
  <PresentationFormat>On-screen Show (4:3)</PresentationFormat>
  <Paragraphs>128</Paragraphs>
  <Slides>25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4" baseType="lpstr">
      <vt:lpstr>SimSun</vt:lpstr>
      <vt:lpstr>#9Slide03 IcielUni Sans Heavy</vt:lpstr>
      <vt:lpstr>#9Slide03 Roboto Condensed</vt:lpstr>
      <vt:lpstr>Arial</vt:lpstr>
      <vt:lpstr>Avenir Next</vt:lpstr>
      <vt:lpstr>Calibri</vt:lpstr>
      <vt:lpstr>Lato Light</vt:lpstr>
      <vt:lpstr>Times New Roman</vt:lpstr>
      <vt:lpstr>1_Blue Waves</vt:lpstr>
      <vt:lpstr> PHÒNG GIÁO DỤC &amp; ĐÀO TẠO CẨM PHẢ TRƯỜNG THCS NAM HẢI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Tuan Anh</dc:creator>
  <cp:lastModifiedBy>Administrator</cp:lastModifiedBy>
  <cp:revision>91</cp:revision>
  <dcterms:created xsi:type="dcterms:W3CDTF">2019-02-03T09:53:00Z</dcterms:created>
  <dcterms:modified xsi:type="dcterms:W3CDTF">2025-04-14T17:03:00Z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1033-11.2.0.10265</vt:lpwstr>
  </property>
  <property fmtid="{D5CDD505-2E9C-101B-9397-08002B2CF9AE}" pid="3" name="ICV">
    <vt:lpwstr>708EE442364E46318E037D1D4040711D</vt:lpwstr>
  </property>
</Properties>
</file>