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29.svg" ContentType="image/svg+xml"/>
  <Override PartName="/ppt/media/image3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3"/>
    <p:sldId id="258" r:id="rId4"/>
    <p:sldId id="256" r:id="rId5"/>
    <p:sldId id="266" r:id="rId6"/>
    <p:sldId id="259" r:id="rId7"/>
    <p:sldId id="268" r:id="rId8"/>
    <p:sldId id="269" r:id="rId9"/>
    <p:sldId id="270" r:id="rId10"/>
    <p:sldId id="273" r:id="rId11"/>
    <p:sldId id="261" r:id="rId12"/>
    <p:sldId id="274" r:id="rId13"/>
    <p:sldId id="275" r:id="rId14"/>
    <p:sldId id="277" r:id="rId15"/>
  </p:sldIdLst>
  <p:sldSz cx="18288000" cy="10287000"/>
  <p:notesSz cx="6858000" cy="9144000"/>
  <p:embeddedFontLst>
    <p:embeddedFont>
      <p:font typeface="SimSun" panose="02010600030101010101" pitchFamily="2" charset="-122"/>
      <p:regular r:id="rId19"/>
    </p:embeddedFont>
    <p:embeddedFont>
      <p:font typeface="#9Slide05 Awesome Display" charset="0"/>
      <p:regular r:id="rId20"/>
    </p:embeddedFont>
    <p:embeddedFont>
      <p:font typeface="#9Slide03 BoosterNextFYBlack" panose="02000A03000000020004" pitchFamily="2" charset="0"/>
      <p:regular r:id="rId21"/>
    </p:embeddedFont>
    <p:embeddedFont>
      <p:font typeface="#9Slide03 Arima Madurai Bold" panose="00000800000000000000" charset="0"/>
      <p:bold r:id="rId22"/>
    </p:embeddedFont>
    <p:embeddedFont>
      <p:font typeface="#9Slide05 Edwardian" panose="02040603050506020204" pitchFamily="18" charset="0"/>
      <p:regular r:id="rId23"/>
    </p:embeddedFont>
    <p:embeddedFont>
      <p:font typeface="Segoe UI" panose="020B0502040204020203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9B6"/>
    <a:srgbClr val="ABB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2" d="100"/>
          <a:sy n="52" d="100"/>
        </p:scale>
        <p:origin x="293" y="62"/>
      </p:cViewPr>
      <p:guideLst>
        <p:guide orient="horz" pos="20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10.fntdata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27.sv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jpeg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image" Target="../media/image20.sv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7.svg"/><Relationship Id="rId11" Type="http://schemas.openxmlformats.org/officeDocument/2006/relationships/image" Target="../media/image36.png"/><Relationship Id="rId10" Type="http://schemas.openxmlformats.org/officeDocument/2006/relationships/image" Target="../media/image18.sv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27.sv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jpeg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image" Target="../media/image20.sv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6" Type="http://schemas.openxmlformats.org/officeDocument/2006/relationships/slideLayout" Target="../slideLayouts/slideLayout7.xml"/><Relationship Id="rId15" Type="http://schemas.openxmlformats.org/officeDocument/2006/relationships/hyperlink" Target="B8.3.%20PHT%20-%20C&#226;u%20r&#250;t%20g&#7885;n%20v&#224;%20c&#226;u%20&#273;&#7863;c%20bi&#7879;t%20-%20Nh&#243;m%203H1K.pdf" TargetMode="Externa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7" Type="http://schemas.openxmlformats.org/officeDocument/2006/relationships/slideLayout" Target="../slideLayouts/slideLayout7.xml"/><Relationship Id="rId16" Type="http://schemas.openxmlformats.org/officeDocument/2006/relationships/hyperlink" Target="B8.3.%20PHT%20-%20C&#226;u%20r&#250;t%20g&#7885;n%20v&#224;%20c&#226;u%20&#273;&#7863;c%20bi&#7879;t%20-%20Nh&#243;m%203H1K.pptx" TargetMode="External"/><Relationship Id="rId15" Type="http://schemas.openxmlformats.org/officeDocument/2006/relationships/hyperlink" Target="B8.4.%20PHT%20-%20&#272;&#7873;n%20th&#225;p%20v&#7851;n%20ng&#7911;%20y&#234;n%20-%20Nh&#243;m%203H1K.pdf" TargetMode="Externa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svg"/><Relationship Id="rId8" Type="http://schemas.openxmlformats.org/officeDocument/2006/relationships/image" Target="../media/image10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3" Type="http://schemas.openxmlformats.org/officeDocument/2006/relationships/image" Target="../media/image5.sv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9" Type="http://schemas.openxmlformats.org/officeDocument/2006/relationships/tags" Target="../tags/tag1.xml"/><Relationship Id="rId18" Type="http://schemas.openxmlformats.org/officeDocument/2006/relationships/image" Target="../media/image20.svg"/><Relationship Id="rId17" Type="http://schemas.openxmlformats.org/officeDocument/2006/relationships/image" Target="../media/image19.png"/><Relationship Id="rId16" Type="http://schemas.openxmlformats.org/officeDocument/2006/relationships/image" Target="../media/image18.sv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svg"/><Relationship Id="rId12" Type="http://schemas.openxmlformats.org/officeDocument/2006/relationships/image" Target="../media/image14.png"/><Relationship Id="rId11" Type="http://schemas.openxmlformats.org/officeDocument/2006/relationships/image" Target="../media/image13.svg"/><Relationship Id="rId10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2.svg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35.svg"/><Relationship Id="rId3" Type="http://schemas.openxmlformats.org/officeDocument/2006/relationships/image" Target="../media/image21.png"/><Relationship Id="rId29" Type="http://schemas.openxmlformats.org/officeDocument/2006/relationships/image" Target="../media/image34.png"/><Relationship Id="rId28" Type="http://schemas.openxmlformats.org/officeDocument/2006/relationships/image" Target="../media/image33.svg"/><Relationship Id="rId27" Type="http://schemas.openxmlformats.org/officeDocument/2006/relationships/image" Target="../media/image32.png"/><Relationship Id="rId26" Type="http://schemas.openxmlformats.org/officeDocument/2006/relationships/image" Target="../media/image31.svg"/><Relationship Id="rId25" Type="http://schemas.openxmlformats.org/officeDocument/2006/relationships/image" Target="../media/image30.png"/><Relationship Id="rId24" Type="http://schemas.openxmlformats.org/officeDocument/2006/relationships/image" Target="../media/image29.svg"/><Relationship Id="rId23" Type="http://schemas.openxmlformats.org/officeDocument/2006/relationships/image" Target="../media/image28.png"/><Relationship Id="rId22" Type="http://schemas.openxmlformats.org/officeDocument/2006/relationships/image" Target="../media/image20.svg"/><Relationship Id="rId21" Type="http://schemas.openxmlformats.org/officeDocument/2006/relationships/image" Target="../media/image19.png"/><Relationship Id="rId20" Type="http://schemas.openxmlformats.org/officeDocument/2006/relationships/image" Target="../media/image18.svg"/><Relationship Id="rId2" Type="http://schemas.openxmlformats.org/officeDocument/2006/relationships/image" Target="../media/image16.png"/><Relationship Id="rId19" Type="http://schemas.openxmlformats.org/officeDocument/2006/relationships/image" Target="../media/image17.png"/><Relationship Id="rId18" Type="http://schemas.openxmlformats.org/officeDocument/2006/relationships/image" Target="../media/image15.svg"/><Relationship Id="rId17" Type="http://schemas.openxmlformats.org/officeDocument/2006/relationships/image" Target="../media/image14.png"/><Relationship Id="rId16" Type="http://schemas.openxmlformats.org/officeDocument/2006/relationships/image" Target="../media/image13.svg"/><Relationship Id="rId15" Type="http://schemas.openxmlformats.org/officeDocument/2006/relationships/image" Target="../media/image12.png"/><Relationship Id="rId14" Type="http://schemas.openxmlformats.org/officeDocument/2006/relationships/image" Target="../media/image11.svg"/><Relationship Id="rId13" Type="http://schemas.openxmlformats.org/officeDocument/2006/relationships/image" Target="../media/image10.png"/><Relationship Id="rId12" Type="http://schemas.openxmlformats.org/officeDocument/2006/relationships/image" Target="../media/image9.svg"/><Relationship Id="rId11" Type="http://schemas.openxmlformats.org/officeDocument/2006/relationships/image" Target="../media/image8.png"/><Relationship Id="rId10" Type="http://schemas.openxmlformats.org/officeDocument/2006/relationships/image" Target="../media/image7.sv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27.sv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jpeg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image" Target="../media/image20.sv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2.xml"/><Relationship Id="rId15" Type="http://schemas.openxmlformats.org/officeDocument/2006/relationships/hyperlink" Target="B8.3.%20PHT%20-%20C&#226;u%20r&#250;t%20g&#7885;n%20v&#224;%20c&#226;u%20&#273;&#7863;c%20bi&#7879;t%20-%20Nh&#243;m%203H1K.pdf" TargetMode="Externa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3.xm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4.xml"/><Relationship Id="rId15" Type="http://schemas.openxmlformats.org/officeDocument/2006/relationships/hyperlink" Target="B8.3.%20PHT%20-%20C&#226;u%20r&#250;t%20g&#7885;n%20v&#224;%20c&#226;u%20&#273;&#7863;c%20bi&#7879;t%20-%20Nh&#243;m%203H1K.pdf" TargetMode="Externa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2501693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310767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8700" y="1016476"/>
            <a:ext cx="15699656" cy="8375511"/>
            <a:chOff x="0" y="0"/>
            <a:chExt cx="20932874" cy="11167349"/>
          </a:xfrm>
        </p:grpSpPr>
        <p:grpSp>
          <p:nvGrpSpPr>
            <p:cNvPr id="12" name="Group 12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946716" y="7623500"/>
              <a:ext cx="3986158" cy="3543848"/>
            </a:xfrm>
            <a:custGeom>
              <a:avLst/>
              <a:gdLst/>
              <a:ahLst/>
              <a:cxnLst/>
              <a:rect l="l" t="t" r="r" b="b"/>
              <a:pathLst>
                <a:path w="3986158" h="3543848">
                  <a:moveTo>
                    <a:pt x="0" y="0"/>
                  </a:moveTo>
                  <a:lnTo>
                    <a:pt x="3986158" y="0"/>
                  </a:lnTo>
                  <a:lnTo>
                    <a:pt x="3986158" y="3543849"/>
                  </a:lnTo>
                  <a:lnTo>
                    <a:pt x="0" y="354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260827" t="-307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747806" y="1893848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716325">
            <a:off x="2773853" y="2463760"/>
            <a:ext cx="5653609" cy="5123804"/>
            <a:chOff x="0" y="0"/>
            <a:chExt cx="7538145" cy="6831739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437958">
              <a:off x="320204" y="683863"/>
              <a:ext cx="6897737" cy="5480467"/>
              <a:chOff x="0" y="0"/>
              <a:chExt cx="3901440" cy="30998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23"/>
                <a:stretch>
                  <a:fillRect t="-5617" b="-80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24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2078" y="0"/>
              <a:ext cx="1926523" cy="1546035"/>
            </a:xfrm>
            <a:custGeom>
              <a:avLst/>
              <a:gdLst/>
              <a:ahLst/>
              <a:cxnLst/>
              <a:rect l="l" t="t" r="r" b="b"/>
              <a:pathLst>
                <a:path w="1926523" h="1546035">
                  <a:moveTo>
                    <a:pt x="0" y="0"/>
                  </a:moveTo>
                  <a:lnTo>
                    <a:pt x="1926523" y="0"/>
                  </a:lnTo>
                  <a:lnTo>
                    <a:pt x="1926523" y="1546035"/>
                  </a:lnTo>
                  <a:lnTo>
                    <a:pt x="0" y="154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611622" y="5285704"/>
              <a:ext cx="1926523" cy="1546035"/>
            </a:xfrm>
            <a:custGeom>
              <a:avLst/>
              <a:gdLst/>
              <a:ahLst/>
              <a:cxnLst/>
              <a:rect l="l" t="t" r="r" b="b"/>
              <a:pathLst>
                <a:path w="1926523" h="1546035">
                  <a:moveTo>
                    <a:pt x="0" y="0"/>
                  </a:moveTo>
                  <a:lnTo>
                    <a:pt x="1926523" y="0"/>
                  </a:lnTo>
                  <a:lnTo>
                    <a:pt x="1926523" y="1546035"/>
                  </a:lnTo>
                  <a:lnTo>
                    <a:pt x="0" y="154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888363" y="6285392"/>
            <a:ext cx="1600539" cy="2010097"/>
          </a:xfrm>
          <a:custGeom>
            <a:avLst/>
            <a:gdLst/>
            <a:ahLst/>
            <a:cxnLst/>
            <a:rect l="l" t="t" r="r" b="b"/>
            <a:pathLst>
              <a:path w="1600539" h="2010097">
                <a:moveTo>
                  <a:pt x="0" y="0"/>
                </a:moveTo>
                <a:lnTo>
                  <a:pt x="1600539" y="0"/>
                </a:lnTo>
                <a:lnTo>
                  <a:pt x="1600539" y="2010097"/>
                </a:lnTo>
                <a:lnTo>
                  <a:pt x="0" y="2010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8875301" y="3699165"/>
            <a:ext cx="7310120" cy="179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 dirty="0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Ai </a:t>
            </a:r>
            <a:r>
              <a:rPr lang="en-US" sz="10000" dirty="0" err="1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nhanh</a:t>
            </a:r>
            <a:r>
              <a:rPr lang="en-US" sz="10000" dirty="0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sz="10000" dirty="0" err="1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hơn</a:t>
            </a:r>
            <a:endParaRPr lang="en-US" sz="10000" dirty="0">
              <a:solidFill>
                <a:schemeClr val="accent2">
                  <a:lumMod val="75000"/>
                </a:schemeClr>
              </a:solidFill>
              <a:latin typeface="#9Slide05 Awesome Display" charset="0"/>
              <a:ea typeface="Kaushan Script" panose="03060602040705080205"/>
              <a:cs typeface="#9Slide05 Awesome Display" charset="0"/>
              <a:sym typeface="Kaushan Script" panose="03060602040705080205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1016476"/>
            <a:ext cx="15680606" cy="8229599"/>
            <a:chOff x="0" y="0"/>
            <a:chExt cx="20907474" cy="10972800"/>
          </a:xfrm>
        </p:grpSpPr>
        <p:grpSp>
          <p:nvGrpSpPr>
            <p:cNvPr id="8" name="Group 8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783116" y="1714274"/>
            <a:ext cx="2078980" cy="1603413"/>
          </a:xfrm>
          <a:custGeom>
            <a:avLst/>
            <a:gdLst/>
            <a:ahLst/>
            <a:cxnLst/>
            <a:rect l="l" t="t" r="r" b="b"/>
            <a:pathLst>
              <a:path w="2078980" h="1603413">
                <a:moveTo>
                  <a:pt x="0" y="0"/>
                </a:moveTo>
                <a:lnTo>
                  <a:pt x="2078980" y="0"/>
                </a:lnTo>
                <a:lnTo>
                  <a:pt x="2078980" y="1603413"/>
                </a:lnTo>
                <a:lnTo>
                  <a:pt x="0" y="1603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2527935" y="2601133"/>
            <a:ext cx="132008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rút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gọn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đặc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biệt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đặc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điểm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gì</a:t>
            </a:r>
            <a:r>
              <a:rPr sz="3000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?</a:t>
            </a:r>
            <a:endParaRPr sz="3000" dirty="0">
              <a:solidFill>
                <a:srgbClr val="002060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 defTabSz="2667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b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- </a:t>
            </a:r>
            <a:r>
              <a:rPr sz="3000" b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Giống</a:t>
            </a:r>
            <a:r>
              <a:rPr sz="3000" b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 </a:t>
            </a:r>
            <a:r>
              <a:rPr sz="3000" b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nhau</a:t>
            </a:r>
            <a:r>
              <a:rPr sz="3000" b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: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 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một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trung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tâm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cú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pháp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.</a:t>
            </a:r>
            <a:endParaRPr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algn="just" defTabSz="2667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- </a:t>
            </a:r>
            <a:r>
              <a:rPr sz="3000" b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Khác</a:t>
            </a:r>
            <a:r>
              <a:rPr sz="3000" b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 </a:t>
            </a:r>
            <a:r>
              <a:rPr sz="3000" b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nhau</a:t>
            </a:r>
            <a:r>
              <a:rPr sz="3000" b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:</a:t>
            </a:r>
            <a:endParaRPr sz="3000" b="1" dirty="0">
              <a:latin typeface="#9Slide03 Arima Madurai Bold" panose="00000800000000000000" charset="0"/>
              <a:ea typeface="等线 Light"/>
              <a:cs typeface="#9Slide03 Arima Madurai Bold" panose="00000800000000000000" charset="0"/>
            </a:endParaRPr>
          </a:p>
          <a:p>
            <a:pPr algn="just" defTabSz="2667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b="1" i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+ </a:t>
            </a:r>
            <a:r>
              <a:rPr sz="3000" b="1" i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Câu</a:t>
            </a:r>
            <a:r>
              <a:rPr sz="3000" b="1" i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 </a:t>
            </a:r>
            <a:r>
              <a:rPr sz="3000" b="1" i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rút</a:t>
            </a:r>
            <a:r>
              <a:rPr sz="3000" b="1" i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 </a:t>
            </a:r>
            <a:r>
              <a:rPr sz="3000" b="1" i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gọn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: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chất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là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đơn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thành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phần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-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nhưng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khi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sử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dụng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người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ta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lược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bỏ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một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số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thành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phần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như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hoặc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lược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bỏ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cả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Dựa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vào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hoàn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cảnh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thể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xác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định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được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từ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hoặc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cụm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từ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rút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gọn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là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thành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phần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gì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trong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thể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khôi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phục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lại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thành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phần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đã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lược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bỏ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trong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thành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hoàn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chỉnh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,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đầy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.</a:t>
            </a:r>
            <a:endParaRPr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pPr defTabSz="2667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b="1" i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+ </a:t>
            </a:r>
            <a:r>
              <a:rPr sz="3000" b="1" i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Câu</a:t>
            </a:r>
            <a:r>
              <a:rPr sz="3000" b="1" i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 </a:t>
            </a:r>
            <a:r>
              <a:rPr sz="3000" b="1" i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đặc</a:t>
            </a:r>
            <a:r>
              <a:rPr sz="3000" b="1" i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 </a:t>
            </a:r>
            <a:r>
              <a:rPr sz="3000" b="1" i="1" dirty="0" err="1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biệt</a:t>
            </a:r>
            <a:r>
              <a:rPr sz="3000" b="1" i="1" dirty="0">
                <a:latin typeface="#9Slide03 Arima Madurai Bold" panose="00000800000000000000" charset="0"/>
                <a:ea typeface="等线 Light"/>
                <a:cs typeface="#9Slide03 Arima Madurai Bold" panose="00000800000000000000" charset="0"/>
              </a:rPr>
              <a:t>: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 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là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không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có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cấu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tạo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theo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mô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hình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-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;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Không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thể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khôi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phục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lại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được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.</a:t>
            </a:r>
            <a:endParaRPr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2527936" y="1508772"/>
            <a:ext cx="2426970" cy="82597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3: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2501693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310767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8700" y="1016476"/>
            <a:ext cx="15699656" cy="8375511"/>
            <a:chOff x="0" y="0"/>
            <a:chExt cx="20932874" cy="11167349"/>
          </a:xfrm>
        </p:grpSpPr>
        <p:grpSp>
          <p:nvGrpSpPr>
            <p:cNvPr id="12" name="Group 12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946716" y="7623500"/>
              <a:ext cx="3986158" cy="3543848"/>
            </a:xfrm>
            <a:custGeom>
              <a:avLst/>
              <a:gdLst/>
              <a:ahLst/>
              <a:cxnLst/>
              <a:rect l="l" t="t" r="r" b="b"/>
              <a:pathLst>
                <a:path w="3986158" h="3543848">
                  <a:moveTo>
                    <a:pt x="0" y="0"/>
                  </a:moveTo>
                  <a:lnTo>
                    <a:pt x="3986158" y="0"/>
                  </a:lnTo>
                  <a:lnTo>
                    <a:pt x="3986158" y="3543849"/>
                  </a:lnTo>
                  <a:lnTo>
                    <a:pt x="0" y="354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260827" t="-307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747806" y="1893848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716325">
            <a:off x="2935841" y="2642330"/>
            <a:ext cx="5653609" cy="5123804"/>
            <a:chOff x="0" y="0"/>
            <a:chExt cx="7538145" cy="6831739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437958">
              <a:off x="320204" y="683863"/>
              <a:ext cx="6897737" cy="5480467"/>
              <a:chOff x="0" y="0"/>
              <a:chExt cx="3901440" cy="30998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23"/>
                <a:stretch>
                  <a:fillRect t="-5617" b="-80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24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2078" y="0"/>
              <a:ext cx="1926523" cy="1546035"/>
            </a:xfrm>
            <a:custGeom>
              <a:avLst/>
              <a:gdLst/>
              <a:ahLst/>
              <a:cxnLst/>
              <a:rect l="l" t="t" r="r" b="b"/>
              <a:pathLst>
                <a:path w="1926523" h="1546035">
                  <a:moveTo>
                    <a:pt x="0" y="0"/>
                  </a:moveTo>
                  <a:lnTo>
                    <a:pt x="1926523" y="0"/>
                  </a:lnTo>
                  <a:lnTo>
                    <a:pt x="1926523" y="1546035"/>
                  </a:lnTo>
                  <a:lnTo>
                    <a:pt x="0" y="154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611622" y="5285704"/>
              <a:ext cx="1926523" cy="1546035"/>
            </a:xfrm>
            <a:custGeom>
              <a:avLst/>
              <a:gdLst/>
              <a:ahLst/>
              <a:cxnLst/>
              <a:rect l="l" t="t" r="r" b="b"/>
              <a:pathLst>
                <a:path w="1926523" h="1546035">
                  <a:moveTo>
                    <a:pt x="0" y="0"/>
                  </a:moveTo>
                  <a:lnTo>
                    <a:pt x="1926523" y="0"/>
                  </a:lnTo>
                  <a:lnTo>
                    <a:pt x="1926523" y="1546035"/>
                  </a:lnTo>
                  <a:lnTo>
                    <a:pt x="0" y="154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888363" y="6285392"/>
            <a:ext cx="1600539" cy="2010097"/>
          </a:xfrm>
          <a:custGeom>
            <a:avLst/>
            <a:gdLst/>
            <a:ahLst/>
            <a:cxnLst/>
            <a:rect l="l" t="t" r="r" b="b"/>
            <a:pathLst>
              <a:path w="1600539" h="2010097">
                <a:moveTo>
                  <a:pt x="0" y="0"/>
                </a:moveTo>
                <a:lnTo>
                  <a:pt x="1600539" y="0"/>
                </a:lnTo>
                <a:lnTo>
                  <a:pt x="1600539" y="2010097"/>
                </a:lnTo>
                <a:lnTo>
                  <a:pt x="0" y="2010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8763000" y="3606800"/>
            <a:ext cx="7310120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Vận</a:t>
            </a:r>
            <a:r>
              <a:rPr lang="en-US" sz="12000" dirty="0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dụng</a:t>
            </a:r>
            <a:endParaRPr lang="en-US" sz="12000" dirty="0">
              <a:solidFill>
                <a:schemeClr val="accent2">
                  <a:lumMod val="75000"/>
                </a:schemeClr>
              </a:solidFill>
              <a:latin typeface="#9Slide05 Awesome Display" charset="0"/>
              <a:ea typeface="Kaushan Script" panose="03060602040705080205"/>
              <a:cs typeface="#9Slide05 Awesome Display" charset="0"/>
              <a:sym typeface="Kaushan Script" panose="03060602040705080205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16476"/>
            <a:ext cx="15680606" cy="8229599"/>
            <a:chOff x="0" y="0"/>
            <a:chExt cx="20907474" cy="10972800"/>
          </a:xfrm>
        </p:grpSpPr>
        <p:grpSp>
          <p:nvGrpSpPr>
            <p:cNvPr id="10" name="Group 10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465439" y="1622686"/>
            <a:ext cx="2667000" cy="77815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4: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2465439" y="2894814"/>
            <a:ext cx="13625195" cy="37293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*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minh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họa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endParaRPr lang="en-US" altLang="en-US" sz="32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       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Vào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kì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nghỉ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è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vừa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qua,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chuyến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cùng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ình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tại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Thành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phố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Hồ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Chí Minh,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em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ã may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mắn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ến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tham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ịa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ạo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Chi.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Chuyến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tham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ã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ể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lại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cho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em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những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xúc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ấn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thật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sâu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sắc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 Nghe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cô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thuyết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minh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giới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thiệu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về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di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em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vô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cùng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xúc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ộng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khâm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phục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hào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tr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ớc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ý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chí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chiến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ấu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kiên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bất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khuất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u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trí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sáng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tạo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quân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dân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Chi.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ịa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ạo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Chi!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ó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thật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kiến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tạo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kì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diệu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kì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tích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quân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dân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Chi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cuộc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chiến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chống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quân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xâm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l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“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thiên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la 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ịa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v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õ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ng”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khiến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quân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thù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phải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khiếp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sợ</a:t>
            </a:r>
            <a:r>
              <a:rPr lang="en-US" altLang="en-US" sz="32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”.                             </a:t>
            </a:r>
            <a:endParaRPr lang="en-US" altLang="en-US" sz="32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               (Theo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SGV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Cánh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diều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</a:t>
            </a:r>
            <a:endParaRPr lang="en-US" altLang="en-US" sz="32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7" name="TextBox 28">
            <a:hlinkClick r:id="rId15" action="ppaction://hlinkfile"/>
          </p:cNvPr>
          <p:cNvSpPr txBox="1"/>
          <p:nvPr/>
        </p:nvSpPr>
        <p:spPr>
          <a:xfrm>
            <a:off x="5029200" y="1656254"/>
            <a:ext cx="7310120" cy="77815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36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BẢNG</a:t>
            </a:r>
            <a:r>
              <a:rPr lang="en-US" sz="36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KIỂM</a:t>
            </a:r>
            <a:endParaRPr lang="en-US" sz="3600" u="sng" dirty="0">
              <a:solidFill>
                <a:srgbClr val="0070C0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16476"/>
            <a:ext cx="15680606" cy="8229599"/>
            <a:chOff x="0" y="0"/>
            <a:chExt cx="20907474" cy="10972800"/>
          </a:xfrm>
        </p:grpSpPr>
        <p:grpSp>
          <p:nvGrpSpPr>
            <p:cNvPr id="10" name="Group 10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14"/>
          <p:cNvSpPr txBox="1"/>
          <p:nvPr/>
        </p:nvSpPr>
        <p:spPr>
          <a:xfrm>
            <a:off x="2701485" y="3427427"/>
            <a:ext cx="13053695" cy="319559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1. 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ọc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k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ĩ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trả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lời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hỏi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gợi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ý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bên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phải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văn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bản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hỏi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sau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v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ă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bản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4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2.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Chuẩn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bị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nội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dung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hiểu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PHT</a:t>
            </a:r>
            <a:r>
              <a:rPr lang="en-US" altLang="en-US" sz="4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endParaRPr lang="en-US" altLang="en-US" sz="4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6" name="TextBox 15">
            <a:hlinkClick r:id="rId15" action="ppaction://hlinkfile"/>
          </p:cNvPr>
          <p:cNvSpPr txBox="1"/>
          <p:nvPr/>
        </p:nvSpPr>
        <p:spPr>
          <a:xfrm>
            <a:off x="4486274" y="6242729"/>
            <a:ext cx="9144000" cy="90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b="1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  <a:hlinkClick r:id="rId16" action="ppaction://hlinkfile"/>
              </a:rPr>
              <a:t>PHIẾU</a:t>
            </a:r>
            <a:r>
              <a:rPr lang="en-US" altLang="en-US" sz="4000" b="1" dirty="0">
                <a:solidFill>
                  <a:srgbClr val="0070C0"/>
                </a:solidFill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  <a:hlinkClick r:id="rId16" action="ppaction://hlinkfile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  <a:hlinkClick r:id="rId16" action="ppaction://hlinkfile"/>
              </a:rPr>
              <a:t>HỌC</a:t>
            </a:r>
            <a:r>
              <a:rPr lang="en-US" altLang="en-US" sz="4000" b="1" dirty="0">
                <a:solidFill>
                  <a:srgbClr val="0070C0"/>
                </a:solidFill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  <a:hlinkClick r:id="rId16" action="ppaction://hlinkfile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  <a:hlinkClick r:id="rId16" action="ppaction://hlinkfile"/>
              </a:rPr>
              <a:t>TẬP</a:t>
            </a:r>
            <a:r>
              <a:rPr lang="en-US" altLang="en-US" sz="4000" b="1" dirty="0">
                <a:solidFill>
                  <a:srgbClr val="0070C0"/>
                </a:solidFill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  <a:hlinkClick r:id="rId16" action="ppaction://hlinkfile"/>
              </a:rPr>
              <a:t> Ở NH</a:t>
            </a:r>
            <a:r>
              <a:rPr lang="en-US" altLang="en-US" sz="4000" b="1" dirty="0">
                <a:solidFill>
                  <a:srgbClr val="0070C0"/>
                </a:solidFill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  <a:hlinkClick r:id="rId16" action="ppaction://hlinkfile"/>
              </a:rPr>
              <a:t>À</a:t>
            </a:r>
            <a:endParaRPr lang="en-US" altLang="en-US" sz="4000" b="1" dirty="0">
              <a:solidFill>
                <a:srgbClr val="0070C0"/>
              </a:solidFill>
              <a:latin typeface="#9Slide03 BoosterNextFYBlack" panose="02000A03000000020004" pitchFamily="2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30895" y="1845365"/>
            <a:ext cx="9144000" cy="90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* H</a:t>
            </a: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4000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ớng</a:t>
            </a: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dẫn</a:t>
            </a: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chuẩn</a:t>
            </a: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bị</a:t>
            </a: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bài</a:t>
            </a: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000" dirty="0" err="1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sau</a:t>
            </a:r>
            <a:r>
              <a:rPr lang="en-US" altLang="en-US" sz="4000" dirty="0">
                <a:latin typeface="#9Slide03 BoosterNextFYBlack" panose="02000A03000000020004" pitchFamily="2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endParaRPr lang="en-US" altLang="en-US" sz="4000" dirty="0">
              <a:latin typeface="#9Slide03 BoosterNextFYBlack" panose="02000A03000000020004" pitchFamily="2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613590" y="3045814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13590" y="3651797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13590" y="4236334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613590" y="4842317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13590" y="5448300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13590" y="6054283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04800" y="667444"/>
            <a:ext cx="17221200" cy="9352856"/>
            <a:chOff x="0" y="0"/>
            <a:chExt cx="20932874" cy="11167349"/>
          </a:xfrm>
        </p:grpSpPr>
        <p:grpSp>
          <p:nvGrpSpPr>
            <p:cNvPr id="11" name="Group 11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946716" y="7623500"/>
              <a:ext cx="3986158" cy="3543848"/>
            </a:xfrm>
            <a:custGeom>
              <a:avLst/>
              <a:gdLst/>
              <a:ahLst/>
              <a:cxnLst/>
              <a:rect l="l" t="t" r="r" b="b"/>
              <a:pathLst>
                <a:path w="3986158" h="3543848">
                  <a:moveTo>
                    <a:pt x="0" y="0"/>
                  </a:moveTo>
                  <a:lnTo>
                    <a:pt x="3986158" y="0"/>
                  </a:lnTo>
                  <a:lnTo>
                    <a:pt x="3986158" y="3543849"/>
                  </a:lnTo>
                  <a:lnTo>
                    <a:pt x="0" y="354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260827" t="-307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0" name="Table 19"/>
          <p:cNvGraphicFramePr/>
          <p:nvPr>
            <p:custDataLst>
              <p:tags r:id="rId19"/>
            </p:custDataLst>
          </p:nvPr>
        </p:nvGraphicFramePr>
        <p:xfrm>
          <a:off x="1906844" y="1028700"/>
          <a:ext cx="14973911" cy="8455885"/>
        </p:xfrm>
        <a:graphic>
          <a:graphicData uri="http://schemas.openxmlformats.org/drawingml/2006/table">
            <a:tbl>
              <a:tblPr/>
              <a:tblGrid>
                <a:gridCol w="9545486"/>
                <a:gridCol w="3254270"/>
                <a:gridCol w="2174155"/>
              </a:tblGrid>
              <a:tr h="710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Cột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A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Cột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B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06556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1.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rút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gọn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là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</a:t>
                      </a:r>
                      <a:r>
                        <a:rPr sz="2800" b="1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một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hoặc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một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số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thành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phần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tức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là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thành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phần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không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thể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vắng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mặt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bối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cảnh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giao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tiếp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bình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thường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: CN, VN, TP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phụ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bắt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buộc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cụm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từ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)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a.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ngữ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vị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ngữ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917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2.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dụng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: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Làm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cho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. . . . .</a:t>
                      </a:r>
                      <a:r>
                        <a:rPr sz="2800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vừa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thông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tin  </a:t>
                      </a:r>
                      <a:r>
                        <a:rPr sz="2800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nhanh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vừa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tránh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lặp</a:t>
                      </a:r>
                      <a:r>
                        <a:rPr sz="2800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lại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các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từ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ngữ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xuất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hiện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đứng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trước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đồng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thời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lặp</a:t>
                      </a:r>
                      <a:r>
                        <a:rPr sz="2800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lại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. . .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với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đứng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trước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chặt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chẽ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hơn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</a:t>
                      </a:r>
                      <a:endParaRPr sz="28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xác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định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biểu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lộ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917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3.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dụng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: Trong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một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số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trường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hợp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việc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lược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bỏ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. . .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còn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ngụ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ý</a:t>
                      </a:r>
                      <a:r>
                        <a:rPr sz="2800" b="1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hành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động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điểm</a:t>
                      </a:r>
                      <a:r>
                        <a:rPr sz="2800" b="1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nêu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ở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. . . . . . 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là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mọi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người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c. </a:t>
                      </a:r>
                      <a:r>
                        <a:rPr sz="2800" b="1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ngắn</a:t>
                      </a:r>
                      <a:r>
                        <a:rPr sz="2800" b="1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b="1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gọn</a:t>
                      </a:r>
                      <a:r>
                        <a:rPr sz="2800" b="1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b="1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lặp</a:t>
                      </a:r>
                      <a:r>
                        <a:rPr sz="2800" b="1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b="1" i="1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lại</a:t>
                      </a:r>
                      <a:endParaRPr sz="28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3278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4.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biệt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là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không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được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. .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theo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. . .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chủ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ngữ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;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vị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ngữ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d.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bắt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buộc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lược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bỏ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917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5.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biệt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thường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được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dùng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để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.. 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thời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gian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nơi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chốn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sự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có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mặt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người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hiện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tượng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gọi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đáp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;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 . . . . .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cảm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xúc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và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sự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đánh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giá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.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e.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cấu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tạo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mô</a:t>
                      </a:r>
                      <a:r>
                        <a:rPr sz="2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2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hình</a:t>
                      </a:r>
                      <a:endParaRPr sz="28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11495654" y="2658461"/>
            <a:ext cx="3205552" cy="48147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67167" y="4439949"/>
            <a:ext cx="3247488" cy="1703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474757" y="2933700"/>
            <a:ext cx="3226449" cy="32095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463778" y="7421289"/>
            <a:ext cx="3265915" cy="13494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463961" y="4538471"/>
            <a:ext cx="3219319" cy="42322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1893848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2501693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310767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1016476"/>
            <a:ext cx="15699656" cy="8375511"/>
            <a:chOff x="0" y="0"/>
            <a:chExt cx="20932874" cy="11167349"/>
          </a:xfrm>
        </p:grpSpPr>
        <p:grpSp>
          <p:nvGrpSpPr>
            <p:cNvPr id="13" name="Group 13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946716" y="7623500"/>
              <a:ext cx="3986158" cy="3543848"/>
            </a:xfrm>
            <a:custGeom>
              <a:avLst/>
              <a:gdLst/>
              <a:ahLst/>
              <a:cxnLst/>
              <a:rect l="l" t="t" r="r" b="b"/>
              <a:pathLst>
                <a:path w="3986158" h="3543848">
                  <a:moveTo>
                    <a:pt x="0" y="0"/>
                  </a:moveTo>
                  <a:lnTo>
                    <a:pt x="3986158" y="0"/>
                  </a:lnTo>
                  <a:lnTo>
                    <a:pt x="3986158" y="3543849"/>
                  </a:lnTo>
                  <a:lnTo>
                    <a:pt x="0" y="354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-260827" t="-307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 rot="-587237">
            <a:off x="14634969" y="1627575"/>
            <a:ext cx="1433970" cy="1615740"/>
          </a:xfrm>
          <a:custGeom>
            <a:avLst/>
            <a:gdLst/>
            <a:ahLst/>
            <a:cxnLst/>
            <a:rect l="l" t="t" r="r" b="b"/>
            <a:pathLst>
              <a:path w="1433970" h="1615740">
                <a:moveTo>
                  <a:pt x="0" y="0"/>
                </a:moveTo>
                <a:lnTo>
                  <a:pt x="1433969" y="0"/>
                </a:lnTo>
                <a:lnTo>
                  <a:pt x="1433969" y="1615740"/>
                </a:lnTo>
                <a:lnTo>
                  <a:pt x="0" y="16157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885815" y="6242349"/>
            <a:ext cx="1633235" cy="2440976"/>
          </a:xfrm>
          <a:custGeom>
            <a:avLst/>
            <a:gdLst/>
            <a:ahLst/>
            <a:cxnLst/>
            <a:rect l="l" t="t" r="r" b="b"/>
            <a:pathLst>
              <a:path w="1633235" h="2440976">
                <a:moveTo>
                  <a:pt x="0" y="0"/>
                </a:moveTo>
                <a:lnTo>
                  <a:pt x="1633235" y="0"/>
                </a:lnTo>
                <a:lnTo>
                  <a:pt x="1633235" y="2440976"/>
                </a:lnTo>
                <a:lnTo>
                  <a:pt x="0" y="244097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7708969">
            <a:off x="4198624" y="2449667"/>
            <a:ext cx="1248847" cy="1807542"/>
          </a:xfrm>
          <a:custGeom>
            <a:avLst/>
            <a:gdLst/>
            <a:ahLst/>
            <a:cxnLst/>
            <a:rect l="l" t="t" r="r" b="b"/>
            <a:pathLst>
              <a:path w="1248847" h="1807542">
                <a:moveTo>
                  <a:pt x="0" y="0"/>
                </a:moveTo>
                <a:lnTo>
                  <a:pt x="1248847" y="0"/>
                </a:lnTo>
                <a:lnTo>
                  <a:pt x="1248847" y="1807542"/>
                </a:lnTo>
                <a:lnTo>
                  <a:pt x="0" y="180754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/>
          <p:cNvSpPr/>
          <p:nvPr/>
        </p:nvSpPr>
        <p:spPr>
          <a:xfrm rot="1691272" flipV="1">
            <a:off x="13056205" y="5203193"/>
            <a:ext cx="845586" cy="1344140"/>
          </a:xfrm>
          <a:custGeom>
            <a:avLst/>
            <a:gdLst/>
            <a:ahLst/>
            <a:cxnLst/>
            <a:rect l="l" t="t" r="r" b="b"/>
            <a:pathLst>
              <a:path w="845586" h="1344140">
                <a:moveTo>
                  <a:pt x="0" y="1344140"/>
                </a:moveTo>
                <a:lnTo>
                  <a:pt x="845586" y="1344140"/>
                </a:lnTo>
                <a:lnTo>
                  <a:pt x="845586" y="0"/>
                </a:lnTo>
                <a:lnTo>
                  <a:pt x="0" y="0"/>
                </a:lnTo>
                <a:lnTo>
                  <a:pt x="0" y="134414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563813" y="3243296"/>
            <a:ext cx="10614823" cy="3111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0"/>
              </a:lnSpc>
            </a:pPr>
            <a:r>
              <a:rPr lang="en-US" altLang="en-US" sz="13800" b="1" dirty="0" err="1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Câu</a:t>
            </a:r>
            <a:r>
              <a:rPr lang="en-US" altLang="en-US" sz="13800" b="1" dirty="0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altLang="en-US" sz="13800" b="1" dirty="0" err="1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rút</a:t>
            </a:r>
            <a:r>
              <a:rPr lang="en-US" altLang="en-US" sz="13800" b="1" dirty="0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altLang="en-US" sz="13800" b="1" dirty="0" err="1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gọn</a:t>
            </a:r>
            <a:endParaRPr lang="en-US" altLang="en-US" sz="13800" b="1" dirty="0">
              <a:solidFill>
                <a:schemeClr val="accent2">
                  <a:lumMod val="75000"/>
                </a:schemeClr>
              </a:solidFill>
              <a:latin typeface="#9Slide05 Edwardian" panose="02040603050506020204" pitchFamily="18" charset="0"/>
              <a:ea typeface="Kaushan Script" panose="03060602040705080205"/>
              <a:cs typeface="#9Slide05 Awesome Display" charset="0"/>
              <a:sym typeface="Kaushan Script" panose="03060602040705080205"/>
            </a:endParaRPr>
          </a:p>
          <a:p>
            <a:pPr algn="ctr">
              <a:lnSpc>
                <a:spcPts val="11500"/>
              </a:lnSpc>
            </a:pPr>
            <a:r>
              <a:rPr lang="en-US" altLang="en-US" sz="13800" b="1" dirty="0" err="1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và</a:t>
            </a:r>
            <a:r>
              <a:rPr lang="en-US" altLang="en-US" sz="13800" b="1" dirty="0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altLang="en-US" sz="13800" b="1" dirty="0" err="1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câu</a:t>
            </a:r>
            <a:r>
              <a:rPr lang="en-US" altLang="en-US" sz="13800" b="1" dirty="0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altLang="en-US" sz="13800" b="1" dirty="0" err="1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đặc</a:t>
            </a:r>
            <a:r>
              <a:rPr lang="en-US" altLang="en-US" sz="13800" b="1" dirty="0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altLang="en-US" sz="13800" b="1" dirty="0" err="1">
                <a:solidFill>
                  <a:schemeClr val="accent2">
                    <a:lumMod val="75000"/>
                  </a:schemeClr>
                </a:solidFill>
                <a:latin typeface="#9Slide05 Edwardian" panose="02040603050506020204" pitchFamily="18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biệt</a:t>
            </a:r>
            <a:endParaRPr lang="en-US" altLang="en-US" sz="13800" b="1" dirty="0">
              <a:solidFill>
                <a:schemeClr val="accent2">
                  <a:lumMod val="75000"/>
                </a:schemeClr>
              </a:solidFill>
              <a:latin typeface="#9Slide05 Edwardian" panose="02040603050506020204" pitchFamily="18" charset="0"/>
              <a:ea typeface="Kaushan Script" panose="03060602040705080205"/>
              <a:cs typeface="#9Slide05 Awesome Display" charset="0"/>
              <a:sym typeface="Kaushan Script" panose="03060602040705080205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2501693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310767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8700" y="1016476"/>
            <a:ext cx="15699656" cy="8375511"/>
            <a:chOff x="0" y="0"/>
            <a:chExt cx="20932874" cy="11167349"/>
          </a:xfrm>
        </p:grpSpPr>
        <p:grpSp>
          <p:nvGrpSpPr>
            <p:cNvPr id="12" name="Group 12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946716" y="7623500"/>
              <a:ext cx="3986158" cy="3543848"/>
            </a:xfrm>
            <a:custGeom>
              <a:avLst/>
              <a:gdLst/>
              <a:ahLst/>
              <a:cxnLst/>
              <a:rect l="l" t="t" r="r" b="b"/>
              <a:pathLst>
                <a:path w="3986158" h="3543848">
                  <a:moveTo>
                    <a:pt x="0" y="0"/>
                  </a:moveTo>
                  <a:lnTo>
                    <a:pt x="3986158" y="0"/>
                  </a:lnTo>
                  <a:lnTo>
                    <a:pt x="3986158" y="3543849"/>
                  </a:lnTo>
                  <a:lnTo>
                    <a:pt x="0" y="354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260827" t="-307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747806" y="1893848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716325">
            <a:off x="2670852" y="2913261"/>
            <a:ext cx="5231640" cy="4955422"/>
            <a:chOff x="0" y="0"/>
            <a:chExt cx="7538145" cy="6831739"/>
          </a:xfrm>
        </p:grpSpPr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437958">
              <a:off x="320204" y="683863"/>
              <a:ext cx="6897737" cy="5480467"/>
              <a:chOff x="0" y="0"/>
              <a:chExt cx="3901440" cy="30998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23"/>
                <a:stretch>
                  <a:fillRect t="-5617" b="-80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24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2078" y="0"/>
              <a:ext cx="1926523" cy="1546035"/>
            </a:xfrm>
            <a:custGeom>
              <a:avLst/>
              <a:gdLst/>
              <a:ahLst/>
              <a:cxnLst/>
              <a:rect l="l" t="t" r="r" b="b"/>
              <a:pathLst>
                <a:path w="1926523" h="1546035">
                  <a:moveTo>
                    <a:pt x="0" y="0"/>
                  </a:moveTo>
                  <a:lnTo>
                    <a:pt x="1926523" y="0"/>
                  </a:lnTo>
                  <a:lnTo>
                    <a:pt x="1926523" y="1546035"/>
                  </a:lnTo>
                  <a:lnTo>
                    <a:pt x="0" y="154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611622" y="5285704"/>
              <a:ext cx="1926523" cy="1546035"/>
            </a:xfrm>
            <a:custGeom>
              <a:avLst/>
              <a:gdLst/>
              <a:ahLst/>
              <a:cxnLst/>
              <a:rect l="l" t="t" r="r" b="b"/>
              <a:pathLst>
                <a:path w="1926523" h="1546035">
                  <a:moveTo>
                    <a:pt x="0" y="0"/>
                  </a:moveTo>
                  <a:lnTo>
                    <a:pt x="1926523" y="0"/>
                  </a:lnTo>
                  <a:lnTo>
                    <a:pt x="1926523" y="1546035"/>
                  </a:lnTo>
                  <a:lnTo>
                    <a:pt x="0" y="154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742921" y="6303885"/>
            <a:ext cx="1600539" cy="2010097"/>
          </a:xfrm>
          <a:custGeom>
            <a:avLst/>
            <a:gdLst/>
            <a:ahLst/>
            <a:cxnLst/>
            <a:rect l="l" t="t" r="r" b="b"/>
            <a:pathLst>
              <a:path w="1600539" h="2010097">
                <a:moveTo>
                  <a:pt x="0" y="0"/>
                </a:moveTo>
                <a:lnTo>
                  <a:pt x="1600539" y="0"/>
                </a:lnTo>
                <a:lnTo>
                  <a:pt x="1600539" y="2010097"/>
                </a:lnTo>
                <a:lnTo>
                  <a:pt x="0" y="2010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8152765" y="4270871"/>
            <a:ext cx="7791230" cy="1900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400" dirty="0" err="1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Thực</a:t>
            </a:r>
            <a:r>
              <a:rPr lang="en-US" sz="14400" dirty="0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 </a:t>
            </a:r>
            <a:r>
              <a:rPr lang="en-US" sz="14400" dirty="0" err="1">
                <a:solidFill>
                  <a:schemeClr val="accent2">
                    <a:lumMod val="75000"/>
                  </a:schemeClr>
                </a:solidFill>
                <a:latin typeface="#9Slide05 Awesome Display" charset="0"/>
                <a:ea typeface="Kaushan Script" panose="03060602040705080205"/>
                <a:cs typeface="#9Slide05 Awesome Display" charset="0"/>
                <a:sym typeface="Kaushan Script" panose="03060602040705080205"/>
              </a:rPr>
              <a:t>hành</a:t>
            </a:r>
            <a:endParaRPr lang="en-US" sz="14400" dirty="0">
              <a:solidFill>
                <a:schemeClr val="accent2">
                  <a:lumMod val="75000"/>
                </a:schemeClr>
              </a:solidFill>
              <a:latin typeface="#9Slide05 Awesome Display" charset="0"/>
              <a:ea typeface="Kaushan Script" panose="03060602040705080205"/>
              <a:cs typeface="#9Slide05 Awesome Display" charset="0"/>
              <a:sym typeface="Kaushan Script" panose="03060602040705080205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593545" y="3790901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93545" y="4375438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593545" y="4981421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593545" y="5587404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93545" y="6193387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685800" y="676963"/>
            <a:ext cx="16764000" cy="9064057"/>
            <a:chOff x="0" y="0"/>
            <a:chExt cx="20907474" cy="10972800"/>
          </a:xfrm>
        </p:grpSpPr>
        <p:grpSp>
          <p:nvGrpSpPr>
            <p:cNvPr id="10" name="Group 10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288935" y="1045463"/>
            <a:ext cx="2789457" cy="88026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1: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  <p:sp>
        <p:nvSpPr>
          <p:cNvPr id="19" name="TextBox 28">
            <a:hlinkClick r:id="rId15" action="ppaction://hlinkfile"/>
          </p:cNvPr>
          <p:cNvSpPr txBox="1"/>
          <p:nvPr/>
        </p:nvSpPr>
        <p:spPr>
          <a:xfrm>
            <a:off x="4826040" y="1132735"/>
            <a:ext cx="4444109" cy="70432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PHIẾU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HỌC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SỐ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1</a:t>
            </a:r>
            <a:endParaRPr lang="en-US" sz="3200" u="sng" dirty="0">
              <a:solidFill>
                <a:srgbClr val="0070C0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  <p:graphicFrame>
        <p:nvGraphicFramePr>
          <p:cNvPr id="20" name="Table 19"/>
          <p:cNvGraphicFramePr/>
          <p:nvPr>
            <p:custDataLst>
              <p:tags r:id="rId16"/>
            </p:custDataLst>
          </p:nvPr>
        </p:nvGraphicFramePr>
        <p:xfrm>
          <a:off x="2200982" y="2265994"/>
          <a:ext cx="14825068" cy="6940499"/>
        </p:xfrm>
        <a:graphic>
          <a:graphicData uri="http://schemas.openxmlformats.org/drawingml/2006/table">
            <a:tbl>
              <a:tblPr/>
              <a:tblGrid>
                <a:gridCol w="1000874"/>
                <a:gridCol w="6282928"/>
                <a:gridCol w="1931653"/>
                <a:gridCol w="5609613"/>
              </a:tblGrid>
              <a:tr h="143610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âu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rút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gọn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TP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bị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lược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bỏ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Văn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cảnh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để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hiểu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đúng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,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rõ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nghĩa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câu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752600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a)</a:t>
                      </a: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84792">
                <a:tc vMerge="1"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32332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b)</a:t>
                      </a: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34668">
                <a:tc vMerge="1"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 Box 20"/>
          <p:cNvSpPr txBox="1"/>
          <p:nvPr/>
        </p:nvSpPr>
        <p:spPr>
          <a:xfrm>
            <a:off x="3311093" y="4027671"/>
            <a:ext cx="32854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tiếng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cười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9501043" y="4057167"/>
            <a:ext cx="17087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endParaRPr 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11614527" y="4110292"/>
            <a:ext cx="504761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đứng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trước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cụ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ngừng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2502876" y="5785935"/>
            <a:ext cx="914400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chưa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tiếng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cười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cũng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ngừng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3311093" y="6703230"/>
            <a:ext cx="579564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Rồi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ba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bốn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sáu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bảy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9569823" y="6716803"/>
            <a:ext cx="17087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endParaRPr 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11545930" y="6849742"/>
            <a:ext cx="504761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đứng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trước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cụ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vị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đuổi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nó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3311093" y="8111703"/>
            <a:ext cx="122199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chưa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Rồi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ba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bốn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sáu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bảy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đuổi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nó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498129" y="3727997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98129" y="4312534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98129" y="4918517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98129" y="5524500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498129" y="6130483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20261" y="533756"/>
            <a:ext cx="16953339" cy="9219488"/>
            <a:chOff x="0" y="0"/>
            <a:chExt cx="20907474" cy="10972800"/>
          </a:xfrm>
        </p:grpSpPr>
        <p:grpSp>
          <p:nvGrpSpPr>
            <p:cNvPr id="10" name="Group 10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0" name="Table 19"/>
          <p:cNvGraphicFramePr/>
          <p:nvPr>
            <p:custDataLst>
              <p:tags r:id="rId15"/>
            </p:custDataLst>
          </p:nvPr>
        </p:nvGraphicFramePr>
        <p:xfrm>
          <a:off x="1999604" y="1999439"/>
          <a:ext cx="14881151" cy="7340256"/>
        </p:xfrm>
        <a:graphic>
          <a:graphicData uri="http://schemas.openxmlformats.org/drawingml/2006/table">
            <a:tbl>
              <a:tblPr/>
              <a:tblGrid>
                <a:gridCol w="1004660"/>
                <a:gridCol w="6306697"/>
                <a:gridCol w="1938960"/>
                <a:gridCol w="5630834"/>
              </a:tblGrid>
              <a:tr h="123906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âu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rút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gọn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TP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bị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lược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bỏ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Văn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cảnh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để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hiểu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đúng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,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rõ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nghĩa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sz="3000" b="1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câu</a:t>
                      </a:r>
                      <a:endParaRPr sz="3000" b="1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04933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</a:t>
                      </a:r>
                      <a:r>
                        <a:rPr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)</a:t>
                      </a: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</a:t>
                      </a: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62018">
                <a:tc vMerge="1"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739257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d</a:t>
                      </a:r>
                      <a:r>
                        <a:rPr sz="30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)</a:t>
                      </a: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94987">
                <a:tc vMerge="1"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 Box 20"/>
          <p:cNvSpPr txBox="1"/>
          <p:nvPr/>
        </p:nvSpPr>
        <p:spPr>
          <a:xfrm>
            <a:off x="3154192" y="3611482"/>
            <a:ext cx="544258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Còn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phải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kể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cho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ng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khác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biết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chứ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9426307" y="3416290"/>
            <a:ext cx="17087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endParaRPr 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11352581" y="3614344"/>
            <a:ext cx="514554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ứng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tr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ớc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cụ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ông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lão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</a:t>
            </a:r>
            <a:endParaRPr lang="en-US" alt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2428748" y="5040820"/>
            <a:ext cx="11452225" cy="900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a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Ông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còn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phải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kể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cho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ng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khác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biết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chứ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3148781" y="6586425"/>
            <a:ext cx="579564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Ngại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rất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ngại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 Ban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ngày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bận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bù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ầu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lên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ở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cơ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9328016" y="6459255"/>
            <a:ext cx="17087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endParaRPr 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11315710" y="6609043"/>
            <a:ext cx="518241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ứng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tr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ớc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cụ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anh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</a:t>
            </a:r>
            <a:endParaRPr lang="en-US" alt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3108336" y="8140280"/>
            <a:ext cx="131800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a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Anh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ngại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rất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ngại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 Ban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ngày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anh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bận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bù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ầu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lên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ở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cơ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quan</a:t>
            </a:r>
            <a:r>
              <a:rPr lang="en-US" altLang="en-US"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000" i="1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2288935" y="1045463"/>
            <a:ext cx="2789457" cy="88026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1: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16476"/>
            <a:ext cx="15680606" cy="8229599"/>
            <a:chOff x="0" y="0"/>
            <a:chExt cx="20907474" cy="10972800"/>
          </a:xfrm>
        </p:grpSpPr>
        <p:grpSp>
          <p:nvGrpSpPr>
            <p:cNvPr id="10" name="Group 10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24"/>
          <p:cNvSpPr txBox="1"/>
          <p:nvPr/>
        </p:nvSpPr>
        <p:spPr>
          <a:xfrm>
            <a:off x="2590800" y="2701920"/>
            <a:ext cx="13578840" cy="60077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niệm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ã l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bỏ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hoặc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số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bắt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buộc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(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tức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vắng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mặt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cảnh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giao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tiếp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bình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CN, VN, TP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phụ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bắt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buộc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cụm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).</a:t>
            </a:r>
            <a:endParaRPr lang="en-US" altLang="en-US" sz="32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+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phải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lúc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nào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ũ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dụng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tùy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hoàn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cảnh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giao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tiếp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mà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nên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hoặc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nên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Chú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ý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khiến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hiểu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sai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nội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dung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hoặc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ý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ĩ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a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khiến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nói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trở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nên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cụt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ngủn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mất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lịch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;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nên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rút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bằng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cách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l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bỏ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vị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khiến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nói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trở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nên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ngắn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cộc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lốc</a:t>
            </a:r>
            <a:r>
              <a:rPr lang="en-US" alt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2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2438400" y="1660995"/>
            <a:ext cx="2789457" cy="88026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1: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16476"/>
            <a:ext cx="15680606" cy="8229599"/>
            <a:chOff x="0" y="0"/>
            <a:chExt cx="20907474" cy="10972800"/>
          </a:xfrm>
        </p:grpSpPr>
        <p:grpSp>
          <p:nvGrpSpPr>
            <p:cNvPr id="10" name="Group 10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446441" y="1323097"/>
            <a:ext cx="7310120" cy="65769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2: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  <p:sp>
        <p:nvSpPr>
          <p:cNvPr id="14" name="Text Box 28"/>
          <p:cNvSpPr txBox="1"/>
          <p:nvPr/>
        </p:nvSpPr>
        <p:spPr>
          <a:xfrm>
            <a:off x="2483484" y="2221040"/>
            <a:ext cx="13823315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(1)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Bốn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ều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bị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l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bỏ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4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Có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thể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dụng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mọi</a:t>
            </a:r>
            <a:r>
              <a:rPr lang="en-US" altLang="en-US" sz="34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ng</a:t>
            </a:r>
            <a:r>
              <a:rPr lang="en-US" altLang="en-US" sz="34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ời</a:t>
            </a:r>
            <a:r>
              <a:rPr lang="en-US" altLang="en-US" sz="34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chúng</a:t>
            </a:r>
            <a:r>
              <a:rPr lang="en-US" altLang="en-US" sz="34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ta, ai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,... 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ể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khôi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phục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thành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bị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l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bỏ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4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(2)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Bốn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đư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sử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dụng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những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hoàn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cảnh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tình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huống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giao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tiếp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khuyên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khích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lệ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mọi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ng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ời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quyết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tâm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thực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hiện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công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việc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sự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nghiệp</a:t>
            </a:r>
            <a:r>
              <a:rPr lang="en-US" altLang="en-US" sz="34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4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5" name="Text Box 28"/>
          <p:cNvSpPr txBox="1"/>
          <p:nvPr/>
        </p:nvSpPr>
        <p:spPr>
          <a:xfrm>
            <a:off x="2446441" y="6016270"/>
            <a:ext cx="1386035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Wingdings" panose="05000000000000000000" pitchFamily="2" charset="2"/>
              </a:rPr>
              <a:t>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Làm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cho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ngắn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gọn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vừa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thông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tin 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nhanh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vừa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tránh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lặp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lại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xuất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hiện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ứng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tr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ớc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ồng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thời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liên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kết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với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câu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ứng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tr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ớc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chặt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chẽ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hơn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400" i="1" dirty="0">
              <a:solidFill>
                <a:srgbClr val="002060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Trong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số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tr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hợp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việc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l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ợc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bỏ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còn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ngụ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ý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hành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ộng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ặc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iểm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nêu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ở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vị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mọi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ng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ư</a:t>
            </a:r>
            <a:r>
              <a:rPr lang="en-US" altLang="en-US" sz="3400" i="1" dirty="0" err="1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ời</a:t>
            </a:r>
            <a:r>
              <a:rPr lang="en-US" altLang="en-US" sz="3400" i="1" dirty="0">
                <a:solidFill>
                  <a:srgbClr val="00206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altLang="en-US" sz="3400" i="1" dirty="0">
              <a:solidFill>
                <a:srgbClr val="002060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1"/>
            <a:stretch>
              <a:fillRect t="-3760" b="-7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47806" y="371365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8"/>
                </a:lnTo>
                <a:lnTo>
                  <a:pt x="0" y="39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7806" y="4298196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7806" y="4904179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47806" y="5510162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47806" y="6116145"/>
            <a:ext cx="1369610" cy="391317"/>
          </a:xfrm>
          <a:custGeom>
            <a:avLst/>
            <a:gdLst/>
            <a:ahLst/>
            <a:cxnLst/>
            <a:rect l="l" t="t" r="r" b="b"/>
            <a:pathLst>
              <a:path w="1369610" h="391317">
                <a:moveTo>
                  <a:pt x="0" y="0"/>
                </a:moveTo>
                <a:lnTo>
                  <a:pt x="1369611" y="0"/>
                </a:lnTo>
                <a:lnTo>
                  <a:pt x="1369611" y="391317"/>
                </a:lnTo>
                <a:lnTo>
                  <a:pt x="0" y="3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7244" y="1028700"/>
            <a:ext cx="15302061" cy="8724544"/>
          </a:xfrm>
          <a:custGeom>
            <a:avLst/>
            <a:gdLst/>
            <a:ahLst/>
            <a:cxnLst/>
            <a:rect l="l" t="t" r="r" b="b"/>
            <a:pathLst>
              <a:path w="15302061" h="8724544">
                <a:moveTo>
                  <a:pt x="0" y="0"/>
                </a:moveTo>
                <a:lnTo>
                  <a:pt x="15302062" y="0"/>
                </a:lnTo>
                <a:lnTo>
                  <a:pt x="15302062" y="8724544"/>
                </a:lnTo>
                <a:lnTo>
                  <a:pt x="0" y="8724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1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16476"/>
            <a:ext cx="15680606" cy="8229599"/>
            <a:chOff x="0" y="0"/>
            <a:chExt cx="20907474" cy="10972800"/>
          </a:xfrm>
        </p:grpSpPr>
        <p:grpSp>
          <p:nvGrpSpPr>
            <p:cNvPr id="10" name="Group 10"/>
            <p:cNvGrpSpPr/>
            <p:nvPr/>
          </p:nvGrpSpPr>
          <p:grpSpPr>
            <a:xfrm>
              <a:off x="504726" y="0"/>
              <a:ext cx="20402748" cy="10972800"/>
              <a:chOff x="0" y="0"/>
              <a:chExt cx="4030173" cy="216746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3017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030173" h="2167467">
                    <a:moveTo>
                      <a:pt x="25803" y="0"/>
                    </a:moveTo>
                    <a:lnTo>
                      <a:pt x="4004370" y="0"/>
                    </a:lnTo>
                    <a:cubicBezTo>
                      <a:pt x="4018620" y="0"/>
                      <a:pt x="4030173" y="11552"/>
                      <a:pt x="4030173" y="25803"/>
                    </a:cubicBezTo>
                    <a:lnTo>
                      <a:pt x="4030173" y="2141664"/>
                    </a:lnTo>
                    <a:cubicBezTo>
                      <a:pt x="4030173" y="2155914"/>
                      <a:pt x="4018620" y="2167467"/>
                      <a:pt x="4004370" y="2167467"/>
                    </a:cubicBezTo>
                    <a:lnTo>
                      <a:pt x="25803" y="2167467"/>
                    </a:lnTo>
                    <a:cubicBezTo>
                      <a:pt x="18960" y="2167467"/>
                      <a:pt x="12396" y="2164748"/>
                      <a:pt x="7558" y="2159909"/>
                    </a:cubicBezTo>
                    <a:cubicBezTo>
                      <a:pt x="2719" y="2155070"/>
                      <a:pt x="0" y="2148507"/>
                      <a:pt x="0" y="2141664"/>
                    </a:cubicBezTo>
                    <a:lnTo>
                      <a:pt x="0" y="25803"/>
                    </a:lnTo>
                    <a:cubicBezTo>
                      <a:pt x="0" y="11552"/>
                      <a:pt x="11552" y="0"/>
                      <a:pt x="2580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030173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5400000">
              <a:off x="2220595" y="-1865414"/>
              <a:ext cx="9979642" cy="14420832"/>
            </a:xfrm>
            <a:custGeom>
              <a:avLst/>
              <a:gdLst/>
              <a:ahLst/>
              <a:cxnLst/>
              <a:rect l="l" t="t" r="r" b="b"/>
              <a:pathLst>
                <a:path w="9979642" h="14420832">
                  <a:moveTo>
                    <a:pt x="0" y="0"/>
                  </a:moveTo>
                  <a:lnTo>
                    <a:pt x="9979642" y="0"/>
                  </a:lnTo>
                  <a:lnTo>
                    <a:pt x="9979642" y="14420832"/>
                  </a:lnTo>
                  <a:lnTo>
                    <a:pt x="0" y="1442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9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602230" y="1257430"/>
            <a:ext cx="2426970" cy="82597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3:</a:t>
            </a:r>
            <a:endParaRPr lang="en-US" sz="4000" dirty="0">
              <a:solidFill>
                <a:schemeClr val="tx1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  <p:sp>
        <p:nvSpPr>
          <p:cNvPr id="19" name="TextBox 28">
            <a:hlinkClick r:id="rId15" action="ppaction://hlinkfile"/>
          </p:cNvPr>
          <p:cNvSpPr txBox="1"/>
          <p:nvPr/>
        </p:nvSpPr>
        <p:spPr>
          <a:xfrm>
            <a:off x="4909718" y="1277970"/>
            <a:ext cx="5024755" cy="76386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36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PHIẾU</a:t>
            </a:r>
            <a:r>
              <a:rPr lang="en-US" sz="36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HỌC</a:t>
            </a:r>
            <a:r>
              <a:rPr lang="en-US" sz="36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TẬP</a:t>
            </a:r>
            <a:r>
              <a:rPr lang="en-US" sz="36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SỐ</a:t>
            </a:r>
            <a:r>
              <a:rPr lang="en-US" sz="3600" u="sng" dirty="0">
                <a:solidFill>
                  <a:srgbClr val="0070C0"/>
                </a:solidFill>
                <a:latin typeface="#9Slide03 BoosterNextFYBlack" panose="02000A03000000020004" pitchFamily="2" charset="0"/>
                <a:ea typeface="Kaushan Script" panose="03060602040705080205"/>
                <a:cs typeface="#9Slide03 BoosterNextFYBlack" panose="02000A03000000020004" pitchFamily="2" charset="0"/>
                <a:sym typeface="Kaushan Script" panose="03060602040705080205"/>
              </a:rPr>
              <a:t> 2</a:t>
            </a:r>
            <a:endParaRPr lang="en-US" sz="3600" u="sng" dirty="0">
              <a:solidFill>
                <a:srgbClr val="0070C0"/>
              </a:solidFill>
              <a:latin typeface="#9Slide03 BoosterNextFYBlack" panose="02000A03000000020004" pitchFamily="2" charset="0"/>
              <a:ea typeface="Kaushan Script" panose="03060602040705080205"/>
              <a:cs typeface="#9Slide03 BoosterNextFYBlack" panose="02000A03000000020004" pitchFamily="2" charset="0"/>
              <a:sym typeface="Kaushan Script" panose="03060602040705080205"/>
            </a:endParaRPr>
          </a:p>
        </p:txBody>
      </p:sp>
      <p:graphicFrame>
        <p:nvGraphicFramePr>
          <p:cNvPr id="14" name="Table 13"/>
          <p:cNvGraphicFramePr/>
          <p:nvPr>
            <p:custDataLst>
              <p:tags r:id="rId16"/>
            </p:custDataLst>
          </p:nvPr>
        </p:nvGraphicFramePr>
        <p:xfrm>
          <a:off x="2614520" y="2204979"/>
          <a:ext cx="13618210" cy="6817585"/>
        </p:xfrm>
        <a:graphic>
          <a:graphicData uri="http://schemas.openxmlformats.org/drawingml/2006/table">
            <a:tbl>
              <a:tblPr/>
              <a:tblGrid>
                <a:gridCol w="1118870"/>
                <a:gridCol w="3825240"/>
                <a:gridCol w="8674100"/>
              </a:tblGrid>
              <a:tr h="8642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b="1" dirty="0" err="1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Câu</a:t>
                      </a:r>
                      <a:endParaRPr sz="3000" b="1" dirty="0">
                        <a:solidFill>
                          <a:schemeClr val="bg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b="1" dirty="0" err="1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sz="3000" b="1" dirty="0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đặc</a:t>
                      </a:r>
                      <a:r>
                        <a:rPr sz="3000" b="1" dirty="0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biệt</a:t>
                      </a:r>
                      <a:endParaRPr sz="3000" b="1" dirty="0">
                        <a:solidFill>
                          <a:schemeClr val="bg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b="1" dirty="0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Ý </a:t>
                      </a:r>
                      <a:r>
                        <a:rPr sz="3000" b="1" dirty="0" err="1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nghĩa</a:t>
                      </a:r>
                      <a:r>
                        <a:rPr sz="3000" b="1" dirty="0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, </a:t>
                      </a:r>
                      <a:r>
                        <a:rPr sz="3000" b="1" dirty="0" err="1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tác</a:t>
                      </a:r>
                      <a:r>
                        <a:rPr sz="3000" b="1" dirty="0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 </a:t>
                      </a:r>
                      <a:r>
                        <a:rPr sz="3000" b="1" dirty="0" err="1">
                          <a:solidFill>
                            <a:schemeClr val="bg1"/>
                          </a:solidFill>
                          <a:latin typeface="#9Slide03 BoosterNextFYBlack" panose="02000A03000000020004" pitchFamily="2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dụng</a:t>
                      </a:r>
                      <a:endParaRPr sz="3000" b="1" dirty="0">
                        <a:solidFill>
                          <a:schemeClr val="bg1"/>
                        </a:solidFill>
                        <a:latin typeface="#9Slide03 BoosterNextFYBlack" panose="02000A03000000020004" pitchFamily="2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</a:tr>
              <a:tr h="11112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a)</a:t>
                      </a:r>
                      <a:endParaRPr sz="3000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</a:tr>
              <a:tr h="11112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b)</a:t>
                      </a:r>
                      <a:endParaRPr sz="3000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80340" algn="just">
                        <a:lnSpc>
                          <a:spcPct val="119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egoe UI" panose="020B0502040204020203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</a:tr>
              <a:tr h="84681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c)</a:t>
                      </a:r>
                      <a:endParaRPr sz="3000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</a:tr>
              <a:tr h="129970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d)</a:t>
                      </a:r>
                      <a:endParaRPr sz="3000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</a:tr>
              <a:tr h="13644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SimSun" panose="02010600030101010101" pitchFamily="2" charset="-122"/>
                          <a:cs typeface="#9Slide03 Arima Madurai Bold" panose="00000800000000000000" charset="0"/>
                        </a:rPr>
                        <a:t>e)</a:t>
                      </a:r>
                      <a:endParaRPr sz="3000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SimSun" panose="02010600030101010101" pitchFamily="2" charset="-122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ABBE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30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9D9B6"/>
                    </a:solidFill>
                  </a:tcPr>
                </a:tc>
              </a:tr>
            </a:tbl>
          </a:graphicData>
        </a:graphic>
      </p:graphicFrame>
      <p:sp>
        <p:nvSpPr>
          <p:cNvPr id="15" name="Text Box 14"/>
          <p:cNvSpPr txBox="1"/>
          <p:nvPr/>
        </p:nvSpPr>
        <p:spPr>
          <a:xfrm>
            <a:off x="7696199" y="3397821"/>
            <a:ext cx="83432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Lời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than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thở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ông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Hai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nhớ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làng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962400" y="4480768"/>
            <a:ext cx="22948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Khốn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nạn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!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3962400" y="5575657"/>
            <a:ext cx="22948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Thu!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3962400" y="6774317"/>
            <a:ext cx="22948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Đình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chiến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3874519" y="8082021"/>
            <a:ext cx="358140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Một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đêm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mùa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xuân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7541071" y="4434373"/>
            <a:ext cx="834326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180340" algn="just"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Lời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kêu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than,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biểu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lộ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sự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khốn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khổ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của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nhân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vật</a:t>
            </a:r>
            <a:r>
              <a:rPr sz="3000" dirty="0">
                <a:latin typeface="#9Slide03 Arima Madurai Bold" panose="00000800000000000000" charset="0"/>
                <a:ea typeface="Segoe UI" panose="020B0502040204020203"/>
                <a:cs typeface="#9Slide03 Arima Madurai Bold" panose="00000800000000000000" charset="0"/>
                <a:sym typeface="+mn-ea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7696199" y="5580896"/>
            <a:ext cx="83432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  <a:sym typeface="+mn-ea"/>
              </a:rPr>
              <a:t>Lời</a:t>
            </a:r>
            <a:r>
              <a:rPr sz="3000" dirty="0"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  <a:sym typeface="+mn-ea"/>
              </a:rPr>
              <a:t>gọi</a:t>
            </a:r>
            <a:r>
              <a:rPr sz="3000" dirty="0"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  <a:sym typeface="+mn-ea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7696199" y="6566328"/>
            <a:ext cx="83432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Xác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nhận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bối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các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anh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bộ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đội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đến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chơi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nhà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Út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72692" y="7889866"/>
            <a:ext cx="83432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Xác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nhận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con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đò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bác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tài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Phán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trôi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trên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dòng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sz="30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sông</a:t>
            </a:r>
            <a:r>
              <a:rPr sz="30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3962400" y="3413333"/>
            <a:ext cx="22948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Chao </a:t>
            </a:r>
            <a:r>
              <a:rPr sz="3000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ôi</a:t>
            </a:r>
            <a:r>
              <a:rPr sz="3000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!</a:t>
            </a:r>
            <a:endParaRPr lang="en-US" sz="30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29" grpId="0"/>
      <p:bldP spid="29" grpId="1"/>
    </p:bldLst>
  </p:timing>
</p:sld>
</file>

<file path=ppt/tags/tag1.xml><?xml version="1.0" encoding="utf-8"?>
<p:tagLst xmlns:p="http://schemas.openxmlformats.org/presentationml/2006/main">
  <p:tag name="TABLE_ENDDRAG_ORIGIN_RECT" val="1076*348"/>
  <p:tag name="TABLE_ENDDRAG_RECT" val="192*116*1076*348"/>
</p:tagLst>
</file>

<file path=ppt/tags/tag2.xml><?xml version="1.0" encoding="utf-8"?>
<p:tagLst xmlns:p="http://schemas.openxmlformats.org/presentationml/2006/main">
  <p:tag name="TABLE_ENDDRAG_ORIGIN_RECT" val="1099*601"/>
  <p:tag name="TABLE_ENDDRAG_RECT" val="198*105*1099*601"/>
</p:tagLst>
</file>

<file path=ppt/tags/tag3.xml><?xml version="1.0" encoding="utf-8"?>
<p:tagLst xmlns:p="http://schemas.openxmlformats.org/presentationml/2006/main">
  <p:tag name="TABLE_ENDDRAG_ORIGIN_RECT" val="1099*601"/>
  <p:tag name="TABLE_ENDDRAG_RECT" val="198*105*1099*601"/>
</p:tagLst>
</file>

<file path=ppt/tags/tag4.xml><?xml version="1.0" encoding="utf-8"?>
<p:tagLst xmlns:p="http://schemas.openxmlformats.org/presentationml/2006/main">
  <p:tag name="TABLE_ENDDRAG_ORIGIN_RECT" val="1072*420"/>
  <p:tag name="TABLE_ENDDRAG_RECT" val="192*107*1072*4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4532</Words>
  <Application>WPS Slides</Application>
  <PresentationFormat>Custom</PresentationFormat>
  <Paragraphs>196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SimSun</vt:lpstr>
      <vt:lpstr>Wingdings</vt:lpstr>
      <vt:lpstr>#9Slide05 Awesome Display</vt:lpstr>
      <vt:lpstr>Kaushan Script</vt:lpstr>
      <vt:lpstr>Mongolian Baiti</vt:lpstr>
      <vt:lpstr>#9Slide03 BoosterNextFYBlack</vt:lpstr>
      <vt:lpstr>#9Slide03 Arima Madurai Bold</vt:lpstr>
      <vt:lpstr>Times New Roman</vt:lpstr>
      <vt:lpstr>#9Slide05 Edwardian</vt:lpstr>
      <vt:lpstr>#9Slide03 Cabin Condensed Mediu</vt:lpstr>
      <vt:lpstr>Dekko</vt:lpstr>
      <vt:lpstr>Segoe UI</vt:lpstr>
      <vt:lpstr>等线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Peach Blue Cute Playful Group Project Presentation</dc:title>
  <dc:creator/>
  <cp:lastModifiedBy>hue dinh</cp:lastModifiedBy>
  <cp:revision>11</cp:revision>
  <dcterms:created xsi:type="dcterms:W3CDTF">2006-08-16T00:00:00Z</dcterms:created>
  <dcterms:modified xsi:type="dcterms:W3CDTF">2025-04-14T13:56:00Z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265E267A32404FBAA890C0D594D5AF33_13</vt:lpwstr>
  </property>
  <property fmtid="{D5CDD505-2E9C-101B-9397-08002B2CF9AE}" pid="3" name="KSOProductBuildVer">
    <vt:lpwstr>1033-12.2.0.20795</vt:lpwstr>
  </property>
</Properties>
</file>