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305" r:id="rId2"/>
    <p:sldId id="256" r:id="rId3"/>
    <p:sldId id="257" r:id="rId4"/>
    <p:sldId id="337" r:id="rId5"/>
    <p:sldId id="437" r:id="rId6"/>
    <p:sldId id="434" r:id="rId7"/>
    <p:sldId id="435" r:id="rId8"/>
    <p:sldId id="340" r:id="rId9"/>
    <p:sldId id="341" r:id="rId10"/>
    <p:sldId id="342" r:id="rId11"/>
    <p:sldId id="345" r:id="rId12"/>
    <p:sldId id="444" r:id="rId13"/>
    <p:sldId id="262" r:id="rId14"/>
    <p:sldId id="260" r:id="rId15"/>
    <p:sldId id="442" r:id="rId16"/>
    <p:sldId id="263" r:id="rId17"/>
    <p:sldId id="438" r:id="rId18"/>
    <p:sldId id="439" r:id="rId19"/>
    <p:sldId id="440" r:id="rId20"/>
    <p:sldId id="258" r:id="rId21"/>
    <p:sldId id="259" r:id="rId22"/>
    <p:sldId id="441" r:id="rId23"/>
    <p:sldId id="261" r:id="rId24"/>
    <p:sldId id="343" r:id="rId25"/>
    <p:sldId id="272" r:id="rId26"/>
    <p:sldId id="443" r:id="rId27"/>
    <p:sldId id="346" r:id="rId28"/>
    <p:sldId id="344" r:id="rId29"/>
  </p:sldIdLst>
  <p:sldSz cx="12192000" cy="6858000"/>
  <p:notesSz cx="6858000" cy="9144000"/>
  <p:embeddedFontLst>
    <p:embeddedFont>
      <p:font typeface="#9Slide02 Noi dung dai" panose="020B0604020202020204" charset="0"/>
      <p:regular r:id="rId31"/>
    </p:embeddedFont>
    <p:embeddedFont>
      <p:font typeface="#9Slide02 Tieu de dai" panose="020B0604020202020204" charset="0"/>
      <p:bold r:id="rId32"/>
    </p:embeddedFont>
    <p:embeddedFont>
      <p:font typeface="#9Slide03 Cabin" panose="020B0604020202020204" charset="0"/>
      <p:regular r:id="rId33"/>
    </p:embeddedFont>
    <p:embeddedFont>
      <p:font typeface="#9Slide03 Cabin Bold" panose="020B0604020202020204" charset="0"/>
      <p:bold r:id="rId34"/>
    </p:embeddedFont>
    <p:embeddedFont>
      <p:font typeface="#9Slide03 Neutra" panose="020B0604020202020204" charset="0"/>
      <p:regular r:id="rId35"/>
    </p:embeddedFont>
    <p:embeddedFont>
      <p:font typeface="#9Slide03 Quicksand Bold" panose="020B0604020202020204" charset="0"/>
      <p:bold r:id="rId36"/>
    </p:embeddedFont>
    <p:embeddedFont>
      <p:font typeface="#9Slide03 SFU Futura_12" panose="020B0604020202020204" charset="0"/>
      <p:regular r:id="rId37"/>
    </p:embeddedFont>
    <p:embeddedFont>
      <p:font typeface="Cambria Math" panose="02040503050406030204" pitchFamily="18" charset="0"/>
      <p:regular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91" autoAdjust="0"/>
  </p:normalViewPr>
  <p:slideViewPr>
    <p:cSldViewPr showGuides="1">
      <p:cViewPr varScale="1">
        <p:scale>
          <a:sx n="66" d="100"/>
          <a:sy n="66" d="100"/>
        </p:scale>
        <p:origin x="8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41024-2A49-4096-B5E0-C8EED2D64989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4D680-A333-4E9B-9158-3D5FFD280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7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77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DA03C-F508-D447-D54C-47C059C9B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66CFD4-23CA-E0A5-9977-5D34E17228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AC1FCF-DF68-B83F-D8D5-E08C1A797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C38BC-D7E9-E02E-4CA9-14F138F0D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61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2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52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4780-B439-9D1E-6D85-08C8C7CA0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FF99C-7730-B025-3464-4147B922E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0EB38-69BE-4C15-5F20-BC8668BF96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9F02B-CB53-6D37-EDDC-8086544F5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8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04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8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48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66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9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1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EDF8F-B8C0-41F1-A900-998C7BC690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3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EDF8F-B8C0-41F1-A900-998C7BC690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73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FEDF8F-B8C0-41F1-A900-998C7BC690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03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6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76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4D680-A333-4E9B-9158-3D5FFD2805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7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9Slide.vn - 2019">
            <a:extLst>
              <a:ext uri="{FF2B5EF4-FFF2-40B4-BE49-F238E27FC236}">
                <a16:creationId xmlns:a16="http://schemas.microsoft.com/office/drawing/2014/main" id="{CE9F21A7-3E6F-43CF-BCAD-E073B607E1E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9F642-3DC7-4700-B41B-473611FC4BC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09800" y="-2435279"/>
            <a:ext cx="9095436" cy="2009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CB08DB-3DF7-49EF-B812-C0216CAF7F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242457" y="7758065"/>
            <a:ext cx="7903028" cy="229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20" Type="http://schemas.microsoft.com/office/2007/relationships/hdphoto" Target="../media/hdphoto1.wdp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microsoft.com/office/2017/06/relationships/model3d" Target="../media/model3d2.glb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image" Target="../media/image3.png"/><Relationship Id="rId19" Type="http://schemas.openxmlformats.org/officeDocument/2006/relationships/image" Target="../media/image11.png"/><Relationship Id="rId4" Type="http://schemas.openxmlformats.org/officeDocument/2006/relationships/tags" Target="../tags/tag8.xml"/><Relationship Id="rId9" Type="http://schemas.microsoft.com/office/2017/06/relationships/model3d" Target="../media/model3d1.glb"/><Relationship Id="rId1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10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sv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openxmlformats.org/officeDocument/2006/relationships/hyperlink" Target="http://www.allwhitebackground.com/colorful-background-image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1.xml"/><Relationship Id="rId18" Type="http://schemas.openxmlformats.org/officeDocument/2006/relationships/slide" Target="slide15.xml"/><Relationship Id="rId3" Type="http://schemas.openxmlformats.org/officeDocument/2006/relationships/image" Target="../media/image38.png"/><Relationship Id="rId21" Type="http://schemas.openxmlformats.org/officeDocument/2006/relationships/image" Target="../media/image57.png"/><Relationship Id="rId7" Type="http://schemas.openxmlformats.org/officeDocument/2006/relationships/image" Target="../media/image51.png"/><Relationship Id="rId12" Type="http://schemas.openxmlformats.org/officeDocument/2006/relationships/slide" Target="slide20.xml"/><Relationship Id="rId17" Type="http://schemas.openxmlformats.org/officeDocument/2006/relationships/image" Target="../media/image56.png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slide" Target="slide19.xml"/><Relationship Id="rId5" Type="http://schemas.openxmlformats.org/officeDocument/2006/relationships/image" Target="../media/image46.png"/><Relationship Id="rId15" Type="http://schemas.openxmlformats.org/officeDocument/2006/relationships/slide" Target="slide23.xml"/><Relationship Id="rId10" Type="http://schemas.openxmlformats.org/officeDocument/2006/relationships/image" Target="../media/image54.png"/><Relationship Id="rId19" Type="http://schemas.openxmlformats.org/officeDocument/2006/relationships/image" Target="../media/image39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slide" Target="slide22.xml"/><Relationship Id="rId22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0.png"/><Relationship Id="rId5" Type="http://schemas.openxmlformats.org/officeDocument/2006/relationships/image" Target="../media/image44.jp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image" Target="../media/image44.jp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image" Target="../media/image44.jp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image" Target="../media/image44.jp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3.png"/><Relationship Id="rId7" Type="http://schemas.openxmlformats.org/officeDocument/2006/relationships/slide" Target="slide1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0.png"/><Relationship Id="rId5" Type="http://schemas.openxmlformats.org/officeDocument/2006/relationships/image" Target="../media/image44.jp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gi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>
            <a:extLst>
              <a:ext uri="{FF2B5EF4-FFF2-40B4-BE49-F238E27FC236}">
                <a16:creationId xmlns:a16="http://schemas.microsoft.com/office/drawing/2014/main" id="{8B6E1182-5CF9-4F61-BA09-B9038CB3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95" y="903724"/>
            <a:ext cx="5029200" cy="5029200"/>
          </a:xfrm>
          <a:prstGeom prst="rect">
            <a:avLst/>
          </a:prstGeom>
          <a:noFill/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96597" y="1530870"/>
              <a:ext cx="4095404" cy="3539983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4095404" cy="3539983"/>
                    </a:xfrm>
                    <a:prstGeom prst="rect">
                      <a:avLst/>
                    </a:prstGeom>
                  </am3d:spPr>
                  <am3d:camera>
                    <am3d:pos x="0" y="0" z="685085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284259" d="1000000"/>
                    <am3d:preTrans dx="-103008" dy="-11011706" dz="-5212029"/>
                    <am3d:scale>
                      <am3d:sx n="1000000" d="1000000"/>
                      <am3d:sy n="1000000" d="1000000"/>
                      <am3d:sz n="1000000" d="1000000"/>
                    </am3d:scale>
                    <am3d:rot ax="1620000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Kiểu 3D 20" descr="Triangular Prism">
                <a:extLst>
                  <a:ext uri="{FF2B5EF4-FFF2-40B4-BE49-F238E27FC236}">
                    <a16:creationId xmlns:a16="http://schemas.microsoft.com/office/drawing/2014/main" id="{2711A9B8-C231-42EE-8C8A-77C2125188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96597" y="1530870"/>
                <a:ext cx="4095404" cy="35399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750486" y="1489603"/>
              <a:ext cx="2313860" cy="4599677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2313860" cy="4599677"/>
                    </a:xfrm>
                    <a:prstGeom prst="rect">
                      <a:avLst/>
                    </a:prstGeom>
                  </am3d:spPr>
                  <am3d:camera>
                    <am3d:pos x="0" y="0" z="52870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9" d="1000000"/>
                    <am3d:preTrans dx="0" dy="-136212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9" name="Kiểu 3D 28" descr="Drafting Compass">
                <a:extLst>
                  <a:ext uri="{FF2B5EF4-FFF2-40B4-BE49-F238E27FC236}">
                    <a16:creationId xmlns:a16="http://schemas.microsoft.com/office/drawing/2014/main" id="{4D9D7C27-8297-4D42-87BC-EFC80D81A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50486" y="1489603"/>
                <a:ext cx="2313860" cy="4599677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F2B88CF-7659-481C-99A8-CF34B5FC92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321689" y="1229111"/>
            <a:ext cx="7905115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1" algn="ctr">
              <a:defRPr/>
            </a:pPr>
            <a:endParaRPr lang="en-US" sz="280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60000" endA="900" endPos="58000" dir="5400000" sy="-100000" algn="bl" rotWithShape="0"/>
              </a:effectLst>
              <a:highlight>
                <a:srgbClr val="FFFF00"/>
              </a:highlight>
              <a:latin typeface="+mj-lt"/>
              <a:cs typeface="Times New Roman" pitchFamily="18" charset="0"/>
            </a:endParaRPr>
          </a:p>
          <a:p>
            <a:pPr lvl="1" algn="ctr">
              <a:defRPr/>
            </a:pPr>
            <a:r>
              <a:rPr lang="en-US" sz="28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60000" endA="900" endPos="58000" dir="5400000" sy="-100000" algn="bl" rotWithShape="0"/>
                </a:effectLst>
                <a:highlight>
                  <a:srgbClr val="FFFF00"/>
                </a:highlight>
                <a:latin typeface="+mj-lt"/>
                <a:cs typeface="Times New Roman" pitchFamily="18" charset="0"/>
              </a:rPr>
              <a:t>TRƯỜNG THCS MÔNG DƯƠNG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15A13F-D977-4FC1-A84F-88E225677C5C}"/>
              </a:ext>
            </a:extLst>
          </p:cNvPr>
          <p:cNvSpPr/>
          <p:nvPr/>
        </p:nvSpPr>
        <p:spPr>
          <a:xfrm>
            <a:off x="2191877" y="2768994"/>
            <a:ext cx="7840347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RelaxedModerately"/>
            <a:lightRig rig="balanced" dir="t">
              <a:rot lat="0" lon="0" rev="8700000"/>
            </a:lightRig>
          </a:scene3d>
          <a:sp3d extrusionH="120650">
            <a:bevelT w="254000" h="139700" prst="relaxedInset"/>
            <a:bevelB w="114300" prst="relaxedInset"/>
          </a:sp3d>
        </p:spPr>
        <p:txBody>
          <a:bodyPr wrap="square" lIns="91440" tIns="45720" rIns="91440" bIns="45720">
            <a:spAutoFit/>
            <a:scene3d>
              <a:camera prst="perspectiveRelaxedModerately"/>
              <a:lightRig rig="harsh" dir="t"/>
            </a:scene3d>
            <a:sp3d extrusionH="95250" contourW="12700" prstMaterial="matte">
              <a:bevelT w="107950" h="12700" prst="relaxedInset"/>
              <a:bevelB w="38100" h="38100" prst="relaxedInset"/>
              <a:extrusionClr>
                <a:srgbClr val="FF0000"/>
              </a:extrusionClr>
              <a:contourClr>
                <a:srgbClr val="00B0F0"/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CHÀO MỪNG CÁC THẦY CÔ GIÁO ĐẾN DỰ GIỜ THĂM LỚP 7A3</a:t>
            </a:r>
          </a:p>
        </p:txBody>
      </p:sp>
      <p:pic>
        <p:nvPicPr>
          <p:cNvPr id="59" name="Picture 58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E00C106F-26B5-48F7-8E0F-57C4F9A982A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83"/>
          <a:stretch/>
        </p:blipFill>
        <p:spPr>
          <a:xfrm>
            <a:off x="-936624" y="-171124"/>
            <a:ext cx="3819003" cy="6868015"/>
          </a:xfrm>
          <a:prstGeom prst="rect">
            <a:avLst/>
          </a:prstGeom>
        </p:spPr>
      </p:pic>
      <p:pic>
        <p:nvPicPr>
          <p:cNvPr id="60" name="Picture 59" descr="A picture containing sitting, door, orange, computer&#10;&#10;Description automatically generated">
            <a:extLst>
              <a:ext uri="{FF2B5EF4-FFF2-40B4-BE49-F238E27FC236}">
                <a16:creationId xmlns:a16="http://schemas.microsoft.com/office/drawing/2014/main" id="{C5864932-B8B3-4E1D-9E99-9C1C43252A9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8451" r="27500" b="5952"/>
          <a:stretch/>
        </p:blipFill>
        <p:spPr>
          <a:xfrm flipH="1">
            <a:off x="9546418" y="237462"/>
            <a:ext cx="3827559" cy="6914583"/>
          </a:xfrm>
          <a:prstGeom prst="rect">
            <a:avLst/>
          </a:prstGeom>
        </p:spPr>
      </p:pic>
      <p:pic>
        <p:nvPicPr>
          <p:cNvPr id="61" name="Picture 60" descr="A brick wall&#10;&#10;Description automatically generated">
            <a:extLst>
              <a:ext uri="{FF2B5EF4-FFF2-40B4-BE49-F238E27FC236}">
                <a16:creationId xmlns:a16="http://schemas.microsoft.com/office/drawing/2014/main" id="{5E296E49-08BF-46C2-AD46-E8609ADF2A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" y="2458"/>
            <a:ext cx="2420839" cy="6855543"/>
          </a:xfrm>
          <a:prstGeom prst="rect">
            <a:avLst/>
          </a:prstGeom>
        </p:spPr>
      </p:pic>
      <p:pic>
        <p:nvPicPr>
          <p:cNvPr id="62" name="Picture 61" descr="A brick wall&#10;&#10;Description automatically generated">
            <a:extLst>
              <a:ext uri="{FF2B5EF4-FFF2-40B4-BE49-F238E27FC236}">
                <a16:creationId xmlns:a16="http://schemas.microsoft.com/office/drawing/2014/main" id="{F0C204BC-F941-482E-9DBF-5C0E26D24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143" y="1230"/>
            <a:ext cx="2392123" cy="6855543"/>
          </a:xfrm>
          <a:prstGeom prst="rect">
            <a:avLst/>
          </a:prstGeom>
        </p:spPr>
      </p:pic>
      <p:pic>
        <p:nvPicPr>
          <p:cNvPr id="63" name="Picture 62" descr="A close up of a flower&#10;&#10;Description automatically generated">
            <a:extLst>
              <a:ext uri="{FF2B5EF4-FFF2-40B4-BE49-F238E27FC236}">
                <a16:creationId xmlns:a16="http://schemas.microsoft.com/office/drawing/2014/main" id="{5E62D0F6-D62D-42D8-86AE-12227C453A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>
            <a:off x="-14382" y="-191447"/>
            <a:ext cx="1897412" cy="3886200"/>
          </a:xfrm>
          <a:prstGeom prst="rect">
            <a:avLst/>
          </a:prstGeom>
        </p:spPr>
      </p:pic>
      <p:pic>
        <p:nvPicPr>
          <p:cNvPr id="64" name="Picture 63" descr="A close up of a flower&#10;&#10;Description automatically generated">
            <a:extLst>
              <a:ext uri="{FF2B5EF4-FFF2-40B4-BE49-F238E27FC236}">
                <a16:creationId xmlns:a16="http://schemas.microsoft.com/office/drawing/2014/main" id="{666D1676-4DC8-463A-B0A2-A385A36FE2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" b="23943"/>
          <a:stretch/>
        </p:blipFill>
        <p:spPr>
          <a:xfrm flipH="1">
            <a:off x="10214734" y="-171125"/>
            <a:ext cx="1994639" cy="3886200"/>
          </a:xfrm>
          <a:prstGeom prst="rect">
            <a:avLst/>
          </a:prstGeom>
        </p:spPr>
      </p:pic>
      <p:pic>
        <p:nvPicPr>
          <p:cNvPr id="65" name="PA_图片 31">
            <a:extLst>
              <a:ext uri="{FF2B5EF4-FFF2-40B4-BE49-F238E27FC236}">
                <a16:creationId xmlns:a16="http://schemas.microsoft.com/office/drawing/2014/main" id="{86AC9B00-0FE8-4BA6-8816-2013257BC99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042">
            <a:off x="9684336" y="3118516"/>
            <a:ext cx="3551723" cy="2266129"/>
          </a:xfrm>
          <a:prstGeom prst="rect">
            <a:avLst/>
          </a:prstGeom>
        </p:spPr>
      </p:pic>
      <p:pic>
        <p:nvPicPr>
          <p:cNvPr id="66" name="PA_图片 4">
            <a:extLst>
              <a:ext uri="{FF2B5EF4-FFF2-40B4-BE49-F238E27FC236}">
                <a16:creationId xmlns:a16="http://schemas.microsoft.com/office/drawing/2014/main" id="{D32E4FF0-05F2-477A-A810-8B67EA88303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5136" b="37127"/>
          <a:stretch/>
        </p:blipFill>
        <p:spPr>
          <a:xfrm flipH="1">
            <a:off x="5390872" y="5755431"/>
            <a:ext cx="6781800" cy="1159152"/>
          </a:xfrm>
          <a:prstGeom prst="rect">
            <a:avLst/>
          </a:prstGeom>
        </p:spPr>
      </p:pic>
      <p:pic>
        <p:nvPicPr>
          <p:cNvPr id="67" name="PA_图片 31">
            <a:extLst>
              <a:ext uri="{FF2B5EF4-FFF2-40B4-BE49-F238E27FC236}">
                <a16:creationId xmlns:a16="http://schemas.microsoft.com/office/drawing/2014/main" id="{254F696F-E08C-40C2-9D56-E859D8B69E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958" flipH="1">
            <a:off x="-868822" y="3237974"/>
            <a:ext cx="3551723" cy="2541049"/>
          </a:xfrm>
          <a:prstGeom prst="rect">
            <a:avLst/>
          </a:prstGeom>
        </p:spPr>
      </p:pic>
      <p:pic>
        <p:nvPicPr>
          <p:cNvPr id="68" name="PA_图片 35">
            <a:extLst>
              <a:ext uri="{FF2B5EF4-FFF2-40B4-BE49-F238E27FC236}">
                <a16:creationId xmlns:a16="http://schemas.microsoft.com/office/drawing/2014/main" id="{F421506A-DD9B-4EEE-A9AC-CFBC4B00AD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50" y="23881"/>
            <a:ext cx="3222457" cy="1501993"/>
          </a:xfrm>
          <a:prstGeom prst="rect">
            <a:avLst/>
          </a:prstGeom>
        </p:spPr>
      </p:pic>
      <p:pic>
        <p:nvPicPr>
          <p:cNvPr id="69" name="PA_图片 35">
            <a:extLst>
              <a:ext uri="{FF2B5EF4-FFF2-40B4-BE49-F238E27FC236}">
                <a16:creationId xmlns:a16="http://schemas.microsoft.com/office/drawing/2014/main" id="{9598A42F-4D81-4D6F-AB12-69F14623E6B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654" y="39833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45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41875 -0.00301 " pathEditMode="relative" rAng="0" ptsTypes="AA">
                                      <p:cBhvr>
                                        <p:cTn id="29" dur="3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40586 0.00116 " pathEditMode="relative" rAng="0" ptsTypes="AA">
                                      <p:cBhvr>
                                        <p:cTn id="31" dur="3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4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19362 0 " pathEditMode="relative" rAng="0" ptsTypes="AA">
                                      <p:cBhvr>
                                        <p:cTn id="33" dur="3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19688 -0.00532 " pathEditMode="relative" rAng="0" ptsTypes="AA">
                                      <p:cBhvr>
                                        <p:cTn id="35" dur="3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-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-2.96296E-6 L 1.875E-6 -0.25 " pathEditMode="relative" rAng="0" ptsTypes="AA">
                                      <p:cBhvr>
                                        <p:cTn id="37" dur="3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91667E-6 2.22222E-6 L -2.91667E-6 -0.25 " pathEditMode="relative" rAng="0" ptsTypes="AA">
                                      <p:cBhvr>
                                        <p:cTn id="39" dur="3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04167E-6 2.59259E-6 L -0.04037 0.00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" y="30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95833E-6 2.59259E-6 L 0.04818 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A1AF4A-8F46-29B2-3123-20D91F273374}"/>
              </a:ext>
            </a:extLst>
          </p:cNvPr>
          <p:cNvGrpSpPr/>
          <p:nvPr/>
        </p:nvGrpSpPr>
        <p:grpSpPr>
          <a:xfrm>
            <a:off x="258111" y="936123"/>
            <a:ext cx="2495844" cy="633918"/>
            <a:chOff x="323557" y="2900028"/>
            <a:chExt cx="552157" cy="75733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1B7369-6C9E-BD3F-0296-54ACE789CC86}"/>
                </a:ext>
              </a:extLst>
            </p:cNvPr>
            <p:cNvSpPr/>
            <p:nvPr/>
          </p:nvSpPr>
          <p:spPr>
            <a:xfrm>
              <a:off x="323557" y="3048000"/>
              <a:ext cx="552157" cy="6093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E81D2-D49D-C90F-4C51-31957FD6461B}"/>
                </a:ext>
              </a:extLst>
            </p:cNvPr>
            <p:cNvSpPr txBox="1"/>
            <p:nvPr/>
          </p:nvSpPr>
          <p:spPr>
            <a:xfrm>
              <a:off x="359665" y="2900028"/>
              <a:ext cx="502771" cy="666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Vận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dụng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2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01DD94-A6DE-0086-2AF3-3B75CF531BC8}"/>
              </a:ext>
            </a:extLst>
          </p:cNvPr>
          <p:cNvSpPr txBox="1"/>
          <p:nvPr/>
        </p:nvSpPr>
        <p:spPr>
          <a:xfrm>
            <a:off x="2917169" y="1150378"/>
            <a:ext cx="38194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latin typeface="#9Slide03 SFU Futura_12" panose="00000400000000000000" pitchFamily="2" charset="0"/>
              </a:rPr>
              <a:t>Viết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thị</a:t>
            </a:r>
            <a:r>
              <a:rPr lang="en-US" sz="2800" dirty="0">
                <a:latin typeface="#9Slide03 SFU Futura_12" panose="00000400000000000000" pitchFamily="2" charset="0"/>
              </a:rPr>
              <a:t>: 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CB5C03-A8E3-DA7C-3576-920D6511B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38074" y="1059981"/>
            <a:ext cx="297052" cy="510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FF127-8D3F-8186-0432-2FDB06B82859}"/>
              </a:ext>
            </a:extLst>
          </p:cNvPr>
          <p:cNvSpPr txBox="1"/>
          <p:nvPr/>
        </p:nvSpPr>
        <p:spPr>
          <a:xfrm>
            <a:off x="778163" y="1674308"/>
            <a:ext cx="10042859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 algn="l">
              <a:lnSpc>
                <a:spcPct val="150000"/>
              </a:lnSpc>
              <a:buAutoNum type="alphaLcParenR"/>
            </a:pPr>
            <a:r>
              <a:rPr lang="en-US" sz="2800" dirty="0" err="1">
                <a:latin typeface="#9Slide03 SFU Futura_12" panose="00000400000000000000" pitchFamily="2" charset="0"/>
              </a:rPr>
              <a:t>Diện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tích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hình</a:t>
            </a:r>
            <a:r>
              <a:rPr lang="en-US" sz="2800" dirty="0">
                <a:latin typeface="#9Slide03 SFU Futura_12" panose="00000400000000000000" pitchFamily="2" charset="0"/>
              </a:rPr>
              <a:t> tam </a:t>
            </a:r>
            <a:r>
              <a:rPr lang="en-US" sz="2800" dirty="0" err="1">
                <a:latin typeface="#9Slide03 SFU Futura_12" panose="00000400000000000000" pitchFamily="2" charset="0"/>
              </a:rPr>
              <a:t>giác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có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dộ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dài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đáy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bằng</a:t>
            </a:r>
            <a:r>
              <a:rPr lang="en-US" sz="2800" dirty="0">
                <a:latin typeface="#9Slide03 SFU Futura_12" panose="00000400000000000000" pitchFamily="2" charset="0"/>
              </a:rPr>
              <a:t> 3 cm </a:t>
            </a:r>
            <a:r>
              <a:rPr lang="en-US" sz="2800" dirty="0" err="1">
                <a:latin typeface="#9Slide03 SFU Futura_12" panose="00000400000000000000" pitchFamily="2" charset="0"/>
              </a:rPr>
              <a:t>và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chiều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cao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en-US" sz="2800" dirty="0" err="1">
                <a:latin typeface="#9Slide03 SFU Futura_12" panose="00000400000000000000" pitchFamily="2" charset="0"/>
              </a:rPr>
              <a:t>tương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ứng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latin typeface="#9Slide03 SFU Futura_12" panose="00000400000000000000" pitchFamily="2" charset="0"/>
              </a:rPr>
              <a:t> 5 cm.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65D46-008B-6914-9FA6-1F33C30AFAF3}"/>
              </a:ext>
            </a:extLst>
          </p:cNvPr>
          <p:cNvSpPr txBox="1"/>
          <p:nvPr/>
        </p:nvSpPr>
        <p:spPr>
          <a:xfrm>
            <a:off x="803359" y="3135117"/>
            <a:ext cx="110429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latin typeface="#9Slide03 SFU Futura_12" panose="00000400000000000000" pitchFamily="2" charset="0"/>
              </a:rPr>
              <a:t>b) </a:t>
            </a:r>
            <a:r>
              <a:rPr lang="en-US" sz="2800" dirty="0" err="1">
                <a:latin typeface="#9Slide03 SFU Futura_12" panose="00000400000000000000" pitchFamily="2" charset="0"/>
              </a:rPr>
              <a:t>Diện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tích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hình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tròn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có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bán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kính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latin typeface="#9Slide03 SFU Futura_12" panose="00000400000000000000" pitchFamily="2" charset="0"/>
              </a:rPr>
              <a:t> 2 cm.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38484D-A865-2CAB-7E7C-6D0F981851DA}"/>
              </a:ext>
            </a:extLst>
          </p:cNvPr>
          <p:cNvSpPr txBox="1"/>
          <p:nvPr/>
        </p:nvSpPr>
        <p:spPr>
          <a:xfrm>
            <a:off x="844216" y="3885492"/>
            <a:ext cx="9845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i="1" dirty="0" err="1">
                <a:latin typeface="#9Slide03 SFU Futura_12" panose="00000400000000000000" pitchFamily="2" charset="0"/>
              </a:rPr>
              <a:t>Trả</a:t>
            </a:r>
            <a:r>
              <a:rPr lang="en-US" sz="2000" i="1" dirty="0">
                <a:latin typeface="#9Slide03 SFU Futura_12" panose="00000400000000000000" pitchFamily="2" charset="0"/>
              </a:rPr>
              <a:t> </a:t>
            </a:r>
            <a:r>
              <a:rPr lang="en-US" sz="2000" i="1" dirty="0" err="1">
                <a:latin typeface="#9Slide03 SFU Futura_12" panose="00000400000000000000" pitchFamily="2" charset="0"/>
              </a:rPr>
              <a:t>lời</a:t>
            </a:r>
            <a:endParaRPr lang="en-US" sz="2000" i="1" dirty="0">
              <a:latin typeface="#9Slide03 SFU Futura_12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D6A38-C333-7109-A288-D9B019310E02}"/>
              </a:ext>
            </a:extLst>
          </p:cNvPr>
          <p:cNvSpPr txBox="1"/>
          <p:nvPr/>
        </p:nvSpPr>
        <p:spPr>
          <a:xfrm>
            <a:off x="844216" y="4251804"/>
            <a:ext cx="10961270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đáy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3 cm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5 cm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99C1AB-2D92-9410-310E-627E05D1FEA5}"/>
                  </a:ext>
                </a:extLst>
              </p:cNvPr>
              <p:cNvSpPr txBox="1"/>
              <p:nvPr/>
            </p:nvSpPr>
            <p:spPr>
              <a:xfrm>
                <a:off x="6248400" y="4857931"/>
                <a:ext cx="1676400" cy="7483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#9Slide03 SFU Futura_12" panose="00000400000000000000" pitchFamily="2" charset="0"/>
                          </a:rPr>
                          <m:t>3 . 5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2060"/>
                            </a:solidFill>
                            <a:latin typeface="#9Slide03 SFU Futura_12" panose="00000400000000000000" pitchFamily="2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 (cm</a:t>
                </a:r>
                <a:r>
                  <a:rPr lang="en-US" sz="2800" baseline="300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2</a:t>
                </a:r>
                <a:r>
                  <a:rPr lang="en-US" sz="28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999C1AB-2D92-9410-310E-627E05D1F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4857931"/>
                <a:ext cx="1676400" cy="748346"/>
              </a:xfrm>
              <a:prstGeom prst="rect">
                <a:avLst/>
              </a:prstGeom>
              <a:blipFill>
                <a:blip r:embed="rId5"/>
                <a:stretch>
                  <a:fillRect r="-8000" b="-10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67331B1-D386-1899-100C-7AED60F1998F}"/>
              </a:ext>
            </a:extLst>
          </p:cNvPr>
          <p:cNvSpPr txBox="1"/>
          <p:nvPr/>
        </p:nvSpPr>
        <p:spPr>
          <a:xfrm>
            <a:off x="844216" y="5606276"/>
            <a:ext cx="10961270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thị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kính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2 cm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16B967-0AB2-3F55-65EC-55E55DE1ACF4}"/>
                  </a:ext>
                </a:extLst>
              </p:cNvPr>
              <p:cNvSpPr txBox="1"/>
              <p:nvPr/>
            </p:nvSpPr>
            <p:spPr>
              <a:xfrm>
                <a:off x="10664992" y="5606276"/>
                <a:ext cx="1908008" cy="5659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 (cm</a:t>
                </a:r>
                <a:r>
                  <a:rPr lang="en-US" sz="2800" baseline="300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2</a:t>
                </a:r>
                <a:r>
                  <a:rPr lang="en-US" sz="2800" dirty="0">
                    <a:solidFill>
                      <a:srgbClr val="002060"/>
                    </a:solidFill>
                    <a:latin typeface="#9Slide03 SFU Futura_12" panose="00000400000000000000" pitchFamily="2" charset="0"/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116B967-0AB2-3F55-65EC-55E55DE1A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4992" y="5606276"/>
                <a:ext cx="1908008" cy="565924"/>
              </a:xfrm>
              <a:prstGeom prst="rect">
                <a:avLst/>
              </a:prstGeom>
              <a:blipFill>
                <a:blip r:embed="rId6"/>
                <a:stretch>
                  <a:fillRect b="-36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blue and orange logo&#10;&#10;Description automatically generated">
            <a:extLst>
              <a:ext uri="{FF2B5EF4-FFF2-40B4-BE49-F238E27FC236}">
                <a16:creationId xmlns:a16="http://schemas.microsoft.com/office/drawing/2014/main" id="{F0A86DEA-C165-F667-98F6-74D6B24AA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8EAB603-9569-E22F-2F3C-7E1AA1820470}"/>
              </a:ext>
            </a:extLst>
          </p:cNvPr>
          <p:cNvSpPr/>
          <p:nvPr/>
        </p:nvSpPr>
        <p:spPr>
          <a:xfrm>
            <a:off x="-1295400" y="0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759;p19">
            <a:extLst>
              <a:ext uri="{FF2B5EF4-FFF2-40B4-BE49-F238E27FC236}">
                <a16:creationId xmlns:a16="http://schemas.microsoft.com/office/drawing/2014/main" id="{068AEF7D-C0F4-DDBC-A3AC-026FCDDC707F}"/>
              </a:ext>
            </a:extLst>
          </p:cNvPr>
          <p:cNvSpPr/>
          <p:nvPr/>
        </p:nvSpPr>
        <p:spPr>
          <a:xfrm>
            <a:off x="304800" y="383848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B5272-6180-89DF-FBCA-BB75D8372F9A}"/>
              </a:ext>
            </a:extLst>
          </p:cNvPr>
          <p:cNvSpPr txBox="1"/>
          <p:nvPr/>
        </p:nvSpPr>
        <p:spPr>
          <a:xfrm>
            <a:off x="921655" y="274281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040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6425E25-FC5A-DACE-A847-C9BCE21E3779}"/>
              </a:ext>
            </a:extLst>
          </p:cNvPr>
          <p:cNvSpPr txBox="1"/>
          <p:nvPr/>
        </p:nvSpPr>
        <p:spPr>
          <a:xfrm>
            <a:off x="5791200" y="1295399"/>
            <a:ext cx="33703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6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0"/>
              </a:rPr>
              <a:t>000.a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 + 3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0"/>
              </a:rPr>
              <a:t>000.b</a:t>
            </a:r>
            <a:endParaRPr lang="en-US" sz="2800" dirty="0">
              <a:solidFill>
                <a:srgbClr val="0070C0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9" name="Picture 8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B5EC0E33-B1C2-7E39-D01F-D545E5E14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319144"/>
            <a:ext cx="576074" cy="2128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0567F0-D254-4ABA-88EF-9F014F205BC6}"/>
              </a:ext>
            </a:extLst>
          </p:cNvPr>
          <p:cNvSpPr txBox="1"/>
          <p:nvPr/>
        </p:nvSpPr>
        <p:spPr>
          <a:xfrm>
            <a:off x="4267200" y="1295399"/>
            <a:ext cx="381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x</a:t>
            </a:r>
            <a:r>
              <a:rPr lang="en-US" sz="2800" baseline="300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775D5-32CD-89E1-C928-D70D2786BAB3}"/>
              </a:ext>
            </a:extLst>
          </p:cNvPr>
          <p:cNvSpPr txBox="1"/>
          <p:nvPr/>
        </p:nvSpPr>
        <p:spPr>
          <a:xfrm>
            <a:off x="609600" y="1295400"/>
            <a:ext cx="2514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số</a:t>
            </a:r>
            <a:endParaRPr lang="en-US" sz="2800" dirty="0">
              <a:solidFill>
                <a:srgbClr val="C00000"/>
              </a:solidFill>
              <a:latin typeface="#9Slide03 SFU Futura_12" panose="00000400000000000000" pitchFamily="2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C94132-2426-3F59-217D-7B9AE4A12D5C}"/>
              </a:ext>
            </a:extLst>
          </p:cNvPr>
          <p:cNvCxnSpPr/>
          <p:nvPr/>
        </p:nvCxnSpPr>
        <p:spPr>
          <a:xfrm>
            <a:off x="4410808" y="1714563"/>
            <a:ext cx="914400" cy="838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C9D2E0-9AD0-E81D-FA26-F75BC4034021}"/>
              </a:ext>
            </a:extLst>
          </p:cNvPr>
          <p:cNvCxnSpPr>
            <a:cxnSpLocks/>
          </p:cNvCxnSpPr>
          <p:nvPr/>
        </p:nvCxnSpPr>
        <p:spPr>
          <a:xfrm flipH="1">
            <a:off x="5849824" y="1676400"/>
            <a:ext cx="1084376" cy="876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0D8EA3-A397-74EA-7E79-EB182B652B90}"/>
              </a:ext>
            </a:extLst>
          </p:cNvPr>
          <p:cNvCxnSpPr>
            <a:cxnSpLocks/>
          </p:cNvCxnSpPr>
          <p:nvPr/>
        </p:nvCxnSpPr>
        <p:spPr>
          <a:xfrm flipH="1">
            <a:off x="6188328" y="1714563"/>
            <a:ext cx="2422272" cy="838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2E6B047-FFE1-D43E-6483-3CF3258664A6}"/>
              </a:ext>
            </a:extLst>
          </p:cNvPr>
          <p:cNvSpPr txBox="1"/>
          <p:nvPr/>
        </p:nvSpPr>
        <p:spPr>
          <a:xfrm>
            <a:off x="4683369" y="2552763"/>
            <a:ext cx="22508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Biến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biến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DF3255-A57C-55BC-730B-A8F5658CD72D}"/>
              </a:ext>
            </a:extLst>
          </p:cNvPr>
          <p:cNvGrpSpPr/>
          <p:nvPr/>
        </p:nvGrpSpPr>
        <p:grpSpPr>
          <a:xfrm>
            <a:off x="-970671" y="3395003"/>
            <a:ext cx="14088794" cy="430887"/>
            <a:chOff x="-970671" y="3619151"/>
            <a:chExt cx="14088794" cy="4308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A0D7899-3765-1CD9-B5E8-FCE86E9FF1C4}"/>
                </a:ext>
              </a:extLst>
            </p:cNvPr>
            <p:cNvSpPr txBox="1"/>
            <p:nvPr/>
          </p:nvSpPr>
          <p:spPr>
            <a:xfrm>
              <a:off x="5020553" y="3619151"/>
              <a:ext cx="210634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Định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nghĩa</a:t>
              </a:r>
              <a:endParaRPr lang="en-US" sz="2800" dirty="0">
                <a:latin typeface="#9Slide03 Neutra" panose="02040603050506020204" pitchFamily="18" charset="0"/>
                <a:ea typeface="#9Slide02 Noi dung rat dai" panose="02000000000000000000" pitchFamily="2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C7661D-4C92-2BA2-DEC9-F9AC4657BEF3}"/>
                </a:ext>
              </a:extLst>
            </p:cNvPr>
            <p:cNvCxnSpPr>
              <a:cxnSpLocks/>
            </p:cNvCxnSpPr>
            <p:nvPr/>
          </p:nvCxnSpPr>
          <p:spPr>
            <a:xfrm>
              <a:off x="-970671" y="3834594"/>
              <a:ext cx="57677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260468-62CB-4B6C-46C5-86A785E7AB88}"/>
                </a:ext>
              </a:extLst>
            </p:cNvPr>
            <p:cNvCxnSpPr>
              <a:cxnSpLocks/>
            </p:cNvCxnSpPr>
            <p:nvPr/>
          </p:nvCxnSpPr>
          <p:spPr>
            <a:xfrm>
              <a:off x="7350369" y="3834594"/>
              <a:ext cx="57677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CEFA13-64C0-123F-39DA-657CA33D2168}"/>
              </a:ext>
            </a:extLst>
          </p:cNvPr>
          <p:cNvGrpSpPr/>
          <p:nvPr/>
        </p:nvGrpSpPr>
        <p:grpSpPr>
          <a:xfrm>
            <a:off x="526505" y="3914077"/>
            <a:ext cx="11094442" cy="1212255"/>
            <a:chOff x="435918" y="4110620"/>
            <a:chExt cx="11094442" cy="121225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3737118-CC02-A9D7-1B67-0E29E71F5FF5}"/>
                </a:ext>
              </a:extLst>
            </p:cNvPr>
            <p:cNvSpPr txBox="1"/>
            <p:nvPr/>
          </p:nvSpPr>
          <p:spPr>
            <a:xfrm>
              <a:off x="923289" y="4110620"/>
              <a:ext cx="10607071" cy="12122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Các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biến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nối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nhau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bởi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dấu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phép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cộng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trừ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</a:t>
              </a:r>
            </a:p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nhân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chia,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nâng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lên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lũy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thừa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tạo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thành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biểu</a:t>
              </a:r>
              <a:r>
                <a:rPr lang="en-US" sz="2800" b="1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đại</a:t>
              </a:r>
              <a:r>
                <a:rPr lang="en-US" sz="2800" b="1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b="1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.</a:t>
              </a: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7CE45C6-B9BB-A90F-AEE4-204139721AD1}"/>
                </a:ext>
              </a:extLst>
            </p:cNvPr>
            <p:cNvSpPr/>
            <p:nvPr/>
          </p:nvSpPr>
          <p:spPr>
            <a:xfrm rot="5400000">
              <a:off x="421274" y="4363023"/>
              <a:ext cx="212333" cy="183046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CE9290-BBE9-62E3-A494-99CAA193992D}"/>
              </a:ext>
            </a:extLst>
          </p:cNvPr>
          <p:cNvGrpSpPr/>
          <p:nvPr/>
        </p:nvGrpSpPr>
        <p:grpSpPr>
          <a:xfrm>
            <a:off x="-1981200" y="0"/>
            <a:ext cx="7391400" cy="990600"/>
            <a:chOff x="-1066800" y="2931928"/>
            <a:chExt cx="7391400" cy="990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96FFDCD-CE9A-8DD9-EFE7-C553681DDB97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759;p19">
              <a:extLst>
                <a:ext uri="{FF2B5EF4-FFF2-40B4-BE49-F238E27FC236}">
                  <a16:creationId xmlns:a16="http://schemas.microsoft.com/office/drawing/2014/main" id="{0B6CFC9B-17AF-C9BD-26AE-B683671BB7CC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E6D680-78A0-7982-C6FA-E7DBEEC6970A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pic>
        <p:nvPicPr>
          <p:cNvPr id="16" name="Picture 15" descr="A blue and orange logo&#10;&#10;Description automatically generated">
            <a:extLst>
              <a:ext uri="{FF2B5EF4-FFF2-40B4-BE49-F238E27FC236}">
                <a16:creationId xmlns:a16="http://schemas.microsoft.com/office/drawing/2014/main" id="{97B5AE27-4F4B-4B47-8286-462F88F76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2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B31FB-15D4-7169-A573-4C5CC248E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E0AA6C6-7CE2-727C-60C3-6C282B3FF3E0}"/>
              </a:ext>
            </a:extLst>
          </p:cNvPr>
          <p:cNvGrpSpPr/>
          <p:nvPr/>
        </p:nvGrpSpPr>
        <p:grpSpPr>
          <a:xfrm>
            <a:off x="0" y="1107392"/>
            <a:ext cx="3143999" cy="715898"/>
            <a:chOff x="228601" y="2829983"/>
            <a:chExt cx="647114" cy="7158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6D81D9-3813-647D-E6D0-CB65B2721DE6}"/>
                </a:ext>
              </a:extLst>
            </p:cNvPr>
            <p:cNvSpPr/>
            <p:nvPr/>
          </p:nvSpPr>
          <p:spPr>
            <a:xfrm>
              <a:off x="228601" y="2860081"/>
              <a:ext cx="647114" cy="685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28CA8-A1A0-7A6B-B8D3-362CC1094D33}"/>
                </a:ext>
              </a:extLst>
            </p:cNvPr>
            <p:cNvSpPr txBox="1"/>
            <p:nvPr/>
          </p:nvSpPr>
          <p:spPr>
            <a:xfrm>
              <a:off x="312303" y="2829983"/>
              <a:ext cx="443003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VẬN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DỤNG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2905C94-BE00-E4C6-3547-86B5CB87719A}"/>
              </a:ext>
            </a:extLst>
          </p:cNvPr>
          <p:cNvSpPr txBox="1"/>
          <p:nvPr/>
        </p:nvSpPr>
        <p:spPr>
          <a:xfrm>
            <a:off x="3155379" y="1266184"/>
            <a:ext cx="102924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Trong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sau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đại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EB5DF6-ADF7-E50F-5B54-C62186A2E2DD}"/>
              </a:ext>
            </a:extLst>
          </p:cNvPr>
          <p:cNvSpPr txBox="1"/>
          <p:nvPr/>
        </p:nvSpPr>
        <p:spPr>
          <a:xfrm>
            <a:off x="1403196" y="1828800"/>
            <a:ext cx="537811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a)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2x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 –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3y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#9Slide03 SFU Futura_12" panose="00000400000000000000" pitchFamily="2" charset="-93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2C3D3CF-CF8E-ED84-0C3A-36804B46BE5D}"/>
              </a:ext>
            </a:extLst>
          </p:cNvPr>
          <p:cNvSpPr txBox="1"/>
          <p:nvPr/>
        </p:nvSpPr>
        <p:spPr>
          <a:xfrm>
            <a:off x="1403196" y="2542528"/>
            <a:ext cx="44637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b)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x</a:t>
            </a:r>
            <a:r>
              <a:rPr lang="en-US" sz="2800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3</a:t>
            </a:r>
            <a:endParaRPr lang="en-U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#9Slide03 SFU Futura_12" panose="00000400000000000000" pitchFamily="2" charset="-93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F9CD0F6-DD83-4974-B4BA-A93773972FD1}"/>
              </a:ext>
            </a:extLst>
          </p:cNvPr>
          <p:cNvSpPr txBox="1"/>
          <p:nvPr/>
        </p:nvSpPr>
        <p:spPr>
          <a:xfrm>
            <a:off x="1403196" y="3256256"/>
            <a:ext cx="6140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c) 4</a:t>
            </a:r>
            <a:endParaRPr lang="en-U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#9Slide03 SFU Futura_12" panose="00000400000000000000" pitchFamily="2" charset="-93"/>
            </a:endParaRPr>
          </a:p>
        </p:txBody>
      </p:sp>
      <p:pic>
        <p:nvPicPr>
          <p:cNvPr id="51" name="Picture 50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BEFA45FA-C20A-8B01-91E6-2764C09C1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828800"/>
            <a:ext cx="457200" cy="457200"/>
          </a:xfrm>
          <a:prstGeom prst="rect">
            <a:avLst/>
          </a:prstGeom>
        </p:spPr>
      </p:pic>
      <p:pic>
        <p:nvPicPr>
          <p:cNvPr id="53" name="Picture 52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2B92F585-0AC2-B043-2A4C-0248532D3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0987"/>
            <a:ext cx="457200" cy="4572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679A636B-DFD6-6E53-7F33-2D1AD07DD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73360" y="6198551"/>
            <a:ext cx="297052" cy="5100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E0443B-772A-6D52-941A-A52EDC959D92}"/>
              </a:ext>
            </a:extLst>
          </p:cNvPr>
          <p:cNvGrpSpPr/>
          <p:nvPr/>
        </p:nvGrpSpPr>
        <p:grpSpPr>
          <a:xfrm>
            <a:off x="-1981200" y="0"/>
            <a:ext cx="7391400" cy="990600"/>
            <a:chOff x="-1066800" y="2931928"/>
            <a:chExt cx="7391400" cy="9906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26B0365-7609-A9E5-258F-AA36DAB5194B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Google Shape;759;p19">
              <a:extLst>
                <a:ext uri="{FF2B5EF4-FFF2-40B4-BE49-F238E27FC236}">
                  <a16:creationId xmlns:a16="http://schemas.microsoft.com/office/drawing/2014/main" id="{53449935-00AE-9E27-152E-50B41DA03581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12EE26-D5A3-0AEF-0EB7-C594AA5E6553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pic>
        <p:nvPicPr>
          <p:cNvPr id="17" name="Picture 16" descr="A blue and orange logo&#10;&#10;Description automatically generated">
            <a:extLst>
              <a:ext uri="{FF2B5EF4-FFF2-40B4-BE49-F238E27FC236}">
                <a16:creationId xmlns:a16="http://schemas.microsoft.com/office/drawing/2014/main" id="{A480166E-CFF1-DD89-DE04-998C8F2D9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C8236-E93D-98FB-7FF8-141470DB98D8}"/>
              </a:ext>
            </a:extLst>
          </p:cNvPr>
          <p:cNvSpPr txBox="1"/>
          <p:nvPr/>
        </p:nvSpPr>
        <p:spPr>
          <a:xfrm>
            <a:off x="1403196" y="3962727"/>
            <a:ext cx="6140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d) 3 . 4 – 2 . 5</a:t>
            </a:r>
            <a:endParaRPr lang="en-U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#9Slide03 SFU Futura_12" panose="00000400000000000000" pitchFamily="2" charset="-93"/>
            </a:endParaRPr>
          </a:p>
        </p:txBody>
      </p:sp>
      <p:pic>
        <p:nvPicPr>
          <p:cNvPr id="3" name="Picture 2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7C6A3A50-505A-05D2-9C01-751A57A8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34" y="3258574"/>
            <a:ext cx="457200" cy="457200"/>
          </a:xfrm>
          <a:prstGeom prst="rect">
            <a:avLst/>
          </a:prstGeom>
        </p:spPr>
      </p:pic>
      <p:pic>
        <p:nvPicPr>
          <p:cNvPr id="8" name="Picture 7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4A278F8D-1D99-63A7-9FA8-47EC23DB6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62" y="4066691"/>
            <a:ext cx="457200" cy="457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38016C-5B8B-AFE0-B021-3E293AFEA8A9}"/>
                  </a:ext>
                </a:extLst>
              </p:cNvPr>
              <p:cNvSpPr txBox="1"/>
              <p:nvPr/>
            </p:nvSpPr>
            <p:spPr>
              <a:xfrm>
                <a:off x="2514600" y="2506640"/>
                <a:ext cx="446370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#9Slide03 SFU Futura_12" panose="00000400000000000000" pitchFamily="2" charset="-93"/>
                  </a:rPr>
                  <a:t>( =1.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#9Slide03 SFU Futura_12" panose="00000400000000000000" pitchFamily="2" charset="-93"/>
                  </a:rPr>
                  <a:t>x</a:t>
                </a:r>
                <a:r>
                  <a:rPr lang="en-US" sz="2800" i="1" baseline="30000" dirty="0" err="1">
                    <a:solidFill>
                      <a:srgbClr val="FF0000"/>
                    </a:solidFill>
                    <a:latin typeface="#9Slide03 SFU Futura_12" panose="00000400000000000000" pitchFamily="2" charset="-93"/>
                  </a:rPr>
                  <a:t>3</a:t>
                </a:r>
                <a:r>
                  <a:rPr lang="en-US" sz="2800" i="1" dirty="0">
                    <a:solidFill>
                      <a:srgbClr val="FF0000"/>
                    </a:solidFill>
                    <a:latin typeface="#9Slide03 SFU Futura_12" panose="00000400000000000000" pitchFamily="2" charset="-93"/>
                  </a:rPr>
                  <a:t> 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rgbClr val="FF0000"/>
                    </a:solidFill>
                    <a:latin typeface="#9Slide03 SFU Futura_12" panose="00000400000000000000" pitchFamily="2" charset="-93"/>
                  </a:rPr>
                  <a:t>)</a:t>
                </a:r>
                <a:endParaRPr lang="en-US" sz="2800" i="1" baseline="30000" dirty="0">
                  <a:solidFill>
                    <a:srgbClr val="FF0000"/>
                  </a:solidFill>
                  <a:latin typeface="#9Slide03 SFU Futura_12" panose="00000400000000000000" pitchFamily="2" charset="-93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C38016C-5B8B-AFE0-B021-3E293AFEA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2506640"/>
                <a:ext cx="4463709" cy="430887"/>
              </a:xfrm>
              <a:prstGeom prst="rect">
                <a:avLst/>
              </a:prstGeom>
              <a:blipFill>
                <a:blip r:embed="rId7"/>
                <a:stretch>
                  <a:fillRect l="-4918" t="-25352" b="-49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8B3695-EEED-A018-4AA2-600A8B770C44}"/>
              </a:ext>
            </a:extLst>
          </p:cNvPr>
          <p:cNvSpPr txBox="1"/>
          <p:nvPr/>
        </p:nvSpPr>
        <p:spPr>
          <a:xfrm>
            <a:off x="2438612" y="3270571"/>
            <a:ext cx="44637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( = 4. x </a:t>
            </a:r>
            <a:r>
              <a:rPr lang="en-US" sz="2800" i="1" baseline="30000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0</a:t>
            </a:r>
            <a:r>
              <a:rPr lang="en-US" sz="2800" i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)</a:t>
            </a:r>
            <a:endParaRPr lang="en-US" sz="2800" i="1" baseline="30000" dirty="0">
              <a:solidFill>
                <a:srgbClr val="FF0000"/>
              </a:solidFill>
              <a:latin typeface="#9Slide03 SFU Futura_12" panose="00000400000000000000" pitchFamily="2" charset="-93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1E07DC-FB1F-3FB8-3957-026759202530}"/>
              </a:ext>
            </a:extLst>
          </p:cNvPr>
          <p:cNvGrpSpPr/>
          <p:nvPr/>
        </p:nvGrpSpPr>
        <p:grpSpPr>
          <a:xfrm>
            <a:off x="722127" y="5044853"/>
            <a:ext cx="7837140" cy="565924"/>
            <a:chOff x="435918" y="4110620"/>
            <a:chExt cx="7837140" cy="5659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8C54CE-55FC-C85D-39E8-303DDF49668A}"/>
                </a:ext>
              </a:extLst>
            </p:cNvPr>
            <p:cNvSpPr txBox="1"/>
            <p:nvPr/>
          </p:nvSpPr>
          <p:spPr>
            <a:xfrm>
              <a:off x="923289" y="4110620"/>
              <a:ext cx="7349769" cy="56592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Nhận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xét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: 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Biểu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thức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cũng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là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biểu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thức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đại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.</a:t>
              </a:r>
              <a:endParaRPr lang="en-US" sz="2800" b="1" dirty="0">
                <a:solidFill>
                  <a:srgbClr val="C00000"/>
                </a:solidFill>
                <a:latin typeface="#9Slide03 SFU Futura_12" panose="00000400000000000000" pitchFamily="2" charset="-93"/>
                <a:ea typeface="#9Slide02 Noi dung rat dai" panose="02000000000000000000" pitchFamily="2" charset="0"/>
              </a:endParaRPr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8300B059-1852-8787-1462-DAE3A3EE71B9}"/>
                </a:ext>
              </a:extLst>
            </p:cNvPr>
            <p:cNvSpPr/>
            <p:nvPr/>
          </p:nvSpPr>
          <p:spPr>
            <a:xfrm rot="5400000">
              <a:off x="421274" y="4363023"/>
              <a:ext cx="212333" cy="183046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2732180-D0C6-68B5-D49D-72F11BD56DD1}"/>
              </a:ext>
            </a:extLst>
          </p:cNvPr>
          <p:cNvSpPr txBox="1"/>
          <p:nvPr/>
        </p:nvSpPr>
        <p:spPr>
          <a:xfrm>
            <a:off x="1381425" y="4534819"/>
            <a:ext cx="614010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SFU Futura_12" panose="00000400000000000000" pitchFamily="2" charset="-93"/>
              </a:rPr>
              <a:t>e) 2.( x + 5 )</a:t>
            </a:r>
            <a:endParaRPr lang="en-U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#9Slide03 SFU Futura_12" panose="00000400000000000000" pitchFamily="2" charset="-93"/>
            </a:endParaRPr>
          </a:p>
        </p:txBody>
      </p:sp>
      <p:pic>
        <p:nvPicPr>
          <p:cNvPr id="20" name="Picture 19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88210A4D-092C-CE15-B84A-D106A2CFD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362" y="4667273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56D53C-9792-9983-FB70-7EA802073850}"/>
              </a:ext>
            </a:extLst>
          </p:cNvPr>
          <p:cNvSpPr txBox="1"/>
          <p:nvPr/>
        </p:nvSpPr>
        <p:spPr>
          <a:xfrm>
            <a:off x="990600" y="5603622"/>
            <a:ext cx="12504055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800" b="1">
                <a:solidFill>
                  <a:srgbClr val="FF0000"/>
                </a:solidFill>
                <a:latin typeface="#9Slide03 SFU Futura_12" panose="00000400000000000000" pitchFamily="2" charset="-93"/>
                <a:ea typeface="#9Slide02 Noi dung rat dai" panose="02000000000000000000" pitchFamily="2" charset="0"/>
              </a:defRPr>
            </a:lvl1pPr>
          </a:lstStyle>
          <a:p>
            <a:r>
              <a:rPr lang="en-US" dirty="0"/>
              <a:t>- Trong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</a:p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1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5" grpId="0"/>
      <p:bldP spid="47" grpId="0"/>
      <p:bldP spid="49" grpId="0"/>
      <p:bldP spid="2" grpId="0"/>
      <p:bldP spid="9" grpId="0"/>
      <p:bldP spid="10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D1EC904-BE0C-4515-9DB4-BB5CEF0FD775}"/>
              </a:ext>
            </a:extLst>
          </p:cNvPr>
          <p:cNvGrpSpPr/>
          <p:nvPr/>
        </p:nvGrpSpPr>
        <p:grpSpPr>
          <a:xfrm>
            <a:off x="285001" y="1267636"/>
            <a:ext cx="1480494" cy="591385"/>
            <a:chOff x="285001" y="1068603"/>
            <a:chExt cx="1480494" cy="59138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7828D37-58D8-4E66-ACD3-4CBFAD8BCC28}"/>
                </a:ext>
              </a:extLst>
            </p:cNvPr>
            <p:cNvSpPr/>
            <p:nvPr/>
          </p:nvSpPr>
          <p:spPr>
            <a:xfrm>
              <a:off x="285001" y="1068603"/>
              <a:ext cx="1480494" cy="59138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7C5F6A3-D605-43B6-A9B4-194F371B2196}"/>
                </a:ext>
              </a:extLst>
            </p:cNvPr>
            <p:cNvSpPr txBox="1"/>
            <p:nvPr/>
          </p:nvSpPr>
          <p:spPr>
            <a:xfrm>
              <a:off x="447953" y="1148852"/>
              <a:ext cx="119796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2800">
                  <a:solidFill>
                    <a:schemeClr val="bg1"/>
                  </a:solidFill>
                  <a:latin typeface="#9Slide03 Neutra" panose="02040603050506020204" pitchFamily="18" charset="0"/>
                </a:rPr>
                <a:t>Chú ý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BEA1C5B-8E44-47B0-9B01-C9B24DC90707}"/>
              </a:ext>
            </a:extLst>
          </p:cNvPr>
          <p:cNvSpPr txBox="1"/>
          <p:nvPr/>
        </p:nvSpPr>
        <p:spPr>
          <a:xfrm>
            <a:off x="1128545" y="2003265"/>
            <a:ext cx="10534935" cy="1125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600" dirty="0" err="1">
                <a:latin typeface="#9Slide03 SFU Futura_12" panose="00000400000000000000" pitchFamily="2" charset="-93"/>
              </a:rPr>
              <a:t>Để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cho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gọn</a:t>
            </a:r>
            <a:r>
              <a:rPr lang="en-US" sz="2600" dirty="0">
                <a:latin typeface="#9Slide03 SFU Futura_12" panose="00000400000000000000" pitchFamily="2" charset="-93"/>
              </a:rPr>
              <a:t>, </a:t>
            </a:r>
            <a:r>
              <a:rPr lang="en-US" sz="2600" dirty="0" err="1">
                <a:latin typeface="#9Slide03 SFU Futura_12" panose="00000400000000000000" pitchFamily="2" charset="-93"/>
              </a:rPr>
              <a:t>khi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viết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các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biểu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thức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đại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số</a:t>
            </a:r>
            <a:r>
              <a:rPr lang="en-US" sz="2600" dirty="0">
                <a:latin typeface="#9Slide03 SFU Futura_12" panose="00000400000000000000" pitchFamily="2" charset="-93"/>
              </a:rPr>
              <a:t>, ta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viết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dấu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nhân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giữa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các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biến</a:t>
            </a:r>
            <a:r>
              <a:rPr lang="en-US" sz="2600" dirty="0">
                <a:latin typeface="#9Slide03 SFU Futura_12" panose="00000400000000000000" pitchFamily="2" charset="-93"/>
              </a:rPr>
              <a:t>, </a:t>
            </a:r>
            <a:r>
              <a:rPr lang="en-US" sz="2600" dirty="0" err="1">
                <a:latin typeface="#9Slide03 SFU Futura_12" panose="00000400000000000000" pitchFamily="2" charset="-93"/>
              </a:rPr>
              <a:t>cũng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như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giữa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các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số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với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biến</a:t>
            </a:r>
            <a:r>
              <a:rPr lang="en-US" sz="2600" dirty="0">
                <a:latin typeface="#9Slide03 SFU Futura_12" panose="00000400000000000000" pitchFamily="2" charset="-93"/>
              </a:rPr>
              <a:t>. </a:t>
            </a: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89E80A99-AD63-4363-B965-14E5178EB928}"/>
              </a:ext>
            </a:extLst>
          </p:cNvPr>
          <p:cNvSpPr/>
          <p:nvPr/>
        </p:nvSpPr>
        <p:spPr>
          <a:xfrm rot="5400000">
            <a:off x="678406" y="2219589"/>
            <a:ext cx="212333" cy="183046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1960B9-8C1D-4864-AB19-6F18346E933B}"/>
              </a:ext>
            </a:extLst>
          </p:cNvPr>
          <p:cNvSpPr txBox="1"/>
          <p:nvPr/>
        </p:nvSpPr>
        <p:spPr>
          <a:xfrm>
            <a:off x="1629650" y="3377671"/>
            <a:ext cx="84638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 err="1">
                <a:latin typeface="#9Slide03 SFU Futura_12" panose="00000400000000000000" pitchFamily="2" charset="-93"/>
              </a:rPr>
              <a:t>Ví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dụ</a:t>
            </a:r>
            <a:r>
              <a:rPr lang="en-US" sz="2600" dirty="0">
                <a:latin typeface="#9Slide03 SFU Futura_12" panose="00000400000000000000" pitchFamily="2" charset="-93"/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8C227B-7802-45F4-8915-374C8E84D4CB}"/>
              </a:ext>
            </a:extLst>
          </p:cNvPr>
          <p:cNvSpPr txBox="1"/>
          <p:nvPr/>
        </p:nvSpPr>
        <p:spPr>
          <a:xfrm>
            <a:off x="2647255" y="3377671"/>
            <a:ext cx="205825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latin typeface="#9Slide03 SFU Futura_12" panose="00000400000000000000" pitchFamily="2" charset="-93"/>
              </a:rPr>
              <a:t>a . b </a:t>
            </a:r>
            <a:r>
              <a:rPr lang="en-US" sz="2600" dirty="0" err="1">
                <a:latin typeface="#9Slide03 SFU Futura_12" panose="00000400000000000000" pitchFamily="2" charset="-93"/>
              </a:rPr>
              <a:t>viết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là</a:t>
            </a:r>
            <a:r>
              <a:rPr lang="en-US" sz="2600" dirty="0">
                <a:latin typeface="#9Slide03 SFU Futura_12" panose="00000400000000000000" pitchFamily="2" charset="-93"/>
              </a:rPr>
              <a:t> ab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C5C015-E57C-4354-B7FE-971FA74E6419}"/>
              </a:ext>
            </a:extLst>
          </p:cNvPr>
          <p:cNvSpPr txBox="1"/>
          <p:nvPr/>
        </p:nvSpPr>
        <p:spPr>
          <a:xfrm>
            <a:off x="8112826" y="3377669"/>
            <a:ext cx="202619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2 . x viết là 2x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6DDCD2-629A-4C3B-B2C1-7CA8D40A749B}"/>
              </a:ext>
            </a:extLst>
          </p:cNvPr>
          <p:cNvSpPr txBox="1"/>
          <p:nvPr/>
        </p:nvSpPr>
        <p:spPr>
          <a:xfrm>
            <a:off x="5369837" y="3377670"/>
            <a:ext cx="2026196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x . 5 viết là 5x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8D59155-8662-47A2-BA2B-74CFA0A0A058}"/>
              </a:ext>
            </a:extLst>
          </p:cNvPr>
          <p:cNvSpPr txBox="1"/>
          <p:nvPr/>
        </p:nvSpPr>
        <p:spPr>
          <a:xfrm>
            <a:off x="5047646" y="3364531"/>
            <a:ext cx="9618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436C6B-E43E-4BBC-91F4-906E6888EF5C}"/>
              </a:ext>
            </a:extLst>
          </p:cNvPr>
          <p:cNvSpPr txBox="1"/>
          <p:nvPr/>
        </p:nvSpPr>
        <p:spPr>
          <a:xfrm>
            <a:off x="7785368" y="3364531"/>
            <a:ext cx="9618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;</a:t>
            </a: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AA9A31AA-4E9E-47E4-A40C-2D2B1FFA5DEE}"/>
              </a:ext>
            </a:extLst>
          </p:cNvPr>
          <p:cNvSpPr/>
          <p:nvPr/>
        </p:nvSpPr>
        <p:spPr>
          <a:xfrm rot="5400000">
            <a:off x="658352" y="4111212"/>
            <a:ext cx="212333" cy="183046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BED304-4773-4B27-AD2E-0A2C80F8A76E}"/>
              </a:ext>
            </a:extLst>
          </p:cNvPr>
          <p:cNvSpPr txBox="1"/>
          <p:nvPr/>
        </p:nvSpPr>
        <p:spPr>
          <a:xfrm>
            <a:off x="1108491" y="3864770"/>
            <a:ext cx="8178521" cy="5254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600" dirty="0">
                <a:latin typeface="#9Slide03 SFU Futura_12" panose="00000400000000000000" pitchFamily="2" charset="-93"/>
              </a:rPr>
              <a:t>Thông </a:t>
            </a:r>
            <a:r>
              <a:rPr lang="en-US" sz="2600" dirty="0" err="1">
                <a:latin typeface="#9Slide03 SFU Futura_12" panose="00000400000000000000" pitchFamily="2" charset="-93"/>
              </a:rPr>
              <a:t>thường</a:t>
            </a:r>
            <a:r>
              <a:rPr lang="en-US" sz="2600" dirty="0">
                <a:latin typeface="#9Slide03 SFU Futura_12" panose="00000400000000000000" pitchFamily="2" charset="-93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viết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thừa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1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-1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tích</a:t>
            </a:r>
            <a:r>
              <a:rPr lang="en-US" sz="2600" dirty="0"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90851A-C696-42B9-AEB1-CDB37AC99760}"/>
              </a:ext>
            </a:extLst>
          </p:cNvPr>
          <p:cNvSpPr txBox="1"/>
          <p:nvPr/>
        </p:nvSpPr>
        <p:spPr>
          <a:xfrm>
            <a:off x="2987515" y="4649288"/>
            <a:ext cx="223138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1xy ta viết là xy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4256909-9729-424A-9E1D-62F6DC586AD8}"/>
              </a:ext>
            </a:extLst>
          </p:cNvPr>
          <p:cNvSpPr txBox="1"/>
          <p:nvPr/>
        </p:nvSpPr>
        <p:spPr>
          <a:xfrm>
            <a:off x="6477000" y="4649288"/>
            <a:ext cx="218329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-1ab viết là -ab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5E7B04-2E15-4B6B-B253-093CF17D47C4}"/>
              </a:ext>
            </a:extLst>
          </p:cNvPr>
          <p:cNvSpPr txBox="1"/>
          <p:nvPr/>
        </p:nvSpPr>
        <p:spPr>
          <a:xfrm>
            <a:off x="1800869" y="4649288"/>
            <a:ext cx="84638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 dirty="0" err="1">
                <a:latin typeface="#9Slide03 SFU Futura_12" panose="00000400000000000000" pitchFamily="2" charset="-93"/>
              </a:rPr>
              <a:t>Ví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dụ</a:t>
            </a:r>
            <a:r>
              <a:rPr lang="en-US" sz="2600" dirty="0">
                <a:latin typeface="#9Slide03 SFU Futura_12" panose="00000400000000000000" pitchFamily="2" charset="-93"/>
              </a:rPr>
              <a:t>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D5554D-8727-4FBD-B7DA-5D5E94A599A1}"/>
              </a:ext>
            </a:extLst>
          </p:cNvPr>
          <p:cNvSpPr txBox="1"/>
          <p:nvPr/>
        </p:nvSpPr>
        <p:spPr>
          <a:xfrm>
            <a:off x="5881611" y="4649288"/>
            <a:ext cx="9618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;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887CC9-858D-4B3A-BEA6-731F960FA34F}"/>
              </a:ext>
            </a:extLst>
          </p:cNvPr>
          <p:cNvSpPr txBox="1"/>
          <p:nvPr/>
        </p:nvSpPr>
        <p:spPr>
          <a:xfrm>
            <a:off x="1128545" y="5160170"/>
            <a:ext cx="10534935" cy="5254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600" dirty="0">
                <a:latin typeface="#9Slide03 SFU Futura_12" panose="00000400000000000000" pitchFamily="2" charset="-93"/>
              </a:rPr>
              <a:t>Ta </a:t>
            </a:r>
            <a:r>
              <a:rPr lang="en-US" sz="2600" dirty="0" err="1">
                <a:latin typeface="#9Slide03 SFU Futura_12" panose="00000400000000000000" pitchFamily="2" charset="-93"/>
              </a:rPr>
              <a:t>được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dirty="0" err="1">
                <a:latin typeface="#9Slide03 SFU Futura_12" panose="00000400000000000000" pitchFamily="2" charset="-93"/>
              </a:rPr>
              <a:t>phép</a:t>
            </a:r>
            <a:r>
              <a:rPr lang="en-US" sz="2600" dirty="0"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áp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dụng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quy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tắc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chất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phép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#9Slide03 SFU Futura_12" panose="00000400000000000000" pitchFamily="2" charset="-93"/>
              </a:rPr>
              <a:t>biến</a:t>
            </a:r>
            <a:r>
              <a:rPr lang="en-US" sz="2600" dirty="0"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7E6BCD-4CE4-436B-8648-5AAF317F43E5}"/>
              </a:ext>
            </a:extLst>
          </p:cNvPr>
          <p:cNvSpPr txBox="1"/>
          <p:nvPr/>
        </p:nvSpPr>
        <p:spPr>
          <a:xfrm>
            <a:off x="3057218" y="5924490"/>
            <a:ext cx="1452321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latin typeface="#9Slide03 SFU Futura_12" panose="00000400000000000000" pitchFamily="2" charset="-93"/>
              </a:rPr>
              <a:t>x + x = 2x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EE7708-C86C-45DC-BF08-1E7AC64BB861}"/>
              </a:ext>
            </a:extLst>
          </p:cNvPr>
          <p:cNvSpPr txBox="1"/>
          <p:nvPr/>
        </p:nvSpPr>
        <p:spPr>
          <a:xfrm>
            <a:off x="4991418" y="5924490"/>
            <a:ext cx="129202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latin typeface="#9Slide03 SFU Futura_12" panose="00000400000000000000" pitchFamily="2" charset="-93"/>
              </a:rPr>
              <a:t>x . x = x</a:t>
            </a:r>
            <a:r>
              <a:rPr lang="en-US" sz="2600" baseline="30000" dirty="0">
                <a:latin typeface="#9Slide03 SFU Futura_12" panose="00000400000000000000" pitchFamily="2" charset="-93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22FB06-8A1D-46FF-9751-D987E5FDCC18}"/>
              </a:ext>
            </a:extLst>
          </p:cNvPr>
          <p:cNvSpPr txBox="1"/>
          <p:nvPr/>
        </p:nvSpPr>
        <p:spPr>
          <a:xfrm>
            <a:off x="6734746" y="5924490"/>
            <a:ext cx="1933222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 dirty="0">
                <a:latin typeface="#9Slide03 SFU Futura_12" panose="00000400000000000000" pitchFamily="2" charset="-93"/>
              </a:rPr>
              <a:t>x + y = y + x</a:t>
            </a:r>
            <a:r>
              <a:rPr lang="en-US" sz="2600" baseline="30000" dirty="0">
                <a:latin typeface="#9Slide03 SFU Futura_12" panose="00000400000000000000" pitchFamily="2" charset="-93"/>
              </a:rPr>
              <a:t>  </a:t>
            </a:r>
            <a:endParaRPr lang="en-US" sz="2600" dirty="0">
              <a:latin typeface="#9Slide03 SFU Futura_12" panose="00000400000000000000" pitchFamily="2" charset="-93"/>
            </a:endParaRP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D07B9013-1F86-40A1-ACC4-CCC72AD5E7CD}"/>
              </a:ext>
            </a:extLst>
          </p:cNvPr>
          <p:cNvSpPr/>
          <p:nvPr/>
        </p:nvSpPr>
        <p:spPr>
          <a:xfrm rot="5400000">
            <a:off x="678406" y="5394685"/>
            <a:ext cx="212333" cy="183046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D9B257-44B5-4C53-BECC-0C7C61F0EC29}"/>
              </a:ext>
            </a:extLst>
          </p:cNvPr>
          <p:cNvSpPr txBox="1"/>
          <p:nvPr/>
        </p:nvSpPr>
        <p:spPr>
          <a:xfrm>
            <a:off x="1800869" y="5915646"/>
            <a:ext cx="846386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Ví dụ: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F6C1252-1B6F-4706-8905-16341AB1FADD}"/>
              </a:ext>
            </a:extLst>
          </p:cNvPr>
          <p:cNvSpPr txBox="1"/>
          <p:nvPr/>
        </p:nvSpPr>
        <p:spPr>
          <a:xfrm>
            <a:off x="8619878" y="5922170"/>
            <a:ext cx="96180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600">
                <a:latin typeface="#9Slide03 SFU Futura_12" panose="00000400000000000000" pitchFamily="2" charset="-93"/>
              </a:rPr>
              <a:t>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B9D252-AF4E-FA46-296A-72851E63C6DC}"/>
              </a:ext>
            </a:extLst>
          </p:cNvPr>
          <p:cNvGrpSpPr/>
          <p:nvPr/>
        </p:nvGrpSpPr>
        <p:grpSpPr>
          <a:xfrm>
            <a:off x="-1981200" y="0"/>
            <a:ext cx="7391400" cy="990600"/>
            <a:chOff x="-1066800" y="2931928"/>
            <a:chExt cx="7391400" cy="9906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A0F648A-DCE5-2654-7B37-81224E3D455A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Google Shape;759;p19">
              <a:extLst>
                <a:ext uri="{FF2B5EF4-FFF2-40B4-BE49-F238E27FC236}">
                  <a16:creationId xmlns:a16="http://schemas.microsoft.com/office/drawing/2014/main" id="{9B46DD4D-0F87-08FB-77A9-A6B58BD869B1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6CF410-8AF1-B96F-82F1-9690A5697108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pic>
        <p:nvPicPr>
          <p:cNvPr id="10" name="Picture 9" descr="A blue and orange logo&#10;&#10;Description automatically generated">
            <a:extLst>
              <a:ext uri="{FF2B5EF4-FFF2-40B4-BE49-F238E27FC236}">
                <a16:creationId xmlns:a16="http://schemas.microsoft.com/office/drawing/2014/main" id="{4DB59F29-ED9C-9462-BDF4-D438188F8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 animBg="1"/>
      <p:bldP spid="39" grpId="0"/>
      <p:bldP spid="37" grpId="0"/>
      <p:bldP spid="38" grpId="0"/>
      <p:bldP spid="40" grpId="0"/>
      <p:bldP spid="44" grpId="0"/>
      <p:bldP spid="45" grpId="0"/>
      <p:bldP spid="46" grpId="0" animBg="1"/>
      <p:bldP spid="47" grpId="0"/>
      <p:bldP spid="48" grpId="0"/>
      <p:bldP spid="49" grpId="0"/>
      <p:bldP spid="50" grpId="0"/>
      <p:bldP spid="51" grpId="0"/>
      <p:bldP spid="52" grpId="0"/>
      <p:bldP spid="54" grpId="0"/>
      <p:bldP spid="56" grpId="0"/>
      <p:bldP spid="57" grpId="0"/>
      <p:bldP spid="59" grpId="0" animBg="1"/>
      <p:bldP spid="62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C89997-A187-49D8-A023-8E2940F2DC67}"/>
              </a:ext>
            </a:extLst>
          </p:cNvPr>
          <p:cNvGrpSpPr/>
          <p:nvPr/>
        </p:nvGrpSpPr>
        <p:grpSpPr>
          <a:xfrm>
            <a:off x="210537" y="1023646"/>
            <a:ext cx="2962634" cy="712999"/>
            <a:chOff x="228601" y="3020801"/>
            <a:chExt cx="647114" cy="712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2445C49-64BF-491E-B7C6-ADDFDD726A42}"/>
                </a:ext>
              </a:extLst>
            </p:cNvPr>
            <p:cNvSpPr/>
            <p:nvPr/>
          </p:nvSpPr>
          <p:spPr>
            <a:xfrm>
              <a:off x="228601" y="3048000"/>
              <a:ext cx="647114" cy="685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D5C2BA-4A4C-42A4-AEFB-3BB785B25D2D}"/>
                </a:ext>
              </a:extLst>
            </p:cNvPr>
            <p:cNvSpPr txBox="1"/>
            <p:nvPr/>
          </p:nvSpPr>
          <p:spPr>
            <a:xfrm>
              <a:off x="315284" y="3020801"/>
              <a:ext cx="522850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Vận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dụng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4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12437C3-F4FE-4F26-AADE-9A53870FA879}"/>
              </a:ext>
            </a:extLst>
          </p:cNvPr>
          <p:cNvSpPr txBox="1"/>
          <p:nvPr/>
        </p:nvSpPr>
        <p:spPr>
          <a:xfrm>
            <a:off x="1146696" y="1727009"/>
            <a:ext cx="104555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>
                <a:latin typeface="#9Slide03 SFU Futura_12" panose="00000400000000000000" pitchFamily="2" charset="-93"/>
              </a:rPr>
              <a:t>Hãy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viết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thị</a:t>
            </a:r>
            <a:r>
              <a:rPr lang="en-US" sz="2800" dirty="0">
                <a:latin typeface="#9Slide03 SFU Futura_12" panose="00000400000000000000" pitchFamily="2" charset="-93"/>
              </a:rPr>
              <a:t> chu vi </a:t>
            </a:r>
            <a:r>
              <a:rPr lang="en-US" sz="2800" dirty="0" err="1">
                <a:latin typeface="#9Slide03 SFU Futura_12" panose="00000400000000000000" pitchFamily="2" charset="-93"/>
              </a:rPr>
              <a:t>hình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chữ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nhật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có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rộng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#9Slide03 SFU Futura_12" panose="00000400000000000000" pitchFamily="2" charset="-93"/>
              </a:rPr>
              <a:t> cm </a:t>
            </a:r>
            <a:r>
              <a:rPr lang="en-US" sz="2800" dirty="0" err="1"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dài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hơn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rộng</a:t>
            </a:r>
            <a:r>
              <a:rPr lang="en-US" sz="2800" dirty="0">
                <a:latin typeface="#9Slide03 SFU Futura_12" panose="00000400000000000000" pitchFamily="2" charset="-93"/>
              </a:rPr>
              <a:t> 3 cm.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F55912-0D5F-4DDD-95EA-355E7D62BF29}"/>
              </a:ext>
            </a:extLst>
          </p:cNvPr>
          <p:cNvSpPr/>
          <p:nvPr/>
        </p:nvSpPr>
        <p:spPr>
          <a:xfrm>
            <a:off x="4267200" y="2920183"/>
            <a:ext cx="3392213" cy="16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C9BC3-503A-4ADC-AC78-EBA556F11ED3}"/>
              </a:ext>
            </a:extLst>
          </p:cNvPr>
          <p:cNvSpPr txBox="1"/>
          <p:nvPr/>
        </p:nvSpPr>
        <p:spPr>
          <a:xfrm>
            <a:off x="7961901" y="3424138"/>
            <a:ext cx="7149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latin typeface="#9Slide03 SFU Futura_12" panose="00000400000000000000" pitchFamily="2" charset="-93"/>
              </a:rPr>
              <a:t> cm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F29636-1F33-C279-36E1-86A419B49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2658" y="2200114"/>
            <a:ext cx="297052" cy="510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B9D8D96-EEA1-805D-25D3-5D4D3C8A4CD4}"/>
              </a:ext>
            </a:extLst>
          </p:cNvPr>
          <p:cNvGrpSpPr/>
          <p:nvPr/>
        </p:nvGrpSpPr>
        <p:grpSpPr>
          <a:xfrm>
            <a:off x="-1981200" y="0"/>
            <a:ext cx="7391400" cy="990600"/>
            <a:chOff x="-1066800" y="2931928"/>
            <a:chExt cx="7391400" cy="990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3E2804B-6272-D7DF-CAB6-CBE1E003D6E5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759;p19">
              <a:extLst>
                <a:ext uri="{FF2B5EF4-FFF2-40B4-BE49-F238E27FC236}">
                  <a16:creationId xmlns:a16="http://schemas.microsoft.com/office/drawing/2014/main" id="{D2838CB9-3535-7910-EF27-A1CF7C03A086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F40F2C-37D7-BD92-5037-4F09A85CB9DD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pic>
        <p:nvPicPr>
          <p:cNvPr id="14" name="Picture 13" descr="A blue and orange logo&#10;&#10;Description automatically generated">
            <a:extLst>
              <a:ext uri="{FF2B5EF4-FFF2-40B4-BE49-F238E27FC236}">
                <a16:creationId xmlns:a16="http://schemas.microsoft.com/office/drawing/2014/main" id="{5B74FA47-3751-10C4-40D1-C68394D82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F07D6B-9DFB-0209-FA2E-6D5333AF4D91}"/>
              </a:ext>
            </a:extLst>
          </p:cNvPr>
          <p:cNvGrpSpPr/>
          <p:nvPr/>
        </p:nvGrpSpPr>
        <p:grpSpPr>
          <a:xfrm>
            <a:off x="1028260" y="5389141"/>
            <a:ext cx="1297669" cy="1340175"/>
            <a:chOff x="5313604" y="4217660"/>
            <a:chExt cx="3100871" cy="3100871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08F1031A-F6AB-1866-C669-7FAB1DE68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 l="17382" r="20120" b="2"/>
            <a:stretch/>
          </p:blipFill>
          <p:spPr>
            <a:xfrm>
              <a:off x="5313604" y="4217660"/>
              <a:ext cx="3100871" cy="3100871"/>
            </a:xfrm>
            <a:custGeom>
              <a:avLst/>
              <a:gdLst/>
              <a:ahLst/>
              <a:cxnLst/>
              <a:rect l="l" t="t" r="r" b="b"/>
              <a:pathLst>
                <a:path w="4627646" h="4627648">
                  <a:moveTo>
                    <a:pt x="2313823" y="0"/>
                  </a:moveTo>
                  <a:cubicBezTo>
                    <a:pt x="3591712" y="0"/>
                    <a:pt x="4627646" y="1035934"/>
                    <a:pt x="4627646" y="2313824"/>
                  </a:cubicBezTo>
                  <a:cubicBezTo>
                    <a:pt x="4627646" y="3591714"/>
                    <a:pt x="3591712" y="4627648"/>
                    <a:pt x="2313823" y="4627648"/>
                  </a:cubicBezTo>
                  <a:cubicBezTo>
                    <a:pt x="1035934" y="4627648"/>
                    <a:pt x="0" y="3591714"/>
                    <a:pt x="0" y="2313824"/>
                  </a:cubicBezTo>
                  <a:cubicBezTo>
                    <a:pt x="0" y="1035934"/>
                    <a:pt x="1035934" y="0"/>
                    <a:pt x="2313823" y="0"/>
                  </a:cubicBezTo>
                  <a:close/>
                </a:path>
              </a:pathLst>
            </a:custGeom>
          </p:spPr>
        </p:pic>
        <p:pic>
          <p:nvPicPr>
            <p:cNvPr id="16" name="Picture 1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AF14CF88-DAFE-C567-31AE-AF10EC3B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593" y="4415246"/>
              <a:ext cx="2102394" cy="210239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2AA952-72E3-2B07-C22B-2B2122D0D5B9}"/>
              </a:ext>
            </a:extLst>
          </p:cNvPr>
          <p:cNvSpPr txBox="1"/>
          <p:nvPr/>
        </p:nvSpPr>
        <p:spPr>
          <a:xfrm>
            <a:off x="2523011" y="5389141"/>
            <a:ext cx="3115789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luậ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OUNTDOWN TIMER 3 min (To)">
            <a:hlinkClick r:id="" action="ppaction://media"/>
            <a:extLst>
              <a:ext uri="{FF2B5EF4-FFF2-40B4-BE49-F238E27FC236}">
                <a16:creationId xmlns:a16="http://schemas.microsoft.com/office/drawing/2014/main" id="{8FB92736-8596-7373-F347-635C8DE4CE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23105" y="5350428"/>
            <a:ext cx="2056631" cy="11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0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  <p:bldP spid="7" grpId="0" animBg="1"/>
      <p:bldP spid="8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02D1F-B0F1-2D93-6572-35CAA760A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00DF52-E7EC-BDF1-5800-89CA9495DB57}"/>
              </a:ext>
            </a:extLst>
          </p:cNvPr>
          <p:cNvGrpSpPr/>
          <p:nvPr/>
        </p:nvGrpSpPr>
        <p:grpSpPr>
          <a:xfrm>
            <a:off x="210537" y="1023646"/>
            <a:ext cx="2962634" cy="712999"/>
            <a:chOff x="228601" y="3020801"/>
            <a:chExt cx="647114" cy="712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3DB0D8-EA8F-BF5A-A072-21DE11DDEC13}"/>
                </a:ext>
              </a:extLst>
            </p:cNvPr>
            <p:cNvSpPr/>
            <p:nvPr/>
          </p:nvSpPr>
          <p:spPr>
            <a:xfrm>
              <a:off x="228601" y="3048000"/>
              <a:ext cx="647114" cy="685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A6CB26-978E-97F5-A84E-FDF44997973D}"/>
                </a:ext>
              </a:extLst>
            </p:cNvPr>
            <p:cNvSpPr txBox="1"/>
            <p:nvPr/>
          </p:nvSpPr>
          <p:spPr>
            <a:xfrm>
              <a:off x="315284" y="3020801"/>
              <a:ext cx="522850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Vận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dụng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3CF1597-7C4D-A012-8036-607077E2D417}"/>
              </a:ext>
            </a:extLst>
          </p:cNvPr>
          <p:cNvSpPr txBox="1"/>
          <p:nvPr/>
        </p:nvSpPr>
        <p:spPr>
          <a:xfrm>
            <a:off x="1146696" y="1727009"/>
            <a:ext cx="104555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>
                <a:latin typeface="#9Slide03 SFU Futura_12" panose="00000400000000000000" pitchFamily="2" charset="-93"/>
              </a:rPr>
              <a:t>Hãy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viết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thị</a:t>
            </a:r>
            <a:r>
              <a:rPr lang="en-US" sz="2800" dirty="0">
                <a:latin typeface="#9Slide03 SFU Futura_12" panose="00000400000000000000" pitchFamily="2" charset="-93"/>
              </a:rPr>
              <a:t> chu vi </a:t>
            </a:r>
            <a:r>
              <a:rPr lang="en-US" sz="2800" dirty="0" err="1">
                <a:latin typeface="#9Slide03 SFU Futura_12" panose="00000400000000000000" pitchFamily="2" charset="-93"/>
              </a:rPr>
              <a:t>hình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chữ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nhật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có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rộng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latin typeface="#9Slide03 SFU Futura_12" panose="00000400000000000000" pitchFamily="2" charset="-93"/>
              </a:rPr>
              <a:t> x cm </a:t>
            </a:r>
            <a:r>
              <a:rPr lang="en-US" sz="2800" dirty="0" err="1"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dài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hơn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chiều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rộng</a:t>
            </a:r>
            <a:r>
              <a:rPr lang="en-US" sz="2800" dirty="0">
                <a:latin typeface="#9Slide03 SFU Futura_12" panose="00000400000000000000" pitchFamily="2" charset="-93"/>
              </a:rPr>
              <a:t> 3 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0263A1-F2A5-71F5-CC0E-30CCB55CFF94}"/>
              </a:ext>
            </a:extLst>
          </p:cNvPr>
          <p:cNvSpPr txBox="1"/>
          <p:nvPr/>
        </p:nvSpPr>
        <p:spPr>
          <a:xfrm>
            <a:off x="1042780" y="4979313"/>
            <a:ext cx="476733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002060"/>
                </a:solidFill>
                <a:latin typeface="#9Slide03 SFU Futura_12" panose="00000400000000000000" pitchFamily="2" charset="-93"/>
              </a:rPr>
              <a:t>Chiều dài của hình chữ nhật là: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7A75CB-15D4-A10A-FF9D-A66E1442ADF1}"/>
              </a:ext>
            </a:extLst>
          </p:cNvPr>
          <p:cNvSpPr txBox="1"/>
          <p:nvPr/>
        </p:nvSpPr>
        <p:spPr>
          <a:xfrm>
            <a:off x="1042780" y="5752028"/>
            <a:ext cx="42607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002060"/>
                </a:solidFill>
                <a:latin typeface="#9Slide03 SFU Futura_12" panose="00000400000000000000" pitchFamily="2" charset="-93"/>
              </a:rPr>
              <a:t>Chu vi của hình chữ nhật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EF666-20F2-EC40-238B-A133EBC8FDBD}"/>
              </a:ext>
            </a:extLst>
          </p:cNvPr>
          <p:cNvSpPr txBox="1"/>
          <p:nvPr/>
        </p:nvSpPr>
        <p:spPr>
          <a:xfrm>
            <a:off x="5866238" y="4973174"/>
            <a:ext cx="164949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>
                <a:solidFill>
                  <a:srgbClr val="002060"/>
                </a:solidFill>
                <a:latin typeface="#9Slide03 SFU Futura_12" panose="00000400000000000000" pitchFamily="2" charset="-93"/>
              </a:rPr>
              <a:t>x + 3 (cm);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24853A-FC9C-40C5-9832-467D03907501}"/>
              </a:ext>
            </a:extLst>
          </p:cNvPr>
          <p:cNvSpPr txBox="1"/>
          <p:nvPr/>
        </p:nvSpPr>
        <p:spPr>
          <a:xfrm>
            <a:off x="5362702" y="5752028"/>
            <a:ext cx="255037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[ x + (x + 3) ] .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05DF5-CEBB-EB86-F711-93A0F593B500}"/>
              </a:ext>
            </a:extLst>
          </p:cNvPr>
          <p:cNvSpPr/>
          <p:nvPr/>
        </p:nvSpPr>
        <p:spPr>
          <a:xfrm>
            <a:off x="4267200" y="2920183"/>
            <a:ext cx="3392213" cy="16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A301D-51A5-DAD4-9A4C-A56830B86FE1}"/>
              </a:ext>
            </a:extLst>
          </p:cNvPr>
          <p:cNvSpPr txBox="1"/>
          <p:nvPr/>
        </p:nvSpPr>
        <p:spPr>
          <a:xfrm>
            <a:off x="7961901" y="3424138"/>
            <a:ext cx="71493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latin typeface="#9Slide03 SFU Futura_12" panose="00000400000000000000" pitchFamily="2" charset="-93"/>
              </a:rPr>
              <a:t>x cm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93B13-3BDD-D4C6-C5A5-843A6062D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2658" y="2200114"/>
            <a:ext cx="297052" cy="5100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F4C2259-4BFE-5D5D-5F2E-C19174003CE9}"/>
              </a:ext>
            </a:extLst>
          </p:cNvPr>
          <p:cNvGrpSpPr/>
          <p:nvPr/>
        </p:nvGrpSpPr>
        <p:grpSpPr>
          <a:xfrm>
            <a:off x="-1981200" y="0"/>
            <a:ext cx="7391400" cy="990600"/>
            <a:chOff x="-1066800" y="2931928"/>
            <a:chExt cx="7391400" cy="9906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D4C54CD-9369-412C-0675-7841AB68CAD4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Google Shape;759;p19">
              <a:extLst>
                <a:ext uri="{FF2B5EF4-FFF2-40B4-BE49-F238E27FC236}">
                  <a16:creationId xmlns:a16="http://schemas.microsoft.com/office/drawing/2014/main" id="{B5E5E3FA-9A41-7D83-B40D-1571C40B78CE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3762BF-99A5-33FA-320B-EE0A6A15BAEB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pic>
        <p:nvPicPr>
          <p:cNvPr id="14" name="Picture 13" descr="A blue and orange logo&#10;&#10;Description automatically generated">
            <a:extLst>
              <a:ext uri="{FF2B5EF4-FFF2-40B4-BE49-F238E27FC236}">
                <a16:creationId xmlns:a16="http://schemas.microsoft.com/office/drawing/2014/main" id="{00D650DC-6828-3BF0-544A-8429AA972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B4CDA-3686-61AD-BE3C-6F744E711DC3}"/>
              </a:ext>
            </a:extLst>
          </p:cNvPr>
          <p:cNvSpPr txBox="1"/>
          <p:nvPr/>
        </p:nvSpPr>
        <p:spPr>
          <a:xfrm>
            <a:off x="8319371" y="5715000"/>
            <a:ext cx="204382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= 2 . (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2x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+ 3)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C9ECB-D478-DEFE-449C-86931EF7E0B2}"/>
              </a:ext>
            </a:extLst>
          </p:cNvPr>
          <p:cNvSpPr txBox="1"/>
          <p:nvPr/>
        </p:nvSpPr>
        <p:spPr>
          <a:xfrm>
            <a:off x="8352494" y="6237685"/>
            <a:ext cx="142026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=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4x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+ 6.</a:t>
            </a:r>
          </a:p>
        </p:txBody>
      </p:sp>
    </p:spTree>
    <p:extLst>
      <p:ext uri="{BB962C8B-B14F-4D97-AF65-F5344CB8AC3E}">
        <p14:creationId xmlns:p14="http://schemas.microsoft.com/office/powerpoint/2010/main" val="205273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8" grpId="0"/>
      <p:bldP spid="19" grpId="0"/>
      <p:bldP spid="21" grpId="0"/>
      <p:bldP spid="23" grpId="0"/>
      <p:bldP spid="7" grpId="0" animBg="1"/>
      <p:bldP spid="8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174" y="2615424"/>
            <a:ext cx="2389839" cy="41854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1" y="3141937"/>
            <a:ext cx="2115664" cy="36090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21" y="-1343606"/>
            <a:ext cx="7205551" cy="46669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433889" y="656679"/>
            <a:ext cx="5349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NGỜ TẶNG MẸ</a:t>
            </a:r>
          </a:p>
        </p:txBody>
      </p:sp>
      <p:pic>
        <p:nvPicPr>
          <p:cNvPr id="8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0193" y="142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8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5161" y="-2411273"/>
            <a:ext cx="6508329" cy="115252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500024" y="1281906"/>
            <a:ext cx="7058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mỗi câu trả lời đúng, các em sẽ làm được một việc khiến mẹ vui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19" y="2441799"/>
            <a:ext cx="887390" cy="779756"/>
          </a:xfrm>
          <a:prstGeom prst="rect">
            <a:avLst/>
          </a:prstGeom>
        </p:spPr>
      </p:pic>
      <p:pic>
        <p:nvPicPr>
          <p:cNvPr id="9" name="Picture 14" descr="Kết quả hình ảnh cho rice cook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18299" r="19420" b="23196"/>
          <a:stretch/>
        </p:blipFill>
        <p:spPr bwMode="auto">
          <a:xfrm>
            <a:off x="2359590" y="3447572"/>
            <a:ext cx="687250" cy="6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90" y="2467912"/>
            <a:ext cx="687250" cy="716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92" y="4419919"/>
            <a:ext cx="496638" cy="784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06" y="3603102"/>
            <a:ext cx="458638" cy="1008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35504" y="2582876"/>
            <a:ext cx="411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1 bình hoa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68774" y="3576045"/>
            <a:ext cx="411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mẹ nấu cơm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4159" y="4585724"/>
            <a:ext cx="411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cho mẹ 1 ly nước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90200" y="2564571"/>
            <a:ext cx="228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 đồ chơi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49711" y="4019653"/>
            <a:ext cx="228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 nhà</a:t>
            </a:r>
          </a:p>
        </p:txBody>
      </p:sp>
    </p:spTree>
    <p:extLst>
      <p:ext uri="{BB962C8B-B14F-4D97-AF65-F5344CB8AC3E}">
        <p14:creationId xmlns:p14="http://schemas.microsoft.com/office/powerpoint/2010/main" val="239140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05" y="2518866"/>
            <a:ext cx="1706495" cy="1779218"/>
          </a:xfrm>
          <a:prstGeom prst="rect">
            <a:avLst/>
          </a:prstGeom>
        </p:spPr>
      </p:pic>
      <p:pic>
        <p:nvPicPr>
          <p:cNvPr id="18" name="Picture 14" descr="Kết quả hình ảnh cho rice cook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18299" r="19420" b="23196"/>
          <a:stretch/>
        </p:blipFill>
        <p:spPr bwMode="auto">
          <a:xfrm>
            <a:off x="7181086" y="2335579"/>
            <a:ext cx="1353314" cy="129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095" y="3189084"/>
            <a:ext cx="702060" cy="1109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70" y="4429822"/>
            <a:ext cx="1802654" cy="15840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29" y="5916518"/>
            <a:ext cx="837138" cy="837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245">
            <a:off x="4660462" y="5714030"/>
            <a:ext cx="868398" cy="1047532"/>
          </a:xfrm>
          <a:prstGeom prst="rect">
            <a:avLst/>
          </a:prstGeom>
        </p:spPr>
      </p:pic>
      <p:sp>
        <p:nvSpPr>
          <p:cNvPr id="13" name="Rounded Rectangle 12">
            <a:hlinkClick r:id="rId11" action="ppaction://hlinksldjump"/>
          </p:cNvPr>
          <p:cNvSpPr/>
          <p:nvPr/>
        </p:nvSpPr>
        <p:spPr>
          <a:xfrm>
            <a:off x="2839087" y="1050234"/>
            <a:ext cx="596058" cy="44971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14" name="Rounded Rectangle 13">
            <a:hlinkClick r:id="rId12" action="ppaction://hlinksldjump"/>
          </p:cNvPr>
          <p:cNvSpPr/>
          <p:nvPr/>
        </p:nvSpPr>
        <p:spPr>
          <a:xfrm>
            <a:off x="4222466" y="1050234"/>
            <a:ext cx="596058" cy="44971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19" name="Rounded Rectangle 18">
            <a:hlinkClick r:id="rId13" action="ppaction://hlinksldjump"/>
          </p:cNvPr>
          <p:cNvSpPr/>
          <p:nvPr/>
        </p:nvSpPr>
        <p:spPr>
          <a:xfrm>
            <a:off x="5537761" y="1050233"/>
            <a:ext cx="596058" cy="44971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21" name="Rounded Rectangle 20">
            <a:hlinkClick r:id="rId14" action="ppaction://hlinksldjump"/>
          </p:cNvPr>
          <p:cNvSpPr/>
          <p:nvPr/>
        </p:nvSpPr>
        <p:spPr>
          <a:xfrm>
            <a:off x="6805358" y="1050232"/>
            <a:ext cx="596058" cy="44971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22" name="Rounded Rectangle 21">
            <a:hlinkClick r:id="rId15" action="ppaction://hlinksldjump"/>
          </p:cNvPr>
          <p:cNvSpPr/>
          <p:nvPr/>
        </p:nvSpPr>
        <p:spPr>
          <a:xfrm>
            <a:off x="8192232" y="1050232"/>
            <a:ext cx="596058" cy="44971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5</a:t>
            </a:r>
          </a:p>
        </p:txBody>
      </p:sp>
      <p:pic>
        <p:nvPicPr>
          <p:cNvPr id="23" name="Picture 14" descr="Kết quả hình ảnh cho rice cook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18299" r="19420" b="23196"/>
          <a:stretch/>
        </p:blipFill>
        <p:spPr bwMode="auto">
          <a:xfrm>
            <a:off x="4069736" y="191388"/>
            <a:ext cx="843461" cy="80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75" y="60847"/>
            <a:ext cx="902950" cy="9414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03" y="161820"/>
            <a:ext cx="837138" cy="837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17" y="60847"/>
            <a:ext cx="606649" cy="958285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99" y="2205371"/>
            <a:ext cx="2389839" cy="4185426"/>
          </a:xfrm>
          <a:prstGeom prst="rect">
            <a:avLst/>
          </a:prstGeom>
        </p:spPr>
      </p:pic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6" y="2731884"/>
            <a:ext cx="2115664" cy="3609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78" y="-586849"/>
            <a:ext cx="719248" cy="1581150"/>
          </a:xfrm>
          <a:prstGeom prst="rect">
            <a:avLst/>
          </a:prstGeom>
        </p:spPr>
      </p:pic>
      <p:sp>
        <p:nvSpPr>
          <p:cNvPr id="30" name="Rounded Rectangle 29">
            <a:hlinkClick r:id="" action="ppaction://noaction"/>
          </p:cNvPr>
          <p:cNvSpPr/>
          <p:nvPr/>
        </p:nvSpPr>
        <p:spPr>
          <a:xfrm>
            <a:off x="10578419" y="90276"/>
            <a:ext cx="1461181" cy="7479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9900"/>
                </a:solidFill>
              </a:rPr>
              <a:t>Mẹ về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332" y="3341484"/>
            <a:ext cx="3840813" cy="360914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708579" y="1585807"/>
            <a:ext cx="2257855" cy="1438887"/>
          </a:xfrm>
          <a:prstGeom prst="wedgeRoundRectCallout">
            <a:avLst>
              <a:gd name="adj1" fmla="val -75839"/>
              <a:gd name="adj2" fmla="val 376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rất vui! </a:t>
            </a:r>
          </a:p>
          <a:p>
            <a:pPr algn="ctr"/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con nhé!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-1604806" y="1634812"/>
            <a:ext cx="16089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 vào hình người con hoặc người mẹ để thoát trò chơi</a:t>
            </a:r>
          </a:p>
        </p:txBody>
      </p:sp>
    </p:spTree>
    <p:extLst>
      <p:ext uri="{BB962C8B-B14F-4D97-AF65-F5344CB8AC3E}">
        <p14:creationId xmlns:p14="http://schemas.microsoft.com/office/powerpoint/2010/main" val="36097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0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-1.48148E-6 L 0.75964 -0.00532 " pathEditMode="relative" rAng="0" ptsTypes="AA">
                                      <p:cBhvr>
                                        <p:cTn id="7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82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1" grpId="0" animBg="1"/>
      <p:bldP spid="22" grpId="0" animBg="1"/>
      <p:bldP spid="3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437" y="-3525548"/>
            <a:ext cx="4279778" cy="11525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130573" y="1295400"/>
                <a:ext cx="8303751" cy="17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ctr"/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4			B. 2 			C. 3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573" y="1295400"/>
                <a:ext cx="8303751" cy="1766894"/>
              </a:xfrm>
              <a:prstGeom prst="rect">
                <a:avLst/>
              </a:prstGeom>
              <a:blipFill>
                <a:blip r:embed="rId6"/>
                <a:stretch>
                  <a:fillRect l="-2276" t="-4844" r="-220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1691" y="2818527"/>
            <a:ext cx="2448435" cy="56796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64535" y="5289299"/>
            <a:ext cx="183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34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917108" y="5478318"/>
            <a:ext cx="1137692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13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2B55D4-4577-4AF0-8615-0EF32A80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0116" b="30116"/>
          <a:stretch>
            <a:fillRect/>
          </a:stretch>
        </p:blipFill>
        <p:spPr>
          <a:xfrm>
            <a:off x="-33472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FEF8A-C31C-4813-B884-61825EB768B6}"/>
              </a:ext>
            </a:extLst>
          </p:cNvPr>
          <p:cNvGrpSpPr/>
          <p:nvPr/>
        </p:nvGrpSpPr>
        <p:grpSpPr>
          <a:xfrm>
            <a:off x="3039779" y="361686"/>
            <a:ext cx="8796871" cy="5207136"/>
            <a:chOff x="3039779" y="361686"/>
            <a:chExt cx="8796871" cy="5207136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7398C2D-F0DE-4203-A429-32AAAB84FD8C}"/>
                </a:ext>
              </a:extLst>
            </p:cNvPr>
            <p:cNvGrpSpPr/>
            <p:nvPr/>
          </p:nvGrpSpPr>
          <p:grpSpPr>
            <a:xfrm>
              <a:off x="3059126" y="361686"/>
              <a:ext cx="8777524" cy="855283"/>
              <a:chOff x="0" y="0"/>
              <a:chExt cx="3660775" cy="35595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94A5508-A920-486C-AB4C-702617369BB5}"/>
                  </a:ext>
                </a:extLst>
              </p:cNvPr>
              <p:cNvSpPr/>
              <p:nvPr/>
            </p:nvSpPr>
            <p:spPr>
              <a:xfrm>
                <a:off x="48260" y="48260"/>
                <a:ext cx="3612515" cy="307697"/>
              </a:xfrm>
              <a:custGeom>
                <a:avLst/>
                <a:gdLst/>
                <a:ahLst/>
                <a:cxnLst/>
                <a:rect l="l" t="t" r="r" b="b"/>
                <a:pathLst>
                  <a:path w="3612515" h="307697">
                    <a:moveTo>
                      <a:pt x="0" y="0"/>
                    </a:moveTo>
                    <a:lnTo>
                      <a:pt x="3612515" y="0"/>
                    </a:lnTo>
                    <a:lnTo>
                      <a:pt x="3612515" y="307697"/>
                    </a:lnTo>
                    <a:lnTo>
                      <a:pt x="0" y="30769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771EED8-D421-42C1-AE4C-08733D7CA565}"/>
                  </a:ext>
                </a:extLst>
              </p:cNvPr>
              <p:cNvSpPr/>
              <p:nvPr/>
            </p:nvSpPr>
            <p:spPr>
              <a:xfrm>
                <a:off x="6350" y="6350"/>
                <a:ext cx="3612514" cy="307697"/>
              </a:xfrm>
              <a:custGeom>
                <a:avLst/>
                <a:gdLst/>
                <a:ahLst/>
                <a:cxnLst/>
                <a:rect l="l" t="t" r="r" b="b"/>
                <a:pathLst>
                  <a:path w="3612514" h="307697">
                    <a:moveTo>
                      <a:pt x="0" y="0"/>
                    </a:moveTo>
                    <a:lnTo>
                      <a:pt x="3612514" y="0"/>
                    </a:lnTo>
                    <a:lnTo>
                      <a:pt x="3612514" y="307697"/>
                    </a:lnTo>
                    <a:lnTo>
                      <a:pt x="0" y="307697"/>
                    </a:lnTo>
                    <a:close/>
                  </a:path>
                </a:pathLst>
              </a:custGeom>
              <a:solidFill>
                <a:srgbClr val="77BBC1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9402A036-49A8-4085-9BF3-EA21C643A62B}"/>
                  </a:ext>
                </a:extLst>
              </p:cNvPr>
              <p:cNvSpPr/>
              <p:nvPr/>
            </p:nvSpPr>
            <p:spPr>
              <a:xfrm>
                <a:off x="0" y="0"/>
                <a:ext cx="3625214" cy="320397"/>
              </a:xfrm>
              <a:custGeom>
                <a:avLst/>
                <a:gdLst/>
                <a:ahLst/>
                <a:cxnLst/>
                <a:rect l="l" t="t" r="r" b="b"/>
                <a:pathLst>
                  <a:path w="3625214" h="320397">
                    <a:moveTo>
                      <a:pt x="3625214" y="320397"/>
                    </a:moveTo>
                    <a:lnTo>
                      <a:pt x="0" y="320397"/>
                    </a:lnTo>
                    <a:lnTo>
                      <a:pt x="0" y="0"/>
                    </a:lnTo>
                    <a:lnTo>
                      <a:pt x="3625214" y="0"/>
                    </a:lnTo>
                    <a:lnTo>
                      <a:pt x="3625214" y="320397"/>
                    </a:lnTo>
                    <a:close/>
                    <a:moveTo>
                      <a:pt x="12700" y="307697"/>
                    </a:moveTo>
                    <a:lnTo>
                      <a:pt x="3612514" y="307697"/>
                    </a:lnTo>
                    <a:lnTo>
                      <a:pt x="3612514" y="12700"/>
                    </a:lnTo>
                    <a:lnTo>
                      <a:pt x="12700" y="12700"/>
                    </a:lnTo>
                    <a:lnTo>
                      <a:pt x="12700" y="30769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F663DD8-E3CD-44A0-BAB6-AC728A0C1DE5}"/>
                </a:ext>
              </a:extLst>
            </p:cNvPr>
            <p:cNvGrpSpPr/>
            <p:nvPr/>
          </p:nvGrpSpPr>
          <p:grpSpPr>
            <a:xfrm>
              <a:off x="3039779" y="1047681"/>
              <a:ext cx="8539107" cy="4521141"/>
              <a:chOff x="-8548" y="0"/>
              <a:chExt cx="3463350" cy="188163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E204CE0-9685-42D3-8BD9-A8DE306C5097}"/>
                  </a:ext>
                </a:extLst>
              </p:cNvPr>
              <p:cNvSpPr/>
              <p:nvPr/>
            </p:nvSpPr>
            <p:spPr>
              <a:xfrm>
                <a:off x="48260" y="48260"/>
                <a:ext cx="3406542" cy="1833377"/>
              </a:xfrm>
              <a:custGeom>
                <a:avLst/>
                <a:gdLst/>
                <a:ahLst/>
                <a:cxnLst/>
                <a:rect l="l" t="t" r="r" b="b"/>
                <a:pathLst>
                  <a:path w="3406542" h="1833377">
                    <a:moveTo>
                      <a:pt x="0" y="0"/>
                    </a:moveTo>
                    <a:lnTo>
                      <a:pt x="3406542" y="0"/>
                    </a:lnTo>
                    <a:lnTo>
                      <a:pt x="3406542" y="1833377"/>
                    </a:lnTo>
                    <a:lnTo>
                      <a:pt x="0" y="183337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B8BF219-2629-4554-AD8C-110EA192E7F3}"/>
                  </a:ext>
                </a:extLst>
              </p:cNvPr>
              <p:cNvSpPr/>
              <p:nvPr/>
            </p:nvSpPr>
            <p:spPr>
              <a:xfrm>
                <a:off x="-8548" y="8957"/>
                <a:ext cx="3406542" cy="1833376"/>
              </a:xfrm>
              <a:custGeom>
                <a:avLst/>
                <a:gdLst/>
                <a:ahLst/>
                <a:cxnLst/>
                <a:rect l="l" t="t" r="r" b="b"/>
                <a:pathLst>
                  <a:path w="3406542" h="1833376">
                    <a:moveTo>
                      <a:pt x="0" y="0"/>
                    </a:moveTo>
                    <a:lnTo>
                      <a:pt x="3406542" y="0"/>
                    </a:lnTo>
                    <a:lnTo>
                      <a:pt x="3406542" y="1833376"/>
                    </a:lnTo>
                    <a:lnTo>
                      <a:pt x="0" y="1833376"/>
                    </a:lnTo>
                    <a:close/>
                  </a:path>
                </a:pathLst>
              </a:custGeom>
              <a:solidFill>
                <a:srgbClr val="F6F7F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1DD1D42-E049-452A-9FDC-3B63842CA9D1}"/>
                  </a:ext>
                </a:extLst>
              </p:cNvPr>
              <p:cNvSpPr/>
              <p:nvPr/>
            </p:nvSpPr>
            <p:spPr>
              <a:xfrm>
                <a:off x="0" y="0"/>
                <a:ext cx="3419242" cy="1846076"/>
              </a:xfrm>
              <a:custGeom>
                <a:avLst/>
                <a:gdLst/>
                <a:ahLst/>
                <a:cxnLst/>
                <a:rect l="l" t="t" r="r" b="b"/>
                <a:pathLst>
                  <a:path w="3419242" h="1846076">
                    <a:moveTo>
                      <a:pt x="3419242" y="1846076"/>
                    </a:moveTo>
                    <a:lnTo>
                      <a:pt x="0" y="1846076"/>
                    </a:lnTo>
                    <a:lnTo>
                      <a:pt x="0" y="0"/>
                    </a:lnTo>
                    <a:lnTo>
                      <a:pt x="3419242" y="0"/>
                    </a:lnTo>
                    <a:lnTo>
                      <a:pt x="3419242" y="1846076"/>
                    </a:lnTo>
                    <a:close/>
                    <a:moveTo>
                      <a:pt x="12700" y="1833376"/>
                    </a:moveTo>
                    <a:lnTo>
                      <a:pt x="3406542" y="1833376"/>
                    </a:lnTo>
                    <a:lnTo>
                      <a:pt x="3406542" y="12700"/>
                    </a:lnTo>
                    <a:lnTo>
                      <a:pt x="12700" y="12700"/>
                    </a:lnTo>
                    <a:lnTo>
                      <a:pt x="12700" y="1833376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1">
              <a:extLst>
                <a:ext uri="{FF2B5EF4-FFF2-40B4-BE49-F238E27FC236}">
                  <a16:creationId xmlns:a16="http://schemas.microsoft.com/office/drawing/2014/main" id="{FF088832-F313-4EEA-AE5D-1DE92B678C6A}"/>
                </a:ext>
              </a:extLst>
            </p:cNvPr>
            <p:cNvGrpSpPr/>
            <p:nvPr/>
          </p:nvGrpSpPr>
          <p:grpSpPr>
            <a:xfrm>
              <a:off x="11457701" y="1047681"/>
              <a:ext cx="378949" cy="4521141"/>
              <a:chOff x="0" y="0"/>
              <a:chExt cx="276282" cy="1881637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4AED9202-CF90-4D5A-B31B-3D5441DAB352}"/>
                  </a:ext>
                </a:extLst>
              </p:cNvPr>
              <p:cNvSpPr/>
              <p:nvPr/>
            </p:nvSpPr>
            <p:spPr>
              <a:xfrm>
                <a:off x="48260" y="48260"/>
                <a:ext cx="228022" cy="1833377"/>
              </a:xfrm>
              <a:custGeom>
                <a:avLst/>
                <a:gdLst/>
                <a:ahLst/>
                <a:cxnLst/>
                <a:rect l="l" t="t" r="r" b="b"/>
                <a:pathLst>
                  <a:path w="228022" h="1833377">
                    <a:moveTo>
                      <a:pt x="0" y="0"/>
                    </a:moveTo>
                    <a:lnTo>
                      <a:pt x="228022" y="0"/>
                    </a:lnTo>
                    <a:lnTo>
                      <a:pt x="228022" y="1833377"/>
                    </a:lnTo>
                    <a:lnTo>
                      <a:pt x="0" y="183337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FABD359D-4927-4C69-B5AF-DF6D1F95837E}"/>
                  </a:ext>
                </a:extLst>
              </p:cNvPr>
              <p:cNvSpPr/>
              <p:nvPr/>
            </p:nvSpPr>
            <p:spPr>
              <a:xfrm>
                <a:off x="6350" y="6350"/>
                <a:ext cx="228022" cy="1833376"/>
              </a:xfrm>
              <a:custGeom>
                <a:avLst/>
                <a:gdLst/>
                <a:ahLst/>
                <a:cxnLst/>
                <a:rect l="l" t="t" r="r" b="b"/>
                <a:pathLst>
                  <a:path w="228022" h="1833376">
                    <a:moveTo>
                      <a:pt x="0" y="0"/>
                    </a:moveTo>
                    <a:lnTo>
                      <a:pt x="228022" y="0"/>
                    </a:lnTo>
                    <a:lnTo>
                      <a:pt x="228022" y="1833376"/>
                    </a:lnTo>
                    <a:lnTo>
                      <a:pt x="0" y="1833376"/>
                    </a:lnTo>
                    <a:close/>
                  </a:path>
                </a:pathLst>
              </a:custGeom>
              <a:solidFill>
                <a:srgbClr val="FFF1E4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CA6B9D55-F744-4D14-8D24-45319BD45B00}"/>
                  </a:ext>
                </a:extLst>
              </p:cNvPr>
              <p:cNvSpPr/>
              <p:nvPr/>
            </p:nvSpPr>
            <p:spPr>
              <a:xfrm>
                <a:off x="0" y="0"/>
                <a:ext cx="240722" cy="1846076"/>
              </a:xfrm>
              <a:custGeom>
                <a:avLst/>
                <a:gdLst/>
                <a:ahLst/>
                <a:cxnLst/>
                <a:rect l="l" t="t" r="r" b="b"/>
                <a:pathLst>
                  <a:path w="240722" h="1846076">
                    <a:moveTo>
                      <a:pt x="240722" y="1846076"/>
                    </a:moveTo>
                    <a:lnTo>
                      <a:pt x="0" y="1846076"/>
                    </a:lnTo>
                    <a:lnTo>
                      <a:pt x="0" y="0"/>
                    </a:lnTo>
                    <a:lnTo>
                      <a:pt x="240722" y="0"/>
                    </a:lnTo>
                    <a:lnTo>
                      <a:pt x="240722" y="1846076"/>
                    </a:lnTo>
                    <a:close/>
                    <a:moveTo>
                      <a:pt x="12700" y="1833376"/>
                    </a:moveTo>
                    <a:lnTo>
                      <a:pt x="228022" y="1833376"/>
                    </a:lnTo>
                    <a:lnTo>
                      <a:pt x="228022" y="12700"/>
                    </a:lnTo>
                    <a:lnTo>
                      <a:pt x="12700" y="12700"/>
                    </a:lnTo>
                    <a:lnTo>
                      <a:pt x="12700" y="1833376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40DBC3E6-2D67-4C13-BA56-09347D3A6A86}"/>
                </a:ext>
              </a:extLst>
            </p:cNvPr>
            <p:cNvGrpSpPr/>
            <p:nvPr/>
          </p:nvGrpSpPr>
          <p:grpSpPr>
            <a:xfrm>
              <a:off x="11457701" y="1812447"/>
              <a:ext cx="378948" cy="1530861"/>
              <a:chOff x="0" y="0"/>
              <a:chExt cx="276282" cy="637124"/>
            </a:xfrm>
          </p:grpSpPr>
          <p:sp>
            <p:nvSpPr>
              <p:cNvPr id="16" name="Freeform 16">
                <a:extLst>
                  <a:ext uri="{FF2B5EF4-FFF2-40B4-BE49-F238E27FC236}">
                    <a16:creationId xmlns:a16="http://schemas.microsoft.com/office/drawing/2014/main" id="{7F79F2D3-9688-44F4-AE75-0D504D5A42B0}"/>
                  </a:ext>
                </a:extLst>
              </p:cNvPr>
              <p:cNvSpPr/>
              <p:nvPr/>
            </p:nvSpPr>
            <p:spPr>
              <a:xfrm>
                <a:off x="48260" y="48260"/>
                <a:ext cx="228022" cy="588864"/>
              </a:xfrm>
              <a:custGeom>
                <a:avLst/>
                <a:gdLst/>
                <a:ahLst/>
                <a:cxnLst/>
                <a:rect l="l" t="t" r="r" b="b"/>
                <a:pathLst>
                  <a:path w="228022" h="588864">
                    <a:moveTo>
                      <a:pt x="0" y="0"/>
                    </a:moveTo>
                    <a:lnTo>
                      <a:pt x="228022" y="0"/>
                    </a:lnTo>
                    <a:lnTo>
                      <a:pt x="228022" y="588864"/>
                    </a:lnTo>
                    <a:lnTo>
                      <a:pt x="0" y="588864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07D95C17-8C5A-4E13-BA78-3A040D9FE977}"/>
                  </a:ext>
                </a:extLst>
              </p:cNvPr>
              <p:cNvSpPr/>
              <p:nvPr/>
            </p:nvSpPr>
            <p:spPr>
              <a:xfrm>
                <a:off x="6350" y="6350"/>
                <a:ext cx="228022" cy="588864"/>
              </a:xfrm>
              <a:custGeom>
                <a:avLst/>
                <a:gdLst/>
                <a:ahLst/>
                <a:cxnLst/>
                <a:rect l="l" t="t" r="r" b="b"/>
                <a:pathLst>
                  <a:path w="228022" h="588864">
                    <a:moveTo>
                      <a:pt x="0" y="0"/>
                    </a:moveTo>
                    <a:lnTo>
                      <a:pt x="228022" y="0"/>
                    </a:lnTo>
                    <a:lnTo>
                      <a:pt x="228022" y="588864"/>
                    </a:lnTo>
                    <a:lnTo>
                      <a:pt x="0" y="588864"/>
                    </a:lnTo>
                    <a:close/>
                  </a:path>
                </a:pathLst>
              </a:custGeom>
              <a:solidFill>
                <a:srgbClr val="D3CDC7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1EEBEA9C-C33B-4C79-AFD2-FFEBDF79D6F0}"/>
                  </a:ext>
                </a:extLst>
              </p:cNvPr>
              <p:cNvSpPr/>
              <p:nvPr/>
            </p:nvSpPr>
            <p:spPr>
              <a:xfrm>
                <a:off x="0" y="0"/>
                <a:ext cx="240722" cy="601564"/>
              </a:xfrm>
              <a:custGeom>
                <a:avLst/>
                <a:gdLst/>
                <a:ahLst/>
                <a:cxnLst/>
                <a:rect l="l" t="t" r="r" b="b"/>
                <a:pathLst>
                  <a:path w="240722" h="601564">
                    <a:moveTo>
                      <a:pt x="240722" y="601564"/>
                    </a:moveTo>
                    <a:lnTo>
                      <a:pt x="0" y="601564"/>
                    </a:lnTo>
                    <a:lnTo>
                      <a:pt x="0" y="0"/>
                    </a:lnTo>
                    <a:lnTo>
                      <a:pt x="240722" y="0"/>
                    </a:lnTo>
                    <a:lnTo>
                      <a:pt x="240722" y="601564"/>
                    </a:lnTo>
                    <a:close/>
                    <a:moveTo>
                      <a:pt x="12700" y="588864"/>
                    </a:moveTo>
                    <a:lnTo>
                      <a:pt x="228022" y="588864"/>
                    </a:lnTo>
                    <a:lnTo>
                      <a:pt x="228022" y="12700"/>
                    </a:lnTo>
                    <a:lnTo>
                      <a:pt x="12700" y="12700"/>
                    </a:lnTo>
                    <a:lnTo>
                      <a:pt x="12700" y="588864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20">
              <a:extLst>
                <a:ext uri="{FF2B5EF4-FFF2-40B4-BE49-F238E27FC236}">
                  <a16:creationId xmlns:a16="http://schemas.microsoft.com/office/drawing/2014/main" id="{071C9FE0-FAC1-4E5E-9A18-2D6B931A700A}"/>
                </a:ext>
              </a:extLst>
            </p:cNvPr>
            <p:cNvSpPr/>
            <p:nvPr/>
          </p:nvSpPr>
          <p:spPr>
            <a:xfrm rot="2700000">
              <a:off x="11215751" y="701698"/>
              <a:ext cx="425438" cy="0"/>
            </a:xfrm>
            <a:prstGeom prst="line">
              <a:avLst/>
            </a:prstGeom>
            <a:ln w="47625" cap="flat">
              <a:solidFill>
                <a:srgbClr val="1B1A1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65E9B810-59B1-45ED-91A4-A7E7FC56C666}"/>
                </a:ext>
              </a:extLst>
            </p:cNvPr>
            <p:cNvSpPr/>
            <p:nvPr/>
          </p:nvSpPr>
          <p:spPr>
            <a:xfrm rot="8253564">
              <a:off x="11215751" y="701698"/>
              <a:ext cx="425438" cy="0"/>
            </a:xfrm>
            <a:prstGeom prst="line">
              <a:avLst/>
            </a:prstGeom>
            <a:ln w="47625" cap="flat">
              <a:solidFill>
                <a:srgbClr val="1B1A1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F62552-0ECA-4E4F-B320-BD29FE51ED72}"/>
                </a:ext>
              </a:extLst>
            </p:cNvPr>
            <p:cNvSpPr txBox="1"/>
            <p:nvPr/>
          </p:nvSpPr>
          <p:spPr>
            <a:xfrm>
              <a:off x="3156611" y="454276"/>
              <a:ext cx="2183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chemeClr val="accent5">
                      <a:lumMod val="50000"/>
                    </a:schemeClr>
                  </a:solidFill>
                  <a:latin typeface="#9Slide03 Neutra" panose="02040603050506020204" pitchFamily="18" charset="0"/>
                </a:rPr>
                <a:t>Chương</a:t>
              </a:r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#9Slide03 Neutra" panose="02040603050506020204" pitchFamily="18" charset="0"/>
                </a:rPr>
                <a:t> VI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5D20EA-4FA3-4121-AEF1-DB87142BC217}"/>
                </a:ext>
              </a:extLst>
            </p:cNvPr>
            <p:cNvSpPr txBox="1"/>
            <p:nvPr/>
          </p:nvSpPr>
          <p:spPr>
            <a:xfrm>
              <a:off x="4551651" y="3174744"/>
              <a:ext cx="5808400" cy="104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Biểu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thức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đại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số</a:t>
              </a:r>
              <a:endParaRPr lang="en-US" sz="4800" dirty="0">
                <a:solidFill>
                  <a:sysClr val="windowText" lastClr="000000"/>
                </a:solidFill>
                <a:latin typeface="#9Slide03 Neutra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5B1543-9031-431B-8979-F88E1311E74A}"/>
                </a:ext>
              </a:extLst>
            </p:cNvPr>
            <p:cNvSpPr txBox="1"/>
            <p:nvPr/>
          </p:nvSpPr>
          <p:spPr>
            <a:xfrm>
              <a:off x="5950244" y="4495863"/>
              <a:ext cx="87684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Toán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505619-A518-467F-B3EA-8C19B28A121A}"/>
                </a:ext>
              </a:extLst>
            </p:cNvPr>
            <p:cNvSpPr txBox="1"/>
            <p:nvPr/>
          </p:nvSpPr>
          <p:spPr>
            <a:xfrm>
              <a:off x="7152556" y="4495863"/>
              <a:ext cx="23724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Bộ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sách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Cánh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diều</a:t>
              </a:r>
              <a:endPara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C99FCCD-3179-4AB0-9318-B20EC334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651" y="1371600"/>
              <a:ext cx="1671818" cy="1671818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D57180-8E89-4265-896E-90E08527FB1E}"/>
                </a:ext>
              </a:extLst>
            </p:cNvPr>
            <p:cNvGrpSpPr/>
            <p:nvPr/>
          </p:nvGrpSpPr>
          <p:grpSpPr>
            <a:xfrm>
              <a:off x="6851526" y="1802023"/>
              <a:ext cx="3327675" cy="832485"/>
              <a:chOff x="4577029" y="3663315"/>
              <a:chExt cx="3327675" cy="83248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58FC4C1-5774-4D1D-B04A-875275E7B6C3}"/>
                  </a:ext>
                </a:extLst>
              </p:cNvPr>
              <p:cNvSpPr txBox="1"/>
              <p:nvPr/>
            </p:nvSpPr>
            <p:spPr>
              <a:xfrm>
                <a:off x="4577029" y="3995255"/>
                <a:ext cx="55463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dirty="0">
                    <a:latin typeface="#9Slide03 Quicksand Bold" panose="00000800000000000000" pitchFamily="2" charset="-93"/>
                  </a:rPr>
                  <a:t>50 . t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194125A-1721-432D-AEA5-67E1494B83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3154" y="3862713"/>
                <a:ext cx="1828800" cy="273028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1BC40687-B225-40D5-AE08-D5D76DC3B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54" y="4135740"/>
                <a:ext cx="1828800" cy="0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6EBCDDE-CE11-459A-A6C2-986D92E4B57A}"/>
                  </a:ext>
                </a:extLst>
              </p:cNvPr>
              <p:cNvSpPr txBox="1"/>
              <p:nvPr/>
            </p:nvSpPr>
            <p:spPr>
              <a:xfrm>
                <a:off x="7164117" y="3663315"/>
                <a:ext cx="5834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latin typeface="#9Slide03 Quicksand Bold" panose="00000800000000000000" pitchFamily="2" charset="-93"/>
                  </a:rPr>
                  <a:t>50 . 2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82D808-7D13-465F-B1E1-C2B376D9AD3E}"/>
                  </a:ext>
                </a:extLst>
              </p:cNvPr>
              <p:cNvSpPr txBox="1"/>
              <p:nvPr/>
            </p:nvSpPr>
            <p:spPr>
              <a:xfrm>
                <a:off x="7164117" y="3962632"/>
                <a:ext cx="7405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latin typeface="#9Slide03 Quicksand Bold" panose="00000800000000000000" pitchFamily="2" charset="-93"/>
                  </a:rPr>
                  <a:t>50 . 1,5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D0074F6-13E3-41F6-980B-20AFF9515182}"/>
                  </a:ext>
                </a:extLst>
              </p:cNvPr>
              <p:cNvSpPr txBox="1"/>
              <p:nvPr/>
            </p:nvSpPr>
            <p:spPr>
              <a:xfrm>
                <a:off x="7207855" y="4218801"/>
                <a:ext cx="1731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>
                    <a:latin typeface="#9Slide03 Quicksand Bold" panose="00000800000000000000" pitchFamily="2" charset="-93"/>
                  </a:rPr>
                  <a:t>...</a:t>
                </a: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26C0303D-36A1-401E-B881-A9EE55ECA2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23154" y="4135740"/>
                <a:ext cx="1828800" cy="273028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724CBC-BCFA-40CF-9078-14185DC55F5C}"/>
                </a:ext>
              </a:extLst>
            </p:cNvPr>
            <p:cNvSpPr txBox="1"/>
            <p:nvPr/>
          </p:nvSpPr>
          <p:spPr>
            <a:xfrm>
              <a:off x="6949435" y="4513731"/>
              <a:ext cx="1298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-</a:t>
              </a:r>
            </a:p>
          </p:txBody>
        </p:sp>
      </p:grpSp>
      <p:sp>
        <p:nvSpPr>
          <p:cNvPr id="21" name="Freeform 22">
            <a:extLst>
              <a:ext uri="{FF2B5EF4-FFF2-40B4-BE49-F238E27FC236}">
                <a16:creationId xmlns:a16="http://schemas.microsoft.com/office/drawing/2014/main" id="{F0C099DE-2F89-4D5E-8EF3-08F6D75B95E1}"/>
              </a:ext>
            </a:extLst>
          </p:cNvPr>
          <p:cNvSpPr/>
          <p:nvPr/>
        </p:nvSpPr>
        <p:spPr>
          <a:xfrm>
            <a:off x="311808" y="271761"/>
            <a:ext cx="1270238" cy="937667"/>
          </a:xfrm>
          <a:custGeom>
            <a:avLst/>
            <a:gdLst/>
            <a:ahLst/>
            <a:cxnLst/>
            <a:rect l="l" t="t" r="r" b="b"/>
            <a:pathLst>
              <a:path w="2148093" h="1585683">
                <a:moveTo>
                  <a:pt x="0" y="0"/>
                </a:moveTo>
                <a:lnTo>
                  <a:pt x="2148092" y="0"/>
                </a:lnTo>
                <a:lnTo>
                  <a:pt x="2148092" y="1585683"/>
                </a:lnTo>
                <a:lnTo>
                  <a:pt x="0" y="158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E14E6545-7D18-4A74-A180-85A866D64B47}"/>
              </a:ext>
            </a:extLst>
          </p:cNvPr>
          <p:cNvSpPr/>
          <p:nvPr/>
        </p:nvSpPr>
        <p:spPr>
          <a:xfrm>
            <a:off x="33472" y="4652266"/>
            <a:ext cx="3339782" cy="2271051"/>
          </a:xfrm>
          <a:custGeom>
            <a:avLst/>
            <a:gdLst/>
            <a:ahLst/>
            <a:cxnLst/>
            <a:rect l="l" t="t" r="r" b="b"/>
            <a:pathLst>
              <a:path w="6267555" h="4261937">
                <a:moveTo>
                  <a:pt x="0" y="0"/>
                </a:moveTo>
                <a:lnTo>
                  <a:pt x="6267555" y="0"/>
                </a:lnTo>
                <a:lnTo>
                  <a:pt x="6267555" y="4261937"/>
                </a:lnTo>
                <a:lnTo>
                  <a:pt x="0" y="4261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EB4AFBB-1CA9-4664-96AB-65A9684C0E00}"/>
              </a:ext>
            </a:extLst>
          </p:cNvPr>
          <p:cNvSpPr/>
          <p:nvPr/>
        </p:nvSpPr>
        <p:spPr>
          <a:xfrm>
            <a:off x="2097764" y="4472602"/>
            <a:ext cx="2035357" cy="1824420"/>
          </a:xfrm>
          <a:custGeom>
            <a:avLst/>
            <a:gdLst/>
            <a:ahLst/>
            <a:cxnLst/>
            <a:rect l="l" t="t" r="r" b="b"/>
            <a:pathLst>
              <a:path w="3053036" h="2736630">
                <a:moveTo>
                  <a:pt x="0" y="0"/>
                </a:moveTo>
                <a:lnTo>
                  <a:pt x="3053036" y="0"/>
                </a:lnTo>
                <a:lnTo>
                  <a:pt x="3053036" y="2736630"/>
                </a:lnTo>
                <a:lnTo>
                  <a:pt x="0" y="2736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317" y="-3735127"/>
            <a:ext cx="4527368" cy="1219200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86000" y="1120676"/>
            <a:ext cx="8215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a( b + 2) = </a:t>
            </a:r>
          </a:p>
          <a:p>
            <a:pPr marL="742950" indent="-742950">
              <a:buAutoNum type="alphaUcPeriod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a+b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+2		</a:t>
            </a:r>
          </a:p>
          <a:p>
            <a:pPr marL="742950" indent="-742950">
              <a:buAutoNum type="alphaU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a.( b+ 2)	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a – b + 2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1691" y="2818527"/>
            <a:ext cx="2448435" cy="56796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785909" y="5375312"/>
            <a:ext cx="2865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a.( b+ 2)</a:t>
            </a:r>
          </a:p>
        </p:txBody>
      </p:sp>
      <p:pic>
        <p:nvPicPr>
          <p:cNvPr id="34" name="Picture 2" descr="Káº¿t quáº£ hÃ¬nh áº£nh cho rose cartoon png pin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917108" y="5478318"/>
            <a:ext cx="1137692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7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437" y="-3525548"/>
            <a:ext cx="4279778" cy="115252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286000" y="652028"/>
            <a:ext cx="800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1xyz</a:t>
            </a:r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indent="-742950">
              <a:buAutoNum type="alphaUcPeriod"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z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0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1691" y="2818527"/>
            <a:ext cx="2448435" cy="56796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64535" y="5289299"/>
            <a:ext cx="183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Káº¿t quáº£ hÃ¬nh áº£nh cho rose cartoon png pin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917108" y="5478318"/>
            <a:ext cx="1137692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437" y="-3525548"/>
            <a:ext cx="4279778" cy="1152525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01852" y="1082916"/>
            <a:ext cx="8144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6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1.x</a:t>
            </a:r>
            <a: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 y) = </a:t>
            </a:r>
          </a:p>
          <a:p>
            <a:pPr marL="742950" indent="-742950">
              <a:buAutoNum type="alphaUcPeriod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x - y</a:t>
            </a: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3682" y="1505438"/>
            <a:ext cx="2448435" cy="83058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187994" y="4931807"/>
            <a:ext cx="183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-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Káº¿t quáº£ hÃ¬nh áº£nh cho rose cartoon png pin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917108" y="5478318"/>
            <a:ext cx="1137692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30A503-8D72-C53C-1DF9-FA7702F75EF3}"/>
              </a:ext>
            </a:extLst>
          </p:cNvPr>
          <p:cNvSpPr txBox="1"/>
          <p:nvPr/>
        </p:nvSpPr>
        <p:spPr>
          <a:xfrm>
            <a:off x="2969685" y="5696845"/>
            <a:ext cx="680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1.x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 y) = (-1).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x.y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5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9437" y="-3525548"/>
            <a:ext cx="4279778" cy="11525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194669" y="1076632"/>
                <a:ext cx="5751049" cy="2320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dirty="0">
                    <a:solidFill>
                      <a:schemeClr val="accent5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+ x + x + x + x + x = ?</a:t>
                </a:r>
              </a:p>
              <a:p>
                <a:pPr marL="742950" indent="-742950">
                  <a:buAutoNum type="alphaUcPeriod"/>
                </a:pP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6x</a:t>
                </a:r>
                <a:endPara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indent="-742950"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sup>
                    </m:sSup>
                  </m:oMath>
                </a14:m>
                <a:r>
                  <a:rPr lang="en-US" sz="3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742950" indent="-742950">
                  <a:buFontTx/>
                  <a:buAutoNum type="alphaUcPeriod"/>
                </a:pPr>
                <a:r>
                  <a:rPr lang="en-US" sz="3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5x</a:t>
                </a:r>
                <a:endParaRPr lang="en-US" sz="36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669" y="1076632"/>
                <a:ext cx="5751049" cy="2320892"/>
              </a:xfrm>
              <a:prstGeom prst="rect">
                <a:avLst/>
              </a:prstGeom>
              <a:blipFill>
                <a:blip r:embed="rId6"/>
                <a:stretch>
                  <a:fillRect l="-3181" t="-4474" b="-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1691" y="2818527"/>
            <a:ext cx="2448435" cy="567961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34000" y="5304393"/>
            <a:ext cx="1835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6x</a:t>
            </a:r>
            <a:endParaRPr lang="en-US" sz="40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0917108" y="5478318"/>
            <a:ext cx="1137692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782631-A34E-4A04-85BD-2C245C586C39}"/>
              </a:ext>
            </a:extLst>
          </p:cNvPr>
          <p:cNvSpPr/>
          <p:nvPr/>
        </p:nvSpPr>
        <p:spPr>
          <a:xfrm>
            <a:off x="1" y="0"/>
            <a:ext cx="12192000" cy="7877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Cabin Bold" panose="00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7AC45-56F2-46BE-8506-0C2633B545D6}"/>
              </a:ext>
            </a:extLst>
          </p:cNvPr>
          <p:cNvSpPr txBox="1"/>
          <p:nvPr/>
        </p:nvSpPr>
        <p:spPr>
          <a:xfrm>
            <a:off x="4032936" y="147675"/>
            <a:ext cx="41261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3 Neutra" panose="02040603050506020204" pitchFamily="18" charset="0"/>
              </a:rPr>
              <a:t>Kiến thức cần nhớ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6AA449-3582-4FE2-9C53-D4C2073EF6D1}"/>
              </a:ext>
            </a:extLst>
          </p:cNvPr>
          <p:cNvGrpSpPr/>
          <p:nvPr/>
        </p:nvGrpSpPr>
        <p:grpSpPr>
          <a:xfrm>
            <a:off x="-584416" y="1447711"/>
            <a:ext cx="13389856" cy="430887"/>
            <a:chOff x="-584416" y="1059766"/>
            <a:chExt cx="13389856" cy="43088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2DB0DFB-18ED-455D-A6C2-4F546BCA7825}"/>
                </a:ext>
              </a:extLst>
            </p:cNvPr>
            <p:cNvSpPr txBox="1"/>
            <p:nvPr/>
          </p:nvSpPr>
          <p:spPr>
            <a:xfrm>
              <a:off x="4884303" y="1059766"/>
              <a:ext cx="2507097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Biểu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thức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số</a:t>
              </a:r>
              <a:endParaRPr lang="en-US" sz="2800" dirty="0">
                <a:latin typeface="#9Slide03 Neutra" panose="02040603050506020204" pitchFamily="18" charset="0"/>
                <a:ea typeface="#9Slide02 Noi dung rat dai" panose="02000000000000000000" pitchFamily="2" charset="0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62CFB82-01EC-4527-B1C1-38BE196548CF}"/>
                </a:ext>
              </a:extLst>
            </p:cNvPr>
            <p:cNvCxnSpPr>
              <a:cxnSpLocks/>
            </p:cNvCxnSpPr>
            <p:nvPr/>
          </p:nvCxnSpPr>
          <p:spPr>
            <a:xfrm>
              <a:off x="-584416" y="1275209"/>
              <a:ext cx="53850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A2009F2-BDC0-4EAD-B32E-D1D9409C1893}"/>
                </a:ext>
              </a:extLst>
            </p:cNvPr>
            <p:cNvCxnSpPr>
              <a:cxnSpLocks/>
            </p:cNvCxnSpPr>
            <p:nvPr/>
          </p:nvCxnSpPr>
          <p:spPr>
            <a:xfrm>
              <a:off x="7391400" y="1275209"/>
              <a:ext cx="5414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C55596-C13B-4ACC-9F48-6E89927F0045}"/>
              </a:ext>
            </a:extLst>
          </p:cNvPr>
          <p:cNvGrpSpPr/>
          <p:nvPr/>
        </p:nvGrpSpPr>
        <p:grpSpPr>
          <a:xfrm>
            <a:off x="-623830" y="3664545"/>
            <a:ext cx="13500215" cy="430887"/>
            <a:chOff x="-623830" y="4191000"/>
            <a:chExt cx="13500215" cy="43088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E8C73C-1FED-4395-84D0-0244577F271A}"/>
                </a:ext>
              </a:extLst>
            </p:cNvPr>
            <p:cNvSpPr txBox="1"/>
            <p:nvPr/>
          </p:nvSpPr>
          <p:spPr>
            <a:xfrm>
              <a:off x="3805309" y="4191000"/>
              <a:ext cx="458138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Giá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trị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của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biểu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thức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số</a:t>
              </a:r>
              <a:endParaRPr lang="en-US" sz="2800" dirty="0">
                <a:latin typeface="#9Slide03 Neutra" panose="02040603050506020204" pitchFamily="18" charset="0"/>
                <a:ea typeface="#9Slide02 Noi dung rat dai" panose="02000000000000000000" pitchFamily="2" charset="0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E932-CEA0-4373-81B3-9F3A8642FBE2}"/>
                </a:ext>
              </a:extLst>
            </p:cNvPr>
            <p:cNvCxnSpPr>
              <a:cxnSpLocks/>
            </p:cNvCxnSpPr>
            <p:nvPr/>
          </p:nvCxnSpPr>
          <p:spPr>
            <a:xfrm>
              <a:off x="-623830" y="4406443"/>
              <a:ext cx="428143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C353008-DD4A-46FD-8724-62473104D309}"/>
                </a:ext>
              </a:extLst>
            </p:cNvPr>
            <p:cNvCxnSpPr>
              <a:cxnSpLocks/>
            </p:cNvCxnSpPr>
            <p:nvPr/>
          </p:nvCxnSpPr>
          <p:spPr>
            <a:xfrm>
              <a:off x="8534400" y="4406443"/>
              <a:ext cx="434198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86AC9DEF-DCC7-4BCD-A98B-510B8E05E21C}"/>
              </a:ext>
            </a:extLst>
          </p:cNvPr>
          <p:cNvSpPr/>
          <p:nvPr/>
        </p:nvSpPr>
        <p:spPr>
          <a:xfrm rot="5400000">
            <a:off x="421274" y="4455547"/>
            <a:ext cx="212333" cy="183046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1706F-433E-427E-7F0C-C22EF17DA5E0}"/>
              </a:ext>
            </a:extLst>
          </p:cNvPr>
          <p:cNvSpPr txBox="1"/>
          <p:nvPr/>
        </p:nvSpPr>
        <p:spPr>
          <a:xfrm>
            <a:off x="849458" y="2059069"/>
            <a:ext cx="10896600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cộng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, chia,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nâng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lũy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thừa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2A907D-D016-2564-5B16-78CAD5DCBA34}"/>
              </a:ext>
            </a:extLst>
          </p:cNvPr>
          <p:cNvSpPr txBox="1"/>
          <p:nvPr/>
        </p:nvSpPr>
        <p:spPr>
          <a:xfrm>
            <a:off x="833416" y="4197945"/>
            <a:ext cx="10896600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21D7D89-F88D-9CA0-9E8D-3B97BD93CCAD}"/>
              </a:ext>
            </a:extLst>
          </p:cNvPr>
          <p:cNvSpPr/>
          <p:nvPr/>
        </p:nvSpPr>
        <p:spPr>
          <a:xfrm rot="5400000">
            <a:off x="419267" y="2293873"/>
            <a:ext cx="212333" cy="183046"/>
          </a:xfrm>
          <a:prstGeom prst="triangl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D312E2D2-B9FF-73C6-AD44-3AD8524E7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319144"/>
            <a:ext cx="576074" cy="2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753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782631-A34E-4A04-85BD-2C245C586C39}"/>
              </a:ext>
            </a:extLst>
          </p:cNvPr>
          <p:cNvSpPr/>
          <p:nvPr/>
        </p:nvSpPr>
        <p:spPr>
          <a:xfrm>
            <a:off x="1" y="0"/>
            <a:ext cx="12192000" cy="7877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Cabin Bold" panose="000008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7AC45-56F2-46BE-8506-0C2633B545D6}"/>
              </a:ext>
            </a:extLst>
          </p:cNvPr>
          <p:cNvSpPr txBox="1"/>
          <p:nvPr/>
        </p:nvSpPr>
        <p:spPr>
          <a:xfrm>
            <a:off x="4032936" y="147675"/>
            <a:ext cx="412613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3 Neutra" panose="02040603050506020204" pitchFamily="18" charset="0"/>
              </a:rPr>
              <a:t>Kiến thức cần nhớ</a:t>
            </a:r>
          </a:p>
        </p:txBody>
      </p:sp>
      <p:pic>
        <p:nvPicPr>
          <p:cNvPr id="12" name="Picture 11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9A3CCBF3-172D-9FB7-64B9-0F1A8651A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319144"/>
            <a:ext cx="576074" cy="212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637E6-C21B-9CE2-2F33-5E02B321577A}"/>
              </a:ext>
            </a:extLst>
          </p:cNvPr>
          <p:cNvSpPr txBox="1"/>
          <p:nvPr/>
        </p:nvSpPr>
        <p:spPr>
          <a:xfrm>
            <a:off x="5791200" y="1295399"/>
            <a:ext cx="33703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30 000x + 16 000y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0793E9-2D94-2088-6C15-948865E7C3BD}"/>
              </a:ext>
            </a:extLst>
          </p:cNvPr>
          <p:cNvSpPr txBox="1"/>
          <p:nvPr/>
        </p:nvSpPr>
        <p:spPr>
          <a:xfrm>
            <a:off x="4267200" y="1295399"/>
            <a:ext cx="381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x</a:t>
            </a:r>
            <a:r>
              <a:rPr lang="en-US" sz="2800" baseline="30000" dirty="0">
                <a:solidFill>
                  <a:srgbClr val="0070C0"/>
                </a:solidFill>
                <a:latin typeface="#9Slide03 SFU Futura_12" panose="00000400000000000000" pitchFamily="2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0CC55-B80B-960D-8F22-F4C1FB124FC7}"/>
              </a:ext>
            </a:extLst>
          </p:cNvPr>
          <p:cNvSpPr txBox="1"/>
          <p:nvPr/>
        </p:nvSpPr>
        <p:spPr>
          <a:xfrm>
            <a:off x="609600" y="1295400"/>
            <a:ext cx="2514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số</a:t>
            </a:r>
            <a:endParaRPr lang="en-US" sz="2800" dirty="0">
              <a:solidFill>
                <a:srgbClr val="C00000"/>
              </a:solidFill>
              <a:latin typeface="#9Slide03 SFU Futura_12" panose="00000400000000000000" pitchFamily="2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FAFDAAB-D5BC-D9AB-98DD-31D10B8EA561}"/>
              </a:ext>
            </a:extLst>
          </p:cNvPr>
          <p:cNvCxnSpPr/>
          <p:nvPr/>
        </p:nvCxnSpPr>
        <p:spPr>
          <a:xfrm>
            <a:off x="4410808" y="1714563"/>
            <a:ext cx="914400" cy="838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B4F7D2-EB9F-A23A-53FF-0FCCA54142DF}"/>
              </a:ext>
            </a:extLst>
          </p:cNvPr>
          <p:cNvCxnSpPr>
            <a:cxnSpLocks/>
          </p:cNvCxnSpPr>
          <p:nvPr/>
        </p:nvCxnSpPr>
        <p:spPr>
          <a:xfrm flipH="1">
            <a:off x="5849824" y="1676400"/>
            <a:ext cx="1084376" cy="876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2EF59E-4A25-2D48-59CF-F4ED41014BB3}"/>
              </a:ext>
            </a:extLst>
          </p:cNvPr>
          <p:cNvCxnSpPr>
            <a:cxnSpLocks/>
          </p:cNvCxnSpPr>
          <p:nvPr/>
        </p:nvCxnSpPr>
        <p:spPr>
          <a:xfrm flipH="1">
            <a:off x="6188328" y="1714563"/>
            <a:ext cx="2422272" cy="8382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B6ADAD6-3740-6943-3C0F-FA18D84438F0}"/>
              </a:ext>
            </a:extLst>
          </p:cNvPr>
          <p:cNvSpPr txBox="1"/>
          <p:nvPr/>
        </p:nvSpPr>
        <p:spPr>
          <a:xfrm>
            <a:off x="4683369" y="2552763"/>
            <a:ext cx="22508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Biến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latin typeface="#9Slide03 SFU Futura_12" panose="00000400000000000000" pitchFamily="2" charset="0"/>
              </a:rPr>
              <a:t>biến</a:t>
            </a:r>
            <a:r>
              <a:rPr lang="en-US" sz="2800" dirty="0">
                <a:solidFill>
                  <a:srgbClr val="C00000"/>
                </a:solidFill>
                <a:latin typeface="#9Slide03 SFU Futura_12" panose="00000400000000000000" pitchFamily="2" charset="0"/>
              </a:rPr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E694D6-0E29-B00F-C5AC-8125D224974C}"/>
              </a:ext>
            </a:extLst>
          </p:cNvPr>
          <p:cNvGrpSpPr/>
          <p:nvPr/>
        </p:nvGrpSpPr>
        <p:grpSpPr>
          <a:xfrm>
            <a:off x="-970671" y="3395003"/>
            <a:ext cx="14088794" cy="430887"/>
            <a:chOff x="-970671" y="3619151"/>
            <a:chExt cx="14088794" cy="43088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EB5B72-A4E4-026E-470D-15E6641701B7}"/>
                </a:ext>
              </a:extLst>
            </p:cNvPr>
            <p:cNvSpPr txBox="1"/>
            <p:nvPr/>
          </p:nvSpPr>
          <p:spPr>
            <a:xfrm>
              <a:off x="5020553" y="3619151"/>
              <a:ext cx="210634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Định</a:t>
              </a:r>
              <a:r>
                <a:rPr lang="en-US" sz="2800" dirty="0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latin typeface="#9Slide03 Neutra" panose="02040603050506020204" pitchFamily="18" charset="0"/>
                  <a:ea typeface="#9Slide02 Noi dung rat dai" panose="02000000000000000000" pitchFamily="2" charset="0"/>
                </a:rPr>
                <a:t>nghĩa</a:t>
              </a:r>
              <a:endParaRPr lang="en-US" sz="2800" dirty="0">
                <a:latin typeface="#9Slide03 Neutra" panose="02040603050506020204" pitchFamily="18" charset="0"/>
                <a:ea typeface="#9Slide02 Noi dung rat dai" panose="02000000000000000000" pitchFamily="2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2EA9272-7F2E-9E8F-4B9F-94FC52BDB2B4}"/>
                </a:ext>
              </a:extLst>
            </p:cNvPr>
            <p:cNvCxnSpPr>
              <a:cxnSpLocks/>
            </p:cNvCxnSpPr>
            <p:nvPr/>
          </p:nvCxnSpPr>
          <p:spPr>
            <a:xfrm>
              <a:off x="-970671" y="3834594"/>
              <a:ext cx="57677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163D9E2-8ED5-90DF-74F1-163135B9BEB9}"/>
                </a:ext>
              </a:extLst>
            </p:cNvPr>
            <p:cNvCxnSpPr>
              <a:cxnSpLocks/>
            </p:cNvCxnSpPr>
            <p:nvPr/>
          </p:nvCxnSpPr>
          <p:spPr>
            <a:xfrm>
              <a:off x="7350369" y="3834594"/>
              <a:ext cx="57677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DEEDE4-B858-6CFE-7700-637A0400AD1D}"/>
              </a:ext>
            </a:extLst>
          </p:cNvPr>
          <p:cNvGrpSpPr/>
          <p:nvPr/>
        </p:nvGrpSpPr>
        <p:grpSpPr>
          <a:xfrm>
            <a:off x="526505" y="3914077"/>
            <a:ext cx="11094442" cy="1212255"/>
            <a:chOff x="435918" y="4110620"/>
            <a:chExt cx="11094442" cy="121225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7AD11C-817D-7636-E0DD-97F0BCAF1EB0}"/>
                </a:ext>
              </a:extLst>
            </p:cNvPr>
            <p:cNvSpPr txBox="1"/>
            <p:nvPr/>
          </p:nvSpPr>
          <p:spPr>
            <a:xfrm>
              <a:off x="923289" y="4110620"/>
              <a:ext cx="10607071" cy="12122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biến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nối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nhau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bởi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dấu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phép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cộng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trừ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</a:t>
              </a:r>
            </a:p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nhân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, chia,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nâng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lên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lũy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thừa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tạo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thành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biểu</a:t>
              </a:r>
              <a:r>
                <a:rPr lang="en-US" sz="2800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thức</a:t>
              </a:r>
              <a:r>
                <a:rPr lang="en-US" sz="2800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đại</a:t>
              </a:r>
              <a:r>
                <a:rPr lang="en-US" sz="2800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dirty="0">
                  <a:solidFill>
                    <a:srgbClr val="C0000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.</a:t>
              </a: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1DAFE9D2-E409-9F76-6031-BFAA2DA2935E}"/>
                </a:ext>
              </a:extLst>
            </p:cNvPr>
            <p:cNvSpPr/>
            <p:nvPr/>
          </p:nvSpPr>
          <p:spPr>
            <a:xfrm rot="5400000">
              <a:off x="421274" y="4363023"/>
              <a:ext cx="212333" cy="183046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C241B0-24E3-888B-3AA6-30D5BD0E97B8}"/>
              </a:ext>
            </a:extLst>
          </p:cNvPr>
          <p:cNvGrpSpPr/>
          <p:nvPr/>
        </p:nvGrpSpPr>
        <p:grpSpPr>
          <a:xfrm>
            <a:off x="526505" y="5355883"/>
            <a:ext cx="10595907" cy="1212255"/>
            <a:chOff x="435918" y="4110620"/>
            <a:chExt cx="10595907" cy="121225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C8E8971-AF8D-1DE9-053B-FF7E76B9F2CE}"/>
                </a:ext>
              </a:extLst>
            </p:cNvPr>
            <p:cNvSpPr txBox="1"/>
            <p:nvPr/>
          </p:nvSpPr>
          <p:spPr>
            <a:xfrm>
              <a:off x="923289" y="4110620"/>
              <a:ext cx="10108536" cy="12122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Trong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biểu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đại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thể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dấu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ngoặc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thứ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tự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thực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hiện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</a:p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phép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  <a:latin typeface="#9Slide03 SFU Futura_12" panose="00000400000000000000" pitchFamily="2" charset="-93"/>
                  <a:ea typeface="#9Slide02 Noi dung rat dai" panose="02000000000000000000" pitchFamily="2" charset="0"/>
                </a:rPr>
                <a:t>.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AECB1B2F-4E5C-4AC4-04CF-9235BFC61C4B}"/>
                </a:ext>
              </a:extLst>
            </p:cNvPr>
            <p:cNvSpPr/>
            <p:nvPr/>
          </p:nvSpPr>
          <p:spPr>
            <a:xfrm rot="5400000">
              <a:off x="421274" y="4363023"/>
              <a:ext cx="212333" cy="183046"/>
            </a:xfrm>
            <a:prstGeom prst="triangle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686283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509B5E-758B-430D-AFA9-C6DD37F46C31}"/>
              </a:ext>
            </a:extLst>
          </p:cNvPr>
          <p:cNvGrpSpPr/>
          <p:nvPr/>
        </p:nvGrpSpPr>
        <p:grpSpPr>
          <a:xfrm>
            <a:off x="1" y="0"/>
            <a:ext cx="12192000" cy="787792"/>
            <a:chOff x="1" y="0"/>
            <a:chExt cx="12192000" cy="787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B85623-30AF-4342-98C4-DB7799FA3FBB}"/>
                </a:ext>
              </a:extLst>
            </p:cNvPr>
            <p:cNvSpPr/>
            <p:nvPr/>
          </p:nvSpPr>
          <p:spPr>
            <a:xfrm>
              <a:off x="1" y="0"/>
              <a:ext cx="12192000" cy="7877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Cabin Bold" panose="000008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BE9332-ECB9-4E2A-89DE-0198B41BD448}"/>
                </a:ext>
              </a:extLst>
            </p:cNvPr>
            <p:cNvSpPr txBox="1"/>
            <p:nvPr/>
          </p:nvSpPr>
          <p:spPr>
            <a:xfrm>
              <a:off x="5292897" y="147675"/>
              <a:ext cx="232916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Khởi</a:t>
              </a:r>
              <a:r>
                <a:rPr lang="en-US" sz="32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động</a:t>
              </a:r>
              <a:endParaRPr lang="en-US" sz="3200" dirty="0">
                <a:solidFill>
                  <a:schemeClr val="bg1"/>
                </a:solidFill>
                <a:latin typeface="#9Slide03 Neutr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7675BF-3033-43E4-A49E-01564F2395B4}"/>
              </a:ext>
            </a:extLst>
          </p:cNvPr>
          <p:cNvSpPr txBox="1"/>
          <p:nvPr/>
        </p:nvSpPr>
        <p:spPr>
          <a:xfrm>
            <a:off x="772874" y="1143000"/>
            <a:ext cx="11103452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7A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quyên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ủng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hộ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lũ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lụt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6 000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3 000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 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15408C7-7C5D-4A72-811D-BA3263CF949D}"/>
              </a:ext>
            </a:extLst>
          </p:cNvPr>
          <p:cNvSpPr/>
          <p:nvPr/>
        </p:nvSpPr>
        <p:spPr>
          <a:xfrm rot="5400000">
            <a:off x="301289" y="1420936"/>
            <a:ext cx="208584" cy="179814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59BE2-F6F3-88FB-037B-303A35FF77AC}"/>
              </a:ext>
            </a:extLst>
          </p:cNvPr>
          <p:cNvSpPr txBox="1"/>
          <p:nvPr/>
        </p:nvSpPr>
        <p:spPr>
          <a:xfrm>
            <a:off x="769943" y="2427501"/>
            <a:ext cx="6999526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10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15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F6A806-6793-CAFE-9E95-BBB20B389037}"/>
              </a:ext>
            </a:extLst>
          </p:cNvPr>
          <p:cNvGrpSpPr/>
          <p:nvPr/>
        </p:nvGrpSpPr>
        <p:grpSpPr>
          <a:xfrm>
            <a:off x="785967" y="3352800"/>
            <a:ext cx="1208326" cy="457200"/>
            <a:chOff x="785967" y="3455367"/>
            <a:chExt cx="1208326" cy="457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97A9BE-885F-510A-1DA1-2885F27D4C64}"/>
                </a:ext>
              </a:extLst>
            </p:cNvPr>
            <p:cNvSpPr/>
            <p:nvPr/>
          </p:nvSpPr>
          <p:spPr>
            <a:xfrm>
              <a:off x="785967" y="3455367"/>
              <a:ext cx="1208326" cy="4572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FF3019-4FFA-126B-5A4C-75A2EB66284C}"/>
                </a:ext>
              </a:extLst>
            </p:cNvPr>
            <p:cNvSpPr txBox="1"/>
            <p:nvPr/>
          </p:nvSpPr>
          <p:spPr>
            <a:xfrm>
              <a:off x="908428" y="3468524"/>
              <a:ext cx="963405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800" b="1" dirty="0" err="1">
                  <a:solidFill>
                    <a:schemeClr val="bg1"/>
                  </a:solidFill>
                  <a:latin typeface="#9Slide03 SFU Futura_12" panose="00000400000000000000" pitchFamily="2" charset="-93"/>
                </a:rPr>
                <a:t>Trả</a:t>
              </a:r>
              <a:r>
                <a:rPr lang="en-US" sz="2800" b="1" dirty="0">
                  <a:solidFill>
                    <a:schemeClr val="bg1"/>
                  </a:solidFill>
                  <a:latin typeface="#9Slide03 SFU Futura_12" panose="00000400000000000000" pitchFamily="2" charset="-93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#9Slide03 SFU Futura_12" panose="00000400000000000000" pitchFamily="2" charset="-93"/>
                </a:rPr>
                <a:t>lời</a:t>
              </a:r>
              <a:endParaRPr lang="en-US" sz="2800" b="1" dirty="0">
                <a:solidFill>
                  <a:schemeClr val="bg1"/>
                </a:solidFill>
                <a:latin typeface="#9Slide03 SFU Futura_12" panose="00000400000000000000" pitchFamily="2" charset="-93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5E22C1-CD34-C0EC-7CC1-583DF6614905}"/>
              </a:ext>
            </a:extLst>
          </p:cNvPr>
          <p:cNvSpPr txBox="1"/>
          <p:nvPr/>
        </p:nvSpPr>
        <p:spPr>
          <a:xfrm>
            <a:off x="772874" y="3886200"/>
            <a:ext cx="6542326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10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15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E7C988-62E0-C2D3-E028-C613982DBAC5}"/>
              </a:ext>
            </a:extLst>
          </p:cNvPr>
          <p:cNvSpPr txBox="1"/>
          <p:nvPr/>
        </p:nvSpPr>
        <p:spPr>
          <a:xfrm>
            <a:off x="3186316" y="4528324"/>
            <a:ext cx="6542326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10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6 000 + 15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3 000 = 105 000 (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) </a:t>
            </a:r>
          </a:p>
        </p:txBody>
      </p:sp>
      <p:pic>
        <p:nvPicPr>
          <p:cNvPr id="31" name="Picture 30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D5988710-DE0A-7DA6-811E-D415A73DA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319144"/>
            <a:ext cx="576074" cy="212817"/>
          </a:xfrm>
          <a:prstGeom prst="rect">
            <a:avLst/>
          </a:prstGeom>
        </p:spPr>
      </p:pic>
      <p:pic>
        <p:nvPicPr>
          <p:cNvPr id="13" name="Picture 12" descr="A red book with a white label&#10;&#10;Description automatically generated">
            <a:extLst>
              <a:ext uri="{FF2B5EF4-FFF2-40B4-BE49-F238E27FC236}">
                <a16:creationId xmlns:a16="http://schemas.microsoft.com/office/drawing/2014/main" id="{9051EAD0-36B4-2C2A-D171-835296338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486399"/>
            <a:ext cx="1089631" cy="1089631"/>
          </a:xfrm>
          <a:prstGeom prst="rect">
            <a:avLst/>
          </a:prstGeom>
        </p:spPr>
      </p:pic>
      <p:pic>
        <p:nvPicPr>
          <p:cNvPr id="6" name="Picture 5" descr="A pencil with a pink eraser&#10;&#10;Description automatically generated">
            <a:extLst>
              <a:ext uri="{FF2B5EF4-FFF2-40B4-BE49-F238E27FC236}">
                <a16:creationId xmlns:a16="http://schemas.microsoft.com/office/drawing/2014/main" id="{16DF6243-B7EC-DA46-3916-EC50037DA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615" y="5818304"/>
            <a:ext cx="773492" cy="7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6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FCE7EA-8C70-48E1-9EA3-A8AF5EB57932}"/>
              </a:ext>
            </a:extLst>
          </p:cNvPr>
          <p:cNvGrpSpPr/>
          <p:nvPr/>
        </p:nvGrpSpPr>
        <p:grpSpPr>
          <a:xfrm>
            <a:off x="152400" y="1333318"/>
            <a:ext cx="647114" cy="685800"/>
            <a:chOff x="228601" y="3048000"/>
            <a:chExt cx="647114" cy="685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15AA55-B01D-41D3-A256-2700E8A68B80}"/>
                </a:ext>
              </a:extLst>
            </p:cNvPr>
            <p:cNvSpPr/>
            <p:nvPr/>
          </p:nvSpPr>
          <p:spPr>
            <a:xfrm>
              <a:off x="228601" y="3048000"/>
              <a:ext cx="647114" cy="6858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F9A5F9-8C49-440A-BC22-25F346B9E826}"/>
                </a:ext>
              </a:extLst>
            </p:cNvPr>
            <p:cNvSpPr txBox="1"/>
            <p:nvPr/>
          </p:nvSpPr>
          <p:spPr>
            <a:xfrm>
              <a:off x="352865" y="3048000"/>
              <a:ext cx="443003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?5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DE049E-8248-3029-45B1-4F9AB60B83E7}"/>
              </a:ext>
            </a:extLst>
          </p:cNvPr>
          <p:cNvSpPr txBox="1"/>
          <p:nvPr/>
        </p:nvSpPr>
        <p:spPr>
          <a:xfrm>
            <a:off x="923778" y="1332287"/>
            <a:ext cx="11103452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7A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quyên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góp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ủng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hộ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lũ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lụt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6 000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3 000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738D51-ECD2-05FB-5B10-67AF59312C31}"/>
              </a:ext>
            </a:extLst>
          </p:cNvPr>
          <p:cNvSpPr txBox="1"/>
          <p:nvPr/>
        </p:nvSpPr>
        <p:spPr>
          <a:xfrm>
            <a:off x="923778" y="2749033"/>
            <a:ext cx="6999526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E1F750-27E9-2F88-E74B-632FCF46378F}"/>
              </a:ext>
            </a:extLst>
          </p:cNvPr>
          <p:cNvSpPr txBox="1"/>
          <p:nvPr/>
        </p:nvSpPr>
        <p:spPr>
          <a:xfrm>
            <a:off x="2596237" y="4224047"/>
            <a:ext cx="6999526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mua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quyển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cái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: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16998B-478C-C9E5-9C39-3F448EBC7EE6}"/>
              </a:ext>
            </a:extLst>
          </p:cNvPr>
          <p:cNvSpPr txBox="1"/>
          <p:nvPr/>
        </p:nvSpPr>
        <p:spPr>
          <a:xfrm>
            <a:off x="4137132" y="5208238"/>
            <a:ext cx="4105422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6 000a + 3 000 b (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-93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-93"/>
              </a:rPr>
              <a:t>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06171AD-9960-DF0E-EAA0-B4A5302C306B}"/>
              </a:ext>
            </a:extLst>
          </p:cNvPr>
          <p:cNvGrpSpPr/>
          <p:nvPr/>
        </p:nvGrpSpPr>
        <p:grpSpPr>
          <a:xfrm>
            <a:off x="152400" y="3554576"/>
            <a:ext cx="647114" cy="685800"/>
            <a:chOff x="228601" y="3048000"/>
            <a:chExt cx="647114" cy="6858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E78C4DC-CE81-466E-082C-64EC10929A0F}"/>
                </a:ext>
              </a:extLst>
            </p:cNvPr>
            <p:cNvSpPr/>
            <p:nvPr/>
          </p:nvSpPr>
          <p:spPr>
            <a:xfrm>
              <a:off x="228601" y="3048000"/>
              <a:ext cx="647114" cy="6858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95C5EF7-5745-3998-D064-131035185396}"/>
                </a:ext>
              </a:extLst>
            </p:cNvPr>
            <p:cNvSpPr txBox="1"/>
            <p:nvPr/>
          </p:nvSpPr>
          <p:spPr>
            <a:xfrm>
              <a:off x="352865" y="3048000"/>
              <a:ext cx="443003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TL</a:t>
              </a:r>
            </a:p>
          </p:txBody>
        </p:sp>
      </p:grpSp>
      <p:pic>
        <p:nvPicPr>
          <p:cNvPr id="53" name="Picture 52" descr="A stack of books on a black background&#10;&#10;Description automatically generated">
            <a:extLst>
              <a:ext uri="{FF2B5EF4-FFF2-40B4-BE49-F238E27FC236}">
                <a16:creationId xmlns:a16="http://schemas.microsoft.com/office/drawing/2014/main" id="{9A7DBF61-0B83-775E-8B86-9E0C93DC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037" y="5491200"/>
            <a:ext cx="1140600" cy="1140600"/>
          </a:xfrm>
          <a:prstGeom prst="rect">
            <a:avLst/>
          </a:prstGeom>
        </p:spPr>
      </p:pic>
      <p:pic>
        <p:nvPicPr>
          <p:cNvPr id="55" name="Picture 54" descr="A blue pen with a black background&#10;&#10;Description automatically generated">
            <a:extLst>
              <a:ext uri="{FF2B5EF4-FFF2-40B4-BE49-F238E27FC236}">
                <a16:creationId xmlns:a16="http://schemas.microsoft.com/office/drawing/2014/main" id="{AAD640C4-9F44-D381-20D5-A0E127237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37" y="5641200"/>
            <a:ext cx="1140600" cy="1140600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1DBEC352-159B-E0CA-6D62-58AFA5CAD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038" y="2804898"/>
            <a:ext cx="297052" cy="510059"/>
          </a:xfrm>
          <a:prstGeom prst="rect">
            <a:avLst/>
          </a:prstGeom>
        </p:spPr>
      </p:pic>
      <p:pic>
        <p:nvPicPr>
          <p:cNvPr id="11" name="Picture 10" descr="A blue and orange logo&#10;&#10;Description automatically generated">
            <a:extLst>
              <a:ext uri="{FF2B5EF4-FFF2-40B4-BE49-F238E27FC236}">
                <a16:creationId xmlns:a16="http://schemas.microsoft.com/office/drawing/2014/main" id="{84D24F13-B774-4DB6-A51A-7446E3C7A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2B55D4-4577-4AF0-8615-0EF32A80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0116" b="30116"/>
          <a:stretch>
            <a:fillRect/>
          </a:stretch>
        </p:blipFill>
        <p:spPr>
          <a:xfrm>
            <a:off x="-33472" y="0"/>
            <a:ext cx="12192000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35FEF8A-C31C-4813-B884-61825EB768B6}"/>
              </a:ext>
            </a:extLst>
          </p:cNvPr>
          <p:cNvGrpSpPr/>
          <p:nvPr/>
        </p:nvGrpSpPr>
        <p:grpSpPr>
          <a:xfrm>
            <a:off x="1990174" y="457200"/>
            <a:ext cx="10207950" cy="5207136"/>
            <a:chOff x="3032610" y="361686"/>
            <a:chExt cx="8920532" cy="5207136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27398C2D-F0DE-4203-A429-32AAAB84FD8C}"/>
                </a:ext>
              </a:extLst>
            </p:cNvPr>
            <p:cNvGrpSpPr/>
            <p:nvPr/>
          </p:nvGrpSpPr>
          <p:grpSpPr>
            <a:xfrm>
              <a:off x="3059126" y="361686"/>
              <a:ext cx="8692259" cy="769840"/>
              <a:chOff x="0" y="0"/>
              <a:chExt cx="3625214" cy="320397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294A5508-A920-486C-AB4C-702617369BB5}"/>
                  </a:ext>
                </a:extLst>
              </p:cNvPr>
              <p:cNvSpPr/>
              <p:nvPr/>
            </p:nvSpPr>
            <p:spPr>
              <a:xfrm>
                <a:off x="12209" y="3175"/>
                <a:ext cx="3612515" cy="307697"/>
              </a:xfrm>
              <a:custGeom>
                <a:avLst/>
                <a:gdLst/>
                <a:ahLst/>
                <a:cxnLst/>
                <a:rect l="l" t="t" r="r" b="b"/>
                <a:pathLst>
                  <a:path w="3612515" h="307697">
                    <a:moveTo>
                      <a:pt x="0" y="0"/>
                    </a:moveTo>
                    <a:lnTo>
                      <a:pt x="3612515" y="0"/>
                    </a:lnTo>
                    <a:lnTo>
                      <a:pt x="3612515" y="307697"/>
                    </a:lnTo>
                    <a:lnTo>
                      <a:pt x="0" y="30769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A771EED8-D421-42C1-AE4C-08733D7CA565}"/>
                  </a:ext>
                </a:extLst>
              </p:cNvPr>
              <p:cNvSpPr/>
              <p:nvPr/>
            </p:nvSpPr>
            <p:spPr>
              <a:xfrm>
                <a:off x="6350" y="6350"/>
                <a:ext cx="3612514" cy="307697"/>
              </a:xfrm>
              <a:custGeom>
                <a:avLst/>
                <a:gdLst/>
                <a:ahLst/>
                <a:cxnLst/>
                <a:rect l="l" t="t" r="r" b="b"/>
                <a:pathLst>
                  <a:path w="3612514" h="307697">
                    <a:moveTo>
                      <a:pt x="0" y="0"/>
                    </a:moveTo>
                    <a:lnTo>
                      <a:pt x="3612514" y="0"/>
                    </a:lnTo>
                    <a:lnTo>
                      <a:pt x="3612514" y="307697"/>
                    </a:lnTo>
                    <a:lnTo>
                      <a:pt x="0" y="307697"/>
                    </a:lnTo>
                    <a:close/>
                  </a:path>
                </a:pathLst>
              </a:custGeom>
              <a:solidFill>
                <a:srgbClr val="77BBC1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9402A036-49A8-4085-9BF3-EA21C643A62B}"/>
                  </a:ext>
                </a:extLst>
              </p:cNvPr>
              <p:cNvSpPr/>
              <p:nvPr/>
            </p:nvSpPr>
            <p:spPr>
              <a:xfrm>
                <a:off x="0" y="0"/>
                <a:ext cx="3625214" cy="320397"/>
              </a:xfrm>
              <a:custGeom>
                <a:avLst/>
                <a:gdLst/>
                <a:ahLst/>
                <a:cxnLst/>
                <a:rect l="l" t="t" r="r" b="b"/>
                <a:pathLst>
                  <a:path w="3625214" h="320397">
                    <a:moveTo>
                      <a:pt x="3625214" y="320397"/>
                    </a:moveTo>
                    <a:lnTo>
                      <a:pt x="0" y="320397"/>
                    </a:lnTo>
                    <a:lnTo>
                      <a:pt x="0" y="0"/>
                    </a:lnTo>
                    <a:lnTo>
                      <a:pt x="3625214" y="0"/>
                    </a:lnTo>
                    <a:lnTo>
                      <a:pt x="3625214" y="320397"/>
                    </a:lnTo>
                    <a:close/>
                    <a:moveTo>
                      <a:pt x="12700" y="307697"/>
                    </a:moveTo>
                    <a:lnTo>
                      <a:pt x="3612514" y="307697"/>
                    </a:lnTo>
                    <a:lnTo>
                      <a:pt x="3612514" y="12700"/>
                    </a:lnTo>
                    <a:lnTo>
                      <a:pt x="12700" y="12700"/>
                    </a:lnTo>
                    <a:lnTo>
                      <a:pt x="12700" y="30769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7F663DD8-E3CD-44A0-BAB6-AC728A0C1DE5}"/>
                </a:ext>
              </a:extLst>
            </p:cNvPr>
            <p:cNvGrpSpPr/>
            <p:nvPr/>
          </p:nvGrpSpPr>
          <p:grpSpPr>
            <a:xfrm>
              <a:off x="3032610" y="1047681"/>
              <a:ext cx="8675856" cy="4521141"/>
              <a:chOff x="-11456" y="0"/>
              <a:chExt cx="3518814" cy="1881637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FE204CE0-9685-42D3-8BD9-A8DE306C5097}"/>
                  </a:ext>
                </a:extLst>
              </p:cNvPr>
              <p:cNvSpPr/>
              <p:nvPr/>
            </p:nvSpPr>
            <p:spPr>
              <a:xfrm>
                <a:off x="48260" y="48260"/>
                <a:ext cx="3406542" cy="1833377"/>
              </a:xfrm>
              <a:custGeom>
                <a:avLst/>
                <a:gdLst/>
                <a:ahLst/>
                <a:cxnLst/>
                <a:rect l="l" t="t" r="r" b="b"/>
                <a:pathLst>
                  <a:path w="3406542" h="1833377">
                    <a:moveTo>
                      <a:pt x="0" y="0"/>
                    </a:moveTo>
                    <a:lnTo>
                      <a:pt x="3406542" y="0"/>
                    </a:lnTo>
                    <a:lnTo>
                      <a:pt x="3406542" y="1833377"/>
                    </a:lnTo>
                    <a:lnTo>
                      <a:pt x="0" y="1833377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5B8BF219-2629-4554-AD8C-110EA192E7F3}"/>
                  </a:ext>
                </a:extLst>
              </p:cNvPr>
              <p:cNvSpPr/>
              <p:nvPr/>
            </p:nvSpPr>
            <p:spPr>
              <a:xfrm>
                <a:off x="-11456" y="28545"/>
                <a:ext cx="3513116" cy="1833376"/>
              </a:xfrm>
              <a:custGeom>
                <a:avLst/>
                <a:gdLst/>
                <a:ahLst/>
                <a:cxnLst/>
                <a:rect l="l" t="t" r="r" b="b"/>
                <a:pathLst>
                  <a:path w="3406542" h="1833376">
                    <a:moveTo>
                      <a:pt x="0" y="0"/>
                    </a:moveTo>
                    <a:lnTo>
                      <a:pt x="3406542" y="0"/>
                    </a:lnTo>
                    <a:lnTo>
                      <a:pt x="3406542" y="1833376"/>
                    </a:lnTo>
                    <a:lnTo>
                      <a:pt x="0" y="1833376"/>
                    </a:lnTo>
                    <a:close/>
                  </a:path>
                </a:pathLst>
              </a:custGeom>
              <a:solidFill>
                <a:srgbClr val="F6F7FB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71DD1D42-E049-452A-9FDC-3B63842CA9D1}"/>
                  </a:ext>
                </a:extLst>
              </p:cNvPr>
              <p:cNvSpPr/>
              <p:nvPr/>
            </p:nvSpPr>
            <p:spPr>
              <a:xfrm>
                <a:off x="0" y="0"/>
                <a:ext cx="3507358" cy="1846076"/>
              </a:xfrm>
              <a:custGeom>
                <a:avLst/>
                <a:gdLst/>
                <a:ahLst/>
                <a:cxnLst/>
                <a:rect l="l" t="t" r="r" b="b"/>
                <a:pathLst>
                  <a:path w="3419242" h="1846076">
                    <a:moveTo>
                      <a:pt x="3419242" y="1846076"/>
                    </a:moveTo>
                    <a:lnTo>
                      <a:pt x="0" y="1846076"/>
                    </a:lnTo>
                    <a:lnTo>
                      <a:pt x="0" y="0"/>
                    </a:lnTo>
                    <a:lnTo>
                      <a:pt x="3419242" y="0"/>
                    </a:lnTo>
                    <a:lnTo>
                      <a:pt x="3419242" y="1846076"/>
                    </a:lnTo>
                    <a:close/>
                    <a:moveTo>
                      <a:pt x="12700" y="1833376"/>
                    </a:moveTo>
                    <a:lnTo>
                      <a:pt x="3406542" y="1833376"/>
                    </a:lnTo>
                    <a:lnTo>
                      <a:pt x="3406542" y="12700"/>
                    </a:lnTo>
                    <a:lnTo>
                      <a:pt x="12700" y="12700"/>
                    </a:lnTo>
                    <a:lnTo>
                      <a:pt x="12700" y="1833376"/>
                    </a:lnTo>
                    <a:close/>
                  </a:path>
                </a:pathLst>
              </a:custGeom>
              <a:solidFill>
                <a:srgbClr val="1B1A1E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9" name="AutoShape 20">
              <a:extLst>
                <a:ext uri="{FF2B5EF4-FFF2-40B4-BE49-F238E27FC236}">
                  <a16:creationId xmlns:a16="http://schemas.microsoft.com/office/drawing/2014/main" id="{071C9FE0-FAC1-4E5E-9A18-2D6B931A700A}"/>
                </a:ext>
              </a:extLst>
            </p:cNvPr>
            <p:cNvSpPr/>
            <p:nvPr/>
          </p:nvSpPr>
          <p:spPr>
            <a:xfrm rot="2700000">
              <a:off x="11215751" y="701698"/>
              <a:ext cx="425438" cy="0"/>
            </a:xfrm>
            <a:prstGeom prst="line">
              <a:avLst/>
            </a:prstGeom>
            <a:ln w="47625" cap="flat">
              <a:solidFill>
                <a:srgbClr val="1B1A1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AutoShape 21">
              <a:extLst>
                <a:ext uri="{FF2B5EF4-FFF2-40B4-BE49-F238E27FC236}">
                  <a16:creationId xmlns:a16="http://schemas.microsoft.com/office/drawing/2014/main" id="{65E9B810-59B1-45ED-91A4-A7E7FC56C666}"/>
                </a:ext>
              </a:extLst>
            </p:cNvPr>
            <p:cNvSpPr/>
            <p:nvPr/>
          </p:nvSpPr>
          <p:spPr>
            <a:xfrm rot="8253564">
              <a:off x="11215751" y="701698"/>
              <a:ext cx="425438" cy="0"/>
            </a:xfrm>
            <a:prstGeom prst="line">
              <a:avLst/>
            </a:prstGeom>
            <a:ln w="47625" cap="flat">
              <a:solidFill>
                <a:srgbClr val="1B1A1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5D20EA-4FA3-4121-AEF1-DB87142BC217}"/>
                </a:ext>
              </a:extLst>
            </p:cNvPr>
            <p:cNvSpPr txBox="1"/>
            <p:nvPr/>
          </p:nvSpPr>
          <p:spPr>
            <a:xfrm>
              <a:off x="3116438" y="2695653"/>
              <a:ext cx="8836704" cy="104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Cảm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ơn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các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em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đã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lắng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4800" dirty="0" err="1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nghe</a:t>
              </a:r>
              <a:r>
                <a:rPr lang="en-US" sz="4800" dirty="0">
                  <a:solidFill>
                    <a:sysClr val="windowText" lastClr="000000"/>
                  </a:solidFill>
                  <a:latin typeface="#9Slide03 Neutra" panose="02040603050506020204" pitchFamily="18" charset="0"/>
                </a:rPr>
                <a:t>!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5B1543-9031-431B-8979-F88E1311E74A}"/>
                </a:ext>
              </a:extLst>
            </p:cNvPr>
            <p:cNvSpPr txBox="1"/>
            <p:nvPr/>
          </p:nvSpPr>
          <p:spPr>
            <a:xfrm>
              <a:off x="3357212" y="575364"/>
              <a:ext cx="876843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Toán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E505619-A518-467F-B3EA-8C19B28A121A}"/>
                </a:ext>
              </a:extLst>
            </p:cNvPr>
            <p:cNvSpPr txBox="1"/>
            <p:nvPr/>
          </p:nvSpPr>
          <p:spPr>
            <a:xfrm>
              <a:off x="4559524" y="575364"/>
              <a:ext cx="23724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Bộ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sách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Cánh</a:t>
              </a:r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 </a:t>
              </a:r>
              <a:r>
                <a:rPr lang="en-US" sz="2400" dirty="0" err="1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diều</a:t>
              </a:r>
              <a:endPara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724CBC-BCFA-40CF-9078-14185DC55F5C}"/>
                </a:ext>
              </a:extLst>
            </p:cNvPr>
            <p:cNvSpPr txBox="1"/>
            <p:nvPr/>
          </p:nvSpPr>
          <p:spPr>
            <a:xfrm>
              <a:off x="4356403" y="593232"/>
              <a:ext cx="129844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2400" dirty="0">
                  <a:solidFill>
                    <a:sysClr val="windowText" lastClr="000000"/>
                  </a:solidFill>
                  <a:latin typeface="#9Slide03 Cabin" panose="00000500000000000000" pitchFamily="2" charset="-93"/>
                </a:rPr>
                <a:t>-</a:t>
              </a:r>
            </a:p>
          </p:txBody>
        </p:sp>
      </p:grpSp>
      <p:sp>
        <p:nvSpPr>
          <p:cNvPr id="21" name="Freeform 22">
            <a:extLst>
              <a:ext uri="{FF2B5EF4-FFF2-40B4-BE49-F238E27FC236}">
                <a16:creationId xmlns:a16="http://schemas.microsoft.com/office/drawing/2014/main" id="{F0C099DE-2F89-4D5E-8EF3-08F6D75B95E1}"/>
              </a:ext>
            </a:extLst>
          </p:cNvPr>
          <p:cNvSpPr/>
          <p:nvPr/>
        </p:nvSpPr>
        <p:spPr>
          <a:xfrm>
            <a:off x="311808" y="271761"/>
            <a:ext cx="1270238" cy="937667"/>
          </a:xfrm>
          <a:custGeom>
            <a:avLst/>
            <a:gdLst/>
            <a:ahLst/>
            <a:cxnLst/>
            <a:rect l="l" t="t" r="r" b="b"/>
            <a:pathLst>
              <a:path w="2148093" h="1585683">
                <a:moveTo>
                  <a:pt x="0" y="0"/>
                </a:moveTo>
                <a:lnTo>
                  <a:pt x="2148092" y="0"/>
                </a:lnTo>
                <a:lnTo>
                  <a:pt x="2148092" y="1585683"/>
                </a:lnTo>
                <a:lnTo>
                  <a:pt x="0" y="1585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 descr="A blue and orange logo&#10;&#10;Description automatically generated">
            <a:extLst>
              <a:ext uri="{FF2B5EF4-FFF2-40B4-BE49-F238E27FC236}">
                <a16:creationId xmlns:a16="http://schemas.microsoft.com/office/drawing/2014/main" id="{12FA8A44-A74F-484A-BE02-1A4C83ACE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0" y="626954"/>
            <a:ext cx="790449" cy="292013"/>
          </a:xfrm>
          <a:prstGeom prst="rect">
            <a:avLst/>
          </a:prstGeom>
        </p:spPr>
      </p:pic>
      <p:sp>
        <p:nvSpPr>
          <p:cNvPr id="23" name="Freeform 26">
            <a:extLst>
              <a:ext uri="{FF2B5EF4-FFF2-40B4-BE49-F238E27FC236}">
                <a16:creationId xmlns:a16="http://schemas.microsoft.com/office/drawing/2014/main" id="{E14E6545-7D18-4A74-A180-85A866D64B47}"/>
              </a:ext>
            </a:extLst>
          </p:cNvPr>
          <p:cNvSpPr/>
          <p:nvPr/>
        </p:nvSpPr>
        <p:spPr>
          <a:xfrm>
            <a:off x="33472" y="4652266"/>
            <a:ext cx="3339782" cy="2271051"/>
          </a:xfrm>
          <a:custGeom>
            <a:avLst/>
            <a:gdLst/>
            <a:ahLst/>
            <a:cxnLst/>
            <a:rect l="l" t="t" r="r" b="b"/>
            <a:pathLst>
              <a:path w="6267555" h="4261937">
                <a:moveTo>
                  <a:pt x="0" y="0"/>
                </a:moveTo>
                <a:lnTo>
                  <a:pt x="6267555" y="0"/>
                </a:lnTo>
                <a:lnTo>
                  <a:pt x="6267555" y="4261937"/>
                </a:lnTo>
                <a:lnTo>
                  <a:pt x="0" y="4261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EB4AFBB-1CA9-4664-96AB-65A9684C0E00}"/>
              </a:ext>
            </a:extLst>
          </p:cNvPr>
          <p:cNvSpPr/>
          <p:nvPr/>
        </p:nvSpPr>
        <p:spPr>
          <a:xfrm>
            <a:off x="2097764" y="4472602"/>
            <a:ext cx="2035357" cy="1824420"/>
          </a:xfrm>
          <a:custGeom>
            <a:avLst/>
            <a:gdLst/>
            <a:ahLst/>
            <a:cxnLst/>
            <a:rect l="l" t="t" r="r" b="b"/>
            <a:pathLst>
              <a:path w="3053036" h="2736630">
                <a:moveTo>
                  <a:pt x="0" y="0"/>
                </a:moveTo>
                <a:lnTo>
                  <a:pt x="3053036" y="0"/>
                </a:lnTo>
                <a:lnTo>
                  <a:pt x="3053036" y="2736630"/>
                </a:lnTo>
                <a:lnTo>
                  <a:pt x="0" y="2736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15405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509B5E-758B-430D-AFA9-C6DD37F46C31}"/>
              </a:ext>
            </a:extLst>
          </p:cNvPr>
          <p:cNvGrpSpPr/>
          <p:nvPr/>
        </p:nvGrpSpPr>
        <p:grpSpPr>
          <a:xfrm>
            <a:off x="1" y="0"/>
            <a:ext cx="12192000" cy="787792"/>
            <a:chOff x="1" y="0"/>
            <a:chExt cx="12192000" cy="787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B85623-30AF-4342-98C4-DB7799FA3FBB}"/>
                </a:ext>
              </a:extLst>
            </p:cNvPr>
            <p:cNvSpPr/>
            <p:nvPr/>
          </p:nvSpPr>
          <p:spPr>
            <a:xfrm>
              <a:off x="1" y="0"/>
              <a:ext cx="12192000" cy="787792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Cabin Bold" panose="000008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BE9332-ECB9-4E2A-89DE-0198B41BD448}"/>
                </a:ext>
              </a:extLst>
            </p:cNvPr>
            <p:cNvSpPr txBox="1"/>
            <p:nvPr/>
          </p:nvSpPr>
          <p:spPr>
            <a:xfrm>
              <a:off x="5292897" y="147675"/>
              <a:ext cx="232916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Khởi</a:t>
              </a:r>
              <a:r>
                <a:rPr lang="en-US" sz="32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động</a:t>
              </a:r>
              <a:endParaRPr lang="en-US" sz="3200" dirty="0">
                <a:solidFill>
                  <a:schemeClr val="bg1"/>
                </a:solidFill>
                <a:latin typeface="#9Slide03 Neutra" panose="020406030505060202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7675BF-3033-43E4-A49E-01564F2395B4}"/>
              </a:ext>
            </a:extLst>
          </p:cNvPr>
          <p:cNvSpPr txBox="1"/>
          <p:nvPr/>
        </p:nvSpPr>
        <p:spPr>
          <a:xfrm>
            <a:off x="772874" y="1143000"/>
            <a:ext cx="11103452" cy="6467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dirty="0" err="1">
                <a:latin typeface="#9Slide03 SFU Futura_12" panose="00000400000000000000" pitchFamily="2" charset="-93"/>
              </a:rPr>
              <a:t>Bài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toán</a:t>
            </a:r>
            <a:r>
              <a:rPr lang="en-US" sz="3200" dirty="0">
                <a:latin typeface="#9Slide03 SFU Futura_12" panose="00000400000000000000" pitchFamily="2" charset="-93"/>
              </a:rPr>
              <a:t>: </a:t>
            </a:r>
            <a:r>
              <a:rPr lang="en-US" sz="3200" dirty="0" err="1">
                <a:latin typeface="#9Slide03 SFU Futura_12" panose="00000400000000000000" pitchFamily="2" charset="-93"/>
              </a:rPr>
              <a:t>Phân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loại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các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biểu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thức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chứa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số</a:t>
            </a:r>
            <a:r>
              <a:rPr lang="en-US" sz="3200" dirty="0">
                <a:latin typeface="#9Slide03 SFU Futura_12" panose="00000400000000000000" pitchFamily="2" charset="-93"/>
              </a:rPr>
              <a:t>, </a:t>
            </a:r>
            <a:r>
              <a:rPr lang="en-US" sz="3200" dirty="0" err="1">
                <a:latin typeface="#9Slide03 SFU Futura_12" panose="00000400000000000000" pitchFamily="2" charset="-93"/>
              </a:rPr>
              <a:t>biểu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thức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chứa</a:t>
            </a:r>
            <a:r>
              <a:rPr lang="en-US" sz="3200" dirty="0">
                <a:latin typeface="#9Slide03 SFU Futura_12" panose="00000400000000000000" pitchFamily="2" charset="-93"/>
              </a:rPr>
              <a:t> </a:t>
            </a:r>
            <a:r>
              <a:rPr lang="en-US" sz="3200" dirty="0" err="1">
                <a:latin typeface="#9Slide03 SFU Futura_12" panose="00000400000000000000" pitchFamily="2" charset="-93"/>
              </a:rPr>
              <a:t>chữ</a:t>
            </a:r>
            <a:r>
              <a:rPr lang="en-US" sz="3200" dirty="0"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15408C7-7C5D-4A72-811D-BA3263CF949D}"/>
              </a:ext>
            </a:extLst>
          </p:cNvPr>
          <p:cNvSpPr/>
          <p:nvPr/>
        </p:nvSpPr>
        <p:spPr>
          <a:xfrm rot="5400000">
            <a:off x="301289" y="1420936"/>
            <a:ext cx="208584" cy="179814"/>
          </a:xfrm>
          <a:prstGeom prst="triangl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C59BE2-F6F3-88FB-037B-303A35FF77AC}"/>
              </a:ext>
            </a:extLst>
          </p:cNvPr>
          <p:cNvSpPr txBox="1"/>
          <p:nvPr/>
        </p:nvSpPr>
        <p:spPr>
          <a:xfrm>
            <a:off x="366916" y="2425040"/>
            <a:ext cx="2819400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latin typeface="#9Slide03 SFU Futura_12" panose="00000400000000000000" pitchFamily="2" charset="-93"/>
              </a:rPr>
              <a:t>10 – ( 2.3 + 4:2);</a:t>
            </a:r>
          </a:p>
        </p:txBody>
      </p:sp>
      <p:pic>
        <p:nvPicPr>
          <p:cNvPr id="31" name="Picture 30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D5988710-DE0A-7DA6-811E-D415A73DA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319144"/>
            <a:ext cx="576074" cy="212817"/>
          </a:xfrm>
          <a:prstGeom prst="rect">
            <a:avLst/>
          </a:prstGeom>
        </p:spPr>
      </p:pic>
      <p:pic>
        <p:nvPicPr>
          <p:cNvPr id="13" name="Picture 12" descr="A red book with a white label&#10;&#10;Description automatically generated">
            <a:extLst>
              <a:ext uri="{FF2B5EF4-FFF2-40B4-BE49-F238E27FC236}">
                <a16:creationId xmlns:a16="http://schemas.microsoft.com/office/drawing/2014/main" id="{9051EAD0-36B4-2C2A-D171-835296338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486399"/>
            <a:ext cx="1089631" cy="1089631"/>
          </a:xfrm>
          <a:prstGeom prst="rect">
            <a:avLst/>
          </a:prstGeom>
        </p:spPr>
      </p:pic>
      <p:pic>
        <p:nvPicPr>
          <p:cNvPr id="6" name="Picture 5" descr="A pencil with a pink eraser&#10;&#10;Description automatically generated">
            <a:extLst>
              <a:ext uri="{FF2B5EF4-FFF2-40B4-BE49-F238E27FC236}">
                <a16:creationId xmlns:a16="http://schemas.microsoft.com/office/drawing/2014/main" id="{16DF6243-B7EC-DA46-3916-EC50037DA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615" y="5818304"/>
            <a:ext cx="773492" cy="773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767DD9-5321-46E3-3E6D-0A27EDAD85CD}"/>
              </a:ext>
            </a:extLst>
          </p:cNvPr>
          <p:cNvSpPr txBox="1"/>
          <p:nvPr/>
        </p:nvSpPr>
        <p:spPr>
          <a:xfrm>
            <a:off x="4460543" y="2425040"/>
            <a:ext cx="3161518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 err="1">
                <a:latin typeface="#9Slide03 SFU Futura_12" panose="00000400000000000000" pitchFamily="2" charset="-93"/>
              </a:rPr>
              <a:t>6000.a</a:t>
            </a:r>
            <a:r>
              <a:rPr lang="en-US" sz="2800" b="1" dirty="0">
                <a:latin typeface="#9Slide03 SFU Futura_12" panose="00000400000000000000" pitchFamily="2" charset="-93"/>
              </a:rPr>
              <a:t> + </a:t>
            </a:r>
            <a:r>
              <a:rPr lang="en-US" sz="2800" b="1" dirty="0" err="1">
                <a:latin typeface="#9Slide03 SFU Futura_12" panose="00000400000000000000" pitchFamily="2" charset="-93"/>
              </a:rPr>
              <a:t>3000.b</a:t>
            </a:r>
            <a:r>
              <a:rPr lang="en-US" sz="2800" b="1" dirty="0">
                <a:latin typeface="#9Slide03 SFU Futura_12" panose="00000400000000000000" pitchFamily="2" charset="-93"/>
              </a:rPr>
              <a:t> 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56713-8B3A-810F-78B7-C334D701B890}"/>
              </a:ext>
            </a:extLst>
          </p:cNvPr>
          <p:cNvSpPr txBox="1"/>
          <p:nvPr/>
        </p:nvSpPr>
        <p:spPr>
          <a:xfrm>
            <a:off x="8891558" y="2355255"/>
            <a:ext cx="1864057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latin typeface="#9Slide03 SFU Futura_12" panose="00000400000000000000" pitchFamily="2" charset="-93"/>
              </a:rPr>
              <a:t>30 + 4 – 3 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34BC1-172E-560F-CC67-2412D90453E7}"/>
              </a:ext>
            </a:extLst>
          </p:cNvPr>
          <p:cNvSpPr txBox="1"/>
          <p:nvPr/>
        </p:nvSpPr>
        <p:spPr>
          <a:xfrm>
            <a:off x="844587" y="4981252"/>
            <a:ext cx="1864057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latin typeface="#9Slide03 SFU Futura_12" panose="00000400000000000000" pitchFamily="2" charset="-93"/>
              </a:rPr>
              <a:t>2.( 5 + x)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1D3F78-B6C8-8185-34AC-15D9E3B4F78A}"/>
              </a:ext>
            </a:extLst>
          </p:cNvPr>
          <p:cNvSpPr txBox="1"/>
          <p:nvPr/>
        </p:nvSpPr>
        <p:spPr>
          <a:xfrm>
            <a:off x="1137622" y="3637865"/>
            <a:ext cx="923935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 err="1">
                <a:latin typeface="#9Slide03 SFU Futura_12" panose="00000400000000000000" pitchFamily="2" charset="-93"/>
              </a:rPr>
              <a:t>x.y</a:t>
            </a:r>
            <a:r>
              <a:rPr lang="en-US" sz="2800" b="1" dirty="0">
                <a:latin typeface="#9Slide03 SFU Futura_12" panose="00000400000000000000" pitchFamily="2" charset="-93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E052B-8543-5D62-B0E0-7E9CAC18D56A}"/>
                  </a:ext>
                </a:extLst>
              </p:cNvPr>
              <p:cNvSpPr txBox="1"/>
              <p:nvPr/>
            </p:nvSpPr>
            <p:spPr>
              <a:xfrm>
                <a:off x="5126982" y="3637865"/>
                <a:ext cx="1330497" cy="7554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SFU Futura_12" panose="00000400000000000000" pitchFamily="2" charset="-93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6E052B-8543-5D62-B0E0-7E9CAC18D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982" y="3637865"/>
                <a:ext cx="1330497" cy="7554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32DCA3-7C7C-C5BC-7EAA-A05A1BB71F65}"/>
                  </a:ext>
                </a:extLst>
              </p:cNvPr>
              <p:cNvSpPr txBox="1"/>
              <p:nvPr/>
            </p:nvSpPr>
            <p:spPr>
              <a:xfrm>
                <a:off x="8891558" y="3684917"/>
                <a:ext cx="2819400" cy="5766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#9Slide03 SFU Futura_12" panose="00000400000000000000" pitchFamily="2" charset="-93"/>
                  </a:rPr>
                  <a:t>+ y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532DCA3-7C7C-C5BC-7EAA-A05A1BB71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558" y="3684917"/>
                <a:ext cx="2819400" cy="576633"/>
              </a:xfrm>
              <a:prstGeom prst="rect">
                <a:avLst/>
              </a:prstGeom>
              <a:blipFill>
                <a:blip r:embed="rId9"/>
                <a:stretch>
                  <a:fillRect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A0B5796-6E8E-67F1-A69C-D57A98188ED4}"/>
              </a:ext>
            </a:extLst>
          </p:cNvPr>
          <p:cNvSpPr txBox="1"/>
          <p:nvPr/>
        </p:nvSpPr>
        <p:spPr>
          <a:xfrm>
            <a:off x="6698126" y="4920475"/>
            <a:ext cx="923935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 err="1">
                <a:latin typeface="#9Slide03 SFU Futura_12" panose="00000400000000000000" pitchFamily="2" charset="-93"/>
              </a:rPr>
              <a:t>12.a</a:t>
            </a:r>
            <a:r>
              <a:rPr lang="en-US" sz="2800" b="1" dirty="0">
                <a:latin typeface="#9Slide03 SFU Futura_12" panose="00000400000000000000" pitchFamily="2" charset="-93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F2FBC0-CA40-A35B-BCDB-4A349B28E2BC}"/>
              </a:ext>
            </a:extLst>
          </p:cNvPr>
          <p:cNvSpPr txBox="1"/>
          <p:nvPr/>
        </p:nvSpPr>
        <p:spPr>
          <a:xfrm>
            <a:off x="9286865" y="4922664"/>
            <a:ext cx="923935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dirty="0">
                <a:latin typeface="#9Slide03 SFU Futura_12" panose="00000400000000000000" pitchFamily="2" charset="-93"/>
              </a:rPr>
              <a:t>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87832A-18A0-5C97-700B-26B9C6FFDCAC}"/>
                  </a:ext>
                </a:extLst>
              </p:cNvPr>
              <p:cNvSpPr txBox="1"/>
              <p:nvPr/>
            </p:nvSpPr>
            <p:spPr>
              <a:xfrm>
                <a:off x="4140786" y="4959807"/>
                <a:ext cx="923935" cy="660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#9Slide03 SFU Futura_12" panose="00000400000000000000" pitchFamily="2" charset="-93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987832A-18A0-5C97-700B-26B9C6FFD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786" y="4959807"/>
                <a:ext cx="923935" cy="6609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4 phút đếm ngược nhạc sôi nổi hào hứng 4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1E3C5682-D8D3-802E-03B5-FE2C33118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43729" y="5707688"/>
            <a:ext cx="1622845" cy="9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9" grpId="0" animBg="1"/>
      <p:bldP spid="10" grpId="0"/>
      <p:bldP spid="3" grpId="0"/>
      <p:bldP spid="8" grpId="0"/>
      <p:bldP spid="1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2B55D4-4577-4AF0-8615-0EF32A80AA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30116" b="30116"/>
          <a:stretch>
            <a:fillRect/>
          </a:stretch>
        </p:blipFill>
        <p:spPr>
          <a:xfrm>
            <a:off x="-33472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294A5508-A920-486C-AB4C-702617369BB5}"/>
              </a:ext>
            </a:extLst>
          </p:cNvPr>
          <p:cNvSpPr/>
          <p:nvPr/>
        </p:nvSpPr>
        <p:spPr>
          <a:xfrm>
            <a:off x="3174840" y="477644"/>
            <a:ext cx="8661810" cy="739325"/>
          </a:xfrm>
          <a:custGeom>
            <a:avLst/>
            <a:gdLst/>
            <a:ahLst/>
            <a:cxnLst/>
            <a:rect l="l" t="t" r="r" b="b"/>
            <a:pathLst>
              <a:path w="3612515" h="307697">
                <a:moveTo>
                  <a:pt x="0" y="0"/>
                </a:moveTo>
                <a:lnTo>
                  <a:pt x="3612515" y="0"/>
                </a:lnTo>
                <a:lnTo>
                  <a:pt x="3612515" y="307697"/>
                </a:lnTo>
                <a:lnTo>
                  <a:pt x="0" y="307697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71EED8-D421-42C1-AE4C-08733D7CA565}"/>
              </a:ext>
            </a:extLst>
          </p:cNvPr>
          <p:cNvSpPr/>
          <p:nvPr/>
        </p:nvSpPr>
        <p:spPr>
          <a:xfrm>
            <a:off x="3074352" y="376944"/>
            <a:ext cx="8661807" cy="739325"/>
          </a:xfrm>
          <a:custGeom>
            <a:avLst/>
            <a:gdLst/>
            <a:ahLst/>
            <a:cxnLst/>
            <a:rect l="l" t="t" r="r" b="b"/>
            <a:pathLst>
              <a:path w="3612514" h="307697">
                <a:moveTo>
                  <a:pt x="0" y="0"/>
                </a:moveTo>
                <a:lnTo>
                  <a:pt x="3612514" y="0"/>
                </a:lnTo>
                <a:lnTo>
                  <a:pt x="3612514" y="307697"/>
                </a:lnTo>
                <a:lnTo>
                  <a:pt x="0" y="307697"/>
                </a:lnTo>
                <a:close/>
              </a:path>
            </a:pathLst>
          </a:custGeom>
          <a:solidFill>
            <a:srgbClr val="77BBC1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402A036-49A8-4085-9BF3-EA21C643A62B}"/>
              </a:ext>
            </a:extLst>
          </p:cNvPr>
          <p:cNvSpPr/>
          <p:nvPr/>
        </p:nvSpPr>
        <p:spPr>
          <a:xfrm>
            <a:off x="3059126" y="361686"/>
            <a:ext cx="8692259" cy="769840"/>
          </a:xfrm>
          <a:custGeom>
            <a:avLst/>
            <a:gdLst/>
            <a:ahLst/>
            <a:cxnLst/>
            <a:rect l="l" t="t" r="r" b="b"/>
            <a:pathLst>
              <a:path w="3625214" h="320397">
                <a:moveTo>
                  <a:pt x="3625214" y="320397"/>
                </a:moveTo>
                <a:lnTo>
                  <a:pt x="0" y="320397"/>
                </a:lnTo>
                <a:lnTo>
                  <a:pt x="0" y="0"/>
                </a:lnTo>
                <a:lnTo>
                  <a:pt x="3625214" y="0"/>
                </a:lnTo>
                <a:lnTo>
                  <a:pt x="3625214" y="320397"/>
                </a:lnTo>
                <a:close/>
                <a:moveTo>
                  <a:pt x="12700" y="307697"/>
                </a:moveTo>
                <a:lnTo>
                  <a:pt x="3612514" y="307697"/>
                </a:lnTo>
                <a:lnTo>
                  <a:pt x="3612514" y="12700"/>
                </a:lnTo>
                <a:lnTo>
                  <a:pt x="12700" y="12700"/>
                </a:lnTo>
                <a:lnTo>
                  <a:pt x="12700" y="307697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E204CE0-9685-42D3-8BD9-A8DE306C5097}"/>
              </a:ext>
            </a:extLst>
          </p:cNvPr>
          <p:cNvSpPr/>
          <p:nvPr/>
        </p:nvSpPr>
        <p:spPr>
          <a:xfrm>
            <a:off x="3179843" y="1163639"/>
            <a:ext cx="8399043" cy="4405183"/>
          </a:xfrm>
          <a:custGeom>
            <a:avLst/>
            <a:gdLst/>
            <a:ahLst/>
            <a:cxnLst/>
            <a:rect l="l" t="t" r="r" b="b"/>
            <a:pathLst>
              <a:path w="3406542" h="1833377">
                <a:moveTo>
                  <a:pt x="0" y="0"/>
                </a:moveTo>
                <a:lnTo>
                  <a:pt x="3406542" y="0"/>
                </a:lnTo>
                <a:lnTo>
                  <a:pt x="3406542" y="1833377"/>
                </a:lnTo>
                <a:lnTo>
                  <a:pt x="0" y="1833377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B8BF219-2629-4554-AD8C-110EA192E7F3}"/>
              </a:ext>
            </a:extLst>
          </p:cNvPr>
          <p:cNvSpPr/>
          <p:nvPr/>
        </p:nvSpPr>
        <p:spPr>
          <a:xfrm>
            <a:off x="3039587" y="1107536"/>
            <a:ext cx="8399043" cy="4405181"/>
          </a:xfrm>
          <a:custGeom>
            <a:avLst/>
            <a:gdLst/>
            <a:ahLst/>
            <a:cxnLst/>
            <a:rect l="l" t="t" r="r" b="b"/>
            <a:pathLst>
              <a:path w="3406542" h="1833376">
                <a:moveTo>
                  <a:pt x="0" y="0"/>
                </a:moveTo>
                <a:lnTo>
                  <a:pt x="3406542" y="0"/>
                </a:lnTo>
                <a:lnTo>
                  <a:pt x="3406542" y="1833376"/>
                </a:lnTo>
                <a:lnTo>
                  <a:pt x="0" y="1833376"/>
                </a:lnTo>
                <a:close/>
              </a:path>
            </a:pathLst>
          </a:custGeom>
          <a:solidFill>
            <a:srgbClr val="F6F7FB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1DD1D42-E049-452A-9FDC-3B63842CA9D1}"/>
              </a:ext>
            </a:extLst>
          </p:cNvPr>
          <p:cNvSpPr/>
          <p:nvPr/>
        </p:nvSpPr>
        <p:spPr>
          <a:xfrm>
            <a:off x="3060855" y="1047681"/>
            <a:ext cx="8430356" cy="4435696"/>
          </a:xfrm>
          <a:custGeom>
            <a:avLst/>
            <a:gdLst/>
            <a:ahLst/>
            <a:cxnLst/>
            <a:rect l="l" t="t" r="r" b="b"/>
            <a:pathLst>
              <a:path w="3419242" h="1846076">
                <a:moveTo>
                  <a:pt x="3419242" y="1846076"/>
                </a:moveTo>
                <a:lnTo>
                  <a:pt x="0" y="1846076"/>
                </a:lnTo>
                <a:lnTo>
                  <a:pt x="0" y="0"/>
                </a:lnTo>
                <a:lnTo>
                  <a:pt x="3419242" y="0"/>
                </a:lnTo>
                <a:lnTo>
                  <a:pt x="3419242" y="1846076"/>
                </a:lnTo>
                <a:close/>
                <a:moveTo>
                  <a:pt x="12700" y="1833376"/>
                </a:moveTo>
                <a:lnTo>
                  <a:pt x="3406542" y="1833376"/>
                </a:lnTo>
                <a:lnTo>
                  <a:pt x="3406542" y="12700"/>
                </a:lnTo>
                <a:lnTo>
                  <a:pt x="12700" y="12700"/>
                </a:lnTo>
                <a:lnTo>
                  <a:pt x="12700" y="1833376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AED9202-CF90-4D5A-B31B-3D5441DAB352}"/>
              </a:ext>
            </a:extLst>
          </p:cNvPr>
          <p:cNvSpPr/>
          <p:nvPr/>
        </p:nvSpPr>
        <p:spPr>
          <a:xfrm>
            <a:off x="11523895" y="1163639"/>
            <a:ext cx="312755" cy="4405183"/>
          </a:xfrm>
          <a:custGeom>
            <a:avLst/>
            <a:gdLst/>
            <a:ahLst/>
            <a:cxnLst/>
            <a:rect l="l" t="t" r="r" b="b"/>
            <a:pathLst>
              <a:path w="228022" h="1833377">
                <a:moveTo>
                  <a:pt x="0" y="0"/>
                </a:moveTo>
                <a:lnTo>
                  <a:pt x="228022" y="0"/>
                </a:lnTo>
                <a:lnTo>
                  <a:pt x="228022" y="1833377"/>
                </a:lnTo>
                <a:lnTo>
                  <a:pt x="0" y="1833377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ABD359D-4927-4C69-B5AF-DF6D1F95837E}"/>
              </a:ext>
            </a:extLst>
          </p:cNvPr>
          <p:cNvSpPr/>
          <p:nvPr/>
        </p:nvSpPr>
        <p:spPr>
          <a:xfrm>
            <a:off x="11466411" y="1062939"/>
            <a:ext cx="312755" cy="4405181"/>
          </a:xfrm>
          <a:custGeom>
            <a:avLst/>
            <a:gdLst/>
            <a:ahLst/>
            <a:cxnLst/>
            <a:rect l="l" t="t" r="r" b="b"/>
            <a:pathLst>
              <a:path w="228022" h="1833376">
                <a:moveTo>
                  <a:pt x="0" y="0"/>
                </a:moveTo>
                <a:lnTo>
                  <a:pt x="228022" y="0"/>
                </a:lnTo>
                <a:lnTo>
                  <a:pt x="228022" y="1833376"/>
                </a:lnTo>
                <a:lnTo>
                  <a:pt x="0" y="1833376"/>
                </a:lnTo>
                <a:close/>
              </a:path>
            </a:pathLst>
          </a:custGeom>
          <a:solidFill>
            <a:srgbClr val="FFF1E4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A6B9D55-F744-4D14-8D24-45319BD45B00}"/>
              </a:ext>
            </a:extLst>
          </p:cNvPr>
          <p:cNvSpPr/>
          <p:nvPr/>
        </p:nvSpPr>
        <p:spPr>
          <a:xfrm>
            <a:off x="11457701" y="1047681"/>
            <a:ext cx="330175" cy="4435696"/>
          </a:xfrm>
          <a:custGeom>
            <a:avLst/>
            <a:gdLst/>
            <a:ahLst/>
            <a:cxnLst/>
            <a:rect l="l" t="t" r="r" b="b"/>
            <a:pathLst>
              <a:path w="240722" h="1846076">
                <a:moveTo>
                  <a:pt x="240722" y="1846076"/>
                </a:moveTo>
                <a:lnTo>
                  <a:pt x="0" y="1846076"/>
                </a:lnTo>
                <a:lnTo>
                  <a:pt x="0" y="0"/>
                </a:lnTo>
                <a:lnTo>
                  <a:pt x="240722" y="0"/>
                </a:lnTo>
                <a:lnTo>
                  <a:pt x="240722" y="1846076"/>
                </a:lnTo>
                <a:close/>
                <a:moveTo>
                  <a:pt x="12700" y="1833376"/>
                </a:moveTo>
                <a:lnTo>
                  <a:pt x="228022" y="1833376"/>
                </a:lnTo>
                <a:lnTo>
                  <a:pt x="228022" y="12700"/>
                </a:lnTo>
                <a:lnTo>
                  <a:pt x="12700" y="12700"/>
                </a:lnTo>
                <a:lnTo>
                  <a:pt x="12700" y="1833376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F79F2D3-9688-44F4-AE75-0D504D5A42B0}"/>
              </a:ext>
            </a:extLst>
          </p:cNvPr>
          <p:cNvSpPr/>
          <p:nvPr/>
        </p:nvSpPr>
        <p:spPr>
          <a:xfrm>
            <a:off x="11523894" y="1928405"/>
            <a:ext cx="312755" cy="1414903"/>
          </a:xfrm>
          <a:custGeom>
            <a:avLst/>
            <a:gdLst/>
            <a:ahLst/>
            <a:cxnLst/>
            <a:rect l="l" t="t" r="r" b="b"/>
            <a:pathLst>
              <a:path w="228022" h="588864">
                <a:moveTo>
                  <a:pt x="0" y="0"/>
                </a:moveTo>
                <a:lnTo>
                  <a:pt x="228022" y="0"/>
                </a:lnTo>
                <a:lnTo>
                  <a:pt x="228022" y="588864"/>
                </a:lnTo>
                <a:lnTo>
                  <a:pt x="0" y="588864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07D95C17-8C5A-4E13-BA78-3A040D9FE977}"/>
              </a:ext>
            </a:extLst>
          </p:cNvPr>
          <p:cNvSpPr/>
          <p:nvPr/>
        </p:nvSpPr>
        <p:spPr>
          <a:xfrm>
            <a:off x="11466411" y="1827705"/>
            <a:ext cx="312755" cy="1414903"/>
          </a:xfrm>
          <a:custGeom>
            <a:avLst/>
            <a:gdLst/>
            <a:ahLst/>
            <a:cxnLst/>
            <a:rect l="l" t="t" r="r" b="b"/>
            <a:pathLst>
              <a:path w="228022" h="588864">
                <a:moveTo>
                  <a:pt x="0" y="0"/>
                </a:moveTo>
                <a:lnTo>
                  <a:pt x="228022" y="0"/>
                </a:lnTo>
                <a:lnTo>
                  <a:pt x="228022" y="588864"/>
                </a:lnTo>
                <a:lnTo>
                  <a:pt x="0" y="588864"/>
                </a:lnTo>
                <a:close/>
              </a:path>
            </a:pathLst>
          </a:custGeom>
          <a:solidFill>
            <a:srgbClr val="D3CDC7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1EEBEA9C-C33B-4C79-AFD2-FFEBDF79D6F0}"/>
              </a:ext>
            </a:extLst>
          </p:cNvPr>
          <p:cNvSpPr/>
          <p:nvPr/>
        </p:nvSpPr>
        <p:spPr>
          <a:xfrm>
            <a:off x="11457701" y="1812447"/>
            <a:ext cx="330174" cy="1445419"/>
          </a:xfrm>
          <a:custGeom>
            <a:avLst/>
            <a:gdLst/>
            <a:ahLst/>
            <a:cxnLst/>
            <a:rect l="l" t="t" r="r" b="b"/>
            <a:pathLst>
              <a:path w="240722" h="601564">
                <a:moveTo>
                  <a:pt x="240722" y="601564"/>
                </a:moveTo>
                <a:lnTo>
                  <a:pt x="0" y="601564"/>
                </a:lnTo>
                <a:lnTo>
                  <a:pt x="0" y="0"/>
                </a:lnTo>
                <a:lnTo>
                  <a:pt x="240722" y="0"/>
                </a:lnTo>
                <a:lnTo>
                  <a:pt x="240722" y="601564"/>
                </a:lnTo>
                <a:close/>
                <a:moveTo>
                  <a:pt x="12700" y="588864"/>
                </a:moveTo>
                <a:lnTo>
                  <a:pt x="228022" y="588864"/>
                </a:lnTo>
                <a:lnTo>
                  <a:pt x="228022" y="12700"/>
                </a:lnTo>
                <a:lnTo>
                  <a:pt x="12700" y="12700"/>
                </a:lnTo>
                <a:lnTo>
                  <a:pt x="12700" y="588864"/>
                </a:lnTo>
                <a:close/>
              </a:path>
            </a:pathLst>
          </a:custGeom>
          <a:solidFill>
            <a:srgbClr val="1B1A1E"/>
          </a:solid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AutoShape 20">
            <a:extLst>
              <a:ext uri="{FF2B5EF4-FFF2-40B4-BE49-F238E27FC236}">
                <a16:creationId xmlns:a16="http://schemas.microsoft.com/office/drawing/2014/main" id="{071C9FE0-FAC1-4E5E-9A18-2D6B931A700A}"/>
              </a:ext>
            </a:extLst>
          </p:cNvPr>
          <p:cNvSpPr/>
          <p:nvPr/>
        </p:nvSpPr>
        <p:spPr>
          <a:xfrm rot="2700000">
            <a:off x="11215751" y="701698"/>
            <a:ext cx="425438" cy="0"/>
          </a:xfrm>
          <a:prstGeom prst="line">
            <a:avLst/>
          </a:prstGeom>
          <a:ln w="47625" cap="flat">
            <a:solidFill>
              <a:srgbClr val="1B1A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AutoShape 21">
            <a:extLst>
              <a:ext uri="{FF2B5EF4-FFF2-40B4-BE49-F238E27FC236}">
                <a16:creationId xmlns:a16="http://schemas.microsoft.com/office/drawing/2014/main" id="{65E9B810-59B1-45ED-91A4-A7E7FC56C666}"/>
              </a:ext>
            </a:extLst>
          </p:cNvPr>
          <p:cNvSpPr/>
          <p:nvPr/>
        </p:nvSpPr>
        <p:spPr>
          <a:xfrm rot="8253564">
            <a:off x="11215751" y="701698"/>
            <a:ext cx="425438" cy="0"/>
          </a:xfrm>
          <a:prstGeom prst="line">
            <a:avLst/>
          </a:prstGeom>
          <a:ln w="47625" cap="flat">
            <a:solidFill>
              <a:srgbClr val="1B1A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62552-0ECA-4E4F-B320-BD29FE51ED72}"/>
              </a:ext>
            </a:extLst>
          </p:cNvPr>
          <p:cNvSpPr txBox="1"/>
          <p:nvPr/>
        </p:nvSpPr>
        <p:spPr>
          <a:xfrm>
            <a:off x="3156611" y="454276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#9Slide03 Neutra" panose="0204060305050602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#9Slide03 Neutra" panose="02040603050506020204" pitchFamily="18" charset="0"/>
              </a:rPr>
              <a:t> 1</a:t>
            </a:r>
            <a:r>
              <a:rPr lang="vi-VN" sz="2800" dirty="0">
                <a:solidFill>
                  <a:schemeClr val="accent5">
                    <a:lumMod val="50000"/>
                  </a:schemeClr>
                </a:solidFill>
                <a:latin typeface="#9Slide03 Neutra" panose="02040603050506020204" pitchFamily="18" charset="0"/>
              </a:rPr>
              <a:t> – tiết 1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#9Slide03 Neutra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5D20EA-4FA3-4121-AEF1-DB87142BC217}"/>
              </a:ext>
            </a:extLst>
          </p:cNvPr>
          <p:cNvSpPr txBox="1"/>
          <p:nvPr/>
        </p:nvSpPr>
        <p:spPr>
          <a:xfrm>
            <a:off x="3144274" y="3298238"/>
            <a:ext cx="8399043" cy="88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Biểu</a:t>
            </a:r>
            <a:r>
              <a:rPr lang="en-US" sz="4000" dirty="0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thức</a:t>
            </a:r>
            <a:r>
              <a:rPr lang="en-US" sz="4000" dirty="0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số</a:t>
            </a:r>
            <a:r>
              <a:rPr lang="en-US" sz="4000" dirty="0">
                <a:solidFill>
                  <a:sysClr val="windowText" lastClr="000000"/>
                </a:solidFill>
                <a:latin typeface="#9Slide03 Neutra" panose="02040603050506020204" pitchFamily="18" charset="0"/>
              </a:rPr>
              <a:t>. BIỂU THỨC ĐẠI SỐ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5B1543-9031-431B-8979-F88E1311E74A}"/>
              </a:ext>
            </a:extLst>
          </p:cNvPr>
          <p:cNvSpPr txBox="1"/>
          <p:nvPr/>
        </p:nvSpPr>
        <p:spPr>
          <a:xfrm>
            <a:off x="5950244" y="4495863"/>
            <a:ext cx="87684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Toán</a:t>
            </a:r>
            <a:r>
              <a: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 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505619-A518-467F-B3EA-8C19B28A121A}"/>
              </a:ext>
            </a:extLst>
          </p:cNvPr>
          <p:cNvSpPr txBox="1"/>
          <p:nvPr/>
        </p:nvSpPr>
        <p:spPr>
          <a:xfrm>
            <a:off x="7152556" y="4495863"/>
            <a:ext cx="23724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 err="1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Bộ</a:t>
            </a:r>
            <a:r>
              <a: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sách</a:t>
            </a:r>
            <a:r>
              <a: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Cánh</a:t>
            </a:r>
            <a:r>
              <a: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diều</a:t>
            </a:r>
            <a:endParaRPr lang="en-US" sz="2400" dirty="0">
              <a:solidFill>
                <a:sysClr val="windowText" lastClr="000000"/>
              </a:solidFill>
              <a:latin typeface="#9Slide03 Cabin" panose="00000500000000000000" pitchFamily="2" charset="-93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99FCCD-3179-4AB0-9318-B20EC3344F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51" y="1371600"/>
            <a:ext cx="1671818" cy="167181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58FC4C1-5774-4D1D-B04A-875275E7B6C3}"/>
              </a:ext>
            </a:extLst>
          </p:cNvPr>
          <p:cNvSpPr txBox="1"/>
          <p:nvPr/>
        </p:nvSpPr>
        <p:spPr>
          <a:xfrm>
            <a:off x="6851526" y="2133963"/>
            <a:ext cx="5546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dirty="0">
                <a:latin typeface="#9Slide03 Quicksand Bold" panose="00000800000000000000" pitchFamily="2" charset="-93"/>
              </a:rPr>
              <a:t>50 . 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94125A-1721-432D-AEA5-67E1494B83DB}"/>
              </a:ext>
            </a:extLst>
          </p:cNvPr>
          <p:cNvCxnSpPr>
            <a:cxnSpLocks/>
          </p:cNvCxnSpPr>
          <p:nvPr/>
        </p:nvCxnSpPr>
        <p:spPr>
          <a:xfrm flipV="1">
            <a:off x="7497651" y="2001421"/>
            <a:ext cx="1828800" cy="27302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BC40687-B225-40D5-AE08-D5D76DC3B0F5}"/>
              </a:ext>
            </a:extLst>
          </p:cNvPr>
          <p:cNvCxnSpPr>
            <a:cxnSpLocks/>
          </p:cNvCxnSpPr>
          <p:nvPr/>
        </p:nvCxnSpPr>
        <p:spPr>
          <a:xfrm>
            <a:off x="7497651" y="2274448"/>
            <a:ext cx="1828800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6EBCDDE-CE11-459A-A6C2-986D92E4B57A}"/>
              </a:ext>
            </a:extLst>
          </p:cNvPr>
          <p:cNvSpPr txBox="1"/>
          <p:nvPr/>
        </p:nvSpPr>
        <p:spPr>
          <a:xfrm>
            <a:off x="9438614" y="1802023"/>
            <a:ext cx="58349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latin typeface="#9Slide03 Quicksand Bold" panose="00000800000000000000" pitchFamily="2" charset="-93"/>
              </a:rPr>
              <a:t>50 . 2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82D808-7D13-465F-B1E1-C2B376D9AD3E}"/>
              </a:ext>
            </a:extLst>
          </p:cNvPr>
          <p:cNvSpPr txBox="1"/>
          <p:nvPr/>
        </p:nvSpPr>
        <p:spPr>
          <a:xfrm>
            <a:off x="9438614" y="2101340"/>
            <a:ext cx="74058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latin typeface="#9Slide03 Quicksand Bold" panose="00000800000000000000" pitchFamily="2" charset="-93"/>
              </a:rPr>
              <a:t>50 . 1,5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0074F6-13E3-41F6-980B-20AFF9515182}"/>
              </a:ext>
            </a:extLst>
          </p:cNvPr>
          <p:cNvSpPr txBox="1"/>
          <p:nvPr/>
        </p:nvSpPr>
        <p:spPr>
          <a:xfrm>
            <a:off x="9482352" y="2357509"/>
            <a:ext cx="1731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latin typeface="#9Slide03 Quicksand Bold" panose="00000800000000000000" pitchFamily="2" charset="-93"/>
              </a:rPr>
              <a:t>...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6C0303D-36A1-401E-B881-A9EE55ECA20B}"/>
              </a:ext>
            </a:extLst>
          </p:cNvPr>
          <p:cNvCxnSpPr>
            <a:cxnSpLocks/>
          </p:cNvCxnSpPr>
          <p:nvPr/>
        </p:nvCxnSpPr>
        <p:spPr>
          <a:xfrm>
            <a:off x="7497651" y="2274448"/>
            <a:ext cx="1828800" cy="27302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2724CBC-BCFA-40CF-9078-14185DC55F5C}"/>
              </a:ext>
            </a:extLst>
          </p:cNvPr>
          <p:cNvSpPr txBox="1"/>
          <p:nvPr/>
        </p:nvSpPr>
        <p:spPr>
          <a:xfrm>
            <a:off x="6949435" y="4513731"/>
            <a:ext cx="12984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 dirty="0">
                <a:solidFill>
                  <a:sysClr val="windowText" lastClr="000000"/>
                </a:solidFill>
                <a:latin typeface="#9Slide03 Cabin" panose="00000500000000000000" pitchFamily="2" charset="-93"/>
              </a:rPr>
              <a:t>-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F0C099DE-2F89-4D5E-8EF3-08F6D75B95E1}"/>
              </a:ext>
            </a:extLst>
          </p:cNvPr>
          <p:cNvSpPr/>
          <p:nvPr/>
        </p:nvSpPr>
        <p:spPr>
          <a:xfrm>
            <a:off x="311808" y="271761"/>
            <a:ext cx="1270238" cy="937667"/>
          </a:xfrm>
          <a:custGeom>
            <a:avLst/>
            <a:gdLst/>
            <a:ahLst/>
            <a:cxnLst/>
            <a:rect l="l" t="t" r="r" b="b"/>
            <a:pathLst>
              <a:path w="2148093" h="1585683">
                <a:moveTo>
                  <a:pt x="0" y="0"/>
                </a:moveTo>
                <a:lnTo>
                  <a:pt x="2148092" y="0"/>
                </a:lnTo>
                <a:lnTo>
                  <a:pt x="2148092" y="1585683"/>
                </a:lnTo>
                <a:lnTo>
                  <a:pt x="0" y="15856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E14E6545-7D18-4A74-A180-85A866D64B47}"/>
              </a:ext>
            </a:extLst>
          </p:cNvPr>
          <p:cNvSpPr/>
          <p:nvPr/>
        </p:nvSpPr>
        <p:spPr>
          <a:xfrm>
            <a:off x="33472" y="4652266"/>
            <a:ext cx="3339782" cy="2271051"/>
          </a:xfrm>
          <a:custGeom>
            <a:avLst/>
            <a:gdLst/>
            <a:ahLst/>
            <a:cxnLst/>
            <a:rect l="l" t="t" r="r" b="b"/>
            <a:pathLst>
              <a:path w="6267555" h="4261937">
                <a:moveTo>
                  <a:pt x="0" y="0"/>
                </a:moveTo>
                <a:lnTo>
                  <a:pt x="6267555" y="0"/>
                </a:lnTo>
                <a:lnTo>
                  <a:pt x="6267555" y="4261937"/>
                </a:lnTo>
                <a:lnTo>
                  <a:pt x="0" y="4261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FEB4AFBB-1CA9-4664-96AB-65A9684C0E00}"/>
              </a:ext>
            </a:extLst>
          </p:cNvPr>
          <p:cNvSpPr/>
          <p:nvPr/>
        </p:nvSpPr>
        <p:spPr>
          <a:xfrm>
            <a:off x="2097764" y="4472602"/>
            <a:ext cx="2035357" cy="1824420"/>
          </a:xfrm>
          <a:custGeom>
            <a:avLst/>
            <a:gdLst/>
            <a:ahLst/>
            <a:cxnLst/>
            <a:rect l="l" t="t" r="r" b="b"/>
            <a:pathLst>
              <a:path w="3053036" h="2736630">
                <a:moveTo>
                  <a:pt x="0" y="0"/>
                </a:moveTo>
                <a:lnTo>
                  <a:pt x="3053036" y="0"/>
                </a:lnTo>
                <a:lnTo>
                  <a:pt x="3053036" y="2736630"/>
                </a:lnTo>
                <a:lnTo>
                  <a:pt x="0" y="27366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71887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7727346-F268-522A-F5FB-F8784BC3AACF}"/>
              </a:ext>
            </a:extLst>
          </p:cNvPr>
          <p:cNvSpPr/>
          <p:nvPr/>
        </p:nvSpPr>
        <p:spPr>
          <a:xfrm>
            <a:off x="-5638800" y="1365446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59;p19">
            <a:extLst>
              <a:ext uri="{FF2B5EF4-FFF2-40B4-BE49-F238E27FC236}">
                <a16:creationId xmlns:a16="http://schemas.microsoft.com/office/drawing/2014/main" id="{AA55A427-973A-2FD6-A5EA-CC19B3AA900D}"/>
              </a:ext>
            </a:extLst>
          </p:cNvPr>
          <p:cNvSpPr/>
          <p:nvPr/>
        </p:nvSpPr>
        <p:spPr>
          <a:xfrm>
            <a:off x="-4038600" y="1749294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192AF-E383-E849-C082-782B46ADE430}"/>
              </a:ext>
            </a:extLst>
          </p:cNvPr>
          <p:cNvSpPr txBox="1"/>
          <p:nvPr/>
        </p:nvSpPr>
        <p:spPr>
          <a:xfrm>
            <a:off x="5292897" y="147675"/>
            <a:ext cx="16062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3 Neutra" panose="02040603050506020204" pitchFamily="18" charset="0"/>
              </a:rPr>
              <a:t>Mở đầu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A1D26A-D2ED-E222-EDEC-FB80C517929A}"/>
              </a:ext>
            </a:extLst>
          </p:cNvPr>
          <p:cNvGrpSpPr/>
          <p:nvPr/>
        </p:nvGrpSpPr>
        <p:grpSpPr>
          <a:xfrm>
            <a:off x="1" y="0"/>
            <a:ext cx="12192000" cy="787792"/>
            <a:chOff x="1" y="0"/>
            <a:chExt cx="12192000" cy="7877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4683B-4CF4-B48A-0D05-D8C8D440AC33}"/>
                </a:ext>
              </a:extLst>
            </p:cNvPr>
            <p:cNvSpPr/>
            <p:nvPr/>
          </p:nvSpPr>
          <p:spPr>
            <a:xfrm>
              <a:off x="1" y="0"/>
              <a:ext cx="12192000" cy="787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Cabin Bold" panose="000008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E3D785-821A-C317-3D83-86BF59AF3D2B}"/>
                </a:ext>
              </a:extLst>
            </p:cNvPr>
            <p:cNvSpPr txBox="1"/>
            <p:nvPr/>
          </p:nvSpPr>
          <p:spPr>
            <a:xfrm>
              <a:off x="3972741" y="116897"/>
              <a:ext cx="4246355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dirty="0">
                  <a:solidFill>
                    <a:srgbClr val="002060"/>
                  </a:solidFill>
                  <a:latin typeface="#9Slide03 Neutra" panose="02040603050506020204" pitchFamily="18" charset="0"/>
                </a:rPr>
                <a:t>NỘI DUNG BÀI HỌC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AD13A4-E6BA-6278-2199-A49957AE6797}"/>
              </a:ext>
            </a:extLst>
          </p:cNvPr>
          <p:cNvSpPr txBox="1"/>
          <p:nvPr/>
        </p:nvSpPr>
        <p:spPr>
          <a:xfrm>
            <a:off x="-3421745" y="1639727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58D8BD6-015C-B826-7D5C-C125EF1DF615}"/>
              </a:ext>
            </a:extLst>
          </p:cNvPr>
          <p:cNvGrpSpPr/>
          <p:nvPr/>
        </p:nvGrpSpPr>
        <p:grpSpPr>
          <a:xfrm>
            <a:off x="-7239000" y="2933700"/>
            <a:ext cx="7391400" cy="990600"/>
            <a:chOff x="-1066800" y="2931928"/>
            <a:chExt cx="73914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7EF503D8-ED52-8185-C32B-76E35C98E84D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Google Shape;759;p19">
              <a:extLst>
                <a:ext uri="{FF2B5EF4-FFF2-40B4-BE49-F238E27FC236}">
                  <a16:creationId xmlns:a16="http://schemas.microsoft.com/office/drawing/2014/main" id="{6EB19C89-827C-F785-170C-66F592823F4C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1C1122-728E-988C-0035-BBB755B8392B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E06482-C547-AA7C-8704-B409F6937D59}"/>
              </a:ext>
            </a:extLst>
          </p:cNvPr>
          <p:cNvGrpSpPr/>
          <p:nvPr/>
        </p:nvGrpSpPr>
        <p:grpSpPr>
          <a:xfrm>
            <a:off x="-10287000" y="4552971"/>
            <a:ext cx="10439400" cy="990600"/>
            <a:chOff x="-1066800" y="4552971"/>
            <a:chExt cx="10439400" cy="990600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8F406D8-B04E-2E50-A851-12727D38E941}"/>
                </a:ext>
              </a:extLst>
            </p:cNvPr>
            <p:cNvGrpSpPr/>
            <p:nvPr/>
          </p:nvGrpSpPr>
          <p:grpSpPr>
            <a:xfrm>
              <a:off x="-1066800" y="4552971"/>
              <a:ext cx="10439400" cy="990600"/>
              <a:chOff x="-1066800" y="4552971"/>
              <a:chExt cx="10439400" cy="990600"/>
            </a:xfrm>
            <a:grpFill/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1E85E79-D4A8-DA69-2102-833CFA8070BC}"/>
                  </a:ext>
                </a:extLst>
              </p:cNvPr>
              <p:cNvSpPr/>
              <p:nvPr/>
            </p:nvSpPr>
            <p:spPr>
              <a:xfrm>
                <a:off x="-1066800" y="4552971"/>
                <a:ext cx="10439400" cy="9906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Google Shape;759;p19">
                <a:extLst>
                  <a:ext uri="{FF2B5EF4-FFF2-40B4-BE49-F238E27FC236}">
                    <a16:creationId xmlns:a16="http://schemas.microsoft.com/office/drawing/2014/main" id="{8B80E164-2EA3-1C90-38AD-40334C56D8B5}"/>
                  </a:ext>
                </a:extLst>
              </p:cNvPr>
              <p:cNvSpPr/>
              <p:nvPr/>
            </p:nvSpPr>
            <p:spPr>
              <a:xfrm>
                <a:off x="1905000" y="4916475"/>
                <a:ext cx="312096" cy="287575"/>
              </a:xfrm>
              <a:custGeom>
                <a:avLst/>
                <a:gdLst/>
                <a:ahLst/>
                <a:cxnLst/>
                <a:rect l="l" t="t" r="r" b="b"/>
                <a:pathLst>
                  <a:path w="19634" h="19635" extrusionOk="0">
                    <a:moveTo>
                      <a:pt x="9811" y="5847"/>
                    </a:moveTo>
                    <a:cubicBezTo>
                      <a:pt x="12002" y="5847"/>
                      <a:pt x="13764" y="7621"/>
                      <a:pt x="13764" y="9811"/>
                    </a:cubicBezTo>
                    <a:cubicBezTo>
                      <a:pt x="13764" y="12002"/>
                      <a:pt x="12002" y="13764"/>
                      <a:pt x="9811" y="13764"/>
                    </a:cubicBezTo>
                    <a:cubicBezTo>
                      <a:pt x="7621" y="13764"/>
                      <a:pt x="5847" y="12002"/>
                      <a:pt x="5847" y="9811"/>
                    </a:cubicBezTo>
                    <a:cubicBezTo>
                      <a:pt x="5847" y="7621"/>
                      <a:pt x="7621" y="5847"/>
                      <a:pt x="9811" y="5847"/>
                    </a:cubicBezTo>
                    <a:close/>
                    <a:moveTo>
                      <a:pt x="8704" y="1"/>
                    </a:moveTo>
                    <a:cubicBezTo>
                      <a:pt x="8275" y="1"/>
                      <a:pt x="7930" y="346"/>
                      <a:pt x="7930" y="775"/>
                    </a:cubicBezTo>
                    <a:lnTo>
                      <a:pt x="7930" y="1775"/>
                    </a:lnTo>
                    <a:cubicBezTo>
                      <a:pt x="7037" y="1977"/>
                      <a:pt x="6216" y="2322"/>
                      <a:pt x="5466" y="2799"/>
                    </a:cubicBezTo>
                    <a:lnTo>
                      <a:pt x="4763" y="2096"/>
                    </a:lnTo>
                    <a:cubicBezTo>
                      <a:pt x="4614" y="1947"/>
                      <a:pt x="4412" y="1873"/>
                      <a:pt x="4209" y="1873"/>
                    </a:cubicBezTo>
                    <a:cubicBezTo>
                      <a:pt x="4007" y="1873"/>
                      <a:pt x="3805" y="1947"/>
                      <a:pt x="3656" y="2096"/>
                    </a:cubicBezTo>
                    <a:lnTo>
                      <a:pt x="2096" y="3668"/>
                    </a:lnTo>
                    <a:cubicBezTo>
                      <a:pt x="1798" y="3966"/>
                      <a:pt x="1798" y="4466"/>
                      <a:pt x="2096" y="4763"/>
                    </a:cubicBezTo>
                    <a:lnTo>
                      <a:pt x="2799" y="5466"/>
                    </a:lnTo>
                    <a:cubicBezTo>
                      <a:pt x="2334" y="6204"/>
                      <a:pt x="1977" y="7037"/>
                      <a:pt x="1775" y="7930"/>
                    </a:cubicBezTo>
                    <a:lnTo>
                      <a:pt x="775" y="7930"/>
                    </a:lnTo>
                    <a:cubicBezTo>
                      <a:pt x="346" y="7930"/>
                      <a:pt x="1" y="8276"/>
                      <a:pt x="1" y="8704"/>
                    </a:cubicBezTo>
                    <a:lnTo>
                      <a:pt x="1" y="10931"/>
                    </a:lnTo>
                    <a:cubicBezTo>
                      <a:pt x="1" y="11359"/>
                      <a:pt x="346" y="11705"/>
                      <a:pt x="775" y="11705"/>
                    </a:cubicBezTo>
                    <a:lnTo>
                      <a:pt x="1775" y="11705"/>
                    </a:lnTo>
                    <a:cubicBezTo>
                      <a:pt x="1977" y="12598"/>
                      <a:pt x="2322" y="13407"/>
                      <a:pt x="2799" y="14169"/>
                    </a:cubicBezTo>
                    <a:lnTo>
                      <a:pt x="2096" y="14872"/>
                    </a:lnTo>
                    <a:cubicBezTo>
                      <a:pt x="1798" y="15169"/>
                      <a:pt x="1798" y="15669"/>
                      <a:pt x="2096" y="15967"/>
                    </a:cubicBezTo>
                    <a:lnTo>
                      <a:pt x="3656" y="17539"/>
                    </a:lnTo>
                    <a:cubicBezTo>
                      <a:pt x="3805" y="17687"/>
                      <a:pt x="4007" y="17762"/>
                      <a:pt x="4209" y="17762"/>
                    </a:cubicBezTo>
                    <a:cubicBezTo>
                      <a:pt x="4412" y="17762"/>
                      <a:pt x="4614" y="17687"/>
                      <a:pt x="4763" y="17539"/>
                    </a:cubicBezTo>
                    <a:lnTo>
                      <a:pt x="5466" y="16836"/>
                    </a:lnTo>
                    <a:cubicBezTo>
                      <a:pt x="6204" y="17300"/>
                      <a:pt x="7037" y="17658"/>
                      <a:pt x="7930" y="17860"/>
                    </a:cubicBezTo>
                    <a:lnTo>
                      <a:pt x="7930" y="18860"/>
                    </a:lnTo>
                    <a:cubicBezTo>
                      <a:pt x="7930" y="19289"/>
                      <a:pt x="8275" y="19634"/>
                      <a:pt x="8704" y="19634"/>
                    </a:cubicBezTo>
                    <a:lnTo>
                      <a:pt x="10919" y="19634"/>
                    </a:lnTo>
                    <a:cubicBezTo>
                      <a:pt x="11359" y="19634"/>
                      <a:pt x="11704" y="19289"/>
                      <a:pt x="11704" y="18860"/>
                    </a:cubicBezTo>
                    <a:lnTo>
                      <a:pt x="11704" y="17860"/>
                    </a:lnTo>
                    <a:cubicBezTo>
                      <a:pt x="12597" y="17658"/>
                      <a:pt x="13407" y="17312"/>
                      <a:pt x="14169" y="16836"/>
                    </a:cubicBezTo>
                    <a:lnTo>
                      <a:pt x="14872" y="17539"/>
                    </a:lnTo>
                    <a:cubicBezTo>
                      <a:pt x="15020" y="17687"/>
                      <a:pt x="15220" y="17762"/>
                      <a:pt x="15419" y="17762"/>
                    </a:cubicBezTo>
                    <a:cubicBezTo>
                      <a:pt x="15619" y="17762"/>
                      <a:pt x="15818" y="17687"/>
                      <a:pt x="15967" y="17539"/>
                    </a:cubicBezTo>
                    <a:lnTo>
                      <a:pt x="17539" y="15967"/>
                    </a:lnTo>
                    <a:cubicBezTo>
                      <a:pt x="17836" y="15669"/>
                      <a:pt x="17836" y="15169"/>
                      <a:pt x="17539" y="14872"/>
                    </a:cubicBezTo>
                    <a:lnTo>
                      <a:pt x="16836" y="14169"/>
                    </a:lnTo>
                    <a:cubicBezTo>
                      <a:pt x="17300" y="13431"/>
                      <a:pt x="17658" y="12598"/>
                      <a:pt x="17860" y="11705"/>
                    </a:cubicBezTo>
                    <a:lnTo>
                      <a:pt x="18860" y="11705"/>
                    </a:lnTo>
                    <a:cubicBezTo>
                      <a:pt x="19289" y="11705"/>
                      <a:pt x="19634" y="11359"/>
                      <a:pt x="19634" y="10931"/>
                    </a:cubicBezTo>
                    <a:lnTo>
                      <a:pt x="19634" y="8704"/>
                    </a:lnTo>
                    <a:cubicBezTo>
                      <a:pt x="19634" y="8276"/>
                      <a:pt x="19289" y="7930"/>
                      <a:pt x="18860" y="7930"/>
                    </a:cubicBezTo>
                    <a:lnTo>
                      <a:pt x="17860" y="7930"/>
                    </a:lnTo>
                    <a:cubicBezTo>
                      <a:pt x="17658" y="7037"/>
                      <a:pt x="17312" y="6228"/>
                      <a:pt x="16836" y="5466"/>
                    </a:cubicBezTo>
                    <a:lnTo>
                      <a:pt x="17539" y="4763"/>
                    </a:lnTo>
                    <a:cubicBezTo>
                      <a:pt x="17836" y="4466"/>
                      <a:pt x="17836" y="3966"/>
                      <a:pt x="17539" y="3668"/>
                    </a:cubicBezTo>
                    <a:lnTo>
                      <a:pt x="15967" y="2096"/>
                    </a:lnTo>
                    <a:cubicBezTo>
                      <a:pt x="15818" y="1947"/>
                      <a:pt x="15619" y="1873"/>
                      <a:pt x="15419" y="1873"/>
                    </a:cubicBezTo>
                    <a:cubicBezTo>
                      <a:pt x="15220" y="1873"/>
                      <a:pt x="15020" y="1947"/>
                      <a:pt x="14872" y="2096"/>
                    </a:cubicBezTo>
                    <a:lnTo>
                      <a:pt x="14169" y="2799"/>
                    </a:lnTo>
                    <a:cubicBezTo>
                      <a:pt x="13431" y="2334"/>
                      <a:pt x="12597" y="1977"/>
                      <a:pt x="11704" y="1775"/>
                    </a:cubicBezTo>
                    <a:lnTo>
                      <a:pt x="11704" y="775"/>
                    </a:lnTo>
                    <a:cubicBezTo>
                      <a:pt x="11704" y="346"/>
                      <a:pt x="11359" y="1"/>
                      <a:pt x="10919" y="1"/>
                    </a:cubicBezTo>
                    <a:close/>
                  </a:path>
                </a:pathLst>
              </a:custGeom>
              <a:solidFill>
                <a:srgbClr val="FF592A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6A79B5-C795-FFE9-7A51-174D7C3F28ED}"/>
                </a:ext>
              </a:extLst>
            </p:cNvPr>
            <p:cNvSpPr txBox="1"/>
            <p:nvPr/>
          </p:nvSpPr>
          <p:spPr>
            <a:xfrm>
              <a:off x="2521855" y="4802050"/>
              <a:ext cx="6620402" cy="492443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latin typeface="#9Slide03 Neutra" panose="02040603050506020204" pitchFamily="18" charset="0"/>
                </a:rPr>
                <a:t>iII</a:t>
              </a:r>
              <a:r>
                <a:rPr lang="en-US" sz="3200" dirty="0">
                  <a:latin typeface="#9Slide03 Neutra" panose="02040603050506020204" pitchFamily="18" charset="0"/>
                </a:rPr>
                <a:t>. </a:t>
              </a:r>
              <a:r>
                <a:rPr lang="vi-VN" sz="3200" dirty="0">
                  <a:latin typeface="#9Slide03 Neutra" panose="02040603050506020204" pitchFamily="18" charset="0"/>
                </a:rPr>
                <a:t>Giá trị của 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47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7727346-F268-522A-F5FB-F8784BC3AACF}"/>
              </a:ext>
            </a:extLst>
          </p:cNvPr>
          <p:cNvSpPr/>
          <p:nvPr/>
        </p:nvSpPr>
        <p:spPr>
          <a:xfrm>
            <a:off x="-1066800" y="1371600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59;p19">
            <a:extLst>
              <a:ext uri="{FF2B5EF4-FFF2-40B4-BE49-F238E27FC236}">
                <a16:creationId xmlns:a16="http://schemas.microsoft.com/office/drawing/2014/main" id="{AA55A427-973A-2FD6-A5EA-CC19B3AA900D}"/>
              </a:ext>
            </a:extLst>
          </p:cNvPr>
          <p:cNvSpPr/>
          <p:nvPr/>
        </p:nvSpPr>
        <p:spPr>
          <a:xfrm>
            <a:off x="533400" y="1755448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192AF-E383-E849-C082-782B46ADE430}"/>
              </a:ext>
            </a:extLst>
          </p:cNvPr>
          <p:cNvSpPr txBox="1"/>
          <p:nvPr/>
        </p:nvSpPr>
        <p:spPr>
          <a:xfrm>
            <a:off x="5292897" y="147675"/>
            <a:ext cx="16062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3 Neutra" panose="02040603050506020204" pitchFamily="18" charset="0"/>
              </a:rPr>
              <a:t>Mở đầu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A1D26A-D2ED-E222-EDEC-FB80C517929A}"/>
              </a:ext>
            </a:extLst>
          </p:cNvPr>
          <p:cNvGrpSpPr/>
          <p:nvPr/>
        </p:nvGrpSpPr>
        <p:grpSpPr>
          <a:xfrm>
            <a:off x="1" y="0"/>
            <a:ext cx="12192000" cy="787792"/>
            <a:chOff x="1" y="0"/>
            <a:chExt cx="12192000" cy="7877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4683B-4CF4-B48A-0D05-D8C8D440AC33}"/>
                </a:ext>
              </a:extLst>
            </p:cNvPr>
            <p:cNvSpPr/>
            <p:nvPr/>
          </p:nvSpPr>
          <p:spPr>
            <a:xfrm>
              <a:off x="1" y="0"/>
              <a:ext cx="12192000" cy="787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Cabin Bold" panose="000008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E3D785-821A-C317-3D83-86BF59AF3D2B}"/>
                </a:ext>
              </a:extLst>
            </p:cNvPr>
            <p:cNvSpPr txBox="1"/>
            <p:nvPr/>
          </p:nvSpPr>
          <p:spPr>
            <a:xfrm>
              <a:off x="3972741" y="116897"/>
              <a:ext cx="4246355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dirty="0">
                  <a:solidFill>
                    <a:srgbClr val="002060"/>
                  </a:solidFill>
                  <a:latin typeface="#9Slide03 Neutra" panose="02040603050506020204" pitchFamily="18" charset="0"/>
                </a:rPr>
                <a:t>NỘI DUNG BÀI HỌC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AD13A4-E6BA-6278-2199-A49957AE6797}"/>
              </a:ext>
            </a:extLst>
          </p:cNvPr>
          <p:cNvSpPr txBox="1"/>
          <p:nvPr/>
        </p:nvSpPr>
        <p:spPr>
          <a:xfrm>
            <a:off x="1150255" y="1645881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58D8BD6-015C-B826-7D5C-C125EF1DF615}"/>
              </a:ext>
            </a:extLst>
          </p:cNvPr>
          <p:cNvGrpSpPr/>
          <p:nvPr/>
        </p:nvGrpSpPr>
        <p:grpSpPr>
          <a:xfrm>
            <a:off x="-7239000" y="2933700"/>
            <a:ext cx="7391400" cy="990600"/>
            <a:chOff x="-1066800" y="2931928"/>
            <a:chExt cx="7391400" cy="9906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7EF503D8-ED52-8185-C32B-76E35C98E84D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Google Shape;759;p19">
              <a:extLst>
                <a:ext uri="{FF2B5EF4-FFF2-40B4-BE49-F238E27FC236}">
                  <a16:creationId xmlns:a16="http://schemas.microsoft.com/office/drawing/2014/main" id="{6EB19C89-827C-F785-170C-66F592823F4C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21C1122-728E-988C-0035-BBB755B8392B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6E06482-C547-AA7C-8704-B409F6937D59}"/>
              </a:ext>
            </a:extLst>
          </p:cNvPr>
          <p:cNvGrpSpPr/>
          <p:nvPr/>
        </p:nvGrpSpPr>
        <p:grpSpPr>
          <a:xfrm>
            <a:off x="-10287000" y="4552971"/>
            <a:ext cx="10439400" cy="990600"/>
            <a:chOff x="-1066800" y="4552971"/>
            <a:chExt cx="10439400" cy="990600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8F406D8-B04E-2E50-A851-12727D38E941}"/>
                </a:ext>
              </a:extLst>
            </p:cNvPr>
            <p:cNvGrpSpPr/>
            <p:nvPr/>
          </p:nvGrpSpPr>
          <p:grpSpPr>
            <a:xfrm>
              <a:off x="-1066800" y="4552971"/>
              <a:ext cx="10439400" cy="990600"/>
              <a:chOff x="-1066800" y="4552971"/>
              <a:chExt cx="10439400" cy="990600"/>
            </a:xfrm>
            <a:grpFill/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1E85E79-D4A8-DA69-2102-833CFA8070BC}"/>
                  </a:ext>
                </a:extLst>
              </p:cNvPr>
              <p:cNvSpPr/>
              <p:nvPr/>
            </p:nvSpPr>
            <p:spPr>
              <a:xfrm>
                <a:off x="-1066800" y="4552971"/>
                <a:ext cx="10439400" cy="9906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Google Shape;759;p19">
                <a:extLst>
                  <a:ext uri="{FF2B5EF4-FFF2-40B4-BE49-F238E27FC236}">
                    <a16:creationId xmlns:a16="http://schemas.microsoft.com/office/drawing/2014/main" id="{8B80E164-2EA3-1C90-38AD-40334C56D8B5}"/>
                  </a:ext>
                </a:extLst>
              </p:cNvPr>
              <p:cNvSpPr/>
              <p:nvPr/>
            </p:nvSpPr>
            <p:spPr>
              <a:xfrm>
                <a:off x="1905000" y="4916475"/>
                <a:ext cx="312096" cy="287575"/>
              </a:xfrm>
              <a:custGeom>
                <a:avLst/>
                <a:gdLst/>
                <a:ahLst/>
                <a:cxnLst/>
                <a:rect l="l" t="t" r="r" b="b"/>
                <a:pathLst>
                  <a:path w="19634" h="19635" extrusionOk="0">
                    <a:moveTo>
                      <a:pt x="9811" y="5847"/>
                    </a:moveTo>
                    <a:cubicBezTo>
                      <a:pt x="12002" y="5847"/>
                      <a:pt x="13764" y="7621"/>
                      <a:pt x="13764" y="9811"/>
                    </a:cubicBezTo>
                    <a:cubicBezTo>
                      <a:pt x="13764" y="12002"/>
                      <a:pt x="12002" y="13764"/>
                      <a:pt x="9811" y="13764"/>
                    </a:cubicBezTo>
                    <a:cubicBezTo>
                      <a:pt x="7621" y="13764"/>
                      <a:pt x="5847" y="12002"/>
                      <a:pt x="5847" y="9811"/>
                    </a:cubicBezTo>
                    <a:cubicBezTo>
                      <a:pt x="5847" y="7621"/>
                      <a:pt x="7621" y="5847"/>
                      <a:pt x="9811" y="5847"/>
                    </a:cubicBezTo>
                    <a:close/>
                    <a:moveTo>
                      <a:pt x="8704" y="1"/>
                    </a:moveTo>
                    <a:cubicBezTo>
                      <a:pt x="8275" y="1"/>
                      <a:pt x="7930" y="346"/>
                      <a:pt x="7930" y="775"/>
                    </a:cubicBezTo>
                    <a:lnTo>
                      <a:pt x="7930" y="1775"/>
                    </a:lnTo>
                    <a:cubicBezTo>
                      <a:pt x="7037" y="1977"/>
                      <a:pt x="6216" y="2322"/>
                      <a:pt x="5466" y="2799"/>
                    </a:cubicBezTo>
                    <a:lnTo>
                      <a:pt x="4763" y="2096"/>
                    </a:lnTo>
                    <a:cubicBezTo>
                      <a:pt x="4614" y="1947"/>
                      <a:pt x="4412" y="1873"/>
                      <a:pt x="4209" y="1873"/>
                    </a:cubicBezTo>
                    <a:cubicBezTo>
                      <a:pt x="4007" y="1873"/>
                      <a:pt x="3805" y="1947"/>
                      <a:pt x="3656" y="2096"/>
                    </a:cubicBezTo>
                    <a:lnTo>
                      <a:pt x="2096" y="3668"/>
                    </a:lnTo>
                    <a:cubicBezTo>
                      <a:pt x="1798" y="3966"/>
                      <a:pt x="1798" y="4466"/>
                      <a:pt x="2096" y="4763"/>
                    </a:cubicBezTo>
                    <a:lnTo>
                      <a:pt x="2799" y="5466"/>
                    </a:lnTo>
                    <a:cubicBezTo>
                      <a:pt x="2334" y="6204"/>
                      <a:pt x="1977" y="7037"/>
                      <a:pt x="1775" y="7930"/>
                    </a:cubicBezTo>
                    <a:lnTo>
                      <a:pt x="775" y="7930"/>
                    </a:lnTo>
                    <a:cubicBezTo>
                      <a:pt x="346" y="7930"/>
                      <a:pt x="1" y="8276"/>
                      <a:pt x="1" y="8704"/>
                    </a:cubicBezTo>
                    <a:lnTo>
                      <a:pt x="1" y="10931"/>
                    </a:lnTo>
                    <a:cubicBezTo>
                      <a:pt x="1" y="11359"/>
                      <a:pt x="346" y="11705"/>
                      <a:pt x="775" y="11705"/>
                    </a:cubicBezTo>
                    <a:lnTo>
                      <a:pt x="1775" y="11705"/>
                    </a:lnTo>
                    <a:cubicBezTo>
                      <a:pt x="1977" y="12598"/>
                      <a:pt x="2322" y="13407"/>
                      <a:pt x="2799" y="14169"/>
                    </a:cubicBezTo>
                    <a:lnTo>
                      <a:pt x="2096" y="14872"/>
                    </a:lnTo>
                    <a:cubicBezTo>
                      <a:pt x="1798" y="15169"/>
                      <a:pt x="1798" y="15669"/>
                      <a:pt x="2096" y="15967"/>
                    </a:cubicBezTo>
                    <a:lnTo>
                      <a:pt x="3656" y="17539"/>
                    </a:lnTo>
                    <a:cubicBezTo>
                      <a:pt x="3805" y="17687"/>
                      <a:pt x="4007" y="17762"/>
                      <a:pt x="4209" y="17762"/>
                    </a:cubicBezTo>
                    <a:cubicBezTo>
                      <a:pt x="4412" y="17762"/>
                      <a:pt x="4614" y="17687"/>
                      <a:pt x="4763" y="17539"/>
                    </a:cubicBezTo>
                    <a:lnTo>
                      <a:pt x="5466" y="16836"/>
                    </a:lnTo>
                    <a:cubicBezTo>
                      <a:pt x="6204" y="17300"/>
                      <a:pt x="7037" y="17658"/>
                      <a:pt x="7930" y="17860"/>
                    </a:cubicBezTo>
                    <a:lnTo>
                      <a:pt x="7930" y="18860"/>
                    </a:lnTo>
                    <a:cubicBezTo>
                      <a:pt x="7930" y="19289"/>
                      <a:pt x="8275" y="19634"/>
                      <a:pt x="8704" y="19634"/>
                    </a:cubicBezTo>
                    <a:lnTo>
                      <a:pt x="10919" y="19634"/>
                    </a:lnTo>
                    <a:cubicBezTo>
                      <a:pt x="11359" y="19634"/>
                      <a:pt x="11704" y="19289"/>
                      <a:pt x="11704" y="18860"/>
                    </a:cubicBezTo>
                    <a:lnTo>
                      <a:pt x="11704" y="17860"/>
                    </a:lnTo>
                    <a:cubicBezTo>
                      <a:pt x="12597" y="17658"/>
                      <a:pt x="13407" y="17312"/>
                      <a:pt x="14169" y="16836"/>
                    </a:cubicBezTo>
                    <a:lnTo>
                      <a:pt x="14872" y="17539"/>
                    </a:lnTo>
                    <a:cubicBezTo>
                      <a:pt x="15020" y="17687"/>
                      <a:pt x="15220" y="17762"/>
                      <a:pt x="15419" y="17762"/>
                    </a:cubicBezTo>
                    <a:cubicBezTo>
                      <a:pt x="15619" y="17762"/>
                      <a:pt x="15818" y="17687"/>
                      <a:pt x="15967" y="17539"/>
                    </a:cubicBezTo>
                    <a:lnTo>
                      <a:pt x="17539" y="15967"/>
                    </a:lnTo>
                    <a:cubicBezTo>
                      <a:pt x="17836" y="15669"/>
                      <a:pt x="17836" y="15169"/>
                      <a:pt x="17539" y="14872"/>
                    </a:cubicBezTo>
                    <a:lnTo>
                      <a:pt x="16836" y="14169"/>
                    </a:lnTo>
                    <a:cubicBezTo>
                      <a:pt x="17300" y="13431"/>
                      <a:pt x="17658" y="12598"/>
                      <a:pt x="17860" y="11705"/>
                    </a:cubicBezTo>
                    <a:lnTo>
                      <a:pt x="18860" y="11705"/>
                    </a:lnTo>
                    <a:cubicBezTo>
                      <a:pt x="19289" y="11705"/>
                      <a:pt x="19634" y="11359"/>
                      <a:pt x="19634" y="10931"/>
                    </a:cubicBezTo>
                    <a:lnTo>
                      <a:pt x="19634" y="8704"/>
                    </a:lnTo>
                    <a:cubicBezTo>
                      <a:pt x="19634" y="8276"/>
                      <a:pt x="19289" y="7930"/>
                      <a:pt x="18860" y="7930"/>
                    </a:cubicBezTo>
                    <a:lnTo>
                      <a:pt x="17860" y="7930"/>
                    </a:lnTo>
                    <a:cubicBezTo>
                      <a:pt x="17658" y="7037"/>
                      <a:pt x="17312" y="6228"/>
                      <a:pt x="16836" y="5466"/>
                    </a:cubicBezTo>
                    <a:lnTo>
                      <a:pt x="17539" y="4763"/>
                    </a:lnTo>
                    <a:cubicBezTo>
                      <a:pt x="17836" y="4466"/>
                      <a:pt x="17836" y="3966"/>
                      <a:pt x="17539" y="3668"/>
                    </a:cubicBezTo>
                    <a:lnTo>
                      <a:pt x="15967" y="2096"/>
                    </a:lnTo>
                    <a:cubicBezTo>
                      <a:pt x="15818" y="1947"/>
                      <a:pt x="15619" y="1873"/>
                      <a:pt x="15419" y="1873"/>
                    </a:cubicBezTo>
                    <a:cubicBezTo>
                      <a:pt x="15220" y="1873"/>
                      <a:pt x="15020" y="1947"/>
                      <a:pt x="14872" y="2096"/>
                    </a:cubicBezTo>
                    <a:lnTo>
                      <a:pt x="14169" y="2799"/>
                    </a:lnTo>
                    <a:cubicBezTo>
                      <a:pt x="13431" y="2334"/>
                      <a:pt x="12597" y="1977"/>
                      <a:pt x="11704" y="1775"/>
                    </a:cubicBezTo>
                    <a:lnTo>
                      <a:pt x="11704" y="775"/>
                    </a:lnTo>
                    <a:cubicBezTo>
                      <a:pt x="11704" y="346"/>
                      <a:pt x="11359" y="1"/>
                      <a:pt x="10919" y="1"/>
                    </a:cubicBezTo>
                    <a:close/>
                  </a:path>
                </a:pathLst>
              </a:custGeom>
              <a:solidFill>
                <a:srgbClr val="FF592A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36A79B5-C795-FFE9-7A51-174D7C3F28ED}"/>
                </a:ext>
              </a:extLst>
            </p:cNvPr>
            <p:cNvSpPr txBox="1"/>
            <p:nvPr/>
          </p:nvSpPr>
          <p:spPr>
            <a:xfrm>
              <a:off x="2521855" y="4802050"/>
              <a:ext cx="6620402" cy="492443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latin typeface="#9Slide03 Neutra" panose="02040603050506020204" pitchFamily="18" charset="0"/>
                </a:rPr>
                <a:t>iII</a:t>
              </a:r>
              <a:r>
                <a:rPr lang="en-US" sz="3200" dirty="0">
                  <a:latin typeface="#9Slide03 Neutra" panose="02040603050506020204" pitchFamily="18" charset="0"/>
                </a:rPr>
                <a:t>. </a:t>
              </a:r>
              <a:r>
                <a:rPr lang="vi-VN" sz="3200" dirty="0">
                  <a:latin typeface="#9Slide03 Neutra" panose="02040603050506020204" pitchFamily="18" charset="0"/>
                </a:rPr>
                <a:t>Giá trị của 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53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7727346-F268-522A-F5FB-F8784BC3AACF}"/>
              </a:ext>
            </a:extLst>
          </p:cNvPr>
          <p:cNvSpPr/>
          <p:nvPr/>
        </p:nvSpPr>
        <p:spPr>
          <a:xfrm>
            <a:off x="-1066800" y="1371600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59;p19">
            <a:extLst>
              <a:ext uri="{FF2B5EF4-FFF2-40B4-BE49-F238E27FC236}">
                <a16:creationId xmlns:a16="http://schemas.microsoft.com/office/drawing/2014/main" id="{AA55A427-973A-2FD6-A5EA-CC19B3AA900D}"/>
              </a:ext>
            </a:extLst>
          </p:cNvPr>
          <p:cNvSpPr/>
          <p:nvPr/>
        </p:nvSpPr>
        <p:spPr>
          <a:xfrm>
            <a:off x="533400" y="1755448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192AF-E383-E849-C082-782B46ADE430}"/>
              </a:ext>
            </a:extLst>
          </p:cNvPr>
          <p:cNvSpPr txBox="1"/>
          <p:nvPr/>
        </p:nvSpPr>
        <p:spPr>
          <a:xfrm>
            <a:off x="5292897" y="147675"/>
            <a:ext cx="1606209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  <a:latin typeface="#9Slide03 Neutra" panose="02040603050506020204" pitchFamily="18" charset="0"/>
              </a:rPr>
              <a:t>Mở đầu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A1D26A-D2ED-E222-EDEC-FB80C517929A}"/>
              </a:ext>
            </a:extLst>
          </p:cNvPr>
          <p:cNvGrpSpPr/>
          <p:nvPr/>
        </p:nvGrpSpPr>
        <p:grpSpPr>
          <a:xfrm>
            <a:off x="1" y="0"/>
            <a:ext cx="12192000" cy="787792"/>
            <a:chOff x="1" y="0"/>
            <a:chExt cx="12192000" cy="7877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4683B-4CF4-B48A-0D05-D8C8D440AC33}"/>
                </a:ext>
              </a:extLst>
            </p:cNvPr>
            <p:cNvSpPr/>
            <p:nvPr/>
          </p:nvSpPr>
          <p:spPr>
            <a:xfrm>
              <a:off x="1" y="0"/>
              <a:ext cx="12192000" cy="7877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3 Cabin Bold" panose="000008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E3D785-821A-C317-3D83-86BF59AF3D2B}"/>
                </a:ext>
              </a:extLst>
            </p:cNvPr>
            <p:cNvSpPr txBox="1"/>
            <p:nvPr/>
          </p:nvSpPr>
          <p:spPr>
            <a:xfrm>
              <a:off x="3972741" y="116897"/>
              <a:ext cx="4246355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dirty="0">
                  <a:solidFill>
                    <a:srgbClr val="002060"/>
                  </a:solidFill>
                  <a:latin typeface="#9Slide03 Neutra" panose="02040603050506020204" pitchFamily="18" charset="0"/>
                </a:rPr>
                <a:t>NỘI DUNG BÀI HỌC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AD13A4-E6BA-6278-2199-A49957AE6797}"/>
              </a:ext>
            </a:extLst>
          </p:cNvPr>
          <p:cNvSpPr txBox="1"/>
          <p:nvPr/>
        </p:nvSpPr>
        <p:spPr>
          <a:xfrm>
            <a:off x="1150255" y="1645881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91C46D-3FE8-0570-8497-068B17B11A7E}"/>
              </a:ext>
            </a:extLst>
          </p:cNvPr>
          <p:cNvGrpSpPr/>
          <p:nvPr/>
        </p:nvGrpSpPr>
        <p:grpSpPr>
          <a:xfrm>
            <a:off x="-1066800" y="2931928"/>
            <a:ext cx="7391400" cy="990600"/>
            <a:chOff x="-1066800" y="2931928"/>
            <a:chExt cx="7391400" cy="990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48BF79-A118-4188-DAC6-27F4C89ADBB4}"/>
                </a:ext>
              </a:extLst>
            </p:cNvPr>
            <p:cNvSpPr/>
            <p:nvPr/>
          </p:nvSpPr>
          <p:spPr>
            <a:xfrm>
              <a:off x="-1066800" y="2931928"/>
              <a:ext cx="7391400" cy="9906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Google Shape;759;p19">
              <a:extLst>
                <a:ext uri="{FF2B5EF4-FFF2-40B4-BE49-F238E27FC236}">
                  <a16:creationId xmlns:a16="http://schemas.microsoft.com/office/drawing/2014/main" id="{DB530111-D3C8-3BE6-8359-89E070DC2049}"/>
                </a:ext>
              </a:extLst>
            </p:cNvPr>
            <p:cNvSpPr/>
            <p:nvPr/>
          </p:nvSpPr>
          <p:spPr>
            <a:xfrm>
              <a:off x="1288145" y="3353499"/>
              <a:ext cx="312096" cy="287575"/>
            </a:xfrm>
            <a:custGeom>
              <a:avLst/>
              <a:gdLst/>
              <a:ahLst/>
              <a:cxnLst/>
              <a:rect l="l" t="t" r="r" b="b"/>
              <a:pathLst>
                <a:path w="19634" h="19635" extrusionOk="0">
                  <a:moveTo>
                    <a:pt x="9811" y="5847"/>
                  </a:moveTo>
                  <a:cubicBezTo>
                    <a:pt x="12002" y="5847"/>
                    <a:pt x="13764" y="7621"/>
                    <a:pt x="13764" y="9811"/>
                  </a:cubicBezTo>
                  <a:cubicBezTo>
                    <a:pt x="13764" y="12002"/>
                    <a:pt x="12002" y="13764"/>
                    <a:pt x="9811" y="13764"/>
                  </a:cubicBezTo>
                  <a:cubicBezTo>
                    <a:pt x="7621" y="13764"/>
                    <a:pt x="5847" y="12002"/>
                    <a:pt x="5847" y="9811"/>
                  </a:cubicBezTo>
                  <a:cubicBezTo>
                    <a:pt x="5847" y="7621"/>
                    <a:pt x="7621" y="5847"/>
                    <a:pt x="9811" y="5847"/>
                  </a:cubicBezTo>
                  <a:close/>
                  <a:moveTo>
                    <a:pt x="8704" y="1"/>
                  </a:moveTo>
                  <a:cubicBezTo>
                    <a:pt x="8275" y="1"/>
                    <a:pt x="7930" y="346"/>
                    <a:pt x="7930" y="775"/>
                  </a:cubicBezTo>
                  <a:lnTo>
                    <a:pt x="7930" y="1775"/>
                  </a:lnTo>
                  <a:cubicBezTo>
                    <a:pt x="7037" y="1977"/>
                    <a:pt x="6216" y="2322"/>
                    <a:pt x="5466" y="2799"/>
                  </a:cubicBezTo>
                  <a:lnTo>
                    <a:pt x="4763" y="2096"/>
                  </a:lnTo>
                  <a:cubicBezTo>
                    <a:pt x="4614" y="1947"/>
                    <a:pt x="4412" y="1873"/>
                    <a:pt x="4209" y="1873"/>
                  </a:cubicBezTo>
                  <a:cubicBezTo>
                    <a:pt x="4007" y="1873"/>
                    <a:pt x="3805" y="1947"/>
                    <a:pt x="3656" y="2096"/>
                  </a:cubicBezTo>
                  <a:lnTo>
                    <a:pt x="2096" y="3668"/>
                  </a:lnTo>
                  <a:cubicBezTo>
                    <a:pt x="1798" y="3966"/>
                    <a:pt x="1798" y="4466"/>
                    <a:pt x="2096" y="4763"/>
                  </a:cubicBezTo>
                  <a:lnTo>
                    <a:pt x="2799" y="5466"/>
                  </a:lnTo>
                  <a:cubicBezTo>
                    <a:pt x="2334" y="6204"/>
                    <a:pt x="1977" y="7037"/>
                    <a:pt x="1775" y="7930"/>
                  </a:cubicBezTo>
                  <a:lnTo>
                    <a:pt x="775" y="7930"/>
                  </a:lnTo>
                  <a:cubicBezTo>
                    <a:pt x="346" y="7930"/>
                    <a:pt x="1" y="8276"/>
                    <a:pt x="1" y="8704"/>
                  </a:cubicBezTo>
                  <a:lnTo>
                    <a:pt x="1" y="10931"/>
                  </a:lnTo>
                  <a:cubicBezTo>
                    <a:pt x="1" y="11359"/>
                    <a:pt x="346" y="11705"/>
                    <a:pt x="775" y="11705"/>
                  </a:cubicBezTo>
                  <a:lnTo>
                    <a:pt x="1775" y="11705"/>
                  </a:lnTo>
                  <a:cubicBezTo>
                    <a:pt x="1977" y="12598"/>
                    <a:pt x="2322" y="13407"/>
                    <a:pt x="2799" y="14169"/>
                  </a:cubicBezTo>
                  <a:lnTo>
                    <a:pt x="2096" y="14872"/>
                  </a:lnTo>
                  <a:cubicBezTo>
                    <a:pt x="1798" y="15169"/>
                    <a:pt x="1798" y="15669"/>
                    <a:pt x="2096" y="15967"/>
                  </a:cubicBezTo>
                  <a:lnTo>
                    <a:pt x="3656" y="17539"/>
                  </a:lnTo>
                  <a:cubicBezTo>
                    <a:pt x="3805" y="17687"/>
                    <a:pt x="4007" y="17762"/>
                    <a:pt x="4209" y="17762"/>
                  </a:cubicBezTo>
                  <a:cubicBezTo>
                    <a:pt x="4412" y="17762"/>
                    <a:pt x="4614" y="17687"/>
                    <a:pt x="4763" y="17539"/>
                  </a:cubicBezTo>
                  <a:lnTo>
                    <a:pt x="5466" y="16836"/>
                  </a:lnTo>
                  <a:cubicBezTo>
                    <a:pt x="6204" y="17300"/>
                    <a:pt x="7037" y="17658"/>
                    <a:pt x="7930" y="17860"/>
                  </a:cubicBezTo>
                  <a:lnTo>
                    <a:pt x="7930" y="18860"/>
                  </a:lnTo>
                  <a:cubicBezTo>
                    <a:pt x="7930" y="19289"/>
                    <a:pt x="8275" y="19634"/>
                    <a:pt x="8704" y="19634"/>
                  </a:cubicBezTo>
                  <a:lnTo>
                    <a:pt x="10919" y="19634"/>
                  </a:lnTo>
                  <a:cubicBezTo>
                    <a:pt x="11359" y="19634"/>
                    <a:pt x="11704" y="19289"/>
                    <a:pt x="11704" y="18860"/>
                  </a:cubicBezTo>
                  <a:lnTo>
                    <a:pt x="11704" y="17860"/>
                  </a:lnTo>
                  <a:cubicBezTo>
                    <a:pt x="12597" y="17658"/>
                    <a:pt x="13407" y="17312"/>
                    <a:pt x="14169" y="16836"/>
                  </a:cubicBezTo>
                  <a:lnTo>
                    <a:pt x="14872" y="17539"/>
                  </a:lnTo>
                  <a:cubicBezTo>
                    <a:pt x="15020" y="17687"/>
                    <a:pt x="15220" y="17762"/>
                    <a:pt x="15419" y="17762"/>
                  </a:cubicBezTo>
                  <a:cubicBezTo>
                    <a:pt x="15619" y="17762"/>
                    <a:pt x="15818" y="17687"/>
                    <a:pt x="15967" y="17539"/>
                  </a:cubicBezTo>
                  <a:lnTo>
                    <a:pt x="17539" y="15967"/>
                  </a:lnTo>
                  <a:cubicBezTo>
                    <a:pt x="17836" y="15669"/>
                    <a:pt x="17836" y="15169"/>
                    <a:pt x="17539" y="14872"/>
                  </a:cubicBezTo>
                  <a:lnTo>
                    <a:pt x="16836" y="14169"/>
                  </a:lnTo>
                  <a:cubicBezTo>
                    <a:pt x="17300" y="13431"/>
                    <a:pt x="17658" y="12598"/>
                    <a:pt x="17860" y="11705"/>
                  </a:cubicBezTo>
                  <a:lnTo>
                    <a:pt x="18860" y="11705"/>
                  </a:lnTo>
                  <a:cubicBezTo>
                    <a:pt x="19289" y="11705"/>
                    <a:pt x="19634" y="11359"/>
                    <a:pt x="19634" y="10931"/>
                  </a:cubicBezTo>
                  <a:lnTo>
                    <a:pt x="19634" y="8704"/>
                  </a:lnTo>
                  <a:cubicBezTo>
                    <a:pt x="19634" y="8276"/>
                    <a:pt x="19289" y="7930"/>
                    <a:pt x="18860" y="7930"/>
                  </a:cubicBezTo>
                  <a:lnTo>
                    <a:pt x="17860" y="7930"/>
                  </a:lnTo>
                  <a:cubicBezTo>
                    <a:pt x="17658" y="7037"/>
                    <a:pt x="17312" y="6228"/>
                    <a:pt x="16836" y="5466"/>
                  </a:cubicBezTo>
                  <a:lnTo>
                    <a:pt x="17539" y="4763"/>
                  </a:lnTo>
                  <a:cubicBezTo>
                    <a:pt x="17836" y="4466"/>
                    <a:pt x="17836" y="3966"/>
                    <a:pt x="17539" y="3668"/>
                  </a:cubicBezTo>
                  <a:lnTo>
                    <a:pt x="15967" y="2096"/>
                  </a:lnTo>
                  <a:cubicBezTo>
                    <a:pt x="15818" y="1947"/>
                    <a:pt x="15619" y="1873"/>
                    <a:pt x="15419" y="1873"/>
                  </a:cubicBezTo>
                  <a:cubicBezTo>
                    <a:pt x="15220" y="1873"/>
                    <a:pt x="15020" y="1947"/>
                    <a:pt x="14872" y="2096"/>
                  </a:cubicBezTo>
                  <a:lnTo>
                    <a:pt x="14169" y="2799"/>
                  </a:lnTo>
                  <a:cubicBezTo>
                    <a:pt x="13431" y="2334"/>
                    <a:pt x="12597" y="1977"/>
                    <a:pt x="11704" y="1775"/>
                  </a:cubicBezTo>
                  <a:lnTo>
                    <a:pt x="11704" y="775"/>
                  </a:lnTo>
                  <a:cubicBezTo>
                    <a:pt x="11704" y="346"/>
                    <a:pt x="11359" y="1"/>
                    <a:pt x="10919" y="1"/>
                  </a:cubicBezTo>
                  <a:close/>
                </a:path>
              </a:pathLst>
            </a:custGeom>
            <a:solidFill>
              <a:srgbClr val="FF592A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C2E1524-1E21-4E3F-CC8A-DCD48A1428D2}"/>
                </a:ext>
              </a:extLst>
            </p:cNvPr>
            <p:cNvSpPr txBox="1"/>
            <p:nvPr/>
          </p:nvSpPr>
          <p:spPr>
            <a:xfrm>
              <a:off x="1905000" y="3243932"/>
              <a:ext cx="402033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>
                  <a:latin typeface="#9Slide03 Neutra" panose="02040603050506020204" pitchFamily="18" charset="0"/>
                </a:rPr>
                <a:t>II. </a:t>
              </a:r>
              <a:r>
                <a:rPr lang="vi-VN" sz="3200" dirty="0">
                  <a:latin typeface="#9Slide03 Neutra" panose="02040603050506020204" pitchFamily="18" charset="0"/>
                </a:rPr>
                <a:t>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9ADBEC-EFCB-87BB-98BB-4C9747269611}"/>
              </a:ext>
            </a:extLst>
          </p:cNvPr>
          <p:cNvGrpSpPr/>
          <p:nvPr/>
        </p:nvGrpSpPr>
        <p:grpSpPr>
          <a:xfrm>
            <a:off x="-10210800" y="4552971"/>
            <a:ext cx="10439400" cy="990600"/>
            <a:chOff x="-1066800" y="4552971"/>
            <a:chExt cx="10439400" cy="9906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2BDD4CE-507F-97EC-4CF8-ADEACAA4EE08}"/>
                </a:ext>
              </a:extLst>
            </p:cNvPr>
            <p:cNvGrpSpPr/>
            <p:nvPr/>
          </p:nvGrpSpPr>
          <p:grpSpPr>
            <a:xfrm>
              <a:off x="-1066800" y="4552971"/>
              <a:ext cx="10439400" cy="990600"/>
              <a:chOff x="-1066800" y="4552971"/>
              <a:chExt cx="10439400" cy="99060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D9A9CD7-D500-764A-6C27-CF11B6E6520E}"/>
                  </a:ext>
                </a:extLst>
              </p:cNvPr>
              <p:cNvSpPr/>
              <p:nvPr/>
            </p:nvSpPr>
            <p:spPr>
              <a:xfrm>
                <a:off x="-1066800" y="4552971"/>
                <a:ext cx="10439400" cy="9906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Google Shape;759;p19">
                <a:extLst>
                  <a:ext uri="{FF2B5EF4-FFF2-40B4-BE49-F238E27FC236}">
                    <a16:creationId xmlns:a16="http://schemas.microsoft.com/office/drawing/2014/main" id="{3173E4C8-E643-100E-90FE-CFF0AC9AA9AC}"/>
                  </a:ext>
                </a:extLst>
              </p:cNvPr>
              <p:cNvSpPr/>
              <p:nvPr/>
            </p:nvSpPr>
            <p:spPr>
              <a:xfrm>
                <a:off x="1905000" y="4916475"/>
                <a:ext cx="312096" cy="287575"/>
              </a:xfrm>
              <a:custGeom>
                <a:avLst/>
                <a:gdLst/>
                <a:ahLst/>
                <a:cxnLst/>
                <a:rect l="l" t="t" r="r" b="b"/>
                <a:pathLst>
                  <a:path w="19634" h="19635" extrusionOk="0">
                    <a:moveTo>
                      <a:pt x="9811" y="5847"/>
                    </a:moveTo>
                    <a:cubicBezTo>
                      <a:pt x="12002" y="5847"/>
                      <a:pt x="13764" y="7621"/>
                      <a:pt x="13764" y="9811"/>
                    </a:cubicBezTo>
                    <a:cubicBezTo>
                      <a:pt x="13764" y="12002"/>
                      <a:pt x="12002" y="13764"/>
                      <a:pt x="9811" y="13764"/>
                    </a:cubicBezTo>
                    <a:cubicBezTo>
                      <a:pt x="7621" y="13764"/>
                      <a:pt x="5847" y="12002"/>
                      <a:pt x="5847" y="9811"/>
                    </a:cubicBezTo>
                    <a:cubicBezTo>
                      <a:pt x="5847" y="7621"/>
                      <a:pt x="7621" y="5847"/>
                      <a:pt x="9811" y="5847"/>
                    </a:cubicBezTo>
                    <a:close/>
                    <a:moveTo>
                      <a:pt x="8704" y="1"/>
                    </a:moveTo>
                    <a:cubicBezTo>
                      <a:pt x="8275" y="1"/>
                      <a:pt x="7930" y="346"/>
                      <a:pt x="7930" y="775"/>
                    </a:cubicBezTo>
                    <a:lnTo>
                      <a:pt x="7930" y="1775"/>
                    </a:lnTo>
                    <a:cubicBezTo>
                      <a:pt x="7037" y="1977"/>
                      <a:pt x="6216" y="2322"/>
                      <a:pt x="5466" y="2799"/>
                    </a:cubicBezTo>
                    <a:lnTo>
                      <a:pt x="4763" y="2096"/>
                    </a:lnTo>
                    <a:cubicBezTo>
                      <a:pt x="4614" y="1947"/>
                      <a:pt x="4412" y="1873"/>
                      <a:pt x="4209" y="1873"/>
                    </a:cubicBezTo>
                    <a:cubicBezTo>
                      <a:pt x="4007" y="1873"/>
                      <a:pt x="3805" y="1947"/>
                      <a:pt x="3656" y="2096"/>
                    </a:cubicBezTo>
                    <a:lnTo>
                      <a:pt x="2096" y="3668"/>
                    </a:lnTo>
                    <a:cubicBezTo>
                      <a:pt x="1798" y="3966"/>
                      <a:pt x="1798" y="4466"/>
                      <a:pt x="2096" y="4763"/>
                    </a:cubicBezTo>
                    <a:lnTo>
                      <a:pt x="2799" y="5466"/>
                    </a:lnTo>
                    <a:cubicBezTo>
                      <a:pt x="2334" y="6204"/>
                      <a:pt x="1977" y="7037"/>
                      <a:pt x="1775" y="7930"/>
                    </a:cubicBezTo>
                    <a:lnTo>
                      <a:pt x="775" y="7930"/>
                    </a:lnTo>
                    <a:cubicBezTo>
                      <a:pt x="346" y="7930"/>
                      <a:pt x="1" y="8276"/>
                      <a:pt x="1" y="8704"/>
                    </a:cubicBezTo>
                    <a:lnTo>
                      <a:pt x="1" y="10931"/>
                    </a:lnTo>
                    <a:cubicBezTo>
                      <a:pt x="1" y="11359"/>
                      <a:pt x="346" y="11705"/>
                      <a:pt x="775" y="11705"/>
                    </a:cubicBezTo>
                    <a:lnTo>
                      <a:pt x="1775" y="11705"/>
                    </a:lnTo>
                    <a:cubicBezTo>
                      <a:pt x="1977" y="12598"/>
                      <a:pt x="2322" y="13407"/>
                      <a:pt x="2799" y="14169"/>
                    </a:cubicBezTo>
                    <a:lnTo>
                      <a:pt x="2096" y="14872"/>
                    </a:lnTo>
                    <a:cubicBezTo>
                      <a:pt x="1798" y="15169"/>
                      <a:pt x="1798" y="15669"/>
                      <a:pt x="2096" y="15967"/>
                    </a:cubicBezTo>
                    <a:lnTo>
                      <a:pt x="3656" y="17539"/>
                    </a:lnTo>
                    <a:cubicBezTo>
                      <a:pt x="3805" y="17687"/>
                      <a:pt x="4007" y="17762"/>
                      <a:pt x="4209" y="17762"/>
                    </a:cubicBezTo>
                    <a:cubicBezTo>
                      <a:pt x="4412" y="17762"/>
                      <a:pt x="4614" y="17687"/>
                      <a:pt x="4763" y="17539"/>
                    </a:cubicBezTo>
                    <a:lnTo>
                      <a:pt x="5466" y="16836"/>
                    </a:lnTo>
                    <a:cubicBezTo>
                      <a:pt x="6204" y="17300"/>
                      <a:pt x="7037" y="17658"/>
                      <a:pt x="7930" y="17860"/>
                    </a:cubicBezTo>
                    <a:lnTo>
                      <a:pt x="7930" y="18860"/>
                    </a:lnTo>
                    <a:cubicBezTo>
                      <a:pt x="7930" y="19289"/>
                      <a:pt x="8275" y="19634"/>
                      <a:pt x="8704" y="19634"/>
                    </a:cubicBezTo>
                    <a:lnTo>
                      <a:pt x="10919" y="19634"/>
                    </a:lnTo>
                    <a:cubicBezTo>
                      <a:pt x="11359" y="19634"/>
                      <a:pt x="11704" y="19289"/>
                      <a:pt x="11704" y="18860"/>
                    </a:cubicBezTo>
                    <a:lnTo>
                      <a:pt x="11704" y="17860"/>
                    </a:lnTo>
                    <a:cubicBezTo>
                      <a:pt x="12597" y="17658"/>
                      <a:pt x="13407" y="17312"/>
                      <a:pt x="14169" y="16836"/>
                    </a:cubicBezTo>
                    <a:lnTo>
                      <a:pt x="14872" y="17539"/>
                    </a:lnTo>
                    <a:cubicBezTo>
                      <a:pt x="15020" y="17687"/>
                      <a:pt x="15220" y="17762"/>
                      <a:pt x="15419" y="17762"/>
                    </a:cubicBezTo>
                    <a:cubicBezTo>
                      <a:pt x="15619" y="17762"/>
                      <a:pt x="15818" y="17687"/>
                      <a:pt x="15967" y="17539"/>
                    </a:cubicBezTo>
                    <a:lnTo>
                      <a:pt x="17539" y="15967"/>
                    </a:lnTo>
                    <a:cubicBezTo>
                      <a:pt x="17836" y="15669"/>
                      <a:pt x="17836" y="15169"/>
                      <a:pt x="17539" y="14872"/>
                    </a:cubicBezTo>
                    <a:lnTo>
                      <a:pt x="16836" y="14169"/>
                    </a:lnTo>
                    <a:cubicBezTo>
                      <a:pt x="17300" y="13431"/>
                      <a:pt x="17658" y="12598"/>
                      <a:pt x="17860" y="11705"/>
                    </a:cubicBezTo>
                    <a:lnTo>
                      <a:pt x="18860" y="11705"/>
                    </a:lnTo>
                    <a:cubicBezTo>
                      <a:pt x="19289" y="11705"/>
                      <a:pt x="19634" y="11359"/>
                      <a:pt x="19634" y="10931"/>
                    </a:cubicBezTo>
                    <a:lnTo>
                      <a:pt x="19634" y="8704"/>
                    </a:lnTo>
                    <a:cubicBezTo>
                      <a:pt x="19634" y="8276"/>
                      <a:pt x="19289" y="7930"/>
                      <a:pt x="18860" y="7930"/>
                    </a:cubicBezTo>
                    <a:lnTo>
                      <a:pt x="17860" y="7930"/>
                    </a:lnTo>
                    <a:cubicBezTo>
                      <a:pt x="17658" y="7037"/>
                      <a:pt x="17312" y="6228"/>
                      <a:pt x="16836" y="5466"/>
                    </a:cubicBezTo>
                    <a:lnTo>
                      <a:pt x="17539" y="4763"/>
                    </a:lnTo>
                    <a:cubicBezTo>
                      <a:pt x="17836" y="4466"/>
                      <a:pt x="17836" y="3966"/>
                      <a:pt x="17539" y="3668"/>
                    </a:cubicBezTo>
                    <a:lnTo>
                      <a:pt x="15967" y="2096"/>
                    </a:lnTo>
                    <a:cubicBezTo>
                      <a:pt x="15818" y="1947"/>
                      <a:pt x="15619" y="1873"/>
                      <a:pt x="15419" y="1873"/>
                    </a:cubicBezTo>
                    <a:cubicBezTo>
                      <a:pt x="15220" y="1873"/>
                      <a:pt x="15020" y="1947"/>
                      <a:pt x="14872" y="2096"/>
                    </a:cubicBezTo>
                    <a:lnTo>
                      <a:pt x="14169" y="2799"/>
                    </a:lnTo>
                    <a:cubicBezTo>
                      <a:pt x="13431" y="2334"/>
                      <a:pt x="12597" y="1977"/>
                      <a:pt x="11704" y="1775"/>
                    </a:cubicBezTo>
                    <a:lnTo>
                      <a:pt x="11704" y="775"/>
                    </a:lnTo>
                    <a:cubicBezTo>
                      <a:pt x="11704" y="346"/>
                      <a:pt x="11359" y="1"/>
                      <a:pt x="10919" y="1"/>
                    </a:cubicBezTo>
                    <a:close/>
                  </a:path>
                </a:pathLst>
              </a:custGeom>
              <a:solidFill>
                <a:srgbClr val="FF592A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1F2F65-27B7-311A-E9FD-569CDE394685}"/>
                </a:ext>
              </a:extLst>
            </p:cNvPr>
            <p:cNvSpPr txBox="1"/>
            <p:nvPr/>
          </p:nvSpPr>
          <p:spPr>
            <a:xfrm>
              <a:off x="2521855" y="4802050"/>
              <a:ext cx="662040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200" dirty="0" err="1">
                  <a:latin typeface="#9Slide03 Neutra" panose="02040603050506020204" pitchFamily="18" charset="0"/>
                </a:rPr>
                <a:t>iII</a:t>
              </a:r>
              <a:r>
                <a:rPr lang="en-US" sz="3200" dirty="0">
                  <a:latin typeface="#9Slide03 Neutra" panose="02040603050506020204" pitchFamily="18" charset="0"/>
                </a:rPr>
                <a:t>. </a:t>
              </a:r>
              <a:r>
                <a:rPr lang="vi-VN" sz="3200" dirty="0">
                  <a:latin typeface="#9Slide03 Neutra" panose="02040603050506020204" pitchFamily="18" charset="0"/>
                </a:rPr>
                <a:t>Giá trị của biểu thức đại số</a:t>
              </a:r>
              <a:endParaRPr lang="en-US" sz="3200" dirty="0">
                <a:latin typeface="#9Slide03 Neut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88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821BBF3-C9AC-F4E6-82E5-5EC1EF74F7A9}"/>
              </a:ext>
            </a:extLst>
          </p:cNvPr>
          <p:cNvSpPr txBox="1"/>
          <p:nvPr/>
        </p:nvSpPr>
        <p:spPr>
          <a:xfrm>
            <a:off x="685800" y="1676400"/>
            <a:ext cx="10896600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nối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với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nhau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bởi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dấu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phép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latin typeface="#9Slide03 SFU Futura_12" panose="00000400000000000000" pitchFamily="2" charset="-93"/>
              </a:rPr>
              <a:t> (</a:t>
            </a:r>
            <a:r>
              <a:rPr lang="en-US" sz="2800" dirty="0" err="1">
                <a:latin typeface="#9Slide03 SFU Futura_12" panose="00000400000000000000" pitchFamily="2" charset="-93"/>
              </a:rPr>
              <a:t>cộng</a:t>
            </a:r>
            <a:r>
              <a:rPr lang="en-US" sz="2800" dirty="0"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latin typeface="#9Slide03 SFU Futura_12" panose="00000400000000000000" pitchFamily="2" charset="-93"/>
              </a:rPr>
              <a:t>trừ</a:t>
            </a:r>
            <a:r>
              <a:rPr lang="en-US" sz="2800" dirty="0">
                <a:latin typeface="#9Slide03 SFU Futura_12" panose="00000400000000000000" pitchFamily="2" charset="-93"/>
              </a:rPr>
              <a:t>, </a:t>
            </a:r>
            <a:r>
              <a:rPr lang="en-US" sz="2800" dirty="0" err="1">
                <a:latin typeface="#9Slide03 SFU Futura_12" panose="00000400000000000000" pitchFamily="2" charset="-93"/>
              </a:rPr>
              <a:t>nhân</a:t>
            </a:r>
            <a:r>
              <a:rPr lang="en-US" sz="2800" dirty="0">
                <a:latin typeface="#9Slide03 SFU Futura_12" panose="00000400000000000000" pitchFamily="2" charset="-93"/>
              </a:rPr>
              <a:t>, chia, </a:t>
            </a:r>
            <a:r>
              <a:rPr lang="en-US" sz="2800" dirty="0" err="1">
                <a:latin typeface="#9Slide03 SFU Futura_12" panose="00000400000000000000" pitchFamily="2" charset="-93"/>
              </a:rPr>
              <a:t>nâng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lên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lũy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thừa</a:t>
            </a:r>
            <a:r>
              <a:rPr lang="en-US" sz="2800" dirty="0">
                <a:latin typeface="#9Slide03 SFU Futura_12" panose="00000400000000000000" pitchFamily="2" charset="-93"/>
              </a:rPr>
              <a:t>) </a:t>
            </a:r>
            <a:r>
              <a:rPr lang="en-US" sz="2800" dirty="0" err="1">
                <a:latin typeface="#9Slide03 SFU Futura_12" panose="00000400000000000000" pitchFamily="2" charset="-93"/>
              </a:rPr>
              <a:t>tạo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thành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AACAD-0754-AAA1-A8E8-3985242C8243}"/>
              </a:ext>
            </a:extLst>
          </p:cNvPr>
          <p:cNvSpPr txBox="1"/>
          <p:nvPr/>
        </p:nvSpPr>
        <p:spPr>
          <a:xfrm>
            <a:off x="685800" y="3163908"/>
            <a:ext cx="10896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err="1">
                <a:latin typeface="#9Slide03 SFU Futura_12" panose="00000400000000000000" pitchFamily="2" charset="-93"/>
              </a:rPr>
              <a:t>Mỗi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coi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A20C0-B9C3-5D0A-4554-A9433D2C7E67}"/>
              </a:ext>
            </a:extLst>
          </p:cNvPr>
          <p:cNvSpPr txBox="1"/>
          <p:nvPr/>
        </p:nvSpPr>
        <p:spPr>
          <a:xfrm>
            <a:off x="685800" y="3743503"/>
            <a:ext cx="9905999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#9Slide03 SFU Futura_12" panose="00000400000000000000" pitchFamily="2" charset="-93"/>
              </a:rPr>
              <a:t>Trong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có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thể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có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dấu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ngoặc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để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chỉ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thứ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tự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thực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hiện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phép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latin typeface="#9Slide03 SFU Futura_12" panose="00000400000000000000" pitchFamily="2" charset="-93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920485-FE19-1B64-67A1-EEDA1722775A}"/>
              </a:ext>
            </a:extLst>
          </p:cNvPr>
          <p:cNvSpPr txBox="1"/>
          <p:nvPr/>
        </p:nvSpPr>
        <p:spPr>
          <a:xfrm>
            <a:off x="685799" y="5100220"/>
            <a:ext cx="10058401" cy="12122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#9Slide03 SFU Futura_12" panose="00000400000000000000" pitchFamily="2" charset="-93"/>
              </a:rPr>
              <a:t>Khi </a:t>
            </a:r>
            <a:r>
              <a:rPr lang="en-US" sz="2800" dirty="0" err="1">
                <a:latin typeface="#9Slide03 SFU Futura_12" panose="00000400000000000000" pitchFamily="2" charset="-93"/>
              </a:rPr>
              <a:t>thực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hiện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các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phép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tính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trong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>
                <a:latin typeface="#9Slide03 SFU Futura_12" panose="00000400000000000000" pitchFamily="2" charset="-93"/>
              </a:rPr>
              <a:t>ta </a:t>
            </a:r>
            <a:r>
              <a:rPr lang="en-US" sz="2800" dirty="0" err="1"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một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latin typeface="#9Slide03 SFU Futura_12" panose="00000400000000000000" pitchFamily="2" charset="-93"/>
              </a:rPr>
              <a:t>. </a:t>
            </a:r>
            <a:endParaRPr lang="vi-VN" sz="2800" dirty="0">
              <a:latin typeface="#9Slide03 SFU Futura_12" panose="00000400000000000000" pitchFamily="2" charset="-93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đó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được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gọi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latin typeface="#9Slide03 SFU Futura_12" panose="00000400000000000000" pitchFamily="2" charset="-93"/>
              </a:rPr>
              <a:t>là</a:t>
            </a:r>
            <a:r>
              <a:rPr lang="en-US" sz="2800" dirty="0"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giá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trị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của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biểu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thức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 </a:t>
            </a:r>
            <a:r>
              <a:rPr lang="en-US" sz="2800" dirty="0" err="1">
                <a:solidFill>
                  <a:schemeClr val="accent6"/>
                </a:solidFill>
                <a:latin typeface="#9Slide03 SFU Futura_12" panose="00000400000000000000" pitchFamily="2" charset="-93"/>
              </a:rPr>
              <a:t>số</a:t>
            </a:r>
            <a:r>
              <a:rPr lang="en-US" sz="2800" dirty="0">
                <a:solidFill>
                  <a:schemeClr val="accent6"/>
                </a:solidFill>
                <a:latin typeface="#9Slide03 SFU Futura_12" panose="00000400000000000000" pitchFamily="2" charset="-93"/>
              </a:rPr>
              <a:t>.</a:t>
            </a:r>
          </a:p>
        </p:txBody>
      </p:sp>
      <p:pic>
        <p:nvPicPr>
          <p:cNvPr id="29" name="Picture 2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040EE21-432C-B82C-CD6F-7981CC350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23" y="1855200"/>
            <a:ext cx="305105" cy="305105"/>
          </a:xfrm>
          <a:prstGeom prst="rect">
            <a:avLst/>
          </a:prstGeom>
        </p:spPr>
      </p:pic>
      <p:pic>
        <p:nvPicPr>
          <p:cNvPr id="30" name="Picture 2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5059EB-2C0C-467A-6EBC-144A9B06D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23" y="3226800"/>
            <a:ext cx="305105" cy="305105"/>
          </a:xfrm>
          <a:prstGeom prst="rect">
            <a:avLst/>
          </a:prstGeom>
        </p:spPr>
      </p:pic>
      <p:pic>
        <p:nvPicPr>
          <p:cNvPr id="31" name="Picture 3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6FBBE7-3FD4-0DF6-C246-1204D7DE3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23" y="3912600"/>
            <a:ext cx="305105" cy="305105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A1971E-C79E-28D6-3DDE-7FD101154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823" y="5284200"/>
            <a:ext cx="305105" cy="305105"/>
          </a:xfrm>
          <a:prstGeom prst="rect">
            <a:avLst/>
          </a:prstGeom>
        </p:spPr>
      </p:pic>
      <p:pic>
        <p:nvPicPr>
          <p:cNvPr id="33" name="Picture 32" descr="A white text with a black background&#10;&#10;Description automatically generated">
            <a:extLst>
              <a:ext uri="{FF2B5EF4-FFF2-40B4-BE49-F238E27FC236}">
                <a16:creationId xmlns:a16="http://schemas.microsoft.com/office/drawing/2014/main" id="{F3E47FB8-0457-CAAA-B2CF-C24E3DBFE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337" y="1081144"/>
            <a:ext cx="576074" cy="2128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07AFDC-4B47-B6EC-B4F5-1DAEE48B2C79}"/>
              </a:ext>
            </a:extLst>
          </p:cNvPr>
          <p:cNvSpPr/>
          <p:nvPr/>
        </p:nvSpPr>
        <p:spPr>
          <a:xfrm>
            <a:off x="-1143000" y="-21958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Google Shape;759;p19">
            <a:extLst>
              <a:ext uri="{FF2B5EF4-FFF2-40B4-BE49-F238E27FC236}">
                <a16:creationId xmlns:a16="http://schemas.microsoft.com/office/drawing/2014/main" id="{79D1B425-ECCF-4812-50A1-27BC4751854F}"/>
              </a:ext>
            </a:extLst>
          </p:cNvPr>
          <p:cNvSpPr/>
          <p:nvPr/>
        </p:nvSpPr>
        <p:spPr>
          <a:xfrm>
            <a:off x="304800" y="185767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5EF94-8079-92A6-3A6C-6A0B39CAE98D}"/>
              </a:ext>
            </a:extLst>
          </p:cNvPr>
          <p:cNvSpPr txBox="1"/>
          <p:nvPr/>
        </p:nvSpPr>
        <p:spPr>
          <a:xfrm>
            <a:off x="921655" y="76200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A1964-F6E7-E089-54E2-6AE09839C591}"/>
              </a:ext>
            </a:extLst>
          </p:cNvPr>
          <p:cNvSpPr txBox="1"/>
          <p:nvPr/>
        </p:nvSpPr>
        <p:spPr>
          <a:xfrm>
            <a:off x="782774" y="1092559"/>
            <a:ext cx="10896600" cy="565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u="sng" dirty="0">
                <a:latin typeface="#9Slide03 SFU Futura_12" panose="00000400000000000000" pitchFamily="2" charset="-93"/>
              </a:rPr>
              <a:t>* </a:t>
            </a:r>
            <a:r>
              <a:rPr lang="en-US" sz="2800" b="1" u="sng" dirty="0" err="1">
                <a:latin typeface="#9Slide03 SFU Futura_12" panose="00000400000000000000" pitchFamily="2" charset="-93"/>
              </a:rPr>
              <a:t>Nhận</a:t>
            </a:r>
            <a:r>
              <a:rPr lang="en-US" sz="2800" b="1" u="sng" dirty="0">
                <a:latin typeface="#9Slide03 SFU Futura_12" panose="00000400000000000000" pitchFamily="2" charset="-93"/>
              </a:rPr>
              <a:t> </a:t>
            </a:r>
            <a:r>
              <a:rPr lang="en-US" sz="2800" b="1" u="sng" dirty="0" err="1">
                <a:latin typeface="#9Slide03 SFU Futura_12" panose="00000400000000000000" pitchFamily="2" charset="-93"/>
              </a:rPr>
              <a:t>xét</a:t>
            </a:r>
            <a:r>
              <a:rPr lang="en-US" sz="2800" b="1" u="sng" dirty="0">
                <a:latin typeface="#9Slide03 SFU Futura_12" panose="00000400000000000000" pitchFamily="2" charset="-93"/>
              </a:rPr>
              <a:t> (</a:t>
            </a:r>
            <a:r>
              <a:rPr lang="en-US" sz="2800" b="1" u="sng" dirty="0" err="1">
                <a:latin typeface="#9Slide03 SFU Futura_12" panose="00000400000000000000" pitchFamily="2" charset="-93"/>
              </a:rPr>
              <a:t>SGK</a:t>
            </a:r>
            <a:r>
              <a:rPr lang="en-US" sz="2800" b="1" u="sng" dirty="0">
                <a:latin typeface="#9Slide03 SFU Futura_12" panose="00000400000000000000" pitchFamily="2" charset="-93"/>
              </a:rPr>
              <a:t>- 41)</a:t>
            </a:r>
            <a:endParaRPr lang="en-US" sz="2800" b="1" u="sng" dirty="0">
              <a:solidFill>
                <a:srgbClr val="0070C0"/>
              </a:solidFill>
              <a:latin typeface="#9Slide03 SFU Futura_12" panose="00000400000000000000" pitchFamily="2" charset="-93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DB8D20-3E6C-02E9-20F8-46B7F6ADE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20" y="854037"/>
            <a:ext cx="863886" cy="8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7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A1AF4A-8F46-29B2-3123-20D91F273374}"/>
              </a:ext>
            </a:extLst>
          </p:cNvPr>
          <p:cNvGrpSpPr/>
          <p:nvPr/>
        </p:nvGrpSpPr>
        <p:grpSpPr>
          <a:xfrm>
            <a:off x="304800" y="974406"/>
            <a:ext cx="5199462" cy="600807"/>
            <a:chOff x="301611" y="2643308"/>
            <a:chExt cx="5114232" cy="6008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1B7369-6C9E-BD3F-0296-54ACE789CC86}"/>
                </a:ext>
              </a:extLst>
            </p:cNvPr>
            <p:cNvSpPr/>
            <p:nvPr/>
          </p:nvSpPr>
          <p:spPr>
            <a:xfrm>
              <a:off x="301611" y="2734056"/>
              <a:ext cx="2251990" cy="5100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9E81D2-D49D-C90F-4C51-31957FD6461B}"/>
                </a:ext>
              </a:extLst>
            </p:cNvPr>
            <p:cNvSpPr txBox="1"/>
            <p:nvPr/>
          </p:nvSpPr>
          <p:spPr>
            <a:xfrm>
              <a:off x="455101" y="2643308"/>
              <a:ext cx="4960742" cy="5579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Vận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#9Slide03 Neutra" panose="02040603050506020204" pitchFamily="18" charset="0"/>
                </a:rPr>
                <a:t>dụng</a:t>
              </a:r>
              <a:r>
                <a:rPr lang="en-US" sz="2800" dirty="0">
                  <a:solidFill>
                    <a:schemeClr val="bg1"/>
                  </a:solidFill>
                  <a:latin typeface="#9Slide03 Neutra" panose="02040603050506020204" pitchFamily="18" charset="0"/>
                </a:rPr>
                <a:t>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001DD94-A6DE-0086-2AF3-3B75CF531BC8}"/>
              </a:ext>
            </a:extLst>
          </p:cNvPr>
          <p:cNvSpPr txBox="1"/>
          <p:nvPr/>
        </p:nvSpPr>
        <p:spPr>
          <a:xfrm>
            <a:off x="921655" y="1793122"/>
            <a:ext cx="100456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latin typeface="#9Slide03 SFU Futura_12" panose="00000400000000000000" pitchFamily="2" charset="0"/>
              </a:rPr>
              <a:t>Trong </a:t>
            </a:r>
            <a:r>
              <a:rPr lang="en-US" sz="2800" dirty="0" err="1">
                <a:latin typeface="#9Slide03 SFU Futura_12" panose="00000400000000000000" pitchFamily="2" charset="0"/>
              </a:rPr>
              <a:t>các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phát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sau</a:t>
            </a:r>
            <a:r>
              <a:rPr lang="en-US" sz="2800" dirty="0">
                <a:latin typeface="#9Slide03 SFU Futura_12" panose="00000400000000000000" pitchFamily="2" charset="0"/>
              </a:rPr>
              <a:t>, </a:t>
            </a:r>
            <a:r>
              <a:rPr lang="en-US" sz="2800" dirty="0" err="1">
                <a:latin typeface="#9Slide03 SFU Futura_12" panose="00000400000000000000" pitchFamily="2" charset="0"/>
              </a:rPr>
              <a:t>phát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nào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đúng</a:t>
            </a:r>
            <a:r>
              <a:rPr lang="en-US" sz="2800" dirty="0">
                <a:latin typeface="#9Slide03 SFU Futura_12" panose="00000400000000000000" pitchFamily="2" charset="0"/>
              </a:rPr>
              <a:t>, </a:t>
            </a:r>
            <a:r>
              <a:rPr lang="en-US" sz="2800" dirty="0" err="1">
                <a:latin typeface="#9Slide03 SFU Futura_12" panose="00000400000000000000" pitchFamily="2" charset="0"/>
              </a:rPr>
              <a:t>phát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nào</a:t>
            </a:r>
            <a:r>
              <a:rPr lang="en-US" sz="2800" dirty="0"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latin typeface="#9Slide03 SFU Futura_12" panose="00000400000000000000" pitchFamily="2" charset="0"/>
              </a:rPr>
              <a:t>sai</a:t>
            </a:r>
            <a:r>
              <a:rPr lang="en-US" sz="2800" dirty="0">
                <a:latin typeface="#9Slide03 SFU Futura_12" panose="00000400000000000000" pitchFamily="2" charset="0"/>
              </a:rPr>
              <a:t>?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1CB5C03-A8E3-DA7C-3576-920D6511B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8809" y="1617568"/>
            <a:ext cx="297052" cy="510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FF127-8D3F-8186-0432-2FDB06B82859}"/>
              </a:ext>
            </a:extLst>
          </p:cNvPr>
          <p:cNvSpPr txBox="1"/>
          <p:nvPr/>
        </p:nvSpPr>
        <p:spPr>
          <a:xfrm>
            <a:off x="996617" y="2574222"/>
            <a:ext cx="5791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a) 1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B65D46-008B-6914-9FA6-1F33C30AFAF3}"/>
              </a:ext>
            </a:extLst>
          </p:cNvPr>
          <p:cNvSpPr txBox="1"/>
          <p:nvPr/>
        </p:nvSpPr>
        <p:spPr>
          <a:xfrm>
            <a:off x="996616" y="3481359"/>
            <a:ext cx="58613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b) 100 + 3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.</a:t>
            </a:r>
            <a:r>
              <a:rPr lang="en-US" sz="2800" spc="-3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4 – 2</a:t>
            </a:r>
            <a:r>
              <a:rPr lang="en-US" sz="2800" baseline="300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3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ECF09-5EF2-ECD4-E1F8-BF9BE023EB98}"/>
              </a:ext>
            </a:extLst>
          </p:cNvPr>
          <p:cNvSpPr txBox="1"/>
          <p:nvPr/>
        </p:nvSpPr>
        <p:spPr>
          <a:xfrm>
            <a:off x="996616" y="4382736"/>
            <a:ext cx="5791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c) 200 + 2x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AEE192-F12A-C820-F042-6E7B30EBF8ED}"/>
              </a:ext>
            </a:extLst>
          </p:cNvPr>
          <p:cNvSpPr txBox="1"/>
          <p:nvPr/>
        </p:nvSpPr>
        <p:spPr>
          <a:xfrm>
            <a:off x="996616" y="5284113"/>
            <a:ext cx="73853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d) 20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giá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SFU Futura_12" panose="00000400000000000000" pitchFamily="2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#9Slide03 SFU Futura_12" panose="00000400000000000000" pitchFamily="2" charset="0"/>
              </a:rPr>
              <a:t> 50 – 4 . 5 – 10.</a:t>
            </a:r>
          </a:p>
        </p:txBody>
      </p:sp>
      <p:pic>
        <p:nvPicPr>
          <p:cNvPr id="16" name="Picture 15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36A91745-8467-237D-7523-42DCBF0A9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474096"/>
            <a:ext cx="457200" cy="457200"/>
          </a:xfrm>
          <a:prstGeom prst="rect">
            <a:avLst/>
          </a:prstGeom>
        </p:spPr>
      </p:pic>
      <p:pic>
        <p:nvPicPr>
          <p:cNvPr id="19" name="Picture 18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1F10C4B6-FE68-6D31-749F-1A05CA9D8E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20" y="2557434"/>
            <a:ext cx="457200" cy="457200"/>
          </a:xfrm>
          <a:prstGeom prst="rect">
            <a:avLst/>
          </a:prstGeom>
        </p:spPr>
      </p:pic>
      <p:pic>
        <p:nvPicPr>
          <p:cNvPr id="20" name="Picture 19" descr="A red circle with a white x in it&#10;&#10;Description automatically generated">
            <a:extLst>
              <a:ext uri="{FF2B5EF4-FFF2-40B4-BE49-F238E27FC236}">
                <a16:creationId xmlns:a16="http://schemas.microsoft.com/office/drawing/2014/main" id="{8ED6BD83-5982-A22D-03B3-ED131633F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20" y="4372263"/>
            <a:ext cx="457200" cy="457200"/>
          </a:xfrm>
          <a:prstGeom prst="rect">
            <a:avLst/>
          </a:prstGeom>
        </p:spPr>
      </p:pic>
      <p:pic>
        <p:nvPicPr>
          <p:cNvPr id="21" name="Picture 20" descr="A green circle with a white tick in it&#10;&#10;Description automatically generated">
            <a:extLst>
              <a:ext uri="{FF2B5EF4-FFF2-40B4-BE49-F238E27FC236}">
                <a16:creationId xmlns:a16="http://schemas.microsoft.com/office/drawing/2014/main" id="{15CE5CAD-3271-5F01-29D1-D4E717FC0B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5257800"/>
            <a:ext cx="457200" cy="457200"/>
          </a:xfrm>
          <a:prstGeom prst="rect">
            <a:avLst/>
          </a:prstGeom>
        </p:spPr>
      </p:pic>
      <p:pic>
        <p:nvPicPr>
          <p:cNvPr id="18" name="Picture 17" descr="A blue and orange logo&#10;&#10;Description automatically generated">
            <a:extLst>
              <a:ext uri="{FF2B5EF4-FFF2-40B4-BE49-F238E27FC236}">
                <a16:creationId xmlns:a16="http://schemas.microsoft.com/office/drawing/2014/main" id="{277F80F6-EB34-21BC-F2D9-078AA4BA35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10" y="247889"/>
            <a:ext cx="790449" cy="29201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E479CF-E018-3014-7265-B7C2817C6854}"/>
              </a:ext>
            </a:extLst>
          </p:cNvPr>
          <p:cNvSpPr/>
          <p:nvPr/>
        </p:nvSpPr>
        <p:spPr>
          <a:xfrm>
            <a:off x="-1295400" y="0"/>
            <a:ext cx="5791200" cy="990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Google Shape;759;p19">
            <a:extLst>
              <a:ext uri="{FF2B5EF4-FFF2-40B4-BE49-F238E27FC236}">
                <a16:creationId xmlns:a16="http://schemas.microsoft.com/office/drawing/2014/main" id="{FCEDCE22-AC82-DE75-D7A3-F414A362BDF3}"/>
              </a:ext>
            </a:extLst>
          </p:cNvPr>
          <p:cNvSpPr/>
          <p:nvPr/>
        </p:nvSpPr>
        <p:spPr>
          <a:xfrm>
            <a:off x="304800" y="383848"/>
            <a:ext cx="312096" cy="287575"/>
          </a:xfrm>
          <a:custGeom>
            <a:avLst/>
            <a:gdLst/>
            <a:ahLst/>
            <a:cxnLst/>
            <a:rect l="l" t="t" r="r" b="b"/>
            <a:pathLst>
              <a:path w="19634" h="19635" extrusionOk="0">
                <a:moveTo>
                  <a:pt x="9811" y="5847"/>
                </a:moveTo>
                <a:cubicBezTo>
                  <a:pt x="12002" y="5847"/>
                  <a:pt x="13764" y="7621"/>
                  <a:pt x="13764" y="9811"/>
                </a:cubicBezTo>
                <a:cubicBezTo>
                  <a:pt x="13764" y="12002"/>
                  <a:pt x="12002" y="13764"/>
                  <a:pt x="9811" y="13764"/>
                </a:cubicBezTo>
                <a:cubicBezTo>
                  <a:pt x="7621" y="13764"/>
                  <a:pt x="5847" y="12002"/>
                  <a:pt x="5847" y="9811"/>
                </a:cubicBezTo>
                <a:cubicBezTo>
                  <a:pt x="5847" y="7621"/>
                  <a:pt x="7621" y="5847"/>
                  <a:pt x="9811" y="5847"/>
                </a:cubicBezTo>
                <a:close/>
                <a:moveTo>
                  <a:pt x="8704" y="1"/>
                </a:moveTo>
                <a:cubicBezTo>
                  <a:pt x="8275" y="1"/>
                  <a:pt x="7930" y="346"/>
                  <a:pt x="7930" y="775"/>
                </a:cubicBezTo>
                <a:lnTo>
                  <a:pt x="7930" y="1775"/>
                </a:lnTo>
                <a:cubicBezTo>
                  <a:pt x="7037" y="1977"/>
                  <a:pt x="6216" y="2322"/>
                  <a:pt x="5466" y="2799"/>
                </a:cubicBezTo>
                <a:lnTo>
                  <a:pt x="4763" y="2096"/>
                </a:lnTo>
                <a:cubicBezTo>
                  <a:pt x="4614" y="1947"/>
                  <a:pt x="4412" y="1873"/>
                  <a:pt x="4209" y="1873"/>
                </a:cubicBezTo>
                <a:cubicBezTo>
                  <a:pt x="4007" y="1873"/>
                  <a:pt x="3805" y="1947"/>
                  <a:pt x="3656" y="2096"/>
                </a:cubicBezTo>
                <a:lnTo>
                  <a:pt x="2096" y="3668"/>
                </a:lnTo>
                <a:cubicBezTo>
                  <a:pt x="1798" y="3966"/>
                  <a:pt x="1798" y="4466"/>
                  <a:pt x="2096" y="4763"/>
                </a:cubicBezTo>
                <a:lnTo>
                  <a:pt x="2799" y="5466"/>
                </a:lnTo>
                <a:cubicBezTo>
                  <a:pt x="2334" y="6204"/>
                  <a:pt x="1977" y="7037"/>
                  <a:pt x="1775" y="7930"/>
                </a:cubicBezTo>
                <a:lnTo>
                  <a:pt x="775" y="7930"/>
                </a:lnTo>
                <a:cubicBezTo>
                  <a:pt x="346" y="7930"/>
                  <a:pt x="1" y="8276"/>
                  <a:pt x="1" y="8704"/>
                </a:cubicBezTo>
                <a:lnTo>
                  <a:pt x="1" y="10931"/>
                </a:lnTo>
                <a:cubicBezTo>
                  <a:pt x="1" y="11359"/>
                  <a:pt x="346" y="11705"/>
                  <a:pt x="775" y="11705"/>
                </a:cubicBezTo>
                <a:lnTo>
                  <a:pt x="1775" y="11705"/>
                </a:lnTo>
                <a:cubicBezTo>
                  <a:pt x="1977" y="12598"/>
                  <a:pt x="2322" y="13407"/>
                  <a:pt x="2799" y="14169"/>
                </a:cubicBezTo>
                <a:lnTo>
                  <a:pt x="2096" y="14872"/>
                </a:lnTo>
                <a:cubicBezTo>
                  <a:pt x="1798" y="15169"/>
                  <a:pt x="1798" y="15669"/>
                  <a:pt x="2096" y="15967"/>
                </a:cubicBezTo>
                <a:lnTo>
                  <a:pt x="3656" y="17539"/>
                </a:lnTo>
                <a:cubicBezTo>
                  <a:pt x="3805" y="17687"/>
                  <a:pt x="4007" y="17762"/>
                  <a:pt x="4209" y="17762"/>
                </a:cubicBezTo>
                <a:cubicBezTo>
                  <a:pt x="4412" y="17762"/>
                  <a:pt x="4614" y="17687"/>
                  <a:pt x="4763" y="17539"/>
                </a:cubicBezTo>
                <a:lnTo>
                  <a:pt x="5466" y="16836"/>
                </a:lnTo>
                <a:cubicBezTo>
                  <a:pt x="6204" y="17300"/>
                  <a:pt x="7037" y="17658"/>
                  <a:pt x="7930" y="17860"/>
                </a:cubicBezTo>
                <a:lnTo>
                  <a:pt x="7930" y="18860"/>
                </a:lnTo>
                <a:cubicBezTo>
                  <a:pt x="7930" y="19289"/>
                  <a:pt x="8275" y="19634"/>
                  <a:pt x="8704" y="19634"/>
                </a:cubicBezTo>
                <a:lnTo>
                  <a:pt x="10919" y="19634"/>
                </a:lnTo>
                <a:cubicBezTo>
                  <a:pt x="11359" y="19634"/>
                  <a:pt x="11704" y="19289"/>
                  <a:pt x="11704" y="18860"/>
                </a:cubicBezTo>
                <a:lnTo>
                  <a:pt x="11704" y="17860"/>
                </a:lnTo>
                <a:cubicBezTo>
                  <a:pt x="12597" y="17658"/>
                  <a:pt x="13407" y="17312"/>
                  <a:pt x="14169" y="16836"/>
                </a:cubicBezTo>
                <a:lnTo>
                  <a:pt x="14872" y="17539"/>
                </a:lnTo>
                <a:cubicBezTo>
                  <a:pt x="15020" y="17687"/>
                  <a:pt x="15220" y="17762"/>
                  <a:pt x="15419" y="17762"/>
                </a:cubicBezTo>
                <a:cubicBezTo>
                  <a:pt x="15619" y="17762"/>
                  <a:pt x="15818" y="17687"/>
                  <a:pt x="15967" y="17539"/>
                </a:cubicBezTo>
                <a:lnTo>
                  <a:pt x="17539" y="15967"/>
                </a:lnTo>
                <a:cubicBezTo>
                  <a:pt x="17836" y="15669"/>
                  <a:pt x="17836" y="15169"/>
                  <a:pt x="17539" y="14872"/>
                </a:cubicBezTo>
                <a:lnTo>
                  <a:pt x="16836" y="14169"/>
                </a:lnTo>
                <a:cubicBezTo>
                  <a:pt x="17300" y="13431"/>
                  <a:pt x="17658" y="12598"/>
                  <a:pt x="17860" y="11705"/>
                </a:cubicBezTo>
                <a:lnTo>
                  <a:pt x="18860" y="11705"/>
                </a:lnTo>
                <a:cubicBezTo>
                  <a:pt x="19289" y="11705"/>
                  <a:pt x="19634" y="11359"/>
                  <a:pt x="19634" y="10931"/>
                </a:cubicBezTo>
                <a:lnTo>
                  <a:pt x="19634" y="8704"/>
                </a:lnTo>
                <a:cubicBezTo>
                  <a:pt x="19634" y="8276"/>
                  <a:pt x="19289" y="7930"/>
                  <a:pt x="18860" y="7930"/>
                </a:cubicBezTo>
                <a:lnTo>
                  <a:pt x="17860" y="7930"/>
                </a:lnTo>
                <a:cubicBezTo>
                  <a:pt x="17658" y="7037"/>
                  <a:pt x="17312" y="6228"/>
                  <a:pt x="16836" y="5466"/>
                </a:cubicBezTo>
                <a:lnTo>
                  <a:pt x="17539" y="4763"/>
                </a:lnTo>
                <a:cubicBezTo>
                  <a:pt x="17836" y="4466"/>
                  <a:pt x="17836" y="3966"/>
                  <a:pt x="17539" y="3668"/>
                </a:cubicBezTo>
                <a:lnTo>
                  <a:pt x="15967" y="2096"/>
                </a:lnTo>
                <a:cubicBezTo>
                  <a:pt x="15818" y="1947"/>
                  <a:pt x="15619" y="1873"/>
                  <a:pt x="15419" y="1873"/>
                </a:cubicBezTo>
                <a:cubicBezTo>
                  <a:pt x="15220" y="1873"/>
                  <a:pt x="15020" y="1947"/>
                  <a:pt x="14872" y="2096"/>
                </a:cubicBezTo>
                <a:lnTo>
                  <a:pt x="14169" y="2799"/>
                </a:lnTo>
                <a:cubicBezTo>
                  <a:pt x="13431" y="2334"/>
                  <a:pt x="12597" y="1977"/>
                  <a:pt x="11704" y="1775"/>
                </a:cubicBezTo>
                <a:lnTo>
                  <a:pt x="11704" y="775"/>
                </a:lnTo>
                <a:cubicBezTo>
                  <a:pt x="11704" y="346"/>
                  <a:pt x="11359" y="1"/>
                  <a:pt x="10919" y="1"/>
                </a:cubicBezTo>
                <a:close/>
              </a:path>
            </a:pathLst>
          </a:custGeom>
          <a:solidFill>
            <a:srgbClr val="FF592A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3B2D91-FA24-28A7-9021-82772A81532A}"/>
              </a:ext>
            </a:extLst>
          </p:cNvPr>
          <p:cNvSpPr txBox="1"/>
          <p:nvPr/>
        </p:nvSpPr>
        <p:spPr>
          <a:xfrm>
            <a:off x="921655" y="274281"/>
            <a:ext cx="310662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dirty="0">
                <a:latin typeface="#9Slide03 Neutra" panose="02040603050506020204" pitchFamily="18" charset="0"/>
              </a:rPr>
              <a:t>I. </a:t>
            </a:r>
            <a:r>
              <a:rPr lang="vi-VN" sz="3200" dirty="0">
                <a:latin typeface="#9Slide03 Neutra" panose="02040603050506020204" pitchFamily="18" charset="0"/>
              </a:rPr>
              <a:t>Biểu thức số</a:t>
            </a:r>
            <a:endParaRPr lang="en-US" sz="3200" dirty="0">
              <a:latin typeface="#9Slide03 Neu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64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iểu thức đại số, biểu thức số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UUVVY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UUVVY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NRRVVg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UUVVY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DUUVVY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NRRVVg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DUUVVYASLxaX0AAAB9AAAAHAAAAHVuaXZlcnNhbC9sb2NhbF9zZXR0aW5ncy54bWyzsa/IzVEoSy0qzszPs1Uy1DNQUkjNS85PycxLt1UKDXHTtVBSKC5JzEtJzMnPS7VVystXUrC347LJyU9OzAlOLSkBKixWKMhJrEwtCknNBTJKUv0Sc4EqwzIf7m4vUcg4vDlRR+HhrpV5CskPd88sUcgvzcnMS1XSt+MCAFBLAwQUAAIACADVUVVYbBs80k4YAAC7JgAAFwAAAHVuaXZlcnNhbC91bml2ZXJzYWwucG5n7Vd7VJLpvqZxspnpOnva2zTTplLTUlIz8z51agwvOWliikoz3iavgaIiNxtnmq4yIYF4gXZpZN4mTQkv4FwSEZUmRUJUKhBMRRQSRUQOzuxzzp591lnrrPPv6VuLBe/zfXzv8/u9v/d5n9/VL04Hbv7I6iMAALAZdOpEOABg5ggAvFf/gbkJ2ev76TbT17rs8MDjgIYB6zemwfspx0KPAQCP8BtXvlxvGn948VR0NgDwyeraZ90Gote3AID9F6ATx87mxyvH+mvTRUibuZW8Iza9+aQP+N8oKbfmTqx7uvuDc8NdRSS/Q9f2bD189fAH74N+svzA8f1bl07i0xF/sTvzw4mvCadA5dvufkIVG7RxnR2puKGa7AHI4ip27uLU0OqDOJTqYUyYQLeE2moicXO/ifRnB4JMYTy7RngPAHh8t8oE1/8BR5GJUMNUlPp4dHS/A8cd0q85ktRaFri8HjC+nR7cO/XdmXj7Yo4ygcYqxsDY6wpR9KpRmDVezPHH7NK/xpoBFmfPgqI7d1y7cooN6PKLCD9xYrzL9EMjjc+z5ki1j8KgHNYTCaCrMyJ89uh/e9PrRuNyFmlQ1vaC3pgAHc0CvBx3dMyrOHSlI2NmUPgIOOsJuKiKIRJVGKO+saksN3R1qhG7dFVlFAlXX7+iBxjeODSUl7xBac7KF/DcDMNkoMqZPuY9f7aoZ/R7iE0JihuhHISuvLbw9AEO1E3TcNLycsU0mJoKjS2HzP5SpxBLVgfgI6V9ZHFcqA/hHv8AoyPrQ8BouwPQkaabsT0YYfZtxyFjUZhRW+srP+ltdmlTNwGqX5As5Z8nPZ8LhK5I2e7Gij5y3f1+7nKU0IEJpRlXbF1MHGDK3W7rE/3tW4zu53sX2Zp2dt7gpcEIB46v4kxx3qzkN6mX3FV/mIMdpbXsopAyeAiN2+367NSB8TYnr1yvy8ItTY1jFtBVNY01wvLdMgVDXNdMThr8Cdble8VEca2CkObm33iDrBhVs+xMWaIqS4jBwJ+RdM/1e80ux1LptqHD0KLCTUuphy7mVELMrnihzHo3hdASLtoKN+2p/TbRp1kiX4dh8V25aLyXPb/SKiRZoliNdT/KzqXdv1O1W+BfP4T8gQcpejai3SuCRNmJ4RnHQA1jFqLW9IRO2A+YEk7frbDtrfC3WJUdRza52qA3rdA+qSZo1liNuVirB5sWefG1XbV5DwjTRpCNvUD37/YaVC88LzzAuzm9I/jX/PKF2Qv9Plu6ONNT6uq7rg0BjChx2Q0evqhc19o8uoLpRx2G9e92U12EtmVxnwRwDNQktwzfZGYsb2JV3jYqnFlMRLBTdX1RehfNTY28tdsQw23FK46ZYxa4kQ2NyqAGy+3Q9jDgmDCo0kjWjuVTi7mYh9lOi+7TpoC04ny0AoM6jBdZSJk02TkhLKjJjwIUlyltG/lNtZxX4wabkgQaQuCLGEjcJSpOD7t/U3Gqn/amhS0XB3drskKGK9+ItCPyGHty80BMlts4Zx8jcrAJHRfgb443B8yOXScRO7YpOGfUP1e+YVY0UkhIzrFoF8V6VKw/9/oiHathxG/e5wYdvq1KWz63H+41/QAhr1RZHZYto6GDU/qY3JD65uEzZlc22XdnDOQOPT5Y8obpLy5TuX9hpfDzeVCcZn5LxK+dLhkhjQzD2MLHI0Kdd2ae9qQzOQlst1e/VyPwBhcx9w3KNXZc7+ydCxgXoTIRku3Fky8L1CjkNUxZYnnrH2nxt+SXzLA7ERNYxTJsl5TlV5a2+BStB7WiOvBe/qLZffqG4gutmufSQ5KsMVXQQA2MVXfP5ntmAzULztrXMluwCurGeM0aY09PtTpFh/WTFxS5cMMTFYdHyeroPAhRpLV6DKb6uNeTfKwAT/KAMeFTJztZttBf3VVLP1cc+zdzmwWMXVE58tmhLZflPI9zoG4xT4j8AnPhZem0+7belzXmIm4HRno+g6XU6WHj9642F/UIYDtKfgL/lZE4qorOtbnBX3zUwMdGj50uFubHHpA+OuWSkTLsk/lvLoq2dIWvsVrKuA1RDqJpQ16IZMnN6EoNatoK6KBZC1V70k2CnXiOsWYAoUC/LYuzeXaK4yRLW2htIvMgjeelihJXvIk8SoBRXJFbyhg+FBUkjmqbIi1QcHqqxaMfmRTDwtlR519UjK4f2pjnwi+6LNidgn7VeEMT11Zxgzdbn8JitaJY2A4g6HYpMk6zSMljsVFXIWSiIHeoNd77sgfORdjOtvyxX+8erVQIFiBiCoZ2afLcOTec+dvo5L6OmfiGMbrmpZcw6cdo8Y9tATp/oUKN9j8LFqrq0zoqYkcUKGYydJ9G6eC4KfIJfNTtFB8N6sVmSFIheCouIfwgfKd054eiy8u/7rG0/YU87A5lj1zeNz3gRRPv5PXm47p5kOl+3+gwVmPdR8/AJiHuzAdZSqor6DeBr6W7U0Linyks5mDn897A3bZYdfNuCwCmbO/2KqqAUWJxb8bEa0FpDH6EJ8nbKIZSJTSUtzvT116KZedsSmvXtGi5Sy7zpSGQzU/kBnZbfdBwnCpWqBzK4Guo/QnaC5svH5Bizo3RYJKMyjSNVwujYR7uphLfY+ZC+xi0G7T8ZOhNBecJpjajHtOcx46q4VzIBFZXt35qKSQ31iruIg21GaUl+jLCLR55VoxGSQvc+aJwtw1/bEKro0OLljJB4UFN8WD3sYHSTcdTP/tBltu9TlLN41avO5FExbFY5nMeV7jaJJ80Vps/ReiBo+l9BnD71vTH7M6mUfkxRLjqs6irlov6qR3F4kpd0ywaV1MnmC8LDs9M8R33+psmIzKV7SBVJnZK2+W1egaZMzOYzq++pBhntec0JNEGFBPjbU22HM2hQTnCmtui/2qUtI9RiYng+A6m6eEV8NFUvRoxPjziiVpE9eVjk3BDBZzsg+Q0zELsYRpZsxwl/uEGb6KjNsNGxc9HYmd5Cy3jdQf0VQNKdECWMN60ZH4QEHfj4tTYT5vA6texNZeSXFIKwaYyObp7V8mlL/vJFvr5XPjYFJxw6bgbtKFP09jQeAzjkqLvzrBRlK+FnOH/h6qAZqefVEq1iZCpNhi7sfjLjDx5zSUwpr8rB0Hrlt6WtcF0+zR9DA97jb0UwayHGbOccY54EV1jsGJ8mSaZgMt30SPl2U6cjKw4KbaHSVGW8ZV7TYuZCElFlaTzfK/YMrLQMzfJByiNJHGbJKFbzM9IDLCXtlZfvDG9k89uw8YbU3cS0rOdy+tm+flelowkf4ki+0Ls7Kk/4hQFmR+y/OyGcOI75MKWmo7TsT53WIjusFgny5z+k18BhR1paF7OCB34D5fScBJEkXwZQiQaTtAJhATw+r1Qzd6kFPyrqdj8gT8/F5206rpR1371dFHPPCdKXdPrZ8PO1L+1+4c/aXF2bKL92aAQiT7FUpj+Tx7mf2F+/mSjToOY0qM2DDxm2Vv71GA6PCoJcA7MN9NW/xYxc12/2aQwg3Z2YOA1dYdl/X2e7gZ4UHK/D6xZs13lrx+uGbu5s8TtAMCdv9qZvOfXJ0HrAICYMybTWgj+Hb4dYTfBCVh9dGXt6qmpQLSt2UDr6n8yg/+DR3wHv4Pfwe/gd/A7+B38Dn4Hv4Pfwe/g/49wbzNx+8dr1617SKNhMSD1E06lk+k2ICz0Xxuuf+7DmA+rVhrZBtxWqHEVh1sKhBrf/BKw0mxUz9UELOOVJco+bXJ7swHQxdMzcBq27SrXE4eNSviIWWGVNVEqf+H/eXcabpWsYsdAm9r83lC8k72wwuL2MDKRZsQb9XOLRlmAs+dkPEHJNwAA8QO0FZ6xFV1J8nTw6hYubQ0wBuQFjBO3lkhLpcjhNwT1fd+/x+rvrAPYAItIgunmDiQzubAs7CvwNEEfUqyIpgf3lj9PzQ4AFJJv2bLjO/155WTr6Wbw9C39wNrNqc9VHiauX4SPU/c7EipMPSTw9TCuUDoSUPylz8sk2WhsZbtabsdZrhMUyFjZJMJ7vu30VTPr6MVbvz8xsd8xK4y4HTQQHl6Ysmht+mePLefHXXNwIpHhEHRtX4qjo6e2mWaYeaUxLm21HUepJLicfhYQO4+HOnsury4a+2sX0Npm3JyTZKnbM6Ds53rD3PcBK/lQxXT+QZamErcw77qkpq2KfgHidDz8ffTzYXSg0BVSaRGtTYPqr+OFnlQLiidv6PFo4+1OHXynaCB9MQLZG7bZiXnTr9Usvpig1spCDzgi/TGLAcb67KVEE9fM/UWdEt2YBLX0lo7TvwbASG4lScmW6PsPErtKEYaRRmN3zetfYF7xIqGIL1JZdgWaaxAHS7aXCrowaax706Vx3sCm9OEz0zxf5s2eXHqXbHmUNjrbO4yOjhqmLSRT6U0Fvv4ntXUk5LWZaGfN9kunN82NU0dRIC6NH+oIwhppq8LvcfOqVbpRCj/5OyMz1osCCxQprw6PDoInV1qTE0jHdJMRbB3EFld2yKb80dHEQ9CipXpd6/0MZk58ouhRXTK1r1zZn4uHs6cqQphcXbMnlJVMHfW0m8gVZSdTOCtf78i5W9Xhx1QQCOGEAH+CkUr76m5FLK2ZSHS4eP+LocL8sHGlzQb6aHfqoXhOFsJacxUsO3eWKSrLShshBSuedsw8qdR5W6kg10I+6hlHJyHGnOtt8Nnqgcj47eoBQYuZxq82iboHVeyieSGJu3Q6My5cHXsGjvTAd4TMMqtkLZN8o9qAZ/MnPOdtQ/05UkWdBdCx+d5g5i16k1Vpg2xMufzbXWckA41l0MTnNndzjhnR1lHrE9ayvCOj0kJIIsJzWAIE43GBL1jdIFiRXG3c1WfKaTM5WNzUwvILJDGfFm7xZiaBuF2PZHGqtNUbea0ORc2utRl9+OXEkZX7x6jtqcz55Srs95/qhKpV9SeDavrPaSMrWzCzUQ22G7gJqcxRbWpB0rS2pD6DfbLJlh9TrxgZcm0nepMWMEo+jN0XXe+TVTfBsicP/DQ6/ITqFQ2Vt8t9g5EPxWFqw29hmKZOKa2WnTPgZ28q+LDzHofiLHF9ckKHmf9WJ2al4Dza+i2fM+8V1DuMnL9PJvpSinFOnuSosOdIdd/jWPbC+x0pLX3VQ9dXqidc4mgzXk0h8b5a8z2oS6fdrsRU0lNKOE8ny/KYCs/PP6ccGYDwzTRaejpxfnkfP/IeEgDhozw+C1VXRLhszg/ORHl0NuXpIWLs9URoZUsMv6UmIRe0ixeuzx4FNnciFF6oheXHDGATC9YZyG/W7cC7VAZkq19Y+mk9Ugaig3o/Obc5JGVhowCiLi7AbnjVgy+CVRIv6SIe7mWXuI2UqSa9e8eRMKWqinhP03kWZEmbUTjIXZGMVGKeeVTYfZRcB7QDfiT1CZE+XmaxGppS0iijDPibk6qv75TUc5YoN9bv5W+uRba6bbHSmJ+yUYFcyPM3Cc1FnCpqc6pIFzcFK4zGz28nncOozzgylYK3vePKrAy9s9us9B54mnkEiXkgjVEEa9PiooqWCNNqDItUxgifbsCULQgcLJMQM3BIi4k5/4gAsRCTK/fleQfLGxETR/k8VRIaU7lxOcEkY+r3i4lEq9j48PV20zU3iiIyHYq0IwzLOqHDZqbLd38P+soQWXeK0uN6bW271c9UWlD8SQ+9A/cIoz7t1d5kCwkZ/YhHHlDkVYIb61RW534Hcl9YN6obqUinKHayG5oUz908DlkthsYfbnB2esYV/TToFB3IbP1VuHNb7TcRRT2bdky3uRdxEq0/G6b762SJFQ6WAaFcw5V08XD7SztGZxnVmmkIFmNrb3DePBAUZN4K5gAdWwLwM2TBMljR79QCBWsqvfhTWhv952DCxLTrx7WGnAyTjlA/M6egvttTJLA63JB4xzclba53AW7tdpHvPyCEdVHf+3HEyMSunHj9HP3II6M1L/7ER5/XN14LT2xvXi07Qi3Ssa5xh9F207uEmLRaTkInqsSCX+8g0kknfSlyUM7CcVYKFddHKmMtt/VSBW5SHwbI3ILZCOoczD3yjJuwIUB63jn1PNJe6g0OsG+12ka19LVfuBpy+06BAw5rzc8a+nXc3wmyaOhRQke0ELtFad1/BccxEHQHpBpNKgaxAn6aF0K6yiERnf7KHIONp7mPfz60mp/++zHDWMi3xtmjbheogRDbQFW0c4QofDAKGiVqjkm+vcmpwXn/hzluW1kD983Fjzx3dBBhh1qtrtSbf5sSHJSRsjl9mvMEzEcsXAhKfMlcbMgXWZ2w+SPVQ+dXHggcQhm9LXZJh0nXYqCtXuRpfakkvSxCnxQLrR7OlvkeqNXnZEzd/OVFQaVficlBvBRl+NksUhPdMatMiQDNNeXktrMHZgFx26SLxcnTgcfknzngd30hcHj/1joDhXM8yXpO0PX2+du22b6XsJUztcRvDkZkPa4zfy2lOwZqw6IzUPC32igxlifL5Z/bPJJ1+z9zw7s93383RrJfIX347UCNoamNnTLQ3NQWJtynCMV4f6JRHYor/w9GeN9HDpTGuvsOKDDvbOvQW4Ew0nQWeRE2HVEfd8O1wd8M/m1S9jezhxyWGMLWf1yrrNlzeMskf5MNZ09LU0EdqS6LeoQeW7Y4qWxsNZC4LO+0FipENkJw40NqFiZ0RzUOgThglZaXEByEiclVOlzLTsXAahFr6uewInMIQC4tC9mrcwM+KvQepstgYQIYzyk47r/sivO7mrk5xMSl5h8bxaR78d0WDx89kKWxaIqwOyWC3fPpmfPBrMicJur8YGmdDz/w1rqv46C0E318v4Vu7pI1mKfQOYvBlhtapd4EAmfJN+M087DqNzF0MzqLMiqPrl0Y3YOQNIdqHofrNT1YUYwkPpWduEvz2F0R3b+TPF7lXTZ/bsIV9vjiLq5J79Y57nbcC11+TrbBzhXZ+nYsjqNoPXls/dj3QPSrjY3yM+Dzkqn5fDnHuhtKlSzvKOCnUiK7HZQ76ILFf6xz4mgK0pW76HEe0r+1Mtb9ASRpNcEqZcOFyJm9UPfzIamFAVuHum2/4wKa5MAF1AfRWRRGzf0kP+kCyCsiPFlEdWc0VqFLm5wcTRWchkHVGAiIvsFiaoqmQxejGV6RFjDcqO6PlhP+gl8jXLzVf+ll5DrQxyKC7mGdzO2iaGq+dOjObhe/VwpQNtptvICcYuIYzL0eOTabulw9XfJ7LR50uifoeMb1KGoLtpSABgpnZ9rZlrIkZnRD+YYlUAOkP2D1SWqntFJxEyYK8qP1mf2kfkGAy7W3iVsjvIlEWQ8SzMzZgqc9SbfDU2A6AR2N719j04ieONCIrZh+0FeeVMgzLfS+sJ6Fny2RP/eV5Cet6DQvUL/TqZeBVp5f5w4vrxViScHfd9bLi07DxxsGBtMIHPmSPSd1W94+S6J9ZIEa/djJEZTZLA9zOxXb79AZ1Ns5MYPMTR53jUzdi68enU1lcWRrNgJI8dOdaUC7wcEkblPXyNT8OebbzGf7zb73XddIsm02lVZEomnme5TrcdH9GytHm6pGvS3vCDTPIja/oPo4xiNLJhzHP5VcJ6ifyDhl2TMElL8FPzz8iCzi1sqW3oNCzDREUnA7eJCPXn4vq1wghYVQv9VU+bLcrXT+Kq01Ju9r09vpPaY9HwivufNrKnayKhsEUi/1HrFnrIpWyKcwf8Eo6SH4q6YJhqAXgmHxoWyyyWOnL40q/BfnVvW0FQ0mYPk3vA1rWdCI3cPMJCY1Hfyx9V+tYxuZ6OmMzFb0ODwL+9huAsbdmZeCQ9cmmNTwCFruTtNNPk/LPlbTB+a9Z1tQjK/N3olK39BhbTehvErYs1Yx5nbrqd1L9E9oTuTVKUFPbhfvzH8a/vRzhidRWEmiy36NqnoJBnyhHWJfKUPw2fymr/7k74/Iwj5sxLquoiT6cc56O3JKdDft08sZuvVd9CXdZF22qrHopmnaTf817eU8CWZRgKMEHOAlRgPOh4KQqLtVp+BrbQsxgDBXwTUc3fNdgordj3dTeTw1B4zbA+eN3rKkcKO15gbKGAxWc2X5VERblS8HmO8fWLz6lwsGLJfBNijxDdH6l0Vb4/ubl/3+BnhZokaF1wpTkBp4v+rXTkdpqO6QcGWeNGg3UYP7SeMF15JPRXirfey5UwFcIf67pLZv3gNwZLSh+nj6RD/IsPfn5vFv5++jS5uls/C2ql8jDN8osmWu7BNl0Cs4RWVevAH5ypWZubBRC+hqXWF989OkqYkaTMNaJOXw1+bCW+ZBI03tIoD6f+5Mb/r6ruC8UE8Htt0ooJrGANDJ0ycajp//5t8BUEsDBBQAAgAIANVRVVhSiqdgTQAAAGoAAAAbAAAAdW5pdmVyc2FsL3VuaXZlcnNhbC5wbmcueG1ss7GvyM1RKEstKs7Mz7NVMtQzULK34+WyKShKLctMLVeoAIoZ6RlAgJJCpa2SCRK3PDOlJMNWydzCFCGWkZqZnlFiq2RqYQkX1AcaCQBQSwECAAAUAAIACADlCyFRNmFYAkcDAADhCQAAFAAAAAAAAAABAAAAAAAAAAAAdW5pdmVyc2FsL3BsYXllci54bWxQSwECAAAUAAIACADUUVVYpmRal5QGAACRFwAAHQAAAAAAAAABAAAAAAB5AwAAdW5pdmVyc2FsL2NvbW1vbl9tZXNzYWdlcy5sbmdQSwECAAAUAAIACADUUVVYFR5gG6MAAAB/AQAALgAAAAAAAAABAAAAAABICgAAdW5pdmVyc2FsL3BsYXliYWNrX2FuZF9uYXZpZ2F0aW9uX3NldHRpbmdzLnhtbFBLAQIAABQAAgAIANRRVVgNPB/kAgUAABcZAAAnAAAAAAAAAAEAAAAAADcLAAB1bml2ZXJzYWwvZmxhc2hfcHVibGlzaGluZ19zZXR0aW5ncy54bWxQSwECAAAUAAIACADUUVVYtFD3CpMDAAC0DAAAIQAAAAAAAAABAAAAAAB+EAAAdW5pdmVyc2FsL2ZsYXNoX3NraW5fc2V0dGluZ3MueG1sUEsBAgAAFAACAAgA1FFVWJLIT/X+BAAAoRgAACYAAAAAAAAAAQAAAAAAUBQAAHVuaXZlcnNhbC9odG1sX3B1Ymxpc2hpbmdfc2V0dGluZ3MueG1sUEsBAgAAFAACAAgA1FFVWDdJ7OC8AQAAfwYAAB8AAAAAAAAAAQAAAAAAkhkAAHVuaXZlcnNhbC9odG1sX3NraW5fc2V0dGluZ3MuanNQSwECAAAUAAIACADUUVVYASLxaX0AAAB9AAAAHAAAAAAAAAABAAAAAACLGwAAdW5pdmVyc2FsL2xvY2FsX3NldHRpbmdzLnhtbFBLAQIAABQAAgAIANVRVVhsGzzSThgAALsmAAAXAAAAAAAAAAAAAAAAAEIcAAB1bml2ZXJzYWwvdW5pdmVyc2FsLnBuZ1BLAQIAABQAAgAIANVRVVhSiqdgTQAAAGoAAAAbAAAAAAAAAAEAAAAAAMU0AAB1bml2ZXJzYWwvdW5pdmVyc2FsLnBuZy54bWxQSwUGAAAAAAoACgAGAwAASzUAAAAA"/>
  <p:tag name="ISPRING_LMS_API_VERSION" val="SCORM 2004 (2nd edition)"/>
  <p:tag name="ISPRING_ULTRA_SCORM_COURSE_ID" val="C8203AB4-A2BF-4956-BAA3-E42B6AAE36EF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biểu thức đại số, biểu thức số"/>
  <p:tag name="ISPRING_FIRST_PUBLISH" val="1"/>
  <p:tag name="ISPRING_OUTPUT_FOLDER" val="[[&quot;B\r\uFFFD2{704F41AE-58C3-4B06-9F6F-A6D3C932FCC8}&quot;,&quot;C:\\Users\\Admin\\Downloads&quot;],[&quot;\uFFFD)\uFFFD\uFFFD{54C9A160-856B-48F2-9409-A3C9E93D874B}&quot;,&quot;C:\\Users\\D.Anh\\OneDrive\\Máy tí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40,&quot;contentScaleMode&quot;:&quot;FIT_TO_WINDOW&quot;},&quot;accessibilitySettings&quot;:{&quot;enabled&quot;:&quot;T_FALSE&quot;},&quot;compressionSettings&quot;:{&quot;imageSettings&quot;:{&quot;compressionType&quot;:&quot;LOSSLESS&quot;,&quot;jpegQuality&quot;:9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PRESENTER_SHAPEINFO" val="&lt;ThreeDShapeInfo&gt;&lt;uuid val=&quot;{3D7EC8AD-BAC5-4A6D-9333-54BDCE5D156B}&quot;/&gt;&lt;isInvalidForFieldText val=&quot;0&quot;/&gt;&lt;Image&gt;&lt;filename val=&quot;C:\Users\thtru\AppData\Local\Temp\PR\data\asimages\{3D7EC8AD-BAC5-4A6D-9333-54BDCE5D156B}_1.png&quot;/&gt;&lt;left val=&quot;59&quot;/&gt;&lt;top val=&quot;7&quot;/&gt;&lt;width val=&quot;588&quot;/&gt;&lt;height val=&quot;37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3646</TotalTime>
  <Words>1476</Words>
  <Application>Microsoft Office PowerPoint</Application>
  <PresentationFormat>Widescreen</PresentationFormat>
  <Paragraphs>220</Paragraphs>
  <Slides>28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Times New Roman</vt:lpstr>
      <vt:lpstr>Calibri</vt:lpstr>
      <vt:lpstr>#9Slide03 Neutra</vt:lpstr>
      <vt:lpstr>Cambria Math</vt:lpstr>
      <vt:lpstr>#9Slide03 Cabin</vt:lpstr>
      <vt:lpstr>#9Slide03 SFU Futura_12</vt:lpstr>
      <vt:lpstr>#9Slide03 Cabin Bold</vt:lpstr>
      <vt:lpstr>#9Slide03 Quicksand Bold</vt:lpstr>
      <vt:lpstr>#9Slide02 Tieu de dai</vt:lpstr>
      <vt:lpstr>#9Slide02 Noi dung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biểu thức đại số, biểu thức số</dc:title>
  <dc:subject>9Slide.vn</dc:subject>
  <dc:creator>D.Anh</dc:creator>
  <cp:keywords>9Slide</cp:keywords>
  <dc:description>9Slide.vn</dc:description>
  <cp:lastModifiedBy>VAN ANH</cp:lastModifiedBy>
  <cp:revision>125</cp:revision>
  <dcterms:created xsi:type="dcterms:W3CDTF">2024-02-19T08:30:57Z</dcterms:created>
  <dcterms:modified xsi:type="dcterms:W3CDTF">2025-02-24T06:16:41Z</dcterms:modified>
  <cp:category>9Slide.vn</cp:category>
  <cp:contentStatus>9Slide</cp:contentStatus>
</cp:coreProperties>
</file>