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8"/>
  </p:notesMasterIdLst>
  <p:sldIdLst>
    <p:sldId id="278" r:id="rId2"/>
    <p:sldId id="277" r:id="rId3"/>
    <p:sldId id="280" r:id="rId4"/>
    <p:sldId id="298" r:id="rId5"/>
    <p:sldId id="258" r:id="rId6"/>
    <p:sldId id="259" r:id="rId7"/>
    <p:sldId id="260" r:id="rId8"/>
    <p:sldId id="276" r:id="rId9"/>
    <p:sldId id="261" r:id="rId10"/>
    <p:sldId id="274" r:id="rId11"/>
    <p:sldId id="297" r:id="rId12"/>
    <p:sldId id="275" r:id="rId13"/>
    <p:sldId id="282" r:id="rId14"/>
    <p:sldId id="300" r:id="rId15"/>
    <p:sldId id="296" r:id="rId16"/>
    <p:sldId id="29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8DA4"/>
    <a:srgbClr val="FF3300"/>
    <a:srgbClr val="E6E6E6"/>
    <a:srgbClr val="0EAAAE"/>
    <a:srgbClr val="F47A69"/>
    <a:srgbClr val="62C8CE"/>
    <a:srgbClr val="92DBF8"/>
    <a:srgbClr val="6ECFF6"/>
    <a:srgbClr val="FAC5BE"/>
    <a:srgbClr val="F8AC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5501" autoAdjust="0"/>
  </p:normalViewPr>
  <p:slideViewPr>
    <p:cSldViewPr snapToGrid="0" showGuides="1">
      <p:cViewPr varScale="1">
        <p:scale>
          <a:sx n="65" d="100"/>
          <a:sy n="65" d="100"/>
        </p:scale>
        <p:origin x="-1244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24-Mar-25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465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B526A92-8AAF-4BF0-85FE-B336BF0F8D2D}" type="datetimeFigureOut">
              <a:rPr lang="en-US" smtClean="0"/>
              <a:t>24-Mar-25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26A92-8AAF-4BF0-85FE-B336BF0F8D2D}" type="datetimeFigureOut">
              <a:rPr lang="en-US" smtClean="0"/>
              <a:t>24-Mar-25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26A92-8AAF-4BF0-85FE-B336BF0F8D2D}" type="datetimeFigureOut">
              <a:rPr lang="en-US" smtClean="0"/>
              <a:t>24-Mar-25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26A92-8AAF-4BF0-85FE-B336BF0F8D2D}" type="datetimeFigureOut">
              <a:rPr lang="en-US" smtClean="0"/>
              <a:t>24-Mar-25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26A92-8AAF-4BF0-85FE-B336BF0F8D2D}" type="datetimeFigureOut">
              <a:rPr lang="en-US" smtClean="0"/>
              <a:t>24-Mar-25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26A92-8AAF-4BF0-85FE-B336BF0F8D2D}" type="datetimeFigureOut">
              <a:rPr lang="en-US" smtClean="0"/>
              <a:t>24-Mar-25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26A92-8AAF-4BF0-85FE-B336BF0F8D2D}" type="datetimeFigureOut">
              <a:rPr lang="en-US" smtClean="0"/>
              <a:t>24-Mar-25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26A92-8AAF-4BF0-85FE-B336BF0F8D2D}" type="datetimeFigureOut">
              <a:rPr lang="en-US" smtClean="0"/>
              <a:t>24-Mar-25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26A92-8AAF-4BF0-85FE-B336BF0F8D2D}" type="datetimeFigureOut">
              <a:rPr lang="en-US" smtClean="0"/>
              <a:t>24-Mar-25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3B526A92-8AAF-4BF0-85FE-B336BF0F8D2D}" type="datetimeFigureOut">
              <a:rPr lang="en-US" smtClean="0"/>
              <a:t>24-Mar-25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B526A92-8AAF-4BF0-85FE-B336BF0F8D2D}" type="datetimeFigureOut">
              <a:rPr lang="en-US" smtClean="0"/>
              <a:t>24-Mar-25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B526A92-8AAF-4BF0-85FE-B336BF0F8D2D}" type="datetimeFigureOut">
              <a:rPr lang="en-US" smtClean="0"/>
              <a:t>24-Mar-25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hyperlink" Target="6432938883224.mp4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hyperlink" Target="1.%20Game%20Baby%20Three%20-%20Copy%20m&#7899;i.pptx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../../Downloads/2%20minute%20countdown%20timer%20-%20for%20kids%20-%20under%20the%20sea%20-%20with%20music.mp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slide" Target="slide9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461905" y="1018976"/>
            <a:ext cx="5943600" cy="76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/>
          <a:p>
            <a:r>
              <a:rPr lang="en-GB" sz="4400" b="1" dirty="0" smtClean="0">
                <a:solidFill>
                  <a:srgbClr val="FF3300"/>
                </a:solidFill>
                <a:latin typeface="VNI-Ariston" pitchFamily="2" charset="0"/>
              </a:rPr>
              <a:t>Hello every one !!!</a:t>
            </a:r>
            <a:endParaRPr lang="en-US" sz="4400" b="1" dirty="0">
              <a:solidFill>
                <a:srgbClr val="FF3300"/>
              </a:solidFill>
              <a:latin typeface="VNI-Ariston" pitchFamily="2" charset="0"/>
            </a:endParaRPr>
          </a:p>
        </p:txBody>
      </p:sp>
      <p:sp>
        <p:nvSpPr>
          <p:cNvPr id="2" name="5-Point Star 1">
            <a:hlinkClick r:id="rId5" action="ppaction://hlinkfile"/>
          </p:cNvPr>
          <p:cNvSpPr/>
          <p:nvPr/>
        </p:nvSpPr>
        <p:spPr>
          <a:xfrm>
            <a:off x="7723762" y="5943600"/>
            <a:ext cx="719847" cy="603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Ngh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3728" y="9972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6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4" action="ppaction://hlinkpres?slideindex=1&amp;slidetitle=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</a:t>
            </a:r>
          </a:p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group has one extra word.</a:t>
            </a:r>
          </a:p>
        </p:txBody>
      </p:sp>
      <p:sp>
        <p:nvSpPr>
          <p:cNvPr id="4" name="Rectangle 3"/>
          <p:cNvSpPr/>
          <p:nvPr/>
        </p:nvSpPr>
        <p:spPr>
          <a:xfrm>
            <a:off x="2014538" y="1906490"/>
            <a:ext cx="4800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1</a:t>
            </a:r>
            <a:r>
              <a:rPr lang="en-US" sz="2000" dirty="0"/>
              <a:t>. sea/ a/ </a:t>
            </a:r>
            <a:r>
              <a:rPr lang="en-US" sz="2000" dirty="0" smtClean="0"/>
              <a:t>by</a:t>
            </a:r>
            <a:r>
              <a:rPr lang="en-US" sz="2000" dirty="0" smtClean="0"/>
              <a:t>/ </a:t>
            </a:r>
            <a:r>
              <a:rPr lang="en-US" sz="2000" dirty="0"/>
              <a:t>the</a:t>
            </a:r>
          </a:p>
          <a:p>
            <a:r>
              <a:rPr lang="en-US" sz="2000" dirty="0"/>
              <a:t>...........................................</a:t>
            </a:r>
          </a:p>
          <a:p>
            <a:r>
              <a:rPr lang="en-US" sz="2000" dirty="0"/>
              <a:t>2. on/ in/  the / city</a:t>
            </a:r>
          </a:p>
          <a:p>
            <a:r>
              <a:rPr lang="en-US" sz="2000" dirty="0"/>
              <a:t>............................................</a:t>
            </a:r>
          </a:p>
          <a:p>
            <a:r>
              <a:rPr lang="en-US" sz="2000" dirty="0"/>
              <a:t>3. the / in/ at / town</a:t>
            </a:r>
          </a:p>
          <a:p>
            <a:r>
              <a:rPr lang="en-US" sz="2000" dirty="0"/>
              <a:t>..........................................</a:t>
            </a:r>
          </a:p>
          <a:p>
            <a:r>
              <a:rPr lang="en-US" sz="2000" dirty="0"/>
              <a:t>4 the/ on/ in/ mountains</a:t>
            </a:r>
          </a:p>
          <a:p>
            <a:r>
              <a:rPr lang="en-US" sz="2000" dirty="0"/>
              <a:t>...........................................</a:t>
            </a:r>
          </a:p>
          <a:p>
            <a:r>
              <a:rPr lang="en-US" sz="2000" dirty="0"/>
              <a:t>5. countryside / a/ the / in</a:t>
            </a:r>
          </a:p>
          <a:p>
            <a:r>
              <a:rPr lang="en-US" sz="2000" dirty="0"/>
              <a:t>.............................................</a:t>
            </a:r>
          </a:p>
          <a:p>
            <a:r>
              <a:rPr lang="en-US" sz="2000" dirty="0"/>
              <a:t>6. Moon / in / the / on</a:t>
            </a:r>
          </a:p>
          <a:p>
            <a:r>
              <a:rPr lang="en-US" sz="2000" dirty="0"/>
              <a:t>............................................</a:t>
            </a:r>
          </a:p>
          <a:p>
            <a:r>
              <a:rPr lang="en-US" sz="2000" dirty="0"/>
              <a:t>7. in / at/ the / sky</a:t>
            </a:r>
          </a:p>
          <a:p>
            <a:r>
              <a:rPr lang="en-US" sz="2000" dirty="0"/>
              <a:t>...........................................</a:t>
            </a:r>
          </a:p>
        </p:txBody>
      </p:sp>
      <p:sp>
        <p:nvSpPr>
          <p:cNvPr id="5" name="Rectangle 4"/>
          <p:cNvSpPr/>
          <p:nvPr/>
        </p:nvSpPr>
        <p:spPr>
          <a:xfrm>
            <a:off x="1600200" y="937350"/>
            <a:ext cx="59666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Example: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ocean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/ in / on /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the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81157" y="1526564"/>
            <a:ext cx="2260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=&gt; in the  ocean</a:t>
            </a:r>
            <a:endParaRPr lang="en-US" sz="2400" dirty="0"/>
          </a:p>
        </p:txBody>
      </p:sp>
      <p:pic>
        <p:nvPicPr>
          <p:cNvPr id="2" name="MỘT VÒNG VIỆT NAM - English version - Scots English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8595" y="62024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65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85850" y="1289000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Answer key: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by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the sea 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2. in the city </a:t>
            </a: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3. in the town </a:t>
            </a: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in the mountains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5. in the countryside 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6. on the Moon 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7. in the sky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95787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</a:t>
            </a:r>
          </a:p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group has one extra word.</a:t>
            </a:r>
          </a:p>
        </p:txBody>
      </p:sp>
    </p:spTree>
    <p:extLst>
      <p:ext uri="{BB962C8B-B14F-4D97-AF65-F5344CB8AC3E}">
        <p14:creationId xmlns:p14="http://schemas.microsoft.com/office/powerpoint/2010/main" val="314241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7004" y="57278"/>
            <a:ext cx="8773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groups, describe to your classmates what you can see outside the window of your future house. Your group tries to guess where your house is.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3697" y="1317578"/>
            <a:ext cx="2465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0823" y="1748354"/>
            <a:ext cx="678526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A: 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Outside my window I can see the beach and the water. Where’s my house?</a:t>
            </a:r>
          </a:p>
          <a:p>
            <a:pPr>
              <a:lnSpc>
                <a:spcPct val="150000"/>
              </a:lnSpc>
            </a:pPr>
            <a:r>
              <a:rPr lang="en-US" sz="2600" b="1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It’s in the sea.</a:t>
            </a:r>
          </a:p>
          <a:p>
            <a:pPr>
              <a:lnSpc>
                <a:spcPct val="150000"/>
              </a:lnSpc>
            </a:pPr>
            <a:r>
              <a:rPr lang="en-US" sz="2600" b="1" i="1" dirty="0"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Correct!</a:t>
            </a:r>
          </a:p>
        </p:txBody>
      </p:sp>
      <p:pic>
        <p:nvPicPr>
          <p:cNvPr id="2050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066" y="2710994"/>
            <a:ext cx="5376863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9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5737" y="177164"/>
            <a:ext cx="82581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 :</a:t>
            </a:r>
            <a:r>
              <a:rPr lang="en-GB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Outside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my window I can see the building office and shopping center. Where's my house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: It's in the city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A: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Correct.</a:t>
            </a:r>
          </a:p>
          <a:p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1828800"/>
            <a:ext cx="6357937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196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60548" y="-658917"/>
            <a:ext cx="1756405" cy="54952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2" y="102120"/>
            <a:ext cx="3916622" cy="6564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750366" y="1631975"/>
            <a:ext cx="3087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Think about an appliance you would like to have in the future.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858" y="-69167"/>
            <a:ext cx="3654597" cy="242141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036783" y="3886145"/>
            <a:ext cx="3578674" cy="2971855"/>
            <a:chOff x="5130725" y="3126268"/>
            <a:chExt cx="3334361" cy="276896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0725" y="3126268"/>
              <a:ext cx="3334361" cy="2768969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5538745" y="3500371"/>
              <a:ext cx="2733851" cy="2020761"/>
              <a:chOff x="5241851" y="4029916"/>
              <a:chExt cx="2976546" cy="2200152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5241851" y="4029916"/>
                <a:ext cx="2976546" cy="220015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438" r="3348"/>
              <a:stretch/>
            </p:blipFill>
            <p:spPr>
              <a:xfrm flipH="1">
                <a:off x="5261940" y="4310702"/>
                <a:ext cx="2956456" cy="1919366"/>
              </a:xfrm>
              <a:prstGeom prst="roundRect">
                <a:avLst/>
              </a:prstGeom>
            </p:spPr>
          </p:pic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80" y="2589108"/>
            <a:ext cx="2685848" cy="18276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779" y="3999013"/>
            <a:ext cx="1034212" cy="113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WordArt 9"/>
          <p:cNvSpPr>
            <a:spLocks noChangeArrowheads="1" noChangeShapeType="1" noTextEdit="1"/>
          </p:cNvSpPr>
          <p:nvPr/>
        </p:nvSpPr>
        <p:spPr bwMode="auto">
          <a:xfrm>
            <a:off x="2624138" y="314325"/>
            <a:ext cx="3890962" cy="647700"/>
          </a:xfrm>
          <a:prstGeom prst="rect">
            <a:avLst/>
          </a:prstGeom>
        </p:spPr>
        <p:txBody>
          <a:bodyPr wrap="none" lIns="91427" tIns="45714" rIns="91427" bIns="4571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HOMEWORK</a:t>
            </a:r>
          </a:p>
        </p:txBody>
      </p:sp>
      <p:sp>
        <p:nvSpPr>
          <p:cNvPr id="2" name="Rectangle 1"/>
          <p:cNvSpPr/>
          <p:nvPr/>
        </p:nvSpPr>
        <p:spPr>
          <a:xfrm>
            <a:off x="728662" y="1843980"/>
            <a:ext cx="8243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Learn by heart all the new words.</a:t>
            </a:r>
          </a:p>
          <a:p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Read the dialogue again.</a:t>
            </a:r>
          </a:p>
          <a:p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Prepare  lesson 2 ( A closer look 1)</a:t>
            </a:r>
            <a:r>
              <a:rPr lang="en-US" sz="4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05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61at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10836"/>
            <a:ext cx="9144000" cy="6968836"/>
          </a:xfrm>
          <a:prstGeom prst="rect">
            <a:avLst/>
          </a:prstGeom>
          <a:solidFill>
            <a:srgbClr val="FFCC66"/>
          </a:solidFill>
        </p:spPr>
      </p:pic>
      <p:sp>
        <p:nvSpPr>
          <p:cNvPr id="3" name="Rectangle 2"/>
          <p:cNvSpPr/>
          <p:nvPr/>
        </p:nvSpPr>
        <p:spPr>
          <a:xfrm>
            <a:off x="2154789" y="2698217"/>
            <a:ext cx="4870346" cy="1754314"/>
          </a:xfrm>
          <a:prstGeom prst="rect">
            <a:avLst/>
          </a:prstGeom>
          <a:noFill/>
        </p:spPr>
        <p:txBody>
          <a:bodyPr wrap="none" lIns="91427" tIns="45714" rIns="91427" bIns="45714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Thank you!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Have a nice day!</a:t>
            </a:r>
          </a:p>
        </p:txBody>
      </p:sp>
      <p:sp>
        <p:nvSpPr>
          <p:cNvPr id="4" name="Rectangle 3"/>
          <p:cNvSpPr/>
          <p:nvPr/>
        </p:nvSpPr>
        <p:spPr>
          <a:xfrm>
            <a:off x="1683735" y="667458"/>
            <a:ext cx="608866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spc="400" dirty="0">
                <a:ln w="28575">
                  <a:solidFill>
                    <a:srgbClr val="FF0000"/>
                  </a:solidFill>
                </a:ln>
                <a:solidFill>
                  <a:srgbClr val="FFFF00"/>
                </a:solidFill>
                <a:latin typeface=".VnAvantH" pitchFamily="34" charset="0"/>
              </a:rPr>
              <a:t>Goodbye!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4000" b="1" spc="400" dirty="0">
                <a:ln w="28575">
                  <a:solidFill>
                    <a:schemeClr val="bg1"/>
                  </a:solidFill>
                </a:ln>
                <a:solidFill>
                  <a:srgbClr val="008000"/>
                </a:solidFill>
                <a:latin typeface=".VnAvantH" pitchFamily="34" charset="0"/>
              </a:rPr>
              <a:t>See you again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029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60" y="319248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32" y="3219084"/>
            <a:ext cx="961782" cy="7776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27714" y="4264825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48DA4"/>
                </a:solidFill>
              </a:rPr>
              <a:t>My future house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20221"/>
            <a:ext cx="9123476" cy="228679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23722" y="2310134"/>
            <a:ext cx="3230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0FB7BD"/>
                </a:solidFill>
                <a:latin typeface=".VnBodoni" pitchFamily="34" charset="0"/>
              </a:rPr>
              <a:t>LESSON 1</a:t>
            </a:r>
            <a:endParaRPr lang="en-US" sz="4000" b="1" dirty="0">
              <a:solidFill>
                <a:srgbClr val="0FB7BD"/>
              </a:solidFill>
              <a:latin typeface=".VnBodon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64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1599" y="0"/>
            <a:ext cx="6657975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200" b="1" dirty="0">
                <a:solidFill>
                  <a:srgbClr val="F47A69"/>
                </a:solidFill>
                <a:latin typeface="Berlin Sans FB Demi" pitchFamily="34" charset="0"/>
                <a:ea typeface="Times New Roman"/>
                <a:cs typeface="Calibri"/>
              </a:rPr>
              <a:t>Unit 10: Houses in the future </a:t>
            </a:r>
            <a:endParaRPr lang="en-US" sz="3200" b="1" dirty="0">
              <a:solidFill>
                <a:srgbClr val="F47A69"/>
              </a:solidFill>
              <a:latin typeface="Berlin Sans FB Demi" pitchFamily="34" charset="0"/>
              <a:ea typeface="Times New Roman"/>
              <a:cs typeface="Times New Roman"/>
            </a:endParaRPr>
          </a:p>
          <a:p>
            <a:pPr algn="ctr">
              <a:lnSpc>
                <a:spcPct val="110000"/>
              </a:lnSpc>
            </a:pPr>
            <a:r>
              <a:rPr lang="en-US" sz="3200" b="1" dirty="0">
                <a:solidFill>
                  <a:srgbClr val="00B0F0"/>
                </a:solidFill>
                <a:latin typeface="Berlin Sans FB Demi" pitchFamily="34" charset="0"/>
                <a:ea typeface="Times New Roman"/>
                <a:cs typeface="Calibri"/>
              </a:rPr>
              <a:t>Lesson 1: Getting started</a:t>
            </a:r>
            <a:endParaRPr lang="en-US" sz="3200" b="1" dirty="0">
              <a:solidFill>
                <a:srgbClr val="00B0F0"/>
              </a:solidFill>
              <a:effectLst/>
              <a:latin typeface="Berlin Sans FB Demi" pitchFamily="34" charset="0"/>
              <a:ea typeface="Times New Roman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7257" y="1144979"/>
            <a:ext cx="32246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b="1" dirty="0">
              <a:solidFill>
                <a:srgbClr val="048DA4"/>
              </a:solidFill>
              <a:latin typeface=".VnArabi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58" y="1729754"/>
            <a:ext cx="4495501" cy="2758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328" y="2116113"/>
            <a:ext cx="4744582" cy="2755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821" y="2611732"/>
            <a:ext cx="4071938" cy="288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69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25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25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5244330"/>
              </p:ext>
            </p:extLst>
          </p:nvPr>
        </p:nvGraphicFramePr>
        <p:xfrm>
          <a:off x="457200" y="276838"/>
          <a:ext cx="8229600" cy="6224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1556158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solar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energy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556158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 smart</a:t>
                      </a:r>
                      <a:r>
                        <a:rPr lang="en-US" sz="3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TV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556158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 appliance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556158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 UFO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617" y="3514988"/>
            <a:ext cx="2595724" cy="145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617" y="1912690"/>
            <a:ext cx="2595724" cy="1518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617" y="5083728"/>
            <a:ext cx="2595724" cy="1342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617" y="354687"/>
            <a:ext cx="2595724" cy="144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2860646" y="746620"/>
            <a:ext cx="1963024" cy="433710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628552" y="2198515"/>
            <a:ext cx="2044116" cy="150941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942053" y="2303477"/>
            <a:ext cx="2881617" cy="298358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628552" y="746620"/>
            <a:ext cx="2195118" cy="31137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39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112" y="680200"/>
            <a:ext cx="5883235" cy="43538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4839"/>
            <a:ext cx="598713" cy="61866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pic>
        <p:nvPicPr>
          <p:cNvPr id="3" name="B2_23">
            <a:hlinkClick r:id="" action="ppaction://media"/>
            <a:extLst>
              <a:ext uri="{FF2B5EF4-FFF2-40B4-BE49-F238E27FC236}">
                <a16:creationId xmlns:a16="http://schemas.microsoft.com/office/drawing/2014/main" xmlns="" id="{99EFFF89-42B1-4D03-B170-1DECE4051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81404" y="212261"/>
            <a:ext cx="487363" cy="4873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95404" y="285710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. What are they talking about?</a:t>
            </a:r>
          </a:p>
          <a:p>
            <a:endParaRPr lang="en-GB" sz="2400" b="1" i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95404" y="184734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b="1" dirty="0" smtClean="0">
                <a:latin typeface="Times New Roman" pitchFamily="18" charset="0"/>
                <a:cs typeface="Times New Roman" pitchFamily="18" charset="0"/>
              </a:rPr>
              <a:t>1.Who 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are they?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5301842"/>
            <a:ext cx="925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Nick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047351" y="4363673"/>
            <a:ext cx="1398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Phong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4795404" y="239543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2. What is </a:t>
            </a:r>
            <a:r>
              <a:rPr lang="en-GB" sz="2400" b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 doing?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10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0341" y="406258"/>
            <a:ext cx="869521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 are you doing,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I’m painting a picture of my house.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Your house! That’s a UFO.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It looks like a UFO but it’s my house in the future.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Where will it be?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It’ll be in the mountains.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 will it be like?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It’ll be a large house. It’ll have twenty rooms.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Twenty rooms! 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Yes, and it’ll have solar energy.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Fantastic! Which room will you like best?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My bedroom, of course.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 appliances might the house have?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My house might have some smart TVs and ten robots.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Sounds great! And how much will ...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3451" y="0"/>
            <a:ext cx="5277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48DA4"/>
                </a:solidFill>
              </a:rPr>
              <a:t>My future house</a:t>
            </a:r>
          </a:p>
        </p:txBody>
      </p:sp>
      <p:pic>
        <p:nvPicPr>
          <p:cNvPr id="5" name="B2_23">
            <a:hlinkClick r:id="" action="ppaction://media"/>
            <a:extLst>
              <a:ext uri="{FF2B5EF4-FFF2-40B4-BE49-F238E27FC236}">
                <a16:creationId xmlns:a16="http://schemas.microsoft.com/office/drawing/2014/main" xmlns="" id="{7FEFE763-3EB1-4383-85FB-6B06BF4001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6" end="1312.569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1758" y="110262"/>
            <a:ext cx="487363" cy="48736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276272" y="2811294"/>
            <a:ext cx="17607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412460" y="3625175"/>
            <a:ext cx="5544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49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12022" y="41498"/>
            <a:ext cx="75461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again. Find and write down the words or phrases that show: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xmlns="" id="{4DD31997-A525-49AE-A2F5-5E075D6D53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5344835"/>
              </p:ext>
            </p:extLst>
          </p:nvPr>
        </p:nvGraphicFramePr>
        <p:xfrm>
          <a:off x="1016972" y="1638849"/>
          <a:ext cx="7110056" cy="2889678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832960">
                  <a:extLst>
                    <a:ext uri="{9D8B030D-6E8A-4147-A177-3AD203B41FA5}">
                      <a16:colId xmlns:a16="http://schemas.microsoft.com/office/drawing/2014/main" xmlns="" val="2641860504"/>
                    </a:ext>
                  </a:extLst>
                </a:gridCol>
                <a:gridCol w="3277096">
                  <a:extLst>
                    <a:ext uri="{9D8B030D-6E8A-4147-A177-3AD203B41FA5}">
                      <a16:colId xmlns:a16="http://schemas.microsoft.com/office/drawing/2014/main" xmlns="" val="1171818408"/>
                    </a:ext>
                  </a:extLst>
                </a:gridCol>
              </a:tblGrid>
              <a:tr h="963226">
                <a:tc>
                  <a:txBody>
                    <a:bodyPr/>
                    <a:lstStyle/>
                    <a:p>
                      <a:r>
                        <a:rPr lang="en-US" sz="2800" b="0" dirty="0"/>
                        <a:t>Type of house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85504880"/>
                  </a:ext>
                </a:extLst>
              </a:tr>
              <a:tr h="963226">
                <a:tc>
                  <a:txBody>
                    <a:bodyPr/>
                    <a:lstStyle/>
                    <a:p>
                      <a:r>
                        <a:rPr lang="en-US" sz="2800" b="0" dirty="0"/>
                        <a:t>Location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7029213"/>
                  </a:ext>
                </a:extLst>
              </a:tr>
              <a:tr h="963226">
                <a:tc>
                  <a:txBody>
                    <a:bodyPr/>
                    <a:lstStyle/>
                    <a:p>
                      <a:r>
                        <a:rPr lang="en-US" sz="2800" b="0" dirty="0"/>
                        <a:t>Appliances in the house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0589457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25C3D93-9151-4584-BD56-48AEECF8F0D2}"/>
              </a:ext>
            </a:extLst>
          </p:cNvPr>
          <p:cNvSpPr txBox="1"/>
          <p:nvPr/>
        </p:nvSpPr>
        <p:spPr>
          <a:xfrm>
            <a:off x="5125251" y="2822078"/>
            <a:ext cx="2762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 the mountains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48C97ED-011A-46A7-AECF-B9639F9FCD15}"/>
              </a:ext>
            </a:extLst>
          </p:cNvPr>
          <p:cNvSpPr txBox="1"/>
          <p:nvPr/>
        </p:nvSpPr>
        <p:spPr>
          <a:xfrm>
            <a:off x="4753396" y="3574420"/>
            <a:ext cx="3408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some smart TVs and ten robots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EA0A8CD-696B-4D07-A6F5-09C16FE6D212}"/>
              </a:ext>
            </a:extLst>
          </p:cNvPr>
          <p:cNvSpPr txBox="1"/>
          <p:nvPr/>
        </p:nvSpPr>
        <p:spPr>
          <a:xfrm>
            <a:off x="5954488" y="1904701"/>
            <a:ext cx="942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UFO</a:t>
            </a:r>
          </a:p>
        </p:txBody>
      </p:sp>
      <p:pic>
        <p:nvPicPr>
          <p:cNvPr id="2" name="MỘT VÒNG VIỆT NAM - English version - Scots English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2022" y="6233809"/>
            <a:ext cx="96505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65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6053" y="377682"/>
            <a:ext cx="869521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 are you doing,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I’m painting a picture of my house.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Your house! That’s a UFO.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It looks like a UFO but it’s my house in the future.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Where will it be?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It’ll be in the mountains.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 will it be like?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It’ll be a large house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It’ll have twenty rooms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Twenty rooms! 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Yes, and it’ll have solar energy.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Fantastic! Which room will you like best?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My bedroom, of course.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What appliances might the house have?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My house might have some smart TVs and ten robots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Nick: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Sounds great! And how much will ...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3451" y="0"/>
            <a:ext cx="5277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48DA4"/>
                </a:solidFill>
              </a:rPr>
              <a:t>My future house</a:t>
            </a:r>
          </a:p>
        </p:txBody>
      </p:sp>
      <p:pic>
        <p:nvPicPr>
          <p:cNvPr id="5" name="B2_23">
            <a:hlinkClick r:id="" action="ppaction://media"/>
            <a:extLst>
              <a:ext uri="{FF2B5EF4-FFF2-40B4-BE49-F238E27FC236}">
                <a16:creationId xmlns:a16="http://schemas.microsoft.com/office/drawing/2014/main" xmlns="" id="{7FEFE763-3EB1-4383-85FB-6B06BF4001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6" end="1312.569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1758" y="110262"/>
            <a:ext cx="487363" cy="487363"/>
          </a:xfrm>
          <a:prstGeom prst="rect">
            <a:avLst/>
          </a:prstGeom>
        </p:spPr>
      </p:pic>
      <p:sp>
        <p:nvSpPr>
          <p:cNvPr id="6" name="Multiplication Sign 5">
            <a:hlinkClick r:id="rId5" action="ppaction://hlinksldjump"/>
            <a:extLst>
              <a:ext uri="{FF2B5EF4-FFF2-40B4-BE49-F238E27FC236}">
                <a16:creationId xmlns:a16="http://schemas.microsoft.com/office/drawing/2014/main" xmlns="" id="{4073AFA4-AD6F-4693-84A2-741E4410488E}"/>
              </a:ext>
            </a:extLst>
          </p:cNvPr>
          <p:cNvSpPr/>
          <p:nvPr/>
        </p:nvSpPr>
        <p:spPr>
          <a:xfrm>
            <a:off x="8209935" y="72289"/>
            <a:ext cx="491613" cy="461665"/>
          </a:xfrm>
          <a:prstGeom prst="mathMultiply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3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07404" y="36921"/>
            <a:ext cx="74215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again. Tick (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862730"/>
              </p:ext>
            </p:extLst>
          </p:nvPr>
        </p:nvGraphicFramePr>
        <p:xfrm>
          <a:off x="513698" y="1464598"/>
          <a:ext cx="8052954" cy="441152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62397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455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76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82304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0070C0"/>
                          </a:solidFill>
                        </a:rPr>
                        <a:t>T</a:t>
                      </a:r>
                      <a:endParaRPr lang="en-US" sz="40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0070C0"/>
                          </a:solidFill>
                        </a:rPr>
                        <a:t>F</a:t>
                      </a:r>
                      <a:endParaRPr lang="en-US" sz="40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 dirty="0" err="1"/>
                        <a:t>Phong’s</a:t>
                      </a:r>
                      <a:r>
                        <a:rPr lang="en-US" sz="2400" dirty="0"/>
                        <a:t> house will be in the mountains.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</a:rPr>
                        <a:t>2.</a:t>
                      </a:r>
                      <a:r>
                        <a:rPr lang="en-US" sz="2400" dirty="0"/>
                        <a:t> His house will be large.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</a:rPr>
                        <a:t>3.</a:t>
                      </a:r>
                      <a:r>
                        <a:rPr lang="en-US" sz="2400" dirty="0"/>
                        <a:t> There’ll be a lot of rooms in his house.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</a:rPr>
                        <a:t>4. </a:t>
                      </a:r>
                      <a:r>
                        <a:rPr lang="en-US" sz="2400" dirty="0"/>
                        <a:t>He might have a smart TV and five robots.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DC98BD5-D887-4605-B0BC-564D0204EA2D}"/>
              </a:ext>
            </a:extLst>
          </p:cNvPr>
          <p:cNvSpPr txBox="1"/>
          <p:nvPr/>
        </p:nvSpPr>
        <p:spPr>
          <a:xfrm>
            <a:off x="6928700" y="2437759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C0DDEA2-42DA-4F75-A05D-FD97E05815B3}"/>
              </a:ext>
            </a:extLst>
          </p:cNvPr>
          <p:cNvSpPr txBox="1"/>
          <p:nvPr/>
        </p:nvSpPr>
        <p:spPr>
          <a:xfrm>
            <a:off x="6928699" y="3306918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2A21453-C140-4ED9-A699-7FA8A7208760}"/>
              </a:ext>
            </a:extLst>
          </p:cNvPr>
          <p:cNvSpPr txBox="1"/>
          <p:nvPr/>
        </p:nvSpPr>
        <p:spPr>
          <a:xfrm>
            <a:off x="6928698" y="4176077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C2AE4D5-F20D-4421-87E2-465EADAD1C74}"/>
              </a:ext>
            </a:extLst>
          </p:cNvPr>
          <p:cNvSpPr txBox="1"/>
          <p:nvPr/>
        </p:nvSpPr>
        <p:spPr>
          <a:xfrm>
            <a:off x="7810751" y="5108082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Action Button: Return 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7E188B08-8C97-4122-964F-C91173E84EC5}"/>
              </a:ext>
            </a:extLst>
          </p:cNvPr>
          <p:cNvSpPr/>
          <p:nvPr/>
        </p:nvSpPr>
        <p:spPr>
          <a:xfrm>
            <a:off x="4267200" y="6326909"/>
            <a:ext cx="609600" cy="415636"/>
          </a:xfrm>
          <a:prstGeom prst="actionButtonReturn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Digit 12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208" y="609675"/>
            <a:ext cx="1480487" cy="81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1050587" y="2743132"/>
            <a:ext cx="202335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60961" y="3145645"/>
            <a:ext cx="160830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712395" y="4530020"/>
            <a:ext cx="202335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585609" y="3835873"/>
            <a:ext cx="80739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615447" y="3835873"/>
            <a:ext cx="80739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531140" y="5369601"/>
            <a:ext cx="120460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393004" y="5369601"/>
            <a:ext cx="68093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10120" y="5718624"/>
            <a:ext cx="80739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593404" y="5369601"/>
            <a:ext cx="47665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2559</TotalTime>
  <Words>708</Words>
  <Application>Microsoft Office PowerPoint</Application>
  <PresentationFormat>On-screen Show (4:3)</PresentationFormat>
  <Paragraphs>116</Paragraphs>
  <Slides>16</Slides>
  <Notes>2</Notes>
  <HiddenSlides>1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OSC</cp:lastModifiedBy>
  <cp:revision>130</cp:revision>
  <dcterms:created xsi:type="dcterms:W3CDTF">2020-12-09T02:04:09Z</dcterms:created>
  <dcterms:modified xsi:type="dcterms:W3CDTF">2025-03-24T06:26:28Z</dcterms:modified>
</cp:coreProperties>
</file>