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6" r:id="rId2"/>
    <p:sldMasterId id="2147483714" r:id="rId3"/>
    <p:sldMasterId id="2147483727" r:id="rId4"/>
    <p:sldMasterId id="2147483753" r:id="rId5"/>
    <p:sldMasterId id="2147483766" r:id="rId6"/>
    <p:sldMasterId id="2147483779" r:id="rId7"/>
    <p:sldMasterId id="2147483792" r:id="rId8"/>
    <p:sldMasterId id="2147483805" r:id="rId9"/>
    <p:sldMasterId id="2147483818" r:id="rId10"/>
    <p:sldMasterId id="2147483831" r:id="rId11"/>
  </p:sldMasterIdLst>
  <p:notesMasterIdLst>
    <p:notesMasterId r:id="rId40"/>
  </p:notesMasterIdLst>
  <p:sldIdLst>
    <p:sldId id="366" r:id="rId12"/>
    <p:sldId id="395" r:id="rId13"/>
    <p:sldId id="352" r:id="rId14"/>
    <p:sldId id="360" r:id="rId15"/>
    <p:sldId id="361" r:id="rId16"/>
    <p:sldId id="362" r:id="rId17"/>
    <p:sldId id="363" r:id="rId18"/>
    <p:sldId id="364" r:id="rId19"/>
    <p:sldId id="349" r:id="rId20"/>
    <p:sldId id="269" r:id="rId21"/>
    <p:sldId id="396" r:id="rId22"/>
    <p:sldId id="281" r:id="rId23"/>
    <p:sldId id="370" r:id="rId24"/>
    <p:sldId id="282" r:id="rId25"/>
    <p:sldId id="329" r:id="rId26"/>
    <p:sldId id="280" r:id="rId27"/>
    <p:sldId id="283" r:id="rId28"/>
    <p:sldId id="381" r:id="rId29"/>
    <p:sldId id="293" r:id="rId30"/>
    <p:sldId id="321" r:id="rId31"/>
    <p:sldId id="380" r:id="rId32"/>
    <p:sldId id="384" r:id="rId33"/>
    <p:sldId id="392" r:id="rId34"/>
    <p:sldId id="385" r:id="rId35"/>
    <p:sldId id="394" r:id="rId36"/>
    <p:sldId id="393" r:id="rId37"/>
    <p:sldId id="390" r:id="rId38"/>
    <p:sldId id="377" r:id="rId39"/>
  </p:sldIdLst>
  <p:sldSz cx="18288000" cy="10287000"/>
  <p:notesSz cx="6858000" cy="9144000"/>
  <p:embeddedFontLst>
    <p:embeddedFont>
      <p:font typeface="宋体" panose="02010600030101010101" pitchFamily="2" charset="-122"/>
      <p:regular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#9Slide03 AllRoundGothic" panose="020B0604020202020204" charset="0"/>
      <p:regular r:id="rId44"/>
    </p:embeddedFont>
    <p:embeddedFont>
      <p:font typeface="Elephant" panose="020B0604020202020204" charset="0"/>
      <p:regular r:id="rId45"/>
      <p:italic r:id="rId46"/>
    </p:embeddedFont>
    <p:embeddedFont>
      <p:font typeface="Modern Love" panose="020B0604020202020204" charset="0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mbria" panose="02040503050406030204" pitchFamily="18" charset="0"/>
      <p:regular r:id="rId52"/>
      <p:bold r:id="rId53"/>
      <p:italic r:id="rId54"/>
      <p:boldItalic r:id="rId55"/>
    </p:embeddedFont>
    <p:embeddedFont>
      <p:font typeface="The Hand" panose="020B0604020202020204" charset="0"/>
      <p:regular r:id="rId56"/>
      <p:bold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816" y="48"/>
      </p:cViewPr>
      <p:guideLst>
        <p:guide orient="horz" pos="2160"/>
        <p:guide pos="28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font" Target="fonts/font6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A1735C-3226-47B7-969B-8045631491FE}" type="datetimeFigureOut">
              <a:rPr lang="en-US" smtClean="0"/>
              <a:t>22/04/2025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D126D-1B23-427A-80DD-A14FF2A56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43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126D-1B23-427A-80DD-A14FF2A5674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52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784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56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295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9829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3F9A1-47D5-4996-B777-8DE19D1270F8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656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lấm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trong </a:t>
            </a:r>
            <a:r>
              <a:rPr lang="en-US" sz="12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ảnh </a:t>
            </a:r>
            <a:r>
              <a:rPr lang="en-US" sz="12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126D-1B23-427A-80DD-A14FF2A567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50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vi-VN" sz="120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 “xao xác” trong câu thơ của Nguyễn Đình Thi gợi âm thanh như thế nào?</a:t>
            </a:r>
            <a:endParaRPr lang="en-US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126D-1B23-427A-80DD-A14FF2A5674E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652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725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126D-1B23-427A-80DD-A14FF2A567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79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126D-1B23-427A-80DD-A14FF2A567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38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126D-1B23-427A-80DD-A14FF2A5674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43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126D-1B23-427A-80DD-A14FF2A5674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30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126D-1B23-427A-80DD-A14FF2A5674E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134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70711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62612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73412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79753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92301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79068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43268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35474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90092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69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95427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1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E804D-9C8E-4EB1-B8DC-867C44A72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422A-100B-4B59-8695-9B82684C16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8258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E804D-9C8E-4EB1-B8DC-867C44A72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422A-100B-4B59-8695-9B82684C16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64920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4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E804D-9C8E-4EB1-B8DC-867C44A72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422A-100B-4B59-8695-9B82684C16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53376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4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4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E804D-9C8E-4EB1-B8DC-867C44A72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422A-100B-4B59-8695-9B82684C16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29199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E804D-9C8E-4EB1-B8DC-867C44A72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422A-100B-4B59-8695-9B82684C16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32580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E804D-9C8E-4EB1-B8DC-867C44A72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422A-100B-4B59-8695-9B82684C16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89232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E804D-9C8E-4EB1-B8DC-867C44A72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422A-100B-4B59-8695-9B82684C16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86818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9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4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E804D-9C8E-4EB1-B8DC-867C44A72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422A-100B-4B59-8695-9B82684C16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01533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E804D-9C8E-4EB1-B8DC-867C44A72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422A-100B-4B59-8695-9B82684C16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794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56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E804D-9C8E-4EB1-B8DC-867C44A72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422A-100B-4B59-8695-9B82684C16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28525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61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61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E804D-9C8E-4EB1-B8DC-867C44A72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422A-100B-4B59-8695-9B82684C16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53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/>
          <p:cNvSpPr/>
          <p:nvPr/>
        </p:nvSpPr>
        <p:spPr>
          <a:xfrm>
            <a:off x="1257301" y="7105325"/>
            <a:ext cx="6365384" cy="41148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672084"/>
            <a:ext cx="15773400" cy="6103620"/>
          </a:xfrm>
        </p:spPr>
        <p:txBody>
          <a:bodyPr anchor="b">
            <a:noAutofit/>
          </a:bodyPr>
          <a:lstStyle>
            <a:lvl1pPr algn="l"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7475220"/>
            <a:ext cx="15773400" cy="1687068"/>
          </a:xfrm>
        </p:spPr>
        <p:txBody>
          <a:bodyPr>
            <a:normAutofit/>
          </a:bodyPr>
          <a:lstStyle>
            <a:lvl1pPr marL="0" indent="0" algn="l">
              <a:buNone/>
              <a:defRPr sz="42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22/04/2025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33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894076"/>
            <a:ext cx="15773400" cy="6377940"/>
          </a:xfrm>
        </p:spPr>
        <p:txBody>
          <a:bodyPr>
            <a:normAutofit/>
          </a:bodyPr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22/04/2025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Rectangle 7" descr="Tag=AccentColor&#10;Flavor=Light&#10;Target=FillAndLine"/>
          <p:cNvSpPr/>
          <p:nvPr/>
        </p:nvSpPr>
        <p:spPr>
          <a:xfrm>
            <a:off x="1257299" y="2564892"/>
            <a:ext cx="15773400" cy="41148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343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672084"/>
            <a:ext cx="15773400" cy="6103620"/>
          </a:xfrm>
        </p:spPr>
        <p:txBody>
          <a:bodyPr anchor="b">
            <a:normAutofit/>
          </a:bodyPr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7475220"/>
            <a:ext cx="15773400" cy="1687068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22/04/2025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Rectangle 6" descr="Tag=AccentColor&#10;Flavor=Light&#10;Target=FillAndLine"/>
          <p:cNvSpPr/>
          <p:nvPr/>
        </p:nvSpPr>
        <p:spPr>
          <a:xfrm>
            <a:off x="1257301" y="7105325"/>
            <a:ext cx="6365384" cy="41148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070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894076"/>
            <a:ext cx="7772400" cy="63779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894076"/>
            <a:ext cx="7772400" cy="63779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22/04/2025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Rectangle 8" descr="Tag=AccentColor&#10;Flavor=Light&#10;Target=FillAndLine"/>
          <p:cNvSpPr/>
          <p:nvPr/>
        </p:nvSpPr>
        <p:spPr>
          <a:xfrm>
            <a:off x="1257299" y="2564892"/>
            <a:ext cx="15773400" cy="41148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7930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907792"/>
            <a:ext cx="7736681" cy="1235868"/>
          </a:xfrm>
        </p:spPr>
        <p:txBody>
          <a:bodyPr anchor="b">
            <a:normAutofit/>
          </a:bodyPr>
          <a:lstStyle>
            <a:lvl1pPr marL="0" indent="0">
              <a:buNone/>
              <a:defRPr sz="54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4389120"/>
            <a:ext cx="7736681" cy="4896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907792"/>
            <a:ext cx="7774782" cy="1235868"/>
          </a:xfrm>
        </p:spPr>
        <p:txBody>
          <a:bodyPr anchor="b">
            <a:normAutofit/>
          </a:bodyPr>
          <a:lstStyle>
            <a:lvl1pPr marL="0" indent="0">
              <a:buNone/>
              <a:defRPr sz="54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4389120"/>
            <a:ext cx="7774782" cy="4896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22/04/2025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Rectangle 10" descr="Tag=AccentColor&#10;Flavor=Light&#10;Target=FillAndLine"/>
          <p:cNvSpPr/>
          <p:nvPr/>
        </p:nvSpPr>
        <p:spPr>
          <a:xfrm>
            <a:off x="1257299" y="2564892"/>
            <a:ext cx="15773400" cy="41148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195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5556" y="2592324"/>
            <a:ext cx="11672316" cy="5088636"/>
          </a:xfrm>
        </p:spPr>
        <p:txBody>
          <a:bodyPr>
            <a:normAutofit/>
          </a:bodyPr>
          <a:lstStyle>
            <a:lvl1pPr algn="ctr">
              <a:defRPr sz="11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22/04/2025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Rectangle 6" descr="Tag=AccentColor&#10;Flavor=Light&#10;Target=FillAndLine"/>
          <p:cNvSpPr/>
          <p:nvPr/>
        </p:nvSpPr>
        <p:spPr>
          <a:xfrm>
            <a:off x="5961310" y="7690338"/>
            <a:ext cx="6365384" cy="41148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9306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22/04/2025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672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5143500"/>
          </a:xfrm>
        </p:spPr>
        <p:txBody>
          <a:bodyPr anchor="b">
            <a:normAutofit/>
          </a:bodyPr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5280" y="822960"/>
            <a:ext cx="9079992" cy="8147304"/>
          </a:xfrm>
        </p:spPr>
        <p:txBody>
          <a:bodyPr anchor="ctr"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5966460"/>
            <a:ext cx="5898356" cy="3003804"/>
          </a:xfrm>
        </p:spPr>
        <p:txBody>
          <a:bodyPr>
            <a:normAutofit/>
          </a:bodyPr>
          <a:lstStyle>
            <a:lvl1pPr marL="0" indent="0">
              <a:buNone/>
              <a:defRPr sz="48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22/04/2025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Rectangle 6" descr="Tag=AccentColor&#10;Flavor=Light&#10;Target=FillAndLine"/>
          <p:cNvSpPr/>
          <p:nvPr/>
        </p:nvSpPr>
        <p:spPr>
          <a:xfrm rot="5400000">
            <a:off x="4196238" y="4881215"/>
            <a:ext cx="6720840" cy="41148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2362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7880" cy="5143500"/>
          </a:xfrm>
        </p:spPr>
        <p:txBody>
          <a:bodyPr anchor="b">
            <a:normAutofit/>
          </a:bodyPr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955280" y="822960"/>
            <a:ext cx="9079992" cy="8147304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5966460"/>
            <a:ext cx="5897880" cy="3003804"/>
          </a:xfrm>
        </p:spPr>
        <p:txBody>
          <a:bodyPr>
            <a:normAutofit/>
          </a:bodyPr>
          <a:lstStyle>
            <a:lvl1pPr marL="0" indent="0">
              <a:buNone/>
              <a:defRPr sz="48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22/04/2025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Rectangle 6" descr="Tag=AccentColor&#10;Flavor=Light&#10;Target=FillAndLine"/>
          <p:cNvSpPr/>
          <p:nvPr/>
        </p:nvSpPr>
        <p:spPr>
          <a:xfrm rot="5400000">
            <a:off x="4197096" y="4881215"/>
            <a:ext cx="6720840" cy="41148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790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22/04/2025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575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22/04/2025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117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854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2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B947BA-45C9-F291-BE72-9D2A461DA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4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2076DF-6657-B817-5E46-A3D1CECFB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75E6B7-F28D-1496-3A98-0BCBAD1FE2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634"/>
            <a:ext cx="4114800" cy="547688"/>
          </a:xfrm>
          <a:prstGeom prst="rect">
            <a:avLst/>
          </a:prstGeom>
        </p:spPr>
        <p:txBody>
          <a:bodyPr/>
          <a:lstStyle/>
          <a:p>
            <a:fld id="{709A69B1-7135-4CCE-849D-B3BB1BDD2FB7}" type="datetimeFigureOut">
              <a:rPr lang="en-US" smtClean="0"/>
              <a:t>22/04/2025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734C97-A5FB-80EF-5873-D07635E4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634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9EA02D-3416-E7B3-5367-95CE0926D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634"/>
            <a:ext cx="4114800" cy="547688"/>
          </a:xfrm>
          <a:prstGeom prst="rect">
            <a:avLst/>
          </a:prstGeom>
        </p:spPr>
        <p:txBody>
          <a:bodyPr/>
          <a:lstStyle/>
          <a:p>
            <a:fld id="{B91930F3-4C5B-426E-96ED-3631D3902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267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683545"/>
            <a:ext cx="155448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3426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7400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917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3599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7271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6953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8584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8128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9589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377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6979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4286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683545"/>
            <a:ext cx="155448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830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2075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9016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7002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663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5794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001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596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0964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2287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276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8716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683545"/>
            <a:ext cx="155448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7233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2352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2065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6534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40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411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8669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0245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678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2661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0397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7461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683545"/>
            <a:ext cx="155448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8598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763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3407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4257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1856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9311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770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1856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2168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3298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5803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9949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683545"/>
            <a:ext cx="155448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0022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8868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3058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7829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454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287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4701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649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101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5778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2027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5296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683545"/>
            <a:ext cx="155448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0761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619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965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7486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8665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0864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5779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74026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548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7504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2324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5271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683545"/>
            <a:ext cx="155448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236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85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36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4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9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E804D-9C8E-4EB1-B8DC-867C44A72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9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9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D422A-100B-4B59-8695-9B82684C16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202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22/04/2025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1371600" rtl="0" eaLnBrk="1" latinLnBrk="0" hangingPunct="1">
        <a:lnSpc>
          <a:spcPct val="100000"/>
        </a:lnSpc>
        <a:spcBef>
          <a:spcPct val="0"/>
        </a:spcBef>
        <a:buNone/>
        <a:defRPr sz="7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10000"/>
        </a:lnSpc>
        <a:spcBef>
          <a:spcPts val="15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10000"/>
        </a:lnSpc>
        <a:spcBef>
          <a:spcPts val="75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1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1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1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6477000" y="4457700"/>
            <a:ext cx="5334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zh-CN" altLang="en-US" sz="450" dirty="0">
                <a:solidFill>
                  <a:prstClr val="white"/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450" dirty="0">
                <a:solidFill>
                  <a:prstClr val="white"/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450" dirty="0">
                <a:solidFill>
                  <a:prstClr val="white"/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685800"/>
            <a:r>
              <a:rPr lang="en-US" altLang="zh-CN" sz="900" dirty="0">
                <a:solidFill>
                  <a:prstClr val="white"/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71FB52B-4F7F-4137-9D14-A0EA2D5019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00500" y="-4000500"/>
            <a:ext cx="10287000" cy="18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81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855" r:id="rId2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:fade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793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740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939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44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641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0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11.xml"/><Relationship Id="rId1" Type="http://schemas.openxmlformats.org/officeDocument/2006/relationships/audio" Target="file:///C:\Users\DELL\Desktop\Beat%20-%20Bo%20cong%20anh.mp3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ppt.com/xiazai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7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0.png"/><Relationship Id="rId4" Type="http://schemas.openxmlformats.org/officeDocument/2006/relationships/image" Target="../media/image51.svg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4.png"/><Relationship Id="rId3" Type="http://schemas.openxmlformats.org/officeDocument/2006/relationships/audio" Target="../media/audio1.wav"/><Relationship Id="rId7" Type="http://schemas.openxmlformats.org/officeDocument/2006/relationships/image" Target="../media/image53.sv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47.png"/><Relationship Id="rId5" Type="http://schemas.openxmlformats.org/officeDocument/2006/relationships/image" Target="../media/image51.svg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image" Target="../media/image55.svg"/><Relationship Id="rId14" Type="http://schemas.openxmlformats.org/officeDocument/2006/relationships/image" Target="../media/image55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11.xml"/><Relationship Id="rId7" Type="http://schemas.openxmlformats.org/officeDocument/2006/relationships/image" Target="../media/image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https://baokhanhhoa.vn/file/e7837c02857c8ca30185a8c39b582c03/dataimages/201708/original/images5307775_m_t____ng_tr_i_s_t.jpg" TargetMode="External"/><Relationship Id="rId3" Type="http://schemas.openxmlformats.org/officeDocument/2006/relationships/image" Target="../media/image7.jpeg"/><Relationship Id="rId7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9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slide" Target="slide3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jpe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1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slide" Target="slide3.xml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.jpe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3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slide" Target="slide3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jpeg"/><Relationship Id="rId7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5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slide" Target="slide3.xm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.jpeg"/><Relationship Id="rId7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slide" Target="slide3.xml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9" descr="Frames PPT 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-121444"/>
            <a:ext cx="13716000" cy="10408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Beat - Bo cong anh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550" y="4793454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6" descr="k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-121446"/>
            <a:ext cx="13716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3"/>
          <p:cNvSpPr txBox="1">
            <a:spLocks noChangeArrowheads="1"/>
          </p:cNvSpPr>
          <p:nvPr/>
        </p:nvSpPr>
        <p:spPr bwMode="auto">
          <a:xfrm>
            <a:off x="3962400" y="2243542"/>
            <a:ext cx="9696450" cy="38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7139" tIns="68577" rIns="137139" bIns="6857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371362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CHÀO MỪNG </a:t>
            </a:r>
          </a:p>
          <a:p>
            <a:pPr algn="ctr" defTabSz="1371362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QUÝ THẦY, CÔ GIÁO</a:t>
            </a:r>
          </a:p>
          <a:p>
            <a:pPr algn="ctr" defTabSz="1371362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VỀ DỰ GIỜ THĂM LỚP 8A4</a:t>
            </a:r>
          </a:p>
        </p:txBody>
      </p:sp>
    </p:spTree>
    <p:extLst>
      <p:ext uri="{BB962C8B-B14F-4D97-AF65-F5344CB8AC3E}">
        <p14:creationId xmlns:p14="http://schemas.microsoft.com/office/powerpoint/2010/main" val="280243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6651294" y="3487632"/>
            <a:ext cx="10034865" cy="3231215"/>
            <a:chOff x="0" y="0"/>
            <a:chExt cx="3394510" cy="109302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394510" cy="1093028"/>
            </a:xfrm>
            <a:custGeom>
              <a:avLst/>
              <a:gdLst/>
              <a:ahLst/>
              <a:cxnLst/>
              <a:rect l="l" t="t" r="r" b="b"/>
              <a:pathLst>
                <a:path w="3394510" h="1093028">
                  <a:moveTo>
                    <a:pt x="3270050" y="1093028"/>
                  </a:moveTo>
                  <a:lnTo>
                    <a:pt x="124460" y="1093028"/>
                  </a:lnTo>
                  <a:cubicBezTo>
                    <a:pt x="55880" y="1093028"/>
                    <a:pt x="0" y="1037148"/>
                    <a:pt x="0" y="9685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70050" y="0"/>
                  </a:lnTo>
                  <a:cubicBezTo>
                    <a:pt x="3338630" y="0"/>
                    <a:pt x="3394510" y="55880"/>
                    <a:pt x="3394510" y="124460"/>
                  </a:cubicBezTo>
                  <a:lnTo>
                    <a:pt x="3394510" y="968568"/>
                  </a:lnTo>
                  <a:cubicBezTo>
                    <a:pt x="3394510" y="1037148"/>
                    <a:pt x="3338630" y="1093028"/>
                    <a:pt x="3270050" y="1093028"/>
                  </a:cubicBezTo>
                  <a:close/>
                </a:path>
              </a:pathLst>
            </a:custGeom>
            <a:solidFill>
              <a:srgbClr val="FEF9D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386244" y="7912994"/>
            <a:ext cx="3883407" cy="519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98"/>
              </a:lnSpc>
              <a:spcBef>
                <a:spcPct val="0"/>
              </a:spcBef>
            </a:pPr>
            <a:r>
              <a:rPr lang="en-US" sz="2927" spc="122">
                <a:solidFill>
                  <a:srgbClr val="FDF9DE"/>
                </a:solidFill>
                <a:latin typeface="IreneFlorentina"/>
              </a:rPr>
              <a:t>B. STRAWBERRY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357669" y="9278437"/>
            <a:ext cx="3911982" cy="519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98"/>
              </a:lnSpc>
              <a:spcBef>
                <a:spcPct val="0"/>
              </a:spcBef>
            </a:pPr>
            <a:r>
              <a:rPr lang="en-US" sz="2927" spc="122">
                <a:solidFill>
                  <a:srgbClr val="FDF9DE"/>
                </a:solidFill>
                <a:latin typeface="IreneFlorentina"/>
              </a:rPr>
              <a:t>D.  MELON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39884" y="3196088"/>
            <a:ext cx="1399374" cy="46879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60" b="10068"/>
          <a:stretch>
            <a:fillRect/>
          </a:stretch>
        </p:blipFill>
        <p:spPr>
          <a:xfrm rot="-10800000">
            <a:off x="3731256" y="7837613"/>
            <a:ext cx="3565192" cy="1893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38257" y="5719158"/>
            <a:ext cx="7397036" cy="356402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647428">
            <a:off x="3571436" y="3991030"/>
            <a:ext cx="1404667" cy="77384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5020" y="2272417"/>
            <a:ext cx="1351544" cy="165556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92795">
            <a:off x="16722138" y="8607507"/>
            <a:ext cx="2608683" cy="66877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119501">
            <a:off x="3662522" y="-947611"/>
            <a:ext cx="2825743" cy="2676749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xmlns="" id="{D55F7817-F231-B25A-D578-A4FB9A123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1669" y="4147376"/>
            <a:ext cx="12801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600" b="1" dirty="0">
                <a:solidFill>
                  <a:srgbClr val="FF0000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I</a:t>
            </a:r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LÍ THUYẾT</a:t>
            </a:r>
          </a:p>
        </p:txBody>
      </p:sp>
    </p:spTree>
    <p:extLst>
      <p:ext uri="{BB962C8B-B14F-4D97-AF65-F5344CB8AC3E}">
        <p14:creationId xmlns:p14="http://schemas.microsoft.com/office/powerpoint/2010/main" val="130550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800" y="571500"/>
            <a:ext cx="168256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5170635"/>
            <a:ext cx="1554479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lấm</a:t>
            </a:r>
            <a:r>
              <a:rPr lang="en-US" sz="48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tấm</a:t>
            </a:r>
            <a:r>
              <a:rPr lang="en-US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có </a:t>
            </a:r>
            <a:r>
              <a:rPr lang="en-US" sz="4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nhiều</a:t>
            </a:r>
            <a:r>
              <a:rPr lang="en-US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hạt</a:t>
            </a:r>
            <a:r>
              <a:rPr lang="en-US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nhiều</a:t>
            </a:r>
            <a:r>
              <a:rPr lang="en-US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4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đều</a:t>
            </a:r>
            <a:r>
              <a:rPr lang="en-US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4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mặt</a:t>
            </a:r>
            <a:r>
              <a:rPr lang="en-US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Clr>
                <a:srgbClr val="000000"/>
              </a:buClr>
            </a:pPr>
            <a:r>
              <a:rPr lang="en-US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4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lấm</a:t>
            </a:r>
            <a:r>
              <a:rPr lang="en-US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tấm</a:t>
            </a:r>
            <a:r>
              <a:rPr lang="en-US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vàng</a:t>
            </a:r>
            <a:r>
              <a:rPr lang="en-US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tả </a:t>
            </a:r>
            <a:r>
              <a:rPr lang="en-US" sz="4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sắc</a:t>
            </a:r>
            <a:r>
              <a:rPr lang="en-US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thái</a:t>
            </a:r>
            <a:r>
              <a:rPr lang="en-US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4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mái</a:t>
            </a:r>
            <a:r>
              <a:rPr lang="en-US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4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dưới</a:t>
            </a:r>
            <a:r>
              <a:rPr lang="en-US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ánh</a:t>
            </a:r>
            <a:r>
              <a:rPr lang="en-US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nắng</a:t>
            </a:r>
            <a:endParaRPr lang="en-US" sz="48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rgbClr val="000000"/>
              </a:buClr>
            </a:pPr>
            <a:r>
              <a:rPr lang="en-US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48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lấm</a:t>
            </a:r>
            <a:r>
              <a:rPr lang="en-US" sz="48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tấm</a:t>
            </a:r>
            <a:r>
              <a:rPr lang="en-US" sz="48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 </a:t>
            </a:r>
            <a:r>
              <a:rPr 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từ </a:t>
            </a:r>
            <a:r>
              <a:rPr lang="en-US" sz="4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tượng</a:t>
            </a:r>
            <a:r>
              <a:rPr 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Clr>
                <a:srgbClr val="000000"/>
              </a:buClr>
            </a:pPr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Từ </a:t>
            </a:r>
            <a:r>
              <a:rPr 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tượng</a:t>
            </a:r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 từ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gợi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tả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dáng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̉,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trạng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thái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tất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bật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thướt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chênh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vênh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pPr algn="just">
              <a:buClr>
                <a:srgbClr val="000000"/>
              </a:buClr>
            </a:pPr>
            <a:endParaRPr lang="en-US" sz="48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785690" y="8648510"/>
            <a:ext cx="3571379" cy="3245490"/>
          </a:xfrm>
          <a:prstGeom prst="rect">
            <a:avLst/>
          </a:prstGeom>
        </p:spPr>
      </p:pic>
      <p:sp>
        <p:nvSpPr>
          <p:cNvPr id="10" name="Subtitle 1">
            <a:extLst>
              <a:ext uri="{FF2B5EF4-FFF2-40B4-BE49-F238E27FC236}">
                <a16:creationId xmlns="" xmlns:a16="http://schemas.microsoft.com/office/drawing/2014/main" id="{18F4C5E5-8C67-4E66-B73C-35152C688309}"/>
              </a:ext>
            </a:extLst>
          </p:cNvPr>
          <p:cNvSpPr txBox="1">
            <a:spLocks/>
          </p:cNvSpPr>
          <p:nvPr/>
        </p:nvSpPr>
        <p:spPr>
          <a:xfrm>
            <a:off x="1371601" y="1790700"/>
            <a:ext cx="15544798" cy="2780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buFont typeface="Arial" pitchFamily="34" charset="0"/>
              <a:buNone/>
            </a:pPr>
            <a:r>
              <a:rPr lang="en-US" sz="4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Ví </a:t>
            </a:r>
            <a:r>
              <a:rPr lang="en-US" sz="48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lang="en-US" sz="48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     </a:t>
            </a:r>
            <a:r>
              <a:rPr lang="en-US" sz="4800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“Trong </a:t>
            </a:r>
            <a:r>
              <a:rPr lang="en-US" sz="4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làn</a:t>
            </a:r>
            <a:r>
              <a:rPr lang="en-US" sz="4800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nắng</a:t>
            </a:r>
            <a:r>
              <a:rPr lang="en-US" sz="4800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lang="en-US" sz="4800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khói</a:t>
            </a:r>
            <a:r>
              <a:rPr lang="en-US" sz="4800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mơ</a:t>
            </a:r>
            <a:r>
              <a:rPr lang="en-US" sz="4800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tan</a:t>
            </a:r>
          </a:p>
          <a:p>
            <a:pPr marL="228600" indent="0">
              <a:buFont typeface="Arial" pitchFamily="34" charset="0"/>
              <a:buNone/>
            </a:pPr>
            <a:r>
              <a:rPr lang="en-US" sz="4800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4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Đôi</a:t>
            </a:r>
            <a:r>
              <a:rPr lang="en-US" sz="4800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mái</a:t>
            </a:r>
            <a:r>
              <a:rPr lang="en-US" sz="4800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4800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lang="en-US" sz="4800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lấm</a:t>
            </a:r>
            <a:r>
              <a:rPr lang="en-US" sz="4800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tấm</a:t>
            </a:r>
            <a:r>
              <a:rPr lang="en-US" sz="4800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vàng</a:t>
            </a:r>
            <a:r>
              <a:rPr lang="en-US" sz="4800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</a:p>
          <a:p>
            <a:pPr marL="228600" indent="0">
              <a:buFont typeface="Arial" pitchFamily="34" charset="0"/>
              <a:buNone/>
            </a:pPr>
            <a:r>
              <a:rPr lang="en-US" sz="4800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lang="en-US" sz="4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Hàn</a:t>
            </a:r>
            <a:r>
              <a:rPr lang="en-US" sz="4800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Mặc</a:t>
            </a:r>
            <a:r>
              <a:rPr lang="en-US" sz="4800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</a:t>
            </a:r>
            <a:r>
              <a:rPr lang="en-US" sz="4800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̉</a:t>
            </a:r>
            <a:r>
              <a:rPr lang="en-US" sz="4800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4800" i="1" dirty="0">
              <a:solidFill>
                <a:srgbClr val="00B05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4"/>
          <p:cNvSpPr/>
          <p:nvPr/>
        </p:nvSpPr>
        <p:spPr>
          <a:xfrm>
            <a:off x="16101575" y="-93775"/>
            <a:ext cx="2014212" cy="2057293"/>
          </a:xfrm>
          <a:custGeom>
            <a:avLst/>
            <a:gdLst/>
            <a:ahLst/>
            <a:cxnLst/>
            <a:rect l="l" t="t" r="r" b="b"/>
            <a:pathLst>
              <a:path w="3957689" h="4114800">
                <a:moveTo>
                  <a:pt x="0" y="0"/>
                </a:moveTo>
                <a:lnTo>
                  <a:pt x="3957690" y="0"/>
                </a:lnTo>
                <a:lnTo>
                  <a:pt x="39576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rgbClr val="0000CC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0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897909" y="-2303745"/>
            <a:ext cx="4145290" cy="4000205"/>
          </a:xfrm>
          <a:prstGeom prst="rect">
            <a:avLst/>
          </a:prstGeom>
        </p:spPr>
      </p:pic>
      <p:sp>
        <p:nvSpPr>
          <p:cNvPr id="15" name="Subtitle 1">
            <a:extLst>
              <a:ext uri="{FF2B5EF4-FFF2-40B4-BE49-F238E27FC236}">
                <a16:creationId xmlns:a16="http://schemas.microsoft.com/office/drawing/2014/main" xmlns="" id="{18F4C5E5-8C67-4E66-B73C-35152C688309}"/>
              </a:ext>
            </a:extLst>
          </p:cNvPr>
          <p:cNvSpPr txBox="1">
            <a:spLocks/>
          </p:cNvSpPr>
          <p:nvPr/>
        </p:nvSpPr>
        <p:spPr>
          <a:xfrm>
            <a:off x="1219200" y="571500"/>
            <a:ext cx="14933797" cy="36833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buFont typeface="Arial" pitchFamily="34" charset="0"/>
              <a:buNone/>
            </a:pPr>
            <a:r>
              <a:rPr lang="en-US" sz="4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Ví </a:t>
            </a:r>
            <a:r>
              <a:rPr lang="en-US" sz="48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lang="en-US" sz="4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        </a:t>
            </a:r>
            <a:r>
              <a:rPr lang="en-US" sz="4800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</a:t>
            </a:r>
            <a:r>
              <a:rPr lang="en-US" sz="4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chớm</a:t>
            </a:r>
            <a:r>
              <a:rPr lang="en-US" sz="4800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lạnh</a:t>
            </a:r>
            <a:r>
              <a:rPr lang="en-US" sz="4800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trong </a:t>
            </a:r>
            <a:r>
              <a:rPr lang="en-US" sz="4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lòng</a:t>
            </a:r>
            <a:r>
              <a:rPr lang="en-US" sz="4800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</a:t>
            </a:r>
            <a:r>
              <a:rPr lang="en-US" sz="4800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Nội</a:t>
            </a:r>
          </a:p>
          <a:p>
            <a:pPr marL="228600" indent="0">
              <a:buFont typeface="Arial" pitchFamily="34" charset="0"/>
              <a:buNone/>
            </a:pPr>
            <a:r>
              <a:rPr lang="en-US" sz="4800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4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phố</a:t>
            </a:r>
            <a:r>
              <a:rPr lang="en-US" sz="4800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4800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xao </a:t>
            </a:r>
            <a:r>
              <a:rPr lang="en-US" sz="48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xác</a:t>
            </a:r>
            <a:r>
              <a:rPr lang="en-US" sz="4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hơi</a:t>
            </a:r>
            <a:r>
              <a:rPr lang="en-US" sz="4800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may”</a:t>
            </a:r>
          </a:p>
          <a:p>
            <a:pPr marL="228600" indent="0">
              <a:buFont typeface="Arial" pitchFamily="34" charset="0"/>
              <a:buNone/>
            </a:pPr>
            <a:r>
              <a:rPr lang="en-US" sz="4800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                   ( </a:t>
            </a:r>
            <a:r>
              <a:rPr lang="en-US" sz="4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Nguyễn</a:t>
            </a:r>
            <a:r>
              <a:rPr lang="en-US" sz="4800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Đình</a:t>
            </a:r>
            <a:r>
              <a:rPr lang="en-US" sz="4800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</a:t>
            </a:r>
            <a:r>
              <a:rPr lang="en-US" sz="4800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9200" y="3314701"/>
            <a:ext cx="1534743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just">
              <a:buClr>
                <a:srgbClr val="000000"/>
              </a:buClr>
              <a:buFont typeface="Wingdings" panose="05000000000000000000" pitchFamily="2" charset="2"/>
              <a:buChar char="à"/>
            </a:pP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xao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xác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8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Gợi </a:t>
            </a:r>
            <a:r>
              <a:rPr lang="en-US" sz="48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âm</a:t>
            </a:r>
            <a:r>
              <a:rPr lang="en-US" sz="48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thanh</a:t>
            </a:r>
            <a:r>
              <a:rPr lang="en-US" sz="48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thoảng</a:t>
            </a:r>
            <a:r>
              <a:rPr lang="en-US" sz="48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nhẹ</a:t>
            </a:r>
            <a:r>
              <a:rPr lang="en-US" sz="48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8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mơ</a:t>
            </a:r>
            <a:r>
              <a:rPr lang="en-US" sz="48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hồ</a:t>
            </a:r>
            <a:r>
              <a:rPr lang="en-US" sz="48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8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48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lá</a:t>
            </a:r>
            <a:r>
              <a:rPr lang="en-US" sz="48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8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48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gió</a:t>
            </a:r>
            <a:r>
              <a:rPr lang="en-US" sz="48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trong </a:t>
            </a:r>
            <a:r>
              <a:rPr lang="en-US" sz="48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48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gian</a:t>
            </a:r>
            <a:r>
              <a:rPr lang="en-US" sz="48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im</a:t>
            </a:r>
            <a:r>
              <a:rPr lang="en-US" sz="48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vắng</a:t>
            </a:r>
            <a:r>
              <a:rPr lang="en-US" sz="48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8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tĩnh</a:t>
            </a:r>
            <a:r>
              <a:rPr lang="en-US" sz="48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lặng</a:t>
            </a:r>
            <a:r>
              <a:rPr lang="en-US" sz="48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685800" indent="-685800" algn="just">
              <a:buClr>
                <a:srgbClr val="000000"/>
              </a:buClr>
              <a:buFont typeface="Wingdings" panose="05000000000000000000" pitchFamily="2" charset="2"/>
              <a:buChar char="à"/>
            </a:pPr>
            <a:r>
              <a:rPr lang="en-US" sz="4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xao </a:t>
            </a:r>
            <a:r>
              <a:rPr lang="en-US" sz="4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xác</a:t>
            </a:r>
            <a:r>
              <a:rPr lang="en-US" sz="4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là từ </a:t>
            </a:r>
            <a:r>
              <a:rPr lang="en-US" sz="4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tượng</a:t>
            </a:r>
            <a:r>
              <a:rPr lang="en-US" sz="4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thanh</a:t>
            </a:r>
            <a:endParaRPr lang="en-US" sz="4800" i="1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685800" indent="-685800" algn="just">
              <a:buClr>
                <a:srgbClr val="000000"/>
              </a:buClr>
              <a:buFont typeface="Wingdings" panose="05000000000000000000" pitchFamily="2" charset="2"/>
              <a:buChar char="à"/>
            </a:pPr>
            <a:endParaRPr lang="en-US" sz="4800" i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685800" indent="-685800" algn="just">
              <a:buClr>
                <a:srgbClr val="000000"/>
              </a:buClr>
              <a:buFont typeface="Wingdings" panose="05000000000000000000" pitchFamily="2" charset="2"/>
              <a:buChar char="à"/>
            </a:pPr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Từ </a:t>
            </a:r>
            <a:r>
              <a:rPr 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tượng</a:t>
            </a:r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 từ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phỏng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tự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.(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xao, vi vu,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pPr marL="685800" indent="-685800" algn="just">
              <a:buClr>
                <a:srgbClr val="000000"/>
              </a:buClr>
              <a:buFont typeface="Wingdings" panose="05000000000000000000" pitchFamily="2" charset="2"/>
              <a:buChar char="à"/>
            </a:pPr>
            <a:endParaRPr lang="en-US" sz="4800" kern="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algn="just">
              <a:buClr>
                <a:srgbClr val="000000"/>
              </a:buClr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Freeform 5"/>
          <p:cNvSpPr/>
          <p:nvPr/>
        </p:nvSpPr>
        <p:spPr>
          <a:xfrm>
            <a:off x="16122517" y="8058316"/>
            <a:ext cx="1892565" cy="1882140"/>
          </a:xfrm>
          <a:custGeom>
            <a:avLst/>
            <a:gdLst/>
            <a:ahLst/>
            <a:cxnLst/>
            <a:rect l="l" t="t" r="r" b="b"/>
            <a:pathLst>
              <a:path w="4135477" h="4114800">
                <a:moveTo>
                  <a:pt x="0" y="0"/>
                </a:moveTo>
                <a:lnTo>
                  <a:pt x="4135477" y="0"/>
                </a:lnTo>
                <a:lnTo>
                  <a:pt x="41354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9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636113" y="9242887"/>
            <a:ext cx="1836204" cy="13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200000"/>
              </a:lnSpc>
              <a:defRPr/>
            </a:pPr>
            <a:r>
              <a:rPr lang="en-US" altLang="zh-CN" sz="150" kern="0" dirty="0">
                <a:solidFill>
                  <a:prstClr val="black"/>
                </a:solidFill>
                <a:hlinkClick r:id="rId3"/>
              </a:rPr>
              <a:t>PPT</a:t>
            </a:r>
            <a:r>
              <a:rPr lang="zh-CN" altLang="en-US" sz="150" kern="0" dirty="0">
                <a:solidFill>
                  <a:prstClr val="black"/>
                </a:solidFill>
                <a:hlinkClick r:id="rId3"/>
              </a:rPr>
              <a:t>下载</a:t>
            </a:r>
            <a:r>
              <a:rPr lang="zh-CN" altLang="en-US" sz="150" kern="0" dirty="0">
                <a:solidFill>
                  <a:prstClr val="black"/>
                </a:solidFill>
              </a:rPr>
              <a:t> </a:t>
            </a:r>
            <a:r>
              <a:rPr lang="en-US" altLang="zh-CN" sz="150" kern="0" dirty="0">
                <a:solidFill>
                  <a:prstClr val="black"/>
                </a:solidFill>
              </a:rPr>
              <a:t>http://www.ypppt.com/xiazai/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圆角矩形 17">
            <a:extLst>
              <a:ext uri="{FF2B5EF4-FFF2-40B4-BE49-F238E27FC236}">
                <a16:creationId xmlns:a16="http://schemas.microsoft.com/office/drawing/2014/main" xmlns="" id="{3F27A822-B758-9EB6-A319-5162D742B5E6}"/>
              </a:ext>
            </a:extLst>
          </p:cNvPr>
          <p:cNvSpPr/>
          <p:nvPr/>
        </p:nvSpPr>
        <p:spPr>
          <a:xfrm>
            <a:off x="793923" y="377854"/>
            <a:ext cx="16873593" cy="9531293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2" name="Freeform 21">
            <a:extLst>
              <a:ext uri="{FF2B5EF4-FFF2-40B4-BE49-F238E27FC236}">
                <a16:creationId xmlns:a16="http://schemas.microsoft.com/office/drawing/2014/main" xmlns="" id="{238A5552-23A6-5474-E412-5D5AD88EFE6F}"/>
              </a:ext>
            </a:extLst>
          </p:cNvPr>
          <p:cNvSpPr/>
          <p:nvPr/>
        </p:nvSpPr>
        <p:spPr>
          <a:xfrm>
            <a:off x="8554215" y="6413962"/>
            <a:ext cx="4431519" cy="3013592"/>
          </a:xfrm>
          <a:custGeom>
            <a:avLst/>
            <a:gdLst/>
            <a:ahLst/>
            <a:cxnLst/>
            <a:rect l="l" t="t" r="r" b="b"/>
            <a:pathLst>
              <a:path w="15638195" h="8229600">
                <a:moveTo>
                  <a:pt x="0" y="0"/>
                </a:moveTo>
                <a:lnTo>
                  <a:pt x="15638194" y="0"/>
                </a:lnTo>
                <a:lnTo>
                  <a:pt x="156381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62E9C7F5-92A2-1F85-4CC2-44AC0310E95E}"/>
              </a:ext>
            </a:extLst>
          </p:cNvPr>
          <p:cNvSpPr txBox="1"/>
          <p:nvPr/>
        </p:nvSpPr>
        <p:spPr>
          <a:xfrm>
            <a:off x="6067014" y="2342500"/>
            <a:ext cx="9787068" cy="1600438"/>
          </a:xfrm>
          <a:prstGeom prst="wedgeRoundRectCallout">
            <a:avLst>
              <a:gd name="adj1" fmla="val -63664"/>
              <a:gd name="adj2" fmla="val 32410"/>
              <a:gd name="adj3" fmla="val 16667"/>
            </a:avLst>
          </a:prstGeom>
          <a:noFill/>
          <a:ln w="38100">
            <a:solidFill>
              <a:srgbClr val="FE5C2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láy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lấm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tấm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xao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xác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hiệu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quả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diễn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đạt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7E2D2F3B-1BDB-1200-585B-BA61A0DFCE7D}"/>
              </a:ext>
            </a:extLst>
          </p:cNvPr>
          <p:cNvSpPr/>
          <p:nvPr/>
        </p:nvSpPr>
        <p:spPr>
          <a:xfrm>
            <a:off x="1066800" y="3695700"/>
            <a:ext cx="3916245" cy="5881016"/>
          </a:xfrm>
          <a:custGeom>
            <a:avLst/>
            <a:gdLst/>
            <a:ahLst/>
            <a:cxnLst/>
            <a:rect l="l" t="t" r="r" b="b"/>
            <a:pathLst>
              <a:path w="1533173" h="2865744">
                <a:moveTo>
                  <a:pt x="0" y="0"/>
                </a:moveTo>
                <a:lnTo>
                  <a:pt x="1533174" y="0"/>
                </a:lnTo>
                <a:lnTo>
                  <a:pt x="1533174" y="2865744"/>
                </a:lnTo>
                <a:lnTo>
                  <a:pt x="0" y="28657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60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326155">
            <a:off x="5703009" y="-1956807"/>
            <a:ext cx="6850800" cy="152769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1866900"/>
            <a:ext cx="7315200" cy="22610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85800" y="571500"/>
            <a:ext cx="162544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3"/>
          <p:cNvSpPr/>
          <p:nvPr/>
        </p:nvSpPr>
        <p:spPr>
          <a:xfrm>
            <a:off x="15749646" y="6930549"/>
            <a:ext cx="2381278" cy="3159878"/>
          </a:xfrm>
          <a:custGeom>
            <a:avLst/>
            <a:gdLst/>
            <a:ahLst/>
            <a:cxnLst/>
            <a:rect l="l" t="t" r="r" b="b"/>
            <a:pathLst>
              <a:path w="5362180" h="8229600">
                <a:moveTo>
                  <a:pt x="0" y="0"/>
                </a:moveTo>
                <a:lnTo>
                  <a:pt x="5362180" y="0"/>
                </a:lnTo>
                <a:lnTo>
                  <a:pt x="53621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Google Shape;1802;p76"/>
          <p:cNvSpPr txBox="1">
            <a:spLocks/>
          </p:cNvSpPr>
          <p:nvPr/>
        </p:nvSpPr>
        <p:spPr>
          <a:xfrm>
            <a:off x="685800" y="1866900"/>
            <a:ext cx="16459200" cy="5051559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just"/>
            <a:r>
              <a:rPr lang="vi-VN" sz="4800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Gợi hình ảnh, âm thanh và giúp tăng tính biểu cảm cho đối tượng.</a:t>
            </a:r>
          </a:p>
          <a:p>
            <a:pPr marL="571500" indent="-571500" algn="just"/>
            <a:r>
              <a:rPr lang="vi-VN" sz="4800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 các đối tượng cần miêu tả hiện lên rõ nét, sinh động và ấn tượng hơn.</a:t>
            </a:r>
            <a:endParaRPr lang="en-US" sz="4800" dirty="0">
              <a:solidFill>
                <a:srgbClr val="0000CC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571500" indent="-571500" algn="just"/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Tạo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nhịp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điệu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làm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bài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thêm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động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́ vị.</a:t>
            </a:r>
          </a:p>
          <a:p>
            <a:pPr marL="571500" lvl="0" indent="-571500" algn="just"/>
            <a:r>
              <a:rPr lang="nl-NL" sz="4800" b="1" kern="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Phạm vi sử dụng: </a:t>
            </a:r>
            <a:r>
              <a:rPr lang="nl-NL" sz="4800" kern="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thường dùng trong văn miêu tả, tự sự và biểu cảm, thơ ca, giao tiếp hằng ngày.</a:t>
            </a:r>
          </a:p>
          <a:p>
            <a:pPr marL="0" indent="0" algn="just">
              <a:buNone/>
            </a:pPr>
            <a:endParaRPr lang="vi-VN" sz="4800" b="1" dirty="0">
              <a:solidFill>
                <a:srgbClr val="0000CC"/>
              </a:solidFill>
              <a:latin typeface="#9Slide03 AllRoundGothic" panose="020B07030202020201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91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2400300"/>
            <a:ext cx="1600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nl-NL" sz="4800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Cụm  từ</a:t>
            </a:r>
            <a:r>
              <a:rPr lang="nl-NL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:- Mắt long </a:t>
            </a:r>
            <a:r>
              <a:rPr lang="nl-NL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sòng sọc</a:t>
            </a:r>
            <a:r>
              <a:rPr lang="nl-NL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Ho sòng sọc</a:t>
            </a:r>
          </a:p>
          <a:p>
            <a:pPr algn="just">
              <a:spcBef>
                <a:spcPct val="50000"/>
              </a:spcBef>
              <a:defRPr/>
            </a:pPr>
            <a:r>
              <a:rPr lang="nl-NL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- Làm </a:t>
            </a:r>
            <a:r>
              <a:rPr lang="nl-NL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 ào</a:t>
            </a:r>
            <a:r>
              <a:rPr lang="nl-NL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Gió thổi ào ào</a:t>
            </a:r>
          </a:p>
        </p:txBody>
      </p:sp>
      <p:sp>
        <p:nvSpPr>
          <p:cNvPr id="3" name="Rectangle 2"/>
          <p:cNvSpPr/>
          <p:nvPr/>
        </p:nvSpPr>
        <p:spPr>
          <a:xfrm>
            <a:off x="2057400" y="4610100"/>
            <a:ext cx="130124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800" u="sng" kern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4800" u="sng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Các</a:t>
            </a:r>
            <a:r>
              <a:rPr lang="en-US" sz="4800" u="sng" kern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4800" u="sng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tư</a:t>
            </a:r>
            <a:r>
              <a:rPr lang="en-US" sz="4800" u="sng" kern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̀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Bốp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(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tiếng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tát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);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bộp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(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tiếng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mưa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rơi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);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hoắm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(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chỉ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độ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sâu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);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vút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(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chỉ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độ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cao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)…</a:t>
            </a:r>
            <a:endParaRPr lang="en-US" sz="4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77000" y="419100"/>
            <a:ext cx="87652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nl-NL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BÀI TẬP NHANH: </a:t>
            </a:r>
          </a:p>
        </p:txBody>
      </p:sp>
    </p:spTree>
    <p:extLst>
      <p:ext uri="{BB962C8B-B14F-4D97-AF65-F5344CB8AC3E}">
        <p14:creationId xmlns:p14="http://schemas.microsoft.com/office/powerpoint/2010/main" val="2644786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69194" y="280490"/>
            <a:ext cx="29741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lang="en-US" sz="5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2324100"/>
            <a:ext cx="167885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nl-NL" sz="450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nl-NL" sz="45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từ vừa có nghĩa tượng hình vừa có nghĩa tượng thanh, cho nên tùy vào văn cảnh ta sẽ xếp chúng vào nhóm nào</a:t>
            </a:r>
            <a:r>
              <a:rPr lang="nl-NL" sz="4500" b="1" i="1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200" y="4000500"/>
            <a:ext cx="167961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5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Có </a:t>
            </a:r>
            <a:r>
              <a:rPr lang="en-US" sz="45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5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5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5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5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5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5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5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5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5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5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45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5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5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5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5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5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5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500" b="1" i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208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V="1">
            <a:off x="-330096" y="-3814663"/>
            <a:ext cx="17617397" cy="117275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713429" y="6865561"/>
            <a:ext cx="2516972" cy="33917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259300" y="778161"/>
            <a:ext cx="1323920" cy="1270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0400" y="-537798"/>
            <a:ext cx="11181033" cy="290194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90598" y="2936097"/>
            <a:ext cx="1497600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NHÓM BÀN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Thời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phút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chênh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vênh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chíp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chíp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um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rầm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thoang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4715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0" y="-6109501"/>
            <a:ext cx="17617397" cy="117275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713429" y="6865561"/>
            <a:ext cx="2516972" cy="33917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259300" y="778161"/>
            <a:ext cx="1323920" cy="1270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6601" y="-537798"/>
            <a:ext cx="11252200" cy="290194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38679" y="1764146"/>
            <a:ext cx="1342792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chênh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vênh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chíp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chíp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um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rầm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thoang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90143" y="6899131"/>
            <a:ext cx="6363518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endParaRPr lang="en-US" sz="4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chênh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vênh</a:t>
            </a:r>
            <a:endParaRPr lang="en-US" sz="4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8512234" y="6899131"/>
            <a:ext cx="604196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endParaRPr lang="en-US" sz="4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chíp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chíp</a:t>
            </a:r>
            <a:endParaRPr lang="en-US" sz="4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rầm</a:t>
            </a:r>
            <a:endParaRPr lang="en-US" sz="4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3913372" y="6966001"/>
            <a:ext cx="2740289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tùm</a:t>
            </a:r>
            <a:endParaRPr lang="en-US" sz="4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lốm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đốm</a:t>
            </a:r>
            <a:endParaRPr lang="en-US" sz="4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endParaRPr lang="en-US" sz="4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1887200" y="7014547"/>
            <a:ext cx="452282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quác</a:t>
            </a:r>
            <a:endParaRPr lang="en-US" sz="4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4561829" y="8646786"/>
            <a:ext cx="5715000" cy="1766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2194" y="5484397"/>
            <a:ext cx="5383235" cy="15241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87331" y="5524325"/>
            <a:ext cx="8090093" cy="1341236"/>
          </a:xfrm>
          <a:prstGeom prst="rect">
            <a:avLst/>
          </a:prstGeom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xmlns="" id="{92FD2337-8902-5D4F-6AB8-F9BC02D06C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1231" y="4717531"/>
            <a:ext cx="4812117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71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xit" presetSubtype="0" fill="hold" nodeType="withEffect">
                                  <p:stCondLst>
                                    <p:cond delay="6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6927404" y="2095171"/>
            <a:ext cx="10034865" cy="3231215"/>
            <a:chOff x="0" y="0"/>
            <a:chExt cx="3394510" cy="109302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394510" cy="1093028"/>
            </a:xfrm>
            <a:custGeom>
              <a:avLst/>
              <a:gdLst/>
              <a:ahLst/>
              <a:cxnLst/>
              <a:rect l="l" t="t" r="r" b="b"/>
              <a:pathLst>
                <a:path w="3394510" h="1093028">
                  <a:moveTo>
                    <a:pt x="3270050" y="1093028"/>
                  </a:moveTo>
                  <a:lnTo>
                    <a:pt x="124460" y="1093028"/>
                  </a:lnTo>
                  <a:cubicBezTo>
                    <a:pt x="55880" y="1093028"/>
                    <a:pt x="0" y="1037148"/>
                    <a:pt x="0" y="9685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70050" y="0"/>
                  </a:lnTo>
                  <a:cubicBezTo>
                    <a:pt x="3338630" y="0"/>
                    <a:pt x="3394510" y="55880"/>
                    <a:pt x="3394510" y="124460"/>
                  </a:cubicBezTo>
                  <a:lnTo>
                    <a:pt x="3394510" y="968568"/>
                  </a:lnTo>
                  <a:cubicBezTo>
                    <a:pt x="3394510" y="1037148"/>
                    <a:pt x="3338630" y="1093028"/>
                    <a:pt x="3270050" y="1093028"/>
                  </a:cubicBezTo>
                  <a:close/>
                </a:path>
              </a:pathLst>
            </a:custGeom>
            <a:solidFill>
              <a:srgbClr val="FEF9D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662354" y="6520533"/>
            <a:ext cx="3883407" cy="519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98"/>
              </a:lnSpc>
              <a:spcBef>
                <a:spcPct val="0"/>
              </a:spcBef>
            </a:pPr>
            <a:r>
              <a:rPr lang="en-US" sz="2927" spc="122">
                <a:solidFill>
                  <a:srgbClr val="FDF9DE"/>
                </a:solidFill>
                <a:latin typeface="IreneFlorentina"/>
              </a:rPr>
              <a:t>B. STRAWBERRY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633779" y="7885976"/>
            <a:ext cx="3911982" cy="519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98"/>
              </a:lnSpc>
              <a:spcBef>
                <a:spcPct val="0"/>
              </a:spcBef>
            </a:pPr>
            <a:r>
              <a:rPr lang="en-US" sz="2927" spc="122">
                <a:solidFill>
                  <a:srgbClr val="FDF9DE"/>
                </a:solidFill>
                <a:latin typeface="IreneFlorentina"/>
              </a:rPr>
              <a:t>D.  MELON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15994" y="1803627"/>
            <a:ext cx="1399374" cy="46879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60" b="10068"/>
          <a:stretch>
            <a:fillRect/>
          </a:stretch>
        </p:blipFill>
        <p:spPr>
          <a:xfrm rot="-10800000">
            <a:off x="3731256" y="7837613"/>
            <a:ext cx="3565192" cy="1893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38257" y="5719158"/>
            <a:ext cx="7397036" cy="356402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647428">
            <a:off x="3571436" y="3991030"/>
            <a:ext cx="1404667" cy="77384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5020" y="2272417"/>
            <a:ext cx="1351544" cy="165556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92795">
            <a:off x="16722138" y="8607507"/>
            <a:ext cx="2608683" cy="66877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119501">
            <a:off x="3662522" y="-947611"/>
            <a:ext cx="2825743" cy="2676749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xmlns="" id="{63325157-C20B-5668-69CE-14BF111B7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1669" y="4147376"/>
            <a:ext cx="1090173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600" b="1">
                <a:solidFill>
                  <a:srgbClr val="FF0000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II. LUYỆN TẬP</a:t>
            </a:r>
            <a:endParaRPr lang="en-US" altLang="en-US" sz="6600" b="1" dirty="0">
              <a:solidFill>
                <a:srgbClr val="FF0000"/>
              </a:solidFill>
              <a:latin typeface="#9Slide03 AllRoundGothic" panose="020B07030202020201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15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00" y1="64608" x2="5846" y2="75059"/>
                        <a14:foregroundMark x1="79846" y1="15202" x2="77538" y2="15439"/>
                        <a14:foregroundMark x1="83077" y1="14727" x2="83385" y2="13777"/>
                        <a14:foregroundMark x1="83385" y1="18527" x2="82923" y2="19715"/>
                        <a14:foregroundMark x1="81538" y1="27553" x2="81538" y2="27553"/>
                        <a14:foregroundMark x1="80154" y1="8076" x2="80154" y2="8076"/>
                        <a14:foregroundMark x1="76462" y1="9739" x2="76462" y2="9739"/>
                        <a14:foregroundMark x1="74615" y1="3563" x2="74615" y2="3563"/>
                        <a14:foregroundMark x1="90308" y1="23278" x2="89692" y2="26366"/>
                        <a14:foregroundMark x1="98154" y1="25653" x2="98154" y2="25653"/>
                        <a14:foregroundMark x1="95077" y1="22328" x2="95077" y2="22328"/>
                        <a14:foregroundMark x1="87231" y1="79572" x2="87692" y2="82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6" y="-2015409"/>
            <a:ext cx="10808327" cy="700047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884456" y="985019"/>
            <a:ext cx="855772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HỒNG TẶNG CÔ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05261" y="212815"/>
            <a:ext cx="6485279" cy="1317098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4884456" y="5295900"/>
            <a:ext cx="85307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Điền</a:t>
            </a:r>
            <a:r>
              <a:rPr lang="en-US" sz="4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4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thích</a:t>
            </a:r>
            <a:r>
              <a:rPr lang="en-US" sz="4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lang="en-US" sz="4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4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dấu</a:t>
            </a:r>
            <a:r>
              <a:rPr lang="en-US" sz="4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chấm</a:t>
            </a:r>
            <a:r>
              <a:rPr lang="en-US" sz="4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4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tả </a:t>
            </a:r>
            <a:r>
              <a:rPr lang="en-US" sz="4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đặc</a:t>
            </a:r>
            <a:r>
              <a:rPr lang="en-US" sz="4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sz="4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4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4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4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4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4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4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tượng</a:t>
            </a:r>
            <a:r>
              <a:rPr lang="en-US" sz="4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2" descr="Káº¿t quáº£ hÃ¬nh áº£nh cho rose cartoon png pink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3610722" y="7686743"/>
            <a:ext cx="2003081" cy="231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618218" y="369663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3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6600" numSld="8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  <p:bldP spid="4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64108" y="2725610"/>
            <a:ext cx="16527780" cy="27432"/>
          </a:xfrm>
          <a:custGeom>
            <a:avLst/>
            <a:gdLst>
              <a:gd name="connsiteX0" fmla="*/ 0 w 11018520"/>
              <a:gd name="connsiteY0" fmla="*/ 0 h 18288"/>
              <a:gd name="connsiteX1" fmla="*/ 468287 w 11018520"/>
              <a:gd name="connsiteY1" fmla="*/ 0 h 18288"/>
              <a:gd name="connsiteX2" fmla="*/ 1156945 w 11018520"/>
              <a:gd name="connsiteY2" fmla="*/ 0 h 18288"/>
              <a:gd name="connsiteX3" fmla="*/ 1955787 w 11018520"/>
              <a:gd name="connsiteY3" fmla="*/ 0 h 18288"/>
              <a:gd name="connsiteX4" fmla="*/ 2313889 w 11018520"/>
              <a:gd name="connsiteY4" fmla="*/ 0 h 18288"/>
              <a:gd name="connsiteX5" fmla="*/ 2671991 w 11018520"/>
              <a:gd name="connsiteY5" fmla="*/ 0 h 18288"/>
              <a:gd name="connsiteX6" fmla="*/ 3581019 w 11018520"/>
              <a:gd name="connsiteY6" fmla="*/ 0 h 18288"/>
              <a:gd name="connsiteX7" fmla="*/ 4269677 w 11018520"/>
              <a:gd name="connsiteY7" fmla="*/ 0 h 18288"/>
              <a:gd name="connsiteX8" fmla="*/ 4627778 w 11018520"/>
              <a:gd name="connsiteY8" fmla="*/ 0 h 18288"/>
              <a:gd name="connsiteX9" fmla="*/ 5316436 w 11018520"/>
              <a:gd name="connsiteY9" fmla="*/ 0 h 18288"/>
              <a:gd name="connsiteX10" fmla="*/ 6225464 w 11018520"/>
              <a:gd name="connsiteY10" fmla="*/ 0 h 18288"/>
              <a:gd name="connsiteX11" fmla="*/ 6803936 w 11018520"/>
              <a:gd name="connsiteY11" fmla="*/ 0 h 18288"/>
              <a:gd name="connsiteX12" fmla="*/ 7382408 w 11018520"/>
              <a:gd name="connsiteY12" fmla="*/ 0 h 18288"/>
              <a:gd name="connsiteX13" fmla="*/ 8071066 w 11018520"/>
              <a:gd name="connsiteY13" fmla="*/ 0 h 18288"/>
              <a:gd name="connsiteX14" fmla="*/ 8869909 w 11018520"/>
              <a:gd name="connsiteY14" fmla="*/ 0 h 18288"/>
              <a:gd name="connsiteX15" fmla="*/ 9668751 w 11018520"/>
              <a:gd name="connsiteY15" fmla="*/ 0 h 18288"/>
              <a:gd name="connsiteX16" fmla="*/ 11018520 w 11018520"/>
              <a:gd name="connsiteY16" fmla="*/ 0 h 18288"/>
              <a:gd name="connsiteX17" fmla="*/ 11018520 w 11018520"/>
              <a:gd name="connsiteY17" fmla="*/ 18288 h 18288"/>
              <a:gd name="connsiteX18" fmla="*/ 10550233 w 11018520"/>
              <a:gd name="connsiteY18" fmla="*/ 18288 h 18288"/>
              <a:gd name="connsiteX19" fmla="*/ 9641205 w 11018520"/>
              <a:gd name="connsiteY19" fmla="*/ 18288 h 18288"/>
              <a:gd name="connsiteX20" fmla="*/ 8952548 w 11018520"/>
              <a:gd name="connsiteY20" fmla="*/ 18288 h 18288"/>
              <a:gd name="connsiteX21" fmla="*/ 8594446 w 11018520"/>
              <a:gd name="connsiteY21" fmla="*/ 18288 h 18288"/>
              <a:gd name="connsiteX22" fmla="*/ 7905788 w 11018520"/>
              <a:gd name="connsiteY22" fmla="*/ 18288 h 18288"/>
              <a:gd name="connsiteX23" fmla="*/ 7327316 w 11018520"/>
              <a:gd name="connsiteY23" fmla="*/ 18288 h 18288"/>
              <a:gd name="connsiteX24" fmla="*/ 6748844 w 11018520"/>
              <a:gd name="connsiteY24" fmla="*/ 18288 h 18288"/>
              <a:gd name="connsiteX25" fmla="*/ 6170371 w 11018520"/>
              <a:gd name="connsiteY25" fmla="*/ 18288 h 18288"/>
              <a:gd name="connsiteX26" fmla="*/ 5591899 w 11018520"/>
              <a:gd name="connsiteY26" fmla="*/ 18288 h 18288"/>
              <a:gd name="connsiteX27" fmla="*/ 4793056 w 11018520"/>
              <a:gd name="connsiteY27" fmla="*/ 18288 h 18288"/>
              <a:gd name="connsiteX28" fmla="*/ 4104399 w 11018520"/>
              <a:gd name="connsiteY28" fmla="*/ 18288 h 18288"/>
              <a:gd name="connsiteX29" fmla="*/ 3746297 w 11018520"/>
              <a:gd name="connsiteY29" fmla="*/ 18288 h 18288"/>
              <a:gd name="connsiteX30" fmla="*/ 3167825 w 11018520"/>
              <a:gd name="connsiteY30" fmla="*/ 18288 h 18288"/>
              <a:gd name="connsiteX31" fmla="*/ 2368982 w 11018520"/>
              <a:gd name="connsiteY31" fmla="*/ 18288 h 18288"/>
              <a:gd name="connsiteX32" fmla="*/ 1900695 w 11018520"/>
              <a:gd name="connsiteY32" fmla="*/ 18288 h 18288"/>
              <a:gd name="connsiteX33" fmla="*/ 991667 w 11018520"/>
              <a:gd name="connsiteY33" fmla="*/ 18288 h 18288"/>
              <a:gd name="connsiteX34" fmla="*/ 0 w 11018520"/>
              <a:gd name="connsiteY34" fmla="*/ 18288 h 18288"/>
              <a:gd name="connsiteX35" fmla="*/ 0 w 11018520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018520" h="18288" fill="none" extrusionOk="0">
                <a:moveTo>
                  <a:pt x="0" y="0"/>
                </a:moveTo>
                <a:cubicBezTo>
                  <a:pt x="176840" y="19448"/>
                  <a:pt x="369510" y="1686"/>
                  <a:pt x="468287" y="0"/>
                </a:cubicBezTo>
                <a:cubicBezTo>
                  <a:pt x="567064" y="-1686"/>
                  <a:pt x="844925" y="28710"/>
                  <a:pt x="1156945" y="0"/>
                </a:cubicBezTo>
                <a:cubicBezTo>
                  <a:pt x="1468965" y="-28710"/>
                  <a:pt x="1755775" y="35306"/>
                  <a:pt x="1955787" y="0"/>
                </a:cubicBezTo>
                <a:cubicBezTo>
                  <a:pt x="2155799" y="-35306"/>
                  <a:pt x="2224532" y="-16632"/>
                  <a:pt x="2313889" y="0"/>
                </a:cubicBezTo>
                <a:cubicBezTo>
                  <a:pt x="2403246" y="16632"/>
                  <a:pt x="2494050" y="6083"/>
                  <a:pt x="2671991" y="0"/>
                </a:cubicBezTo>
                <a:cubicBezTo>
                  <a:pt x="2849932" y="-6083"/>
                  <a:pt x="3354152" y="34614"/>
                  <a:pt x="3581019" y="0"/>
                </a:cubicBezTo>
                <a:cubicBezTo>
                  <a:pt x="3807886" y="-34614"/>
                  <a:pt x="4022451" y="14254"/>
                  <a:pt x="4269677" y="0"/>
                </a:cubicBezTo>
                <a:cubicBezTo>
                  <a:pt x="4516903" y="-14254"/>
                  <a:pt x="4514495" y="-13291"/>
                  <a:pt x="4627778" y="0"/>
                </a:cubicBezTo>
                <a:cubicBezTo>
                  <a:pt x="4741061" y="13291"/>
                  <a:pt x="5120758" y="-22660"/>
                  <a:pt x="5316436" y="0"/>
                </a:cubicBezTo>
                <a:cubicBezTo>
                  <a:pt x="5512114" y="22660"/>
                  <a:pt x="5812155" y="-9513"/>
                  <a:pt x="6225464" y="0"/>
                </a:cubicBezTo>
                <a:cubicBezTo>
                  <a:pt x="6638773" y="9513"/>
                  <a:pt x="6545417" y="2479"/>
                  <a:pt x="6803936" y="0"/>
                </a:cubicBezTo>
                <a:cubicBezTo>
                  <a:pt x="7062455" y="-2479"/>
                  <a:pt x="7245098" y="-20209"/>
                  <a:pt x="7382408" y="0"/>
                </a:cubicBezTo>
                <a:cubicBezTo>
                  <a:pt x="7519718" y="20209"/>
                  <a:pt x="7801947" y="19736"/>
                  <a:pt x="8071066" y="0"/>
                </a:cubicBezTo>
                <a:cubicBezTo>
                  <a:pt x="8340185" y="-19736"/>
                  <a:pt x="8495312" y="-6666"/>
                  <a:pt x="8869909" y="0"/>
                </a:cubicBezTo>
                <a:cubicBezTo>
                  <a:pt x="9244506" y="6666"/>
                  <a:pt x="9501461" y="-13745"/>
                  <a:pt x="9668751" y="0"/>
                </a:cubicBezTo>
                <a:cubicBezTo>
                  <a:pt x="9836041" y="13745"/>
                  <a:pt x="10607605" y="14143"/>
                  <a:pt x="11018520" y="0"/>
                </a:cubicBezTo>
                <a:cubicBezTo>
                  <a:pt x="11019166" y="4451"/>
                  <a:pt x="11019010" y="9226"/>
                  <a:pt x="11018520" y="18288"/>
                </a:cubicBezTo>
                <a:cubicBezTo>
                  <a:pt x="10834966" y="15274"/>
                  <a:pt x="10754561" y="35250"/>
                  <a:pt x="10550233" y="18288"/>
                </a:cubicBezTo>
                <a:cubicBezTo>
                  <a:pt x="10345905" y="1326"/>
                  <a:pt x="9906342" y="45884"/>
                  <a:pt x="9641205" y="18288"/>
                </a:cubicBezTo>
                <a:cubicBezTo>
                  <a:pt x="9376068" y="-9308"/>
                  <a:pt x="9177188" y="43988"/>
                  <a:pt x="8952548" y="18288"/>
                </a:cubicBezTo>
                <a:cubicBezTo>
                  <a:pt x="8727908" y="-7412"/>
                  <a:pt x="8707007" y="3271"/>
                  <a:pt x="8594446" y="18288"/>
                </a:cubicBezTo>
                <a:cubicBezTo>
                  <a:pt x="8481885" y="33305"/>
                  <a:pt x="8175004" y="35109"/>
                  <a:pt x="7905788" y="18288"/>
                </a:cubicBezTo>
                <a:cubicBezTo>
                  <a:pt x="7636572" y="1467"/>
                  <a:pt x="7535638" y="7399"/>
                  <a:pt x="7327316" y="18288"/>
                </a:cubicBezTo>
                <a:cubicBezTo>
                  <a:pt x="7118994" y="29177"/>
                  <a:pt x="6978247" y="47205"/>
                  <a:pt x="6748844" y="18288"/>
                </a:cubicBezTo>
                <a:cubicBezTo>
                  <a:pt x="6519441" y="-10629"/>
                  <a:pt x="6459241" y="43308"/>
                  <a:pt x="6170371" y="18288"/>
                </a:cubicBezTo>
                <a:cubicBezTo>
                  <a:pt x="5881501" y="-6732"/>
                  <a:pt x="5736201" y="35971"/>
                  <a:pt x="5591899" y="18288"/>
                </a:cubicBezTo>
                <a:cubicBezTo>
                  <a:pt x="5447597" y="605"/>
                  <a:pt x="4990303" y="20409"/>
                  <a:pt x="4793056" y="18288"/>
                </a:cubicBezTo>
                <a:cubicBezTo>
                  <a:pt x="4595809" y="16167"/>
                  <a:pt x="4271723" y="2909"/>
                  <a:pt x="4104399" y="18288"/>
                </a:cubicBezTo>
                <a:cubicBezTo>
                  <a:pt x="3937075" y="33667"/>
                  <a:pt x="3923235" y="10730"/>
                  <a:pt x="3746297" y="18288"/>
                </a:cubicBezTo>
                <a:cubicBezTo>
                  <a:pt x="3569359" y="25846"/>
                  <a:pt x="3351081" y="24702"/>
                  <a:pt x="3167825" y="18288"/>
                </a:cubicBezTo>
                <a:cubicBezTo>
                  <a:pt x="2984569" y="11874"/>
                  <a:pt x="2708033" y="13293"/>
                  <a:pt x="2368982" y="18288"/>
                </a:cubicBezTo>
                <a:cubicBezTo>
                  <a:pt x="2029931" y="23283"/>
                  <a:pt x="2009060" y="37671"/>
                  <a:pt x="1900695" y="18288"/>
                </a:cubicBezTo>
                <a:cubicBezTo>
                  <a:pt x="1792330" y="-1095"/>
                  <a:pt x="1183178" y="9337"/>
                  <a:pt x="991667" y="18288"/>
                </a:cubicBezTo>
                <a:cubicBezTo>
                  <a:pt x="800156" y="27239"/>
                  <a:pt x="375690" y="34110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1018520" h="18288" stroke="0" extrusionOk="0">
                <a:moveTo>
                  <a:pt x="0" y="0"/>
                </a:moveTo>
                <a:cubicBezTo>
                  <a:pt x="266588" y="-23405"/>
                  <a:pt x="350503" y="-27031"/>
                  <a:pt x="578472" y="0"/>
                </a:cubicBezTo>
                <a:cubicBezTo>
                  <a:pt x="806441" y="27031"/>
                  <a:pt x="803976" y="13604"/>
                  <a:pt x="936574" y="0"/>
                </a:cubicBezTo>
                <a:cubicBezTo>
                  <a:pt x="1069172" y="-13604"/>
                  <a:pt x="1661335" y="-31902"/>
                  <a:pt x="1845602" y="0"/>
                </a:cubicBezTo>
                <a:cubicBezTo>
                  <a:pt x="2029869" y="31902"/>
                  <a:pt x="2273452" y="17005"/>
                  <a:pt x="2424074" y="0"/>
                </a:cubicBezTo>
                <a:cubicBezTo>
                  <a:pt x="2574696" y="-17005"/>
                  <a:pt x="2790864" y="-28133"/>
                  <a:pt x="3002547" y="0"/>
                </a:cubicBezTo>
                <a:cubicBezTo>
                  <a:pt x="3214230" y="28133"/>
                  <a:pt x="3605033" y="-14934"/>
                  <a:pt x="3911575" y="0"/>
                </a:cubicBezTo>
                <a:cubicBezTo>
                  <a:pt x="4218117" y="14934"/>
                  <a:pt x="4198004" y="3604"/>
                  <a:pt x="4379862" y="0"/>
                </a:cubicBezTo>
                <a:cubicBezTo>
                  <a:pt x="4561720" y="-3604"/>
                  <a:pt x="4941151" y="-37368"/>
                  <a:pt x="5288890" y="0"/>
                </a:cubicBezTo>
                <a:cubicBezTo>
                  <a:pt x="5636629" y="37368"/>
                  <a:pt x="6011513" y="-33898"/>
                  <a:pt x="6197918" y="0"/>
                </a:cubicBezTo>
                <a:cubicBezTo>
                  <a:pt x="6384323" y="33898"/>
                  <a:pt x="6555799" y="11241"/>
                  <a:pt x="6886575" y="0"/>
                </a:cubicBezTo>
                <a:cubicBezTo>
                  <a:pt x="7217351" y="-11241"/>
                  <a:pt x="7604472" y="-44614"/>
                  <a:pt x="7795603" y="0"/>
                </a:cubicBezTo>
                <a:cubicBezTo>
                  <a:pt x="7986734" y="44614"/>
                  <a:pt x="8098870" y="-11086"/>
                  <a:pt x="8374075" y="0"/>
                </a:cubicBezTo>
                <a:cubicBezTo>
                  <a:pt x="8649280" y="11086"/>
                  <a:pt x="8701749" y="-25020"/>
                  <a:pt x="8952548" y="0"/>
                </a:cubicBezTo>
                <a:cubicBezTo>
                  <a:pt x="9203347" y="25020"/>
                  <a:pt x="9519297" y="4274"/>
                  <a:pt x="9751390" y="0"/>
                </a:cubicBezTo>
                <a:cubicBezTo>
                  <a:pt x="9983483" y="-4274"/>
                  <a:pt x="10169881" y="16480"/>
                  <a:pt x="10329863" y="0"/>
                </a:cubicBezTo>
                <a:cubicBezTo>
                  <a:pt x="10489845" y="-16480"/>
                  <a:pt x="10750941" y="-9727"/>
                  <a:pt x="11018520" y="0"/>
                </a:cubicBezTo>
                <a:cubicBezTo>
                  <a:pt x="11018113" y="8690"/>
                  <a:pt x="11018366" y="14141"/>
                  <a:pt x="11018520" y="18288"/>
                </a:cubicBezTo>
                <a:cubicBezTo>
                  <a:pt x="10841176" y="-3597"/>
                  <a:pt x="10399304" y="41504"/>
                  <a:pt x="10219677" y="18288"/>
                </a:cubicBezTo>
                <a:cubicBezTo>
                  <a:pt x="10040050" y="-4928"/>
                  <a:pt x="10030762" y="16144"/>
                  <a:pt x="9861575" y="18288"/>
                </a:cubicBezTo>
                <a:cubicBezTo>
                  <a:pt x="9692388" y="20432"/>
                  <a:pt x="9529439" y="40380"/>
                  <a:pt x="9393288" y="18288"/>
                </a:cubicBezTo>
                <a:cubicBezTo>
                  <a:pt x="9257137" y="-3804"/>
                  <a:pt x="8825003" y="25592"/>
                  <a:pt x="8484260" y="18288"/>
                </a:cubicBezTo>
                <a:cubicBezTo>
                  <a:pt x="8143517" y="10984"/>
                  <a:pt x="8082894" y="45968"/>
                  <a:pt x="7795603" y="18288"/>
                </a:cubicBezTo>
                <a:cubicBezTo>
                  <a:pt x="7508312" y="-9392"/>
                  <a:pt x="7466074" y="19486"/>
                  <a:pt x="7327316" y="18288"/>
                </a:cubicBezTo>
                <a:cubicBezTo>
                  <a:pt x="7188558" y="17090"/>
                  <a:pt x="6869645" y="4657"/>
                  <a:pt x="6638658" y="18288"/>
                </a:cubicBezTo>
                <a:cubicBezTo>
                  <a:pt x="6407671" y="31919"/>
                  <a:pt x="6359238" y="35967"/>
                  <a:pt x="6280556" y="18288"/>
                </a:cubicBezTo>
                <a:cubicBezTo>
                  <a:pt x="6201874" y="609"/>
                  <a:pt x="6041216" y="22404"/>
                  <a:pt x="5922455" y="18288"/>
                </a:cubicBezTo>
                <a:cubicBezTo>
                  <a:pt x="5803694" y="14172"/>
                  <a:pt x="5555521" y="48848"/>
                  <a:pt x="5233797" y="18288"/>
                </a:cubicBezTo>
                <a:cubicBezTo>
                  <a:pt x="4912073" y="-12272"/>
                  <a:pt x="4986440" y="-2740"/>
                  <a:pt x="4765510" y="18288"/>
                </a:cubicBezTo>
                <a:cubicBezTo>
                  <a:pt x="4544580" y="39316"/>
                  <a:pt x="4177715" y="18248"/>
                  <a:pt x="3966667" y="18288"/>
                </a:cubicBezTo>
                <a:cubicBezTo>
                  <a:pt x="3755619" y="18328"/>
                  <a:pt x="3664519" y="22387"/>
                  <a:pt x="3498380" y="18288"/>
                </a:cubicBezTo>
                <a:cubicBezTo>
                  <a:pt x="3332241" y="14189"/>
                  <a:pt x="3065858" y="-7524"/>
                  <a:pt x="2699537" y="18288"/>
                </a:cubicBezTo>
                <a:cubicBezTo>
                  <a:pt x="2333216" y="44100"/>
                  <a:pt x="2505666" y="4650"/>
                  <a:pt x="2341436" y="18288"/>
                </a:cubicBezTo>
                <a:cubicBezTo>
                  <a:pt x="2177206" y="31926"/>
                  <a:pt x="1790164" y="19880"/>
                  <a:pt x="1542593" y="18288"/>
                </a:cubicBezTo>
                <a:cubicBezTo>
                  <a:pt x="1295022" y="16696"/>
                  <a:pt x="1218012" y="39325"/>
                  <a:pt x="1074306" y="18288"/>
                </a:cubicBezTo>
                <a:cubicBezTo>
                  <a:pt x="930600" y="-2749"/>
                  <a:pt x="797266" y="24589"/>
                  <a:pt x="716204" y="18288"/>
                </a:cubicBezTo>
                <a:cubicBezTo>
                  <a:pt x="635142" y="11987"/>
                  <a:pt x="344503" y="4139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22BB38"/>
          </a:solidFill>
          <a:ln w="38100" cap="rnd">
            <a:solidFill>
              <a:srgbClr val="22BB3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任意多边形 32"/>
          <p:cNvSpPr/>
          <p:nvPr/>
        </p:nvSpPr>
        <p:spPr bwMode="auto">
          <a:xfrm>
            <a:off x="137683" y="133019"/>
            <a:ext cx="17689223" cy="1592897"/>
          </a:xfrm>
          <a:custGeom>
            <a:avLst/>
            <a:gdLst>
              <a:gd name="connsiteX0" fmla="*/ 6197162 w 6565124"/>
              <a:gd name="connsiteY0" fmla="*/ 1112703 h 1112703"/>
              <a:gd name="connsiteX1" fmla="*/ 5690821 w 6565124"/>
              <a:gd name="connsiteY1" fmla="*/ 1112703 h 1112703"/>
              <a:gd name="connsiteX2" fmla="*/ 5685849 w 6565124"/>
              <a:gd name="connsiteY2" fmla="*/ 1112703 h 1112703"/>
              <a:gd name="connsiteX3" fmla="*/ 5186165 w 6565124"/>
              <a:gd name="connsiteY3" fmla="*/ 1112703 h 1112703"/>
              <a:gd name="connsiteX4" fmla="*/ 5179508 w 6565124"/>
              <a:gd name="connsiteY4" fmla="*/ 1112703 h 1112703"/>
              <a:gd name="connsiteX5" fmla="*/ 4679824 w 6565124"/>
              <a:gd name="connsiteY5" fmla="*/ 1112703 h 1112703"/>
              <a:gd name="connsiteX6" fmla="*/ 4674852 w 6565124"/>
              <a:gd name="connsiteY6" fmla="*/ 1112703 h 1112703"/>
              <a:gd name="connsiteX7" fmla="*/ 4354760 w 6565124"/>
              <a:gd name="connsiteY7" fmla="*/ 1112703 h 1112703"/>
              <a:gd name="connsiteX8" fmla="*/ 4238331 w 6565124"/>
              <a:gd name="connsiteY8" fmla="*/ 1112703 h 1112703"/>
              <a:gd name="connsiteX9" fmla="*/ 4168511 w 6565124"/>
              <a:gd name="connsiteY9" fmla="*/ 1112703 h 1112703"/>
              <a:gd name="connsiteX10" fmla="*/ 3848419 w 6565124"/>
              <a:gd name="connsiteY10" fmla="*/ 1112703 h 1112703"/>
              <a:gd name="connsiteX11" fmla="*/ 3843447 w 6565124"/>
              <a:gd name="connsiteY11" fmla="*/ 1112703 h 1112703"/>
              <a:gd name="connsiteX12" fmla="*/ 3731991 w 6565124"/>
              <a:gd name="connsiteY12" fmla="*/ 1112703 h 1112703"/>
              <a:gd name="connsiteX13" fmla="*/ 3727018 w 6565124"/>
              <a:gd name="connsiteY13" fmla="*/ 1112703 h 1112703"/>
              <a:gd name="connsiteX14" fmla="*/ 3343763 w 6565124"/>
              <a:gd name="connsiteY14" fmla="*/ 1112703 h 1112703"/>
              <a:gd name="connsiteX15" fmla="*/ 3337106 w 6565124"/>
              <a:gd name="connsiteY15" fmla="*/ 1112703 h 1112703"/>
              <a:gd name="connsiteX16" fmla="*/ 3227334 w 6565124"/>
              <a:gd name="connsiteY16" fmla="*/ 1112703 h 1112703"/>
              <a:gd name="connsiteX17" fmla="*/ 3220677 w 6565124"/>
              <a:gd name="connsiteY17" fmla="*/ 1112703 h 1112703"/>
              <a:gd name="connsiteX18" fmla="*/ 2837422 w 6565124"/>
              <a:gd name="connsiteY18" fmla="*/ 1112703 h 1112703"/>
              <a:gd name="connsiteX19" fmla="*/ 2832450 w 6565124"/>
              <a:gd name="connsiteY19" fmla="*/ 1112703 h 1112703"/>
              <a:gd name="connsiteX20" fmla="*/ 2720994 w 6565124"/>
              <a:gd name="connsiteY20" fmla="*/ 1112703 h 1112703"/>
              <a:gd name="connsiteX21" fmla="*/ 2716021 w 6565124"/>
              <a:gd name="connsiteY21" fmla="*/ 1112703 h 1112703"/>
              <a:gd name="connsiteX22" fmla="*/ 2395929 w 6565124"/>
              <a:gd name="connsiteY22" fmla="*/ 1112703 h 1112703"/>
              <a:gd name="connsiteX23" fmla="*/ 2326109 w 6565124"/>
              <a:gd name="connsiteY23" fmla="*/ 1112703 h 1112703"/>
              <a:gd name="connsiteX24" fmla="*/ 2209681 w 6565124"/>
              <a:gd name="connsiteY24" fmla="*/ 1112703 h 1112703"/>
              <a:gd name="connsiteX25" fmla="*/ 1889589 w 6565124"/>
              <a:gd name="connsiteY25" fmla="*/ 1112703 h 1112703"/>
              <a:gd name="connsiteX26" fmla="*/ 1884616 w 6565124"/>
              <a:gd name="connsiteY26" fmla="*/ 1112703 h 1112703"/>
              <a:gd name="connsiteX27" fmla="*/ 1384932 w 6565124"/>
              <a:gd name="connsiteY27" fmla="*/ 1112703 h 1112703"/>
              <a:gd name="connsiteX28" fmla="*/ 1378275 w 6565124"/>
              <a:gd name="connsiteY28" fmla="*/ 1112703 h 1112703"/>
              <a:gd name="connsiteX29" fmla="*/ 878592 w 6565124"/>
              <a:gd name="connsiteY29" fmla="*/ 1112703 h 1112703"/>
              <a:gd name="connsiteX30" fmla="*/ 873619 w 6565124"/>
              <a:gd name="connsiteY30" fmla="*/ 1112703 h 1112703"/>
              <a:gd name="connsiteX31" fmla="*/ 367278 w 6565124"/>
              <a:gd name="connsiteY31" fmla="*/ 1112703 h 1112703"/>
              <a:gd name="connsiteX32" fmla="*/ 268668 w 6565124"/>
              <a:gd name="connsiteY32" fmla="*/ 1056063 h 1112703"/>
              <a:gd name="connsiteX33" fmla="*/ 13011 w 6565124"/>
              <a:gd name="connsiteY33" fmla="*/ 612992 h 1112703"/>
              <a:gd name="connsiteX34" fmla="*/ 13011 w 6565124"/>
              <a:gd name="connsiteY34" fmla="*/ 499712 h 1112703"/>
              <a:gd name="connsiteX35" fmla="*/ 268668 w 6565124"/>
              <a:gd name="connsiteY35" fmla="*/ 56641 h 1112703"/>
              <a:gd name="connsiteX36" fmla="*/ 367278 w 6565124"/>
              <a:gd name="connsiteY36" fmla="*/ 0 h 1112703"/>
              <a:gd name="connsiteX37" fmla="*/ 870602 w 6565124"/>
              <a:gd name="connsiteY37" fmla="*/ 0 h 1112703"/>
              <a:gd name="connsiteX38" fmla="*/ 873619 w 6565124"/>
              <a:gd name="connsiteY38" fmla="*/ 0 h 1112703"/>
              <a:gd name="connsiteX39" fmla="*/ 877593 w 6565124"/>
              <a:gd name="connsiteY39" fmla="*/ 0 h 1112703"/>
              <a:gd name="connsiteX40" fmla="*/ 878592 w 6565124"/>
              <a:gd name="connsiteY40" fmla="*/ 0 h 1112703"/>
              <a:gd name="connsiteX41" fmla="*/ 963623 w 6565124"/>
              <a:gd name="connsiteY41" fmla="*/ 0 h 1112703"/>
              <a:gd name="connsiteX42" fmla="*/ 1362715 w 6565124"/>
              <a:gd name="connsiteY42" fmla="*/ 0 h 1112703"/>
              <a:gd name="connsiteX43" fmla="*/ 1378275 w 6565124"/>
              <a:gd name="connsiteY43" fmla="*/ 0 h 1112703"/>
              <a:gd name="connsiteX44" fmla="*/ 1378349 w 6565124"/>
              <a:gd name="connsiteY44" fmla="*/ 0 h 1112703"/>
              <a:gd name="connsiteX45" fmla="*/ 1384932 w 6565124"/>
              <a:gd name="connsiteY45" fmla="*/ 0 h 1112703"/>
              <a:gd name="connsiteX46" fmla="*/ 1509022 w 6565124"/>
              <a:gd name="connsiteY46" fmla="*/ 0 h 1112703"/>
              <a:gd name="connsiteX47" fmla="*/ 1881599 w 6565124"/>
              <a:gd name="connsiteY47" fmla="*/ 0 h 1112703"/>
              <a:gd name="connsiteX48" fmla="*/ 1884616 w 6565124"/>
              <a:gd name="connsiteY48" fmla="*/ 0 h 1112703"/>
              <a:gd name="connsiteX49" fmla="*/ 1888590 w 6565124"/>
              <a:gd name="connsiteY49" fmla="*/ 0 h 1112703"/>
              <a:gd name="connsiteX50" fmla="*/ 1889589 w 6565124"/>
              <a:gd name="connsiteY50" fmla="*/ 0 h 1112703"/>
              <a:gd name="connsiteX51" fmla="*/ 1974620 w 6565124"/>
              <a:gd name="connsiteY51" fmla="*/ 0 h 1112703"/>
              <a:gd name="connsiteX52" fmla="*/ 2169948 w 6565124"/>
              <a:gd name="connsiteY52" fmla="*/ 0 h 1112703"/>
              <a:gd name="connsiteX53" fmla="*/ 2209681 w 6565124"/>
              <a:gd name="connsiteY53" fmla="*/ 0 h 1112703"/>
              <a:gd name="connsiteX54" fmla="*/ 2293070 w 6565124"/>
              <a:gd name="connsiteY54" fmla="*/ 0 h 1112703"/>
              <a:gd name="connsiteX55" fmla="*/ 2326109 w 6565124"/>
              <a:gd name="connsiteY55" fmla="*/ 0 h 1112703"/>
              <a:gd name="connsiteX56" fmla="*/ 2343265 w 6565124"/>
              <a:gd name="connsiteY56" fmla="*/ 0 h 1112703"/>
              <a:gd name="connsiteX57" fmla="*/ 2395929 w 6565124"/>
              <a:gd name="connsiteY57" fmla="*/ 0 h 1112703"/>
              <a:gd name="connsiteX58" fmla="*/ 2446737 w 6565124"/>
              <a:gd name="connsiteY58" fmla="*/ 0 h 1112703"/>
              <a:gd name="connsiteX59" fmla="*/ 2456856 w 6565124"/>
              <a:gd name="connsiteY59" fmla="*/ 0 h 1112703"/>
              <a:gd name="connsiteX60" fmla="*/ 2596162 w 6565124"/>
              <a:gd name="connsiteY60" fmla="*/ 0 h 1112703"/>
              <a:gd name="connsiteX61" fmla="*/ 2628383 w 6565124"/>
              <a:gd name="connsiteY61" fmla="*/ 0 h 1112703"/>
              <a:gd name="connsiteX62" fmla="*/ 2678176 w 6565124"/>
              <a:gd name="connsiteY62" fmla="*/ 0 h 1112703"/>
              <a:gd name="connsiteX63" fmla="*/ 2713004 w 6565124"/>
              <a:gd name="connsiteY63" fmla="*/ 0 h 1112703"/>
              <a:gd name="connsiteX64" fmla="*/ 2716021 w 6565124"/>
              <a:gd name="connsiteY64" fmla="*/ 0 h 1112703"/>
              <a:gd name="connsiteX65" fmla="*/ 2719995 w 6565124"/>
              <a:gd name="connsiteY65" fmla="*/ 0 h 1112703"/>
              <a:gd name="connsiteX66" fmla="*/ 2720994 w 6565124"/>
              <a:gd name="connsiteY66" fmla="*/ 0 h 1112703"/>
              <a:gd name="connsiteX67" fmla="*/ 2738624 w 6565124"/>
              <a:gd name="connsiteY67" fmla="*/ 0 h 1112703"/>
              <a:gd name="connsiteX68" fmla="*/ 2801125 w 6565124"/>
              <a:gd name="connsiteY68" fmla="*/ 0 h 1112703"/>
              <a:gd name="connsiteX69" fmla="*/ 2806025 w 6565124"/>
              <a:gd name="connsiteY69" fmla="*/ 0 h 1112703"/>
              <a:gd name="connsiteX70" fmla="*/ 2829433 w 6565124"/>
              <a:gd name="connsiteY70" fmla="*/ 0 h 1112703"/>
              <a:gd name="connsiteX71" fmla="*/ 2832450 w 6565124"/>
              <a:gd name="connsiteY71" fmla="*/ 0 h 1112703"/>
              <a:gd name="connsiteX72" fmla="*/ 2836424 w 6565124"/>
              <a:gd name="connsiteY72" fmla="*/ 0 h 1112703"/>
              <a:gd name="connsiteX73" fmla="*/ 2837422 w 6565124"/>
              <a:gd name="connsiteY73" fmla="*/ 0 h 1112703"/>
              <a:gd name="connsiteX74" fmla="*/ 2922453 w 6565124"/>
              <a:gd name="connsiteY74" fmla="*/ 0 h 1112703"/>
              <a:gd name="connsiteX75" fmla="*/ 2974263 w 6565124"/>
              <a:gd name="connsiteY75" fmla="*/ 0 h 1112703"/>
              <a:gd name="connsiteX76" fmla="*/ 3090429 w 6565124"/>
              <a:gd name="connsiteY76" fmla="*/ 0 h 1112703"/>
              <a:gd name="connsiteX77" fmla="*/ 3090692 w 6565124"/>
              <a:gd name="connsiteY77" fmla="*/ 0 h 1112703"/>
              <a:gd name="connsiteX78" fmla="*/ 3205117 w 6565124"/>
              <a:gd name="connsiteY78" fmla="*/ 0 h 1112703"/>
              <a:gd name="connsiteX79" fmla="*/ 3206858 w 6565124"/>
              <a:gd name="connsiteY79" fmla="*/ 0 h 1112703"/>
              <a:gd name="connsiteX80" fmla="*/ 3220677 w 6565124"/>
              <a:gd name="connsiteY80" fmla="*/ 0 h 1112703"/>
              <a:gd name="connsiteX81" fmla="*/ 3220751 w 6565124"/>
              <a:gd name="connsiteY81" fmla="*/ 0 h 1112703"/>
              <a:gd name="connsiteX82" fmla="*/ 3227334 w 6565124"/>
              <a:gd name="connsiteY82" fmla="*/ 0 h 1112703"/>
              <a:gd name="connsiteX83" fmla="*/ 3321545 w 6565124"/>
              <a:gd name="connsiteY83" fmla="*/ 0 h 1112703"/>
              <a:gd name="connsiteX84" fmla="*/ 3337106 w 6565124"/>
              <a:gd name="connsiteY84" fmla="*/ 0 h 1112703"/>
              <a:gd name="connsiteX85" fmla="*/ 3337180 w 6565124"/>
              <a:gd name="connsiteY85" fmla="*/ 0 h 1112703"/>
              <a:gd name="connsiteX86" fmla="*/ 3343763 w 6565124"/>
              <a:gd name="connsiteY86" fmla="*/ 0 h 1112703"/>
              <a:gd name="connsiteX87" fmla="*/ 3351424 w 6565124"/>
              <a:gd name="connsiteY87" fmla="*/ 0 h 1112703"/>
              <a:gd name="connsiteX88" fmla="*/ 3467852 w 6565124"/>
              <a:gd name="connsiteY88" fmla="*/ 0 h 1112703"/>
              <a:gd name="connsiteX89" fmla="*/ 3522951 w 6565124"/>
              <a:gd name="connsiteY89" fmla="*/ 0 h 1112703"/>
              <a:gd name="connsiteX90" fmla="*/ 3633192 w 6565124"/>
              <a:gd name="connsiteY90" fmla="*/ 0 h 1112703"/>
              <a:gd name="connsiteX91" fmla="*/ 3639380 w 6565124"/>
              <a:gd name="connsiteY91" fmla="*/ 0 h 1112703"/>
              <a:gd name="connsiteX92" fmla="*/ 3695692 w 6565124"/>
              <a:gd name="connsiteY92" fmla="*/ 0 h 1112703"/>
              <a:gd name="connsiteX93" fmla="*/ 3724001 w 6565124"/>
              <a:gd name="connsiteY93" fmla="*/ 0 h 1112703"/>
              <a:gd name="connsiteX94" fmla="*/ 3727018 w 6565124"/>
              <a:gd name="connsiteY94" fmla="*/ 0 h 1112703"/>
              <a:gd name="connsiteX95" fmla="*/ 3730992 w 6565124"/>
              <a:gd name="connsiteY95" fmla="*/ 0 h 1112703"/>
              <a:gd name="connsiteX96" fmla="*/ 3731991 w 6565124"/>
              <a:gd name="connsiteY96" fmla="*/ 0 h 1112703"/>
              <a:gd name="connsiteX97" fmla="*/ 3749620 w 6565124"/>
              <a:gd name="connsiteY97" fmla="*/ 0 h 1112703"/>
              <a:gd name="connsiteX98" fmla="*/ 3812121 w 6565124"/>
              <a:gd name="connsiteY98" fmla="*/ 0 h 1112703"/>
              <a:gd name="connsiteX99" fmla="*/ 3817022 w 6565124"/>
              <a:gd name="connsiteY99" fmla="*/ 0 h 1112703"/>
              <a:gd name="connsiteX100" fmla="*/ 3840430 w 6565124"/>
              <a:gd name="connsiteY100" fmla="*/ 0 h 1112703"/>
              <a:gd name="connsiteX101" fmla="*/ 3843447 w 6565124"/>
              <a:gd name="connsiteY101" fmla="*/ 0 h 1112703"/>
              <a:gd name="connsiteX102" fmla="*/ 3847421 w 6565124"/>
              <a:gd name="connsiteY102" fmla="*/ 0 h 1112703"/>
              <a:gd name="connsiteX103" fmla="*/ 3848419 w 6565124"/>
              <a:gd name="connsiteY103" fmla="*/ 0 h 1112703"/>
              <a:gd name="connsiteX104" fmla="*/ 3933450 w 6565124"/>
              <a:gd name="connsiteY104" fmla="*/ 0 h 1112703"/>
              <a:gd name="connsiteX105" fmla="*/ 4012350 w 6565124"/>
              <a:gd name="connsiteY105" fmla="*/ 0 h 1112703"/>
              <a:gd name="connsiteX106" fmla="*/ 4135472 w 6565124"/>
              <a:gd name="connsiteY106" fmla="*/ 0 h 1112703"/>
              <a:gd name="connsiteX107" fmla="*/ 4168511 w 6565124"/>
              <a:gd name="connsiteY107" fmla="*/ 0 h 1112703"/>
              <a:gd name="connsiteX108" fmla="*/ 4177020 w 6565124"/>
              <a:gd name="connsiteY108" fmla="*/ 0 h 1112703"/>
              <a:gd name="connsiteX109" fmla="*/ 4185667 w 6565124"/>
              <a:gd name="connsiteY109" fmla="*/ 0 h 1112703"/>
              <a:gd name="connsiteX110" fmla="*/ 4231748 w 6565124"/>
              <a:gd name="connsiteY110" fmla="*/ 0 h 1112703"/>
              <a:gd name="connsiteX111" fmla="*/ 4238331 w 6565124"/>
              <a:gd name="connsiteY111" fmla="*/ 0 h 1112703"/>
              <a:gd name="connsiteX112" fmla="*/ 4299258 w 6565124"/>
              <a:gd name="connsiteY112" fmla="*/ 0 h 1112703"/>
              <a:gd name="connsiteX113" fmla="*/ 4302096 w 6565124"/>
              <a:gd name="connsiteY113" fmla="*/ 0 h 1112703"/>
              <a:gd name="connsiteX114" fmla="*/ 4354760 w 6565124"/>
              <a:gd name="connsiteY114" fmla="*/ 0 h 1112703"/>
              <a:gd name="connsiteX115" fmla="*/ 4470785 w 6565124"/>
              <a:gd name="connsiteY115" fmla="*/ 0 h 1112703"/>
              <a:gd name="connsiteX116" fmla="*/ 4671835 w 6565124"/>
              <a:gd name="connsiteY116" fmla="*/ 0 h 1112703"/>
              <a:gd name="connsiteX117" fmla="*/ 4674852 w 6565124"/>
              <a:gd name="connsiteY117" fmla="*/ 0 h 1112703"/>
              <a:gd name="connsiteX118" fmla="*/ 4678826 w 6565124"/>
              <a:gd name="connsiteY118" fmla="*/ 0 h 1112703"/>
              <a:gd name="connsiteX119" fmla="*/ 4679824 w 6565124"/>
              <a:gd name="connsiteY119" fmla="*/ 0 h 1112703"/>
              <a:gd name="connsiteX120" fmla="*/ 4764855 w 6565124"/>
              <a:gd name="connsiteY120" fmla="*/ 0 h 1112703"/>
              <a:gd name="connsiteX121" fmla="*/ 5163947 w 6565124"/>
              <a:gd name="connsiteY121" fmla="*/ 0 h 1112703"/>
              <a:gd name="connsiteX122" fmla="*/ 5179508 w 6565124"/>
              <a:gd name="connsiteY122" fmla="*/ 0 h 1112703"/>
              <a:gd name="connsiteX123" fmla="*/ 5179582 w 6565124"/>
              <a:gd name="connsiteY123" fmla="*/ 0 h 1112703"/>
              <a:gd name="connsiteX124" fmla="*/ 5186165 w 6565124"/>
              <a:gd name="connsiteY124" fmla="*/ 0 h 1112703"/>
              <a:gd name="connsiteX125" fmla="*/ 5310254 w 6565124"/>
              <a:gd name="connsiteY125" fmla="*/ 0 h 1112703"/>
              <a:gd name="connsiteX126" fmla="*/ 5682832 w 6565124"/>
              <a:gd name="connsiteY126" fmla="*/ 0 h 1112703"/>
              <a:gd name="connsiteX127" fmla="*/ 5685849 w 6565124"/>
              <a:gd name="connsiteY127" fmla="*/ 0 h 1112703"/>
              <a:gd name="connsiteX128" fmla="*/ 5689822 w 6565124"/>
              <a:gd name="connsiteY128" fmla="*/ 0 h 1112703"/>
              <a:gd name="connsiteX129" fmla="*/ 5690821 w 6565124"/>
              <a:gd name="connsiteY129" fmla="*/ 0 h 1112703"/>
              <a:gd name="connsiteX130" fmla="*/ 5775852 w 6565124"/>
              <a:gd name="connsiteY130" fmla="*/ 0 h 1112703"/>
              <a:gd name="connsiteX131" fmla="*/ 6197162 w 6565124"/>
              <a:gd name="connsiteY131" fmla="*/ 0 h 1112703"/>
              <a:gd name="connsiteX132" fmla="*/ 6295772 w 6565124"/>
              <a:gd name="connsiteY132" fmla="*/ 56641 h 1112703"/>
              <a:gd name="connsiteX133" fmla="*/ 6551428 w 6565124"/>
              <a:gd name="connsiteY133" fmla="*/ 499712 h 1112703"/>
              <a:gd name="connsiteX134" fmla="*/ 6551428 w 6565124"/>
              <a:gd name="connsiteY134" fmla="*/ 612992 h 1112703"/>
              <a:gd name="connsiteX135" fmla="*/ 6295772 w 6565124"/>
              <a:gd name="connsiteY135" fmla="*/ 1056063 h 1112703"/>
              <a:gd name="connsiteX136" fmla="*/ 6197162 w 6565124"/>
              <a:gd name="connsiteY136" fmla="*/ 1112703 h 111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6565124" h="1112703">
                <a:moveTo>
                  <a:pt x="6197162" y="1112703"/>
                </a:moveTo>
                <a:lnTo>
                  <a:pt x="5690821" y="1112703"/>
                </a:lnTo>
                <a:lnTo>
                  <a:pt x="5685849" y="1112703"/>
                </a:lnTo>
                <a:lnTo>
                  <a:pt x="5186165" y="1112703"/>
                </a:lnTo>
                <a:lnTo>
                  <a:pt x="5179508" y="1112703"/>
                </a:lnTo>
                <a:lnTo>
                  <a:pt x="4679824" y="1112703"/>
                </a:lnTo>
                <a:lnTo>
                  <a:pt x="4674852" y="1112703"/>
                </a:lnTo>
                <a:lnTo>
                  <a:pt x="4354760" y="1112703"/>
                </a:lnTo>
                <a:lnTo>
                  <a:pt x="4238331" y="1112703"/>
                </a:lnTo>
                <a:lnTo>
                  <a:pt x="4168511" y="1112703"/>
                </a:lnTo>
                <a:lnTo>
                  <a:pt x="3848419" y="1112703"/>
                </a:lnTo>
                <a:lnTo>
                  <a:pt x="3843447" y="1112703"/>
                </a:lnTo>
                <a:lnTo>
                  <a:pt x="3731991" y="1112703"/>
                </a:lnTo>
                <a:lnTo>
                  <a:pt x="3727018" y="1112703"/>
                </a:lnTo>
                <a:lnTo>
                  <a:pt x="3343763" y="1112703"/>
                </a:lnTo>
                <a:lnTo>
                  <a:pt x="3337106" y="1112703"/>
                </a:lnTo>
                <a:lnTo>
                  <a:pt x="3227334" y="1112703"/>
                </a:lnTo>
                <a:lnTo>
                  <a:pt x="3220677" y="1112703"/>
                </a:lnTo>
                <a:lnTo>
                  <a:pt x="2837422" y="1112703"/>
                </a:lnTo>
                <a:lnTo>
                  <a:pt x="2832450" y="1112703"/>
                </a:lnTo>
                <a:lnTo>
                  <a:pt x="2720994" y="1112703"/>
                </a:lnTo>
                <a:lnTo>
                  <a:pt x="2716021" y="1112703"/>
                </a:lnTo>
                <a:lnTo>
                  <a:pt x="2395929" y="1112703"/>
                </a:lnTo>
                <a:lnTo>
                  <a:pt x="2326109" y="1112703"/>
                </a:lnTo>
                <a:lnTo>
                  <a:pt x="2209681" y="1112703"/>
                </a:lnTo>
                <a:lnTo>
                  <a:pt x="1889589" y="1112703"/>
                </a:lnTo>
                <a:lnTo>
                  <a:pt x="1884616" y="1112703"/>
                </a:lnTo>
                <a:lnTo>
                  <a:pt x="1384932" y="1112703"/>
                </a:lnTo>
                <a:lnTo>
                  <a:pt x="1378275" y="1112703"/>
                </a:lnTo>
                <a:lnTo>
                  <a:pt x="878592" y="1112703"/>
                </a:lnTo>
                <a:lnTo>
                  <a:pt x="873619" y="1112703"/>
                </a:lnTo>
                <a:lnTo>
                  <a:pt x="367278" y="1112703"/>
                </a:lnTo>
                <a:cubicBezTo>
                  <a:pt x="331669" y="1112703"/>
                  <a:pt x="286929" y="1087124"/>
                  <a:pt x="268668" y="1056063"/>
                </a:cubicBezTo>
                <a:cubicBezTo>
                  <a:pt x="13011" y="612992"/>
                  <a:pt x="13011" y="612992"/>
                  <a:pt x="13011" y="612992"/>
                </a:cubicBezTo>
                <a:cubicBezTo>
                  <a:pt x="-4337" y="581931"/>
                  <a:pt x="-4337" y="530773"/>
                  <a:pt x="13011" y="499712"/>
                </a:cubicBezTo>
                <a:cubicBezTo>
                  <a:pt x="268668" y="56641"/>
                  <a:pt x="268668" y="56641"/>
                  <a:pt x="268668" y="56641"/>
                </a:cubicBezTo>
                <a:cubicBezTo>
                  <a:pt x="286929" y="25580"/>
                  <a:pt x="331669" y="0"/>
                  <a:pt x="367278" y="0"/>
                </a:cubicBezTo>
                <a:cubicBezTo>
                  <a:pt x="750764" y="0"/>
                  <a:pt x="846635" y="0"/>
                  <a:pt x="870602" y="0"/>
                </a:cubicBezTo>
                <a:lnTo>
                  <a:pt x="873619" y="0"/>
                </a:lnTo>
                <a:lnTo>
                  <a:pt x="877593" y="0"/>
                </a:lnTo>
                <a:cubicBezTo>
                  <a:pt x="878592" y="0"/>
                  <a:pt x="878592" y="0"/>
                  <a:pt x="878592" y="0"/>
                </a:cubicBezTo>
                <a:lnTo>
                  <a:pt x="963623" y="0"/>
                </a:lnTo>
                <a:cubicBezTo>
                  <a:pt x="1226941" y="0"/>
                  <a:pt x="1325686" y="0"/>
                  <a:pt x="1362715" y="0"/>
                </a:cubicBezTo>
                <a:lnTo>
                  <a:pt x="1378275" y="0"/>
                </a:lnTo>
                <a:lnTo>
                  <a:pt x="1378349" y="0"/>
                </a:lnTo>
                <a:cubicBezTo>
                  <a:pt x="1384932" y="0"/>
                  <a:pt x="1384932" y="0"/>
                  <a:pt x="1384932" y="0"/>
                </a:cubicBezTo>
                <a:lnTo>
                  <a:pt x="1509022" y="0"/>
                </a:lnTo>
                <a:cubicBezTo>
                  <a:pt x="1784605" y="0"/>
                  <a:pt x="1860628" y="0"/>
                  <a:pt x="1881599" y="0"/>
                </a:cubicBezTo>
                <a:lnTo>
                  <a:pt x="1884616" y="0"/>
                </a:lnTo>
                <a:lnTo>
                  <a:pt x="1888590" y="0"/>
                </a:lnTo>
                <a:cubicBezTo>
                  <a:pt x="1889589" y="0"/>
                  <a:pt x="1889589" y="0"/>
                  <a:pt x="1889589" y="0"/>
                </a:cubicBezTo>
                <a:lnTo>
                  <a:pt x="1974620" y="0"/>
                </a:lnTo>
                <a:cubicBezTo>
                  <a:pt x="2053615" y="0"/>
                  <a:pt x="2117799" y="0"/>
                  <a:pt x="2169948" y="0"/>
                </a:cubicBezTo>
                <a:lnTo>
                  <a:pt x="2209681" y="0"/>
                </a:lnTo>
                <a:lnTo>
                  <a:pt x="2293070" y="0"/>
                </a:lnTo>
                <a:lnTo>
                  <a:pt x="2326109" y="0"/>
                </a:lnTo>
                <a:lnTo>
                  <a:pt x="2343265" y="0"/>
                </a:lnTo>
                <a:cubicBezTo>
                  <a:pt x="2395929" y="0"/>
                  <a:pt x="2395929" y="0"/>
                  <a:pt x="2395929" y="0"/>
                </a:cubicBezTo>
                <a:lnTo>
                  <a:pt x="2446737" y="0"/>
                </a:lnTo>
                <a:lnTo>
                  <a:pt x="2456856" y="0"/>
                </a:lnTo>
                <a:lnTo>
                  <a:pt x="2596162" y="0"/>
                </a:lnTo>
                <a:lnTo>
                  <a:pt x="2628383" y="0"/>
                </a:lnTo>
                <a:lnTo>
                  <a:pt x="2678176" y="0"/>
                </a:lnTo>
                <a:lnTo>
                  <a:pt x="2713004" y="0"/>
                </a:lnTo>
                <a:lnTo>
                  <a:pt x="2716021" y="0"/>
                </a:lnTo>
                <a:lnTo>
                  <a:pt x="2719995" y="0"/>
                </a:lnTo>
                <a:lnTo>
                  <a:pt x="2720994" y="0"/>
                </a:lnTo>
                <a:lnTo>
                  <a:pt x="2738624" y="0"/>
                </a:lnTo>
                <a:cubicBezTo>
                  <a:pt x="2766661" y="0"/>
                  <a:pt x="2786742" y="0"/>
                  <a:pt x="2801125" y="0"/>
                </a:cubicBezTo>
                <a:lnTo>
                  <a:pt x="2806025" y="0"/>
                </a:lnTo>
                <a:lnTo>
                  <a:pt x="2829433" y="0"/>
                </a:lnTo>
                <a:lnTo>
                  <a:pt x="2832450" y="0"/>
                </a:lnTo>
                <a:lnTo>
                  <a:pt x="2836424" y="0"/>
                </a:lnTo>
                <a:cubicBezTo>
                  <a:pt x="2837422" y="0"/>
                  <a:pt x="2837422" y="0"/>
                  <a:pt x="2837422" y="0"/>
                </a:cubicBezTo>
                <a:lnTo>
                  <a:pt x="2922453" y="0"/>
                </a:lnTo>
                <a:lnTo>
                  <a:pt x="2974263" y="0"/>
                </a:lnTo>
                <a:lnTo>
                  <a:pt x="3090429" y="0"/>
                </a:lnTo>
                <a:lnTo>
                  <a:pt x="3090692" y="0"/>
                </a:lnTo>
                <a:lnTo>
                  <a:pt x="3205117" y="0"/>
                </a:lnTo>
                <a:lnTo>
                  <a:pt x="3206858" y="0"/>
                </a:lnTo>
                <a:lnTo>
                  <a:pt x="3220677" y="0"/>
                </a:lnTo>
                <a:lnTo>
                  <a:pt x="3220751" y="0"/>
                </a:lnTo>
                <a:lnTo>
                  <a:pt x="3227334" y="0"/>
                </a:lnTo>
                <a:lnTo>
                  <a:pt x="3321545" y="0"/>
                </a:lnTo>
                <a:lnTo>
                  <a:pt x="3337106" y="0"/>
                </a:lnTo>
                <a:lnTo>
                  <a:pt x="3337180" y="0"/>
                </a:lnTo>
                <a:cubicBezTo>
                  <a:pt x="3343763" y="0"/>
                  <a:pt x="3343763" y="0"/>
                  <a:pt x="3343763" y="0"/>
                </a:cubicBezTo>
                <a:lnTo>
                  <a:pt x="3351424" y="0"/>
                </a:lnTo>
                <a:lnTo>
                  <a:pt x="3467852" y="0"/>
                </a:lnTo>
                <a:lnTo>
                  <a:pt x="3522951" y="0"/>
                </a:lnTo>
                <a:lnTo>
                  <a:pt x="3633192" y="0"/>
                </a:lnTo>
                <a:lnTo>
                  <a:pt x="3639380" y="0"/>
                </a:lnTo>
                <a:lnTo>
                  <a:pt x="3695692" y="0"/>
                </a:lnTo>
                <a:lnTo>
                  <a:pt x="3724001" y="0"/>
                </a:lnTo>
                <a:lnTo>
                  <a:pt x="3727018" y="0"/>
                </a:lnTo>
                <a:lnTo>
                  <a:pt x="3730992" y="0"/>
                </a:lnTo>
                <a:lnTo>
                  <a:pt x="3731991" y="0"/>
                </a:lnTo>
                <a:lnTo>
                  <a:pt x="3749620" y="0"/>
                </a:lnTo>
                <a:cubicBezTo>
                  <a:pt x="3777658" y="0"/>
                  <a:pt x="3797739" y="0"/>
                  <a:pt x="3812121" y="0"/>
                </a:cubicBezTo>
                <a:lnTo>
                  <a:pt x="3817022" y="0"/>
                </a:lnTo>
                <a:lnTo>
                  <a:pt x="3840430" y="0"/>
                </a:lnTo>
                <a:lnTo>
                  <a:pt x="3843447" y="0"/>
                </a:lnTo>
                <a:lnTo>
                  <a:pt x="3847421" y="0"/>
                </a:lnTo>
                <a:cubicBezTo>
                  <a:pt x="3848419" y="0"/>
                  <a:pt x="3848419" y="0"/>
                  <a:pt x="3848419" y="0"/>
                </a:cubicBezTo>
                <a:lnTo>
                  <a:pt x="3933450" y="0"/>
                </a:lnTo>
                <a:lnTo>
                  <a:pt x="4012350" y="0"/>
                </a:lnTo>
                <a:lnTo>
                  <a:pt x="4135472" y="0"/>
                </a:lnTo>
                <a:lnTo>
                  <a:pt x="4168511" y="0"/>
                </a:lnTo>
                <a:lnTo>
                  <a:pt x="4177020" y="0"/>
                </a:lnTo>
                <a:lnTo>
                  <a:pt x="4185667" y="0"/>
                </a:lnTo>
                <a:lnTo>
                  <a:pt x="4231748" y="0"/>
                </a:lnTo>
                <a:lnTo>
                  <a:pt x="4238331" y="0"/>
                </a:lnTo>
                <a:lnTo>
                  <a:pt x="4299258" y="0"/>
                </a:lnTo>
                <a:lnTo>
                  <a:pt x="4302096" y="0"/>
                </a:lnTo>
                <a:cubicBezTo>
                  <a:pt x="4354760" y="0"/>
                  <a:pt x="4354760" y="0"/>
                  <a:pt x="4354760" y="0"/>
                </a:cubicBezTo>
                <a:lnTo>
                  <a:pt x="4470785" y="0"/>
                </a:lnTo>
                <a:cubicBezTo>
                  <a:pt x="4609411" y="0"/>
                  <a:pt x="4656107" y="0"/>
                  <a:pt x="4671835" y="0"/>
                </a:cubicBezTo>
                <a:lnTo>
                  <a:pt x="4674852" y="0"/>
                </a:lnTo>
                <a:lnTo>
                  <a:pt x="4678826" y="0"/>
                </a:lnTo>
                <a:cubicBezTo>
                  <a:pt x="4679824" y="0"/>
                  <a:pt x="4679824" y="0"/>
                  <a:pt x="4679824" y="0"/>
                </a:cubicBezTo>
                <a:lnTo>
                  <a:pt x="4764855" y="0"/>
                </a:lnTo>
                <a:cubicBezTo>
                  <a:pt x="5028174" y="0"/>
                  <a:pt x="5126918" y="0"/>
                  <a:pt x="5163947" y="0"/>
                </a:cubicBezTo>
                <a:lnTo>
                  <a:pt x="5179508" y="0"/>
                </a:lnTo>
                <a:lnTo>
                  <a:pt x="5179582" y="0"/>
                </a:lnTo>
                <a:cubicBezTo>
                  <a:pt x="5186165" y="0"/>
                  <a:pt x="5186165" y="0"/>
                  <a:pt x="5186165" y="0"/>
                </a:cubicBezTo>
                <a:lnTo>
                  <a:pt x="5310254" y="0"/>
                </a:lnTo>
                <a:cubicBezTo>
                  <a:pt x="5585838" y="0"/>
                  <a:pt x="5661860" y="0"/>
                  <a:pt x="5682832" y="0"/>
                </a:cubicBezTo>
                <a:lnTo>
                  <a:pt x="5685849" y="0"/>
                </a:lnTo>
                <a:lnTo>
                  <a:pt x="5689822" y="0"/>
                </a:lnTo>
                <a:cubicBezTo>
                  <a:pt x="5690821" y="0"/>
                  <a:pt x="5690821" y="0"/>
                  <a:pt x="5690821" y="0"/>
                </a:cubicBezTo>
                <a:lnTo>
                  <a:pt x="5775852" y="0"/>
                </a:lnTo>
                <a:cubicBezTo>
                  <a:pt x="6197162" y="0"/>
                  <a:pt x="6197162" y="0"/>
                  <a:pt x="6197162" y="0"/>
                </a:cubicBezTo>
                <a:cubicBezTo>
                  <a:pt x="6233684" y="0"/>
                  <a:pt x="6277511" y="25580"/>
                  <a:pt x="6295772" y="56641"/>
                </a:cubicBezTo>
                <a:cubicBezTo>
                  <a:pt x="6551428" y="499712"/>
                  <a:pt x="6551428" y="499712"/>
                  <a:pt x="6551428" y="499712"/>
                </a:cubicBezTo>
                <a:cubicBezTo>
                  <a:pt x="6569690" y="530772"/>
                  <a:pt x="6569690" y="581931"/>
                  <a:pt x="6551428" y="612992"/>
                </a:cubicBezTo>
                <a:cubicBezTo>
                  <a:pt x="6295772" y="1056063"/>
                  <a:pt x="6295772" y="1056063"/>
                  <a:pt x="6295772" y="1056063"/>
                </a:cubicBezTo>
                <a:cubicBezTo>
                  <a:pt x="6277511" y="1087124"/>
                  <a:pt x="6233684" y="1112703"/>
                  <a:pt x="6197162" y="111270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62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162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137160" tIns="68580" rIns="137160" bIns="6858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llRoundGothic" panose="020B0703020202020104" pitchFamily="34" charset="0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20041" y="325407"/>
            <a:ext cx="1415239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AllRoundGothic" panose="020B07030202020201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7276" y="236969"/>
            <a:ext cx="16150034" cy="14773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Bài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 2:?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Xác định biện pháp tu từ đao 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ữ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 trong những câu dưới đây. N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êu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 tác dụng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của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 mỗi biện pháp tu từ đó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?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AllRoundGothic" panose="020B07030202020201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? Thế nào là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biện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pháp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tu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đảo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 ngữ?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AllRoundGothic" panose="020B07030202020201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5181" y="2994710"/>
            <a:ext cx="145876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a,  </a:t>
            </a:r>
            <a:r>
              <a:rPr kumimoji="0" lang="vi-VN" sz="3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Lom khom dưới núi, tiều vài chú, </a:t>
            </a:r>
            <a:endParaRPr kumimoji="0" lang="vi-VN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llRoundGothic" panose="020B07030202020201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b, </a:t>
            </a:r>
            <a:r>
              <a:rPr kumimoji="0" lang="vi-VN" sz="3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Lác </a:t>
            </a:r>
            <a:r>
              <a:rPr kumimoji="0" lang="en-US" sz="3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đ</a:t>
            </a:r>
            <a:r>
              <a:rPr kumimoji="0" lang="vi-VN" sz="3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ác </a:t>
            </a:r>
            <a:r>
              <a:rPr kumimoji="0" lang="en-US" sz="3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b</a:t>
            </a:r>
            <a:r>
              <a:rPr kumimoji="0" lang="vi-VN" sz="3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ên sông, chợ </a:t>
            </a:r>
            <a:r>
              <a:rPr kumimoji="0" lang="en-US" sz="3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mấy</a:t>
            </a:r>
            <a:r>
              <a:rPr kumimoji="0" lang="vi-VN" sz="3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 nhà.</a:t>
            </a:r>
            <a:endParaRPr kumimoji="0" lang="vi-VN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llRoundGothic" panose="020B07030202020201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                                    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(Bà Huyện Thanh Quan)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65181" y="4407507"/>
            <a:ext cx="144388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c, </a:t>
            </a:r>
            <a:r>
              <a:rPr kumimoji="0" lang="vi-VN" sz="3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Lôi thôi sĩ tư vai </a:t>
            </a:r>
            <a:r>
              <a:rPr kumimoji="0" lang="en-US" sz="3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đ</a:t>
            </a:r>
            <a:r>
              <a:rPr kumimoji="0" lang="vi-VN" sz="3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eo lọ,</a:t>
            </a:r>
            <a:endParaRPr kumimoji="0" lang="vi-VN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llRoundGothic" panose="020B07030202020201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   </a:t>
            </a:r>
            <a:r>
              <a:rPr kumimoji="0" lang="vi-VN" sz="3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Ậm oẹ quan trường miệng thét loa.</a:t>
            </a:r>
            <a:endParaRPr kumimoji="0" lang="vi-VN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llRoundGothic" panose="020B07030202020201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                                     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(Trần T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ế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 Xương)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65181" y="5792502"/>
            <a:ext cx="147163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d, </a:t>
            </a:r>
            <a:r>
              <a:rPr kumimoji="0" lang="vi-VN" sz="3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Thuyền về nước lại, sầu trăm ng</a:t>
            </a:r>
            <a:r>
              <a:rPr kumimoji="0" lang="en-US" sz="3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ả</a:t>
            </a:r>
            <a:r>
              <a:rPr kumimoji="0" lang="vi-VN" sz="3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;</a:t>
            </a:r>
            <a:endParaRPr kumimoji="0" lang="vi-VN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llRoundGothic" panose="020B07030202020201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    </a:t>
            </a:r>
            <a:r>
              <a:rPr kumimoji="0" lang="vi-VN" sz="3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C</a:t>
            </a:r>
            <a:r>
              <a:rPr kumimoji="0" lang="en-US" sz="3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ủ</a:t>
            </a:r>
            <a:r>
              <a:rPr kumimoji="0" lang="vi-VN" sz="3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i một cành kh</a:t>
            </a:r>
            <a:r>
              <a:rPr kumimoji="0" lang="en-US" sz="3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ô</a:t>
            </a:r>
            <a:r>
              <a:rPr kumimoji="0" lang="vi-VN" sz="3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 lạc m</a:t>
            </a:r>
            <a:r>
              <a:rPr kumimoji="0" lang="en-US" sz="3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ấy</a:t>
            </a:r>
            <a:r>
              <a:rPr kumimoji="0" lang="vi-VN" sz="3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 dòng.</a:t>
            </a:r>
            <a:endParaRPr kumimoji="0" lang="vi-VN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llRoundGothic" panose="020B07030202020201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                                          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(Huy Cận)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65181" y="7331930"/>
            <a:ext cx="132992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e, Đã</a:t>
            </a:r>
            <a:r>
              <a:rPr kumimoji="0" lang="vi-VN" sz="3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 tan tác những </a:t>
            </a:r>
            <a:r>
              <a:rPr kumimoji="0" lang="en-US" sz="3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bóng</a:t>
            </a:r>
            <a:r>
              <a:rPr kumimoji="0" lang="vi-VN" sz="3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 thù hắc ám</a:t>
            </a:r>
            <a:endParaRPr kumimoji="0" lang="vi-VN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llRoundGothic" panose="020B07030202020201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    </a:t>
            </a:r>
            <a:r>
              <a:rPr kumimoji="0" lang="vi-VN" sz="3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Đã s</a:t>
            </a:r>
            <a:r>
              <a:rPr kumimoji="0" lang="en-US" sz="3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áng</a:t>
            </a:r>
            <a:r>
              <a:rPr kumimoji="0" lang="vi-VN" sz="3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 lại trời thu tháng Tám</a:t>
            </a:r>
            <a:endParaRPr kumimoji="0" lang="vi-VN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llRoundGothic" panose="020B07030202020201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                                          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(Tố H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ữ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u)</a:t>
            </a:r>
          </a:p>
        </p:txBody>
      </p:sp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=&gt;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Có thể rút gọn thành phần chủ ngữ thành </a:t>
            </a:r>
            <a:r>
              <a:rPr kumimoji="0" lang="vi-VN" sz="3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Phút yên tĩnh.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Nếu rút gọn như vậy, câu sẽ mất đi ý nghĩa miêu tả, hạn định </a:t>
            </a:r>
            <a:r>
              <a:rPr kumimoji="0" lang="vi-VN" sz="3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(của rừng ban mai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11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64108" y="2725610"/>
            <a:ext cx="16527780" cy="27432"/>
          </a:xfrm>
          <a:custGeom>
            <a:avLst/>
            <a:gdLst>
              <a:gd name="connsiteX0" fmla="*/ 0 w 11018520"/>
              <a:gd name="connsiteY0" fmla="*/ 0 h 18288"/>
              <a:gd name="connsiteX1" fmla="*/ 468287 w 11018520"/>
              <a:gd name="connsiteY1" fmla="*/ 0 h 18288"/>
              <a:gd name="connsiteX2" fmla="*/ 1156945 w 11018520"/>
              <a:gd name="connsiteY2" fmla="*/ 0 h 18288"/>
              <a:gd name="connsiteX3" fmla="*/ 1955787 w 11018520"/>
              <a:gd name="connsiteY3" fmla="*/ 0 h 18288"/>
              <a:gd name="connsiteX4" fmla="*/ 2313889 w 11018520"/>
              <a:gd name="connsiteY4" fmla="*/ 0 h 18288"/>
              <a:gd name="connsiteX5" fmla="*/ 2671991 w 11018520"/>
              <a:gd name="connsiteY5" fmla="*/ 0 h 18288"/>
              <a:gd name="connsiteX6" fmla="*/ 3581019 w 11018520"/>
              <a:gd name="connsiteY6" fmla="*/ 0 h 18288"/>
              <a:gd name="connsiteX7" fmla="*/ 4269677 w 11018520"/>
              <a:gd name="connsiteY7" fmla="*/ 0 h 18288"/>
              <a:gd name="connsiteX8" fmla="*/ 4627778 w 11018520"/>
              <a:gd name="connsiteY8" fmla="*/ 0 h 18288"/>
              <a:gd name="connsiteX9" fmla="*/ 5316436 w 11018520"/>
              <a:gd name="connsiteY9" fmla="*/ 0 h 18288"/>
              <a:gd name="connsiteX10" fmla="*/ 6225464 w 11018520"/>
              <a:gd name="connsiteY10" fmla="*/ 0 h 18288"/>
              <a:gd name="connsiteX11" fmla="*/ 6803936 w 11018520"/>
              <a:gd name="connsiteY11" fmla="*/ 0 h 18288"/>
              <a:gd name="connsiteX12" fmla="*/ 7382408 w 11018520"/>
              <a:gd name="connsiteY12" fmla="*/ 0 h 18288"/>
              <a:gd name="connsiteX13" fmla="*/ 8071066 w 11018520"/>
              <a:gd name="connsiteY13" fmla="*/ 0 h 18288"/>
              <a:gd name="connsiteX14" fmla="*/ 8869909 w 11018520"/>
              <a:gd name="connsiteY14" fmla="*/ 0 h 18288"/>
              <a:gd name="connsiteX15" fmla="*/ 9668751 w 11018520"/>
              <a:gd name="connsiteY15" fmla="*/ 0 h 18288"/>
              <a:gd name="connsiteX16" fmla="*/ 11018520 w 11018520"/>
              <a:gd name="connsiteY16" fmla="*/ 0 h 18288"/>
              <a:gd name="connsiteX17" fmla="*/ 11018520 w 11018520"/>
              <a:gd name="connsiteY17" fmla="*/ 18288 h 18288"/>
              <a:gd name="connsiteX18" fmla="*/ 10550233 w 11018520"/>
              <a:gd name="connsiteY18" fmla="*/ 18288 h 18288"/>
              <a:gd name="connsiteX19" fmla="*/ 9641205 w 11018520"/>
              <a:gd name="connsiteY19" fmla="*/ 18288 h 18288"/>
              <a:gd name="connsiteX20" fmla="*/ 8952548 w 11018520"/>
              <a:gd name="connsiteY20" fmla="*/ 18288 h 18288"/>
              <a:gd name="connsiteX21" fmla="*/ 8594446 w 11018520"/>
              <a:gd name="connsiteY21" fmla="*/ 18288 h 18288"/>
              <a:gd name="connsiteX22" fmla="*/ 7905788 w 11018520"/>
              <a:gd name="connsiteY22" fmla="*/ 18288 h 18288"/>
              <a:gd name="connsiteX23" fmla="*/ 7327316 w 11018520"/>
              <a:gd name="connsiteY23" fmla="*/ 18288 h 18288"/>
              <a:gd name="connsiteX24" fmla="*/ 6748844 w 11018520"/>
              <a:gd name="connsiteY24" fmla="*/ 18288 h 18288"/>
              <a:gd name="connsiteX25" fmla="*/ 6170371 w 11018520"/>
              <a:gd name="connsiteY25" fmla="*/ 18288 h 18288"/>
              <a:gd name="connsiteX26" fmla="*/ 5591899 w 11018520"/>
              <a:gd name="connsiteY26" fmla="*/ 18288 h 18288"/>
              <a:gd name="connsiteX27" fmla="*/ 4793056 w 11018520"/>
              <a:gd name="connsiteY27" fmla="*/ 18288 h 18288"/>
              <a:gd name="connsiteX28" fmla="*/ 4104399 w 11018520"/>
              <a:gd name="connsiteY28" fmla="*/ 18288 h 18288"/>
              <a:gd name="connsiteX29" fmla="*/ 3746297 w 11018520"/>
              <a:gd name="connsiteY29" fmla="*/ 18288 h 18288"/>
              <a:gd name="connsiteX30" fmla="*/ 3167825 w 11018520"/>
              <a:gd name="connsiteY30" fmla="*/ 18288 h 18288"/>
              <a:gd name="connsiteX31" fmla="*/ 2368982 w 11018520"/>
              <a:gd name="connsiteY31" fmla="*/ 18288 h 18288"/>
              <a:gd name="connsiteX32" fmla="*/ 1900695 w 11018520"/>
              <a:gd name="connsiteY32" fmla="*/ 18288 h 18288"/>
              <a:gd name="connsiteX33" fmla="*/ 991667 w 11018520"/>
              <a:gd name="connsiteY33" fmla="*/ 18288 h 18288"/>
              <a:gd name="connsiteX34" fmla="*/ 0 w 11018520"/>
              <a:gd name="connsiteY34" fmla="*/ 18288 h 18288"/>
              <a:gd name="connsiteX35" fmla="*/ 0 w 11018520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018520" h="18288" fill="none" extrusionOk="0">
                <a:moveTo>
                  <a:pt x="0" y="0"/>
                </a:moveTo>
                <a:cubicBezTo>
                  <a:pt x="176840" y="19448"/>
                  <a:pt x="369510" y="1686"/>
                  <a:pt x="468287" y="0"/>
                </a:cubicBezTo>
                <a:cubicBezTo>
                  <a:pt x="567064" y="-1686"/>
                  <a:pt x="844925" y="28710"/>
                  <a:pt x="1156945" y="0"/>
                </a:cubicBezTo>
                <a:cubicBezTo>
                  <a:pt x="1468965" y="-28710"/>
                  <a:pt x="1755775" y="35306"/>
                  <a:pt x="1955787" y="0"/>
                </a:cubicBezTo>
                <a:cubicBezTo>
                  <a:pt x="2155799" y="-35306"/>
                  <a:pt x="2224532" y="-16632"/>
                  <a:pt x="2313889" y="0"/>
                </a:cubicBezTo>
                <a:cubicBezTo>
                  <a:pt x="2403246" y="16632"/>
                  <a:pt x="2494050" y="6083"/>
                  <a:pt x="2671991" y="0"/>
                </a:cubicBezTo>
                <a:cubicBezTo>
                  <a:pt x="2849932" y="-6083"/>
                  <a:pt x="3354152" y="34614"/>
                  <a:pt x="3581019" y="0"/>
                </a:cubicBezTo>
                <a:cubicBezTo>
                  <a:pt x="3807886" y="-34614"/>
                  <a:pt x="4022451" y="14254"/>
                  <a:pt x="4269677" y="0"/>
                </a:cubicBezTo>
                <a:cubicBezTo>
                  <a:pt x="4516903" y="-14254"/>
                  <a:pt x="4514495" y="-13291"/>
                  <a:pt x="4627778" y="0"/>
                </a:cubicBezTo>
                <a:cubicBezTo>
                  <a:pt x="4741061" y="13291"/>
                  <a:pt x="5120758" y="-22660"/>
                  <a:pt x="5316436" y="0"/>
                </a:cubicBezTo>
                <a:cubicBezTo>
                  <a:pt x="5512114" y="22660"/>
                  <a:pt x="5812155" y="-9513"/>
                  <a:pt x="6225464" y="0"/>
                </a:cubicBezTo>
                <a:cubicBezTo>
                  <a:pt x="6638773" y="9513"/>
                  <a:pt x="6545417" y="2479"/>
                  <a:pt x="6803936" y="0"/>
                </a:cubicBezTo>
                <a:cubicBezTo>
                  <a:pt x="7062455" y="-2479"/>
                  <a:pt x="7245098" y="-20209"/>
                  <a:pt x="7382408" y="0"/>
                </a:cubicBezTo>
                <a:cubicBezTo>
                  <a:pt x="7519718" y="20209"/>
                  <a:pt x="7801947" y="19736"/>
                  <a:pt x="8071066" y="0"/>
                </a:cubicBezTo>
                <a:cubicBezTo>
                  <a:pt x="8340185" y="-19736"/>
                  <a:pt x="8495312" y="-6666"/>
                  <a:pt x="8869909" y="0"/>
                </a:cubicBezTo>
                <a:cubicBezTo>
                  <a:pt x="9244506" y="6666"/>
                  <a:pt x="9501461" y="-13745"/>
                  <a:pt x="9668751" y="0"/>
                </a:cubicBezTo>
                <a:cubicBezTo>
                  <a:pt x="9836041" y="13745"/>
                  <a:pt x="10607605" y="14143"/>
                  <a:pt x="11018520" y="0"/>
                </a:cubicBezTo>
                <a:cubicBezTo>
                  <a:pt x="11019166" y="4451"/>
                  <a:pt x="11019010" y="9226"/>
                  <a:pt x="11018520" y="18288"/>
                </a:cubicBezTo>
                <a:cubicBezTo>
                  <a:pt x="10834966" y="15274"/>
                  <a:pt x="10754561" y="35250"/>
                  <a:pt x="10550233" y="18288"/>
                </a:cubicBezTo>
                <a:cubicBezTo>
                  <a:pt x="10345905" y="1326"/>
                  <a:pt x="9906342" y="45884"/>
                  <a:pt x="9641205" y="18288"/>
                </a:cubicBezTo>
                <a:cubicBezTo>
                  <a:pt x="9376068" y="-9308"/>
                  <a:pt x="9177188" y="43988"/>
                  <a:pt x="8952548" y="18288"/>
                </a:cubicBezTo>
                <a:cubicBezTo>
                  <a:pt x="8727908" y="-7412"/>
                  <a:pt x="8707007" y="3271"/>
                  <a:pt x="8594446" y="18288"/>
                </a:cubicBezTo>
                <a:cubicBezTo>
                  <a:pt x="8481885" y="33305"/>
                  <a:pt x="8175004" y="35109"/>
                  <a:pt x="7905788" y="18288"/>
                </a:cubicBezTo>
                <a:cubicBezTo>
                  <a:pt x="7636572" y="1467"/>
                  <a:pt x="7535638" y="7399"/>
                  <a:pt x="7327316" y="18288"/>
                </a:cubicBezTo>
                <a:cubicBezTo>
                  <a:pt x="7118994" y="29177"/>
                  <a:pt x="6978247" y="47205"/>
                  <a:pt x="6748844" y="18288"/>
                </a:cubicBezTo>
                <a:cubicBezTo>
                  <a:pt x="6519441" y="-10629"/>
                  <a:pt x="6459241" y="43308"/>
                  <a:pt x="6170371" y="18288"/>
                </a:cubicBezTo>
                <a:cubicBezTo>
                  <a:pt x="5881501" y="-6732"/>
                  <a:pt x="5736201" y="35971"/>
                  <a:pt x="5591899" y="18288"/>
                </a:cubicBezTo>
                <a:cubicBezTo>
                  <a:pt x="5447597" y="605"/>
                  <a:pt x="4990303" y="20409"/>
                  <a:pt x="4793056" y="18288"/>
                </a:cubicBezTo>
                <a:cubicBezTo>
                  <a:pt x="4595809" y="16167"/>
                  <a:pt x="4271723" y="2909"/>
                  <a:pt x="4104399" y="18288"/>
                </a:cubicBezTo>
                <a:cubicBezTo>
                  <a:pt x="3937075" y="33667"/>
                  <a:pt x="3923235" y="10730"/>
                  <a:pt x="3746297" y="18288"/>
                </a:cubicBezTo>
                <a:cubicBezTo>
                  <a:pt x="3569359" y="25846"/>
                  <a:pt x="3351081" y="24702"/>
                  <a:pt x="3167825" y="18288"/>
                </a:cubicBezTo>
                <a:cubicBezTo>
                  <a:pt x="2984569" y="11874"/>
                  <a:pt x="2708033" y="13293"/>
                  <a:pt x="2368982" y="18288"/>
                </a:cubicBezTo>
                <a:cubicBezTo>
                  <a:pt x="2029931" y="23283"/>
                  <a:pt x="2009060" y="37671"/>
                  <a:pt x="1900695" y="18288"/>
                </a:cubicBezTo>
                <a:cubicBezTo>
                  <a:pt x="1792330" y="-1095"/>
                  <a:pt x="1183178" y="9337"/>
                  <a:pt x="991667" y="18288"/>
                </a:cubicBezTo>
                <a:cubicBezTo>
                  <a:pt x="800156" y="27239"/>
                  <a:pt x="375690" y="34110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1018520" h="18288" stroke="0" extrusionOk="0">
                <a:moveTo>
                  <a:pt x="0" y="0"/>
                </a:moveTo>
                <a:cubicBezTo>
                  <a:pt x="266588" y="-23405"/>
                  <a:pt x="350503" y="-27031"/>
                  <a:pt x="578472" y="0"/>
                </a:cubicBezTo>
                <a:cubicBezTo>
                  <a:pt x="806441" y="27031"/>
                  <a:pt x="803976" y="13604"/>
                  <a:pt x="936574" y="0"/>
                </a:cubicBezTo>
                <a:cubicBezTo>
                  <a:pt x="1069172" y="-13604"/>
                  <a:pt x="1661335" y="-31902"/>
                  <a:pt x="1845602" y="0"/>
                </a:cubicBezTo>
                <a:cubicBezTo>
                  <a:pt x="2029869" y="31902"/>
                  <a:pt x="2273452" y="17005"/>
                  <a:pt x="2424074" y="0"/>
                </a:cubicBezTo>
                <a:cubicBezTo>
                  <a:pt x="2574696" y="-17005"/>
                  <a:pt x="2790864" y="-28133"/>
                  <a:pt x="3002547" y="0"/>
                </a:cubicBezTo>
                <a:cubicBezTo>
                  <a:pt x="3214230" y="28133"/>
                  <a:pt x="3605033" y="-14934"/>
                  <a:pt x="3911575" y="0"/>
                </a:cubicBezTo>
                <a:cubicBezTo>
                  <a:pt x="4218117" y="14934"/>
                  <a:pt x="4198004" y="3604"/>
                  <a:pt x="4379862" y="0"/>
                </a:cubicBezTo>
                <a:cubicBezTo>
                  <a:pt x="4561720" y="-3604"/>
                  <a:pt x="4941151" y="-37368"/>
                  <a:pt x="5288890" y="0"/>
                </a:cubicBezTo>
                <a:cubicBezTo>
                  <a:pt x="5636629" y="37368"/>
                  <a:pt x="6011513" y="-33898"/>
                  <a:pt x="6197918" y="0"/>
                </a:cubicBezTo>
                <a:cubicBezTo>
                  <a:pt x="6384323" y="33898"/>
                  <a:pt x="6555799" y="11241"/>
                  <a:pt x="6886575" y="0"/>
                </a:cubicBezTo>
                <a:cubicBezTo>
                  <a:pt x="7217351" y="-11241"/>
                  <a:pt x="7604472" y="-44614"/>
                  <a:pt x="7795603" y="0"/>
                </a:cubicBezTo>
                <a:cubicBezTo>
                  <a:pt x="7986734" y="44614"/>
                  <a:pt x="8098870" y="-11086"/>
                  <a:pt x="8374075" y="0"/>
                </a:cubicBezTo>
                <a:cubicBezTo>
                  <a:pt x="8649280" y="11086"/>
                  <a:pt x="8701749" y="-25020"/>
                  <a:pt x="8952548" y="0"/>
                </a:cubicBezTo>
                <a:cubicBezTo>
                  <a:pt x="9203347" y="25020"/>
                  <a:pt x="9519297" y="4274"/>
                  <a:pt x="9751390" y="0"/>
                </a:cubicBezTo>
                <a:cubicBezTo>
                  <a:pt x="9983483" y="-4274"/>
                  <a:pt x="10169881" y="16480"/>
                  <a:pt x="10329863" y="0"/>
                </a:cubicBezTo>
                <a:cubicBezTo>
                  <a:pt x="10489845" y="-16480"/>
                  <a:pt x="10750941" y="-9727"/>
                  <a:pt x="11018520" y="0"/>
                </a:cubicBezTo>
                <a:cubicBezTo>
                  <a:pt x="11018113" y="8690"/>
                  <a:pt x="11018366" y="14141"/>
                  <a:pt x="11018520" y="18288"/>
                </a:cubicBezTo>
                <a:cubicBezTo>
                  <a:pt x="10841176" y="-3597"/>
                  <a:pt x="10399304" y="41504"/>
                  <a:pt x="10219677" y="18288"/>
                </a:cubicBezTo>
                <a:cubicBezTo>
                  <a:pt x="10040050" y="-4928"/>
                  <a:pt x="10030762" y="16144"/>
                  <a:pt x="9861575" y="18288"/>
                </a:cubicBezTo>
                <a:cubicBezTo>
                  <a:pt x="9692388" y="20432"/>
                  <a:pt x="9529439" y="40380"/>
                  <a:pt x="9393288" y="18288"/>
                </a:cubicBezTo>
                <a:cubicBezTo>
                  <a:pt x="9257137" y="-3804"/>
                  <a:pt x="8825003" y="25592"/>
                  <a:pt x="8484260" y="18288"/>
                </a:cubicBezTo>
                <a:cubicBezTo>
                  <a:pt x="8143517" y="10984"/>
                  <a:pt x="8082894" y="45968"/>
                  <a:pt x="7795603" y="18288"/>
                </a:cubicBezTo>
                <a:cubicBezTo>
                  <a:pt x="7508312" y="-9392"/>
                  <a:pt x="7466074" y="19486"/>
                  <a:pt x="7327316" y="18288"/>
                </a:cubicBezTo>
                <a:cubicBezTo>
                  <a:pt x="7188558" y="17090"/>
                  <a:pt x="6869645" y="4657"/>
                  <a:pt x="6638658" y="18288"/>
                </a:cubicBezTo>
                <a:cubicBezTo>
                  <a:pt x="6407671" y="31919"/>
                  <a:pt x="6359238" y="35967"/>
                  <a:pt x="6280556" y="18288"/>
                </a:cubicBezTo>
                <a:cubicBezTo>
                  <a:pt x="6201874" y="609"/>
                  <a:pt x="6041216" y="22404"/>
                  <a:pt x="5922455" y="18288"/>
                </a:cubicBezTo>
                <a:cubicBezTo>
                  <a:pt x="5803694" y="14172"/>
                  <a:pt x="5555521" y="48848"/>
                  <a:pt x="5233797" y="18288"/>
                </a:cubicBezTo>
                <a:cubicBezTo>
                  <a:pt x="4912073" y="-12272"/>
                  <a:pt x="4986440" y="-2740"/>
                  <a:pt x="4765510" y="18288"/>
                </a:cubicBezTo>
                <a:cubicBezTo>
                  <a:pt x="4544580" y="39316"/>
                  <a:pt x="4177715" y="18248"/>
                  <a:pt x="3966667" y="18288"/>
                </a:cubicBezTo>
                <a:cubicBezTo>
                  <a:pt x="3755619" y="18328"/>
                  <a:pt x="3664519" y="22387"/>
                  <a:pt x="3498380" y="18288"/>
                </a:cubicBezTo>
                <a:cubicBezTo>
                  <a:pt x="3332241" y="14189"/>
                  <a:pt x="3065858" y="-7524"/>
                  <a:pt x="2699537" y="18288"/>
                </a:cubicBezTo>
                <a:cubicBezTo>
                  <a:pt x="2333216" y="44100"/>
                  <a:pt x="2505666" y="4650"/>
                  <a:pt x="2341436" y="18288"/>
                </a:cubicBezTo>
                <a:cubicBezTo>
                  <a:pt x="2177206" y="31926"/>
                  <a:pt x="1790164" y="19880"/>
                  <a:pt x="1542593" y="18288"/>
                </a:cubicBezTo>
                <a:cubicBezTo>
                  <a:pt x="1295022" y="16696"/>
                  <a:pt x="1218012" y="39325"/>
                  <a:pt x="1074306" y="18288"/>
                </a:cubicBezTo>
                <a:cubicBezTo>
                  <a:pt x="930600" y="-2749"/>
                  <a:pt x="797266" y="24589"/>
                  <a:pt x="716204" y="18288"/>
                </a:cubicBezTo>
                <a:cubicBezTo>
                  <a:pt x="635142" y="11987"/>
                  <a:pt x="344503" y="4139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22BB38"/>
          </a:solidFill>
          <a:ln w="38100" cap="rnd">
            <a:solidFill>
              <a:srgbClr val="22BB3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12" name="任意多边形 32"/>
          <p:cNvSpPr/>
          <p:nvPr/>
        </p:nvSpPr>
        <p:spPr bwMode="auto">
          <a:xfrm>
            <a:off x="137684" y="133019"/>
            <a:ext cx="17689224" cy="1592897"/>
          </a:xfrm>
          <a:custGeom>
            <a:avLst/>
            <a:gdLst>
              <a:gd name="connsiteX0" fmla="*/ 6197162 w 6565124"/>
              <a:gd name="connsiteY0" fmla="*/ 1112703 h 1112703"/>
              <a:gd name="connsiteX1" fmla="*/ 5690821 w 6565124"/>
              <a:gd name="connsiteY1" fmla="*/ 1112703 h 1112703"/>
              <a:gd name="connsiteX2" fmla="*/ 5685849 w 6565124"/>
              <a:gd name="connsiteY2" fmla="*/ 1112703 h 1112703"/>
              <a:gd name="connsiteX3" fmla="*/ 5186165 w 6565124"/>
              <a:gd name="connsiteY3" fmla="*/ 1112703 h 1112703"/>
              <a:gd name="connsiteX4" fmla="*/ 5179508 w 6565124"/>
              <a:gd name="connsiteY4" fmla="*/ 1112703 h 1112703"/>
              <a:gd name="connsiteX5" fmla="*/ 4679824 w 6565124"/>
              <a:gd name="connsiteY5" fmla="*/ 1112703 h 1112703"/>
              <a:gd name="connsiteX6" fmla="*/ 4674852 w 6565124"/>
              <a:gd name="connsiteY6" fmla="*/ 1112703 h 1112703"/>
              <a:gd name="connsiteX7" fmla="*/ 4354760 w 6565124"/>
              <a:gd name="connsiteY7" fmla="*/ 1112703 h 1112703"/>
              <a:gd name="connsiteX8" fmla="*/ 4238331 w 6565124"/>
              <a:gd name="connsiteY8" fmla="*/ 1112703 h 1112703"/>
              <a:gd name="connsiteX9" fmla="*/ 4168511 w 6565124"/>
              <a:gd name="connsiteY9" fmla="*/ 1112703 h 1112703"/>
              <a:gd name="connsiteX10" fmla="*/ 3848419 w 6565124"/>
              <a:gd name="connsiteY10" fmla="*/ 1112703 h 1112703"/>
              <a:gd name="connsiteX11" fmla="*/ 3843447 w 6565124"/>
              <a:gd name="connsiteY11" fmla="*/ 1112703 h 1112703"/>
              <a:gd name="connsiteX12" fmla="*/ 3731991 w 6565124"/>
              <a:gd name="connsiteY12" fmla="*/ 1112703 h 1112703"/>
              <a:gd name="connsiteX13" fmla="*/ 3727018 w 6565124"/>
              <a:gd name="connsiteY13" fmla="*/ 1112703 h 1112703"/>
              <a:gd name="connsiteX14" fmla="*/ 3343763 w 6565124"/>
              <a:gd name="connsiteY14" fmla="*/ 1112703 h 1112703"/>
              <a:gd name="connsiteX15" fmla="*/ 3337106 w 6565124"/>
              <a:gd name="connsiteY15" fmla="*/ 1112703 h 1112703"/>
              <a:gd name="connsiteX16" fmla="*/ 3227334 w 6565124"/>
              <a:gd name="connsiteY16" fmla="*/ 1112703 h 1112703"/>
              <a:gd name="connsiteX17" fmla="*/ 3220677 w 6565124"/>
              <a:gd name="connsiteY17" fmla="*/ 1112703 h 1112703"/>
              <a:gd name="connsiteX18" fmla="*/ 2837422 w 6565124"/>
              <a:gd name="connsiteY18" fmla="*/ 1112703 h 1112703"/>
              <a:gd name="connsiteX19" fmla="*/ 2832450 w 6565124"/>
              <a:gd name="connsiteY19" fmla="*/ 1112703 h 1112703"/>
              <a:gd name="connsiteX20" fmla="*/ 2720994 w 6565124"/>
              <a:gd name="connsiteY20" fmla="*/ 1112703 h 1112703"/>
              <a:gd name="connsiteX21" fmla="*/ 2716021 w 6565124"/>
              <a:gd name="connsiteY21" fmla="*/ 1112703 h 1112703"/>
              <a:gd name="connsiteX22" fmla="*/ 2395929 w 6565124"/>
              <a:gd name="connsiteY22" fmla="*/ 1112703 h 1112703"/>
              <a:gd name="connsiteX23" fmla="*/ 2326109 w 6565124"/>
              <a:gd name="connsiteY23" fmla="*/ 1112703 h 1112703"/>
              <a:gd name="connsiteX24" fmla="*/ 2209681 w 6565124"/>
              <a:gd name="connsiteY24" fmla="*/ 1112703 h 1112703"/>
              <a:gd name="connsiteX25" fmla="*/ 1889589 w 6565124"/>
              <a:gd name="connsiteY25" fmla="*/ 1112703 h 1112703"/>
              <a:gd name="connsiteX26" fmla="*/ 1884616 w 6565124"/>
              <a:gd name="connsiteY26" fmla="*/ 1112703 h 1112703"/>
              <a:gd name="connsiteX27" fmla="*/ 1384932 w 6565124"/>
              <a:gd name="connsiteY27" fmla="*/ 1112703 h 1112703"/>
              <a:gd name="connsiteX28" fmla="*/ 1378275 w 6565124"/>
              <a:gd name="connsiteY28" fmla="*/ 1112703 h 1112703"/>
              <a:gd name="connsiteX29" fmla="*/ 878592 w 6565124"/>
              <a:gd name="connsiteY29" fmla="*/ 1112703 h 1112703"/>
              <a:gd name="connsiteX30" fmla="*/ 873619 w 6565124"/>
              <a:gd name="connsiteY30" fmla="*/ 1112703 h 1112703"/>
              <a:gd name="connsiteX31" fmla="*/ 367278 w 6565124"/>
              <a:gd name="connsiteY31" fmla="*/ 1112703 h 1112703"/>
              <a:gd name="connsiteX32" fmla="*/ 268668 w 6565124"/>
              <a:gd name="connsiteY32" fmla="*/ 1056063 h 1112703"/>
              <a:gd name="connsiteX33" fmla="*/ 13011 w 6565124"/>
              <a:gd name="connsiteY33" fmla="*/ 612992 h 1112703"/>
              <a:gd name="connsiteX34" fmla="*/ 13011 w 6565124"/>
              <a:gd name="connsiteY34" fmla="*/ 499712 h 1112703"/>
              <a:gd name="connsiteX35" fmla="*/ 268668 w 6565124"/>
              <a:gd name="connsiteY35" fmla="*/ 56641 h 1112703"/>
              <a:gd name="connsiteX36" fmla="*/ 367278 w 6565124"/>
              <a:gd name="connsiteY36" fmla="*/ 0 h 1112703"/>
              <a:gd name="connsiteX37" fmla="*/ 870602 w 6565124"/>
              <a:gd name="connsiteY37" fmla="*/ 0 h 1112703"/>
              <a:gd name="connsiteX38" fmla="*/ 873619 w 6565124"/>
              <a:gd name="connsiteY38" fmla="*/ 0 h 1112703"/>
              <a:gd name="connsiteX39" fmla="*/ 877593 w 6565124"/>
              <a:gd name="connsiteY39" fmla="*/ 0 h 1112703"/>
              <a:gd name="connsiteX40" fmla="*/ 878592 w 6565124"/>
              <a:gd name="connsiteY40" fmla="*/ 0 h 1112703"/>
              <a:gd name="connsiteX41" fmla="*/ 963623 w 6565124"/>
              <a:gd name="connsiteY41" fmla="*/ 0 h 1112703"/>
              <a:gd name="connsiteX42" fmla="*/ 1362715 w 6565124"/>
              <a:gd name="connsiteY42" fmla="*/ 0 h 1112703"/>
              <a:gd name="connsiteX43" fmla="*/ 1378275 w 6565124"/>
              <a:gd name="connsiteY43" fmla="*/ 0 h 1112703"/>
              <a:gd name="connsiteX44" fmla="*/ 1378349 w 6565124"/>
              <a:gd name="connsiteY44" fmla="*/ 0 h 1112703"/>
              <a:gd name="connsiteX45" fmla="*/ 1384932 w 6565124"/>
              <a:gd name="connsiteY45" fmla="*/ 0 h 1112703"/>
              <a:gd name="connsiteX46" fmla="*/ 1509022 w 6565124"/>
              <a:gd name="connsiteY46" fmla="*/ 0 h 1112703"/>
              <a:gd name="connsiteX47" fmla="*/ 1881599 w 6565124"/>
              <a:gd name="connsiteY47" fmla="*/ 0 h 1112703"/>
              <a:gd name="connsiteX48" fmla="*/ 1884616 w 6565124"/>
              <a:gd name="connsiteY48" fmla="*/ 0 h 1112703"/>
              <a:gd name="connsiteX49" fmla="*/ 1888590 w 6565124"/>
              <a:gd name="connsiteY49" fmla="*/ 0 h 1112703"/>
              <a:gd name="connsiteX50" fmla="*/ 1889589 w 6565124"/>
              <a:gd name="connsiteY50" fmla="*/ 0 h 1112703"/>
              <a:gd name="connsiteX51" fmla="*/ 1974620 w 6565124"/>
              <a:gd name="connsiteY51" fmla="*/ 0 h 1112703"/>
              <a:gd name="connsiteX52" fmla="*/ 2169948 w 6565124"/>
              <a:gd name="connsiteY52" fmla="*/ 0 h 1112703"/>
              <a:gd name="connsiteX53" fmla="*/ 2209681 w 6565124"/>
              <a:gd name="connsiteY53" fmla="*/ 0 h 1112703"/>
              <a:gd name="connsiteX54" fmla="*/ 2293070 w 6565124"/>
              <a:gd name="connsiteY54" fmla="*/ 0 h 1112703"/>
              <a:gd name="connsiteX55" fmla="*/ 2326109 w 6565124"/>
              <a:gd name="connsiteY55" fmla="*/ 0 h 1112703"/>
              <a:gd name="connsiteX56" fmla="*/ 2343265 w 6565124"/>
              <a:gd name="connsiteY56" fmla="*/ 0 h 1112703"/>
              <a:gd name="connsiteX57" fmla="*/ 2395929 w 6565124"/>
              <a:gd name="connsiteY57" fmla="*/ 0 h 1112703"/>
              <a:gd name="connsiteX58" fmla="*/ 2446737 w 6565124"/>
              <a:gd name="connsiteY58" fmla="*/ 0 h 1112703"/>
              <a:gd name="connsiteX59" fmla="*/ 2456856 w 6565124"/>
              <a:gd name="connsiteY59" fmla="*/ 0 h 1112703"/>
              <a:gd name="connsiteX60" fmla="*/ 2596162 w 6565124"/>
              <a:gd name="connsiteY60" fmla="*/ 0 h 1112703"/>
              <a:gd name="connsiteX61" fmla="*/ 2628383 w 6565124"/>
              <a:gd name="connsiteY61" fmla="*/ 0 h 1112703"/>
              <a:gd name="connsiteX62" fmla="*/ 2678176 w 6565124"/>
              <a:gd name="connsiteY62" fmla="*/ 0 h 1112703"/>
              <a:gd name="connsiteX63" fmla="*/ 2713004 w 6565124"/>
              <a:gd name="connsiteY63" fmla="*/ 0 h 1112703"/>
              <a:gd name="connsiteX64" fmla="*/ 2716021 w 6565124"/>
              <a:gd name="connsiteY64" fmla="*/ 0 h 1112703"/>
              <a:gd name="connsiteX65" fmla="*/ 2719995 w 6565124"/>
              <a:gd name="connsiteY65" fmla="*/ 0 h 1112703"/>
              <a:gd name="connsiteX66" fmla="*/ 2720994 w 6565124"/>
              <a:gd name="connsiteY66" fmla="*/ 0 h 1112703"/>
              <a:gd name="connsiteX67" fmla="*/ 2738624 w 6565124"/>
              <a:gd name="connsiteY67" fmla="*/ 0 h 1112703"/>
              <a:gd name="connsiteX68" fmla="*/ 2801125 w 6565124"/>
              <a:gd name="connsiteY68" fmla="*/ 0 h 1112703"/>
              <a:gd name="connsiteX69" fmla="*/ 2806025 w 6565124"/>
              <a:gd name="connsiteY69" fmla="*/ 0 h 1112703"/>
              <a:gd name="connsiteX70" fmla="*/ 2829433 w 6565124"/>
              <a:gd name="connsiteY70" fmla="*/ 0 h 1112703"/>
              <a:gd name="connsiteX71" fmla="*/ 2832450 w 6565124"/>
              <a:gd name="connsiteY71" fmla="*/ 0 h 1112703"/>
              <a:gd name="connsiteX72" fmla="*/ 2836424 w 6565124"/>
              <a:gd name="connsiteY72" fmla="*/ 0 h 1112703"/>
              <a:gd name="connsiteX73" fmla="*/ 2837422 w 6565124"/>
              <a:gd name="connsiteY73" fmla="*/ 0 h 1112703"/>
              <a:gd name="connsiteX74" fmla="*/ 2922453 w 6565124"/>
              <a:gd name="connsiteY74" fmla="*/ 0 h 1112703"/>
              <a:gd name="connsiteX75" fmla="*/ 2974263 w 6565124"/>
              <a:gd name="connsiteY75" fmla="*/ 0 h 1112703"/>
              <a:gd name="connsiteX76" fmla="*/ 3090429 w 6565124"/>
              <a:gd name="connsiteY76" fmla="*/ 0 h 1112703"/>
              <a:gd name="connsiteX77" fmla="*/ 3090692 w 6565124"/>
              <a:gd name="connsiteY77" fmla="*/ 0 h 1112703"/>
              <a:gd name="connsiteX78" fmla="*/ 3205117 w 6565124"/>
              <a:gd name="connsiteY78" fmla="*/ 0 h 1112703"/>
              <a:gd name="connsiteX79" fmla="*/ 3206858 w 6565124"/>
              <a:gd name="connsiteY79" fmla="*/ 0 h 1112703"/>
              <a:gd name="connsiteX80" fmla="*/ 3220677 w 6565124"/>
              <a:gd name="connsiteY80" fmla="*/ 0 h 1112703"/>
              <a:gd name="connsiteX81" fmla="*/ 3220751 w 6565124"/>
              <a:gd name="connsiteY81" fmla="*/ 0 h 1112703"/>
              <a:gd name="connsiteX82" fmla="*/ 3227334 w 6565124"/>
              <a:gd name="connsiteY82" fmla="*/ 0 h 1112703"/>
              <a:gd name="connsiteX83" fmla="*/ 3321545 w 6565124"/>
              <a:gd name="connsiteY83" fmla="*/ 0 h 1112703"/>
              <a:gd name="connsiteX84" fmla="*/ 3337106 w 6565124"/>
              <a:gd name="connsiteY84" fmla="*/ 0 h 1112703"/>
              <a:gd name="connsiteX85" fmla="*/ 3337180 w 6565124"/>
              <a:gd name="connsiteY85" fmla="*/ 0 h 1112703"/>
              <a:gd name="connsiteX86" fmla="*/ 3343763 w 6565124"/>
              <a:gd name="connsiteY86" fmla="*/ 0 h 1112703"/>
              <a:gd name="connsiteX87" fmla="*/ 3351424 w 6565124"/>
              <a:gd name="connsiteY87" fmla="*/ 0 h 1112703"/>
              <a:gd name="connsiteX88" fmla="*/ 3467852 w 6565124"/>
              <a:gd name="connsiteY88" fmla="*/ 0 h 1112703"/>
              <a:gd name="connsiteX89" fmla="*/ 3522951 w 6565124"/>
              <a:gd name="connsiteY89" fmla="*/ 0 h 1112703"/>
              <a:gd name="connsiteX90" fmla="*/ 3633192 w 6565124"/>
              <a:gd name="connsiteY90" fmla="*/ 0 h 1112703"/>
              <a:gd name="connsiteX91" fmla="*/ 3639380 w 6565124"/>
              <a:gd name="connsiteY91" fmla="*/ 0 h 1112703"/>
              <a:gd name="connsiteX92" fmla="*/ 3695692 w 6565124"/>
              <a:gd name="connsiteY92" fmla="*/ 0 h 1112703"/>
              <a:gd name="connsiteX93" fmla="*/ 3724001 w 6565124"/>
              <a:gd name="connsiteY93" fmla="*/ 0 h 1112703"/>
              <a:gd name="connsiteX94" fmla="*/ 3727018 w 6565124"/>
              <a:gd name="connsiteY94" fmla="*/ 0 h 1112703"/>
              <a:gd name="connsiteX95" fmla="*/ 3730992 w 6565124"/>
              <a:gd name="connsiteY95" fmla="*/ 0 h 1112703"/>
              <a:gd name="connsiteX96" fmla="*/ 3731991 w 6565124"/>
              <a:gd name="connsiteY96" fmla="*/ 0 h 1112703"/>
              <a:gd name="connsiteX97" fmla="*/ 3749620 w 6565124"/>
              <a:gd name="connsiteY97" fmla="*/ 0 h 1112703"/>
              <a:gd name="connsiteX98" fmla="*/ 3812121 w 6565124"/>
              <a:gd name="connsiteY98" fmla="*/ 0 h 1112703"/>
              <a:gd name="connsiteX99" fmla="*/ 3817022 w 6565124"/>
              <a:gd name="connsiteY99" fmla="*/ 0 h 1112703"/>
              <a:gd name="connsiteX100" fmla="*/ 3840430 w 6565124"/>
              <a:gd name="connsiteY100" fmla="*/ 0 h 1112703"/>
              <a:gd name="connsiteX101" fmla="*/ 3843447 w 6565124"/>
              <a:gd name="connsiteY101" fmla="*/ 0 h 1112703"/>
              <a:gd name="connsiteX102" fmla="*/ 3847421 w 6565124"/>
              <a:gd name="connsiteY102" fmla="*/ 0 h 1112703"/>
              <a:gd name="connsiteX103" fmla="*/ 3848419 w 6565124"/>
              <a:gd name="connsiteY103" fmla="*/ 0 h 1112703"/>
              <a:gd name="connsiteX104" fmla="*/ 3933450 w 6565124"/>
              <a:gd name="connsiteY104" fmla="*/ 0 h 1112703"/>
              <a:gd name="connsiteX105" fmla="*/ 4012350 w 6565124"/>
              <a:gd name="connsiteY105" fmla="*/ 0 h 1112703"/>
              <a:gd name="connsiteX106" fmla="*/ 4135472 w 6565124"/>
              <a:gd name="connsiteY106" fmla="*/ 0 h 1112703"/>
              <a:gd name="connsiteX107" fmla="*/ 4168511 w 6565124"/>
              <a:gd name="connsiteY107" fmla="*/ 0 h 1112703"/>
              <a:gd name="connsiteX108" fmla="*/ 4177020 w 6565124"/>
              <a:gd name="connsiteY108" fmla="*/ 0 h 1112703"/>
              <a:gd name="connsiteX109" fmla="*/ 4185667 w 6565124"/>
              <a:gd name="connsiteY109" fmla="*/ 0 h 1112703"/>
              <a:gd name="connsiteX110" fmla="*/ 4231748 w 6565124"/>
              <a:gd name="connsiteY110" fmla="*/ 0 h 1112703"/>
              <a:gd name="connsiteX111" fmla="*/ 4238331 w 6565124"/>
              <a:gd name="connsiteY111" fmla="*/ 0 h 1112703"/>
              <a:gd name="connsiteX112" fmla="*/ 4299258 w 6565124"/>
              <a:gd name="connsiteY112" fmla="*/ 0 h 1112703"/>
              <a:gd name="connsiteX113" fmla="*/ 4302096 w 6565124"/>
              <a:gd name="connsiteY113" fmla="*/ 0 h 1112703"/>
              <a:gd name="connsiteX114" fmla="*/ 4354760 w 6565124"/>
              <a:gd name="connsiteY114" fmla="*/ 0 h 1112703"/>
              <a:gd name="connsiteX115" fmla="*/ 4470785 w 6565124"/>
              <a:gd name="connsiteY115" fmla="*/ 0 h 1112703"/>
              <a:gd name="connsiteX116" fmla="*/ 4671835 w 6565124"/>
              <a:gd name="connsiteY116" fmla="*/ 0 h 1112703"/>
              <a:gd name="connsiteX117" fmla="*/ 4674852 w 6565124"/>
              <a:gd name="connsiteY117" fmla="*/ 0 h 1112703"/>
              <a:gd name="connsiteX118" fmla="*/ 4678826 w 6565124"/>
              <a:gd name="connsiteY118" fmla="*/ 0 h 1112703"/>
              <a:gd name="connsiteX119" fmla="*/ 4679824 w 6565124"/>
              <a:gd name="connsiteY119" fmla="*/ 0 h 1112703"/>
              <a:gd name="connsiteX120" fmla="*/ 4764855 w 6565124"/>
              <a:gd name="connsiteY120" fmla="*/ 0 h 1112703"/>
              <a:gd name="connsiteX121" fmla="*/ 5163947 w 6565124"/>
              <a:gd name="connsiteY121" fmla="*/ 0 h 1112703"/>
              <a:gd name="connsiteX122" fmla="*/ 5179508 w 6565124"/>
              <a:gd name="connsiteY122" fmla="*/ 0 h 1112703"/>
              <a:gd name="connsiteX123" fmla="*/ 5179582 w 6565124"/>
              <a:gd name="connsiteY123" fmla="*/ 0 h 1112703"/>
              <a:gd name="connsiteX124" fmla="*/ 5186165 w 6565124"/>
              <a:gd name="connsiteY124" fmla="*/ 0 h 1112703"/>
              <a:gd name="connsiteX125" fmla="*/ 5310254 w 6565124"/>
              <a:gd name="connsiteY125" fmla="*/ 0 h 1112703"/>
              <a:gd name="connsiteX126" fmla="*/ 5682832 w 6565124"/>
              <a:gd name="connsiteY126" fmla="*/ 0 h 1112703"/>
              <a:gd name="connsiteX127" fmla="*/ 5685849 w 6565124"/>
              <a:gd name="connsiteY127" fmla="*/ 0 h 1112703"/>
              <a:gd name="connsiteX128" fmla="*/ 5689822 w 6565124"/>
              <a:gd name="connsiteY128" fmla="*/ 0 h 1112703"/>
              <a:gd name="connsiteX129" fmla="*/ 5690821 w 6565124"/>
              <a:gd name="connsiteY129" fmla="*/ 0 h 1112703"/>
              <a:gd name="connsiteX130" fmla="*/ 5775852 w 6565124"/>
              <a:gd name="connsiteY130" fmla="*/ 0 h 1112703"/>
              <a:gd name="connsiteX131" fmla="*/ 6197162 w 6565124"/>
              <a:gd name="connsiteY131" fmla="*/ 0 h 1112703"/>
              <a:gd name="connsiteX132" fmla="*/ 6295772 w 6565124"/>
              <a:gd name="connsiteY132" fmla="*/ 56641 h 1112703"/>
              <a:gd name="connsiteX133" fmla="*/ 6551428 w 6565124"/>
              <a:gd name="connsiteY133" fmla="*/ 499712 h 1112703"/>
              <a:gd name="connsiteX134" fmla="*/ 6551428 w 6565124"/>
              <a:gd name="connsiteY134" fmla="*/ 612992 h 1112703"/>
              <a:gd name="connsiteX135" fmla="*/ 6295772 w 6565124"/>
              <a:gd name="connsiteY135" fmla="*/ 1056063 h 1112703"/>
              <a:gd name="connsiteX136" fmla="*/ 6197162 w 6565124"/>
              <a:gd name="connsiteY136" fmla="*/ 1112703 h 111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6565124" h="1112703">
                <a:moveTo>
                  <a:pt x="6197162" y="1112703"/>
                </a:moveTo>
                <a:lnTo>
                  <a:pt x="5690821" y="1112703"/>
                </a:lnTo>
                <a:lnTo>
                  <a:pt x="5685849" y="1112703"/>
                </a:lnTo>
                <a:lnTo>
                  <a:pt x="5186165" y="1112703"/>
                </a:lnTo>
                <a:lnTo>
                  <a:pt x="5179508" y="1112703"/>
                </a:lnTo>
                <a:lnTo>
                  <a:pt x="4679824" y="1112703"/>
                </a:lnTo>
                <a:lnTo>
                  <a:pt x="4674852" y="1112703"/>
                </a:lnTo>
                <a:lnTo>
                  <a:pt x="4354760" y="1112703"/>
                </a:lnTo>
                <a:lnTo>
                  <a:pt x="4238331" y="1112703"/>
                </a:lnTo>
                <a:lnTo>
                  <a:pt x="4168511" y="1112703"/>
                </a:lnTo>
                <a:lnTo>
                  <a:pt x="3848419" y="1112703"/>
                </a:lnTo>
                <a:lnTo>
                  <a:pt x="3843447" y="1112703"/>
                </a:lnTo>
                <a:lnTo>
                  <a:pt x="3731991" y="1112703"/>
                </a:lnTo>
                <a:lnTo>
                  <a:pt x="3727018" y="1112703"/>
                </a:lnTo>
                <a:lnTo>
                  <a:pt x="3343763" y="1112703"/>
                </a:lnTo>
                <a:lnTo>
                  <a:pt x="3337106" y="1112703"/>
                </a:lnTo>
                <a:lnTo>
                  <a:pt x="3227334" y="1112703"/>
                </a:lnTo>
                <a:lnTo>
                  <a:pt x="3220677" y="1112703"/>
                </a:lnTo>
                <a:lnTo>
                  <a:pt x="2837422" y="1112703"/>
                </a:lnTo>
                <a:lnTo>
                  <a:pt x="2832450" y="1112703"/>
                </a:lnTo>
                <a:lnTo>
                  <a:pt x="2720994" y="1112703"/>
                </a:lnTo>
                <a:lnTo>
                  <a:pt x="2716021" y="1112703"/>
                </a:lnTo>
                <a:lnTo>
                  <a:pt x="2395929" y="1112703"/>
                </a:lnTo>
                <a:lnTo>
                  <a:pt x="2326109" y="1112703"/>
                </a:lnTo>
                <a:lnTo>
                  <a:pt x="2209681" y="1112703"/>
                </a:lnTo>
                <a:lnTo>
                  <a:pt x="1889589" y="1112703"/>
                </a:lnTo>
                <a:lnTo>
                  <a:pt x="1884616" y="1112703"/>
                </a:lnTo>
                <a:lnTo>
                  <a:pt x="1384932" y="1112703"/>
                </a:lnTo>
                <a:lnTo>
                  <a:pt x="1378275" y="1112703"/>
                </a:lnTo>
                <a:lnTo>
                  <a:pt x="878592" y="1112703"/>
                </a:lnTo>
                <a:lnTo>
                  <a:pt x="873619" y="1112703"/>
                </a:lnTo>
                <a:lnTo>
                  <a:pt x="367278" y="1112703"/>
                </a:lnTo>
                <a:cubicBezTo>
                  <a:pt x="331669" y="1112703"/>
                  <a:pt x="286929" y="1087124"/>
                  <a:pt x="268668" y="1056063"/>
                </a:cubicBezTo>
                <a:cubicBezTo>
                  <a:pt x="13011" y="612992"/>
                  <a:pt x="13011" y="612992"/>
                  <a:pt x="13011" y="612992"/>
                </a:cubicBezTo>
                <a:cubicBezTo>
                  <a:pt x="-4337" y="581931"/>
                  <a:pt x="-4337" y="530773"/>
                  <a:pt x="13011" y="499712"/>
                </a:cubicBezTo>
                <a:cubicBezTo>
                  <a:pt x="268668" y="56641"/>
                  <a:pt x="268668" y="56641"/>
                  <a:pt x="268668" y="56641"/>
                </a:cubicBezTo>
                <a:cubicBezTo>
                  <a:pt x="286929" y="25580"/>
                  <a:pt x="331669" y="0"/>
                  <a:pt x="367278" y="0"/>
                </a:cubicBezTo>
                <a:cubicBezTo>
                  <a:pt x="750764" y="0"/>
                  <a:pt x="846635" y="0"/>
                  <a:pt x="870602" y="0"/>
                </a:cubicBezTo>
                <a:lnTo>
                  <a:pt x="873619" y="0"/>
                </a:lnTo>
                <a:lnTo>
                  <a:pt x="877593" y="0"/>
                </a:lnTo>
                <a:cubicBezTo>
                  <a:pt x="878592" y="0"/>
                  <a:pt x="878592" y="0"/>
                  <a:pt x="878592" y="0"/>
                </a:cubicBezTo>
                <a:lnTo>
                  <a:pt x="963623" y="0"/>
                </a:lnTo>
                <a:cubicBezTo>
                  <a:pt x="1226941" y="0"/>
                  <a:pt x="1325686" y="0"/>
                  <a:pt x="1362715" y="0"/>
                </a:cubicBezTo>
                <a:lnTo>
                  <a:pt x="1378275" y="0"/>
                </a:lnTo>
                <a:lnTo>
                  <a:pt x="1378349" y="0"/>
                </a:lnTo>
                <a:cubicBezTo>
                  <a:pt x="1384932" y="0"/>
                  <a:pt x="1384932" y="0"/>
                  <a:pt x="1384932" y="0"/>
                </a:cubicBezTo>
                <a:lnTo>
                  <a:pt x="1509022" y="0"/>
                </a:lnTo>
                <a:cubicBezTo>
                  <a:pt x="1784605" y="0"/>
                  <a:pt x="1860628" y="0"/>
                  <a:pt x="1881599" y="0"/>
                </a:cubicBezTo>
                <a:lnTo>
                  <a:pt x="1884616" y="0"/>
                </a:lnTo>
                <a:lnTo>
                  <a:pt x="1888590" y="0"/>
                </a:lnTo>
                <a:cubicBezTo>
                  <a:pt x="1889589" y="0"/>
                  <a:pt x="1889589" y="0"/>
                  <a:pt x="1889589" y="0"/>
                </a:cubicBezTo>
                <a:lnTo>
                  <a:pt x="1974620" y="0"/>
                </a:lnTo>
                <a:cubicBezTo>
                  <a:pt x="2053615" y="0"/>
                  <a:pt x="2117799" y="0"/>
                  <a:pt x="2169948" y="0"/>
                </a:cubicBezTo>
                <a:lnTo>
                  <a:pt x="2209681" y="0"/>
                </a:lnTo>
                <a:lnTo>
                  <a:pt x="2293070" y="0"/>
                </a:lnTo>
                <a:lnTo>
                  <a:pt x="2326109" y="0"/>
                </a:lnTo>
                <a:lnTo>
                  <a:pt x="2343265" y="0"/>
                </a:lnTo>
                <a:cubicBezTo>
                  <a:pt x="2395929" y="0"/>
                  <a:pt x="2395929" y="0"/>
                  <a:pt x="2395929" y="0"/>
                </a:cubicBezTo>
                <a:lnTo>
                  <a:pt x="2446737" y="0"/>
                </a:lnTo>
                <a:lnTo>
                  <a:pt x="2456856" y="0"/>
                </a:lnTo>
                <a:lnTo>
                  <a:pt x="2596162" y="0"/>
                </a:lnTo>
                <a:lnTo>
                  <a:pt x="2628383" y="0"/>
                </a:lnTo>
                <a:lnTo>
                  <a:pt x="2678176" y="0"/>
                </a:lnTo>
                <a:lnTo>
                  <a:pt x="2713004" y="0"/>
                </a:lnTo>
                <a:lnTo>
                  <a:pt x="2716021" y="0"/>
                </a:lnTo>
                <a:lnTo>
                  <a:pt x="2719995" y="0"/>
                </a:lnTo>
                <a:lnTo>
                  <a:pt x="2720994" y="0"/>
                </a:lnTo>
                <a:lnTo>
                  <a:pt x="2738624" y="0"/>
                </a:lnTo>
                <a:cubicBezTo>
                  <a:pt x="2766661" y="0"/>
                  <a:pt x="2786742" y="0"/>
                  <a:pt x="2801125" y="0"/>
                </a:cubicBezTo>
                <a:lnTo>
                  <a:pt x="2806025" y="0"/>
                </a:lnTo>
                <a:lnTo>
                  <a:pt x="2829433" y="0"/>
                </a:lnTo>
                <a:lnTo>
                  <a:pt x="2832450" y="0"/>
                </a:lnTo>
                <a:lnTo>
                  <a:pt x="2836424" y="0"/>
                </a:lnTo>
                <a:cubicBezTo>
                  <a:pt x="2837422" y="0"/>
                  <a:pt x="2837422" y="0"/>
                  <a:pt x="2837422" y="0"/>
                </a:cubicBezTo>
                <a:lnTo>
                  <a:pt x="2922453" y="0"/>
                </a:lnTo>
                <a:lnTo>
                  <a:pt x="2974263" y="0"/>
                </a:lnTo>
                <a:lnTo>
                  <a:pt x="3090429" y="0"/>
                </a:lnTo>
                <a:lnTo>
                  <a:pt x="3090692" y="0"/>
                </a:lnTo>
                <a:lnTo>
                  <a:pt x="3205117" y="0"/>
                </a:lnTo>
                <a:lnTo>
                  <a:pt x="3206858" y="0"/>
                </a:lnTo>
                <a:lnTo>
                  <a:pt x="3220677" y="0"/>
                </a:lnTo>
                <a:lnTo>
                  <a:pt x="3220751" y="0"/>
                </a:lnTo>
                <a:lnTo>
                  <a:pt x="3227334" y="0"/>
                </a:lnTo>
                <a:lnTo>
                  <a:pt x="3321545" y="0"/>
                </a:lnTo>
                <a:lnTo>
                  <a:pt x="3337106" y="0"/>
                </a:lnTo>
                <a:lnTo>
                  <a:pt x="3337180" y="0"/>
                </a:lnTo>
                <a:cubicBezTo>
                  <a:pt x="3343763" y="0"/>
                  <a:pt x="3343763" y="0"/>
                  <a:pt x="3343763" y="0"/>
                </a:cubicBezTo>
                <a:lnTo>
                  <a:pt x="3351424" y="0"/>
                </a:lnTo>
                <a:lnTo>
                  <a:pt x="3467852" y="0"/>
                </a:lnTo>
                <a:lnTo>
                  <a:pt x="3522951" y="0"/>
                </a:lnTo>
                <a:lnTo>
                  <a:pt x="3633192" y="0"/>
                </a:lnTo>
                <a:lnTo>
                  <a:pt x="3639380" y="0"/>
                </a:lnTo>
                <a:lnTo>
                  <a:pt x="3695692" y="0"/>
                </a:lnTo>
                <a:lnTo>
                  <a:pt x="3724001" y="0"/>
                </a:lnTo>
                <a:lnTo>
                  <a:pt x="3727018" y="0"/>
                </a:lnTo>
                <a:lnTo>
                  <a:pt x="3730992" y="0"/>
                </a:lnTo>
                <a:lnTo>
                  <a:pt x="3731991" y="0"/>
                </a:lnTo>
                <a:lnTo>
                  <a:pt x="3749620" y="0"/>
                </a:lnTo>
                <a:cubicBezTo>
                  <a:pt x="3777658" y="0"/>
                  <a:pt x="3797739" y="0"/>
                  <a:pt x="3812121" y="0"/>
                </a:cubicBezTo>
                <a:lnTo>
                  <a:pt x="3817022" y="0"/>
                </a:lnTo>
                <a:lnTo>
                  <a:pt x="3840430" y="0"/>
                </a:lnTo>
                <a:lnTo>
                  <a:pt x="3843447" y="0"/>
                </a:lnTo>
                <a:lnTo>
                  <a:pt x="3847421" y="0"/>
                </a:lnTo>
                <a:cubicBezTo>
                  <a:pt x="3848419" y="0"/>
                  <a:pt x="3848419" y="0"/>
                  <a:pt x="3848419" y="0"/>
                </a:cubicBezTo>
                <a:lnTo>
                  <a:pt x="3933450" y="0"/>
                </a:lnTo>
                <a:lnTo>
                  <a:pt x="4012350" y="0"/>
                </a:lnTo>
                <a:lnTo>
                  <a:pt x="4135472" y="0"/>
                </a:lnTo>
                <a:lnTo>
                  <a:pt x="4168511" y="0"/>
                </a:lnTo>
                <a:lnTo>
                  <a:pt x="4177020" y="0"/>
                </a:lnTo>
                <a:lnTo>
                  <a:pt x="4185667" y="0"/>
                </a:lnTo>
                <a:lnTo>
                  <a:pt x="4231748" y="0"/>
                </a:lnTo>
                <a:lnTo>
                  <a:pt x="4238331" y="0"/>
                </a:lnTo>
                <a:lnTo>
                  <a:pt x="4299258" y="0"/>
                </a:lnTo>
                <a:lnTo>
                  <a:pt x="4302096" y="0"/>
                </a:lnTo>
                <a:cubicBezTo>
                  <a:pt x="4354760" y="0"/>
                  <a:pt x="4354760" y="0"/>
                  <a:pt x="4354760" y="0"/>
                </a:cubicBezTo>
                <a:lnTo>
                  <a:pt x="4470785" y="0"/>
                </a:lnTo>
                <a:cubicBezTo>
                  <a:pt x="4609411" y="0"/>
                  <a:pt x="4656107" y="0"/>
                  <a:pt x="4671835" y="0"/>
                </a:cubicBezTo>
                <a:lnTo>
                  <a:pt x="4674852" y="0"/>
                </a:lnTo>
                <a:lnTo>
                  <a:pt x="4678826" y="0"/>
                </a:lnTo>
                <a:cubicBezTo>
                  <a:pt x="4679824" y="0"/>
                  <a:pt x="4679824" y="0"/>
                  <a:pt x="4679824" y="0"/>
                </a:cubicBezTo>
                <a:lnTo>
                  <a:pt x="4764855" y="0"/>
                </a:lnTo>
                <a:cubicBezTo>
                  <a:pt x="5028174" y="0"/>
                  <a:pt x="5126918" y="0"/>
                  <a:pt x="5163947" y="0"/>
                </a:cubicBezTo>
                <a:lnTo>
                  <a:pt x="5179508" y="0"/>
                </a:lnTo>
                <a:lnTo>
                  <a:pt x="5179582" y="0"/>
                </a:lnTo>
                <a:cubicBezTo>
                  <a:pt x="5186165" y="0"/>
                  <a:pt x="5186165" y="0"/>
                  <a:pt x="5186165" y="0"/>
                </a:cubicBezTo>
                <a:lnTo>
                  <a:pt x="5310254" y="0"/>
                </a:lnTo>
                <a:cubicBezTo>
                  <a:pt x="5585838" y="0"/>
                  <a:pt x="5661860" y="0"/>
                  <a:pt x="5682832" y="0"/>
                </a:cubicBezTo>
                <a:lnTo>
                  <a:pt x="5685849" y="0"/>
                </a:lnTo>
                <a:lnTo>
                  <a:pt x="5689822" y="0"/>
                </a:lnTo>
                <a:cubicBezTo>
                  <a:pt x="5690821" y="0"/>
                  <a:pt x="5690821" y="0"/>
                  <a:pt x="5690821" y="0"/>
                </a:cubicBezTo>
                <a:lnTo>
                  <a:pt x="5775852" y="0"/>
                </a:lnTo>
                <a:cubicBezTo>
                  <a:pt x="6197162" y="0"/>
                  <a:pt x="6197162" y="0"/>
                  <a:pt x="6197162" y="0"/>
                </a:cubicBezTo>
                <a:cubicBezTo>
                  <a:pt x="6233684" y="0"/>
                  <a:pt x="6277511" y="25580"/>
                  <a:pt x="6295772" y="56641"/>
                </a:cubicBezTo>
                <a:cubicBezTo>
                  <a:pt x="6551428" y="499712"/>
                  <a:pt x="6551428" y="499712"/>
                  <a:pt x="6551428" y="499712"/>
                </a:cubicBezTo>
                <a:cubicBezTo>
                  <a:pt x="6569690" y="530772"/>
                  <a:pt x="6569690" y="581931"/>
                  <a:pt x="6551428" y="612992"/>
                </a:cubicBezTo>
                <a:cubicBezTo>
                  <a:pt x="6295772" y="1056063"/>
                  <a:pt x="6295772" y="1056063"/>
                  <a:pt x="6295772" y="1056063"/>
                </a:cubicBezTo>
                <a:cubicBezTo>
                  <a:pt x="6277511" y="1087124"/>
                  <a:pt x="6233684" y="1112703"/>
                  <a:pt x="6197162" y="111270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62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162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137160" tIns="68580" rIns="137160" bIns="68580" numCol="1" anchor="t" anchorCtr="0" compatLnSpc="1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llRoundGothic" panose="020B07030202020201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74518" y="392106"/>
            <a:ext cx="132846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AllRoundGothic" panose="020B0703020202020104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9462" y="566606"/>
            <a:ext cx="16099736" cy="1200329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Bài tập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5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Ghép các từ tượng hình, từ tượng thanh (in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đậm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) ờ cột A với nghĩa phù hợp ở cột B: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1037366" y="2090101"/>
          <a:ext cx="16789538" cy="8009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018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9877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49890">
                <a:tc>
                  <a:txBody>
                    <a:bodyPr/>
                    <a:lstStyle/>
                    <a:p>
                      <a:pPr marL="0" marR="0" indent="45720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700" b="1" dirty="0">
                          <a:solidFill>
                            <a:srgbClr val="FDEDD0"/>
                          </a:solidFill>
                          <a:effectLst/>
                          <a:latin typeface="#9Slide03 AllRoundGothic" panose="020B0703020202020104" pitchFamily="34" charset="0"/>
                          <a:ea typeface="Arial"/>
                        </a:rPr>
                        <a:t>A. Từ tượng hình, từ tượng thanh</a:t>
                      </a:r>
                      <a:endParaRPr lang="vi-VN" sz="2700" dirty="0">
                        <a:effectLst/>
                        <a:latin typeface="#9Slide03 AllRoundGothic" panose="020B0703020202020104" pitchFamily="34" charset="0"/>
                        <a:ea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700" b="1">
                          <a:solidFill>
                            <a:srgbClr val="D0FBFD"/>
                          </a:solidFill>
                          <a:effectLst/>
                          <a:latin typeface="#9Slide03 AllRoundGothic" panose="020B0703020202020104" pitchFamily="34" charset="0"/>
                          <a:ea typeface="Arial"/>
                        </a:rPr>
                        <a:t>B. Nghĩa</a:t>
                      </a:r>
                      <a:endParaRPr lang="vi-VN" sz="2700">
                        <a:effectLst/>
                        <a:latin typeface="#9Slide03 AllRoundGothic" panose="020B0703020202020104" pitchFamily="34" charset="0"/>
                        <a:ea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64895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37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372D1B"/>
                        </a:buClr>
                        <a:buSzPts val="1100"/>
                        <a:buFont typeface="+mj-lt"/>
                        <a:buNone/>
                        <a:tabLst>
                          <a:tab pos="536575" algn="l"/>
                        </a:tabLst>
                      </a:pPr>
                      <a:r>
                        <a:rPr lang="en-US" sz="2600" i="1" u="none" strike="noStrike" spc="0" dirty="0"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  <a:t>  a,      </a:t>
                      </a:r>
                      <a:r>
                        <a:rPr lang="vi-VN" sz="2600" i="1" u="none" strike="noStrike" spc="0" dirty="0"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  <a:t>Ậm oẹ </a:t>
                      </a:r>
                      <a:r>
                        <a:rPr lang="vi-VN" sz="2600" i="1" u="none" strike="noStrike" spc="0" dirty="0">
                          <a:solidFill>
                            <a:srgbClr val="372D1B"/>
                          </a:solidFill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  <a:t>quan trường miệng thét loa</a:t>
                      </a:r>
                      <a:br>
                        <a:rPr lang="vi-VN" sz="2600" i="1" u="none" strike="noStrike" spc="0" dirty="0">
                          <a:solidFill>
                            <a:srgbClr val="372D1B"/>
                          </a:solidFill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</a:br>
                      <a:r>
                        <a:rPr lang="en-US" sz="2600" i="1" u="none" strike="noStrike" spc="0" dirty="0">
                          <a:solidFill>
                            <a:srgbClr val="372D1B"/>
                          </a:solidFill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  <a:t>                                                       </a:t>
                      </a:r>
                      <a:r>
                        <a:rPr lang="vi-VN" sz="2600" u="none" strike="noStrike" spc="0" dirty="0">
                          <a:solidFill>
                            <a:srgbClr val="372D1B"/>
                          </a:solidFill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  <a:t>(T</a:t>
                      </a:r>
                      <a:r>
                        <a:rPr lang="en-US" sz="2600" u="none" strike="noStrike" spc="0" dirty="0" err="1">
                          <a:solidFill>
                            <a:srgbClr val="372D1B"/>
                          </a:solidFill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  <a:t>rần</a:t>
                      </a:r>
                      <a:r>
                        <a:rPr lang="vi-VN" sz="2600" u="none" strike="noStrike" spc="0" dirty="0">
                          <a:solidFill>
                            <a:srgbClr val="372D1B"/>
                          </a:solidFill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  <a:t> Tế Xương)</a:t>
                      </a:r>
                      <a:endParaRPr lang="vi-VN" sz="2600" u="none" strike="noStrike" spc="0" dirty="0">
                        <a:effectLst/>
                        <a:latin typeface="#9Slide03 AllRoundGothic" panose="020B0703020202020104" pitchFamily="34" charset="0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2900"/>
                        </a:spcAft>
                        <a:buClr>
                          <a:srgbClr val="000000"/>
                        </a:buClr>
                        <a:buSzPts val="1100"/>
                        <a:buFont typeface="+mj-lt"/>
                        <a:buNone/>
                        <a:tabLst>
                          <a:tab pos="171450" algn="l"/>
                        </a:tabLst>
                      </a:pPr>
                      <a:r>
                        <a:rPr lang="en-US" sz="2600" u="none" strike="noStrike" spc="0"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  <a:t> 1,          </a:t>
                      </a:r>
                      <a:r>
                        <a:rPr lang="vi-VN" sz="2600" u="none" strike="noStrike" spc="0"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  <a:t>(vóc dáng) bé nhỏ quá mức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64895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3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72D1B"/>
                        </a:buClr>
                        <a:buSzPts val="1100"/>
                        <a:buFont typeface="+mj-lt"/>
                        <a:buNone/>
                        <a:tabLst>
                          <a:tab pos="541655" algn="l"/>
                        </a:tabLst>
                      </a:pPr>
                      <a:r>
                        <a:rPr lang="en-US" sz="2600" i="1" u="none" strike="noStrike" spc="0"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  <a:t>  b,       </a:t>
                      </a:r>
                      <a:r>
                        <a:rPr lang="vi-VN" sz="2600" i="1" u="none" strike="noStrike" spc="0"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  <a:t>Lom khom </a:t>
                      </a:r>
                      <a:r>
                        <a:rPr lang="vi-VN" sz="2600" i="1" u="none" strike="noStrike" spc="0">
                          <a:solidFill>
                            <a:srgbClr val="372D1B"/>
                          </a:solidFill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  <a:t>dưới núi, t</a:t>
                      </a:r>
                      <a:r>
                        <a:rPr lang="en-US" sz="2600" i="1" u="none" strike="noStrike" spc="0">
                          <a:solidFill>
                            <a:srgbClr val="372D1B"/>
                          </a:solidFill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  <a:t>iều</a:t>
                      </a:r>
                      <a:r>
                        <a:rPr lang="vi-VN" sz="2600" i="1" u="none" strike="noStrike" spc="0">
                          <a:solidFill>
                            <a:srgbClr val="372D1B"/>
                          </a:solidFill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  <a:t> vài chú</a:t>
                      </a:r>
                      <a:br>
                        <a:rPr lang="vi-VN" sz="2600" i="1" u="none" strike="noStrike" spc="0">
                          <a:solidFill>
                            <a:srgbClr val="372D1B"/>
                          </a:solidFill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</a:br>
                      <a:r>
                        <a:rPr lang="en-US" sz="2600" i="1" u="none" strike="noStrike" spc="0">
                          <a:solidFill>
                            <a:srgbClr val="372D1B"/>
                          </a:solidFill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  <a:t>                                       </a:t>
                      </a:r>
                      <a:r>
                        <a:rPr lang="vi-VN" sz="2600" u="none" strike="noStrike" spc="0">
                          <a:solidFill>
                            <a:srgbClr val="372D1B"/>
                          </a:solidFill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  <a:t>(Bà Huyện Thanh Quan)</a:t>
                      </a:r>
                      <a:endParaRPr lang="vi-VN" sz="2600" u="none" strike="noStrike" spc="0">
                        <a:effectLst/>
                        <a:latin typeface="#9Slide03 AllRoundGothic" panose="020B0703020202020104" pitchFamily="34" charset="0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+mj-lt"/>
                        <a:buNone/>
                        <a:tabLst>
                          <a:tab pos="171450" algn="l"/>
                        </a:tabLst>
                      </a:pPr>
                      <a:r>
                        <a:rPr lang="en-US" sz="2600" u="none" strike="noStrike" spc="0"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  <a:t> 2,          </a:t>
                      </a:r>
                      <a:r>
                        <a:rPr lang="vi-VN" sz="2600" u="none" strike="noStrike" spc="0"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  <a:t>dài hoặc cao quá, mất cân đối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45286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rgbClr val="372D1B"/>
                        </a:buClr>
                        <a:buSzPts val="1100"/>
                        <a:buFont typeface="+mj-lt"/>
                        <a:buNone/>
                        <a:tabLst>
                          <a:tab pos="536575" algn="l"/>
                        </a:tabLst>
                      </a:pPr>
                      <a:r>
                        <a:rPr lang="en-US" sz="2600" i="1" u="none" strike="noStrike" spc="0"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600" i="1" u="none" strike="noStrike" spc="0" baseline="0"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600" i="1" u="none" strike="noStrike" spc="0"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  <a:t>c,       </a:t>
                      </a:r>
                      <a:r>
                        <a:rPr lang="vi-VN" sz="2600" i="1" u="none" strike="noStrike" spc="0"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  <a:t>Lác đác </a:t>
                      </a:r>
                      <a:r>
                        <a:rPr lang="vi-VN" sz="2600" i="1" u="none" strike="noStrike" spc="0">
                          <a:solidFill>
                            <a:srgbClr val="372D1B"/>
                          </a:solidFill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  <a:t>bên sông, chợ mấy nhà</a:t>
                      </a:r>
                      <a:endParaRPr lang="en-US" sz="2600" i="1" u="none" strike="noStrike" spc="0">
                        <a:solidFill>
                          <a:srgbClr val="372D1B"/>
                        </a:solidFill>
                        <a:effectLst/>
                        <a:latin typeface="#9Slide03 AllRoundGothic" panose="020B0703020202020104" pitchFamily="34" charset="0"/>
                        <a:ea typeface="Arial"/>
                        <a:cs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rgbClr val="372D1B"/>
                        </a:buClr>
                        <a:buSzPts val="1100"/>
                        <a:buFont typeface="+mj-lt"/>
                        <a:buNone/>
                        <a:tabLst>
                          <a:tab pos="536575" algn="l"/>
                        </a:tabLst>
                        <a:defRPr/>
                      </a:pPr>
                      <a:r>
                        <a:rPr lang="en-US" sz="2600" u="none" strike="noStrike" spc="0">
                          <a:solidFill>
                            <a:srgbClr val="372D1B"/>
                          </a:solidFill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  <a:t>                                         </a:t>
                      </a:r>
                      <a:r>
                        <a:rPr lang="vi-VN" sz="2600" u="none" strike="noStrike" spc="0">
                          <a:solidFill>
                            <a:srgbClr val="372D1B"/>
                          </a:solidFill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  <a:t>(Bà Huyện Thanh Quan)</a:t>
                      </a:r>
                      <a:endParaRPr lang="vi-VN" sz="2600" u="none" strike="noStrike" spc="0">
                        <a:effectLst/>
                        <a:latin typeface="#9Slide03 AllRoundGothic" panose="020B0703020202020104" pitchFamily="34" charset="0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tabLst>
                          <a:tab pos="4681538" algn="l"/>
                        </a:tabLst>
                      </a:pPr>
                      <a:r>
                        <a:rPr lang="en-US" sz="2600" kern="1200">
                          <a:solidFill>
                            <a:schemeClr val="dk1"/>
                          </a:solidFill>
                          <a:effectLst/>
                          <a:latin typeface="#9Slide03 AllRoundGothic" panose="020B0703020202020104" pitchFamily="34" charset="0"/>
                          <a:ea typeface="+mn-ea"/>
                          <a:cs typeface="+mn-cs"/>
                        </a:rPr>
                        <a:t>3,</a:t>
                      </a:r>
                      <a:r>
                        <a:rPr lang="en-US" sz="2600" kern="1200" baseline="0">
                          <a:solidFill>
                            <a:schemeClr val="dk1"/>
                          </a:solidFill>
                          <a:effectLst/>
                          <a:latin typeface="#9Slide03 AllRoundGothic" panose="020B0703020202020104" pitchFamily="34" charset="0"/>
                          <a:ea typeface="+mn-ea"/>
                          <a:cs typeface="+mn-cs"/>
                        </a:rPr>
                        <a:t>         </a:t>
                      </a:r>
                      <a:r>
                        <a:rPr lang="vi-VN" sz="2600" kern="1200">
                          <a:solidFill>
                            <a:schemeClr val="dk1"/>
                          </a:solidFill>
                          <a:effectLst/>
                          <a:latin typeface="#9Slide03 AllRoundGothic" panose="020B0703020202020104" pitchFamily="34" charset="0"/>
                          <a:ea typeface="+mn-ea"/>
                          <a:cs typeface="+mn-cs"/>
                        </a:rPr>
                        <a:t>ở tư thế còng lưng xuống</a:t>
                      </a:r>
                      <a:endParaRPr lang="vi-VN" sz="2600">
                        <a:latin typeface="#9Slide03 AllRoundGothic" panose="020B07030202020201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32660">
                <a:tc>
                  <a:txBody>
                    <a:bodyPr/>
                    <a:lstStyle/>
                    <a:p>
                      <a:pPr marL="5113338" indent="-5113338">
                        <a:tabLst>
                          <a:tab pos="3138488" algn="l"/>
                          <a:tab pos="3425825" algn="l"/>
                        </a:tabLst>
                      </a:pPr>
                      <a:r>
                        <a:rPr lang="en-US" sz="2600" dirty="0">
                          <a:latin typeface="#9Slide03 AllRoundGothic" panose="020B0703020202020104" pitchFamily="34" charset="0"/>
                        </a:rPr>
                        <a:t>d,     </a:t>
                      </a:r>
                      <a:r>
                        <a:rPr lang="vi-VN" sz="2600" i="1" kern="1200" dirty="0">
                          <a:solidFill>
                            <a:schemeClr val="dk1"/>
                          </a:solidFill>
                          <a:effectLst/>
                          <a:latin typeface="#9Slide03 AllRoundGothic" panose="020B0703020202020104" pitchFamily="34" charset="0"/>
                          <a:ea typeface="+mn-ea"/>
                          <a:cs typeface="+mn-cs"/>
                        </a:rPr>
                        <a:t> Đôi mắt lão</a:t>
                      </a:r>
                      <a:r>
                        <a:rPr lang="en-US" sz="2600" i="1" kern="1200" baseline="0" dirty="0">
                          <a:solidFill>
                            <a:schemeClr val="dk1"/>
                          </a:solidFill>
                          <a:effectLst/>
                          <a:latin typeface="#9Slide03 AllRoundGothic" panose="020B07030202020201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00" i="1" kern="1200" baseline="0" dirty="0" err="1">
                          <a:solidFill>
                            <a:schemeClr val="dk1"/>
                          </a:solidFill>
                          <a:effectLst/>
                          <a:latin typeface="#9Slide03 AllRoundGothic" panose="020B0703020202020104" pitchFamily="34" charset="0"/>
                          <a:ea typeface="+mn-ea"/>
                          <a:cs typeface="+mn-cs"/>
                        </a:rPr>
                        <a:t>ầng</a:t>
                      </a:r>
                      <a:r>
                        <a:rPr lang="vi-VN" sz="2600" i="1" kern="1200" dirty="0">
                          <a:solidFill>
                            <a:schemeClr val="dk1"/>
                          </a:solidFill>
                          <a:effectLst/>
                          <a:latin typeface="#9Slide03 AllRoundGothic" panose="020B0703020202020104" pitchFamily="34" charset="0"/>
                          <a:ea typeface="+mn-ea"/>
                          <a:cs typeface="+mn-cs"/>
                        </a:rPr>
                        <a:t> ậng nước...</a:t>
                      </a:r>
                      <a:r>
                        <a:rPr lang="vi-VN" sz="2600" kern="1200" dirty="0">
                          <a:solidFill>
                            <a:schemeClr val="dk1"/>
                          </a:solidFill>
                          <a:effectLst/>
                          <a:latin typeface="#9Slide03 AllRoundGothic" panose="020B0703020202020104" pitchFamily="34" charset="0"/>
                          <a:ea typeface="+mn-ea"/>
                          <a:cs typeface="+mn-cs"/>
                        </a:rPr>
                        <a:t> (Nam Cao)</a:t>
                      </a:r>
                      <a:endParaRPr lang="vi-VN" sz="2600" dirty="0">
                        <a:latin typeface="#9Slide03 AllRoundGothic" panose="020B07030202020201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600">
                          <a:latin typeface="#9Slide03 AllRoundGothic" panose="020B0703020202020104" pitchFamily="34" charset="0"/>
                        </a:rPr>
                        <a:t>4,</a:t>
                      </a:r>
                      <a:r>
                        <a:rPr lang="vi-VN" sz="2600" kern="1200">
                          <a:solidFill>
                            <a:schemeClr val="dk1"/>
                          </a:solidFill>
                          <a:effectLst/>
                          <a:latin typeface="#9Slide03 AllRoundGothic" panose="020B07030202020201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00" kern="1200">
                          <a:solidFill>
                            <a:schemeClr val="dk1"/>
                          </a:solidFill>
                          <a:effectLst/>
                          <a:latin typeface="#9Slide03 AllRoundGothic" panose="020B0703020202020104" pitchFamily="34" charset="0"/>
                          <a:ea typeface="+mn-ea"/>
                          <a:cs typeface="+mn-cs"/>
                        </a:rPr>
                        <a:t>        </a:t>
                      </a:r>
                      <a:r>
                        <a:rPr lang="vi-VN" sz="2600" kern="1200">
                          <a:solidFill>
                            <a:schemeClr val="dk1"/>
                          </a:solidFill>
                          <a:effectLst/>
                          <a:latin typeface="#9Slide03 AllRoundGothic" panose="020B0703020202020104" pitchFamily="34" charset="0"/>
                          <a:ea typeface="+mn-ea"/>
                          <a:cs typeface="+mn-cs"/>
                        </a:rPr>
                        <a:t>thưa và rải rác mỗi chỗ, mỗi lần một ít</a:t>
                      </a:r>
                    </a:p>
                    <a:p>
                      <a:endParaRPr lang="vi-VN" sz="2600">
                        <a:latin typeface="#9Slide03 AllRoundGothic" panose="020B07030202020201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64895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37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i="1">
                          <a:solidFill>
                            <a:srgbClr val="372D1B"/>
                          </a:solidFill>
                          <a:effectLst/>
                          <a:latin typeface="#9Slide03 AllRoundGothic" panose="020B0703020202020104" pitchFamily="34" charset="0"/>
                          <a:ea typeface="Arial"/>
                        </a:rPr>
                        <a:t>  e,      </a:t>
                      </a:r>
                      <a:r>
                        <a:rPr lang="vi-VN" sz="2600" i="1">
                          <a:solidFill>
                            <a:srgbClr val="372D1B"/>
                          </a:solidFill>
                          <a:effectLst/>
                          <a:latin typeface="#9Slide03 AllRoundGothic" panose="020B0703020202020104" pitchFamily="34" charset="0"/>
                          <a:ea typeface="Arial"/>
                        </a:rPr>
                        <a:t>Hoài Văn </a:t>
                      </a:r>
                      <a:r>
                        <a:rPr lang="vi-VN" sz="2600" i="1">
                          <a:effectLst/>
                          <a:latin typeface="#9Slide03 AllRoundGothic" panose="020B0703020202020104" pitchFamily="34" charset="0"/>
                          <a:ea typeface="Arial"/>
                        </a:rPr>
                        <a:t>lẩm rẩm </a:t>
                      </a:r>
                      <a:r>
                        <a:rPr lang="vi-VN" sz="2600" i="1">
                          <a:solidFill>
                            <a:srgbClr val="372D1B"/>
                          </a:solidFill>
                          <a:effectLst/>
                          <a:latin typeface="#9Slide03 AllRoundGothic" panose="020B0703020202020104" pitchFamily="34" charset="0"/>
                          <a:ea typeface="Arial"/>
                        </a:rPr>
                        <a:t>khấn ...</a:t>
                      </a:r>
                      <a:r>
                        <a:rPr lang="vi-VN" sz="2600">
                          <a:solidFill>
                            <a:srgbClr val="372D1B"/>
                          </a:solidFill>
                          <a:effectLst/>
                          <a:latin typeface="#9Slide03 AllRoundGothic" panose="020B0703020202020104" pitchFamily="34" charset="0"/>
                          <a:ea typeface="Arial"/>
                        </a:rPr>
                        <a:t> (Nguyễn Huy Tưởng)</a:t>
                      </a:r>
                      <a:endParaRPr lang="vi-VN" sz="2600">
                        <a:effectLst/>
                        <a:latin typeface="#9Slide03 AllRoundGothic" panose="020B0703020202020104" pitchFamily="34" charset="0"/>
                        <a:ea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100"/>
                        </a:spcAft>
                        <a:buClr>
                          <a:srgbClr val="000000"/>
                        </a:buClr>
                        <a:buSzPts val="1100"/>
                        <a:buFont typeface="+mj-lt"/>
                        <a:buNone/>
                        <a:tabLst>
                          <a:tab pos="195580" algn="l"/>
                        </a:tabLst>
                      </a:pPr>
                      <a:r>
                        <a:rPr lang="en-US" sz="2600" u="none" strike="noStrike" spc="0"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  <a:t> 5,         </a:t>
                      </a:r>
                      <a:r>
                        <a:rPr lang="vi-VN" sz="2600" u="none" strike="noStrike" spc="0"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  <a:t>(tiếng nói) nhỏ, thấp, đéu đéu, nghe khổng rõ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942278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37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372D1B"/>
                        </a:buClr>
                        <a:buSzPts val="1000"/>
                        <a:buFont typeface="+mj-lt"/>
                        <a:buNone/>
                        <a:tabLst>
                          <a:tab pos="195580" algn="l"/>
                        </a:tabLst>
                      </a:pPr>
                      <a:r>
                        <a:rPr lang="en-US" sz="2600" i="1" u="none" strike="noStrike" spc="0">
                          <a:solidFill>
                            <a:srgbClr val="372D1B"/>
                          </a:solidFill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  <a:t>  g,</a:t>
                      </a:r>
                      <a:r>
                        <a:rPr lang="en-US" sz="2600" i="1" u="none" strike="noStrike" spc="0" baseline="0">
                          <a:solidFill>
                            <a:srgbClr val="372D1B"/>
                          </a:solidFill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  <a:t>      </a:t>
                      </a:r>
                      <a:r>
                        <a:rPr lang="vi-VN" sz="2600" i="1" u="none" strike="noStrike" spc="0">
                          <a:solidFill>
                            <a:srgbClr val="372D1B"/>
                          </a:solidFill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  <a:t>Dế Choắt người... dài </a:t>
                      </a:r>
                      <a:r>
                        <a:rPr lang="vi-VN" sz="2600" i="1" u="none" strike="noStrike" spc="0"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  <a:t>l</a:t>
                      </a:r>
                      <a:r>
                        <a:rPr lang="en-US" sz="2600" i="1" u="none" strike="noStrike" spc="0"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  <a:t>êu</a:t>
                      </a:r>
                      <a:r>
                        <a:rPr lang="vi-VN" sz="2600" i="1" u="none" strike="noStrike" spc="0"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  <a:t> nghêu </a:t>
                      </a:r>
                      <a:r>
                        <a:rPr lang="vi-VN" sz="2600" i="1" u="none" strike="noStrike" spc="0">
                          <a:solidFill>
                            <a:srgbClr val="372D1B"/>
                          </a:solidFill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  <a:t>... </a:t>
                      </a:r>
                      <a:r>
                        <a:rPr lang="vi-VN" sz="2600" u="none" strike="noStrike" spc="0">
                          <a:solidFill>
                            <a:srgbClr val="372D1B"/>
                          </a:solidFill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  <a:t>(Tô Hoài)</a:t>
                      </a:r>
                      <a:endParaRPr lang="vi-VN" sz="2600" u="none" strike="noStrike" spc="0">
                        <a:effectLst/>
                        <a:latin typeface="#9Slide03 AllRoundGothic" panose="020B0703020202020104" pitchFamily="34" charset="0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100"/>
                        </a:spcAft>
                        <a:buClr>
                          <a:srgbClr val="000000"/>
                        </a:buClr>
                        <a:buSzPts val="1100"/>
                        <a:buFont typeface="+mj-lt"/>
                        <a:buNone/>
                        <a:tabLst>
                          <a:tab pos="195580" algn="l"/>
                        </a:tabLst>
                      </a:pPr>
                      <a:r>
                        <a:rPr lang="en-US" sz="2600" u="none" strike="noStrike" spc="0"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  <a:t> 6,  </a:t>
                      </a:r>
                      <a:r>
                        <a:rPr lang="vi-VN" sz="2600" u="none" strike="noStrike" spc="0"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  <a:t>(nước mắt) nhiều, dàng đáy khoé, như chực tuôn chảy ra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31831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3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72D1B"/>
                        </a:buClr>
                        <a:buSzPts val="1000"/>
                        <a:buFont typeface="+mj-lt"/>
                        <a:buNone/>
                        <a:tabLst>
                          <a:tab pos="195580" algn="l"/>
                        </a:tabLst>
                      </a:pPr>
                      <a:r>
                        <a:rPr lang="en-US" sz="2600" i="1" u="none" strike="noStrike" spc="0">
                          <a:solidFill>
                            <a:srgbClr val="372D1B"/>
                          </a:solidFill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  <a:t>  h,</a:t>
                      </a:r>
                      <a:r>
                        <a:rPr lang="en-US" sz="2600" i="1" u="none" strike="noStrike" spc="0" baseline="0">
                          <a:solidFill>
                            <a:srgbClr val="372D1B"/>
                          </a:solidFill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  <a:t>       </a:t>
                      </a:r>
                      <a:r>
                        <a:rPr lang="vi-VN" sz="2600" i="1" u="none" strike="noStrike" spc="0">
                          <a:solidFill>
                            <a:srgbClr val="372D1B"/>
                          </a:solidFill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  <a:t>Chú bé </a:t>
                      </a:r>
                      <a:r>
                        <a:rPr lang="vi-VN" sz="2600" i="1" u="none" strike="noStrike" spc="0"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  <a:t>loắt choắt</a:t>
                      </a:r>
                      <a:r>
                        <a:rPr lang="en-US" sz="2600" i="0" u="none" strike="noStrike" spc="0" baseline="0"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  <a:t>  </a:t>
                      </a:r>
                      <a:r>
                        <a:rPr lang="vi-VN" sz="2600">
                          <a:solidFill>
                            <a:srgbClr val="372D1B"/>
                          </a:solidFill>
                          <a:effectLst/>
                          <a:latin typeface="#9Slide03 AllRoundGothic" panose="020B0703020202020104" pitchFamily="34" charset="0"/>
                          <a:ea typeface="Arial"/>
                        </a:rPr>
                        <a:t>(Tố Hữu)</a:t>
                      </a:r>
                      <a:endParaRPr lang="vi-VN" sz="2600">
                        <a:effectLst/>
                        <a:latin typeface="#9Slide03 AllRoundGothic" panose="020B0703020202020104" pitchFamily="34" charset="0"/>
                        <a:ea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+mj-lt"/>
                        <a:buNone/>
                        <a:tabLst>
                          <a:tab pos="195580" algn="l"/>
                        </a:tabLst>
                      </a:pPr>
                      <a:r>
                        <a:rPr lang="en-US" sz="2600" u="none" strike="noStrike" spc="0"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  <a:t> 7,      </a:t>
                      </a:r>
                      <a:r>
                        <a:rPr lang="vi-VN" sz="2600" u="none" strike="noStrike" spc="0">
                          <a:effectLst/>
                          <a:latin typeface="#9Slide03 AllRoundGothic" panose="020B0703020202020104" pitchFamily="34" charset="0"/>
                          <a:ea typeface="Arial"/>
                          <a:cs typeface="Arial"/>
                        </a:rPr>
                        <a:t>(tiếng nói) bị cản trong cổ họng, nghe không rõ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335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48020" y="204716"/>
          <a:ext cx="17462309" cy="9848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48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7574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88947">
                <a:tc>
                  <a:txBody>
                    <a:bodyPr/>
                    <a:lstStyle/>
                    <a:p>
                      <a:pPr marL="0" marR="0" indent="45720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000" b="1" dirty="0">
                          <a:solidFill>
                            <a:srgbClr val="FDEDD0"/>
                          </a:solidFill>
                          <a:effectLst/>
                          <a:latin typeface="Arial"/>
                          <a:ea typeface="Arial"/>
                        </a:rPr>
                        <a:t>A. Từ tượng hình, từ tượng thanh</a:t>
                      </a:r>
                      <a:endParaRPr lang="vi-VN" sz="3000" dirty="0">
                        <a:effectLst/>
                        <a:latin typeface="Arial"/>
                        <a:ea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000" b="1">
                          <a:solidFill>
                            <a:srgbClr val="D0FBFD"/>
                          </a:solidFill>
                          <a:effectLst/>
                          <a:latin typeface="Arial"/>
                          <a:ea typeface="Arial"/>
                        </a:rPr>
                        <a:t>B. Nghĩa</a:t>
                      </a:r>
                      <a:endParaRPr lang="vi-VN" sz="3000">
                        <a:effectLst/>
                        <a:latin typeface="Arial"/>
                        <a:ea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27379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37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372D1B"/>
                        </a:buClr>
                        <a:buSzPts val="1100"/>
                        <a:buFont typeface="+mj-lt"/>
                        <a:buNone/>
                        <a:tabLst>
                          <a:tab pos="536575" algn="l"/>
                        </a:tabLst>
                      </a:pPr>
                      <a:r>
                        <a:rPr lang="en-US" sz="2700" i="1" u="none" strike="noStrike" spc="0" dirty="0"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a,      </a:t>
                      </a:r>
                      <a:r>
                        <a:rPr lang="vi-VN" sz="2700" i="1" u="none" strike="noStrike" spc="0" dirty="0"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Ậm oẹ </a:t>
                      </a:r>
                      <a:r>
                        <a:rPr lang="vi-VN" sz="2700" i="1" u="none" strike="noStrike" spc="0" dirty="0">
                          <a:solidFill>
                            <a:srgbClr val="372D1B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quan trường miệng thét loa</a:t>
                      </a:r>
                      <a:br>
                        <a:rPr lang="vi-VN" sz="2700" i="1" u="none" strike="noStrike" spc="0" dirty="0">
                          <a:solidFill>
                            <a:srgbClr val="372D1B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</a:br>
                      <a:r>
                        <a:rPr lang="en-US" sz="2700" i="1" u="none" strike="noStrike" spc="0" dirty="0">
                          <a:solidFill>
                            <a:srgbClr val="372D1B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                                             </a:t>
                      </a:r>
                      <a:r>
                        <a:rPr lang="vi-VN" sz="2700" u="none" strike="noStrike" spc="0" dirty="0">
                          <a:solidFill>
                            <a:srgbClr val="372D1B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(T</a:t>
                      </a:r>
                      <a:r>
                        <a:rPr lang="en-US" sz="2700" u="none" strike="noStrike" spc="0" dirty="0" err="1">
                          <a:solidFill>
                            <a:srgbClr val="372D1B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rần</a:t>
                      </a:r>
                      <a:r>
                        <a:rPr lang="vi-VN" sz="2700" u="none" strike="noStrike" spc="0" dirty="0">
                          <a:solidFill>
                            <a:srgbClr val="372D1B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 Tế Xương)</a:t>
                      </a:r>
                      <a:endParaRPr lang="vi-VN" sz="2700" u="none" strike="noStrike" spc="0" dirty="0"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2900"/>
                        </a:spcAft>
                        <a:buClr>
                          <a:srgbClr val="000000"/>
                        </a:buClr>
                        <a:buSzPts val="1100"/>
                        <a:buFont typeface="+mj-lt"/>
                        <a:buNone/>
                        <a:tabLst>
                          <a:tab pos="171450" algn="l"/>
                        </a:tabLst>
                      </a:pPr>
                      <a:r>
                        <a:rPr lang="en-US" sz="2700" u="none" strike="noStrike" spc="0"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1,          </a:t>
                      </a:r>
                      <a:r>
                        <a:rPr lang="vi-VN" sz="2700" u="none" strike="noStrike" spc="0"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(vóc dáng) bé nhỏ quá mức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27379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3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72D1B"/>
                        </a:buClr>
                        <a:buSzPts val="1100"/>
                        <a:buFont typeface="+mj-lt"/>
                        <a:buNone/>
                        <a:tabLst>
                          <a:tab pos="541655" algn="l"/>
                        </a:tabLst>
                      </a:pPr>
                      <a:r>
                        <a:rPr lang="en-US" sz="2700" i="1" u="none" strike="noStrike" spc="0" dirty="0"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b,       </a:t>
                      </a:r>
                      <a:r>
                        <a:rPr lang="vi-VN" sz="2700" i="1" u="none" strike="noStrike" spc="0" dirty="0"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Lom khom </a:t>
                      </a:r>
                      <a:r>
                        <a:rPr lang="vi-VN" sz="2700" i="1" u="none" strike="noStrike" spc="0" dirty="0">
                          <a:solidFill>
                            <a:srgbClr val="372D1B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dưới núi, t</a:t>
                      </a:r>
                      <a:r>
                        <a:rPr lang="en-US" sz="2700" i="1" u="none" strike="noStrike" spc="0" dirty="0" err="1">
                          <a:solidFill>
                            <a:srgbClr val="372D1B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iều</a:t>
                      </a:r>
                      <a:r>
                        <a:rPr lang="vi-VN" sz="2700" i="1" u="none" strike="noStrike" spc="0" dirty="0">
                          <a:solidFill>
                            <a:srgbClr val="372D1B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 vài chú</a:t>
                      </a:r>
                      <a:br>
                        <a:rPr lang="vi-VN" sz="2700" i="1" u="none" strike="noStrike" spc="0" dirty="0">
                          <a:solidFill>
                            <a:srgbClr val="372D1B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</a:br>
                      <a:r>
                        <a:rPr lang="en-US" sz="2700" i="1" u="none" strike="noStrike" spc="0" dirty="0">
                          <a:solidFill>
                            <a:srgbClr val="372D1B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                                        </a:t>
                      </a:r>
                      <a:r>
                        <a:rPr lang="vi-VN" sz="2700" u="none" strike="noStrike" spc="0" dirty="0">
                          <a:solidFill>
                            <a:srgbClr val="372D1B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(Bà Huyện Thanh Quan)</a:t>
                      </a:r>
                      <a:endParaRPr lang="vi-VN" sz="2700" u="none" strike="noStrike" spc="0" dirty="0"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+mj-lt"/>
                        <a:buNone/>
                        <a:tabLst>
                          <a:tab pos="171450" algn="l"/>
                        </a:tabLst>
                      </a:pPr>
                      <a:r>
                        <a:rPr lang="en-US" sz="2700" u="none" strike="noStrike" spc="0"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2,          </a:t>
                      </a:r>
                      <a:r>
                        <a:rPr lang="vi-VN" sz="2700" u="none" strike="noStrike" spc="0"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dài hoặc cao quá, mất cân đối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09294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rgbClr val="372D1B"/>
                        </a:buClr>
                        <a:buSzPts val="1100"/>
                        <a:buFont typeface="+mj-lt"/>
                        <a:buNone/>
                        <a:tabLst>
                          <a:tab pos="536575" algn="l"/>
                        </a:tabLst>
                      </a:pPr>
                      <a:r>
                        <a:rPr lang="en-US" sz="2700" i="1" u="none" strike="noStrike" spc="0" dirty="0"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c,       </a:t>
                      </a:r>
                      <a:r>
                        <a:rPr lang="vi-VN" sz="2700" i="1" u="none" strike="noStrike" spc="0" dirty="0"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Lác đác </a:t>
                      </a:r>
                      <a:r>
                        <a:rPr lang="vi-VN" sz="2700" i="1" u="none" strike="noStrike" spc="0" dirty="0">
                          <a:solidFill>
                            <a:srgbClr val="372D1B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bên sông, chợ mấy nhà</a:t>
                      </a:r>
                      <a:endParaRPr lang="en-US" sz="2700" i="1" u="none" strike="noStrike" spc="0" dirty="0">
                        <a:solidFill>
                          <a:srgbClr val="372D1B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rgbClr val="372D1B"/>
                        </a:buClr>
                        <a:buSzPts val="1100"/>
                        <a:buFont typeface="+mj-lt"/>
                        <a:buNone/>
                        <a:tabLst>
                          <a:tab pos="536575" algn="l"/>
                        </a:tabLst>
                        <a:defRPr/>
                      </a:pPr>
                      <a:r>
                        <a:rPr lang="en-US" sz="2700" u="none" strike="noStrike" spc="0" dirty="0">
                          <a:solidFill>
                            <a:srgbClr val="372D1B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                                        </a:t>
                      </a:r>
                      <a:r>
                        <a:rPr lang="vi-VN" sz="2700" u="none" strike="noStrike" spc="0" dirty="0">
                          <a:solidFill>
                            <a:srgbClr val="372D1B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(Bà Huyện Thanh Quan)</a:t>
                      </a:r>
                      <a:endParaRPr lang="vi-VN" sz="2700" u="none" strike="noStrike" spc="0" dirty="0"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3200" b="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3200" b="0" i="1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vi-VN" sz="3200" b="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ở tư thế còng lưng xuống</a:t>
                      </a:r>
                      <a:endParaRPr lang="vi-VN" sz="32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pPr marL="5113338" indent="-5113338">
                        <a:tabLst>
                          <a:tab pos="3138488" algn="l"/>
                          <a:tab pos="3425825" algn="l"/>
                        </a:tabLst>
                      </a:pPr>
                      <a:r>
                        <a:rPr lang="en-US" sz="3200" b="0" i="1" kern="12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d, </a:t>
                      </a:r>
                      <a:r>
                        <a:rPr lang="vi-VN" sz="3200" b="0" i="1" kern="12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Đôi mắt lão</a:t>
                      </a:r>
                      <a:r>
                        <a:rPr lang="en-US" sz="3200" b="0" i="1" kern="1200" baseline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1" kern="1200" baseline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ầng</a:t>
                      </a:r>
                      <a:r>
                        <a:rPr lang="vi-VN" sz="3200" b="0" i="1" kern="12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ậng nước...</a:t>
                      </a:r>
                      <a:r>
                        <a:rPr lang="vi-VN" sz="3200" b="0" kern="12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(Nam Cao)</a:t>
                      </a:r>
                      <a:endParaRPr lang="vi-VN" sz="3200" b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vi-VN" sz="3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vi-VN" sz="3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thưa và rải rác mỗi chỗ, mỗi lần một ít</a:t>
                      </a:r>
                    </a:p>
                    <a:p>
                      <a:endParaRPr lang="vi-VN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31844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37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700" i="1" dirty="0">
                          <a:solidFill>
                            <a:srgbClr val="372D1B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e,      </a:t>
                      </a:r>
                      <a:r>
                        <a:rPr lang="vi-VN" sz="2700" i="1" dirty="0">
                          <a:solidFill>
                            <a:srgbClr val="372D1B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Hoài Văn </a:t>
                      </a:r>
                      <a:r>
                        <a:rPr lang="vi-VN" sz="2700" i="1" dirty="0"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lẩm rẩm </a:t>
                      </a:r>
                      <a:r>
                        <a:rPr lang="vi-VN" sz="2700" i="1" dirty="0">
                          <a:solidFill>
                            <a:srgbClr val="372D1B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khấn ...</a:t>
                      </a:r>
                      <a:endParaRPr lang="en-US" sz="2700" i="0" dirty="0">
                        <a:solidFill>
                          <a:srgbClr val="372D1B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  <a:p>
                      <a:pPr marL="0" marR="0" indent="0" algn="l">
                        <a:lnSpc>
                          <a:spcPct val="137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700" i="0" baseline="0" dirty="0">
                          <a:solidFill>
                            <a:srgbClr val="372D1B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                                 </a:t>
                      </a:r>
                      <a:r>
                        <a:rPr lang="vi-VN" sz="2700" dirty="0">
                          <a:solidFill>
                            <a:srgbClr val="372D1B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(Nguyễn Huy Tưởng)</a:t>
                      </a:r>
                      <a:endParaRPr lang="vi-VN" sz="2700" dirty="0"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100"/>
                        </a:spcAft>
                        <a:buClr>
                          <a:srgbClr val="000000"/>
                        </a:buClr>
                        <a:buSzPts val="1100"/>
                        <a:buFont typeface="+mj-lt"/>
                        <a:buNone/>
                        <a:tabLst>
                          <a:tab pos="195580" algn="l"/>
                        </a:tabLst>
                      </a:pPr>
                      <a:r>
                        <a:rPr lang="en-US" sz="2700" u="none" strike="noStrike" spc="0" dirty="0"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5,         </a:t>
                      </a:r>
                      <a:r>
                        <a:rPr lang="vi-VN" sz="2700" u="none" strike="noStrike" spc="0" dirty="0"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(tiếng nói) nhỏ, thấp, đ</a:t>
                      </a:r>
                      <a:r>
                        <a:rPr lang="en-US" sz="2700" u="none" strike="noStrike" spc="0" dirty="0" err="1"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ều</a:t>
                      </a:r>
                      <a:r>
                        <a:rPr lang="en-US" sz="2700" u="none" strike="noStrike" spc="0" baseline="0" dirty="0"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u="none" strike="noStrike" spc="0" baseline="0" dirty="0" err="1"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vi-VN" sz="2700" u="none" strike="noStrike" spc="0" dirty="0"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, nghe kh</a:t>
                      </a:r>
                      <a:r>
                        <a:rPr lang="en-US" sz="2700" u="none" strike="noStrike" spc="0" dirty="0"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ô</a:t>
                      </a:r>
                      <a:r>
                        <a:rPr lang="vi-VN" sz="2700" u="none" strike="noStrike" spc="0" dirty="0"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ng rõ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37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372D1B"/>
                        </a:buClr>
                        <a:buSzPts val="1000"/>
                        <a:buFont typeface="+mj-lt"/>
                        <a:buNone/>
                        <a:tabLst>
                          <a:tab pos="195580" algn="l"/>
                        </a:tabLst>
                      </a:pPr>
                      <a:r>
                        <a:rPr lang="en-US" sz="2700" i="1" u="none" strike="noStrike" spc="0" dirty="0">
                          <a:solidFill>
                            <a:srgbClr val="372D1B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g,</a:t>
                      </a:r>
                      <a:r>
                        <a:rPr lang="en-US" sz="2700" i="1" u="none" strike="noStrike" spc="0" baseline="0" dirty="0">
                          <a:solidFill>
                            <a:srgbClr val="372D1B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vi-VN" sz="2700" i="1" u="none" strike="noStrike" spc="0" dirty="0">
                          <a:solidFill>
                            <a:srgbClr val="372D1B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Dế Choắt người... dài </a:t>
                      </a:r>
                      <a:r>
                        <a:rPr lang="vi-VN" sz="2700" i="1" u="none" strike="noStrike" spc="0" dirty="0"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lèu nghêu </a:t>
                      </a:r>
                      <a:r>
                        <a:rPr lang="vi-VN" sz="2700" i="1" u="none" strike="noStrike" spc="0" dirty="0">
                          <a:solidFill>
                            <a:srgbClr val="372D1B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... </a:t>
                      </a:r>
                      <a:r>
                        <a:rPr lang="vi-VN" sz="2700" u="none" strike="noStrike" spc="0" dirty="0">
                          <a:solidFill>
                            <a:srgbClr val="372D1B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(Tô Hoài)</a:t>
                      </a:r>
                      <a:endParaRPr lang="vi-VN" sz="2700" u="none" strike="noStrike" spc="0" dirty="0"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100"/>
                        </a:spcAft>
                        <a:buClr>
                          <a:srgbClr val="000000"/>
                        </a:buClr>
                        <a:buSzPts val="1100"/>
                        <a:buFont typeface="+mj-lt"/>
                        <a:buNone/>
                        <a:tabLst>
                          <a:tab pos="195580" algn="l"/>
                        </a:tabLst>
                      </a:pPr>
                      <a:r>
                        <a:rPr lang="en-US" sz="2700" u="none" strike="noStrike" spc="0" dirty="0"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6,  </a:t>
                      </a:r>
                      <a:r>
                        <a:rPr lang="vi-VN" sz="2700" u="none" strike="noStrike" spc="0" dirty="0"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(nước mắt) nhiều, d</a:t>
                      </a:r>
                      <a:r>
                        <a:rPr lang="en-US" sz="2700" u="none" strike="noStrike" spc="0" dirty="0"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â</a:t>
                      </a:r>
                      <a:r>
                        <a:rPr lang="vi-VN" sz="2700" u="none" strike="noStrike" spc="0" dirty="0"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ng đáy khoé, như chực tuôn chảy ra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967937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3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72D1B"/>
                        </a:buClr>
                        <a:buSzPts val="1000"/>
                        <a:buFont typeface="+mj-lt"/>
                        <a:buNone/>
                        <a:tabLst>
                          <a:tab pos="195580" algn="l"/>
                        </a:tabLst>
                      </a:pPr>
                      <a:r>
                        <a:rPr lang="en-US" sz="2700" i="1" u="none" strike="noStrike" spc="0" dirty="0">
                          <a:solidFill>
                            <a:srgbClr val="372D1B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h,</a:t>
                      </a:r>
                      <a:r>
                        <a:rPr lang="en-US" sz="2700" i="1" u="none" strike="noStrike" spc="0" baseline="0" dirty="0">
                          <a:solidFill>
                            <a:srgbClr val="372D1B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vi-VN" sz="2700" i="1" u="none" strike="noStrike" spc="0" dirty="0">
                          <a:solidFill>
                            <a:srgbClr val="372D1B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Chú bé </a:t>
                      </a:r>
                      <a:r>
                        <a:rPr lang="vi-VN" sz="2700" i="1" u="none" strike="noStrike" spc="0" dirty="0"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loắt choắt</a:t>
                      </a:r>
                      <a:r>
                        <a:rPr lang="en-US" sz="2700" i="0" u="none" strike="noStrike" spc="0" baseline="0" dirty="0"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vi-VN" sz="2700" dirty="0">
                          <a:solidFill>
                            <a:srgbClr val="372D1B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(Tố Hữu)</a:t>
                      </a:r>
                      <a:endParaRPr lang="vi-VN" sz="2700" dirty="0"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+mj-lt"/>
                        <a:buNone/>
                        <a:tabLst>
                          <a:tab pos="195580" algn="l"/>
                        </a:tabLst>
                      </a:pPr>
                      <a:r>
                        <a:rPr lang="en-US" sz="2700" u="none" strike="noStrike" spc="0" dirty="0"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7,      </a:t>
                      </a:r>
                      <a:r>
                        <a:rPr lang="vi-VN" sz="2700" u="none" strike="noStrike" spc="0" dirty="0"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(tiếng nói) bị cản trong c</a:t>
                      </a:r>
                      <a:r>
                        <a:rPr lang="en-US" sz="2700" u="none" strike="noStrike" spc="0" dirty="0"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ổ</a:t>
                      </a:r>
                      <a:r>
                        <a:rPr lang="vi-VN" sz="2700" u="none" strike="noStrike" spc="0" dirty="0"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 họng, nghe không rõ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967937">
                <a:tc gridSpan="2">
                  <a:txBody>
                    <a:bodyPr/>
                    <a:lstStyle/>
                    <a:p>
                      <a:pPr marL="0" marR="0" lvl="0" indent="0" algn="ctr">
                        <a:lnSpc>
                          <a:spcPct val="13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72D1B"/>
                        </a:buClr>
                        <a:buSzPts val="1000"/>
                        <a:buFont typeface="+mj-lt"/>
                        <a:buNone/>
                        <a:tabLst>
                          <a:tab pos="195580" algn="l"/>
                        </a:tabLs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 a -      </a:t>
                      </a:r>
                      <a:r>
                        <a:rPr lang="en-US" sz="3000" baseline="0" dirty="0"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            b -</a:t>
                      </a:r>
                      <a:r>
                        <a:rPr lang="en-US" sz="3000" baseline="0" dirty="0"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                 c -                d -                  e -                   g -                   h -</a:t>
                      </a:r>
                      <a:endParaRPr lang="vi-VN" sz="3000" dirty="0"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+mj-lt"/>
                        <a:buNone/>
                        <a:tabLst>
                          <a:tab pos="195580" algn="l"/>
                        </a:tabLst>
                      </a:pPr>
                      <a:endParaRPr lang="vi-VN" sz="1600" u="none" strike="noStrike" spc="0">
                        <a:effectLst/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54240" y="9117519"/>
            <a:ext cx="14330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7 </a:t>
            </a:r>
            <a:endParaRPr kumimoji="0" lang="vi-VN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10837" y="9117519"/>
            <a:ext cx="13511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3</a:t>
            </a:r>
            <a:endParaRPr kumimoji="0" lang="vi-VN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60359" y="9118166"/>
            <a:ext cx="15967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4</a:t>
            </a:r>
            <a:endParaRPr kumimoji="0" lang="vi-VN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32709" y="9118166"/>
            <a:ext cx="15763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6</a:t>
            </a:r>
            <a:endParaRPr kumimoji="0" lang="vi-VN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546006" y="9117519"/>
            <a:ext cx="39510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5</a:t>
            </a:r>
            <a:endParaRPr kumimoji="0" lang="vi-VN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879774" y="9141250"/>
            <a:ext cx="241565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2</a:t>
            </a: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295426" y="9141250"/>
            <a:ext cx="17400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1</a:t>
            </a: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2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02C18259-201C-F216-F9BA-EF35C13EC4D9}"/>
              </a:ext>
            </a:extLst>
          </p:cNvPr>
          <p:cNvSpPr txBox="1"/>
          <p:nvPr/>
        </p:nvSpPr>
        <p:spPr>
          <a:xfrm>
            <a:off x="1687749" y="7620"/>
            <a:ext cx="14912502" cy="1532334"/>
          </a:xfrm>
          <a:prstGeom prst="round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80260" algn="l"/>
              </a:tabLst>
              <a:defRPr/>
            </a:pPr>
            <a:r>
              <a:rPr kumimoji="0" lang="en-US" sz="4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Bài</a:t>
            </a:r>
            <a:r>
              <a:rPr kumimoji="0" lang="en-US" sz="4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Tập</a:t>
            </a:r>
            <a:r>
              <a:rPr kumimoji="0" lang="en-US" sz="4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tượng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tượng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trong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DAF619DB-DD10-ECF3-563C-94AE14246956}"/>
              </a:ext>
            </a:extLst>
          </p:cNvPr>
          <p:cNvSpPr txBox="1"/>
          <p:nvPr/>
        </p:nvSpPr>
        <p:spPr>
          <a:xfrm>
            <a:off x="1154694" y="2095500"/>
            <a:ext cx="16287750" cy="6948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2080260" algn="l"/>
              </a:tabLst>
              <a:defRPr/>
            </a:pP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lão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đột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rúm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vết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nhăn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xô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ép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mắt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chảy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ra.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lão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ngoẹo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miệng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móm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mém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lão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mếu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nít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Lão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hu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khóc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2080260" algn="l"/>
              </a:tabLst>
              <a:defRPr/>
            </a:pP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ạ!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giống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trách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kêu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ư ử,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rằng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“A!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Lão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tệ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lắm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lão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lão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à?”.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2080260" algn="l"/>
              </a:tabLst>
              <a:defRPr/>
            </a:pP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Binh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lâu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nhốn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nháo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lão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Hạc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mải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mốt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sang.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xôn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xao ở trong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xồng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xộc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Lão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Hạc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vã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giường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tóc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rũ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rượi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quần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áo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xộc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xệch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mắt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sòng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sọc</a:t>
            </a:r>
            <a:r>
              <a:rPr kumimoji="0" lang="en-US" sz="4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80260" algn="l"/>
              </a:tabLst>
              <a:defRPr/>
            </a:pP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           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Lão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Hạc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Nam Cao)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B60240-477B-835D-AA26-0D1F52665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650237" y="6892365"/>
            <a:ext cx="2761727" cy="30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7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02C18259-201C-F216-F9BA-EF35C13EC4D9}"/>
              </a:ext>
            </a:extLst>
          </p:cNvPr>
          <p:cNvSpPr txBox="1"/>
          <p:nvPr/>
        </p:nvSpPr>
        <p:spPr>
          <a:xfrm>
            <a:off x="1981200" y="336178"/>
            <a:ext cx="14912502" cy="1532334"/>
          </a:xfrm>
          <a:prstGeom prst="round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80260" algn="l"/>
              </a:tabLst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BT6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tượng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tượng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tahnh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tượng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tượng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DAF619DB-DD10-ECF3-563C-94AE14246956}"/>
              </a:ext>
            </a:extLst>
          </p:cNvPr>
          <p:cNvSpPr txBox="1"/>
          <p:nvPr/>
        </p:nvSpPr>
        <p:spPr>
          <a:xfrm>
            <a:off x="1000125" y="2176779"/>
            <a:ext cx="16287750" cy="7571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2080260" algn="l"/>
              </a:tabLst>
              <a:defRPr/>
            </a:pP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lão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đột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rúm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vết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nhăn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xô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ép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mắt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chảy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ra.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lão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ngoẹo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miệng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móm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mém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lão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mếu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nít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Lão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khóc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2080260" algn="l"/>
              </a:tabLst>
              <a:defRPr/>
            </a:pP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ạ!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giống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trách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kêu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 ử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rằng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“A!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Lão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tệ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lắm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lão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lão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à?”.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2080260" algn="l"/>
              </a:tabLst>
              <a:defRPr/>
            </a:pP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Binh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lâu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nhốn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nháo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lão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Hạc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mải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mốt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sang.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xôn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xao ở trong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xồng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xộc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Lão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Hạc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vã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giường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tóc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rũ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rượi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quần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áo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xộc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xệch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mắt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sòng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sọc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80260" algn="l"/>
              </a:tabLst>
              <a:defRPr/>
            </a:pP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           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Lão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Hạc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Nam Cao)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B60240-477B-835D-AA26-0D1F52665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650237" y="6892365"/>
            <a:ext cx="2761727" cy="30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6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aphicFrame>
        <p:nvGraphicFramePr>
          <p:cNvPr id="2" name="Bảng 1">
            <a:extLst>
              <a:ext uri="{FF2B5EF4-FFF2-40B4-BE49-F238E27FC236}">
                <a16:creationId xmlns:a16="http://schemas.microsoft.com/office/drawing/2014/main" xmlns="" id="{56C8ED5A-D338-AE29-70E2-C3BFCBB99B41}"/>
              </a:ext>
            </a:extLst>
          </p:cNvPr>
          <p:cNvGraphicFramePr>
            <a:graphicFrameLocks noGrp="1"/>
          </p:cNvGraphicFramePr>
          <p:nvPr/>
        </p:nvGraphicFramePr>
        <p:xfrm>
          <a:off x="836872" y="399650"/>
          <a:ext cx="16595207" cy="63831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62934">
                  <a:extLst>
                    <a:ext uri="{9D8B030D-6E8A-4147-A177-3AD203B41FA5}">
                      <a16:colId xmlns:a16="http://schemas.microsoft.com/office/drawing/2014/main" xmlns="" val="1423605417"/>
                    </a:ext>
                  </a:extLst>
                </a:gridCol>
                <a:gridCol w="5219742">
                  <a:extLst>
                    <a:ext uri="{9D8B030D-6E8A-4147-A177-3AD203B41FA5}">
                      <a16:colId xmlns:a16="http://schemas.microsoft.com/office/drawing/2014/main" xmlns="" val="3702650501"/>
                    </a:ext>
                  </a:extLst>
                </a:gridCol>
                <a:gridCol w="5312531">
                  <a:extLst>
                    <a:ext uri="{9D8B030D-6E8A-4147-A177-3AD203B41FA5}">
                      <a16:colId xmlns:a16="http://schemas.microsoft.com/office/drawing/2014/main" xmlns="" val="1438066487"/>
                    </a:ext>
                  </a:extLst>
                </a:gridCol>
              </a:tblGrid>
              <a:tr h="1079982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4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4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4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4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ngữ in </a:t>
                      </a:r>
                      <a:r>
                        <a:rPr lang="en-US" sz="4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đậm</a:t>
                      </a:r>
                      <a:r>
                        <a:rPr lang="en-US" sz="4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4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4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trong </a:t>
                      </a:r>
                      <a:r>
                        <a:rPr lang="en-US" sz="4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4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4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4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6" marR="679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60396" marR="60396" marT="30198" marB="30198"/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60396" marR="60396" marT="30198" marB="30198"/>
                </a:tc>
                <a:extLst>
                  <a:ext uri="{0D108BD9-81ED-4DB2-BD59-A6C34878D82A}">
                    <a16:rowId xmlns:a16="http://schemas.microsoft.com/office/drawing/2014/main" xmlns="" val="3432495366"/>
                  </a:ext>
                </a:extLst>
              </a:tr>
              <a:tr h="21027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4200" b="1" kern="1200" dirty="0">
                          <a:solidFill>
                            <a:srgbClr val="FF7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gợi tả hình ảnh, dáng vẻ, trạng thái của sự vật</a:t>
                      </a:r>
                      <a:endParaRPr lang="en-US" sz="4200" b="1" dirty="0">
                        <a:solidFill>
                          <a:srgbClr val="FF7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46" marR="679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4200" b="1" kern="1200" dirty="0">
                          <a:solidFill>
                            <a:srgbClr val="FF7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mô phỏng âm thanh của tự nhiên, của con người</a:t>
                      </a:r>
                      <a:endParaRPr lang="en-US" sz="4200" b="1" dirty="0">
                        <a:solidFill>
                          <a:srgbClr val="FF7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46" marR="679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4200" b="1" kern="1200" dirty="0">
                          <a:solidFill>
                            <a:srgbClr val="FF7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 dụng</a:t>
                      </a:r>
                      <a:endParaRPr lang="en-US" sz="4200" b="1" dirty="0">
                        <a:solidFill>
                          <a:srgbClr val="FF7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46" marR="679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55836059"/>
                  </a:ext>
                </a:extLst>
              </a:tr>
              <a:tr h="32004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4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4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4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4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4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6" marR="679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4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6" marR="679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4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6" marR="679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00677042"/>
                  </a:ext>
                </a:extLst>
              </a:tr>
            </a:tbl>
          </a:graphicData>
        </a:graphic>
      </p:graphicFrame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095601E8-8E0D-F1D1-CB6E-8F52F3E965E8}"/>
              </a:ext>
            </a:extLst>
          </p:cNvPr>
          <p:cNvSpPr txBox="1"/>
          <p:nvPr/>
        </p:nvSpPr>
        <p:spPr>
          <a:xfrm>
            <a:off x="990601" y="7007812"/>
            <a:ext cx="38108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195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móm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195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195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mém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195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195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3F6F8CB0-04A2-1B05-3537-3B10210086E8}"/>
              </a:ext>
            </a:extLst>
          </p:cNvPr>
          <p:cNvSpPr txBox="1"/>
          <p:nvPr/>
        </p:nvSpPr>
        <p:spPr>
          <a:xfrm>
            <a:off x="6040274" y="6963707"/>
            <a:ext cx="38108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195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195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195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01952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D699BEC-32AF-6D42-CA73-074BD90D7BB5}"/>
              </a:ext>
            </a:extLst>
          </p:cNvPr>
          <p:cNvSpPr txBox="1"/>
          <p:nvPr/>
        </p:nvSpPr>
        <p:spPr>
          <a:xfrm>
            <a:off x="10536940" y="6909596"/>
            <a:ext cx="38108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195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 ử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01952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17A2407F-C0FD-B2F4-3688-08AB8E9E9F24}"/>
              </a:ext>
            </a:extLst>
          </p:cNvPr>
          <p:cNvSpPr txBox="1"/>
          <p:nvPr/>
        </p:nvSpPr>
        <p:spPr>
          <a:xfrm>
            <a:off x="3863008" y="8366006"/>
            <a:ext cx="38108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195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195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195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vã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195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01952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ECBE0F6F-5EAB-D064-518C-B4ECA4CC3E5A}"/>
              </a:ext>
            </a:extLst>
          </p:cNvPr>
          <p:cNvSpPr txBox="1"/>
          <p:nvPr/>
        </p:nvSpPr>
        <p:spPr>
          <a:xfrm>
            <a:off x="7945706" y="8310792"/>
            <a:ext cx="38108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195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xộc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195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195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xệch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195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01952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55F5BF22-42E0-D3C9-EA9C-1D9E4420FF81}"/>
              </a:ext>
            </a:extLst>
          </p:cNvPr>
          <p:cNvSpPr txBox="1"/>
          <p:nvPr/>
        </p:nvSpPr>
        <p:spPr>
          <a:xfrm>
            <a:off x="11719853" y="8142588"/>
            <a:ext cx="38108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195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sòng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195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195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sọc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01952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Freeform 21">
            <a:extLst>
              <a:ext uri="{FF2B5EF4-FFF2-40B4-BE49-F238E27FC236}">
                <a16:creationId xmlns:a16="http://schemas.microsoft.com/office/drawing/2014/main" xmlns="" id="{CEF28C00-DF22-B065-E8C3-635CD2771135}"/>
              </a:ext>
            </a:extLst>
          </p:cNvPr>
          <p:cNvSpPr/>
          <p:nvPr/>
        </p:nvSpPr>
        <p:spPr>
          <a:xfrm>
            <a:off x="15134897" y="7756635"/>
            <a:ext cx="3029870" cy="2306007"/>
          </a:xfrm>
          <a:custGeom>
            <a:avLst/>
            <a:gdLst/>
            <a:ahLst/>
            <a:cxnLst/>
            <a:rect l="l" t="t" r="r" b="b"/>
            <a:pathLst>
              <a:path w="15638195" h="8229600">
                <a:moveTo>
                  <a:pt x="0" y="0"/>
                </a:moveTo>
                <a:lnTo>
                  <a:pt x="15638194" y="0"/>
                </a:lnTo>
                <a:lnTo>
                  <a:pt x="156381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54AD6996-382C-4D8A-24D9-E5EB7C8C79A9}"/>
              </a:ext>
            </a:extLst>
          </p:cNvPr>
          <p:cNvSpPr txBox="1"/>
          <p:nvPr/>
        </p:nvSpPr>
        <p:spPr>
          <a:xfrm>
            <a:off x="12171644" y="3543300"/>
            <a:ext cx="5252279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Tái</a:t>
            </a:r>
            <a:r>
              <a:rPr kumimoji="0" lang="en-US" sz="4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hiện</a:t>
            </a:r>
            <a:r>
              <a:rPr kumimoji="0" lang="en-US" sz="4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hình</a:t>
            </a:r>
            <a:r>
              <a:rPr kumimoji="0" lang="en-US" sz="4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ảnh</a:t>
            </a:r>
            <a:r>
              <a:rPr kumimoji="0" lang="en-US" sz="4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2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dáng</a:t>
            </a:r>
            <a:r>
              <a:rPr kumimoji="0" lang="en-US" sz="4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</a:t>
            </a:r>
            <a:r>
              <a:rPr kumimoji="0" lang="en-US" sz="4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̉ </a:t>
            </a:r>
            <a:r>
              <a:rPr kumimoji="0" lang="en-US" sz="42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của</a:t>
            </a:r>
            <a:r>
              <a:rPr kumimoji="0" lang="en-US" sz="4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4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vật</a:t>
            </a:r>
            <a:r>
              <a:rPr kumimoji="0" lang="en-US" sz="4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Lão</a:t>
            </a:r>
            <a:r>
              <a:rPr kumimoji="0" lang="en-US" sz="4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Hạc</a:t>
            </a:r>
            <a:r>
              <a:rPr kumimoji="0" lang="en-US" sz="4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2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tiếng</a:t>
            </a:r>
            <a:r>
              <a:rPr kumimoji="0" lang="en-US" sz="4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khóc</a:t>
            </a:r>
            <a:r>
              <a:rPr kumimoji="0" lang="en-US" sz="4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của</a:t>
            </a:r>
            <a:r>
              <a:rPr kumimoji="0" lang="en-US" sz="4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Lão</a:t>
            </a:r>
            <a:r>
              <a:rPr kumimoji="0" lang="en-US" sz="4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Hạc</a:t>
            </a:r>
            <a:r>
              <a:rPr kumimoji="0" lang="en-US" sz="4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</a:t>
            </a:r>
            <a:r>
              <a:rPr kumimoji="0" lang="en-US" sz="4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̀ </a:t>
            </a:r>
            <a:r>
              <a:rPr kumimoji="0" lang="en-US" sz="42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tiếng</a:t>
            </a:r>
            <a:r>
              <a:rPr kumimoji="0" lang="en-US" sz="4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kêu</a:t>
            </a:r>
            <a:r>
              <a:rPr kumimoji="0" lang="en-US" sz="4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của</a:t>
            </a:r>
            <a:r>
              <a:rPr kumimoji="0" lang="en-US" sz="4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cậu</a:t>
            </a:r>
            <a:r>
              <a:rPr kumimoji="0" lang="en-US" sz="4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Vàng</a:t>
            </a:r>
            <a:r>
              <a:rPr kumimoji="0" lang="en-US" sz="4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Mũi tên: Xuống 20">
            <a:extLst>
              <a:ext uri="{FF2B5EF4-FFF2-40B4-BE49-F238E27FC236}">
                <a16:creationId xmlns:a16="http://schemas.microsoft.com/office/drawing/2014/main" xmlns="" id="{3EDCBFA0-4B53-D567-7884-040FD0282526}"/>
              </a:ext>
            </a:extLst>
          </p:cNvPr>
          <p:cNvSpPr/>
          <p:nvPr/>
        </p:nvSpPr>
        <p:spPr>
          <a:xfrm>
            <a:off x="2715862" y="6824642"/>
            <a:ext cx="593678" cy="1310186"/>
          </a:xfrm>
          <a:prstGeom prst="downArrow">
            <a:avLst/>
          </a:prstGeom>
          <a:solidFill>
            <a:srgbClr val="0195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F8617DFC-9CC3-3046-7429-01699A950C2E}"/>
              </a:ext>
            </a:extLst>
          </p:cNvPr>
          <p:cNvSpPr txBox="1"/>
          <p:nvPr/>
        </p:nvSpPr>
        <p:spPr>
          <a:xfrm>
            <a:off x="990601" y="7792642"/>
            <a:ext cx="4117313" cy="105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tượng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Mũi tên: Xuống 23">
            <a:extLst>
              <a:ext uri="{FF2B5EF4-FFF2-40B4-BE49-F238E27FC236}">
                <a16:creationId xmlns:a16="http://schemas.microsoft.com/office/drawing/2014/main" xmlns="" id="{5BD9B40B-5E7A-C018-B826-84A2B254CF15}"/>
              </a:ext>
            </a:extLst>
          </p:cNvPr>
          <p:cNvSpPr/>
          <p:nvPr/>
        </p:nvSpPr>
        <p:spPr>
          <a:xfrm>
            <a:off x="9041261" y="6873307"/>
            <a:ext cx="593678" cy="1310186"/>
          </a:xfrm>
          <a:prstGeom prst="downArrow">
            <a:avLst/>
          </a:prstGeom>
          <a:solidFill>
            <a:srgbClr val="0195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2AE7A540-997B-AE74-7613-D871BD44B75D}"/>
              </a:ext>
            </a:extLst>
          </p:cNvPr>
          <p:cNvSpPr txBox="1"/>
          <p:nvPr/>
        </p:nvSpPr>
        <p:spPr>
          <a:xfrm>
            <a:off x="7172546" y="7931708"/>
            <a:ext cx="4519656" cy="105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tượng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40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-0.028 L -0.00091 -0.336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-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0.06549 -0.301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8" y="-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-0.0612 -0.2988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0" y="-1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86 0.00926 L -0.13294 -0.3835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90" y="-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33476 -0.2995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45" y="-1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46 -0.10463 L -0.49674 -0.2178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10" y="-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/>
      <p:bldP spid="11" grpId="0"/>
      <p:bldP spid="12" grpId="0"/>
      <p:bldP spid="20" grpId="0"/>
      <p:bldP spid="21" grpId="0" animBg="1"/>
      <p:bldP spid="23" grpId="0"/>
      <p:bldP spid="24" grpId="0" animBg="1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圆角矩形 17">
            <a:extLst>
              <a:ext uri="{FF2B5EF4-FFF2-40B4-BE49-F238E27FC236}">
                <a16:creationId xmlns:a16="http://schemas.microsoft.com/office/drawing/2014/main" xmlns="" id="{3F27A822-B758-9EB6-A319-5162D742B5E6}"/>
              </a:ext>
            </a:extLst>
          </p:cNvPr>
          <p:cNvSpPr/>
          <p:nvPr/>
        </p:nvSpPr>
        <p:spPr>
          <a:xfrm>
            <a:off x="793923" y="377854"/>
            <a:ext cx="16873593" cy="9531293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>
              <a:cs typeface="+mn-ea"/>
              <a:sym typeface="+mn-lt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106E398C-874B-6A30-EC8A-4FE893747324}"/>
              </a:ext>
            </a:extLst>
          </p:cNvPr>
          <p:cNvSpPr txBox="1"/>
          <p:nvPr/>
        </p:nvSpPr>
        <p:spPr>
          <a:xfrm>
            <a:off x="2110360" y="1481082"/>
            <a:ext cx="1450159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5255"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 1: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5255" algn="just"/>
            <a:endParaRPr lang="en-US" sz="4800" b="1" dirty="0">
              <a:solidFill>
                <a:srgbClr val="FE5C2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5255" algn="just"/>
            <a:r>
              <a:rPr lang="en-US" sz="4800" b="1" dirty="0">
                <a:solidFill>
                  <a:srgbClr val="FE5C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1055" indent="-685800" algn="just">
              <a:buFontTx/>
              <a:buChar char="-"/>
            </a:pP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821055" indent="-685800" algn="just">
              <a:buFontTx/>
              <a:buChar char="-"/>
            </a:pP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821055" indent="-685800" algn="just">
              <a:buFontTx/>
              <a:buChar char="-"/>
            </a:pP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21">
            <a:extLst>
              <a:ext uri="{FF2B5EF4-FFF2-40B4-BE49-F238E27FC236}">
                <a16:creationId xmlns:a16="http://schemas.microsoft.com/office/drawing/2014/main" xmlns="" id="{475FBB53-9A69-426A-B593-0A15E6B26CD6}"/>
              </a:ext>
            </a:extLst>
          </p:cNvPr>
          <p:cNvSpPr/>
          <p:nvPr/>
        </p:nvSpPr>
        <p:spPr>
          <a:xfrm>
            <a:off x="13612569" y="1257300"/>
            <a:ext cx="3029870" cy="2306007"/>
          </a:xfrm>
          <a:custGeom>
            <a:avLst/>
            <a:gdLst/>
            <a:ahLst/>
            <a:cxnLst/>
            <a:rect l="l" t="t" r="r" b="b"/>
            <a:pathLst>
              <a:path w="15638195" h="8229600">
                <a:moveTo>
                  <a:pt x="0" y="0"/>
                </a:moveTo>
                <a:lnTo>
                  <a:pt x="15638194" y="0"/>
                </a:lnTo>
                <a:lnTo>
                  <a:pt x="156381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3679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1003161"/>
            <a:ext cx="1638300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Vận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5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SG" sz="5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en-SG" sz="5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SG" sz="5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5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 – 7 </a:t>
            </a:r>
            <a:r>
              <a:rPr lang="en-SG" sz="5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5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SG" sz="5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SG" sz="5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SG" sz="5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mùa</a:t>
            </a:r>
            <a:r>
              <a:rPr lang="en-SG" sz="5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SG" sz="5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Trong </a:t>
            </a:r>
            <a:r>
              <a:rPr lang="en-SG" sz="5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SG" sz="5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5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SG" sz="5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SG" sz="5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SG" sz="5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ít</a:t>
            </a:r>
            <a:r>
              <a:rPr lang="en-SG" sz="5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nhất</a:t>
            </a:r>
            <a:r>
              <a:rPr lang="en-SG" sz="5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5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tượng </a:t>
            </a:r>
            <a:r>
              <a:rPr lang="en-SG" sz="5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5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5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5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tượng </a:t>
            </a:r>
            <a:r>
              <a:rPr lang="en-SG" sz="5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SG" sz="5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SG" sz="5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SG" sz="5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SG" sz="5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SG" sz="5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từ tượng </a:t>
            </a:r>
            <a:r>
              <a:rPr lang="en-SG" sz="5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5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5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5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tượng </a:t>
            </a:r>
            <a:r>
              <a:rPr lang="en-SG" sz="5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endParaRPr lang="en-US" sz="54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just"/>
            <a:endParaRPr lang="vi-VN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52600" y="5219700"/>
            <a:ext cx="14097000" cy="378565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Dung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5 - 7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4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(MĐ, TĐ, KĐ)</a:t>
            </a:r>
          </a:p>
          <a:p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Nội dung: </a:t>
            </a:r>
            <a:r>
              <a:rPr lang="en-SG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Viết </a:t>
            </a:r>
            <a:r>
              <a:rPr lang="en-SG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SG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SG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mùa</a:t>
            </a:r>
            <a:r>
              <a:rPr lang="en-SG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4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có </a:t>
            </a:r>
            <a:r>
              <a:rPr lang="en-SG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SG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SG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tượng </a:t>
            </a:r>
            <a:r>
              <a:rPr lang="en-SG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tượng </a:t>
            </a:r>
            <a:r>
              <a:rPr lang="en-SG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SG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74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FA66DD4-0D1E-4DEF-B45A-4D9560F71032}"/>
              </a:ext>
            </a:extLst>
          </p:cNvPr>
          <p:cNvSpPr txBox="1"/>
          <p:nvPr/>
        </p:nvSpPr>
        <p:spPr>
          <a:xfrm>
            <a:off x="7467600" y="0"/>
            <a:ext cx="5372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800" b="1" dirty="0">
                <a:solidFill>
                  <a:srgbClr val="FF0000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BẢNG KIỂM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3B4E53-1E44-3D54-2EC2-C9410F979A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570" y="269006"/>
            <a:ext cx="1568510" cy="111933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3497C229-D5D3-4A79-8631-19F654BC34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356261"/>
              </p:ext>
            </p:extLst>
          </p:nvPr>
        </p:nvGraphicFramePr>
        <p:xfrm>
          <a:off x="997860" y="747939"/>
          <a:ext cx="16292280" cy="92700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2600">
                  <a:extLst>
                    <a:ext uri="{9D8B030D-6E8A-4147-A177-3AD203B41FA5}">
                      <a16:colId xmlns:a16="http://schemas.microsoft.com/office/drawing/2014/main" xmlns="" val="262347230"/>
                    </a:ext>
                  </a:extLst>
                </a:gridCol>
                <a:gridCol w="3497940">
                  <a:extLst>
                    <a:ext uri="{9D8B030D-6E8A-4147-A177-3AD203B41FA5}">
                      <a16:colId xmlns:a16="http://schemas.microsoft.com/office/drawing/2014/main" xmlns="" val="637299144"/>
                    </a:ext>
                  </a:extLst>
                </a:gridCol>
                <a:gridCol w="3588660">
                  <a:extLst>
                    <a:ext uri="{9D8B030D-6E8A-4147-A177-3AD203B41FA5}">
                      <a16:colId xmlns:a16="http://schemas.microsoft.com/office/drawing/2014/main" xmlns="" val="2001366780"/>
                    </a:ext>
                  </a:extLst>
                </a:gridCol>
                <a:gridCol w="3643080">
                  <a:extLst>
                    <a:ext uri="{9D8B030D-6E8A-4147-A177-3AD203B41FA5}">
                      <a16:colId xmlns:a16="http://schemas.microsoft.com/office/drawing/2014/main" xmlns="" val="746124836"/>
                    </a:ext>
                  </a:extLst>
                </a:gridCol>
              </a:tblGrid>
              <a:tr h="6505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điểm</a:t>
                      </a:r>
                      <a:r>
                        <a:rPr lang="en-US" sz="36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/>
                </a:tc>
                <a:extLst>
                  <a:ext uri="{0D108BD9-81ED-4DB2-BD59-A6C34878D82A}">
                    <a16:rowId xmlns:a16="http://schemas.microsoft.com/office/drawing/2014/main" xmlns="" val="1741009330"/>
                  </a:ext>
                </a:extLst>
              </a:tr>
              <a:tr h="260233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dắt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en-US" sz="3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  <a:p>
                      <a:pPr algn="ctr"/>
                      <a:endParaRPr lang="en-US" sz="3600" dirty="0"/>
                    </a:p>
                    <a:p>
                      <a:pPr algn="ctr"/>
                      <a:r>
                        <a:rPr lang="en-US" sz="3600" dirty="0"/>
                        <a:t>2 </a:t>
                      </a:r>
                      <a:r>
                        <a:rPr lang="en-US" sz="3600" dirty="0" err="1"/>
                        <a:t>điểm</a:t>
                      </a:r>
                      <a:endParaRPr lang="en-US" sz="3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76860418"/>
                  </a:ext>
                </a:extLst>
              </a:tr>
              <a:tr h="130116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bật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62974514"/>
                  </a:ext>
                </a:extLst>
              </a:tr>
              <a:tr h="195175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nhất </a:t>
                      </a:r>
                      <a:r>
                        <a:rPr lang="en-US" sz="3600" b="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</a:t>
                      </a:r>
                      <a:r>
                        <a:rPr lang="en-US" sz="3600" b="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b="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có </a:t>
                      </a:r>
                      <a:r>
                        <a:rPr lang="en-US" sz="3600" b="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600" b="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600" b="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600" b="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b="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3600" b="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̀</a:t>
                      </a:r>
                      <a:r>
                        <a:rPr lang="en-US" sz="3600" b="0" spc="-3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spc="-3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tượng</a:t>
                      </a:r>
                      <a:r>
                        <a:rPr lang="en-US" sz="3600" b="0" spc="-3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spc="-3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hình</a:t>
                      </a:r>
                      <a:r>
                        <a:rPr lang="en-US" sz="3600" b="0" spc="-3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 </a:t>
                      </a:r>
                      <a:r>
                        <a:rPr lang="en-US" sz="3600" b="0" spc="-3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3600" b="0" spc="-3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lang="en-US" sz="3600" b="0" spc="-3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tượng</a:t>
                      </a:r>
                      <a:r>
                        <a:rPr lang="en-US" sz="3600" b="0" spc="-3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spc="-3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3600" b="0" spc="-3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19403666"/>
                  </a:ext>
                </a:extLst>
              </a:tr>
              <a:tr h="130116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11955938"/>
                  </a:ext>
                </a:extLst>
              </a:tr>
              <a:tr h="4397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Gạch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3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480744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751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HƯỚNG DẪN VỀ NHÀ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tầm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có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dụng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tượng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tượng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: THĐH</a:t>
            </a:r>
          </a:p>
          <a:p>
            <a:pPr marL="0" indent="0">
              <a:buNone/>
            </a:pPr>
            <a:r>
              <a:rPr lang="en-US" sz="6000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6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Xa ngắm thác núi Lư </a:t>
            </a:r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(Lý Bạch)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6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6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6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6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Minh)</a:t>
            </a:r>
          </a:p>
        </p:txBody>
      </p:sp>
    </p:spTree>
    <p:extLst>
      <p:ext uri="{BB962C8B-B14F-4D97-AF65-F5344CB8AC3E}">
        <p14:creationId xmlns:p14="http://schemas.microsoft.com/office/powerpoint/2010/main" val="124268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34167" y="-2592061"/>
            <a:ext cx="6419667" cy="116096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64681" y="2304098"/>
            <a:ext cx="4359593" cy="11607165"/>
          </a:xfrm>
          <a:prstGeom prst="rect">
            <a:avLst/>
          </a:prstGeom>
        </p:spPr>
      </p:pic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2271403" y="7291233"/>
            <a:ext cx="2101538" cy="242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12" descr="Mặt đường gồ ghề - Báo Khánh Hòa điện tử">
            <a:extLst>
              <a:ext uri="{FF2B5EF4-FFF2-40B4-BE49-F238E27FC236}">
                <a16:creationId xmlns:a16="http://schemas.microsoft.com/office/drawing/2014/main" xmlns="" id="{E33C019C-021E-01A1-20CB-9E49E2365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" t="402" r="4123"/>
          <a:stretch>
            <a:fillRect/>
          </a:stretch>
        </p:blipFill>
        <p:spPr bwMode="auto">
          <a:xfrm>
            <a:off x="5542598" y="921090"/>
            <a:ext cx="7487603" cy="5006793"/>
          </a:xfrm>
          <a:custGeom>
            <a:avLst/>
            <a:gdLst>
              <a:gd name="connsiteX0" fmla="*/ 558566 w 4025660"/>
              <a:gd name="connsiteY0" fmla="*/ 0 h 3337862"/>
              <a:gd name="connsiteX1" fmla="*/ 3467094 w 4025660"/>
              <a:gd name="connsiteY1" fmla="*/ 0 h 3337862"/>
              <a:gd name="connsiteX2" fmla="*/ 4025660 w 4025660"/>
              <a:gd name="connsiteY2" fmla="*/ 558566 h 3337862"/>
              <a:gd name="connsiteX3" fmla="*/ 4025660 w 4025660"/>
              <a:gd name="connsiteY3" fmla="*/ 2792762 h 3337862"/>
              <a:gd name="connsiteX4" fmla="*/ 3684513 w 4025660"/>
              <a:gd name="connsiteY4" fmla="*/ 3307433 h 3337862"/>
              <a:gd name="connsiteX5" fmla="*/ 3586487 w 4025660"/>
              <a:gd name="connsiteY5" fmla="*/ 3337862 h 3337862"/>
              <a:gd name="connsiteX6" fmla="*/ 439173 w 4025660"/>
              <a:gd name="connsiteY6" fmla="*/ 3337862 h 3337862"/>
              <a:gd name="connsiteX7" fmla="*/ 341147 w 4025660"/>
              <a:gd name="connsiteY7" fmla="*/ 3307433 h 3337862"/>
              <a:gd name="connsiteX8" fmla="*/ 0 w 4025660"/>
              <a:gd name="connsiteY8" fmla="*/ 2792762 h 3337862"/>
              <a:gd name="connsiteX9" fmla="*/ 0 w 4025660"/>
              <a:gd name="connsiteY9" fmla="*/ 558566 h 3337862"/>
              <a:gd name="connsiteX10" fmla="*/ 558566 w 4025660"/>
              <a:gd name="connsiteY10" fmla="*/ 0 h 3337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25660" h="3337862">
                <a:moveTo>
                  <a:pt x="558566" y="0"/>
                </a:moveTo>
                <a:lnTo>
                  <a:pt x="3467094" y="0"/>
                </a:lnTo>
                <a:cubicBezTo>
                  <a:pt x="3775581" y="0"/>
                  <a:pt x="4025660" y="250079"/>
                  <a:pt x="4025660" y="558566"/>
                </a:cubicBezTo>
                <a:lnTo>
                  <a:pt x="4025660" y="2792762"/>
                </a:lnTo>
                <a:cubicBezTo>
                  <a:pt x="4025660" y="3024128"/>
                  <a:pt x="3884991" y="3222638"/>
                  <a:pt x="3684513" y="3307433"/>
                </a:cubicBezTo>
                <a:lnTo>
                  <a:pt x="3586487" y="3337862"/>
                </a:lnTo>
                <a:lnTo>
                  <a:pt x="439173" y="3337862"/>
                </a:lnTo>
                <a:lnTo>
                  <a:pt x="341147" y="3307433"/>
                </a:lnTo>
                <a:cubicBezTo>
                  <a:pt x="140670" y="3222638"/>
                  <a:pt x="0" y="3024128"/>
                  <a:pt x="0" y="2792762"/>
                </a:cubicBezTo>
                <a:lnTo>
                  <a:pt x="0" y="558566"/>
                </a:lnTo>
                <a:cubicBezTo>
                  <a:pt x="0" y="250079"/>
                  <a:pt x="250079" y="0"/>
                  <a:pt x="55856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Hộp Văn bản 6">
            <a:extLst>
              <a:ext uri="{FF2B5EF4-FFF2-40B4-BE49-F238E27FC236}">
                <a16:creationId xmlns:a16="http://schemas.microsoft.com/office/drawing/2014/main" xmlns="" id="{F047B3C0-D902-6B4A-CC55-C33EFB459E0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436089" y="7185033"/>
            <a:ext cx="7594112" cy="1031772"/>
          </a:xfrm>
          <a:prstGeom prst="roundRect">
            <a:avLst/>
          </a:prstGeom>
          <a:ln w="38100">
            <a:solidFill>
              <a:srgbClr val="92D050"/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0"/>
              </a:spcBef>
              <a:tabLst>
                <a:tab pos="0" algn="l"/>
              </a:tabLst>
            </a:pPr>
            <a:r>
              <a:rPr lang="en-US" sz="4200" dirty="0">
                <a:solidFill>
                  <a:srgbClr val="019522"/>
                </a:solidFill>
                <a:latin typeface="Elephant" panose="02020904090505020303" pitchFamily="18" charset="0"/>
              </a:rPr>
              <a:t>1. Con </a:t>
            </a:r>
            <a:r>
              <a:rPr lang="en-US" sz="4200" dirty="0" err="1">
                <a:solidFill>
                  <a:srgbClr val="019522"/>
                </a:solidFill>
                <a:latin typeface="Elephant" panose="02020904090505020303" pitchFamily="18" charset="0"/>
              </a:rPr>
              <a:t>đường</a:t>
            </a:r>
            <a:r>
              <a:rPr lang="en-US" sz="4200" dirty="0">
                <a:solidFill>
                  <a:srgbClr val="019522"/>
                </a:solidFill>
                <a:latin typeface="Elephant" panose="02020904090505020303" pitchFamily="18" charset="0"/>
              </a:rPr>
              <a:t> </a:t>
            </a:r>
            <a:r>
              <a:rPr lang="en-US" sz="2400" dirty="0">
                <a:solidFill>
                  <a:srgbClr val="019522"/>
                </a:solidFill>
                <a:latin typeface="Elephant" panose="02020904090505020303" pitchFamily="18" charset="0"/>
              </a:rPr>
              <a:t>…………………….</a:t>
            </a:r>
            <a:endParaRPr lang="en-US" sz="4200" dirty="0">
              <a:solidFill>
                <a:srgbClr val="019522"/>
              </a:solidFill>
              <a:latin typeface="Elephant" panose="0202090409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15400" y="7222506"/>
            <a:ext cx="2770872" cy="11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29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7145" y="-2815843"/>
            <a:ext cx="6419667" cy="116096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9" t="552" r="-1773" b="103"/>
          <a:stretch/>
        </p:blipFill>
        <p:spPr>
          <a:xfrm rot="5400000">
            <a:off x="6905672" y="2481758"/>
            <a:ext cx="4519197" cy="11533031"/>
          </a:xfrm>
          <a:prstGeom prst="rect">
            <a:avLst/>
          </a:prstGeom>
        </p:spPr>
      </p:pic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2271403" y="7291233"/>
            <a:ext cx="2101538" cy="242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102609" y="4866502"/>
            <a:ext cx="26321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6089" y="7321640"/>
            <a:ext cx="7378391" cy="14102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8958" y="7459781"/>
            <a:ext cx="5907536" cy="11339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5109" y="927281"/>
            <a:ext cx="8075054" cy="506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7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41820" y="-4010025"/>
            <a:ext cx="4562475" cy="125834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2218" y="1084898"/>
            <a:ext cx="5820728" cy="12583478"/>
          </a:xfrm>
          <a:prstGeom prst="rect">
            <a:avLst/>
          </a:prstGeom>
        </p:spPr>
      </p:pic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2271403" y="7291233"/>
            <a:ext cx="2101538" cy="242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6473" y="6816847"/>
            <a:ext cx="8181614" cy="125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2288" y="6816845"/>
            <a:ext cx="3785945" cy="11339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7216" y="857570"/>
            <a:ext cx="8902496" cy="511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9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6923" y="-2762250"/>
            <a:ext cx="6419850" cy="119443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7528" y="1867853"/>
            <a:ext cx="4359593" cy="11944350"/>
          </a:xfrm>
          <a:prstGeom prst="rect">
            <a:avLst/>
          </a:prstGeom>
        </p:spPr>
      </p:pic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2271403" y="7291233"/>
            <a:ext cx="2101538" cy="242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5793" y="6991611"/>
            <a:ext cx="8113689" cy="12162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0676" y="6991611"/>
            <a:ext cx="4371212" cy="11430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7216" y="585370"/>
            <a:ext cx="8554769" cy="52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0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34167" y="-2592061"/>
            <a:ext cx="6419667" cy="116096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79921" y="2320291"/>
            <a:ext cx="4359593" cy="11575733"/>
          </a:xfrm>
          <a:prstGeom prst="rect">
            <a:avLst/>
          </a:prstGeom>
        </p:spPr>
      </p:pic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2271403" y="7291233"/>
            <a:ext cx="2101538" cy="242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5566" y="1162468"/>
            <a:ext cx="7777512" cy="47644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7832" y="7225049"/>
            <a:ext cx="10258023" cy="1622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6844" y="7545752"/>
            <a:ext cx="2807451" cy="112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1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1" y="6239814"/>
            <a:ext cx="13909184" cy="40471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"/>
            <a:ext cx="13716000" cy="64196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2153" y="1001426"/>
            <a:ext cx="9137559" cy="48467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3290" y="7659851"/>
            <a:ext cx="8886422" cy="1207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1" y="7742155"/>
            <a:ext cx="3820694" cy="112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5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6170"/>
            <a:ext cx="17907000" cy="10859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4" name="TextBox 4"/>
          <p:cNvSpPr txBox="1">
            <a:spLocks noChangeArrowheads="1"/>
          </p:cNvSpPr>
          <p:nvPr/>
        </p:nvSpPr>
        <p:spPr bwMode="auto">
          <a:xfrm>
            <a:off x="1828800" y="3031022"/>
            <a:ext cx="14249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Tiết 91: THTV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TỪ TƯỢNG HÌNH, TỪ TƯỢNG THANH </a:t>
            </a:r>
          </a:p>
        </p:txBody>
      </p:sp>
    </p:spTree>
    <p:extLst>
      <p:ext uri="{BB962C8B-B14F-4D97-AF65-F5344CB8AC3E}">
        <p14:creationId xmlns:p14="http://schemas.microsoft.com/office/powerpoint/2010/main" val="395650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Theme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SketchyVTI">
  <a:themeElements>
    <a:clrScheme name="AnalogousFromDarkSeedLeftStep">
      <a:dk1>
        <a:srgbClr val="000000"/>
      </a:dk1>
      <a:lt1>
        <a:srgbClr val="FFFFFF"/>
      </a:lt1>
      <a:dk2>
        <a:srgbClr val="413224"/>
      </a:dk2>
      <a:lt2>
        <a:srgbClr val="E8E2E7"/>
      </a:lt2>
      <a:accent1>
        <a:srgbClr val="22BB38"/>
      </a:accent1>
      <a:accent2>
        <a:srgbClr val="41B915"/>
      </a:accent2>
      <a:accent3>
        <a:srgbClr val="82AF20"/>
      </a:accent3>
      <a:accent4>
        <a:srgbClr val="B2A214"/>
      </a:accent4>
      <a:accent5>
        <a:srgbClr val="E6842A"/>
      </a:accent5>
      <a:accent6>
        <a:srgbClr val="D42418"/>
      </a:accent6>
      <a:hlink>
        <a:srgbClr val="A27C36"/>
      </a:hlink>
      <a:folHlink>
        <a:srgbClr val="7F7F7F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1307</TotalTime>
  <Words>2199</Words>
  <Application>Microsoft Office PowerPoint</Application>
  <PresentationFormat>Custom</PresentationFormat>
  <Paragraphs>195</Paragraphs>
  <Slides>28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28</vt:i4>
      </vt:variant>
    </vt:vector>
  </HeadingPairs>
  <TitlesOfParts>
    <vt:vector size="53" baseType="lpstr">
      <vt:lpstr>Wingdings</vt:lpstr>
      <vt:lpstr>宋体</vt:lpstr>
      <vt:lpstr>Calibri Light</vt:lpstr>
      <vt:lpstr>#9Slide03 AllRoundGothic</vt:lpstr>
      <vt:lpstr>inpin heiti</vt:lpstr>
      <vt:lpstr>Elephant</vt:lpstr>
      <vt:lpstr>Modern Love</vt:lpstr>
      <vt:lpstr>IreneFlorentina</vt:lpstr>
      <vt:lpstr>Calibri</vt:lpstr>
      <vt:lpstr>Cambria</vt:lpstr>
      <vt:lpstr>等线</vt:lpstr>
      <vt:lpstr>Times New Roman</vt:lpstr>
      <vt:lpstr>The Hand</vt:lpstr>
      <vt:lpstr>Arial</vt:lpstr>
      <vt:lpstr>Office Theme</vt:lpstr>
      <vt:lpstr>2_SketchyVTI</vt:lpstr>
      <vt:lpstr>2_Office Theme</vt:lpstr>
      <vt:lpstr>1_Office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HƯỚNG DẪN VỀ NHÀ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Pastel Cute Playful Church Sunday Service Kids Sermon Presentation</dc:title>
  <dc:creator>Administrator</dc:creator>
  <cp:lastModifiedBy>Admin</cp:lastModifiedBy>
  <cp:revision>151</cp:revision>
  <dcterms:created xsi:type="dcterms:W3CDTF">2006-08-16T00:00:00Z</dcterms:created>
  <dcterms:modified xsi:type="dcterms:W3CDTF">2025-04-22T00:40:35Z</dcterms:modified>
  <dc:identifier>DAFkYZ4VBu0</dc:identifier>
</cp:coreProperties>
</file>