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8" r:id="rId2"/>
    <p:sldId id="282" r:id="rId3"/>
    <p:sldId id="283" r:id="rId4"/>
    <p:sldId id="284" r:id="rId5"/>
    <p:sldId id="285" r:id="rId6"/>
    <p:sldId id="256" r:id="rId7"/>
    <p:sldId id="259" r:id="rId8"/>
    <p:sldId id="268" r:id="rId9"/>
    <p:sldId id="258" r:id="rId10"/>
    <p:sldId id="257" r:id="rId11"/>
    <p:sldId id="273" r:id="rId12"/>
    <p:sldId id="263" r:id="rId13"/>
    <p:sldId id="276" r:id="rId14"/>
    <p:sldId id="269" r:id="rId15"/>
    <p:sldId id="262" r:id="rId16"/>
    <p:sldId id="280" r:id="rId17"/>
    <p:sldId id="275" r:id="rId18"/>
  </p:sldIdLst>
  <p:sldSz cx="18288000" cy="10287000"/>
  <p:notesSz cx="6858000" cy="9144000"/>
  <p:embeddedFontLst>
    <p:embeddedFont>
      <p:font typeface="Cambria Math" panose="02040503050406030204" pitchFamily="18" charset="0"/>
      <p:regular r:id="rId19"/>
    </p:embeddedFont>
    <p:embeddedFont>
      <p:font typeface="Mali" panose="020B0604020202020204" charset="-34"/>
      <p:regular r:id="rId20"/>
    </p:embeddedFont>
    <p:embeddedFont>
      <p:font typeface="Sriracha" panose="020B0604020202020204" charset="-3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5" d="100"/>
          <a:sy n="55" d="100"/>
        </p:scale>
        <p:origin x="402" y="1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27T01:01:0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2169 695 96 0 0,'-34'-124'0'0'0,"-15"-50"0"0"0,-55-123 0 0 0,101 287 0 0 0,-1 0 0 0 0,0 0 0 0 0,-1 1 0 0 0,0-1 0 0 0,-1 1 0 0 0,0 0 0 0 0,-9-10 0 0 0,14 18 0 0 0,0-1 0 0 0,-1 1 0 0 0,1 0 0 0 0,-1 0 0 0 0,1 0 0 0 0,-1 0 0 0 0,1 0 0 0 0,-1 0 0 0 0,0 1 0 0 0,1-1 0 0 0,-1 0 0 0 0,0 1 0 0 0,0-1 0 0 0,1 1 0 0 0,-1 0 0 0 0,0 0 0 0 0,0-1 0 0 0,0 1 0 0 0,0 1 0 0 0,1-1 0 0 0,-1 0 0 0 0,0 0 0 0 0,0 0 0 0 0,0 1 0 0 0,1-1 0 0 0,-1 1 0 0 0,0 0 0 0 0,-2 1 0 0 0,-4 2 0 0 0,1 1 0 0 0,-1 0 0 0 0,2 0 0 0 0,-12 12 0 0 0,10-10 0 0 0,-107 95 0 0 0,-82 76 0 0 0,12 14 0 0 0,-102 176 0 0 0,237-302 0 0 0,-465 714 0 0 0,290-363 0 0 0,44 23 0 0 0,120-259-13 0 0,49-144-54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7T01:52:41.8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customXml" Target="../ink/ink1.xml"/><Relationship Id="rId8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0.svg"/><Relationship Id="rId18" Type="http://schemas.openxmlformats.org/officeDocument/2006/relationships/image" Target="../media/image26.png"/><Relationship Id="rId26" Type="http://schemas.openxmlformats.org/officeDocument/2006/relationships/image" Target="../media/image125.png"/><Relationship Id="rId39" Type="http://schemas.openxmlformats.org/officeDocument/2006/relationships/image" Target="../media/image132.png"/><Relationship Id="rId21" Type="http://schemas.openxmlformats.org/officeDocument/2006/relationships/image" Target="../media/image78.svg"/><Relationship Id="rId34" Type="http://schemas.openxmlformats.org/officeDocument/2006/relationships/image" Target="../media/image79.png"/><Relationship Id="rId7" Type="http://schemas.openxmlformats.org/officeDocument/2006/relationships/image" Target="../media/image114.svg"/><Relationship Id="rId12" Type="http://schemas.openxmlformats.org/officeDocument/2006/relationships/image" Target="../media/image119.png"/><Relationship Id="rId17" Type="http://schemas.openxmlformats.org/officeDocument/2006/relationships/image" Target="../media/image124.svg"/><Relationship Id="rId25" Type="http://schemas.openxmlformats.org/officeDocument/2006/relationships/image" Target="../media/image11.svg"/><Relationship Id="rId33" Type="http://schemas.openxmlformats.org/officeDocument/2006/relationships/image" Target="../media/image128.svg"/><Relationship Id="rId38" Type="http://schemas.openxmlformats.org/officeDocument/2006/relationships/image" Target="../media/image131.png"/><Relationship Id="rId2" Type="http://schemas.openxmlformats.org/officeDocument/2006/relationships/image" Target="../media/image109.png"/><Relationship Id="rId16" Type="http://schemas.openxmlformats.org/officeDocument/2006/relationships/image" Target="../media/image123.png"/><Relationship Id="rId20" Type="http://schemas.openxmlformats.org/officeDocument/2006/relationships/image" Target="../media/image77.png"/><Relationship Id="rId29" Type="http://schemas.openxmlformats.org/officeDocument/2006/relationships/image" Target="../media/image8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118.svg"/><Relationship Id="rId24" Type="http://schemas.openxmlformats.org/officeDocument/2006/relationships/image" Target="../media/image10.png"/><Relationship Id="rId32" Type="http://schemas.openxmlformats.org/officeDocument/2006/relationships/image" Target="../media/image127.png"/><Relationship Id="rId37" Type="http://schemas.openxmlformats.org/officeDocument/2006/relationships/image" Target="../media/image130.svg"/><Relationship Id="rId40" Type="http://schemas.openxmlformats.org/officeDocument/2006/relationships/image" Target="../media/image133.png"/><Relationship Id="rId5" Type="http://schemas.openxmlformats.org/officeDocument/2006/relationships/image" Target="../media/image112.svg"/><Relationship Id="rId15" Type="http://schemas.openxmlformats.org/officeDocument/2006/relationships/image" Target="../media/image122.svg"/><Relationship Id="rId23" Type="http://schemas.openxmlformats.org/officeDocument/2006/relationships/image" Target="../media/image56.svg"/><Relationship Id="rId28" Type="http://schemas.openxmlformats.org/officeDocument/2006/relationships/image" Target="../media/image83.png"/><Relationship Id="rId36" Type="http://schemas.openxmlformats.org/officeDocument/2006/relationships/image" Target="../media/image129.png"/><Relationship Id="rId10" Type="http://schemas.openxmlformats.org/officeDocument/2006/relationships/image" Target="../media/image117.png"/><Relationship Id="rId19" Type="http://schemas.openxmlformats.org/officeDocument/2006/relationships/image" Target="../media/image27.svg"/><Relationship Id="rId31" Type="http://schemas.openxmlformats.org/officeDocument/2006/relationships/image" Target="../media/image105.svg"/><Relationship Id="rId4" Type="http://schemas.openxmlformats.org/officeDocument/2006/relationships/image" Target="../media/image111.png"/><Relationship Id="rId9" Type="http://schemas.openxmlformats.org/officeDocument/2006/relationships/image" Target="../media/image116.svg"/><Relationship Id="rId14" Type="http://schemas.openxmlformats.org/officeDocument/2006/relationships/image" Target="../media/image121.png"/><Relationship Id="rId22" Type="http://schemas.openxmlformats.org/officeDocument/2006/relationships/image" Target="../media/image55.png"/><Relationship Id="rId27" Type="http://schemas.openxmlformats.org/officeDocument/2006/relationships/image" Target="../media/image126.svg"/><Relationship Id="rId30" Type="http://schemas.openxmlformats.org/officeDocument/2006/relationships/image" Target="../media/image104.png"/><Relationship Id="rId35" Type="http://schemas.openxmlformats.org/officeDocument/2006/relationships/image" Target="../media/image80.svg"/><Relationship Id="rId8" Type="http://schemas.openxmlformats.org/officeDocument/2006/relationships/image" Target="../media/image115.png"/><Relationship Id="rId3" Type="http://schemas.openxmlformats.org/officeDocument/2006/relationships/image" Target="../media/image1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svg"/><Relationship Id="rId13" Type="http://schemas.openxmlformats.org/officeDocument/2006/relationships/image" Target="../media/image80.svg"/><Relationship Id="rId3" Type="http://schemas.openxmlformats.org/officeDocument/2006/relationships/image" Target="../media/image72.svg"/><Relationship Id="rId7" Type="http://schemas.openxmlformats.org/officeDocument/2006/relationships/image" Target="../media/image134.png"/><Relationship Id="rId12" Type="http://schemas.openxmlformats.org/officeDocument/2006/relationships/image" Target="../media/image7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78.svg"/><Relationship Id="rId5" Type="http://schemas.openxmlformats.org/officeDocument/2006/relationships/image" Target="../media/image74.svg"/><Relationship Id="rId10" Type="http://schemas.openxmlformats.org/officeDocument/2006/relationships/image" Target="../media/image77.png"/><Relationship Id="rId4" Type="http://schemas.openxmlformats.org/officeDocument/2006/relationships/image" Target="../media/image73.png"/><Relationship Id="rId9" Type="http://schemas.openxmlformats.org/officeDocument/2006/relationships/image" Target="../media/image1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70.svg"/><Relationship Id="rId3" Type="http://schemas.openxmlformats.org/officeDocument/2006/relationships/image" Target="../media/image138.svg"/><Relationship Id="rId7" Type="http://schemas.openxmlformats.org/officeDocument/2006/relationships/image" Target="../media/image1210.png"/><Relationship Id="rId12" Type="http://schemas.openxmlformats.org/officeDocument/2006/relationships/image" Target="../media/image69.png"/><Relationship Id="rId17" Type="http://schemas.openxmlformats.org/officeDocument/2006/relationships/image" Target="../media/image17.svg"/><Relationship Id="rId2" Type="http://schemas.openxmlformats.org/officeDocument/2006/relationships/image" Target="../media/image137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svg"/><Relationship Id="rId11" Type="http://schemas.openxmlformats.org/officeDocument/2006/relationships/image" Target="../media/image15.svg"/><Relationship Id="rId5" Type="http://schemas.openxmlformats.org/officeDocument/2006/relationships/image" Target="../media/image139.png"/><Relationship Id="rId15" Type="http://schemas.openxmlformats.org/officeDocument/2006/relationships/image" Target="../media/image142.svg"/><Relationship Id="rId10" Type="http://schemas.openxmlformats.org/officeDocument/2006/relationships/image" Target="../media/image14.png"/><Relationship Id="rId4" Type="http://schemas.openxmlformats.org/officeDocument/2006/relationships/image" Target="../media/image135.png"/><Relationship Id="rId9" Type="http://schemas.openxmlformats.org/officeDocument/2006/relationships/image" Target="../media/image19.svg"/><Relationship Id="rId14" Type="http://schemas.openxmlformats.org/officeDocument/2006/relationships/image" Target="../media/image1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2.svg"/><Relationship Id="rId7" Type="http://schemas.openxmlformats.org/officeDocument/2006/relationships/image" Target="../media/image78.svg"/><Relationship Id="rId12" Type="http://schemas.openxmlformats.org/officeDocument/2006/relationships/image" Target="../media/image135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134.png"/><Relationship Id="rId5" Type="http://schemas.openxmlformats.org/officeDocument/2006/relationships/image" Target="../media/image74.svg"/><Relationship Id="rId10" Type="http://schemas.openxmlformats.org/officeDocument/2006/relationships/image" Target="../media/image1060.png"/><Relationship Id="rId4" Type="http://schemas.openxmlformats.org/officeDocument/2006/relationships/image" Target="../media/image73.png"/><Relationship Id="rId9" Type="http://schemas.openxmlformats.org/officeDocument/2006/relationships/image" Target="../media/image8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80.svg"/><Relationship Id="rId18" Type="http://schemas.openxmlformats.org/officeDocument/2006/relationships/image" Target="../media/image1070.png"/><Relationship Id="rId3" Type="http://schemas.openxmlformats.org/officeDocument/2006/relationships/image" Target="../media/image110.svg"/><Relationship Id="rId7" Type="http://schemas.openxmlformats.org/officeDocument/2006/relationships/image" Target="../media/image114.svg"/><Relationship Id="rId12" Type="http://schemas.openxmlformats.org/officeDocument/2006/relationships/image" Target="../media/image79.png"/><Relationship Id="rId17" Type="http://schemas.openxmlformats.org/officeDocument/2006/relationships/image" Target="../media/image116.svg"/><Relationship Id="rId2" Type="http://schemas.openxmlformats.org/officeDocument/2006/relationships/image" Target="../media/image109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56.svg"/><Relationship Id="rId5" Type="http://schemas.openxmlformats.org/officeDocument/2006/relationships/image" Target="../media/image112.svg"/><Relationship Id="rId15" Type="http://schemas.openxmlformats.org/officeDocument/2006/relationships/image" Target="../media/image130.svg"/><Relationship Id="rId10" Type="http://schemas.openxmlformats.org/officeDocument/2006/relationships/image" Target="../media/image55.png"/><Relationship Id="rId4" Type="http://schemas.openxmlformats.org/officeDocument/2006/relationships/image" Target="../media/image111.png"/><Relationship Id="rId9" Type="http://schemas.openxmlformats.org/officeDocument/2006/relationships/image" Target="../media/image118.svg"/><Relationship Id="rId14" Type="http://schemas.openxmlformats.org/officeDocument/2006/relationships/image" Target="../media/image1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80.svg"/><Relationship Id="rId18" Type="http://schemas.openxmlformats.org/officeDocument/2006/relationships/image" Target="../media/image124.png"/><Relationship Id="rId3" Type="http://schemas.openxmlformats.org/officeDocument/2006/relationships/image" Target="../media/image110.svg"/><Relationship Id="rId7" Type="http://schemas.openxmlformats.org/officeDocument/2006/relationships/image" Target="../media/image114.svg"/><Relationship Id="rId12" Type="http://schemas.openxmlformats.org/officeDocument/2006/relationships/image" Target="../media/image79.png"/><Relationship Id="rId17" Type="http://schemas.openxmlformats.org/officeDocument/2006/relationships/image" Target="../media/image116.svg"/><Relationship Id="rId2" Type="http://schemas.openxmlformats.org/officeDocument/2006/relationships/image" Target="../media/image109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56.svg"/><Relationship Id="rId5" Type="http://schemas.openxmlformats.org/officeDocument/2006/relationships/image" Target="../media/image112.svg"/><Relationship Id="rId15" Type="http://schemas.openxmlformats.org/officeDocument/2006/relationships/image" Target="../media/image130.svg"/><Relationship Id="rId10" Type="http://schemas.openxmlformats.org/officeDocument/2006/relationships/image" Target="../media/image55.png"/><Relationship Id="rId4" Type="http://schemas.openxmlformats.org/officeDocument/2006/relationships/image" Target="../media/image111.png"/><Relationship Id="rId9" Type="http://schemas.openxmlformats.org/officeDocument/2006/relationships/image" Target="../media/image118.svg"/><Relationship Id="rId14" Type="http://schemas.openxmlformats.org/officeDocument/2006/relationships/image" Target="../media/image1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64.svg"/><Relationship Id="rId18" Type="http://schemas.openxmlformats.org/officeDocument/2006/relationships/customXml" Target="../ink/ink2.xml"/><Relationship Id="rId3" Type="http://schemas.openxmlformats.org/officeDocument/2006/relationships/image" Target="../media/image103.svg"/><Relationship Id="rId7" Type="http://schemas.openxmlformats.org/officeDocument/2006/relationships/image" Target="../media/image84.svg"/><Relationship Id="rId12" Type="http://schemas.openxmlformats.org/officeDocument/2006/relationships/image" Target="../media/image63.png"/><Relationship Id="rId17" Type="http://schemas.openxmlformats.org/officeDocument/2006/relationships/image" Target="../media/image144.svg"/><Relationship Id="rId2" Type="http://schemas.openxmlformats.org/officeDocument/2006/relationships/image" Target="../media/image102.png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6.svg"/><Relationship Id="rId5" Type="http://schemas.openxmlformats.org/officeDocument/2006/relationships/image" Target="../media/image27.svg"/><Relationship Id="rId15" Type="http://schemas.openxmlformats.org/officeDocument/2006/relationships/image" Target="../media/image107.svg"/><Relationship Id="rId10" Type="http://schemas.openxmlformats.org/officeDocument/2006/relationships/image" Target="../media/image85.png"/><Relationship Id="rId19" Type="http://schemas.openxmlformats.org/officeDocument/2006/relationships/image" Target="../media/image145.png"/><Relationship Id="rId4" Type="http://schemas.openxmlformats.org/officeDocument/2006/relationships/image" Target="../media/image26.png"/><Relationship Id="rId9" Type="http://schemas.openxmlformats.org/officeDocument/2006/relationships/image" Target="../media/image105.svg"/><Relationship Id="rId14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8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7.png"/><Relationship Id="rId2" Type="http://schemas.openxmlformats.org/officeDocument/2006/relationships/image" Target="../media/image340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5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8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4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41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4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9.png"/><Relationship Id="rId8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47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46.png"/><Relationship Id="rId2" Type="http://schemas.openxmlformats.org/officeDocument/2006/relationships/image" Target="../media/image43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4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44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8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5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51.png"/><Relationship Id="rId2" Type="http://schemas.openxmlformats.org/officeDocument/2006/relationships/image" Target="../media/image48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5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49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8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18" Type="http://schemas.openxmlformats.org/officeDocument/2006/relationships/image" Target="../media/image65.png"/><Relationship Id="rId3" Type="http://schemas.openxmlformats.org/officeDocument/2006/relationships/image" Target="../media/image5.svg"/><Relationship Id="rId21" Type="http://schemas.openxmlformats.org/officeDocument/2006/relationships/image" Target="../media/image68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17" Type="http://schemas.openxmlformats.org/officeDocument/2006/relationships/image" Target="../media/image15.sv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5" Type="http://schemas.openxmlformats.org/officeDocument/2006/relationships/image" Target="../media/image64.svg"/><Relationship Id="rId23" Type="http://schemas.openxmlformats.org/officeDocument/2006/relationships/image" Target="../media/image70.svg"/><Relationship Id="rId10" Type="http://schemas.openxmlformats.org/officeDocument/2006/relationships/image" Target="../media/image59.png"/><Relationship Id="rId19" Type="http://schemas.openxmlformats.org/officeDocument/2006/relationships/image" Target="../media/image66.sv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63.png"/><Relationship Id="rId22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13" Type="http://schemas.openxmlformats.org/officeDocument/2006/relationships/image" Target="../media/image81.png"/><Relationship Id="rId3" Type="http://schemas.openxmlformats.org/officeDocument/2006/relationships/image" Target="../media/image72.svg"/><Relationship Id="rId7" Type="http://schemas.openxmlformats.org/officeDocument/2006/relationships/image" Target="../media/image75.png"/><Relationship Id="rId12" Type="http://schemas.openxmlformats.org/officeDocument/2006/relationships/image" Target="../media/image80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79.png"/><Relationship Id="rId5" Type="http://schemas.openxmlformats.org/officeDocument/2006/relationships/image" Target="../media/image74.svg"/><Relationship Id="rId10" Type="http://schemas.openxmlformats.org/officeDocument/2006/relationships/image" Target="../media/image78.svg"/><Relationship Id="rId4" Type="http://schemas.openxmlformats.org/officeDocument/2006/relationships/image" Target="../media/image73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svg"/><Relationship Id="rId18" Type="http://schemas.openxmlformats.org/officeDocument/2006/relationships/oleObject" Target="../embeddings/oleObject3.bin"/><Relationship Id="rId26" Type="http://schemas.openxmlformats.org/officeDocument/2006/relationships/oleObject" Target="../embeddings/oleObject7.bin"/><Relationship Id="rId39" Type="http://schemas.openxmlformats.org/officeDocument/2006/relationships/oleObject" Target="../embeddings/oleObject13.bin"/><Relationship Id="rId21" Type="http://schemas.openxmlformats.org/officeDocument/2006/relationships/image" Target="../media/image92.wmf"/><Relationship Id="rId34" Type="http://schemas.openxmlformats.org/officeDocument/2006/relationships/oleObject" Target="../embeddings/oleObject11.bin"/><Relationship Id="rId7" Type="http://schemas.openxmlformats.org/officeDocument/2006/relationships/image" Target="../media/image86.svg"/><Relationship Id="rId12" Type="http://schemas.openxmlformats.org/officeDocument/2006/relationships/image" Target="../media/image87.png"/><Relationship Id="rId17" Type="http://schemas.openxmlformats.org/officeDocument/2006/relationships/image" Target="../media/image90.wmf"/><Relationship Id="rId25" Type="http://schemas.openxmlformats.org/officeDocument/2006/relationships/image" Target="../media/image94.wmf"/><Relationship Id="rId33" Type="http://schemas.openxmlformats.org/officeDocument/2006/relationships/image" Target="../media/image98.wmf"/><Relationship Id="rId38" Type="http://schemas.openxmlformats.org/officeDocument/2006/relationships/image" Target="../media/image100.emf"/><Relationship Id="rId2" Type="http://schemas.openxmlformats.org/officeDocument/2006/relationships/image" Target="../media/image26.png"/><Relationship Id="rId16" Type="http://schemas.openxmlformats.org/officeDocument/2006/relationships/oleObject" Target="../embeddings/oleObject2.bin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9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54.svg"/><Relationship Id="rId24" Type="http://schemas.openxmlformats.org/officeDocument/2006/relationships/oleObject" Target="../embeddings/oleObject6.bin"/><Relationship Id="rId32" Type="http://schemas.openxmlformats.org/officeDocument/2006/relationships/oleObject" Target="../embeddings/oleObject10.bin"/><Relationship Id="rId37" Type="http://schemas.openxmlformats.org/officeDocument/2006/relationships/oleObject" Target="../embeddings/oleObject12.bin"/><Relationship Id="rId40" Type="http://schemas.openxmlformats.org/officeDocument/2006/relationships/image" Target="../media/image101.wmf"/><Relationship Id="rId5" Type="http://schemas.openxmlformats.org/officeDocument/2006/relationships/image" Target="../media/image84.svg"/><Relationship Id="rId15" Type="http://schemas.openxmlformats.org/officeDocument/2006/relationships/image" Target="../media/image89.wmf"/><Relationship Id="rId23" Type="http://schemas.openxmlformats.org/officeDocument/2006/relationships/image" Target="../media/image93.wmf"/><Relationship Id="rId28" Type="http://schemas.openxmlformats.org/officeDocument/2006/relationships/oleObject" Target="../embeddings/oleObject8.bin"/><Relationship Id="rId36" Type="http://schemas.openxmlformats.org/officeDocument/2006/relationships/image" Target="../media/image790.png"/><Relationship Id="rId10" Type="http://schemas.openxmlformats.org/officeDocument/2006/relationships/image" Target="../media/image53.png"/><Relationship Id="rId19" Type="http://schemas.openxmlformats.org/officeDocument/2006/relationships/image" Target="../media/image91.wmf"/><Relationship Id="rId31" Type="http://schemas.openxmlformats.org/officeDocument/2006/relationships/image" Target="../media/image97.wmf"/><Relationship Id="rId4" Type="http://schemas.openxmlformats.org/officeDocument/2006/relationships/image" Target="../media/image83.png"/><Relationship Id="rId9" Type="http://schemas.openxmlformats.org/officeDocument/2006/relationships/image" Target="../media/image3.svg"/><Relationship Id="rId14" Type="http://schemas.openxmlformats.org/officeDocument/2006/relationships/oleObject" Target="../embeddings/oleObject1.bin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95.wmf"/><Relationship Id="rId30" Type="http://schemas.openxmlformats.org/officeDocument/2006/relationships/oleObject" Target="../embeddings/oleObject9.bin"/><Relationship Id="rId35" Type="http://schemas.openxmlformats.org/officeDocument/2006/relationships/image" Target="../media/image99.emf"/><Relationship Id="rId8" Type="http://schemas.openxmlformats.org/officeDocument/2006/relationships/image" Target="../media/image2.png"/><Relationship Id="rId3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64.svg"/><Relationship Id="rId3" Type="http://schemas.openxmlformats.org/officeDocument/2006/relationships/image" Target="../media/image103.svg"/><Relationship Id="rId7" Type="http://schemas.openxmlformats.org/officeDocument/2006/relationships/image" Target="../media/image84.svg"/><Relationship Id="rId12" Type="http://schemas.openxmlformats.org/officeDocument/2006/relationships/image" Target="../media/image63.png"/><Relationship Id="rId2" Type="http://schemas.openxmlformats.org/officeDocument/2006/relationships/image" Target="../media/image102.png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6.svg"/><Relationship Id="rId5" Type="http://schemas.openxmlformats.org/officeDocument/2006/relationships/image" Target="../media/image27.svg"/><Relationship Id="rId15" Type="http://schemas.openxmlformats.org/officeDocument/2006/relationships/image" Target="../media/image107.svg"/><Relationship Id="rId10" Type="http://schemas.openxmlformats.org/officeDocument/2006/relationships/image" Target="../media/image85.png"/><Relationship Id="rId4" Type="http://schemas.openxmlformats.org/officeDocument/2006/relationships/image" Target="../media/image26.png"/><Relationship Id="rId9" Type="http://schemas.openxmlformats.org/officeDocument/2006/relationships/image" Target="../media/image105.svg"/><Relationship Id="rId14" Type="http://schemas.openxmlformats.org/officeDocument/2006/relationships/image" Target="../media/image10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3"/>
              <p:cNvSpPr txBox="1"/>
              <p:nvPr/>
            </p:nvSpPr>
            <p:spPr>
              <a:xfrm>
                <a:off x="1219200" y="1289800"/>
                <a:ext cx="14432269" cy="17184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6675"/>
                  </a:lnSpc>
                </a:pPr>
                <a:r>
                  <a:rPr lang="en-US" sz="6000" spc="-267">
                    <a:solidFill>
                      <a:schemeClr val="tx1"/>
                    </a:solidFill>
                    <a:latin typeface="ไอติม Bold"/>
                  </a:rPr>
                  <a:t>Câu 1: Viết biểu thức P biểu diễn diện tích hình vuông có độ dài cạnh bằng </a:t>
                </a:r>
                <a14:m>
                  <m:oMath xmlns:m="http://schemas.openxmlformats.org/officeDocument/2006/math">
                    <m:r>
                      <a:rPr lang="en-US" sz="6000" b="0" i="1" spc="-267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6000" b="0" i="1" spc="-267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000" b="0" i="1" spc="-267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6000" spc="-267">
                    <a:solidFill>
                      <a:schemeClr val="tx1"/>
                    </a:solidFill>
                    <a:latin typeface="ไอติม Bold"/>
                  </a:rPr>
                  <a:t>.  </a:t>
                </a:r>
              </a:p>
            </p:txBody>
          </p:sp>
        </mc:Choice>
        <mc:Fallback xmlns="">
          <p:sp>
            <p:nvSpPr>
              <p:cNvPr id="3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289800"/>
                <a:ext cx="14432269" cy="1718419"/>
              </a:xfrm>
              <a:prstGeom prst="rect">
                <a:avLst/>
              </a:prstGeom>
              <a:blipFill>
                <a:blip r:embed="rId2"/>
                <a:stretch>
                  <a:fillRect l="-3079" t="-16140" b="-2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5"/>
          <p:cNvSpPr/>
          <p:nvPr/>
        </p:nvSpPr>
        <p:spPr>
          <a:xfrm rot="-8328514">
            <a:off x="7738554" y="-211483"/>
            <a:ext cx="971559" cy="948595"/>
          </a:xfrm>
          <a:custGeom>
            <a:avLst/>
            <a:gdLst/>
            <a:ahLst/>
            <a:cxnLst/>
            <a:rect l="l" t="t" r="r" b="b"/>
            <a:pathLst>
              <a:path w="971559" h="948595">
                <a:moveTo>
                  <a:pt x="0" y="0"/>
                </a:moveTo>
                <a:lnTo>
                  <a:pt x="971559" y="0"/>
                </a:lnTo>
                <a:lnTo>
                  <a:pt x="971559" y="948595"/>
                </a:lnTo>
                <a:lnTo>
                  <a:pt x="0" y="9485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948732">
            <a:off x="5332639" y="7404"/>
            <a:ext cx="821859" cy="808410"/>
          </a:xfrm>
          <a:custGeom>
            <a:avLst/>
            <a:gdLst/>
            <a:ahLst/>
            <a:cxnLst/>
            <a:rect l="l" t="t" r="r" b="b"/>
            <a:pathLst>
              <a:path w="821859" h="808410">
                <a:moveTo>
                  <a:pt x="0" y="0"/>
                </a:moveTo>
                <a:lnTo>
                  <a:pt x="821859" y="0"/>
                </a:lnTo>
                <a:lnTo>
                  <a:pt x="821859" y="808411"/>
                </a:lnTo>
                <a:lnTo>
                  <a:pt x="0" y="8084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93260">
            <a:off x="10150374" y="-269293"/>
            <a:ext cx="1203019" cy="971164"/>
          </a:xfrm>
          <a:custGeom>
            <a:avLst/>
            <a:gdLst/>
            <a:ahLst/>
            <a:cxnLst/>
            <a:rect l="l" t="t" r="r" b="b"/>
            <a:pathLst>
              <a:path w="1203019" h="971164">
                <a:moveTo>
                  <a:pt x="0" y="0"/>
                </a:moveTo>
                <a:lnTo>
                  <a:pt x="1203018" y="0"/>
                </a:lnTo>
                <a:lnTo>
                  <a:pt x="1203018" y="971164"/>
                </a:lnTo>
                <a:lnTo>
                  <a:pt x="0" y="9711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777368">
            <a:off x="38196" y="-186767"/>
            <a:ext cx="899163" cy="899163"/>
          </a:xfrm>
          <a:custGeom>
            <a:avLst/>
            <a:gdLst/>
            <a:ahLst/>
            <a:cxnLst/>
            <a:rect l="l" t="t" r="r" b="b"/>
            <a:pathLst>
              <a:path w="899163" h="899163">
                <a:moveTo>
                  <a:pt x="0" y="0"/>
                </a:moveTo>
                <a:lnTo>
                  <a:pt x="899163" y="0"/>
                </a:lnTo>
                <a:lnTo>
                  <a:pt x="899163" y="899163"/>
                </a:lnTo>
                <a:lnTo>
                  <a:pt x="0" y="8991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855143" flipH="1">
            <a:off x="2552951" y="-504013"/>
            <a:ext cx="980101" cy="1684548"/>
          </a:xfrm>
          <a:custGeom>
            <a:avLst/>
            <a:gdLst/>
            <a:ahLst/>
            <a:cxnLst/>
            <a:rect l="l" t="t" r="r" b="b"/>
            <a:pathLst>
              <a:path w="980101" h="1684548">
                <a:moveTo>
                  <a:pt x="980101" y="0"/>
                </a:moveTo>
                <a:lnTo>
                  <a:pt x="0" y="0"/>
                </a:lnTo>
                <a:lnTo>
                  <a:pt x="0" y="1684548"/>
                </a:lnTo>
                <a:lnTo>
                  <a:pt x="980101" y="1684548"/>
                </a:lnTo>
                <a:lnTo>
                  <a:pt x="9801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905822">
            <a:off x="15279370" y="68103"/>
            <a:ext cx="1085796" cy="687013"/>
          </a:xfrm>
          <a:custGeom>
            <a:avLst/>
            <a:gdLst/>
            <a:ahLst/>
            <a:cxnLst/>
            <a:rect l="l" t="t" r="r" b="b"/>
            <a:pathLst>
              <a:path w="1085796" h="687013">
                <a:moveTo>
                  <a:pt x="0" y="0"/>
                </a:moveTo>
                <a:lnTo>
                  <a:pt x="1085796" y="0"/>
                </a:lnTo>
                <a:lnTo>
                  <a:pt x="1085796" y="687013"/>
                </a:lnTo>
                <a:lnTo>
                  <a:pt x="0" y="68701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413241">
            <a:off x="17729542" y="107732"/>
            <a:ext cx="793884" cy="854474"/>
          </a:xfrm>
          <a:custGeom>
            <a:avLst/>
            <a:gdLst/>
            <a:ahLst/>
            <a:cxnLst/>
            <a:rect l="l" t="t" r="r" b="b"/>
            <a:pathLst>
              <a:path w="793884" h="854474">
                <a:moveTo>
                  <a:pt x="0" y="0"/>
                </a:moveTo>
                <a:lnTo>
                  <a:pt x="793885" y="0"/>
                </a:lnTo>
                <a:lnTo>
                  <a:pt x="793885" y="854474"/>
                </a:lnTo>
                <a:lnTo>
                  <a:pt x="0" y="85447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3800185">
            <a:off x="12866118" y="-97571"/>
            <a:ext cx="988688" cy="1041721"/>
          </a:xfrm>
          <a:custGeom>
            <a:avLst/>
            <a:gdLst/>
            <a:ahLst/>
            <a:cxnLst/>
            <a:rect l="l" t="t" r="r" b="b"/>
            <a:pathLst>
              <a:path w="988688" h="1041721">
                <a:moveTo>
                  <a:pt x="0" y="0"/>
                </a:moveTo>
                <a:lnTo>
                  <a:pt x="988688" y="0"/>
                </a:lnTo>
                <a:lnTo>
                  <a:pt x="988688" y="1041721"/>
                </a:lnTo>
                <a:lnTo>
                  <a:pt x="0" y="10417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3978358" flipH="1">
            <a:off x="238843" y="9178221"/>
            <a:ext cx="746338" cy="1282768"/>
          </a:xfrm>
          <a:custGeom>
            <a:avLst/>
            <a:gdLst/>
            <a:ahLst/>
            <a:cxnLst/>
            <a:rect l="l" t="t" r="r" b="b"/>
            <a:pathLst>
              <a:path w="746338" h="1282768">
                <a:moveTo>
                  <a:pt x="746337" y="0"/>
                </a:moveTo>
                <a:lnTo>
                  <a:pt x="0" y="0"/>
                </a:lnTo>
                <a:lnTo>
                  <a:pt x="0" y="1282768"/>
                </a:lnTo>
                <a:lnTo>
                  <a:pt x="746337" y="1282768"/>
                </a:lnTo>
                <a:lnTo>
                  <a:pt x="746337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669255">
            <a:off x="2771887" y="9624145"/>
            <a:ext cx="1193595" cy="1165383"/>
          </a:xfrm>
          <a:custGeom>
            <a:avLst/>
            <a:gdLst/>
            <a:ahLst/>
            <a:cxnLst/>
            <a:rect l="l" t="t" r="r" b="b"/>
            <a:pathLst>
              <a:path w="1193595" h="1165383">
                <a:moveTo>
                  <a:pt x="0" y="0"/>
                </a:moveTo>
                <a:lnTo>
                  <a:pt x="1193595" y="0"/>
                </a:lnTo>
                <a:lnTo>
                  <a:pt x="1193595" y="1165383"/>
                </a:lnTo>
                <a:lnTo>
                  <a:pt x="0" y="116538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674905">
            <a:off x="17149404" y="9221212"/>
            <a:ext cx="1411269" cy="1168502"/>
          </a:xfrm>
          <a:custGeom>
            <a:avLst/>
            <a:gdLst/>
            <a:ahLst/>
            <a:cxnLst/>
            <a:rect l="l" t="t" r="r" b="b"/>
            <a:pathLst>
              <a:path w="1411269" h="1168502">
                <a:moveTo>
                  <a:pt x="0" y="0"/>
                </a:moveTo>
                <a:lnTo>
                  <a:pt x="1411270" y="0"/>
                </a:lnTo>
                <a:lnTo>
                  <a:pt x="1411270" y="1168501"/>
                </a:lnTo>
                <a:lnTo>
                  <a:pt x="0" y="116850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2142565">
            <a:off x="14224869" y="9490438"/>
            <a:ext cx="1520228" cy="961890"/>
          </a:xfrm>
          <a:custGeom>
            <a:avLst/>
            <a:gdLst/>
            <a:ahLst/>
            <a:cxnLst/>
            <a:rect l="l" t="t" r="r" b="b"/>
            <a:pathLst>
              <a:path w="1520228" h="961890">
                <a:moveTo>
                  <a:pt x="0" y="0"/>
                </a:moveTo>
                <a:lnTo>
                  <a:pt x="1520228" y="0"/>
                </a:lnTo>
                <a:lnTo>
                  <a:pt x="1520228" y="961890"/>
                </a:lnTo>
                <a:lnTo>
                  <a:pt x="0" y="96189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8244800">
            <a:off x="5617287" y="9362189"/>
            <a:ext cx="823682" cy="886546"/>
          </a:xfrm>
          <a:custGeom>
            <a:avLst/>
            <a:gdLst/>
            <a:ahLst/>
            <a:cxnLst/>
            <a:rect l="l" t="t" r="r" b="b"/>
            <a:pathLst>
              <a:path w="823682" h="886546">
                <a:moveTo>
                  <a:pt x="0" y="0"/>
                </a:moveTo>
                <a:lnTo>
                  <a:pt x="823682" y="0"/>
                </a:lnTo>
                <a:lnTo>
                  <a:pt x="823682" y="886546"/>
                </a:lnTo>
                <a:lnTo>
                  <a:pt x="0" y="88654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275575">
            <a:off x="11490408" y="9355593"/>
            <a:ext cx="890883" cy="1310122"/>
          </a:xfrm>
          <a:custGeom>
            <a:avLst/>
            <a:gdLst/>
            <a:ahLst/>
            <a:cxnLst/>
            <a:rect l="l" t="t" r="r" b="b"/>
            <a:pathLst>
              <a:path w="890883" h="1310122">
                <a:moveTo>
                  <a:pt x="0" y="0"/>
                </a:moveTo>
                <a:lnTo>
                  <a:pt x="890883" y="0"/>
                </a:lnTo>
                <a:lnTo>
                  <a:pt x="890883" y="1310121"/>
                </a:lnTo>
                <a:lnTo>
                  <a:pt x="0" y="1310121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0362912">
            <a:off x="8180559" y="9714910"/>
            <a:ext cx="1618500" cy="591488"/>
          </a:xfrm>
          <a:custGeom>
            <a:avLst/>
            <a:gdLst/>
            <a:ahLst/>
            <a:cxnLst/>
            <a:rect l="l" t="t" r="r" b="b"/>
            <a:pathLst>
              <a:path w="1618500" h="591488">
                <a:moveTo>
                  <a:pt x="0" y="0"/>
                </a:moveTo>
                <a:lnTo>
                  <a:pt x="1618500" y="0"/>
                </a:lnTo>
                <a:lnTo>
                  <a:pt x="1618500" y="591488"/>
                </a:lnTo>
                <a:lnTo>
                  <a:pt x="0" y="59148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46C43B2-28F4-4F16-8317-258642A3FEEA}"/>
                  </a:ext>
                </a:extLst>
              </p:cNvPr>
              <p:cNvSpPr/>
              <p:nvPr/>
            </p:nvSpPr>
            <p:spPr>
              <a:xfrm>
                <a:off x="1264931" y="4478951"/>
                <a:ext cx="6126469" cy="144525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6000">
                    <a:solidFill>
                      <a:schemeClr val="tx1"/>
                    </a:solidFill>
                  </a:rPr>
                  <a:t>A. P=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6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46C43B2-28F4-4F16-8317-258642A3FE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31" y="4478951"/>
                <a:ext cx="6126469" cy="1445253"/>
              </a:xfrm>
              <a:prstGeom prst="roundRect">
                <a:avLst/>
              </a:prstGeom>
              <a:blipFill>
                <a:blip r:embed="rId31"/>
                <a:stretch>
                  <a:fillRect l="-4658" b="-12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18FCD68-2A81-4C40-AFE2-417D9EDDFC25}"/>
                  </a:ext>
                </a:extLst>
              </p:cNvPr>
              <p:cNvSpPr/>
              <p:nvPr/>
            </p:nvSpPr>
            <p:spPr>
              <a:xfrm>
                <a:off x="9525000" y="4494574"/>
                <a:ext cx="6126469" cy="144525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6000">
                    <a:solidFill>
                      <a:schemeClr val="tx1"/>
                    </a:solidFill>
                  </a:rPr>
                  <a:t>B. P=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6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18FCD68-2A81-4C40-AFE2-417D9EDDF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4494574"/>
                <a:ext cx="6126469" cy="1445253"/>
              </a:xfrm>
              <a:prstGeom prst="roundRect">
                <a:avLst/>
              </a:prstGeom>
              <a:blipFill>
                <a:blip r:embed="rId32"/>
                <a:stretch>
                  <a:fillRect l="-4663" b="-12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633CB5A-63A4-4274-9592-F579D5A35B1B}"/>
                  </a:ext>
                </a:extLst>
              </p:cNvPr>
              <p:cNvSpPr/>
              <p:nvPr/>
            </p:nvSpPr>
            <p:spPr>
              <a:xfrm>
                <a:off x="1293196" y="6829806"/>
                <a:ext cx="6098204" cy="144525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6000">
                    <a:solidFill>
                      <a:schemeClr val="tx1"/>
                    </a:solidFill>
                  </a:rPr>
                  <a:t>C. P=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6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633CB5A-63A4-4274-9592-F579D5A35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196" y="6829806"/>
                <a:ext cx="6098204" cy="1445253"/>
              </a:xfrm>
              <a:prstGeom prst="roundRect">
                <a:avLst/>
              </a:prstGeom>
              <a:blipFill>
                <a:blip r:embed="rId33"/>
                <a:stretch>
                  <a:fillRect l="-4677" b="-12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8DD3D78-0CD8-455B-99B8-A76CC29A325C}"/>
                  </a:ext>
                </a:extLst>
              </p:cNvPr>
              <p:cNvSpPr/>
              <p:nvPr/>
            </p:nvSpPr>
            <p:spPr>
              <a:xfrm>
                <a:off x="9525000" y="6829805"/>
                <a:ext cx="6098204" cy="144525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6000">
                    <a:solidFill>
                      <a:schemeClr val="tx1"/>
                    </a:solidFill>
                  </a:rPr>
                  <a:t>D. P=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6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8DD3D78-0CD8-455B-99B8-A76CC29A3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6829805"/>
                <a:ext cx="6098204" cy="1445253"/>
              </a:xfrm>
              <a:prstGeom prst="roundRect">
                <a:avLst/>
              </a:prstGeom>
              <a:blipFill>
                <a:blip r:embed="rId34"/>
                <a:stretch>
                  <a:fillRect l="-4681" b="-12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524D7A-F525-3833-42A4-47B78787DEDB}"/>
                  </a:ext>
                </a:extLst>
              </p14:cNvPr>
              <p14:cNvContentPartPr/>
              <p14:nvPr/>
            </p14:nvContentPartPr>
            <p14:xfrm>
              <a:off x="14305491" y="3949029"/>
              <a:ext cx="780840" cy="1011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524D7A-F525-3833-42A4-47B78787DED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4296491" y="3940029"/>
                <a:ext cx="798480" cy="10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99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0725"/>
            <a:ext cx="18288000" cy="10295749"/>
          </a:xfrm>
          <a:custGeom>
            <a:avLst/>
            <a:gdLst/>
            <a:ahLst/>
            <a:cxnLst/>
            <a:rect l="l" t="t" r="r" b="b"/>
            <a:pathLst>
              <a:path w="18288000" h="10295749">
                <a:moveTo>
                  <a:pt x="0" y="0"/>
                </a:moveTo>
                <a:lnTo>
                  <a:pt x="18288000" y="0"/>
                </a:lnTo>
                <a:lnTo>
                  <a:pt x="18288000" y="10295750"/>
                </a:lnTo>
                <a:lnTo>
                  <a:pt x="0" y="10295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966" t="-9448" r="-11226" b="-9959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2048984" y="700612"/>
            <a:ext cx="14511534" cy="6988687"/>
          </a:xfrm>
          <a:prstGeom prst="rect">
            <a:avLst/>
          </a:prstGeom>
          <a:solidFill>
            <a:srgbClr val="082A44"/>
          </a:solidFill>
        </p:spPr>
      </p:sp>
      <p:sp>
        <p:nvSpPr>
          <p:cNvPr id="4" name="Freeform 4"/>
          <p:cNvSpPr/>
          <p:nvPr/>
        </p:nvSpPr>
        <p:spPr>
          <a:xfrm>
            <a:off x="15546950" y="3159288"/>
            <a:ext cx="1712350" cy="5261411"/>
          </a:xfrm>
          <a:custGeom>
            <a:avLst/>
            <a:gdLst/>
            <a:ahLst/>
            <a:cxnLst/>
            <a:rect l="l" t="t" r="r" b="b"/>
            <a:pathLst>
              <a:path w="1712350" h="5261411">
                <a:moveTo>
                  <a:pt x="0" y="0"/>
                </a:moveTo>
                <a:lnTo>
                  <a:pt x="1712350" y="0"/>
                </a:lnTo>
                <a:lnTo>
                  <a:pt x="1712350" y="5261411"/>
                </a:lnTo>
                <a:lnTo>
                  <a:pt x="0" y="5261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455300" y="1447796"/>
            <a:ext cx="9399292" cy="6057904"/>
            <a:chOff x="0" y="0"/>
            <a:chExt cx="4897867" cy="2938062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875007" cy="2910122"/>
            </a:xfrm>
            <a:custGeom>
              <a:avLst/>
              <a:gdLst/>
              <a:ahLst/>
              <a:cxnLst/>
              <a:rect l="l" t="t" r="r" b="b"/>
              <a:pathLst>
                <a:path w="4875007" h="2910122">
                  <a:moveTo>
                    <a:pt x="4875007" y="2910122"/>
                  </a:moveTo>
                  <a:lnTo>
                    <a:pt x="0" y="2902502"/>
                  </a:lnTo>
                  <a:lnTo>
                    <a:pt x="0" y="1022533"/>
                  </a:lnTo>
                  <a:lnTo>
                    <a:pt x="17780" y="19050"/>
                  </a:lnTo>
                  <a:lnTo>
                    <a:pt x="2428958" y="0"/>
                  </a:lnTo>
                  <a:lnTo>
                    <a:pt x="4855957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904217" cy="2936792"/>
            </a:xfrm>
            <a:custGeom>
              <a:avLst/>
              <a:gdLst/>
              <a:ahLst/>
              <a:cxnLst/>
              <a:rect l="l" t="t" r="r" b="b"/>
              <a:pathLst>
                <a:path w="4904217" h="2936792">
                  <a:moveTo>
                    <a:pt x="4869927" y="21590"/>
                  </a:moveTo>
                  <a:cubicBezTo>
                    <a:pt x="4871197" y="34290"/>
                    <a:pt x="4871197" y="44450"/>
                    <a:pt x="4872467" y="54610"/>
                  </a:cubicBezTo>
                  <a:cubicBezTo>
                    <a:pt x="4875007" y="107832"/>
                    <a:pt x="4876277" y="170813"/>
                    <a:pt x="4878817" y="231544"/>
                  </a:cubicBezTo>
                  <a:cubicBezTo>
                    <a:pt x="4878817" y="319266"/>
                    <a:pt x="4891517" y="2048980"/>
                    <a:pt x="4897867" y="2136703"/>
                  </a:cubicBezTo>
                  <a:cubicBezTo>
                    <a:pt x="4904217" y="2269411"/>
                    <a:pt x="4900407" y="2404370"/>
                    <a:pt x="4900407" y="2537078"/>
                  </a:cubicBezTo>
                  <a:cubicBezTo>
                    <a:pt x="4900407" y="2654042"/>
                    <a:pt x="4901677" y="2762009"/>
                    <a:pt x="4902947" y="2875832"/>
                  </a:cubicBezTo>
                  <a:cubicBezTo>
                    <a:pt x="4902947" y="2897422"/>
                    <a:pt x="4902947" y="2911392"/>
                    <a:pt x="4902947" y="2935522"/>
                  </a:cubicBezTo>
                  <a:cubicBezTo>
                    <a:pt x="4880087" y="2935522"/>
                    <a:pt x="4859767" y="2936792"/>
                    <a:pt x="4829101" y="2935522"/>
                  </a:cubicBezTo>
                  <a:cubicBezTo>
                    <a:pt x="4582124" y="2930442"/>
                    <a:pt x="4331348" y="2936792"/>
                    <a:pt x="4084372" y="2931712"/>
                  </a:cubicBezTo>
                  <a:cubicBezTo>
                    <a:pt x="3936186" y="2927902"/>
                    <a:pt x="3791800" y="2930442"/>
                    <a:pt x="3643613" y="2927902"/>
                  </a:cubicBezTo>
                  <a:cubicBezTo>
                    <a:pt x="3575220" y="2926632"/>
                    <a:pt x="3506827" y="2925362"/>
                    <a:pt x="3438433" y="2924092"/>
                  </a:cubicBezTo>
                  <a:cubicBezTo>
                    <a:pt x="3396637" y="2924092"/>
                    <a:pt x="3358640" y="2925362"/>
                    <a:pt x="3316844" y="2925362"/>
                  </a:cubicBezTo>
                  <a:cubicBezTo>
                    <a:pt x="3210455" y="2924092"/>
                    <a:pt x="2917882" y="2925362"/>
                    <a:pt x="2811492" y="2924092"/>
                  </a:cubicBezTo>
                  <a:cubicBezTo>
                    <a:pt x="2735500" y="2922822"/>
                    <a:pt x="1215644" y="2931712"/>
                    <a:pt x="1139651" y="2930442"/>
                  </a:cubicBezTo>
                  <a:cubicBezTo>
                    <a:pt x="1120653" y="2930442"/>
                    <a:pt x="1097855" y="2931712"/>
                    <a:pt x="1078857" y="2931712"/>
                  </a:cubicBezTo>
                  <a:cubicBezTo>
                    <a:pt x="1033261" y="2931712"/>
                    <a:pt x="991465" y="2932982"/>
                    <a:pt x="945870" y="2932982"/>
                  </a:cubicBezTo>
                  <a:cubicBezTo>
                    <a:pt x="831880" y="2932982"/>
                    <a:pt x="721691" y="2931712"/>
                    <a:pt x="607702" y="2930442"/>
                  </a:cubicBezTo>
                  <a:cubicBezTo>
                    <a:pt x="539308" y="2929172"/>
                    <a:pt x="470915" y="2927902"/>
                    <a:pt x="406321" y="2926632"/>
                  </a:cubicBezTo>
                  <a:cubicBezTo>
                    <a:pt x="284732" y="2925362"/>
                    <a:pt x="163144" y="2924092"/>
                    <a:pt x="48260" y="2924092"/>
                  </a:cubicBezTo>
                  <a:cubicBezTo>
                    <a:pt x="38100" y="2924092"/>
                    <a:pt x="29210" y="2924092"/>
                    <a:pt x="19050" y="2922822"/>
                  </a:cubicBezTo>
                  <a:cubicBezTo>
                    <a:pt x="10160" y="2921552"/>
                    <a:pt x="5080" y="2915202"/>
                    <a:pt x="7620" y="2906312"/>
                  </a:cubicBezTo>
                  <a:cubicBezTo>
                    <a:pt x="16510" y="2874474"/>
                    <a:pt x="12700" y="2818241"/>
                    <a:pt x="11430" y="2759759"/>
                  </a:cubicBezTo>
                  <a:cubicBezTo>
                    <a:pt x="10160" y="2640546"/>
                    <a:pt x="6350" y="2523582"/>
                    <a:pt x="7620" y="2404370"/>
                  </a:cubicBezTo>
                  <a:cubicBezTo>
                    <a:pt x="5080" y="2255916"/>
                    <a:pt x="0" y="418236"/>
                    <a:pt x="7620" y="267532"/>
                  </a:cubicBezTo>
                  <a:cubicBezTo>
                    <a:pt x="8890" y="238292"/>
                    <a:pt x="7620" y="206801"/>
                    <a:pt x="8890" y="177560"/>
                  </a:cubicBezTo>
                  <a:cubicBezTo>
                    <a:pt x="10160" y="130325"/>
                    <a:pt x="12700" y="7859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153" y="30480"/>
                    <a:pt x="128947" y="29210"/>
                  </a:cubicBezTo>
                  <a:cubicBezTo>
                    <a:pt x="231538" y="25400"/>
                    <a:pt x="334128" y="22860"/>
                    <a:pt x="440518" y="20320"/>
                  </a:cubicBezTo>
                  <a:cubicBezTo>
                    <a:pt x="512711" y="17780"/>
                    <a:pt x="584904" y="16510"/>
                    <a:pt x="653297" y="13970"/>
                  </a:cubicBezTo>
                  <a:cubicBezTo>
                    <a:pt x="721691" y="11430"/>
                    <a:pt x="793884" y="8890"/>
                    <a:pt x="862278" y="8890"/>
                  </a:cubicBezTo>
                  <a:cubicBezTo>
                    <a:pt x="938270" y="7620"/>
                    <a:pt x="1014263" y="10160"/>
                    <a:pt x="1090256" y="8890"/>
                  </a:cubicBezTo>
                  <a:cubicBezTo>
                    <a:pt x="1185247" y="8890"/>
                    <a:pt x="2906484" y="6350"/>
                    <a:pt x="3001475" y="5080"/>
                  </a:cubicBezTo>
                  <a:cubicBezTo>
                    <a:pt x="3092666" y="3810"/>
                    <a:pt x="3183857" y="2540"/>
                    <a:pt x="3278848" y="2540"/>
                  </a:cubicBezTo>
                  <a:cubicBezTo>
                    <a:pt x="3434634" y="1270"/>
                    <a:pt x="3586619" y="0"/>
                    <a:pt x="3742404" y="0"/>
                  </a:cubicBezTo>
                  <a:cubicBezTo>
                    <a:pt x="3806998" y="0"/>
                    <a:pt x="3875392" y="2540"/>
                    <a:pt x="3939985" y="2540"/>
                  </a:cubicBezTo>
                  <a:cubicBezTo>
                    <a:pt x="4118569" y="3810"/>
                    <a:pt x="4300951" y="5080"/>
                    <a:pt x="4479534" y="7620"/>
                  </a:cubicBezTo>
                  <a:cubicBezTo>
                    <a:pt x="4574525" y="8890"/>
                    <a:pt x="4669516" y="12700"/>
                    <a:pt x="4764507" y="16510"/>
                  </a:cubicBezTo>
                  <a:cubicBezTo>
                    <a:pt x="4787305" y="16510"/>
                    <a:pt x="4810103" y="16510"/>
                    <a:pt x="4829101" y="16510"/>
                  </a:cubicBezTo>
                  <a:cubicBezTo>
                    <a:pt x="4850877" y="17780"/>
                    <a:pt x="4859767" y="20320"/>
                    <a:pt x="4869927" y="21590"/>
                  </a:cubicBezTo>
                  <a:close/>
                  <a:moveTo>
                    <a:pt x="4880087" y="2919012"/>
                  </a:moveTo>
                  <a:cubicBezTo>
                    <a:pt x="4881357" y="2902502"/>
                    <a:pt x="4882627" y="2889802"/>
                    <a:pt x="4882627" y="2877102"/>
                  </a:cubicBezTo>
                  <a:cubicBezTo>
                    <a:pt x="4881357" y="2750762"/>
                    <a:pt x="4880087" y="2631549"/>
                    <a:pt x="4880087" y="2503339"/>
                  </a:cubicBezTo>
                  <a:cubicBezTo>
                    <a:pt x="4880087" y="2444857"/>
                    <a:pt x="4882627" y="2386375"/>
                    <a:pt x="4881357" y="2327893"/>
                  </a:cubicBezTo>
                  <a:cubicBezTo>
                    <a:pt x="4881357" y="2273910"/>
                    <a:pt x="4880087" y="2217677"/>
                    <a:pt x="4878817" y="2163694"/>
                  </a:cubicBezTo>
                  <a:cubicBezTo>
                    <a:pt x="4873737" y="2080470"/>
                    <a:pt x="4862307" y="357505"/>
                    <a:pt x="4862307" y="274280"/>
                  </a:cubicBezTo>
                  <a:cubicBezTo>
                    <a:pt x="4859767" y="204552"/>
                    <a:pt x="4857227" y="132574"/>
                    <a:pt x="4854687" y="63500"/>
                  </a:cubicBezTo>
                  <a:cubicBezTo>
                    <a:pt x="4853417" y="44450"/>
                    <a:pt x="4852147" y="43180"/>
                    <a:pt x="4817702" y="41910"/>
                  </a:cubicBezTo>
                  <a:cubicBezTo>
                    <a:pt x="4806303" y="41910"/>
                    <a:pt x="4798704" y="41910"/>
                    <a:pt x="4787305" y="40640"/>
                  </a:cubicBezTo>
                  <a:cubicBezTo>
                    <a:pt x="4692314" y="36830"/>
                    <a:pt x="4593523" y="31750"/>
                    <a:pt x="4498533" y="30480"/>
                  </a:cubicBezTo>
                  <a:cubicBezTo>
                    <a:pt x="4266754" y="26670"/>
                    <a:pt x="4031177" y="25400"/>
                    <a:pt x="3799399" y="22860"/>
                  </a:cubicBezTo>
                  <a:cubicBezTo>
                    <a:pt x="3765202" y="22860"/>
                    <a:pt x="3727206" y="22860"/>
                    <a:pt x="3693009" y="22860"/>
                  </a:cubicBezTo>
                  <a:cubicBezTo>
                    <a:pt x="3636014" y="22860"/>
                    <a:pt x="3579020" y="22860"/>
                    <a:pt x="3525825" y="22860"/>
                  </a:cubicBezTo>
                  <a:cubicBezTo>
                    <a:pt x="3404237" y="22860"/>
                    <a:pt x="3282648" y="22860"/>
                    <a:pt x="3164859" y="24130"/>
                  </a:cubicBezTo>
                  <a:cubicBezTo>
                    <a:pt x="3062269" y="25400"/>
                    <a:pt x="1333433" y="29210"/>
                    <a:pt x="1230843" y="29210"/>
                  </a:cubicBezTo>
                  <a:cubicBezTo>
                    <a:pt x="1063659" y="29210"/>
                    <a:pt x="896475" y="26670"/>
                    <a:pt x="729290" y="33020"/>
                  </a:cubicBezTo>
                  <a:cubicBezTo>
                    <a:pt x="641899" y="36830"/>
                    <a:pt x="558307" y="36830"/>
                    <a:pt x="474714" y="38100"/>
                  </a:cubicBezTo>
                  <a:cubicBezTo>
                    <a:pt x="330328" y="41910"/>
                    <a:pt x="185942" y="45720"/>
                    <a:pt x="49530" y="50800"/>
                  </a:cubicBezTo>
                  <a:cubicBezTo>
                    <a:pt x="36830" y="50800"/>
                    <a:pt x="34290" y="53340"/>
                    <a:pt x="33020" y="71843"/>
                  </a:cubicBezTo>
                  <a:cubicBezTo>
                    <a:pt x="31750" y="112331"/>
                    <a:pt x="31750" y="152818"/>
                    <a:pt x="30480" y="193306"/>
                  </a:cubicBezTo>
                  <a:cubicBezTo>
                    <a:pt x="29210" y="260785"/>
                    <a:pt x="26670" y="326014"/>
                    <a:pt x="25400" y="393493"/>
                  </a:cubicBezTo>
                  <a:cubicBezTo>
                    <a:pt x="20320" y="465471"/>
                    <a:pt x="26670" y="2224425"/>
                    <a:pt x="29210" y="2296403"/>
                  </a:cubicBezTo>
                  <a:cubicBezTo>
                    <a:pt x="29210" y="2372879"/>
                    <a:pt x="29210" y="2451605"/>
                    <a:pt x="30480" y="2528081"/>
                  </a:cubicBezTo>
                  <a:cubicBezTo>
                    <a:pt x="30480" y="2584314"/>
                    <a:pt x="33020" y="2640546"/>
                    <a:pt x="33020" y="2696779"/>
                  </a:cubicBezTo>
                  <a:cubicBezTo>
                    <a:pt x="33020" y="2757510"/>
                    <a:pt x="33020" y="2818241"/>
                    <a:pt x="31750" y="2877102"/>
                  </a:cubicBezTo>
                  <a:cubicBezTo>
                    <a:pt x="31750" y="2880912"/>
                    <a:pt x="31750" y="2883452"/>
                    <a:pt x="31750" y="2887262"/>
                  </a:cubicBezTo>
                  <a:cubicBezTo>
                    <a:pt x="31750" y="2897422"/>
                    <a:pt x="35560" y="2901232"/>
                    <a:pt x="44450" y="2901232"/>
                  </a:cubicBezTo>
                  <a:cubicBezTo>
                    <a:pt x="75752" y="2901232"/>
                    <a:pt x="128947" y="2902502"/>
                    <a:pt x="178343" y="2902502"/>
                  </a:cubicBezTo>
                  <a:cubicBezTo>
                    <a:pt x="250536" y="2902502"/>
                    <a:pt x="326529" y="2899962"/>
                    <a:pt x="398722" y="2902502"/>
                  </a:cubicBezTo>
                  <a:cubicBezTo>
                    <a:pt x="516510" y="2906312"/>
                    <a:pt x="634299" y="2908852"/>
                    <a:pt x="752088" y="2907582"/>
                  </a:cubicBezTo>
                  <a:cubicBezTo>
                    <a:pt x="828081" y="2906312"/>
                    <a:pt x="900274" y="2908852"/>
                    <a:pt x="976267" y="2908852"/>
                  </a:cubicBezTo>
                  <a:cubicBezTo>
                    <a:pt x="1086456" y="2908852"/>
                    <a:pt x="1196646" y="2907582"/>
                    <a:pt x="1306836" y="2908852"/>
                  </a:cubicBezTo>
                  <a:cubicBezTo>
                    <a:pt x="1470220" y="2910122"/>
                    <a:pt x="3263650" y="2899962"/>
                    <a:pt x="3430834" y="2902502"/>
                  </a:cubicBezTo>
                  <a:cubicBezTo>
                    <a:pt x="3503027" y="2903772"/>
                    <a:pt x="3575220" y="2905042"/>
                    <a:pt x="3643613" y="2905042"/>
                  </a:cubicBezTo>
                  <a:cubicBezTo>
                    <a:pt x="3769002" y="2907582"/>
                    <a:pt x="3890590" y="2903772"/>
                    <a:pt x="4015978" y="2907582"/>
                  </a:cubicBezTo>
                  <a:cubicBezTo>
                    <a:pt x="4118569" y="2910122"/>
                    <a:pt x="4221159" y="2910122"/>
                    <a:pt x="4323749" y="2912662"/>
                  </a:cubicBezTo>
                  <a:cubicBezTo>
                    <a:pt x="4475735" y="2916472"/>
                    <a:pt x="4627720" y="2919012"/>
                    <a:pt x="4779706" y="2920282"/>
                  </a:cubicBezTo>
                  <a:cubicBezTo>
                    <a:pt x="4836700" y="2920282"/>
                    <a:pt x="4859767" y="2919012"/>
                    <a:pt x="4880087" y="2919012"/>
                  </a:cubicBezTo>
                  <a:close/>
                </a:path>
              </a:pathLst>
            </a:custGeom>
            <a:solidFill>
              <a:srgbClr val="CCA0F4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9913521" y="8239761"/>
            <a:ext cx="4716505" cy="1011905"/>
          </a:xfrm>
          <a:custGeom>
            <a:avLst/>
            <a:gdLst/>
            <a:ahLst/>
            <a:cxnLst/>
            <a:rect l="l" t="t" r="r" b="b"/>
            <a:pathLst>
              <a:path w="4716505" h="1011905">
                <a:moveTo>
                  <a:pt x="0" y="0"/>
                </a:moveTo>
                <a:lnTo>
                  <a:pt x="4716505" y="0"/>
                </a:lnTo>
                <a:lnTo>
                  <a:pt x="4716505" y="1011905"/>
                </a:lnTo>
                <a:lnTo>
                  <a:pt x="0" y="10119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538702" y="5494446"/>
            <a:ext cx="3180331" cy="3251267"/>
          </a:xfrm>
          <a:custGeom>
            <a:avLst/>
            <a:gdLst/>
            <a:ahLst/>
            <a:cxnLst/>
            <a:rect l="l" t="t" r="r" b="b"/>
            <a:pathLst>
              <a:path w="3180331" h="3251267">
                <a:moveTo>
                  <a:pt x="0" y="0"/>
                </a:moveTo>
                <a:lnTo>
                  <a:pt x="3180331" y="0"/>
                </a:lnTo>
                <a:lnTo>
                  <a:pt x="3180331" y="3251267"/>
                </a:lnTo>
                <a:lnTo>
                  <a:pt x="0" y="32512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696077" y="5927957"/>
            <a:ext cx="2045911" cy="3169721"/>
          </a:xfrm>
          <a:custGeom>
            <a:avLst/>
            <a:gdLst/>
            <a:ahLst/>
            <a:cxnLst/>
            <a:rect l="l" t="t" r="r" b="b"/>
            <a:pathLst>
              <a:path w="2045911" h="3169721">
                <a:moveTo>
                  <a:pt x="0" y="0"/>
                </a:moveTo>
                <a:lnTo>
                  <a:pt x="2045911" y="0"/>
                </a:lnTo>
                <a:lnTo>
                  <a:pt x="2045911" y="3169722"/>
                </a:lnTo>
                <a:lnTo>
                  <a:pt x="0" y="31697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64775" y="5789993"/>
            <a:ext cx="1795294" cy="2601239"/>
          </a:xfrm>
          <a:custGeom>
            <a:avLst/>
            <a:gdLst/>
            <a:ahLst/>
            <a:cxnLst/>
            <a:rect l="l" t="t" r="r" b="b"/>
            <a:pathLst>
              <a:path w="1795294" h="2601239">
                <a:moveTo>
                  <a:pt x="0" y="0"/>
                </a:moveTo>
                <a:lnTo>
                  <a:pt x="1795295" y="0"/>
                </a:lnTo>
                <a:lnTo>
                  <a:pt x="1795295" y="2601239"/>
                </a:lnTo>
                <a:lnTo>
                  <a:pt x="0" y="26012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113254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0986" y="6280920"/>
            <a:ext cx="2232921" cy="2816758"/>
          </a:xfrm>
          <a:custGeom>
            <a:avLst/>
            <a:gdLst/>
            <a:ahLst/>
            <a:cxnLst/>
            <a:rect l="l" t="t" r="r" b="b"/>
            <a:pathLst>
              <a:path w="2232921" h="2816758">
                <a:moveTo>
                  <a:pt x="0" y="0"/>
                </a:moveTo>
                <a:lnTo>
                  <a:pt x="2232921" y="0"/>
                </a:lnTo>
                <a:lnTo>
                  <a:pt x="2232921" y="2816759"/>
                </a:lnTo>
                <a:lnTo>
                  <a:pt x="0" y="28167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436290">
            <a:off x="2245037" y="4622294"/>
            <a:ext cx="406144" cy="497504"/>
          </a:xfrm>
          <a:custGeom>
            <a:avLst/>
            <a:gdLst/>
            <a:ahLst/>
            <a:cxnLst/>
            <a:rect l="l" t="t" r="r" b="b"/>
            <a:pathLst>
              <a:path w="406144" h="497504">
                <a:moveTo>
                  <a:pt x="0" y="0"/>
                </a:moveTo>
                <a:lnTo>
                  <a:pt x="406144" y="0"/>
                </a:lnTo>
                <a:lnTo>
                  <a:pt x="406144" y="497503"/>
                </a:lnTo>
                <a:lnTo>
                  <a:pt x="0" y="49750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427821">
            <a:off x="3848656" y="4483265"/>
            <a:ext cx="527382" cy="775561"/>
          </a:xfrm>
          <a:custGeom>
            <a:avLst/>
            <a:gdLst/>
            <a:ahLst/>
            <a:cxnLst/>
            <a:rect l="l" t="t" r="r" b="b"/>
            <a:pathLst>
              <a:path w="527382" h="775561">
                <a:moveTo>
                  <a:pt x="0" y="0"/>
                </a:moveTo>
                <a:lnTo>
                  <a:pt x="527382" y="0"/>
                </a:lnTo>
                <a:lnTo>
                  <a:pt x="527382" y="775561"/>
                </a:lnTo>
                <a:lnTo>
                  <a:pt x="0" y="77556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107677" y="735660"/>
            <a:ext cx="787193" cy="834212"/>
          </a:xfrm>
          <a:custGeom>
            <a:avLst/>
            <a:gdLst/>
            <a:ahLst/>
            <a:cxnLst/>
            <a:rect l="l" t="t" r="r" b="b"/>
            <a:pathLst>
              <a:path w="787193" h="834212">
                <a:moveTo>
                  <a:pt x="0" y="0"/>
                </a:moveTo>
                <a:lnTo>
                  <a:pt x="787193" y="0"/>
                </a:lnTo>
                <a:lnTo>
                  <a:pt x="787193" y="834212"/>
                </a:lnTo>
                <a:lnTo>
                  <a:pt x="0" y="8342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773678" y="1982229"/>
            <a:ext cx="513505" cy="882587"/>
          </a:xfrm>
          <a:custGeom>
            <a:avLst/>
            <a:gdLst/>
            <a:ahLst/>
            <a:cxnLst/>
            <a:rect l="l" t="t" r="r" b="b"/>
            <a:pathLst>
              <a:path w="513505" h="882587">
                <a:moveTo>
                  <a:pt x="0" y="0"/>
                </a:moveTo>
                <a:lnTo>
                  <a:pt x="513505" y="0"/>
                </a:lnTo>
                <a:lnTo>
                  <a:pt x="513505" y="882587"/>
                </a:lnTo>
                <a:lnTo>
                  <a:pt x="0" y="88258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3978358" flipH="1">
            <a:off x="5006963" y="1064350"/>
            <a:ext cx="628297" cy="1079886"/>
          </a:xfrm>
          <a:custGeom>
            <a:avLst/>
            <a:gdLst/>
            <a:ahLst/>
            <a:cxnLst/>
            <a:rect l="l" t="t" r="r" b="b"/>
            <a:pathLst>
              <a:path w="628297" h="1079886">
                <a:moveTo>
                  <a:pt x="628297" y="0"/>
                </a:moveTo>
                <a:lnTo>
                  <a:pt x="0" y="0"/>
                </a:lnTo>
                <a:lnTo>
                  <a:pt x="0" y="1079885"/>
                </a:lnTo>
                <a:lnTo>
                  <a:pt x="628297" y="1079885"/>
                </a:lnTo>
                <a:lnTo>
                  <a:pt x="628297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461121" y="7322447"/>
            <a:ext cx="1764374" cy="384954"/>
          </a:xfrm>
          <a:custGeom>
            <a:avLst/>
            <a:gdLst/>
            <a:ahLst/>
            <a:cxnLst/>
            <a:rect l="l" t="t" r="r" b="b"/>
            <a:pathLst>
              <a:path w="1764374" h="384954">
                <a:moveTo>
                  <a:pt x="0" y="0"/>
                </a:moveTo>
                <a:lnTo>
                  <a:pt x="1764374" y="0"/>
                </a:lnTo>
                <a:lnTo>
                  <a:pt x="1764374" y="384954"/>
                </a:lnTo>
                <a:lnTo>
                  <a:pt x="0" y="38495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048984" y="3692679"/>
            <a:ext cx="942679" cy="831265"/>
          </a:xfrm>
          <a:custGeom>
            <a:avLst/>
            <a:gdLst/>
            <a:ahLst/>
            <a:cxnLst/>
            <a:rect l="l" t="t" r="r" b="b"/>
            <a:pathLst>
              <a:path w="942679" h="831265">
                <a:moveTo>
                  <a:pt x="0" y="0"/>
                </a:moveTo>
                <a:lnTo>
                  <a:pt x="942678" y="0"/>
                </a:lnTo>
                <a:lnTo>
                  <a:pt x="942678" y="831265"/>
                </a:lnTo>
                <a:lnTo>
                  <a:pt x="0" y="83126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-46968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442701" y="700612"/>
            <a:ext cx="1098767" cy="681466"/>
          </a:xfrm>
          <a:custGeom>
            <a:avLst/>
            <a:gdLst/>
            <a:ahLst/>
            <a:cxnLst/>
            <a:rect l="l" t="t" r="r" b="b"/>
            <a:pathLst>
              <a:path w="1098767" h="681466">
                <a:moveTo>
                  <a:pt x="0" y="0"/>
                </a:moveTo>
                <a:lnTo>
                  <a:pt x="1098767" y="0"/>
                </a:lnTo>
                <a:lnTo>
                  <a:pt x="1098767" y="681466"/>
                </a:lnTo>
                <a:lnTo>
                  <a:pt x="0" y="68146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t="-28536" r="-32866"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4816615" y="1769070"/>
            <a:ext cx="7716227" cy="3294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6400" u="sng" spc="-256">
                <a:solidFill>
                  <a:srgbClr val="FF0000"/>
                </a:solidFill>
                <a:latin typeface="ไอติม Bold"/>
              </a:rPr>
              <a:t>Định nghĩa</a:t>
            </a:r>
            <a:r>
              <a:rPr lang="en-US" sz="6400" spc="-256">
                <a:solidFill>
                  <a:srgbClr val="FF0000"/>
                </a:solidFill>
                <a:latin typeface="ไอติม Bold"/>
              </a:rPr>
              <a:t>: </a:t>
            </a:r>
            <a:r>
              <a:rPr lang="en-US" sz="6400" spc="-256">
                <a:solidFill>
                  <a:srgbClr val="FFFFFF"/>
                </a:solidFill>
                <a:latin typeface="ไอติม Bold"/>
              </a:rPr>
              <a:t>Đa thức một biến là tổng của những đơn thức của cùng một biến.</a:t>
            </a:r>
          </a:p>
        </p:txBody>
      </p:sp>
      <p:sp>
        <p:nvSpPr>
          <p:cNvPr id="24" name="Freeform 24"/>
          <p:cNvSpPr/>
          <p:nvPr/>
        </p:nvSpPr>
        <p:spPr>
          <a:xfrm rot="-405181">
            <a:off x="3186905" y="4783126"/>
            <a:ext cx="946329" cy="648666"/>
          </a:xfrm>
          <a:custGeom>
            <a:avLst/>
            <a:gdLst/>
            <a:ahLst/>
            <a:cxnLst/>
            <a:rect l="l" t="t" r="r" b="b"/>
            <a:pathLst>
              <a:path w="946329" h="648666">
                <a:moveTo>
                  <a:pt x="0" y="0"/>
                </a:moveTo>
                <a:lnTo>
                  <a:pt x="946329" y="0"/>
                </a:lnTo>
                <a:lnTo>
                  <a:pt x="946329" y="648666"/>
                </a:lnTo>
                <a:lnTo>
                  <a:pt x="0" y="648666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1946367">
            <a:off x="14193005" y="4256778"/>
            <a:ext cx="825656" cy="683626"/>
          </a:xfrm>
          <a:custGeom>
            <a:avLst/>
            <a:gdLst/>
            <a:ahLst/>
            <a:cxnLst/>
            <a:rect l="l" t="t" r="r" b="b"/>
            <a:pathLst>
              <a:path w="825656" h="683626">
                <a:moveTo>
                  <a:pt x="0" y="0"/>
                </a:moveTo>
                <a:lnTo>
                  <a:pt x="825656" y="0"/>
                </a:lnTo>
                <a:lnTo>
                  <a:pt x="825656" y="683626"/>
                </a:lnTo>
                <a:lnTo>
                  <a:pt x="0" y="68362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987158">
            <a:off x="14818116" y="4513581"/>
            <a:ext cx="676981" cy="464039"/>
          </a:xfrm>
          <a:custGeom>
            <a:avLst/>
            <a:gdLst/>
            <a:ahLst/>
            <a:cxnLst/>
            <a:rect l="l" t="t" r="r" b="b"/>
            <a:pathLst>
              <a:path w="676981" h="464039">
                <a:moveTo>
                  <a:pt x="0" y="0"/>
                </a:moveTo>
                <a:lnTo>
                  <a:pt x="676980" y="0"/>
                </a:lnTo>
                <a:lnTo>
                  <a:pt x="676980" y="464040"/>
                </a:lnTo>
                <a:lnTo>
                  <a:pt x="0" y="46404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6">
                <a:extLst>
                  <a:ext uri="{FF2B5EF4-FFF2-40B4-BE49-F238E27FC236}">
                    <a16:creationId xmlns:a16="http://schemas.microsoft.com/office/drawing/2014/main" id="{6691E625-E97D-4D29-8AA3-EEF8960C6132}"/>
                  </a:ext>
                </a:extLst>
              </p:cNvPr>
              <p:cNvSpPr txBox="1"/>
              <p:nvPr/>
            </p:nvSpPr>
            <p:spPr>
              <a:xfrm>
                <a:off x="4718970" y="4984847"/>
                <a:ext cx="5766131" cy="179536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000"/>
                  </a:lnSpc>
                </a:pPr>
                <a:r>
                  <a:rPr lang="en-US" sz="4000">
                    <a:solidFill>
                      <a:srgbClr val="FFFFFF"/>
                    </a:solidFill>
                    <a:latin typeface="ไอติม Bold"/>
                  </a:rPr>
                  <a:t>VD: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br>
                  <a:rPr lang="en-US" sz="4000" b="0">
                    <a:solidFill>
                      <a:srgbClr val="FFFFFF"/>
                    </a:solidFill>
                    <a:latin typeface="ไอติม Bold"/>
                  </a:rPr>
                </a:br>
                <a:r>
                  <a:rPr lang="en-US" sz="4000" b="0">
                    <a:solidFill>
                      <a:srgbClr val="FFFFFF"/>
                    </a:solidFill>
                    <a:latin typeface="ไอติม Bold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000">
                  <a:solidFill>
                    <a:srgbClr val="FFFFFF"/>
                  </a:solidFill>
                  <a:latin typeface="ไอติม Bold"/>
                </a:endParaRPr>
              </a:p>
            </p:txBody>
          </p:sp>
        </mc:Choice>
        <mc:Fallback xmlns="">
          <p:sp>
            <p:nvSpPr>
              <p:cNvPr id="27" name="TextBox 6">
                <a:extLst>
                  <a:ext uri="{FF2B5EF4-FFF2-40B4-BE49-F238E27FC236}">
                    <a16:creationId xmlns:a16="http://schemas.microsoft.com/office/drawing/2014/main" id="{6691E625-E97D-4D29-8AA3-EEF8960C6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970" y="4984847"/>
                <a:ext cx="5766131" cy="1795363"/>
              </a:xfrm>
              <a:prstGeom prst="rect">
                <a:avLst/>
              </a:prstGeom>
              <a:blipFill>
                <a:blip r:embed="rId38"/>
                <a:stretch>
                  <a:fillRect l="-5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73F1A34-6E99-9F78-E723-E36751483D21}"/>
                  </a:ext>
                </a:extLst>
              </p:cNvPr>
              <p:cNvSpPr txBox="1"/>
              <p:nvPr/>
            </p:nvSpPr>
            <p:spPr>
              <a:xfrm>
                <a:off x="8741314" y="5652405"/>
                <a:ext cx="3818813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73F1A34-6E99-9F78-E723-E36751483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314" y="5652405"/>
                <a:ext cx="3818813" cy="1244828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Right 29">
            <a:extLst>
              <a:ext uri="{FF2B5EF4-FFF2-40B4-BE49-F238E27FC236}">
                <a16:creationId xmlns:a16="http://schemas.microsoft.com/office/drawing/2014/main" id="{4525751E-A5B2-A27F-03EF-791FF6BA1980}"/>
              </a:ext>
            </a:extLst>
          </p:cNvPr>
          <p:cNvSpPr/>
          <p:nvPr/>
        </p:nvSpPr>
        <p:spPr>
          <a:xfrm>
            <a:off x="8362244" y="6102531"/>
            <a:ext cx="757404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85AAC49-AB17-DF37-B83E-76D6CE1A5547}"/>
              </a:ext>
            </a:extLst>
          </p:cNvPr>
          <p:cNvSpPr/>
          <p:nvPr/>
        </p:nvSpPr>
        <p:spPr>
          <a:xfrm>
            <a:off x="8362244" y="5133898"/>
            <a:ext cx="757404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D7278F2-CFF0-710B-E646-10D73522DB3B}"/>
                  </a:ext>
                </a:extLst>
              </p:cNvPr>
              <p:cNvSpPr txBox="1"/>
              <p:nvPr/>
            </p:nvSpPr>
            <p:spPr>
              <a:xfrm>
                <a:off x="8921878" y="4664246"/>
                <a:ext cx="2718935" cy="124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400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0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br>
                  <a:rPr lang="en-US" sz="4000" b="0">
                    <a:solidFill>
                      <a:srgbClr val="FFFFFF"/>
                    </a:solidFill>
                    <a:latin typeface="ไอติม Bold"/>
                  </a:rPr>
                </a:br>
                <a:endParaRPr lang="en-US" sz="400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D7278F2-CFF0-710B-E646-10D73522D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878" y="4664246"/>
                <a:ext cx="2718935" cy="1244893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91676" y="988673"/>
            <a:ext cx="5066324" cy="6547315"/>
          </a:xfrm>
          <a:custGeom>
            <a:avLst/>
            <a:gdLst/>
            <a:ahLst/>
            <a:cxnLst/>
            <a:rect l="l" t="t" r="r" b="b"/>
            <a:pathLst>
              <a:path w="5187312" h="8269627">
                <a:moveTo>
                  <a:pt x="0" y="0"/>
                </a:moveTo>
                <a:lnTo>
                  <a:pt x="5187312" y="0"/>
                </a:lnTo>
                <a:lnTo>
                  <a:pt x="5187312" y="8269627"/>
                </a:lnTo>
                <a:lnTo>
                  <a:pt x="0" y="826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96795" y="3768391"/>
            <a:ext cx="3521117" cy="88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8000" spc="-256">
                <a:solidFill>
                  <a:srgbClr val="FF0000"/>
                </a:solidFill>
                <a:latin typeface="ไอติม Bold"/>
              </a:rPr>
              <a:t>Chú ý</a:t>
            </a:r>
          </a:p>
        </p:txBody>
      </p:sp>
      <p:sp>
        <p:nvSpPr>
          <p:cNvPr id="4" name="Freeform 4"/>
          <p:cNvSpPr/>
          <p:nvPr/>
        </p:nvSpPr>
        <p:spPr>
          <a:xfrm>
            <a:off x="9469652" y="2164327"/>
            <a:ext cx="586164" cy="574441"/>
          </a:xfrm>
          <a:custGeom>
            <a:avLst/>
            <a:gdLst/>
            <a:ahLst/>
            <a:cxnLst/>
            <a:rect l="l" t="t" r="r" b="b"/>
            <a:pathLst>
              <a:path w="586164" h="574441">
                <a:moveTo>
                  <a:pt x="0" y="0"/>
                </a:moveTo>
                <a:lnTo>
                  <a:pt x="586164" y="0"/>
                </a:lnTo>
                <a:lnTo>
                  <a:pt x="586164" y="574440"/>
                </a:lnTo>
                <a:lnTo>
                  <a:pt x="0" y="574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78752" y="566037"/>
            <a:ext cx="6483030" cy="5183668"/>
            <a:chOff x="0" y="0"/>
            <a:chExt cx="8249457" cy="2948405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8249456" cy="2875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4800">
                  <a:solidFill>
                    <a:srgbClr val="FFFFFF"/>
                  </a:solidFill>
                  <a:latin typeface="ไอติม Bold"/>
                </a:rPr>
                <a:t>Mỗi số được coi là một đa thức một biến. </a:t>
              </a:r>
              <a:br>
                <a:rPr lang="en-US" sz="4800">
                  <a:solidFill>
                    <a:srgbClr val="FFFFFF"/>
                  </a:solidFill>
                  <a:latin typeface="ไอติม Bold"/>
                </a:rPr>
              </a:br>
              <a:r>
                <a:rPr lang="en-US" sz="4800">
                  <a:solidFill>
                    <a:srgbClr val="FFFFFF"/>
                  </a:solidFill>
                  <a:latin typeface="ไอติม Bold"/>
                </a:rPr>
                <a:t>Số 0 được gọi là </a:t>
              </a:r>
              <a:r>
                <a:rPr lang="en-US" sz="4800" i="1">
                  <a:solidFill>
                    <a:srgbClr val="FFC000"/>
                  </a:solidFill>
                  <a:latin typeface="ไอติม Bold"/>
                </a:rPr>
                <a:t>đa thức không.</a:t>
              </a:r>
              <a:br>
                <a:rPr lang="en-US" sz="4800" i="1">
                  <a:solidFill>
                    <a:srgbClr val="FFC000"/>
                  </a:solidFill>
                  <a:latin typeface="ไอติม Bold"/>
                </a:rPr>
              </a:br>
              <a:r>
                <a:rPr lang="en-US" sz="4800">
                  <a:solidFill>
                    <a:schemeClr val="bg1"/>
                  </a:solidFill>
                  <a:latin typeface="ไอติม Bold"/>
                </a:rPr>
                <a:t>Mỗi đơn thức được coi là một đa thức.</a:t>
              </a:r>
              <a:endParaRPr lang="en-US" sz="4800">
                <a:solidFill>
                  <a:srgbClr val="FFC000"/>
                </a:solidFill>
                <a:latin typeface="ไอติม Bold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7"/>
                <p:cNvSpPr txBox="1"/>
                <p:nvPr/>
              </p:nvSpPr>
              <p:spPr>
                <a:xfrm>
                  <a:off x="0" y="2289985"/>
                  <a:ext cx="8249457" cy="65842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3359"/>
                    </a:lnSpc>
                  </a:pPr>
                  <a:r>
                    <a:rPr lang="en-US" sz="4000" spc="-96">
                      <a:solidFill>
                        <a:srgbClr val="FFFFFF"/>
                      </a:solidFill>
                      <a:latin typeface="Mali"/>
                    </a:rPr>
                    <a:t>VD: </a:t>
                  </a:r>
                  <a14:m>
                    <m:oMath xmlns:m="http://schemas.openxmlformats.org/officeDocument/2006/math">
                      <m:r>
                        <a:rPr lang="en-US" sz="4000" b="0" i="1" spc="-96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a14:m>
                  <a:r>
                    <a:rPr lang="en-US" sz="4000" spc="-96">
                      <a:solidFill>
                        <a:srgbClr val="FFFFFF"/>
                      </a:solidFill>
                      <a:latin typeface="Mali"/>
                    </a:rPr>
                    <a:t> là đa thức một biến</a:t>
                  </a:r>
                  <a:br>
                    <a:rPr lang="en-US" sz="4000" spc="-96">
                      <a:solidFill>
                        <a:srgbClr val="FFFFFF"/>
                      </a:solidFill>
                      <a:latin typeface="Mali"/>
                    </a:rPr>
                  </a:br>
                  <a:r>
                    <a:rPr lang="en-US" sz="4000" spc="-96">
                      <a:solidFill>
                        <a:srgbClr val="FFFFFF"/>
                      </a:solidFill>
                      <a:latin typeface="Mali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000" b="0" i="1" spc="-96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000" b="0" i="1" spc="-96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4000" spc="-96">
                      <a:solidFill>
                        <a:srgbClr val="FFFFFF"/>
                      </a:solidFill>
                      <a:latin typeface="Mali"/>
                    </a:rPr>
                    <a:t> là đa thức một biến</a:t>
                  </a:r>
                </a:p>
              </p:txBody>
            </p:sp>
          </mc:Choice>
          <mc:Fallback xmlns="">
            <p:sp>
              <p:nvSpPr>
                <p:cNvPr id="7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289985"/>
                  <a:ext cx="8249457" cy="658420"/>
                </a:xfrm>
                <a:prstGeom prst="rect">
                  <a:avLst/>
                </a:prstGeom>
                <a:blipFill>
                  <a:blip r:embed="rId6"/>
                  <a:stretch>
                    <a:fillRect l="-4699" t="-27895" r="-846" b="-2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Freeform 8"/>
          <p:cNvSpPr/>
          <p:nvPr/>
        </p:nvSpPr>
        <p:spPr>
          <a:xfrm>
            <a:off x="9648854" y="6961547"/>
            <a:ext cx="586164" cy="574441"/>
          </a:xfrm>
          <a:custGeom>
            <a:avLst/>
            <a:gdLst/>
            <a:ahLst/>
            <a:cxnLst/>
            <a:rect l="l" t="t" r="r" b="b"/>
            <a:pathLst>
              <a:path w="586164" h="574441">
                <a:moveTo>
                  <a:pt x="0" y="0"/>
                </a:moveTo>
                <a:lnTo>
                  <a:pt x="586164" y="0"/>
                </a:lnTo>
                <a:lnTo>
                  <a:pt x="586164" y="574440"/>
                </a:lnTo>
                <a:lnTo>
                  <a:pt x="0" y="5744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278752" y="6068907"/>
            <a:ext cx="7018648" cy="3048359"/>
            <a:chOff x="-320180" y="758064"/>
            <a:chExt cx="9358197" cy="4064476"/>
          </a:xfrm>
        </p:grpSpPr>
        <p:sp>
          <p:nvSpPr>
            <p:cNvPr id="10" name="TextBox 10"/>
            <p:cNvSpPr txBox="1"/>
            <p:nvPr/>
          </p:nvSpPr>
          <p:spPr>
            <a:xfrm>
              <a:off x="-320180" y="758064"/>
              <a:ext cx="9358197" cy="25677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4800">
                  <a:solidFill>
                    <a:srgbClr val="FFFFFF"/>
                  </a:solidFill>
                  <a:latin typeface="ไอติม Bold"/>
                </a:rPr>
                <a:t>Người ta thường sử dụng các chữ cái in hoa để kí hiệu đa thức.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1"/>
                <p:cNvSpPr txBox="1"/>
                <p:nvPr/>
              </p:nvSpPr>
              <p:spPr>
                <a:xfrm>
                  <a:off x="-320180" y="3588186"/>
                  <a:ext cx="8249456" cy="123435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3569"/>
                    </a:lnSpc>
                  </a:pPr>
                  <a:r>
                    <a:rPr lang="en-US" sz="4000" spc="-102">
                      <a:solidFill>
                        <a:srgbClr val="FFFFFF"/>
                      </a:solidFill>
                      <a:latin typeface="Mali"/>
                    </a:rPr>
                    <a:t>VD: 	</a:t>
                  </a:r>
                  <a14:m>
                    <m:oMath xmlns:m="http://schemas.openxmlformats.org/officeDocument/2006/math">
                      <m:r>
                        <a:rPr lang="en-US" sz="4000" b="0" i="1" spc="-102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b="0" i="1" spc="-102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pc="-102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pc="-102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pc="-102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000" b="0" i="1" spc="-102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pc="-102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pc="-102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a14:m>
                  <a:br>
                    <a:rPr lang="en-US" sz="4000" spc="-102">
                      <a:solidFill>
                        <a:srgbClr val="FFFFFF"/>
                      </a:solidFill>
                      <a:latin typeface="Mali"/>
                    </a:rPr>
                  </a:br>
                  <a:r>
                    <a:rPr lang="en-US" sz="4000" spc="-102">
                      <a:solidFill>
                        <a:srgbClr val="FFFFFF"/>
                      </a:solidFill>
                      <a:latin typeface="Mali"/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en-US" sz="4000" b="0" i="1" spc="-102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4000" b="0" i="1" spc="-102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pc="-102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4000" b="0" i="1" spc="-102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pc="-102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pc="-102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spc="-102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pc="-102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pc="-102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000" b="0" i="1" spc="-102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b="0" i="1" spc="-102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pc="-102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4000" spc="-102">
                    <a:solidFill>
                      <a:srgbClr val="FFFFFF"/>
                    </a:solidFill>
                    <a:latin typeface="Mali"/>
                  </a:endParaRPr>
                </a:p>
              </p:txBody>
            </p:sp>
          </mc:Choice>
          <mc:Fallback xmlns="">
            <p:sp>
              <p:nvSpPr>
                <p:cNvPr id="11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20180" y="3588186"/>
                  <a:ext cx="8249456" cy="1234354"/>
                </a:xfrm>
                <a:prstGeom prst="rect">
                  <a:avLst/>
                </a:prstGeom>
                <a:blipFill>
                  <a:blip r:embed="rId9"/>
                  <a:stretch>
                    <a:fillRect l="-4926" t="-335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Freeform 16"/>
          <p:cNvSpPr/>
          <p:nvPr/>
        </p:nvSpPr>
        <p:spPr>
          <a:xfrm>
            <a:off x="1690331" y="639920"/>
            <a:ext cx="1412928" cy="1497323"/>
          </a:xfrm>
          <a:custGeom>
            <a:avLst/>
            <a:gdLst/>
            <a:ahLst/>
            <a:cxnLst/>
            <a:rect l="l" t="t" r="r" b="b"/>
            <a:pathLst>
              <a:path w="1412928" h="1497323">
                <a:moveTo>
                  <a:pt x="0" y="0"/>
                </a:moveTo>
                <a:lnTo>
                  <a:pt x="1412929" y="0"/>
                </a:lnTo>
                <a:lnTo>
                  <a:pt x="1412929" y="1497323"/>
                </a:lnTo>
                <a:lnTo>
                  <a:pt x="0" y="14973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946367">
            <a:off x="4966853" y="5984697"/>
            <a:ext cx="1154159" cy="955619"/>
          </a:xfrm>
          <a:custGeom>
            <a:avLst/>
            <a:gdLst/>
            <a:ahLst/>
            <a:cxnLst/>
            <a:rect l="l" t="t" r="r" b="b"/>
            <a:pathLst>
              <a:path w="1154159" h="955619">
                <a:moveTo>
                  <a:pt x="0" y="0"/>
                </a:moveTo>
                <a:lnTo>
                  <a:pt x="1154159" y="0"/>
                </a:lnTo>
                <a:lnTo>
                  <a:pt x="1154159" y="955619"/>
                </a:lnTo>
                <a:lnTo>
                  <a:pt x="0" y="9556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3283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9336" y="1600563"/>
            <a:ext cx="7986129" cy="7085874"/>
          </a:xfrm>
          <a:custGeom>
            <a:avLst/>
            <a:gdLst/>
            <a:ahLst/>
            <a:cxnLst/>
            <a:rect l="l" t="t" r="r" b="b"/>
            <a:pathLst>
              <a:path w="7986129" h="7085874">
                <a:moveTo>
                  <a:pt x="0" y="0"/>
                </a:moveTo>
                <a:lnTo>
                  <a:pt x="7986129" y="0"/>
                </a:lnTo>
                <a:lnTo>
                  <a:pt x="7986129" y="7085874"/>
                </a:lnTo>
                <a:lnTo>
                  <a:pt x="0" y="7085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65131" y="2171700"/>
            <a:ext cx="7145469" cy="5475922"/>
            <a:chOff x="-157630" y="133349"/>
            <a:chExt cx="8602600" cy="3668439"/>
          </a:xfrm>
        </p:grpSpPr>
        <p:sp>
          <p:nvSpPr>
            <p:cNvPr id="5" name="TextBox 5"/>
            <p:cNvSpPr txBox="1"/>
            <p:nvPr/>
          </p:nvSpPr>
          <p:spPr>
            <a:xfrm>
              <a:off x="0" y="133349"/>
              <a:ext cx="8444970" cy="1864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7200" u="sng" spc="-288">
                  <a:solidFill>
                    <a:srgbClr val="FFFF00"/>
                  </a:solidFill>
                  <a:latin typeface="ไอติม Bold"/>
                </a:rPr>
                <a:t>Ví dụ 1</a:t>
              </a:r>
              <a:r>
                <a:rPr lang="en-US" sz="7200" spc="-288">
                  <a:solidFill>
                    <a:srgbClr val="FFFFFF"/>
                  </a:solidFill>
                  <a:latin typeface="ไอติม Bold"/>
                </a:rPr>
                <a:t>: Biểu thức nào sau đây là đa thức một biến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6"/>
                <p:cNvSpPr txBox="1"/>
                <p:nvPr/>
              </p:nvSpPr>
              <p:spPr>
                <a:xfrm>
                  <a:off x="-157630" y="1997659"/>
                  <a:ext cx="8052167" cy="1804129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7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FBE67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FBE67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FBE67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FBE67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FBE675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FBE67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FBE67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FBE675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FBE67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4000">
                    <a:solidFill>
                      <a:srgbClr val="FBE675"/>
                    </a:solidFill>
                    <a:latin typeface="Sriracha"/>
                  </a:endParaRPr>
                </a:p>
              </p:txBody>
            </p:sp>
          </mc:Choice>
          <mc:Fallback xmlns="">
            <p:sp>
              <p:nvSpPr>
                <p:cNvPr id="6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7630" y="1997659"/>
                  <a:ext cx="8052167" cy="1804129"/>
                </a:xfrm>
                <a:prstGeom prst="rect">
                  <a:avLst/>
                </a:prstGeom>
                <a:blipFill>
                  <a:blip r:embed="rId4"/>
                  <a:stretch>
                    <a:fillRect b="-15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Freeform 7"/>
          <p:cNvSpPr/>
          <p:nvPr/>
        </p:nvSpPr>
        <p:spPr>
          <a:xfrm>
            <a:off x="9273171" y="1600563"/>
            <a:ext cx="7986129" cy="7085874"/>
          </a:xfrm>
          <a:custGeom>
            <a:avLst/>
            <a:gdLst/>
            <a:ahLst/>
            <a:cxnLst/>
            <a:rect l="l" t="t" r="r" b="b"/>
            <a:pathLst>
              <a:path w="7986129" h="7085874">
                <a:moveTo>
                  <a:pt x="0" y="0"/>
                </a:moveTo>
                <a:lnTo>
                  <a:pt x="7986129" y="0"/>
                </a:lnTo>
                <a:lnTo>
                  <a:pt x="7986129" y="7085874"/>
                </a:lnTo>
                <a:lnTo>
                  <a:pt x="0" y="70858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9888276" y="2171700"/>
            <a:ext cx="6803663" cy="5494429"/>
            <a:chOff x="-22156" y="133349"/>
            <a:chExt cx="8504653" cy="4325977"/>
          </a:xfrm>
        </p:grpSpPr>
        <p:sp>
          <p:nvSpPr>
            <p:cNvPr id="10" name="TextBox 10"/>
            <p:cNvSpPr txBox="1"/>
            <p:nvPr/>
          </p:nvSpPr>
          <p:spPr>
            <a:xfrm>
              <a:off x="37527" y="133349"/>
              <a:ext cx="8444970" cy="2191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7200" u="sng" spc="-288">
                  <a:solidFill>
                    <a:srgbClr val="FFFF00"/>
                  </a:solidFill>
                  <a:latin typeface="ไอติม Bold"/>
                </a:rPr>
                <a:t>Luyện tập 1</a:t>
              </a:r>
              <a:r>
                <a:rPr lang="en-US" sz="7200" spc="-288">
                  <a:solidFill>
                    <a:srgbClr val="FFFFFF"/>
                  </a:solidFill>
                  <a:latin typeface="ไอติม Bold"/>
                </a:rPr>
                <a:t>: Biểu thức nào sau đây là đa thức một biến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1"/>
                <p:cNvSpPr txBox="1"/>
                <p:nvPr/>
              </p:nvSpPr>
              <p:spPr>
                <a:xfrm>
                  <a:off x="-22156" y="2338987"/>
                  <a:ext cx="8444970" cy="212033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7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FBE67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FBE67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FBE67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FBE67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FBE67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000" b="0" i="1" smtClean="0">
                                    <a:solidFill>
                                      <a:srgbClr val="FBE67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solidFill>
                                      <a:srgbClr val="FBE675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solidFill>
                                      <a:srgbClr val="FBE675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FBE67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FBE67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FBE675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000" b="0" i="1" smtClean="0">
                            <a:solidFill>
                              <a:srgbClr val="FBE67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4000" b="0">
                    <a:solidFill>
                      <a:srgbClr val="FBE675"/>
                    </a:solidFill>
                    <a:latin typeface="Sriracha"/>
                  </a:endParaRPr>
                </a:p>
              </p:txBody>
            </p:sp>
          </mc:Choice>
          <mc:Fallback xmlns="">
            <p:sp>
              <p:nvSpPr>
                <p:cNvPr id="11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2156" y="2338987"/>
                  <a:ext cx="8444970" cy="2120339"/>
                </a:xfrm>
                <a:prstGeom prst="rect">
                  <a:avLst/>
                </a:prstGeom>
                <a:blipFill>
                  <a:blip r:embed="rId7"/>
                  <a:stretch>
                    <a:fillRect b="-15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Freeform 12"/>
          <p:cNvSpPr/>
          <p:nvPr/>
        </p:nvSpPr>
        <p:spPr>
          <a:xfrm rot="4926941" flipH="1">
            <a:off x="7012561" y="9300964"/>
            <a:ext cx="965999" cy="1660311"/>
          </a:xfrm>
          <a:custGeom>
            <a:avLst/>
            <a:gdLst/>
            <a:ahLst/>
            <a:cxnLst/>
            <a:rect l="l" t="t" r="r" b="b"/>
            <a:pathLst>
              <a:path w="965999" h="1660311">
                <a:moveTo>
                  <a:pt x="965999" y="0"/>
                </a:moveTo>
                <a:lnTo>
                  <a:pt x="0" y="0"/>
                </a:lnTo>
                <a:lnTo>
                  <a:pt x="0" y="1660311"/>
                </a:lnTo>
                <a:lnTo>
                  <a:pt x="965999" y="1660311"/>
                </a:lnTo>
                <a:lnTo>
                  <a:pt x="96599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211809">
            <a:off x="17398239" y="8304172"/>
            <a:ext cx="1029690" cy="1108276"/>
          </a:xfrm>
          <a:custGeom>
            <a:avLst/>
            <a:gdLst/>
            <a:ahLst/>
            <a:cxnLst/>
            <a:rect l="l" t="t" r="r" b="b"/>
            <a:pathLst>
              <a:path w="1029690" h="1108276">
                <a:moveTo>
                  <a:pt x="0" y="0"/>
                </a:moveTo>
                <a:lnTo>
                  <a:pt x="1029690" y="0"/>
                </a:lnTo>
                <a:lnTo>
                  <a:pt x="1029690" y="1108276"/>
                </a:lnTo>
                <a:lnTo>
                  <a:pt x="0" y="11082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488984">
            <a:off x="17251383" y="-220648"/>
            <a:ext cx="1334812" cy="1357018"/>
          </a:xfrm>
          <a:custGeom>
            <a:avLst/>
            <a:gdLst/>
            <a:ahLst/>
            <a:cxnLst/>
            <a:rect l="l" t="t" r="r" b="b"/>
            <a:pathLst>
              <a:path w="1334812" h="1357018">
                <a:moveTo>
                  <a:pt x="0" y="0"/>
                </a:moveTo>
                <a:lnTo>
                  <a:pt x="1334813" y="0"/>
                </a:lnTo>
                <a:lnTo>
                  <a:pt x="1334813" y="1357018"/>
                </a:lnTo>
                <a:lnTo>
                  <a:pt x="0" y="13570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399999">
            <a:off x="-718943" y="2698503"/>
            <a:ext cx="1437885" cy="1160765"/>
          </a:xfrm>
          <a:custGeom>
            <a:avLst/>
            <a:gdLst/>
            <a:ahLst/>
            <a:cxnLst/>
            <a:rect l="l" t="t" r="r" b="b"/>
            <a:pathLst>
              <a:path w="1437885" h="1160765">
                <a:moveTo>
                  <a:pt x="0" y="0"/>
                </a:moveTo>
                <a:lnTo>
                  <a:pt x="1437886" y="0"/>
                </a:lnTo>
                <a:lnTo>
                  <a:pt x="1437886" y="1160766"/>
                </a:lnTo>
                <a:lnTo>
                  <a:pt x="0" y="11607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3800185">
            <a:off x="4282494" y="-640957"/>
            <a:ext cx="1379814" cy="1453827"/>
          </a:xfrm>
          <a:custGeom>
            <a:avLst/>
            <a:gdLst/>
            <a:ahLst/>
            <a:cxnLst/>
            <a:rect l="l" t="t" r="r" b="b"/>
            <a:pathLst>
              <a:path w="1379814" h="1453827">
                <a:moveTo>
                  <a:pt x="0" y="0"/>
                </a:moveTo>
                <a:lnTo>
                  <a:pt x="1379814" y="0"/>
                </a:lnTo>
                <a:lnTo>
                  <a:pt x="1379814" y="1453827"/>
                </a:lnTo>
                <a:lnTo>
                  <a:pt x="0" y="145382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9778" y="1051649"/>
            <a:ext cx="4049822" cy="6749356"/>
          </a:xfrm>
          <a:custGeom>
            <a:avLst/>
            <a:gdLst/>
            <a:ahLst/>
            <a:cxnLst/>
            <a:rect l="l" t="t" r="r" b="b"/>
            <a:pathLst>
              <a:path w="5187312" h="8269627">
                <a:moveTo>
                  <a:pt x="0" y="0"/>
                </a:moveTo>
                <a:lnTo>
                  <a:pt x="5187312" y="0"/>
                </a:lnTo>
                <a:lnTo>
                  <a:pt x="5187312" y="8269627"/>
                </a:lnTo>
                <a:lnTo>
                  <a:pt x="0" y="826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33622" y="2367298"/>
            <a:ext cx="3521117" cy="4115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 spc="-256">
                <a:solidFill>
                  <a:srgbClr val="FFFFFF"/>
                </a:solidFill>
                <a:latin typeface="ไอติม Bold"/>
              </a:rPr>
              <a:t>II. Cộng, trừ đơn thức có cùng số mũ của biến.</a:t>
            </a:r>
          </a:p>
        </p:txBody>
      </p:sp>
      <p:sp>
        <p:nvSpPr>
          <p:cNvPr id="4" name="Freeform 4"/>
          <p:cNvSpPr/>
          <p:nvPr/>
        </p:nvSpPr>
        <p:spPr>
          <a:xfrm>
            <a:off x="6096000" y="4009884"/>
            <a:ext cx="586164" cy="574441"/>
          </a:xfrm>
          <a:custGeom>
            <a:avLst/>
            <a:gdLst/>
            <a:ahLst/>
            <a:cxnLst/>
            <a:rect l="l" t="t" r="r" b="b"/>
            <a:pathLst>
              <a:path w="586164" h="574441">
                <a:moveTo>
                  <a:pt x="0" y="0"/>
                </a:moveTo>
                <a:lnTo>
                  <a:pt x="586164" y="0"/>
                </a:lnTo>
                <a:lnTo>
                  <a:pt x="586164" y="574440"/>
                </a:lnTo>
                <a:lnTo>
                  <a:pt x="0" y="574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69778" y="208934"/>
            <a:ext cx="1412928" cy="1497323"/>
          </a:xfrm>
          <a:custGeom>
            <a:avLst/>
            <a:gdLst/>
            <a:ahLst/>
            <a:cxnLst/>
            <a:rect l="l" t="t" r="r" b="b"/>
            <a:pathLst>
              <a:path w="1412928" h="1497323">
                <a:moveTo>
                  <a:pt x="0" y="0"/>
                </a:moveTo>
                <a:lnTo>
                  <a:pt x="1412929" y="0"/>
                </a:lnTo>
                <a:lnTo>
                  <a:pt x="1412929" y="1497323"/>
                </a:lnTo>
                <a:lnTo>
                  <a:pt x="0" y="1497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946367">
            <a:off x="2686950" y="6678722"/>
            <a:ext cx="926288" cy="682712"/>
          </a:xfrm>
          <a:custGeom>
            <a:avLst/>
            <a:gdLst/>
            <a:ahLst/>
            <a:cxnLst/>
            <a:rect l="l" t="t" r="r" b="b"/>
            <a:pathLst>
              <a:path w="1154159" h="955619">
                <a:moveTo>
                  <a:pt x="0" y="0"/>
                </a:moveTo>
                <a:lnTo>
                  <a:pt x="1154159" y="0"/>
                </a:lnTo>
                <a:lnTo>
                  <a:pt x="1154159" y="955619"/>
                </a:lnTo>
                <a:lnTo>
                  <a:pt x="0" y="9556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F4837FBA-AD6D-4A96-9BC8-6132D890A8D1}"/>
              </a:ext>
            </a:extLst>
          </p:cNvPr>
          <p:cNvGrpSpPr/>
          <p:nvPr/>
        </p:nvGrpSpPr>
        <p:grpSpPr>
          <a:xfrm>
            <a:off x="7081376" y="572940"/>
            <a:ext cx="10780358" cy="6104534"/>
            <a:chOff x="-2500170" y="73150"/>
            <a:chExt cx="10725163" cy="4421588"/>
          </a:xfrm>
        </p:grpSpPr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B64A9B70-C927-4656-A724-96F728B3D139}"/>
                </a:ext>
              </a:extLst>
            </p:cNvPr>
            <p:cNvSpPr txBox="1"/>
            <p:nvPr/>
          </p:nvSpPr>
          <p:spPr>
            <a:xfrm>
              <a:off x="-2500170" y="73150"/>
              <a:ext cx="8249456" cy="369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5400" u="sng">
                  <a:solidFill>
                    <a:srgbClr val="FFFF00"/>
                  </a:solidFill>
                  <a:latin typeface="ไอติม Bold"/>
                </a:rPr>
                <a:t>Hoạt động 3: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7">
                  <a:extLst>
                    <a:ext uri="{FF2B5EF4-FFF2-40B4-BE49-F238E27FC236}">
                      <a16:creationId xmlns:a16="http://schemas.microsoft.com/office/drawing/2014/main" id="{DB30A72C-57FA-4879-B103-4C3ADF4CADAE}"/>
                    </a:ext>
                  </a:extLst>
                </p:cNvPr>
                <p:cNvSpPr txBox="1"/>
                <p:nvPr/>
              </p:nvSpPr>
              <p:spPr>
                <a:xfrm>
                  <a:off x="-2500170" y="630403"/>
                  <a:ext cx="10725163" cy="386433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>
                    <a:lnSpc>
                      <a:spcPts val="6000"/>
                    </a:lnSpc>
                  </a:pPr>
                  <a:r>
                    <a:rPr lang="en-US" sz="4800" spc="-96">
                      <a:solidFill>
                        <a:srgbClr val="FFFFFF"/>
                      </a:solidFill>
                      <a:latin typeface="Mali"/>
                    </a:rPr>
                    <a:t>Cho hai đơn thức cùng biến </a:t>
                  </a:r>
                  <a14:m>
                    <m:oMath xmlns:m="http://schemas.openxmlformats.org/officeDocument/2006/math">
                      <m:r>
                        <a:rPr lang="en-US" sz="4800" b="0" i="1" spc="-96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4800" spc="-96">
                      <a:solidFill>
                        <a:srgbClr val="FFFFFF"/>
                      </a:solidFill>
                      <a:latin typeface="Mali"/>
                    </a:rPr>
                    <a:t> là </a:t>
                  </a:r>
                  <a14:m>
                    <m:oMath xmlns:m="http://schemas.openxmlformats.org/officeDocument/2006/math">
                      <m:r>
                        <a:rPr lang="en-US" sz="4800" b="0" i="1" spc="-96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800" b="0" i="1" spc="-96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pc="-96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pc="-96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4800" spc="-96">
                      <a:solidFill>
                        <a:srgbClr val="FFFFFF"/>
                      </a:solidFill>
                      <a:latin typeface="Mali"/>
                    </a:rPr>
                    <a:t> và </a:t>
                  </a:r>
                  <a14:m>
                    <m:oMath xmlns:m="http://schemas.openxmlformats.org/officeDocument/2006/math">
                      <m:r>
                        <a:rPr lang="en-US" sz="4800" b="0" i="1" spc="-96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800" b="0" i="1" spc="-96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pc="-96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pc="-96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4800" spc="-96">
                    <a:solidFill>
                      <a:srgbClr val="FFFFFF"/>
                    </a:solidFill>
                    <a:latin typeface="Mali"/>
                  </a:endParaRPr>
                </a:p>
                <a:p>
                  <a:pPr marL="914400" indent="-914400">
                    <a:lnSpc>
                      <a:spcPts val="6000"/>
                    </a:lnSpc>
                    <a:buAutoNum type="alphaLcParenR"/>
                  </a:pPr>
                  <a:r>
                    <a:rPr lang="en-US" sz="4800" spc="-96">
                      <a:solidFill>
                        <a:srgbClr val="FFFFFF"/>
                      </a:solidFill>
                      <a:latin typeface="Mali"/>
                    </a:rPr>
                    <a:t>So sánh số mũ của biến </a:t>
                  </a:r>
                  <a14:m>
                    <m:oMath xmlns:m="http://schemas.openxmlformats.org/officeDocument/2006/math">
                      <m:r>
                        <a:rPr lang="en-US" sz="4800" b="0" i="1" spc="-96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4800" spc="-96">
                      <a:solidFill>
                        <a:srgbClr val="FFFFFF"/>
                      </a:solidFill>
                      <a:latin typeface="Mali"/>
                    </a:rPr>
                    <a:t> trong hai đơn thức trên.</a:t>
                  </a:r>
                </a:p>
                <a:p>
                  <a:pPr marL="914400" indent="-914400">
                    <a:lnSpc>
                      <a:spcPts val="6000"/>
                    </a:lnSpc>
                    <a:buAutoNum type="alphaLcParenR"/>
                  </a:pPr>
                  <a:r>
                    <a:rPr lang="en-US" sz="4800" spc="-96">
                      <a:solidFill>
                        <a:srgbClr val="FFFFFF"/>
                      </a:solidFill>
                      <a:latin typeface="Mali"/>
                    </a:rPr>
                    <a:t>Thực hiện phép cộng </a:t>
                  </a:r>
                  <a14:m>
                    <m:oMath xmlns:m="http://schemas.openxmlformats.org/officeDocument/2006/math">
                      <m:r>
                        <a:rPr lang="en-US" sz="4800" b="0" i="1" spc="-96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800" b="0" i="1" spc="-96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pc="-96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pc="-96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pc="-96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0" i="1" spc="-96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800" b="0" i="1" spc="-96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pc="-96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pc="-96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4800" spc="-96">
                    <a:solidFill>
                      <a:srgbClr val="FFFFFF"/>
                    </a:solidFill>
                    <a:latin typeface="Mali"/>
                  </a:endParaRPr>
                </a:p>
                <a:p>
                  <a:pPr marL="914400" indent="-914400">
                    <a:lnSpc>
                      <a:spcPts val="6000"/>
                    </a:lnSpc>
                    <a:buAutoNum type="alphaLcParenR"/>
                  </a:pPr>
                  <a:r>
                    <a:rPr lang="en-US" sz="4800" spc="-96">
                      <a:solidFill>
                        <a:srgbClr val="FFFFFF"/>
                      </a:solidFill>
                      <a:latin typeface="Mali"/>
                    </a:rPr>
                    <a:t>So sánh kết quả của hai phép tính</a:t>
                  </a:r>
                </a:p>
                <a:p>
                  <a:pPr>
                    <a:lnSpc>
                      <a:spcPts val="6000"/>
                    </a:lnSpc>
                  </a:pPr>
                  <a14:m>
                    <m:oMath xmlns:m="http://schemas.openxmlformats.org/officeDocument/2006/math">
                      <m:r>
                        <a:rPr lang="en-US" sz="4800" b="0" i="1" spc="-96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800" b="0" i="1" spc="-96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pc="-96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pc="-96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pc="-96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0" i="1" spc="-96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800" b="0" i="1" spc="-96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pc="-96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pc="-96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4800" spc="-96">
                      <a:solidFill>
                        <a:srgbClr val="FFFFFF"/>
                      </a:solidFill>
                      <a:latin typeface="Mali"/>
                    </a:rPr>
                    <a:t> và </a:t>
                  </a:r>
                  <a14:m>
                    <m:oMath xmlns:m="http://schemas.openxmlformats.org/officeDocument/2006/math">
                      <m:r>
                        <a:rPr lang="en-US" sz="4800" b="0" i="1" spc="-96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0" i="1" spc="-96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800" b="0" i="1" spc="-96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0" i="1" spc="-96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800" b="0" i="1" spc="-96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4800" b="0" i="1" spc="-96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pc="-96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pc="-96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4800" spc="-96">
                    <a:solidFill>
                      <a:srgbClr val="FFFFFF"/>
                    </a:solidFill>
                    <a:latin typeface="Mali"/>
                  </a:endParaRPr>
                </a:p>
              </p:txBody>
            </p:sp>
          </mc:Choice>
          <mc:Fallback xmlns="">
            <p:sp>
              <p:nvSpPr>
                <p:cNvPr id="20" name="TextBox 7">
                  <a:extLst>
                    <a:ext uri="{FF2B5EF4-FFF2-40B4-BE49-F238E27FC236}">
                      <a16:creationId xmlns:a16="http://schemas.microsoft.com/office/drawing/2014/main" id="{DB30A72C-57FA-4879-B103-4C3ADF4CAD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00170" y="630403"/>
                  <a:ext cx="10725163" cy="3864335"/>
                </a:xfrm>
                <a:prstGeom prst="rect">
                  <a:avLst/>
                </a:prstGeom>
                <a:blipFill>
                  <a:blip r:embed="rId10"/>
                  <a:stretch>
                    <a:fillRect l="-3733" t="-3771" r="-1810" b="-60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13">
            <a:extLst>
              <a:ext uri="{FF2B5EF4-FFF2-40B4-BE49-F238E27FC236}">
                <a16:creationId xmlns:a16="http://schemas.microsoft.com/office/drawing/2014/main" id="{EEFDB424-2FBD-43C6-A3D9-CA1906155426}"/>
              </a:ext>
            </a:extLst>
          </p:cNvPr>
          <p:cNvGrpSpPr/>
          <p:nvPr/>
        </p:nvGrpSpPr>
        <p:grpSpPr>
          <a:xfrm>
            <a:off x="7174875" y="6991329"/>
            <a:ext cx="10780358" cy="2481818"/>
            <a:chOff x="-39741" y="446230"/>
            <a:chExt cx="8249456" cy="2917890"/>
          </a:xfrm>
        </p:grpSpPr>
        <p:sp>
          <p:nvSpPr>
            <p:cNvPr id="22" name="TextBox 14">
              <a:extLst>
                <a:ext uri="{FF2B5EF4-FFF2-40B4-BE49-F238E27FC236}">
                  <a16:creationId xmlns:a16="http://schemas.microsoft.com/office/drawing/2014/main" id="{08DEC84A-A6A3-4B39-BE12-5F5C2E9F7980}"/>
                </a:ext>
              </a:extLst>
            </p:cNvPr>
            <p:cNvSpPr txBox="1"/>
            <p:nvPr/>
          </p:nvSpPr>
          <p:spPr>
            <a:xfrm>
              <a:off x="-39741" y="446230"/>
              <a:ext cx="8249456" cy="512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50"/>
                </a:lnSpc>
              </a:pPr>
              <a:r>
                <a:rPr lang="en-US" sz="5400" u="sng">
                  <a:solidFill>
                    <a:srgbClr val="FF0000"/>
                  </a:solidFill>
                  <a:latin typeface="ไอติม Bold"/>
                </a:rPr>
                <a:t>Quy tắc:</a:t>
              </a:r>
            </a:p>
          </p:txBody>
        </p:sp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id="{1B981CB0-B303-4DAD-897F-1C301F8FCDA3}"/>
                </a:ext>
              </a:extLst>
            </p:cNvPr>
            <p:cNvSpPr txBox="1"/>
            <p:nvPr/>
          </p:nvSpPr>
          <p:spPr>
            <a:xfrm>
              <a:off x="-39741" y="1102526"/>
              <a:ext cx="8249456" cy="2261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4800" spc="-96">
                  <a:solidFill>
                    <a:srgbClr val="FFC000"/>
                  </a:solidFill>
                  <a:latin typeface="Mali"/>
                </a:rPr>
                <a:t>Để cộng (hay trừ) hai đơn thức cùng phần biến, ta cộng (hay trừ) phần hệ số và giữ nguyên phần biến.</a:t>
              </a:r>
            </a:p>
          </p:txBody>
        </p:sp>
      </p:grpSp>
      <p:sp>
        <p:nvSpPr>
          <p:cNvPr id="24" name="Freeform 8">
            <a:extLst>
              <a:ext uri="{FF2B5EF4-FFF2-40B4-BE49-F238E27FC236}">
                <a16:creationId xmlns:a16="http://schemas.microsoft.com/office/drawing/2014/main" id="{5BCEED06-1178-4E6D-B1B4-6CC6621AFDA9}"/>
              </a:ext>
            </a:extLst>
          </p:cNvPr>
          <p:cNvSpPr/>
          <p:nvPr/>
        </p:nvSpPr>
        <p:spPr>
          <a:xfrm>
            <a:off x="6096000" y="7915369"/>
            <a:ext cx="586164" cy="574441"/>
          </a:xfrm>
          <a:custGeom>
            <a:avLst/>
            <a:gdLst/>
            <a:ahLst/>
            <a:cxnLst/>
            <a:rect l="l" t="t" r="r" b="b"/>
            <a:pathLst>
              <a:path w="586164" h="574441">
                <a:moveTo>
                  <a:pt x="0" y="0"/>
                </a:moveTo>
                <a:lnTo>
                  <a:pt x="586164" y="0"/>
                </a:lnTo>
                <a:lnTo>
                  <a:pt x="586164" y="574440"/>
                </a:lnTo>
                <a:lnTo>
                  <a:pt x="0" y="5744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3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3012" y="837813"/>
            <a:ext cx="14191049" cy="5504433"/>
            <a:chOff x="-3810" y="0"/>
            <a:chExt cx="6769559" cy="2492050"/>
          </a:xfrm>
        </p:grpSpPr>
        <p:sp>
          <p:nvSpPr>
            <p:cNvPr id="3" name="Freeform 3"/>
            <p:cNvSpPr/>
            <p:nvPr/>
          </p:nvSpPr>
          <p:spPr>
            <a:xfrm>
              <a:off x="27603" y="0"/>
              <a:ext cx="6738146" cy="2465380"/>
            </a:xfrm>
            <a:custGeom>
              <a:avLst/>
              <a:gdLst/>
              <a:ahLst/>
              <a:cxnLst/>
              <a:rect l="l" t="t" r="r" b="b"/>
              <a:pathLst>
                <a:path w="6738146" h="2465380">
                  <a:moveTo>
                    <a:pt x="6738146" y="2465380"/>
                  </a:moveTo>
                  <a:lnTo>
                    <a:pt x="0" y="2457760"/>
                  </a:lnTo>
                  <a:lnTo>
                    <a:pt x="0" y="868285"/>
                  </a:lnTo>
                  <a:lnTo>
                    <a:pt x="17780" y="19050"/>
                  </a:lnTo>
                  <a:lnTo>
                    <a:pt x="3358132" y="0"/>
                  </a:lnTo>
                  <a:lnTo>
                    <a:pt x="6719096" y="5080"/>
                  </a:lnTo>
                  <a:close/>
                </a:path>
              </a:pathLst>
            </a:custGeom>
            <a:solidFill>
              <a:srgbClr val="082A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6767356" cy="2492050"/>
            </a:xfrm>
            <a:custGeom>
              <a:avLst/>
              <a:gdLst/>
              <a:ahLst/>
              <a:cxnLst/>
              <a:rect l="l" t="t" r="r" b="b"/>
              <a:pathLst>
                <a:path w="6767356" h="2492050">
                  <a:moveTo>
                    <a:pt x="6733066" y="21590"/>
                  </a:moveTo>
                  <a:cubicBezTo>
                    <a:pt x="6734336" y="34290"/>
                    <a:pt x="6734336" y="44450"/>
                    <a:pt x="6735606" y="54610"/>
                  </a:cubicBezTo>
                  <a:cubicBezTo>
                    <a:pt x="6738146" y="100951"/>
                    <a:pt x="6739416" y="153964"/>
                    <a:pt x="6741956" y="205085"/>
                  </a:cubicBezTo>
                  <a:cubicBezTo>
                    <a:pt x="6741956" y="278925"/>
                    <a:pt x="6754656" y="1734907"/>
                    <a:pt x="6761006" y="1808747"/>
                  </a:cubicBezTo>
                  <a:cubicBezTo>
                    <a:pt x="6767356" y="1920454"/>
                    <a:pt x="6763546" y="2034055"/>
                    <a:pt x="6763546" y="2145762"/>
                  </a:cubicBezTo>
                  <a:cubicBezTo>
                    <a:pt x="6763546" y="2244216"/>
                    <a:pt x="6764816" y="2335096"/>
                    <a:pt x="6766086" y="2431090"/>
                  </a:cubicBezTo>
                  <a:cubicBezTo>
                    <a:pt x="6766086" y="2452680"/>
                    <a:pt x="6766086" y="2466650"/>
                    <a:pt x="6766086" y="2490780"/>
                  </a:cubicBezTo>
                  <a:cubicBezTo>
                    <a:pt x="6743227" y="2490780"/>
                    <a:pt x="6722906" y="2492050"/>
                    <a:pt x="6686197" y="2490780"/>
                  </a:cubicBezTo>
                  <a:cubicBezTo>
                    <a:pt x="6343178" y="2485700"/>
                    <a:pt x="5994881" y="2492050"/>
                    <a:pt x="5651862" y="2486970"/>
                  </a:cubicBezTo>
                  <a:cubicBezTo>
                    <a:pt x="5446050" y="2483160"/>
                    <a:pt x="5245516" y="2485700"/>
                    <a:pt x="5039704" y="2483160"/>
                  </a:cubicBezTo>
                  <a:cubicBezTo>
                    <a:pt x="4944714" y="2481890"/>
                    <a:pt x="4849724" y="2480620"/>
                    <a:pt x="4754734" y="2479350"/>
                  </a:cubicBezTo>
                  <a:cubicBezTo>
                    <a:pt x="4696684" y="2479350"/>
                    <a:pt x="4643912" y="2480620"/>
                    <a:pt x="4585862" y="2480620"/>
                  </a:cubicBezTo>
                  <a:cubicBezTo>
                    <a:pt x="4438101" y="2479350"/>
                    <a:pt x="4031754" y="2480620"/>
                    <a:pt x="3883992" y="2479350"/>
                  </a:cubicBezTo>
                  <a:cubicBezTo>
                    <a:pt x="3778448" y="2478080"/>
                    <a:pt x="1667559" y="2486970"/>
                    <a:pt x="1562015" y="2485700"/>
                  </a:cubicBezTo>
                  <a:cubicBezTo>
                    <a:pt x="1535629" y="2485700"/>
                    <a:pt x="1503965" y="2486970"/>
                    <a:pt x="1477579" y="2486970"/>
                  </a:cubicBezTo>
                  <a:cubicBezTo>
                    <a:pt x="1414252" y="2486970"/>
                    <a:pt x="1356203" y="2488240"/>
                    <a:pt x="1292876" y="2488240"/>
                  </a:cubicBezTo>
                  <a:cubicBezTo>
                    <a:pt x="1134560" y="2488240"/>
                    <a:pt x="981520" y="2486970"/>
                    <a:pt x="823204" y="2485700"/>
                  </a:cubicBezTo>
                  <a:cubicBezTo>
                    <a:pt x="728214" y="2484430"/>
                    <a:pt x="633224" y="2483160"/>
                    <a:pt x="543511" y="2481890"/>
                  </a:cubicBezTo>
                  <a:cubicBezTo>
                    <a:pt x="374640" y="2480620"/>
                    <a:pt x="205769" y="2479350"/>
                    <a:pt x="48260" y="2479350"/>
                  </a:cubicBezTo>
                  <a:cubicBezTo>
                    <a:pt x="38100" y="2479350"/>
                    <a:pt x="29210" y="2479350"/>
                    <a:pt x="19050" y="2478080"/>
                  </a:cubicBezTo>
                  <a:cubicBezTo>
                    <a:pt x="10160" y="2476810"/>
                    <a:pt x="5080" y="2470460"/>
                    <a:pt x="7620" y="2461570"/>
                  </a:cubicBezTo>
                  <a:cubicBezTo>
                    <a:pt x="16510" y="2429764"/>
                    <a:pt x="12700" y="2382430"/>
                    <a:pt x="11430" y="2333203"/>
                  </a:cubicBezTo>
                  <a:cubicBezTo>
                    <a:pt x="10160" y="2232856"/>
                    <a:pt x="6350" y="2134402"/>
                    <a:pt x="7620" y="2034055"/>
                  </a:cubicBezTo>
                  <a:cubicBezTo>
                    <a:pt x="5080" y="1909094"/>
                    <a:pt x="0" y="362232"/>
                    <a:pt x="7620" y="235378"/>
                  </a:cubicBezTo>
                  <a:cubicBezTo>
                    <a:pt x="8890" y="210764"/>
                    <a:pt x="7620" y="184258"/>
                    <a:pt x="8890" y="159644"/>
                  </a:cubicBezTo>
                  <a:cubicBezTo>
                    <a:pt x="10160" y="119884"/>
                    <a:pt x="12700" y="7633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3838" y="30480"/>
                    <a:pt x="158274" y="29210"/>
                  </a:cubicBezTo>
                  <a:cubicBezTo>
                    <a:pt x="300759" y="25400"/>
                    <a:pt x="443244" y="22860"/>
                    <a:pt x="591006" y="20320"/>
                  </a:cubicBezTo>
                  <a:cubicBezTo>
                    <a:pt x="691273" y="17780"/>
                    <a:pt x="791540" y="16510"/>
                    <a:pt x="886530" y="13970"/>
                  </a:cubicBezTo>
                  <a:cubicBezTo>
                    <a:pt x="981520" y="11430"/>
                    <a:pt x="1081788" y="8890"/>
                    <a:pt x="1176778" y="8890"/>
                  </a:cubicBezTo>
                  <a:cubicBezTo>
                    <a:pt x="1282322" y="7620"/>
                    <a:pt x="1387867" y="10160"/>
                    <a:pt x="1493411" y="8890"/>
                  </a:cubicBezTo>
                  <a:cubicBezTo>
                    <a:pt x="1625341" y="8890"/>
                    <a:pt x="4015923" y="6350"/>
                    <a:pt x="4147854" y="5080"/>
                  </a:cubicBezTo>
                  <a:cubicBezTo>
                    <a:pt x="4274507" y="3810"/>
                    <a:pt x="4401160" y="2540"/>
                    <a:pt x="4533091" y="2540"/>
                  </a:cubicBezTo>
                  <a:cubicBezTo>
                    <a:pt x="4749457" y="1270"/>
                    <a:pt x="4960546" y="0"/>
                    <a:pt x="5176912" y="0"/>
                  </a:cubicBezTo>
                  <a:cubicBezTo>
                    <a:pt x="5266625" y="0"/>
                    <a:pt x="5361614" y="2540"/>
                    <a:pt x="5451327" y="2540"/>
                  </a:cubicBezTo>
                  <a:cubicBezTo>
                    <a:pt x="5699357" y="3810"/>
                    <a:pt x="5952663" y="5080"/>
                    <a:pt x="6200693" y="7620"/>
                  </a:cubicBezTo>
                  <a:cubicBezTo>
                    <a:pt x="6332623" y="8890"/>
                    <a:pt x="6464554" y="12700"/>
                    <a:pt x="6596484" y="16510"/>
                  </a:cubicBezTo>
                  <a:cubicBezTo>
                    <a:pt x="6628148" y="16510"/>
                    <a:pt x="6659811" y="16510"/>
                    <a:pt x="6686197" y="16510"/>
                  </a:cubicBezTo>
                  <a:cubicBezTo>
                    <a:pt x="6714016" y="17780"/>
                    <a:pt x="6722906" y="20320"/>
                    <a:pt x="6733066" y="21590"/>
                  </a:cubicBezTo>
                  <a:close/>
                  <a:moveTo>
                    <a:pt x="6743227" y="2474270"/>
                  </a:moveTo>
                  <a:cubicBezTo>
                    <a:pt x="6744496" y="2457760"/>
                    <a:pt x="6745766" y="2445060"/>
                    <a:pt x="6745766" y="2432360"/>
                  </a:cubicBezTo>
                  <a:cubicBezTo>
                    <a:pt x="6744496" y="2325630"/>
                    <a:pt x="6743227" y="2225283"/>
                    <a:pt x="6743227" y="2117362"/>
                  </a:cubicBezTo>
                  <a:cubicBezTo>
                    <a:pt x="6743227" y="2068135"/>
                    <a:pt x="6745766" y="2018908"/>
                    <a:pt x="6744496" y="1969681"/>
                  </a:cubicBezTo>
                  <a:cubicBezTo>
                    <a:pt x="6744496" y="1924241"/>
                    <a:pt x="6743227" y="1876907"/>
                    <a:pt x="6741956" y="1831467"/>
                  </a:cubicBezTo>
                  <a:cubicBezTo>
                    <a:pt x="6736877" y="1761413"/>
                    <a:pt x="6725446" y="311112"/>
                    <a:pt x="6725446" y="241058"/>
                  </a:cubicBezTo>
                  <a:cubicBezTo>
                    <a:pt x="6722906" y="182364"/>
                    <a:pt x="6720366" y="121777"/>
                    <a:pt x="6717827" y="63500"/>
                  </a:cubicBezTo>
                  <a:cubicBezTo>
                    <a:pt x="6716556" y="44450"/>
                    <a:pt x="6715286" y="43180"/>
                    <a:pt x="6670366" y="41910"/>
                  </a:cubicBezTo>
                  <a:cubicBezTo>
                    <a:pt x="6654534" y="41910"/>
                    <a:pt x="6643979" y="41910"/>
                    <a:pt x="6628148" y="40640"/>
                  </a:cubicBezTo>
                  <a:cubicBezTo>
                    <a:pt x="6496218" y="36830"/>
                    <a:pt x="6359009" y="31750"/>
                    <a:pt x="6227079" y="30480"/>
                  </a:cubicBezTo>
                  <a:cubicBezTo>
                    <a:pt x="5905168" y="26670"/>
                    <a:pt x="5577981" y="25400"/>
                    <a:pt x="5256070" y="22860"/>
                  </a:cubicBezTo>
                  <a:cubicBezTo>
                    <a:pt x="5208575" y="22860"/>
                    <a:pt x="5155803" y="22860"/>
                    <a:pt x="5108308" y="22860"/>
                  </a:cubicBezTo>
                  <a:cubicBezTo>
                    <a:pt x="5029150" y="22860"/>
                    <a:pt x="4949991" y="22860"/>
                    <a:pt x="4876110" y="22860"/>
                  </a:cubicBezTo>
                  <a:cubicBezTo>
                    <a:pt x="4707239" y="22860"/>
                    <a:pt x="4538368" y="22860"/>
                    <a:pt x="4374774" y="24130"/>
                  </a:cubicBezTo>
                  <a:cubicBezTo>
                    <a:pt x="4232289" y="25400"/>
                    <a:pt x="1831153" y="29210"/>
                    <a:pt x="1688668" y="29210"/>
                  </a:cubicBezTo>
                  <a:cubicBezTo>
                    <a:pt x="1456470" y="29210"/>
                    <a:pt x="1224273" y="26670"/>
                    <a:pt x="992075" y="33020"/>
                  </a:cubicBezTo>
                  <a:cubicBezTo>
                    <a:pt x="870699" y="36830"/>
                    <a:pt x="754600" y="36830"/>
                    <a:pt x="638501" y="38100"/>
                  </a:cubicBezTo>
                  <a:cubicBezTo>
                    <a:pt x="437966" y="41910"/>
                    <a:pt x="237432" y="45720"/>
                    <a:pt x="49530" y="50800"/>
                  </a:cubicBezTo>
                  <a:cubicBezTo>
                    <a:pt x="36830" y="50800"/>
                    <a:pt x="34290" y="53340"/>
                    <a:pt x="33020" y="70657"/>
                  </a:cubicBezTo>
                  <a:cubicBezTo>
                    <a:pt x="31750" y="104737"/>
                    <a:pt x="31750" y="138817"/>
                    <a:pt x="30480" y="172898"/>
                  </a:cubicBezTo>
                  <a:cubicBezTo>
                    <a:pt x="29210" y="229698"/>
                    <a:pt x="26670" y="284605"/>
                    <a:pt x="25400" y="341405"/>
                  </a:cubicBezTo>
                  <a:cubicBezTo>
                    <a:pt x="20320" y="401992"/>
                    <a:pt x="26670" y="1882587"/>
                    <a:pt x="29210" y="1943174"/>
                  </a:cubicBezTo>
                  <a:cubicBezTo>
                    <a:pt x="29210" y="2007548"/>
                    <a:pt x="29210" y="2073815"/>
                    <a:pt x="30480" y="2138189"/>
                  </a:cubicBezTo>
                  <a:cubicBezTo>
                    <a:pt x="30480" y="2185522"/>
                    <a:pt x="33020" y="2232856"/>
                    <a:pt x="33020" y="2280190"/>
                  </a:cubicBezTo>
                  <a:cubicBezTo>
                    <a:pt x="33020" y="2331310"/>
                    <a:pt x="33020" y="2382430"/>
                    <a:pt x="31750" y="2432360"/>
                  </a:cubicBezTo>
                  <a:cubicBezTo>
                    <a:pt x="31750" y="2436170"/>
                    <a:pt x="31750" y="2438710"/>
                    <a:pt x="31750" y="2442520"/>
                  </a:cubicBezTo>
                  <a:cubicBezTo>
                    <a:pt x="31750" y="2452680"/>
                    <a:pt x="35560" y="2456490"/>
                    <a:pt x="44450" y="2456490"/>
                  </a:cubicBezTo>
                  <a:cubicBezTo>
                    <a:pt x="84393" y="2456490"/>
                    <a:pt x="158274" y="2457760"/>
                    <a:pt x="226878" y="2457760"/>
                  </a:cubicBezTo>
                  <a:cubicBezTo>
                    <a:pt x="327145" y="2457760"/>
                    <a:pt x="432689" y="2455220"/>
                    <a:pt x="532956" y="2457760"/>
                  </a:cubicBezTo>
                  <a:cubicBezTo>
                    <a:pt x="696550" y="2461570"/>
                    <a:pt x="860144" y="2464110"/>
                    <a:pt x="1023738" y="2462840"/>
                  </a:cubicBezTo>
                  <a:cubicBezTo>
                    <a:pt x="1129283" y="2461570"/>
                    <a:pt x="1229550" y="2464110"/>
                    <a:pt x="1335094" y="2464110"/>
                  </a:cubicBezTo>
                  <a:cubicBezTo>
                    <a:pt x="1488134" y="2464110"/>
                    <a:pt x="1641173" y="2462840"/>
                    <a:pt x="1794213" y="2464110"/>
                  </a:cubicBezTo>
                  <a:cubicBezTo>
                    <a:pt x="2021133" y="2465380"/>
                    <a:pt x="4511982" y="2455220"/>
                    <a:pt x="4744180" y="2457760"/>
                  </a:cubicBezTo>
                  <a:cubicBezTo>
                    <a:pt x="4844447" y="2459030"/>
                    <a:pt x="4944714" y="2460300"/>
                    <a:pt x="5039704" y="2460300"/>
                  </a:cubicBezTo>
                  <a:cubicBezTo>
                    <a:pt x="5213852" y="2462840"/>
                    <a:pt x="5382724" y="2459030"/>
                    <a:pt x="5556872" y="2462840"/>
                  </a:cubicBezTo>
                  <a:cubicBezTo>
                    <a:pt x="5699357" y="2465380"/>
                    <a:pt x="5841842" y="2465380"/>
                    <a:pt x="5984327" y="2467920"/>
                  </a:cubicBezTo>
                  <a:cubicBezTo>
                    <a:pt x="6195416" y="2471730"/>
                    <a:pt x="6406504" y="2474270"/>
                    <a:pt x="6617593" y="2475540"/>
                  </a:cubicBezTo>
                  <a:cubicBezTo>
                    <a:pt x="6696752" y="2475540"/>
                    <a:pt x="6722906" y="2474270"/>
                    <a:pt x="6743227" y="2474270"/>
                  </a:cubicBezTo>
                  <a:close/>
                </a:path>
              </a:pathLst>
            </a:custGeom>
            <a:solidFill>
              <a:srgbClr val="F4727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-3187292" y="8537349"/>
            <a:ext cx="24662584" cy="3499301"/>
          </a:xfrm>
          <a:custGeom>
            <a:avLst/>
            <a:gdLst/>
            <a:ahLst/>
            <a:cxnLst/>
            <a:rect l="l" t="t" r="r" b="b"/>
            <a:pathLst>
              <a:path w="24662584" h="3499301">
                <a:moveTo>
                  <a:pt x="0" y="0"/>
                </a:moveTo>
                <a:lnTo>
                  <a:pt x="24662584" y="0"/>
                </a:lnTo>
                <a:lnTo>
                  <a:pt x="24662584" y="3499302"/>
                </a:lnTo>
                <a:lnTo>
                  <a:pt x="0" y="3499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82" t="-329688" r="-10052" b="-39099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586913" y="1168333"/>
            <a:ext cx="13663109" cy="1769011"/>
            <a:chOff x="-1792410" y="133351"/>
            <a:chExt cx="18217479" cy="1717262"/>
          </a:xfrm>
        </p:grpSpPr>
        <p:sp>
          <p:nvSpPr>
            <p:cNvPr id="8" name="TextBox 8"/>
            <p:cNvSpPr txBox="1"/>
            <p:nvPr/>
          </p:nvSpPr>
          <p:spPr>
            <a:xfrm>
              <a:off x="-1571091" y="133351"/>
              <a:ext cx="17996160" cy="9088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7200" u="sng" spc="-288">
                  <a:solidFill>
                    <a:srgbClr val="FFFF00"/>
                  </a:solidFill>
                  <a:latin typeface="ไอติม Bold"/>
                </a:rPr>
                <a:t>Ví dụ 2</a:t>
              </a:r>
              <a:r>
                <a:rPr lang="en-US" sz="7200" spc="-288">
                  <a:solidFill>
                    <a:srgbClr val="FFFFFF"/>
                  </a:solidFill>
                  <a:latin typeface="ไอติม Bold"/>
                </a:rPr>
                <a:t>: Thực hiện các phép tính sau: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1792410" y="1183764"/>
              <a:ext cx="5760927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endParaRPr lang="en-US" sz="2800">
                <a:solidFill>
                  <a:srgbClr val="FFFFFF"/>
                </a:solidFill>
                <a:latin typeface="Sriracha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29529" y="2781394"/>
            <a:ext cx="2229771" cy="6851252"/>
          </a:xfrm>
          <a:custGeom>
            <a:avLst/>
            <a:gdLst/>
            <a:ahLst/>
            <a:cxnLst/>
            <a:rect l="l" t="t" r="r" b="b"/>
            <a:pathLst>
              <a:path w="2229771" h="6851252">
                <a:moveTo>
                  <a:pt x="0" y="0"/>
                </a:moveTo>
                <a:lnTo>
                  <a:pt x="2229771" y="0"/>
                </a:lnTo>
                <a:lnTo>
                  <a:pt x="2229771" y="6851252"/>
                </a:lnTo>
                <a:lnTo>
                  <a:pt x="0" y="6851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693847" y="9397034"/>
            <a:ext cx="6141691" cy="1317672"/>
          </a:xfrm>
          <a:custGeom>
            <a:avLst/>
            <a:gdLst/>
            <a:ahLst/>
            <a:cxnLst/>
            <a:rect l="l" t="t" r="r" b="b"/>
            <a:pathLst>
              <a:path w="6141691" h="1317672">
                <a:moveTo>
                  <a:pt x="0" y="0"/>
                </a:moveTo>
                <a:lnTo>
                  <a:pt x="6141692" y="0"/>
                </a:lnTo>
                <a:lnTo>
                  <a:pt x="6141692" y="1317672"/>
                </a:lnTo>
                <a:lnTo>
                  <a:pt x="0" y="13176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921548" y="6386672"/>
            <a:ext cx="2664124" cy="4127516"/>
          </a:xfrm>
          <a:custGeom>
            <a:avLst/>
            <a:gdLst/>
            <a:ahLst/>
            <a:cxnLst/>
            <a:rect l="l" t="t" r="r" b="b"/>
            <a:pathLst>
              <a:path w="2664124" h="4127516">
                <a:moveTo>
                  <a:pt x="0" y="0"/>
                </a:moveTo>
                <a:lnTo>
                  <a:pt x="2664124" y="0"/>
                </a:lnTo>
                <a:lnTo>
                  <a:pt x="2664124" y="4127516"/>
                </a:lnTo>
                <a:lnTo>
                  <a:pt x="0" y="41275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961117" y="5320048"/>
            <a:ext cx="596365" cy="1025003"/>
          </a:xfrm>
          <a:custGeom>
            <a:avLst/>
            <a:gdLst/>
            <a:ahLst/>
            <a:cxnLst/>
            <a:rect l="l" t="t" r="r" b="b"/>
            <a:pathLst>
              <a:path w="596365" h="1025003">
                <a:moveTo>
                  <a:pt x="0" y="0"/>
                </a:moveTo>
                <a:lnTo>
                  <a:pt x="596366" y="0"/>
                </a:lnTo>
                <a:lnTo>
                  <a:pt x="596366" y="1025003"/>
                </a:lnTo>
                <a:lnTo>
                  <a:pt x="0" y="10250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946367">
            <a:off x="14059673" y="1223934"/>
            <a:ext cx="958886" cy="793938"/>
          </a:xfrm>
          <a:custGeom>
            <a:avLst/>
            <a:gdLst/>
            <a:ahLst/>
            <a:cxnLst/>
            <a:rect l="l" t="t" r="r" b="b"/>
            <a:pathLst>
              <a:path w="958886" h="793938">
                <a:moveTo>
                  <a:pt x="0" y="0"/>
                </a:moveTo>
                <a:lnTo>
                  <a:pt x="958886" y="0"/>
                </a:lnTo>
                <a:lnTo>
                  <a:pt x="958886" y="793938"/>
                </a:lnTo>
                <a:lnTo>
                  <a:pt x="0" y="7939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987158">
            <a:off x="14785653" y="1522175"/>
            <a:ext cx="786220" cy="538918"/>
          </a:xfrm>
          <a:custGeom>
            <a:avLst/>
            <a:gdLst/>
            <a:ahLst/>
            <a:cxnLst/>
            <a:rect l="l" t="t" r="r" b="b"/>
            <a:pathLst>
              <a:path w="786220" h="538918">
                <a:moveTo>
                  <a:pt x="0" y="0"/>
                </a:moveTo>
                <a:lnTo>
                  <a:pt x="786220" y="0"/>
                </a:lnTo>
                <a:lnTo>
                  <a:pt x="786220" y="538918"/>
                </a:lnTo>
                <a:lnTo>
                  <a:pt x="0" y="5389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103120" y="5596866"/>
            <a:ext cx="5006178" cy="5117840"/>
          </a:xfrm>
          <a:custGeom>
            <a:avLst/>
            <a:gdLst/>
            <a:ahLst/>
            <a:cxnLst/>
            <a:rect l="l" t="t" r="r" b="b"/>
            <a:pathLst>
              <a:path w="5006178" h="5117840">
                <a:moveTo>
                  <a:pt x="0" y="0"/>
                </a:moveTo>
                <a:lnTo>
                  <a:pt x="5006178" y="0"/>
                </a:lnTo>
                <a:lnTo>
                  <a:pt x="5006178" y="5117840"/>
                </a:lnTo>
                <a:lnTo>
                  <a:pt x="0" y="511784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6">
                <a:extLst>
                  <a:ext uri="{FF2B5EF4-FFF2-40B4-BE49-F238E27FC236}">
                    <a16:creationId xmlns:a16="http://schemas.microsoft.com/office/drawing/2014/main" id="{4D8C052C-D900-465D-8151-F502AA576400}"/>
                  </a:ext>
                </a:extLst>
              </p:cNvPr>
              <p:cNvSpPr txBox="1"/>
              <p:nvPr/>
            </p:nvSpPr>
            <p:spPr>
              <a:xfrm>
                <a:off x="2667000" y="2554503"/>
                <a:ext cx="3925981" cy="269311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br>
                  <a:rPr lang="en-US" sz="5400">
                    <a:solidFill>
                      <a:schemeClr val="bg1"/>
                    </a:solidFill>
                    <a:latin typeface="Sriracha"/>
                  </a:rPr>
                </a:br>
                <a:endParaRPr lang="en-US" sz="5400">
                  <a:solidFill>
                    <a:schemeClr val="bg1"/>
                  </a:solidFill>
                  <a:latin typeface="Sriracha"/>
                </a:endParaRPr>
              </a:p>
              <a:p>
                <a:pPr algn="ctr">
                  <a:lnSpc>
                    <a:spcPts val="7000"/>
                  </a:lnSpc>
                </a:pPr>
                <a:endParaRPr lang="en-US" sz="5400" b="0" i="1">
                  <a:solidFill>
                    <a:schemeClr val="bg1"/>
                  </a:solidFill>
                  <a:latin typeface="Sriracha"/>
                </a:endParaRPr>
              </a:p>
              <a:p>
                <a:pPr algn="ctr">
                  <a:lnSpc>
                    <a:spcPts val="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br>
                  <a:rPr lang="en-US" sz="5400">
                    <a:solidFill>
                      <a:schemeClr val="bg1"/>
                    </a:solidFill>
                    <a:latin typeface="Sriracha"/>
                  </a:rPr>
                </a:br>
                <a:endParaRPr lang="en-US" sz="5400">
                  <a:solidFill>
                    <a:schemeClr val="bg1"/>
                  </a:solidFill>
                  <a:latin typeface="Sriracha"/>
                </a:endParaRPr>
              </a:p>
            </p:txBody>
          </p:sp>
        </mc:Choice>
        <mc:Fallback xmlns="">
          <p:sp>
            <p:nvSpPr>
              <p:cNvPr id="17" name="TextBox 6">
                <a:extLst>
                  <a:ext uri="{FF2B5EF4-FFF2-40B4-BE49-F238E27FC236}">
                    <a16:creationId xmlns:a16="http://schemas.microsoft.com/office/drawing/2014/main" id="{4D8C052C-D900-465D-8151-F502AA576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554503"/>
                <a:ext cx="3925981" cy="2693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570365" y="2098914"/>
            <a:ext cx="12725747" cy="172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75"/>
              </a:lnSpc>
            </a:pPr>
            <a:r>
              <a:rPr lang="en-US" sz="6675" spc="-267">
                <a:solidFill>
                  <a:srgbClr val="FFFFFF"/>
                </a:solidFill>
                <a:latin typeface="ไอติม Bold"/>
              </a:rPr>
              <a:t>Để cộng ( hoặc trừ) hai đơn thức cùng  phần biến ta có thể làm như sau:</a:t>
            </a:r>
          </a:p>
        </p:txBody>
      </p:sp>
      <p:sp>
        <p:nvSpPr>
          <p:cNvPr id="5" name="Freeform 5"/>
          <p:cNvSpPr/>
          <p:nvPr/>
        </p:nvSpPr>
        <p:spPr>
          <a:xfrm rot="-8328514">
            <a:off x="7738554" y="-211483"/>
            <a:ext cx="971559" cy="948595"/>
          </a:xfrm>
          <a:custGeom>
            <a:avLst/>
            <a:gdLst/>
            <a:ahLst/>
            <a:cxnLst/>
            <a:rect l="l" t="t" r="r" b="b"/>
            <a:pathLst>
              <a:path w="971559" h="948595">
                <a:moveTo>
                  <a:pt x="0" y="0"/>
                </a:moveTo>
                <a:lnTo>
                  <a:pt x="971559" y="0"/>
                </a:lnTo>
                <a:lnTo>
                  <a:pt x="971559" y="948595"/>
                </a:lnTo>
                <a:lnTo>
                  <a:pt x="0" y="948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948732">
            <a:off x="5332639" y="7404"/>
            <a:ext cx="821859" cy="808410"/>
          </a:xfrm>
          <a:custGeom>
            <a:avLst/>
            <a:gdLst/>
            <a:ahLst/>
            <a:cxnLst/>
            <a:rect l="l" t="t" r="r" b="b"/>
            <a:pathLst>
              <a:path w="821859" h="808410">
                <a:moveTo>
                  <a:pt x="0" y="0"/>
                </a:moveTo>
                <a:lnTo>
                  <a:pt x="821859" y="0"/>
                </a:lnTo>
                <a:lnTo>
                  <a:pt x="821859" y="808411"/>
                </a:lnTo>
                <a:lnTo>
                  <a:pt x="0" y="808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93260">
            <a:off x="10150374" y="-269293"/>
            <a:ext cx="1203019" cy="971164"/>
          </a:xfrm>
          <a:custGeom>
            <a:avLst/>
            <a:gdLst/>
            <a:ahLst/>
            <a:cxnLst/>
            <a:rect l="l" t="t" r="r" b="b"/>
            <a:pathLst>
              <a:path w="1203019" h="971164">
                <a:moveTo>
                  <a:pt x="0" y="0"/>
                </a:moveTo>
                <a:lnTo>
                  <a:pt x="1203018" y="0"/>
                </a:lnTo>
                <a:lnTo>
                  <a:pt x="1203018" y="971164"/>
                </a:lnTo>
                <a:lnTo>
                  <a:pt x="0" y="971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777368">
            <a:off x="38196" y="-186767"/>
            <a:ext cx="899163" cy="899163"/>
          </a:xfrm>
          <a:custGeom>
            <a:avLst/>
            <a:gdLst/>
            <a:ahLst/>
            <a:cxnLst/>
            <a:rect l="l" t="t" r="r" b="b"/>
            <a:pathLst>
              <a:path w="899163" h="899163">
                <a:moveTo>
                  <a:pt x="0" y="0"/>
                </a:moveTo>
                <a:lnTo>
                  <a:pt x="899163" y="0"/>
                </a:lnTo>
                <a:lnTo>
                  <a:pt x="899163" y="899163"/>
                </a:lnTo>
                <a:lnTo>
                  <a:pt x="0" y="899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855143" flipH="1">
            <a:off x="2552951" y="-504013"/>
            <a:ext cx="980101" cy="1684548"/>
          </a:xfrm>
          <a:custGeom>
            <a:avLst/>
            <a:gdLst/>
            <a:ahLst/>
            <a:cxnLst/>
            <a:rect l="l" t="t" r="r" b="b"/>
            <a:pathLst>
              <a:path w="980101" h="1684548">
                <a:moveTo>
                  <a:pt x="980101" y="0"/>
                </a:moveTo>
                <a:lnTo>
                  <a:pt x="0" y="0"/>
                </a:lnTo>
                <a:lnTo>
                  <a:pt x="0" y="1684548"/>
                </a:lnTo>
                <a:lnTo>
                  <a:pt x="980101" y="1684548"/>
                </a:lnTo>
                <a:lnTo>
                  <a:pt x="98010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905822">
            <a:off x="15279370" y="68103"/>
            <a:ext cx="1085796" cy="687013"/>
          </a:xfrm>
          <a:custGeom>
            <a:avLst/>
            <a:gdLst/>
            <a:ahLst/>
            <a:cxnLst/>
            <a:rect l="l" t="t" r="r" b="b"/>
            <a:pathLst>
              <a:path w="1085796" h="687013">
                <a:moveTo>
                  <a:pt x="0" y="0"/>
                </a:moveTo>
                <a:lnTo>
                  <a:pt x="1085796" y="0"/>
                </a:lnTo>
                <a:lnTo>
                  <a:pt x="1085796" y="687013"/>
                </a:lnTo>
                <a:lnTo>
                  <a:pt x="0" y="6870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413241">
            <a:off x="17729542" y="107732"/>
            <a:ext cx="793884" cy="854474"/>
          </a:xfrm>
          <a:custGeom>
            <a:avLst/>
            <a:gdLst/>
            <a:ahLst/>
            <a:cxnLst/>
            <a:rect l="l" t="t" r="r" b="b"/>
            <a:pathLst>
              <a:path w="793884" h="854474">
                <a:moveTo>
                  <a:pt x="0" y="0"/>
                </a:moveTo>
                <a:lnTo>
                  <a:pt x="793885" y="0"/>
                </a:lnTo>
                <a:lnTo>
                  <a:pt x="793885" y="854474"/>
                </a:lnTo>
                <a:lnTo>
                  <a:pt x="0" y="8544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3800185">
            <a:off x="12866118" y="-97571"/>
            <a:ext cx="988688" cy="1041721"/>
          </a:xfrm>
          <a:custGeom>
            <a:avLst/>
            <a:gdLst/>
            <a:ahLst/>
            <a:cxnLst/>
            <a:rect l="l" t="t" r="r" b="b"/>
            <a:pathLst>
              <a:path w="988688" h="1041721">
                <a:moveTo>
                  <a:pt x="0" y="0"/>
                </a:moveTo>
                <a:lnTo>
                  <a:pt x="988688" y="0"/>
                </a:lnTo>
                <a:lnTo>
                  <a:pt x="988688" y="1041721"/>
                </a:lnTo>
                <a:lnTo>
                  <a:pt x="0" y="104172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3978358" flipH="1">
            <a:off x="238843" y="9178221"/>
            <a:ext cx="746338" cy="1282768"/>
          </a:xfrm>
          <a:custGeom>
            <a:avLst/>
            <a:gdLst/>
            <a:ahLst/>
            <a:cxnLst/>
            <a:rect l="l" t="t" r="r" b="b"/>
            <a:pathLst>
              <a:path w="746338" h="1282768">
                <a:moveTo>
                  <a:pt x="746337" y="0"/>
                </a:moveTo>
                <a:lnTo>
                  <a:pt x="0" y="0"/>
                </a:lnTo>
                <a:lnTo>
                  <a:pt x="0" y="1282768"/>
                </a:lnTo>
                <a:lnTo>
                  <a:pt x="746337" y="1282768"/>
                </a:lnTo>
                <a:lnTo>
                  <a:pt x="746337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669255">
            <a:off x="2771887" y="9624145"/>
            <a:ext cx="1193595" cy="1165383"/>
          </a:xfrm>
          <a:custGeom>
            <a:avLst/>
            <a:gdLst/>
            <a:ahLst/>
            <a:cxnLst/>
            <a:rect l="l" t="t" r="r" b="b"/>
            <a:pathLst>
              <a:path w="1193595" h="1165383">
                <a:moveTo>
                  <a:pt x="0" y="0"/>
                </a:moveTo>
                <a:lnTo>
                  <a:pt x="1193595" y="0"/>
                </a:lnTo>
                <a:lnTo>
                  <a:pt x="1193595" y="1165383"/>
                </a:lnTo>
                <a:lnTo>
                  <a:pt x="0" y="11653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674905">
            <a:off x="17149404" y="9221212"/>
            <a:ext cx="1411269" cy="1168502"/>
          </a:xfrm>
          <a:custGeom>
            <a:avLst/>
            <a:gdLst/>
            <a:ahLst/>
            <a:cxnLst/>
            <a:rect l="l" t="t" r="r" b="b"/>
            <a:pathLst>
              <a:path w="1411269" h="1168502">
                <a:moveTo>
                  <a:pt x="0" y="0"/>
                </a:moveTo>
                <a:lnTo>
                  <a:pt x="1411270" y="0"/>
                </a:lnTo>
                <a:lnTo>
                  <a:pt x="1411270" y="1168501"/>
                </a:lnTo>
                <a:lnTo>
                  <a:pt x="0" y="116850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2142565">
            <a:off x="14224869" y="9490438"/>
            <a:ext cx="1520228" cy="961890"/>
          </a:xfrm>
          <a:custGeom>
            <a:avLst/>
            <a:gdLst/>
            <a:ahLst/>
            <a:cxnLst/>
            <a:rect l="l" t="t" r="r" b="b"/>
            <a:pathLst>
              <a:path w="1520228" h="961890">
                <a:moveTo>
                  <a:pt x="0" y="0"/>
                </a:moveTo>
                <a:lnTo>
                  <a:pt x="1520228" y="0"/>
                </a:lnTo>
                <a:lnTo>
                  <a:pt x="1520228" y="961890"/>
                </a:lnTo>
                <a:lnTo>
                  <a:pt x="0" y="96189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8244800">
            <a:off x="5617287" y="9362189"/>
            <a:ext cx="823682" cy="886546"/>
          </a:xfrm>
          <a:custGeom>
            <a:avLst/>
            <a:gdLst/>
            <a:ahLst/>
            <a:cxnLst/>
            <a:rect l="l" t="t" r="r" b="b"/>
            <a:pathLst>
              <a:path w="823682" h="886546">
                <a:moveTo>
                  <a:pt x="0" y="0"/>
                </a:moveTo>
                <a:lnTo>
                  <a:pt x="823682" y="0"/>
                </a:lnTo>
                <a:lnTo>
                  <a:pt x="823682" y="886546"/>
                </a:lnTo>
                <a:lnTo>
                  <a:pt x="0" y="8865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275575">
            <a:off x="11490408" y="9355593"/>
            <a:ext cx="890883" cy="1310122"/>
          </a:xfrm>
          <a:custGeom>
            <a:avLst/>
            <a:gdLst/>
            <a:ahLst/>
            <a:cxnLst/>
            <a:rect l="l" t="t" r="r" b="b"/>
            <a:pathLst>
              <a:path w="890883" h="1310122">
                <a:moveTo>
                  <a:pt x="0" y="0"/>
                </a:moveTo>
                <a:lnTo>
                  <a:pt x="890883" y="0"/>
                </a:lnTo>
                <a:lnTo>
                  <a:pt x="890883" y="1310121"/>
                </a:lnTo>
                <a:lnTo>
                  <a:pt x="0" y="131012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0362912">
            <a:off x="8180559" y="9714910"/>
            <a:ext cx="1618500" cy="591488"/>
          </a:xfrm>
          <a:custGeom>
            <a:avLst/>
            <a:gdLst/>
            <a:ahLst/>
            <a:cxnLst/>
            <a:rect l="l" t="t" r="r" b="b"/>
            <a:pathLst>
              <a:path w="1618500" h="591488">
                <a:moveTo>
                  <a:pt x="0" y="0"/>
                </a:moveTo>
                <a:lnTo>
                  <a:pt x="1618500" y="0"/>
                </a:lnTo>
                <a:lnTo>
                  <a:pt x="1618500" y="591488"/>
                </a:lnTo>
                <a:lnTo>
                  <a:pt x="0" y="59148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29F22A-AF19-4429-B740-398D0829150E}"/>
              </a:ext>
            </a:extLst>
          </p:cNvPr>
          <p:cNvSpPr txBox="1"/>
          <p:nvPr/>
        </p:nvSpPr>
        <p:spPr>
          <a:xfrm>
            <a:off x="2579109" y="6400162"/>
            <a:ext cx="12232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C000"/>
                </a:solidFill>
                <a:latin typeface="ไอติม Bold"/>
              </a:rPr>
              <a:t>Bước 2:</a:t>
            </a:r>
            <a:r>
              <a:rPr lang="en-US" sz="4800">
                <a:solidFill>
                  <a:srgbClr val="FFFFFF"/>
                </a:solidFill>
                <a:latin typeface="ไอติม Bold"/>
              </a:rPr>
              <a:t> Thực hiện cộng ( hoặc trừ) phần hệ số, giữ nguyên phần biến.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36D6FD3F-9CB9-49FA-89ED-C8F0A0814628}"/>
              </a:ext>
            </a:extLst>
          </p:cNvPr>
          <p:cNvSpPr txBox="1"/>
          <p:nvPr/>
        </p:nvSpPr>
        <p:spPr>
          <a:xfrm>
            <a:off x="2664154" y="4619343"/>
            <a:ext cx="12651309" cy="12845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>
                <a:solidFill>
                  <a:srgbClr val="FFC000"/>
                </a:solidFill>
                <a:latin typeface="ไอติม Bold"/>
              </a:rPr>
              <a:t>Bước 1:</a:t>
            </a:r>
            <a:r>
              <a:rPr lang="en-US" sz="4800">
                <a:solidFill>
                  <a:srgbClr val="FFFFFF"/>
                </a:solidFill>
                <a:latin typeface="ไอติม Bold"/>
              </a:rPr>
              <a:t> Nhóm các hệ số các đơn thức cùng chung phần biến.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3012" y="837813"/>
            <a:ext cx="14191049" cy="5504433"/>
            <a:chOff x="-3810" y="0"/>
            <a:chExt cx="6769559" cy="2492050"/>
          </a:xfrm>
        </p:grpSpPr>
        <p:sp>
          <p:nvSpPr>
            <p:cNvPr id="3" name="Freeform 3"/>
            <p:cNvSpPr/>
            <p:nvPr/>
          </p:nvSpPr>
          <p:spPr>
            <a:xfrm>
              <a:off x="27603" y="0"/>
              <a:ext cx="6738146" cy="2465380"/>
            </a:xfrm>
            <a:custGeom>
              <a:avLst/>
              <a:gdLst/>
              <a:ahLst/>
              <a:cxnLst/>
              <a:rect l="l" t="t" r="r" b="b"/>
              <a:pathLst>
                <a:path w="6738146" h="2465380">
                  <a:moveTo>
                    <a:pt x="6738146" y="2465380"/>
                  </a:moveTo>
                  <a:lnTo>
                    <a:pt x="0" y="2457760"/>
                  </a:lnTo>
                  <a:lnTo>
                    <a:pt x="0" y="868285"/>
                  </a:lnTo>
                  <a:lnTo>
                    <a:pt x="17780" y="19050"/>
                  </a:lnTo>
                  <a:lnTo>
                    <a:pt x="3358132" y="0"/>
                  </a:lnTo>
                  <a:lnTo>
                    <a:pt x="6719096" y="5080"/>
                  </a:lnTo>
                  <a:close/>
                </a:path>
              </a:pathLst>
            </a:custGeom>
            <a:solidFill>
              <a:srgbClr val="082A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6767356" cy="2492050"/>
            </a:xfrm>
            <a:custGeom>
              <a:avLst/>
              <a:gdLst/>
              <a:ahLst/>
              <a:cxnLst/>
              <a:rect l="l" t="t" r="r" b="b"/>
              <a:pathLst>
                <a:path w="6767356" h="2492050">
                  <a:moveTo>
                    <a:pt x="6733066" y="21590"/>
                  </a:moveTo>
                  <a:cubicBezTo>
                    <a:pt x="6734336" y="34290"/>
                    <a:pt x="6734336" y="44450"/>
                    <a:pt x="6735606" y="54610"/>
                  </a:cubicBezTo>
                  <a:cubicBezTo>
                    <a:pt x="6738146" y="100951"/>
                    <a:pt x="6739416" y="153964"/>
                    <a:pt x="6741956" y="205085"/>
                  </a:cubicBezTo>
                  <a:cubicBezTo>
                    <a:pt x="6741956" y="278925"/>
                    <a:pt x="6754656" y="1734907"/>
                    <a:pt x="6761006" y="1808747"/>
                  </a:cubicBezTo>
                  <a:cubicBezTo>
                    <a:pt x="6767356" y="1920454"/>
                    <a:pt x="6763546" y="2034055"/>
                    <a:pt x="6763546" y="2145762"/>
                  </a:cubicBezTo>
                  <a:cubicBezTo>
                    <a:pt x="6763546" y="2244216"/>
                    <a:pt x="6764816" y="2335096"/>
                    <a:pt x="6766086" y="2431090"/>
                  </a:cubicBezTo>
                  <a:cubicBezTo>
                    <a:pt x="6766086" y="2452680"/>
                    <a:pt x="6766086" y="2466650"/>
                    <a:pt x="6766086" y="2490780"/>
                  </a:cubicBezTo>
                  <a:cubicBezTo>
                    <a:pt x="6743227" y="2490780"/>
                    <a:pt x="6722906" y="2492050"/>
                    <a:pt x="6686197" y="2490780"/>
                  </a:cubicBezTo>
                  <a:cubicBezTo>
                    <a:pt x="6343178" y="2485700"/>
                    <a:pt x="5994881" y="2492050"/>
                    <a:pt x="5651862" y="2486970"/>
                  </a:cubicBezTo>
                  <a:cubicBezTo>
                    <a:pt x="5446050" y="2483160"/>
                    <a:pt x="5245516" y="2485700"/>
                    <a:pt x="5039704" y="2483160"/>
                  </a:cubicBezTo>
                  <a:cubicBezTo>
                    <a:pt x="4944714" y="2481890"/>
                    <a:pt x="4849724" y="2480620"/>
                    <a:pt x="4754734" y="2479350"/>
                  </a:cubicBezTo>
                  <a:cubicBezTo>
                    <a:pt x="4696684" y="2479350"/>
                    <a:pt x="4643912" y="2480620"/>
                    <a:pt x="4585862" y="2480620"/>
                  </a:cubicBezTo>
                  <a:cubicBezTo>
                    <a:pt x="4438101" y="2479350"/>
                    <a:pt x="4031754" y="2480620"/>
                    <a:pt x="3883992" y="2479350"/>
                  </a:cubicBezTo>
                  <a:cubicBezTo>
                    <a:pt x="3778448" y="2478080"/>
                    <a:pt x="1667559" y="2486970"/>
                    <a:pt x="1562015" y="2485700"/>
                  </a:cubicBezTo>
                  <a:cubicBezTo>
                    <a:pt x="1535629" y="2485700"/>
                    <a:pt x="1503965" y="2486970"/>
                    <a:pt x="1477579" y="2486970"/>
                  </a:cubicBezTo>
                  <a:cubicBezTo>
                    <a:pt x="1414252" y="2486970"/>
                    <a:pt x="1356203" y="2488240"/>
                    <a:pt x="1292876" y="2488240"/>
                  </a:cubicBezTo>
                  <a:cubicBezTo>
                    <a:pt x="1134560" y="2488240"/>
                    <a:pt x="981520" y="2486970"/>
                    <a:pt x="823204" y="2485700"/>
                  </a:cubicBezTo>
                  <a:cubicBezTo>
                    <a:pt x="728214" y="2484430"/>
                    <a:pt x="633224" y="2483160"/>
                    <a:pt x="543511" y="2481890"/>
                  </a:cubicBezTo>
                  <a:cubicBezTo>
                    <a:pt x="374640" y="2480620"/>
                    <a:pt x="205769" y="2479350"/>
                    <a:pt x="48260" y="2479350"/>
                  </a:cubicBezTo>
                  <a:cubicBezTo>
                    <a:pt x="38100" y="2479350"/>
                    <a:pt x="29210" y="2479350"/>
                    <a:pt x="19050" y="2478080"/>
                  </a:cubicBezTo>
                  <a:cubicBezTo>
                    <a:pt x="10160" y="2476810"/>
                    <a:pt x="5080" y="2470460"/>
                    <a:pt x="7620" y="2461570"/>
                  </a:cubicBezTo>
                  <a:cubicBezTo>
                    <a:pt x="16510" y="2429764"/>
                    <a:pt x="12700" y="2382430"/>
                    <a:pt x="11430" y="2333203"/>
                  </a:cubicBezTo>
                  <a:cubicBezTo>
                    <a:pt x="10160" y="2232856"/>
                    <a:pt x="6350" y="2134402"/>
                    <a:pt x="7620" y="2034055"/>
                  </a:cubicBezTo>
                  <a:cubicBezTo>
                    <a:pt x="5080" y="1909094"/>
                    <a:pt x="0" y="362232"/>
                    <a:pt x="7620" y="235378"/>
                  </a:cubicBezTo>
                  <a:cubicBezTo>
                    <a:pt x="8890" y="210764"/>
                    <a:pt x="7620" y="184258"/>
                    <a:pt x="8890" y="159644"/>
                  </a:cubicBezTo>
                  <a:cubicBezTo>
                    <a:pt x="10160" y="119884"/>
                    <a:pt x="12700" y="7633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3838" y="30480"/>
                    <a:pt x="158274" y="29210"/>
                  </a:cubicBezTo>
                  <a:cubicBezTo>
                    <a:pt x="300759" y="25400"/>
                    <a:pt x="443244" y="22860"/>
                    <a:pt x="591006" y="20320"/>
                  </a:cubicBezTo>
                  <a:cubicBezTo>
                    <a:pt x="691273" y="17780"/>
                    <a:pt x="791540" y="16510"/>
                    <a:pt x="886530" y="13970"/>
                  </a:cubicBezTo>
                  <a:cubicBezTo>
                    <a:pt x="981520" y="11430"/>
                    <a:pt x="1081788" y="8890"/>
                    <a:pt x="1176778" y="8890"/>
                  </a:cubicBezTo>
                  <a:cubicBezTo>
                    <a:pt x="1282322" y="7620"/>
                    <a:pt x="1387867" y="10160"/>
                    <a:pt x="1493411" y="8890"/>
                  </a:cubicBezTo>
                  <a:cubicBezTo>
                    <a:pt x="1625341" y="8890"/>
                    <a:pt x="4015923" y="6350"/>
                    <a:pt x="4147854" y="5080"/>
                  </a:cubicBezTo>
                  <a:cubicBezTo>
                    <a:pt x="4274507" y="3810"/>
                    <a:pt x="4401160" y="2540"/>
                    <a:pt x="4533091" y="2540"/>
                  </a:cubicBezTo>
                  <a:cubicBezTo>
                    <a:pt x="4749457" y="1270"/>
                    <a:pt x="4960546" y="0"/>
                    <a:pt x="5176912" y="0"/>
                  </a:cubicBezTo>
                  <a:cubicBezTo>
                    <a:pt x="5266625" y="0"/>
                    <a:pt x="5361614" y="2540"/>
                    <a:pt x="5451327" y="2540"/>
                  </a:cubicBezTo>
                  <a:cubicBezTo>
                    <a:pt x="5699357" y="3810"/>
                    <a:pt x="5952663" y="5080"/>
                    <a:pt x="6200693" y="7620"/>
                  </a:cubicBezTo>
                  <a:cubicBezTo>
                    <a:pt x="6332623" y="8890"/>
                    <a:pt x="6464554" y="12700"/>
                    <a:pt x="6596484" y="16510"/>
                  </a:cubicBezTo>
                  <a:cubicBezTo>
                    <a:pt x="6628148" y="16510"/>
                    <a:pt x="6659811" y="16510"/>
                    <a:pt x="6686197" y="16510"/>
                  </a:cubicBezTo>
                  <a:cubicBezTo>
                    <a:pt x="6714016" y="17780"/>
                    <a:pt x="6722906" y="20320"/>
                    <a:pt x="6733066" y="21590"/>
                  </a:cubicBezTo>
                  <a:close/>
                  <a:moveTo>
                    <a:pt x="6743227" y="2474270"/>
                  </a:moveTo>
                  <a:cubicBezTo>
                    <a:pt x="6744496" y="2457760"/>
                    <a:pt x="6745766" y="2445060"/>
                    <a:pt x="6745766" y="2432360"/>
                  </a:cubicBezTo>
                  <a:cubicBezTo>
                    <a:pt x="6744496" y="2325630"/>
                    <a:pt x="6743227" y="2225283"/>
                    <a:pt x="6743227" y="2117362"/>
                  </a:cubicBezTo>
                  <a:cubicBezTo>
                    <a:pt x="6743227" y="2068135"/>
                    <a:pt x="6745766" y="2018908"/>
                    <a:pt x="6744496" y="1969681"/>
                  </a:cubicBezTo>
                  <a:cubicBezTo>
                    <a:pt x="6744496" y="1924241"/>
                    <a:pt x="6743227" y="1876907"/>
                    <a:pt x="6741956" y="1831467"/>
                  </a:cubicBezTo>
                  <a:cubicBezTo>
                    <a:pt x="6736877" y="1761413"/>
                    <a:pt x="6725446" y="311112"/>
                    <a:pt x="6725446" y="241058"/>
                  </a:cubicBezTo>
                  <a:cubicBezTo>
                    <a:pt x="6722906" y="182364"/>
                    <a:pt x="6720366" y="121777"/>
                    <a:pt x="6717827" y="63500"/>
                  </a:cubicBezTo>
                  <a:cubicBezTo>
                    <a:pt x="6716556" y="44450"/>
                    <a:pt x="6715286" y="43180"/>
                    <a:pt x="6670366" y="41910"/>
                  </a:cubicBezTo>
                  <a:cubicBezTo>
                    <a:pt x="6654534" y="41910"/>
                    <a:pt x="6643979" y="41910"/>
                    <a:pt x="6628148" y="40640"/>
                  </a:cubicBezTo>
                  <a:cubicBezTo>
                    <a:pt x="6496218" y="36830"/>
                    <a:pt x="6359009" y="31750"/>
                    <a:pt x="6227079" y="30480"/>
                  </a:cubicBezTo>
                  <a:cubicBezTo>
                    <a:pt x="5905168" y="26670"/>
                    <a:pt x="5577981" y="25400"/>
                    <a:pt x="5256070" y="22860"/>
                  </a:cubicBezTo>
                  <a:cubicBezTo>
                    <a:pt x="5208575" y="22860"/>
                    <a:pt x="5155803" y="22860"/>
                    <a:pt x="5108308" y="22860"/>
                  </a:cubicBezTo>
                  <a:cubicBezTo>
                    <a:pt x="5029150" y="22860"/>
                    <a:pt x="4949991" y="22860"/>
                    <a:pt x="4876110" y="22860"/>
                  </a:cubicBezTo>
                  <a:cubicBezTo>
                    <a:pt x="4707239" y="22860"/>
                    <a:pt x="4538368" y="22860"/>
                    <a:pt x="4374774" y="24130"/>
                  </a:cubicBezTo>
                  <a:cubicBezTo>
                    <a:pt x="4232289" y="25400"/>
                    <a:pt x="1831153" y="29210"/>
                    <a:pt x="1688668" y="29210"/>
                  </a:cubicBezTo>
                  <a:cubicBezTo>
                    <a:pt x="1456470" y="29210"/>
                    <a:pt x="1224273" y="26670"/>
                    <a:pt x="992075" y="33020"/>
                  </a:cubicBezTo>
                  <a:cubicBezTo>
                    <a:pt x="870699" y="36830"/>
                    <a:pt x="754600" y="36830"/>
                    <a:pt x="638501" y="38100"/>
                  </a:cubicBezTo>
                  <a:cubicBezTo>
                    <a:pt x="437966" y="41910"/>
                    <a:pt x="237432" y="45720"/>
                    <a:pt x="49530" y="50800"/>
                  </a:cubicBezTo>
                  <a:cubicBezTo>
                    <a:pt x="36830" y="50800"/>
                    <a:pt x="34290" y="53340"/>
                    <a:pt x="33020" y="70657"/>
                  </a:cubicBezTo>
                  <a:cubicBezTo>
                    <a:pt x="31750" y="104737"/>
                    <a:pt x="31750" y="138817"/>
                    <a:pt x="30480" y="172898"/>
                  </a:cubicBezTo>
                  <a:cubicBezTo>
                    <a:pt x="29210" y="229698"/>
                    <a:pt x="26670" y="284605"/>
                    <a:pt x="25400" y="341405"/>
                  </a:cubicBezTo>
                  <a:cubicBezTo>
                    <a:pt x="20320" y="401992"/>
                    <a:pt x="26670" y="1882587"/>
                    <a:pt x="29210" y="1943174"/>
                  </a:cubicBezTo>
                  <a:cubicBezTo>
                    <a:pt x="29210" y="2007548"/>
                    <a:pt x="29210" y="2073815"/>
                    <a:pt x="30480" y="2138189"/>
                  </a:cubicBezTo>
                  <a:cubicBezTo>
                    <a:pt x="30480" y="2185522"/>
                    <a:pt x="33020" y="2232856"/>
                    <a:pt x="33020" y="2280190"/>
                  </a:cubicBezTo>
                  <a:cubicBezTo>
                    <a:pt x="33020" y="2331310"/>
                    <a:pt x="33020" y="2382430"/>
                    <a:pt x="31750" y="2432360"/>
                  </a:cubicBezTo>
                  <a:cubicBezTo>
                    <a:pt x="31750" y="2436170"/>
                    <a:pt x="31750" y="2438710"/>
                    <a:pt x="31750" y="2442520"/>
                  </a:cubicBezTo>
                  <a:cubicBezTo>
                    <a:pt x="31750" y="2452680"/>
                    <a:pt x="35560" y="2456490"/>
                    <a:pt x="44450" y="2456490"/>
                  </a:cubicBezTo>
                  <a:cubicBezTo>
                    <a:pt x="84393" y="2456490"/>
                    <a:pt x="158274" y="2457760"/>
                    <a:pt x="226878" y="2457760"/>
                  </a:cubicBezTo>
                  <a:cubicBezTo>
                    <a:pt x="327145" y="2457760"/>
                    <a:pt x="432689" y="2455220"/>
                    <a:pt x="532956" y="2457760"/>
                  </a:cubicBezTo>
                  <a:cubicBezTo>
                    <a:pt x="696550" y="2461570"/>
                    <a:pt x="860144" y="2464110"/>
                    <a:pt x="1023738" y="2462840"/>
                  </a:cubicBezTo>
                  <a:cubicBezTo>
                    <a:pt x="1129283" y="2461570"/>
                    <a:pt x="1229550" y="2464110"/>
                    <a:pt x="1335094" y="2464110"/>
                  </a:cubicBezTo>
                  <a:cubicBezTo>
                    <a:pt x="1488134" y="2464110"/>
                    <a:pt x="1641173" y="2462840"/>
                    <a:pt x="1794213" y="2464110"/>
                  </a:cubicBezTo>
                  <a:cubicBezTo>
                    <a:pt x="2021133" y="2465380"/>
                    <a:pt x="4511982" y="2455220"/>
                    <a:pt x="4744180" y="2457760"/>
                  </a:cubicBezTo>
                  <a:cubicBezTo>
                    <a:pt x="4844447" y="2459030"/>
                    <a:pt x="4944714" y="2460300"/>
                    <a:pt x="5039704" y="2460300"/>
                  </a:cubicBezTo>
                  <a:cubicBezTo>
                    <a:pt x="5213852" y="2462840"/>
                    <a:pt x="5382724" y="2459030"/>
                    <a:pt x="5556872" y="2462840"/>
                  </a:cubicBezTo>
                  <a:cubicBezTo>
                    <a:pt x="5699357" y="2465380"/>
                    <a:pt x="5841842" y="2465380"/>
                    <a:pt x="5984327" y="2467920"/>
                  </a:cubicBezTo>
                  <a:cubicBezTo>
                    <a:pt x="6195416" y="2471730"/>
                    <a:pt x="6406504" y="2474270"/>
                    <a:pt x="6617593" y="2475540"/>
                  </a:cubicBezTo>
                  <a:cubicBezTo>
                    <a:pt x="6696752" y="2475540"/>
                    <a:pt x="6722906" y="2474270"/>
                    <a:pt x="6743227" y="2474270"/>
                  </a:cubicBezTo>
                  <a:close/>
                </a:path>
              </a:pathLst>
            </a:custGeom>
            <a:solidFill>
              <a:srgbClr val="F4727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-3187292" y="8537349"/>
            <a:ext cx="24662584" cy="3499301"/>
          </a:xfrm>
          <a:custGeom>
            <a:avLst/>
            <a:gdLst/>
            <a:ahLst/>
            <a:cxnLst/>
            <a:rect l="l" t="t" r="r" b="b"/>
            <a:pathLst>
              <a:path w="24662584" h="3499301">
                <a:moveTo>
                  <a:pt x="0" y="0"/>
                </a:moveTo>
                <a:lnTo>
                  <a:pt x="24662584" y="0"/>
                </a:lnTo>
                <a:lnTo>
                  <a:pt x="24662584" y="3499302"/>
                </a:lnTo>
                <a:lnTo>
                  <a:pt x="0" y="3499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82" t="-329688" r="-10052" b="-39099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586913" y="1168333"/>
            <a:ext cx="13510087" cy="1859548"/>
            <a:chOff x="-1792410" y="133351"/>
            <a:chExt cx="18013450" cy="1805151"/>
          </a:xfrm>
        </p:grpSpPr>
        <p:sp>
          <p:nvSpPr>
            <p:cNvPr id="8" name="TextBox 8"/>
            <p:cNvSpPr txBox="1"/>
            <p:nvPr/>
          </p:nvSpPr>
          <p:spPr>
            <a:xfrm>
              <a:off x="-1571091" y="133351"/>
              <a:ext cx="17792131" cy="18051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7200" u="sng" spc="-288">
                  <a:solidFill>
                    <a:srgbClr val="FFFF00"/>
                  </a:solidFill>
                  <a:latin typeface="ไอติม Bold"/>
                </a:rPr>
                <a:t>Luyện tập 2</a:t>
              </a:r>
              <a:r>
                <a:rPr lang="en-US" sz="7200" spc="-288">
                  <a:solidFill>
                    <a:srgbClr val="FFFFFF"/>
                  </a:solidFill>
                  <a:latin typeface="ไอติม Bold"/>
                </a:rPr>
                <a:t>: Thực hiện mỗi phép tính sau: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1792410" y="1183764"/>
              <a:ext cx="5760927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endParaRPr lang="en-US" sz="2800">
                <a:solidFill>
                  <a:srgbClr val="FFFFFF"/>
                </a:solidFill>
                <a:latin typeface="Sriracha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29529" y="2781394"/>
            <a:ext cx="2229771" cy="6851252"/>
          </a:xfrm>
          <a:custGeom>
            <a:avLst/>
            <a:gdLst/>
            <a:ahLst/>
            <a:cxnLst/>
            <a:rect l="l" t="t" r="r" b="b"/>
            <a:pathLst>
              <a:path w="2229771" h="6851252">
                <a:moveTo>
                  <a:pt x="0" y="0"/>
                </a:moveTo>
                <a:lnTo>
                  <a:pt x="2229771" y="0"/>
                </a:lnTo>
                <a:lnTo>
                  <a:pt x="2229771" y="6851252"/>
                </a:lnTo>
                <a:lnTo>
                  <a:pt x="0" y="6851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693847" y="9397034"/>
            <a:ext cx="6141691" cy="1317672"/>
          </a:xfrm>
          <a:custGeom>
            <a:avLst/>
            <a:gdLst/>
            <a:ahLst/>
            <a:cxnLst/>
            <a:rect l="l" t="t" r="r" b="b"/>
            <a:pathLst>
              <a:path w="6141691" h="1317672">
                <a:moveTo>
                  <a:pt x="0" y="0"/>
                </a:moveTo>
                <a:lnTo>
                  <a:pt x="6141692" y="0"/>
                </a:lnTo>
                <a:lnTo>
                  <a:pt x="6141692" y="1317672"/>
                </a:lnTo>
                <a:lnTo>
                  <a:pt x="0" y="13176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921548" y="6386672"/>
            <a:ext cx="2664124" cy="4127516"/>
          </a:xfrm>
          <a:custGeom>
            <a:avLst/>
            <a:gdLst/>
            <a:ahLst/>
            <a:cxnLst/>
            <a:rect l="l" t="t" r="r" b="b"/>
            <a:pathLst>
              <a:path w="2664124" h="4127516">
                <a:moveTo>
                  <a:pt x="0" y="0"/>
                </a:moveTo>
                <a:lnTo>
                  <a:pt x="2664124" y="0"/>
                </a:lnTo>
                <a:lnTo>
                  <a:pt x="2664124" y="4127516"/>
                </a:lnTo>
                <a:lnTo>
                  <a:pt x="0" y="41275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961117" y="5320048"/>
            <a:ext cx="596365" cy="1025003"/>
          </a:xfrm>
          <a:custGeom>
            <a:avLst/>
            <a:gdLst/>
            <a:ahLst/>
            <a:cxnLst/>
            <a:rect l="l" t="t" r="r" b="b"/>
            <a:pathLst>
              <a:path w="596365" h="1025003">
                <a:moveTo>
                  <a:pt x="0" y="0"/>
                </a:moveTo>
                <a:lnTo>
                  <a:pt x="596366" y="0"/>
                </a:lnTo>
                <a:lnTo>
                  <a:pt x="596366" y="1025003"/>
                </a:lnTo>
                <a:lnTo>
                  <a:pt x="0" y="10250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946367">
            <a:off x="14059673" y="1223934"/>
            <a:ext cx="958886" cy="793938"/>
          </a:xfrm>
          <a:custGeom>
            <a:avLst/>
            <a:gdLst/>
            <a:ahLst/>
            <a:cxnLst/>
            <a:rect l="l" t="t" r="r" b="b"/>
            <a:pathLst>
              <a:path w="958886" h="793938">
                <a:moveTo>
                  <a:pt x="0" y="0"/>
                </a:moveTo>
                <a:lnTo>
                  <a:pt x="958886" y="0"/>
                </a:lnTo>
                <a:lnTo>
                  <a:pt x="958886" y="793938"/>
                </a:lnTo>
                <a:lnTo>
                  <a:pt x="0" y="7939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987158">
            <a:off x="14785653" y="1522175"/>
            <a:ext cx="786220" cy="538918"/>
          </a:xfrm>
          <a:custGeom>
            <a:avLst/>
            <a:gdLst/>
            <a:ahLst/>
            <a:cxnLst/>
            <a:rect l="l" t="t" r="r" b="b"/>
            <a:pathLst>
              <a:path w="786220" h="538918">
                <a:moveTo>
                  <a:pt x="0" y="0"/>
                </a:moveTo>
                <a:lnTo>
                  <a:pt x="786220" y="0"/>
                </a:lnTo>
                <a:lnTo>
                  <a:pt x="786220" y="538918"/>
                </a:lnTo>
                <a:lnTo>
                  <a:pt x="0" y="5389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537424" y="5956895"/>
            <a:ext cx="4295761" cy="4431369"/>
          </a:xfrm>
          <a:custGeom>
            <a:avLst/>
            <a:gdLst/>
            <a:ahLst/>
            <a:cxnLst/>
            <a:rect l="l" t="t" r="r" b="b"/>
            <a:pathLst>
              <a:path w="5006178" h="5117840">
                <a:moveTo>
                  <a:pt x="0" y="0"/>
                </a:moveTo>
                <a:lnTo>
                  <a:pt x="5006178" y="0"/>
                </a:lnTo>
                <a:lnTo>
                  <a:pt x="5006178" y="5117840"/>
                </a:lnTo>
                <a:lnTo>
                  <a:pt x="0" y="511784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6">
                <a:extLst>
                  <a:ext uri="{FF2B5EF4-FFF2-40B4-BE49-F238E27FC236}">
                    <a16:creationId xmlns:a16="http://schemas.microsoft.com/office/drawing/2014/main" id="{4D8C052C-D900-465D-8151-F502AA576400}"/>
                  </a:ext>
                </a:extLst>
              </p:cNvPr>
              <p:cNvSpPr txBox="1"/>
              <p:nvPr/>
            </p:nvSpPr>
            <p:spPr>
              <a:xfrm>
                <a:off x="3343729" y="3263785"/>
                <a:ext cx="8094416" cy="269311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sz="5400">
                    <a:solidFill>
                      <a:schemeClr val="bg1"/>
                    </a:solidFill>
                    <a:latin typeface="Sriracha"/>
                  </a:rPr>
                </a:br>
                <a:endParaRPr lang="en-US" sz="5400">
                  <a:solidFill>
                    <a:schemeClr val="bg1"/>
                  </a:solidFill>
                  <a:latin typeface="Sriracha"/>
                </a:endParaRPr>
              </a:p>
              <a:p>
                <a:pPr algn="ctr">
                  <a:lnSpc>
                    <a:spcPts val="7000"/>
                  </a:lnSpc>
                </a:pPr>
                <a:endParaRPr lang="en-US" sz="5400" b="0" i="1">
                  <a:solidFill>
                    <a:schemeClr val="bg1"/>
                  </a:solidFill>
                  <a:latin typeface="Sriracha"/>
                </a:endParaRPr>
              </a:p>
              <a:p>
                <a:pPr algn="ctr">
                  <a:lnSpc>
                    <a:spcPts val="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br>
                  <a:rPr lang="en-US" sz="5400">
                    <a:solidFill>
                      <a:schemeClr val="bg1"/>
                    </a:solidFill>
                    <a:latin typeface="Sriracha"/>
                  </a:rPr>
                </a:br>
                <a:endParaRPr lang="en-US" sz="5400">
                  <a:solidFill>
                    <a:schemeClr val="bg1"/>
                  </a:solidFill>
                  <a:latin typeface="Sriracha"/>
                </a:endParaRPr>
              </a:p>
            </p:txBody>
          </p:sp>
        </mc:Choice>
        <mc:Fallback xmlns="">
          <p:sp>
            <p:nvSpPr>
              <p:cNvPr id="17" name="TextBox 6">
                <a:extLst>
                  <a:ext uri="{FF2B5EF4-FFF2-40B4-BE49-F238E27FC236}">
                    <a16:creationId xmlns:a16="http://schemas.microsoft.com/office/drawing/2014/main" id="{4D8C052C-D900-465D-8151-F502AA576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729" y="3263785"/>
                <a:ext cx="8094416" cy="2693110"/>
              </a:xfrm>
              <a:prstGeom prst="rect">
                <a:avLst/>
              </a:prstGeom>
              <a:blipFill>
                <a:blip r:embed="rId18"/>
                <a:stretch>
                  <a:fillRect t="-14706" b="-5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094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5400903" y="-1418997"/>
            <a:ext cx="7638594" cy="13716002"/>
          </a:xfrm>
          <a:custGeom>
            <a:avLst/>
            <a:gdLst/>
            <a:ahLst/>
            <a:cxnLst/>
            <a:rect l="l" t="t" r="r" b="b"/>
            <a:pathLst>
              <a:path w="7530397" h="10956927">
                <a:moveTo>
                  <a:pt x="0" y="0"/>
                </a:moveTo>
                <a:lnTo>
                  <a:pt x="7530396" y="0"/>
                </a:lnTo>
                <a:lnTo>
                  <a:pt x="7530396" y="10956926"/>
                </a:lnTo>
                <a:lnTo>
                  <a:pt x="0" y="10956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429002" y="2116604"/>
            <a:ext cx="12649199" cy="5973859"/>
            <a:chOff x="2" y="211356"/>
            <a:chExt cx="15170596" cy="4789134"/>
          </a:xfrm>
        </p:grpSpPr>
        <p:sp>
          <p:nvSpPr>
            <p:cNvPr id="4" name="TextBox 4"/>
            <p:cNvSpPr txBox="1"/>
            <p:nvPr/>
          </p:nvSpPr>
          <p:spPr>
            <a:xfrm>
              <a:off x="1170995" y="211356"/>
              <a:ext cx="12267246" cy="740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6600" spc="-288">
                  <a:solidFill>
                    <a:srgbClr val="FFC000"/>
                  </a:solidFill>
                  <a:latin typeface="ไอติม Bold"/>
                </a:rPr>
                <a:t>Tổng kết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9224" y="1577784"/>
              <a:ext cx="13299016" cy="20423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4800">
                  <a:solidFill>
                    <a:srgbClr val="FFFFFF"/>
                  </a:solidFill>
                  <a:latin typeface="Sriracha"/>
                </a:rPr>
                <a:t>Tiết 1: - Đơn thức một biến</a:t>
              </a:r>
              <a:br>
                <a:rPr lang="en-US" sz="4800">
                  <a:solidFill>
                    <a:srgbClr val="FFFFFF"/>
                  </a:solidFill>
                  <a:latin typeface="Sriracha"/>
                </a:rPr>
              </a:br>
              <a:r>
                <a:rPr lang="en-US" sz="4800">
                  <a:solidFill>
                    <a:srgbClr val="FFFFFF"/>
                  </a:solidFill>
                  <a:latin typeface="Sriracha"/>
                </a:rPr>
                <a:t>		- Đa thức một biến</a:t>
              </a:r>
              <a:br>
                <a:rPr lang="en-US" sz="4800">
                  <a:solidFill>
                    <a:srgbClr val="FFFFFF"/>
                  </a:solidFill>
                  <a:latin typeface="Sriracha"/>
                </a:rPr>
              </a:br>
              <a:r>
                <a:rPr lang="en-US" sz="4800">
                  <a:solidFill>
                    <a:srgbClr val="FFFFFF"/>
                  </a:solidFill>
                  <a:latin typeface="Sriracha"/>
                </a:rPr>
                <a:t>		- Cộng, trừ đơn thức một biến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" y="3858767"/>
              <a:ext cx="15170596" cy="11417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4800" spc="-96">
                  <a:solidFill>
                    <a:srgbClr val="FFFFFF"/>
                  </a:solidFill>
                  <a:latin typeface="Mali"/>
                </a:rPr>
                <a:t>Tiết 2:  -Thu gọn, sắp xếp đa thức một biến.</a:t>
              </a:r>
              <a:br>
                <a:rPr lang="en-US" sz="4800" spc="-96">
                  <a:solidFill>
                    <a:srgbClr val="FFFFFF"/>
                  </a:solidFill>
                  <a:latin typeface="Mali"/>
                </a:rPr>
              </a:br>
              <a:r>
                <a:rPr lang="en-US" sz="4800" spc="-96">
                  <a:solidFill>
                    <a:srgbClr val="FFFFFF"/>
                  </a:solidFill>
                  <a:latin typeface="Mali"/>
                </a:rPr>
                <a:t>		  - Bậc của đa thức một biến.</a:t>
              </a:r>
            </a:p>
          </p:txBody>
        </p:sp>
      </p:grpSp>
      <p:sp>
        <p:nvSpPr>
          <p:cNvPr id="7" name="Freeform 7"/>
          <p:cNvSpPr/>
          <p:nvPr/>
        </p:nvSpPr>
        <p:spPr>
          <a:xfrm rot="2427821">
            <a:off x="2400899" y="-170600"/>
            <a:ext cx="931532" cy="1369900"/>
          </a:xfrm>
          <a:custGeom>
            <a:avLst/>
            <a:gdLst/>
            <a:ahLst/>
            <a:cxnLst/>
            <a:rect l="l" t="t" r="r" b="b"/>
            <a:pathLst>
              <a:path w="931532" h="1369900">
                <a:moveTo>
                  <a:pt x="0" y="0"/>
                </a:moveTo>
                <a:lnTo>
                  <a:pt x="931532" y="0"/>
                </a:lnTo>
                <a:lnTo>
                  <a:pt x="931532" y="1369900"/>
                </a:lnTo>
                <a:lnTo>
                  <a:pt x="0" y="1369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5384905"/>
            <a:ext cx="1453141" cy="1281398"/>
          </a:xfrm>
          <a:custGeom>
            <a:avLst/>
            <a:gdLst/>
            <a:ahLst/>
            <a:cxnLst/>
            <a:rect l="l" t="t" r="r" b="b"/>
            <a:pathLst>
              <a:path w="1453141" h="1281398">
                <a:moveTo>
                  <a:pt x="0" y="0"/>
                </a:moveTo>
                <a:lnTo>
                  <a:pt x="1453141" y="0"/>
                </a:lnTo>
                <a:lnTo>
                  <a:pt x="1453141" y="1281398"/>
                </a:lnTo>
                <a:lnTo>
                  <a:pt x="0" y="12813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6968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29367" y="0"/>
            <a:ext cx="1658633" cy="1028700"/>
          </a:xfrm>
          <a:custGeom>
            <a:avLst/>
            <a:gdLst/>
            <a:ahLst/>
            <a:cxnLst/>
            <a:rect l="l" t="t" r="r" b="b"/>
            <a:pathLst>
              <a:path w="1658633" h="1028700">
                <a:moveTo>
                  <a:pt x="0" y="0"/>
                </a:moveTo>
                <a:lnTo>
                  <a:pt x="1658633" y="0"/>
                </a:lnTo>
                <a:lnTo>
                  <a:pt x="165863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28536" r="-32866"/>
            </a:stretch>
          </a:blipFill>
        </p:spPr>
      </p:sp>
      <p:sp>
        <p:nvSpPr>
          <p:cNvPr id="10" name="Freeform 10"/>
          <p:cNvSpPr/>
          <p:nvPr/>
        </p:nvSpPr>
        <p:spPr>
          <a:xfrm rot="3072537" flipH="1">
            <a:off x="17505286" y="5329345"/>
            <a:ext cx="747959" cy="1285554"/>
          </a:xfrm>
          <a:custGeom>
            <a:avLst/>
            <a:gdLst/>
            <a:ahLst/>
            <a:cxnLst/>
            <a:rect l="l" t="t" r="r" b="b"/>
            <a:pathLst>
              <a:path w="747959" h="1285554">
                <a:moveTo>
                  <a:pt x="747959" y="0"/>
                </a:moveTo>
                <a:lnTo>
                  <a:pt x="0" y="0"/>
                </a:lnTo>
                <a:lnTo>
                  <a:pt x="0" y="1285554"/>
                </a:lnTo>
                <a:lnTo>
                  <a:pt x="747959" y="1285554"/>
                </a:lnTo>
                <a:lnTo>
                  <a:pt x="74795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8798318">
            <a:off x="15671725" y="9582376"/>
            <a:ext cx="1454378" cy="920225"/>
          </a:xfrm>
          <a:custGeom>
            <a:avLst/>
            <a:gdLst/>
            <a:ahLst/>
            <a:cxnLst/>
            <a:rect l="l" t="t" r="r" b="b"/>
            <a:pathLst>
              <a:path w="1454378" h="920225">
                <a:moveTo>
                  <a:pt x="0" y="0"/>
                </a:moveTo>
                <a:lnTo>
                  <a:pt x="1454378" y="0"/>
                </a:lnTo>
                <a:lnTo>
                  <a:pt x="1454378" y="920225"/>
                </a:lnTo>
                <a:lnTo>
                  <a:pt x="0" y="9202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156462">
            <a:off x="1850471" y="9797920"/>
            <a:ext cx="1087988" cy="1087988"/>
          </a:xfrm>
          <a:custGeom>
            <a:avLst/>
            <a:gdLst/>
            <a:ahLst/>
            <a:cxnLst/>
            <a:rect l="l" t="t" r="r" b="b"/>
            <a:pathLst>
              <a:path w="1087988" h="1087988">
                <a:moveTo>
                  <a:pt x="0" y="0"/>
                </a:moveTo>
                <a:lnTo>
                  <a:pt x="1087988" y="0"/>
                </a:lnTo>
                <a:lnTo>
                  <a:pt x="1087988" y="1087988"/>
                </a:lnTo>
                <a:lnTo>
                  <a:pt x="0" y="10879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3A2BB043-3436-418D-BEF1-8EEAA6AD10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96600" y="3481518"/>
            <a:ext cx="914400" cy="914400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46197CF1-CBB2-48AC-BC7B-284C439628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744200" y="4220686"/>
            <a:ext cx="914400" cy="914400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695D8C8A-2129-41EC-8490-D7281866FF7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563600" y="47840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27816CB-C44E-9C4A-E125-D82C7B687543}"/>
                  </a:ext>
                </a:extLst>
              </p14:cNvPr>
              <p14:cNvContentPartPr/>
              <p14:nvPr/>
            </p14:nvContentPartPr>
            <p14:xfrm>
              <a:off x="7376211" y="4502451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27816CB-C44E-9C4A-E125-D82C7B68754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70091" y="4496331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824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3"/>
              <p:cNvSpPr txBox="1"/>
              <p:nvPr/>
            </p:nvSpPr>
            <p:spPr>
              <a:xfrm>
                <a:off x="1219200" y="1257300"/>
                <a:ext cx="14404004" cy="17184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6675"/>
                  </a:lnSpc>
                </a:pPr>
                <a:r>
                  <a:rPr lang="en-US" sz="6000" spc="-267">
                    <a:solidFill>
                      <a:schemeClr val="tx1"/>
                    </a:solidFill>
                    <a:latin typeface="ไอติม Bold"/>
                  </a:rPr>
                  <a:t>Câu 2:  Thể tích hình lập phương cạnh </a:t>
                </a:r>
                <a14:m>
                  <m:oMath xmlns:m="http://schemas.openxmlformats.org/officeDocument/2006/math">
                    <m:r>
                      <a:rPr lang="en-US" sz="6000" b="0" i="1" spc="-267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6000" b="0" i="1" spc="-267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6000" spc="-267">
                    <a:solidFill>
                      <a:schemeClr val="tx1"/>
                    </a:solidFill>
                    <a:latin typeface="ไอติม Bold"/>
                  </a:rPr>
                  <a:t> được tính bằng công thức:</a:t>
                </a:r>
              </a:p>
            </p:txBody>
          </p:sp>
        </mc:Choice>
        <mc:Fallback xmlns="">
          <p:sp>
            <p:nvSpPr>
              <p:cNvPr id="3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257300"/>
                <a:ext cx="14404004" cy="1718419"/>
              </a:xfrm>
              <a:prstGeom prst="rect">
                <a:avLst/>
              </a:prstGeom>
              <a:blipFill>
                <a:blip r:embed="rId2"/>
                <a:stretch>
                  <a:fillRect l="-3084" t="-16084" r="-3338" b="-24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5"/>
          <p:cNvSpPr/>
          <p:nvPr/>
        </p:nvSpPr>
        <p:spPr>
          <a:xfrm rot="-8328514">
            <a:off x="7738554" y="-211483"/>
            <a:ext cx="971559" cy="948595"/>
          </a:xfrm>
          <a:custGeom>
            <a:avLst/>
            <a:gdLst/>
            <a:ahLst/>
            <a:cxnLst/>
            <a:rect l="l" t="t" r="r" b="b"/>
            <a:pathLst>
              <a:path w="971559" h="948595">
                <a:moveTo>
                  <a:pt x="0" y="0"/>
                </a:moveTo>
                <a:lnTo>
                  <a:pt x="971559" y="0"/>
                </a:lnTo>
                <a:lnTo>
                  <a:pt x="971559" y="948595"/>
                </a:lnTo>
                <a:lnTo>
                  <a:pt x="0" y="9485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948732">
            <a:off x="5332639" y="7404"/>
            <a:ext cx="821859" cy="808410"/>
          </a:xfrm>
          <a:custGeom>
            <a:avLst/>
            <a:gdLst/>
            <a:ahLst/>
            <a:cxnLst/>
            <a:rect l="l" t="t" r="r" b="b"/>
            <a:pathLst>
              <a:path w="821859" h="808410">
                <a:moveTo>
                  <a:pt x="0" y="0"/>
                </a:moveTo>
                <a:lnTo>
                  <a:pt x="821859" y="0"/>
                </a:lnTo>
                <a:lnTo>
                  <a:pt x="821859" y="808411"/>
                </a:lnTo>
                <a:lnTo>
                  <a:pt x="0" y="8084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93260">
            <a:off x="10150374" y="-269293"/>
            <a:ext cx="1203019" cy="971164"/>
          </a:xfrm>
          <a:custGeom>
            <a:avLst/>
            <a:gdLst/>
            <a:ahLst/>
            <a:cxnLst/>
            <a:rect l="l" t="t" r="r" b="b"/>
            <a:pathLst>
              <a:path w="1203019" h="971164">
                <a:moveTo>
                  <a:pt x="0" y="0"/>
                </a:moveTo>
                <a:lnTo>
                  <a:pt x="1203018" y="0"/>
                </a:lnTo>
                <a:lnTo>
                  <a:pt x="1203018" y="971164"/>
                </a:lnTo>
                <a:lnTo>
                  <a:pt x="0" y="9711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777368">
            <a:off x="38196" y="-186767"/>
            <a:ext cx="899163" cy="899163"/>
          </a:xfrm>
          <a:custGeom>
            <a:avLst/>
            <a:gdLst/>
            <a:ahLst/>
            <a:cxnLst/>
            <a:rect l="l" t="t" r="r" b="b"/>
            <a:pathLst>
              <a:path w="899163" h="899163">
                <a:moveTo>
                  <a:pt x="0" y="0"/>
                </a:moveTo>
                <a:lnTo>
                  <a:pt x="899163" y="0"/>
                </a:lnTo>
                <a:lnTo>
                  <a:pt x="899163" y="899163"/>
                </a:lnTo>
                <a:lnTo>
                  <a:pt x="0" y="8991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855143" flipH="1">
            <a:off x="2552951" y="-504013"/>
            <a:ext cx="980101" cy="1684548"/>
          </a:xfrm>
          <a:custGeom>
            <a:avLst/>
            <a:gdLst/>
            <a:ahLst/>
            <a:cxnLst/>
            <a:rect l="l" t="t" r="r" b="b"/>
            <a:pathLst>
              <a:path w="980101" h="1684548">
                <a:moveTo>
                  <a:pt x="980101" y="0"/>
                </a:moveTo>
                <a:lnTo>
                  <a:pt x="0" y="0"/>
                </a:lnTo>
                <a:lnTo>
                  <a:pt x="0" y="1684548"/>
                </a:lnTo>
                <a:lnTo>
                  <a:pt x="980101" y="1684548"/>
                </a:lnTo>
                <a:lnTo>
                  <a:pt x="9801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905822">
            <a:off x="15279370" y="68103"/>
            <a:ext cx="1085796" cy="687013"/>
          </a:xfrm>
          <a:custGeom>
            <a:avLst/>
            <a:gdLst/>
            <a:ahLst/>
            <a:cxnLst/>
            <a:rect l="l" t="t" r="r" b="b"/>
            <a:pathLst>
              <a:path w="1085796" h="687013">
                <a:moveTo>
                  <a:pt x="0" y="0"/>
                </a:moveTo>
                <a:lnTo>
                  <a:pt x="1085796" y="0"/>
                </a:lnTo>
                <a:lnTo>
                  <a:pt x="1085796" y="687013"/>
                </a:lnTo>
                <a:lnTo>
                  <a:pt x="0" y="68701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413241">
            <a:off x="17729542" y="107732"/>
            <a:ext cx="793884" cy="854474"/>
          </a:xfrm>
          <a:custGeom>
            <a:avLst/>
            <a:gdLst/>
            <a:ahLst/>
            <a:cxnLst/>
            <a:rect l="l" t="t" r="r" b="b"/>
            <a:pathLst>
              <a:path w="793884" h="854474">
                <a:moveTo>
                  <a:pt x="0" y="0"/>
                </a:moveTo>
                <a:lnTo>
                  <a:pt x="793885" y="0"/>
                </a:lnTo>
                <a:lnTo>
                  <a:pt x="793885" y="854474"/>
                </a:lnTo>
                <a:lnTo>
                  <a:pt x="0" y="85447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3800185">
            <a:off x="12866118" y="-97571"/>
            <a:ext cx="988688" cy="1041721"/>
          </a:xfrm>
          <a:custGeom>
            <a:avLst/>
            <a:gdLst/>
            <a:ahLst/>
            <a:cxnLst/>
            <a:rect l="l" t="t" r="r" b="b"/>
            <a:pathLst>
              <a:path w="988688" h="1041721">
                <a:moveTo>
                  <a:pt x="0" y="0"/>
                </a:moveTo>
                <a:lnTo>
                  <a:pt x="988688" y="0"/>
                </a:lnTo>
                <a:lnTo>
                  <a:pt x="988688" y="1041721"/>
                </a:lnTo>
                <a:lnTo>
                  <a:pt x="0" y="10417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3978358" flipH="1">
            <a:off x="238843" y="9178221"/>
            <a:ext cx="746338" cy="1282768"/>
          </a:xfrm>
          <a:custGeom>
            <a:avLst/>
            <a:gdLst/>
            <a:ahLst/>
            <a:cxnLst/>
            <a:rect l="l" t="t" r="r" b="b"/>
            <a:pathLst>
              <a:path w="746338" h="1282768">
                <a:moveTo>
                  <a:pt x="746337" y="0"/>
                </a:moveTo>
                <a:lnTo>
                  <a:pt x="0" y="0"/>
                </a:lnTo>
                <a:lnTo>
                  <a:pt x="0" y="1282768"/>
                </a:lnTo>
                <a:lnTo>
                  <a:pt x="746337" y="1282768"/>
                </a:lnTo>
                <a:lnTo>
                  <a:pt x="746337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669255">
            <a:off x="2771887" y="9624145"/>
            <a:ext cx="1193595" cy="1165383"/>
          </a:xfrm>
          <a:custGeom>
            <a:avLst/>
            <a:gdLst/>
            <a:ahLst/>
            <a:cxnLst/>
            <a:rect l="l" t="t" r="r" b="b"/>
            <a:pathLst>
              <a:path w="1193595" h="1165383">
                <a:moveTo>
                  <a:pt x="0" y="0"/>
                </a:moveTo>
                <a:lnTo>
                  <a:pt x="1193595" y="0"/>
                </a:lnTo>
                <a:lnTo>
                  <a:pt x="1193595" y="1165383"/>
                </a:lnTo>
                <a:lnTo>
                  <a:pt x="0" y="116538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674905">
            <a:off x="17149404" y="9221212"/>
            <a:ext cx="1411269" cy="1168502"/>
          </a:xfrm>
          <a:custGeom>
            <a:avLst/>
            <a:gdLst/>
            <a:ahLst/>
            <a:cxnLst/>
            <a:rect l="l" t="t" r="r" b="b"/>
            <a:pathLst>
              <a:path w="1411269" h="1168502">
                <a:moveTo>
                  <a:pt x="0" y="0"/>
                </a:moveTo>
                <a:lnTo>
                  <a:pt x="1411270" y="0"/>
                </a:lnTo>
                <a:lnTo>
                  <a:pt x="1411270" y="1168501"/>
                </a:lnTo>
                <a:lnTo>
                  <a:pt x="0" y="116850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2142565">
            <a:off x="14224869" y="9490438"/>
            <a:ext cx="1520228" cy="961890"/>
          </a:xfrm>
          <a:custGeom>
            <a:avLst/>
            <a:gdLst/>
            <a:ahLst/>
            <a:cxnLst/>
            <a:rect l="l" t="t" r="r" b="b"/>
            <a:pathLst>
              <a:path w="1520228" h="961890">
                <a:moveTo>
                  <a:pt x="0" y="0"/>
                </a:moveTo>
                <a:lnTo>
                  <a:pt x="1520228" y="0"/>
                </a:lnTo>
                <a:lnTo>
                  <a:pt x="1520228" y="961890"/>
                </a:lnTo>
                <a:lnTo>
                  <a:pt x="0" y="96189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8244800">
            <a:off x="5617287" y="9362189"/>
            <a:ext cx="823682" cy="886546"/>
          </a:xfrm>
          <a:custGeom>
            <a:avLst/>
            <a:gdLst/>
            <a:ahLst/>
            <a:cxnLst/>
            <a:rect l="l" t="t" r="r" b="b"/>
            <a:pathLst>
              <a:path w="823682" h="886546">
                <a:moveTo>
                  <a:pt x="0" y="0"/>
                </a:moveTo>
                <a:lnTo>
                  <a:pt x="823682" y="0"/>
                </a:lnTo>
                <a:lnTo>
                  <a:pt x="823682" y="886546"/>
                </a:lnTo>
                <a:lnTo>
                  <a:pt x="0" y="88654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275575">
            <a:off x="11490408" y="9355593"/>
            <a:ext cx="890883" cy="1310122"/>
          </a:xfrm>
          <a:custGeom>
            <a:avLst/>
            <a:gdLst/>
            <a:ahLst/>
            <a:cxnLst/>
            <a:rect l="l" t="t" r="r" b="b"/>
            <a:pathLst>
              <a:path w="890883" h="1310122">
                <a:moveTo>
                  <a:pt x="0" y="0"/>
                </a:moveTo>
                <a:lnTo>
                  <a:pt x="890883" y="0"/>
                </a:lnTo>
                <a:lnTo>
                  <a:pt x="890883" y="1310121"/>
                </a:lnTo>
                <a:lnTo>
                  <a:pt x="0" y="1310121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0362912">
            <a:off x="8180559" y="9714910"/>
            <a:ext cx="1618500" cy="591488"/>
          </a:xfrm>
          <a:custGeom>
            <a:avLst/>
            <a:gdLst/>
            <a:ahLst/>
            <a:cxnLst/>
            <a:rect l="l" t="t" r="r" b="b"/>
            <a:pathLst>
              <a:path w="1618500" h="591488">
                <a:moveTo>
                  <a:pt x="0" y="0"/>
                </a:moveTo>
                <a:lnTo>
                  <a:pt x="1618500" y="0"/>
                </a:lnTo>
                <a:lnTo>
                  <a:pt x="1618500" y="591488"/>
                </a:lnTo>
                <a:lnTo>
                  <a:pt x="0" y="59148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46C43B2-28F4-4F16-8317-258642A3FEEA}"/>
                  </a:ext>
                </a:extLst>
              </p:cNvPr>
              <p:cNvSpPr/>
              <p:nvPr/>
            </p:nvSpPr>
            <p:spPr>
              <a:xfrm>
                <a:off x="1264931" y="4478951"/>
                <a:ext cx="6126469" cy="144525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6000">
                    <a:solidFill>
                      <a:schemeClr val="tx1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6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46C43B2-28F4-4F16-8317-258642A3FE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31" y="4478951"/>
                <a:ext cx="6126469" cy="1445253"/>
              </a:xfrm>
              <a:prstGeom prst="roundRect">
                <a:avLst/>
              </a:prstGeom>
              <a:blipFill>
                <a:blip r:embed="rId31"/>
                <a:stretch>
                  <a:fillRect l="-4658" b="-12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18FCD68-2A81-4C40-AFE2-417D9EDDFC25}"/>
                  </a:ext>
                </a:extLst>
              </p:cNvPr>
              <p:cNvSpPr/>
              <p:nvPr/>
            </p:nvSpPr>
            <p:spPr>
              <a:xfrm>
                <a:off x="9525000" y="4494574"/>
                <a:ext cx="6126469" cy="144525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6000">
                    <a:solidFill>
                      <a:schemeClr val="tx1"/>
                    </a:solidFill>
                  </a:rPr>
                  <a:t>B.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6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18FCD68-2A81-4C40-AFE2-417D9EDDF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4494574"/>
                <a:ext cx="6126469" cy="1445253"/>
              </a:xfrm>
              <a:prstGeom prst="roundRect">
                <a:avLst/>
              </a:prstGeom>
              <a:blipFill>
                <a:blip r:embed="rId32"/>
                <a:stretch>
                  <a:fillRect l="-4663" b="-12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633CB5A-63A4-4274-9592-F579D5A35B1B}"/>
                  </a:ext>
                </a:extLst>
              </p:cNvPr>
              <p:cNvSpPr/>
              <p:nvPr/>
            </p:nvSpPr>
            <p:spPr>
              <a:xfrm>
                <a:off x="1293196" y="6829806"/>
                <a:ext cx="6098204" cy="144525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6000">
                    <a:solidFill>
                      <a:schemeClr val="tx1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6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633CB5A-63A4-4274-9592-F579D5A35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196" y="6829806"/>
                <a:ext cx="6098204" cy="1445253"/>
              </a:xfrm>
              <a:prstGeom prst="roundRect">
                <a:avLst/>
              </a:prstGeom>
              <a:blipFill>
                <a:blip r:embed="rId33"/>
                <a:stretch>
                  <a:fillRect l="-4677" b="-12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8DD3D78-0CD8-455B-99B8-A76CC29A325C}"/>
                  </a:ext>
                </a:extLst>
              </p:cNvPr>
              <p:cNvSpPr/>
              <p:nvPr/>
            </p:nvSpPr>
            <p:spPr>
              <a:xfrm>
                <a:off x="9525000" y="6829805"/>
                <a:ext cx="6098204" cy="144525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6000">
                    <a:solidFill>
                      <a:schemeClr val="tx1"/>
                    </a:solidFill>
                  </a:rPr>
                  <a:t>D.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6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8DD3D78-0CD8-455B-99B8-A76CC29A3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6829805"/>
                <a:ext cx="6098204" cy="1445253"/>
              </a:xfrm>
              <a:prstGeom prst="roundRect">
                <a:avLst/>
              </a:prstGeom>
              <a:blipFill>
                <a:blip r:embed="rId34"/>
                <a:stretch>
                  <a:fillRect l="-4681" b="-12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55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19200" y="1289800"/>
            <a:ext cx="14404004" cy="17184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75"/>
              </a:lnSpc>
            </a:pPr>
            <a:r>
              <a:rPr lang="en-US" sz="6000" spc="-267">
                <a:solidFill>
                  <a:schemeClr val="tx1"/>
                </a:solidFill>
                <a:latin typeface="ไอติม Bold"/>
              </a:rPr>
              <a:t>Câu 3: Công thức liên hệ giữa quãng đường, vận tốc và thời gian của một vật chuyển động ?  </a:t>
            </a:r>
          </a:p>
        </p:txBody>
      </p:sp>
      <p:sp>
        <p:nvSpPr>
          <p:cNvPr id="5" name="Freeform 5"/>
          <p:cNvSpPr/>
          <p:nvPr/>
        </p:nvSpPr>
        <p:spPr>
          <a:xfrm rot="-8328514">
            <a:off x="7738554" y="-211483"/>
            <a:ext cx="971559" cy="948595"/>
          </a:xfrm>
          <a:custGeom>
            <a:avLst/>
            <a:gdLst/>
            <a:ahLst/>
            <a:cxnLst/>
            <a:rect l="l" t="t" r="r" b="b"/>
            <a:pathLst>
              <a:path w="971559" h="948595">
                <a:moveTo>
                  <a:pt x="0" y="0"/>
                </a:moveTo>
                <a:lnTo>
                  <a:pt x="971559" y="0"/>
                </a:lnTo>
                <a:lnTo>
                  <a:pt x="971559" y="948595"/>
                </a:lnTo>
                <a:lnTo>
                  <a:pt x="0" y="948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948732">
            <a:off x="5332639" y="7404"/>
            <a:ext cx="821859" cy="808410"/>
          </a:xfrm>
          <a:custGeom>
            <a:avLst/>
            <a:gdLst/>
            <a:ahLst/>
            <a:cxnLst/>
            <a:rect l="l" t="t" r="r" b="b"/>
            <a:pathLst>
              <a:path w="821859" h="808410">
                <a:moveTo>
                  <a:pt x="0" y="0"/>
                </a:moveTo>
                <a:lnTo>
                  <a:pt x="821859" y="0"/>
                </a:lnTo>
                <a:lnTo>
                  <a:pt x="821859" y="808411"/>
                </a:lnTo>
                <a:lnTo>
                  <a:pt x="0" y="808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93260">
            <a:off x="10150374" y="-269293"/>
            <a:ext cx="1203019" cy="971164"/>
          </a:xfrm>
          <a:custGeom>
            <a:avLst/>
            <a:gdLst/>
            <a:ahLst/>
            <a:cxnLst/>
            <a:rect l="l" t="t" r="r" b="b"/>
            <a:pathLst>
              <a:path w="1203019" h="971164">
                <a:moveTo>
                  <a:pt x="0" y="0"/>
                </a:moveTo>
                <a:lnTo>
                  <a:pt x="1203018" y="0"/>
                </a:lnTo>
                <a:lnTo>
                  <a:pt x="1203018" y="971164"/>
                </a:lnTo>
                <a:lnTo>
                  <a:pt x="0" y="971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777368">
            <a:off x="38196" y="-186767"/>
            <a:ext cx="899163" cy="899163"/>
          </a:xfrm>
          <a:custGeom>
            <a:avLst/>
            <a:gdLst/>
            <a:ahLst/>
            <a:cxnLst/>
            <a:rect l="l" t="t" r="r" b="b"/>
            <a:pathLst>
              <a:path w="899163" h="899163">
                <a:moveTo>
                  <a:pt x="0" y="0"/>
                </a:moveTo>
                <a:lnTo>
                  <a:pt x="899163" y="0"/>
                </a:lnTo>
                <a:lnTo>
                  <a:pt x="899163" y="899163"/>
                </a:lnTo>
                <a:lnTo>
                  <a:pt x="0" y="899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855143" flipH="1">
            <a:off x="2552951" y="-504013"/>
            <a:ext cx="980101" cy="1684548"/>
          </a:xfrm>
          <a:custGeom>
            <a:avLst/>
            <a:gdLst/>
            <a:ahLst/>
            <a:cxnLst/>
            <a:rect l="l" t="t" r="r" b="b"/>
            <a:pathLst>
              <a:path w="980101" h="1684548">
                <a:moveTo>
                  <a:pt x="980101" y="0"/>
                </a:moveTo>
                <a:lnTo>
                  <a:pt x="0" y="0"/>
                </a:lnTo>
                <a:lnTo>
                  <a:pt x="0" y="1684548"/>
                </a:lnTo>
                <a:lnTo>
                  <a:pt x="980101" y="1684548"/>
                </a:lnTo>
                <a:lnTo>
                  <a:pt x="98010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905822">
            <a:off x="15279370" y="68103"/>
            <a:ext cx="1085796" cy="687013"/>
          </a:xfrm>
          <a:custGeom>
            <a:avLst/>
            <a:gdLst/>
            <a:ahLst/>
            <a:cxnLst/>
            <a:rect l="l" t="t" r="r" b="b"/>
            <a:pathLst>
              <a:path w="1085796" h="687013">
                <a:moveTo>
                  <a:pt x="0" y="0"/>
                </a:moveTo>
                <a:lnTo>
                  <a:pt x="1085796" y="0"/>
                </a:lnTo>
                <a:lnTo>
                  <a:pt x="1085796" y="687013"/>
                </a:lnTo>
                <a:lnTo>
                  <a:pt x="0" y="6870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413241">
            <a:off x="17729542" y="107732"/>
            <a:ext cx="793884" cy="854474"/>
          </a:xfrm>
          <a:custGeom>
            <a:avLst/>
            <a:gdLst/>
            <a:ahLst/>
            <a:cxnLst/>
            <a:rect l="l" t="t" r="r" b="b"/>
            <a:pathLst>
              <a:path w="793884" h="854474">
                <a:moveTo>
                  <a:pt x="0" y="0"/>
                </a:moveTo>
                <a:lnTo>
                  <a:pt x="793885" y="0"/>
                </a:lnTo>
                <a:lnTo>
                  <a:pt x="793885" y="854474"/>
                </a:lnTo>
                <a:lnTo>
                  <a:pt x="0" y="8544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3800185">
            <a:off x="12866118" y="-97571"/>
            <a:ext cx="988688" cy="1041721"/>
          </a:xfrm>
          <a:custGeom>
            <a:avLst/>
            <a:gdLst/>
            <a:ahLst/>
            <a:cxnLst/>
            <a:rect l="l" t="t" r="r" b="b"/>
            <a:pathLst>
              <a:path w="988688" h="1041721">
                <a:moveTo>
                  <a:pt x="0" y="0"/>
                </a:moveTo>
                <a:lnTo>
                  <a:pt x="988688" y="0"/>
                </a:lnTo>
                <a:lnTo>
                  <a:pt x="988688" y="1041721"/>
                </a:lnTo>
                <a:lnTo>
                  <a:pt x="0" y="104172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3978358" flipH="1">
            <a:off x="238843" y="9178221"/>
            <a:ext cx="746338" cy="1282768"/>
          </a:xfrm>
          <a:custGeom>
            <a:avLst/>
            <a:gdLst/>
            <a:ahLst/>
            <a:cxnLst/>
            <a:rect l="l" t="t" r="r" b="b"/>
            <a:pathLst>
              <a:path w="746338" h="1282768">
                <a:moveTo>
                  <a:pt x="746337" y="0"/>
                </a:moveTo>
                <a:lnTo>
                  <a:pt x="0" y="0"/>
                </a:lnTo>
                <a:lnTo>
                  <a:pt x="0" y="1282768"/>
                </a:lnTo>
                <a:lnTo>
                  <a:pt x="746337" y="1282768"/>
                </a:lnTo>
                <a:lnTo>
                  <a:pt x="746337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669255">
            <a:off x="2771887" y="9624145"/>
            <a:ext cx="1193595" cy="1165383"/>
          </a:xfrm>
          <a:custGeom>
            <a:avLst/>
            <a:gdLst/>
            <a:ahLst/>
            <a:cxnLst/>
            <a:rect l="l" t="t" r="r" b="b"/>
            <a:pathLst>
              <a:path w="1193595" h="1165383">
                <a:moveTo>
                  <a:pt x="0" y="0"/>
                </a:moveTo>
                <a:lnTo>
                  <a:pt x="1193595" y="0"/>
                </a:lnTo>
                <a:lnTo>
                  <a:pt x="1193595" y="1165383"/>
                </a:lnTo>
                <a:lnTo>
                  <a:pt x="0" y="11653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674905">
            <a:off x="17149404" y="9221212"/>
            <a:ext cx="1411269" cy="1168502"/>
          </a:xfrm>
          <a:custGeom>
            <a:avLst/>
            <a:gdLst/>
            <a:ahLst/>
            <a:cxnLst/>
            <a:rect l="l" t="t" r="r" b="b"/>
            <a:pathLst>
              <a:path w="1411269" h="1168502">
                <a:moveTo>
                  <a:pt x="0" y="0"/>
                </a:moveTo>
                <a:lnTo>
                  <a:pt x="1411270" y="0"/>
                </a:lnTo>
                <a:lnTo>
                  <a:pt x="1411270" y="1168501"/>
                </a:lnTo>
                <a:lnTo>
                  <a:pt x="0" y="116850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2142565">
            <a:off x="14224869" y="9490438"/>
            <a:ext cx="1520228" cy="961890"/>
          </a:xfrm>
          <a:custGeom>
            <a:avLst/>
            <a:gdLst/>
            <a:ahLst/>
            <a:cxnLst/>
            <a:rect l="l" t="t" r="r" b="b"/>
            <a:pathLst>
              <a:path w="1520228" h="961890">
                <a:moveTo>
                  <a:pt x="0" y="0"/>
                </a:moveTo>
                <a:lnTo>
                  <a:pt x="1520228" y="0"/>
                </a:lnTo>
                <a:lnTo>
                  <a:pt x="1520228" y="961890"/>
                </a:lnTo>
                <a:lnTo>
                  <a:pt x="0" y="96189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8244800">
            <a:off x="5617287" y="9362189"/>
            <a:ext cx="823682" cy="886546"/>
          </a:xfrm>
          <a:custGeom>
            <a:avLst/>
            <a:gdLst/>
            <a:ahLst/>
            <a:cxnLst/>
            <a:rect l="l" t="t" r="r" b="b"/>
            <a:pathLst>
              <a:path w="823682" h="886546">
                <a:moveTo>
                  <a:pt x="0" y="0"/>
                </a:moveTo>
                <a:lnTo>
                  <a:pt x="823682" y="0"/>
                </a:lnTo>
                <a:lnTo>
                  <a:pt x="823682" y="886546"/>
                </a:lnTo>
                <a:lnTo>
                  <a:pt x="0" y="8865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275575">
            <a:off x="11490408" y="9355593"/>
            <a:ext cx="890883" cy="1310122"/>
          </a:xfrm>
          <a:custGeom>
            <a:avLst/>
            <a:gdLst/>
            <a:ahLst/>
            <a:cxnLst/>
            <a:rect l="l" t="t" r="r" b="b"/>
            <a:pathLst>
              <a:path w="890883" h="1310122">
                <a:moveTo>
                  <a:pt x="0" y="0"/>
                </a:moveTo>
                <a:lnTo>
                  <a:pt x="890883" y="0"/>
                </a:lnTo>
                <a:lnTo>
                  <a:pt x="890883" y="1310121"/>
                </a:lnTo>
                <a:lnTo>
                  <a:pt x="0" y="131012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0362912">
            <a:off x="8180559" y="9714910"/>
            <a:ext cx="1618500" cy="591488"/>
          </a:xfrm>
          <a:custGeom>
            <a:avLst/>
            <a:gdLst/>
            <a:ahLst/>
            <a:cxnLst/>
            <a:rect l="l" t="t" r="r" b="b"/>
            <a:pathLst>
              <a:path w="1618500" h="591488">
                <a:moveTo>
                  <a:pt x="0" y="0"/>
                </a:moveTo>
                <a:lnTo>
                  <a:pt x="1618500" y="0"/>
                </a:lnTo>
                <a:lnTo>
                  <a:pt x="1618500" y="591488"/>
                </a:lnTo>
                <a:lnTo>
                  <a:pt x="0" y="59148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46C43B2-28F4-4F16-8317-258642A3FEEA}"/>
                  </a:ext>
                </a:extLst>
              </p:cNvPr>
              <p:cNvSpPr/>
              <p:nvPr/>
            </p:nvSpPr>
            <p:spPr>
              <a:xfrm>
                <a:off x="1264931" y="4478951"/>
                <a:ext cx="6126469" cy="144525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6000">
                    <a:solidFill>
                      <a:schemeClr val="tx1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6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46C43B2-28F4-4F16-8317-258642A3FE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31" y="4478951"/>
                <a:ext cx="6126469" cy="1445253"/>
              </a:xfrm>
              <a:prstGeom prst="roundRect">
                <a:avLst/>
              </a:prstGeom>
              <a:blipFill>
                <a:blip r:embed="rId30"/>
                <a:stretch>
                  <a:fillRect l="-4658" b="-9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18FCD68-2A81-4C40-AFE2-417D9EDDFC25}"/>
                  </a:ext>
                </a:extLst>
              </p:cNvPr>
              <p:cNvSpPr/>
              <p:nvPr/>
            </p:nvSpPr>
            <p:spPr>
              <a:xfrm>
                <a:off x="9525000" y="4494574"/>
                <a:ext cx="6126469" cy="144525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6000">
                    <a:solidFill>
                      <a:schemeClr val="tx1"/>
                    </a:solidFill>
                  </a:rPr>
                  <a:t>B.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6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18FCD68-2A81-4C40-AFE2-417D9EDDF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4494574"/>
                <a:ext cx="6126469" cy="1445253"/>
              </a:xfrm>
              <a:prstGeom prst="roundRect">
                <a:avLst/>
              </a:prstGeom>
              <a:blipFill>
                <a:blip r:embed="rId31"/>
                <a:stretch>
                  <a:fillRect l="-4663" b="-12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633CB5A-63A4-4274-9592-F579D5A35B1B}"/>
                  </a:ext>
                </a:extLst>
              </p:cNvPr>
              <p:cNvSpPr/>
              <p:nvPr/>
            </p:nvSpPr>
            <p:spPr>
              <a:xfrm>
                <a:off x="1293196" y="6829806"/>
                <a:ext cx="6098204" cy="144525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6000">
                    <a:solidFill>
                      <a:schemeClr val="tx1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endParaRPr lang="en-US" sz="6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633CB5A-63A4-4274-9592-F579D5A35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196" y="6829806"/>
                <a:ext cx="6098204" cy="1445253"/>
              </a:xfrm>
              <a:prstGeom prst="roundRect">
                <a:avLst/>
              </a:prstGeom>
              <a:blipFill>
                <a:blip r:embed="rId32"/>
                <a:stretch>
                  <a:fillRect l="-4677" b="-12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8DD3D78-0CD8-455B-99B8-A76CC29A325C}"/>
                  </a:ext>
                </a:extLst>
              </p:cNvPr>
              <p:cNvSpPr/>
              <p:nvPr/>
            </p:nvSpPr>
            <p:spPr>
              <a:xfrm>
                <a:off x="9525000" y="6829805"/>
                <a:ext cx="6098204" cy="144525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6000">
                    <a:solidFill>
                      <a:schemeClr val="tx1"/>
                    </a:solidFill>
                  </a:rPr>
                  <a:t>D.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6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8DD3D78-0CD8-455B-99B8-A76CC29A3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6829805"/>
                <a:ext cx="6098204" cy="1445253"/>
              </a:xfrm>
              <a:prstGeom prst="roundRect">
                <a:avLst/>
              </a:prstGeom>
              <a:blipFill>
                <a:blip r:embed="rId33"/>
                <a:stretch>
                  <a:fillRect l="-4681" b="-12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13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3"/>
              <p:cNvSpPr txBox="1"/>
              <p:nvPr/>
            </p:nvSpPr>
            <p:spPr>
              <a:xfrm>
                <a:off x="1219200" y="1289800"/>
                <a:ext cx="14404004" cy="17184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6675"/>
                  </a:lnSpc>
                </a:pPr>
                <a:r>
                  <a:rPr lang="en-US" sz="6000" spc="-267">
                    <a:solidFill>
                      <a:schemeClr val="tx1"/>
                    </a:solidFill>
                    <a:latin typeface="ไอติม Bold"/>
                  </a:rPr>
                  <a:t>Câu 4: Diện tích hình chữ nhật có chiều dài và chiều rộng lần lượt là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 i="1" spc="-267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6000" b="0" i="1" spc="-267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000" b="0" i="1" spc="-267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6000" spc="-267">
                    <a:solidFill>
                      <a:schemeClr val="tx1"/>
                    </a:solidFill>
                    <a:latin typeface="ไอติม Bold"/>
                  </a:rPr>
                  <a:t> và b</a:t>
                </a:r>
                <a14:m>
                  <m:oMath xmlns:m="http://schemas.openxmlformats.org/officeDocument/2006/math">
                    <m:r>
                      <a:rPr lang="en-US" sz="6000" b="0" i="1" spc="-267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000" b="0" i="1" spc="-267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6000" spc="-267">
                    <a:solidFill>
                      <a:schemeClr val="tx1"/>
                    </a:solidFill>
                    <a:latin typeface="ไอติม Bold"/>
                  </a:rPr>
                  <a:t>  </a:t>
                </a:r>
              </a:p>
            </p:txBody>
          </p:sp>
        </mc:Choice>
        <mc:Fallback xmlns="">
          <p:sp>
            <p:nvSpPr>
              <p:cNvPr id="3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289800"/>
                <a:ext cx="14404004" cy="1718419"/>
              </a:xfrm>
              <a:prstGeom prst="rect">
                <a:avLst/>
              </a:prstGeom>
              <a:blipFill>
                <a:blip r:embed="rId2"/>
                <a:stretch>
                  <a:fillRect l="-3084" t="-16140" r="-2535" b="-2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5"/>
          <p:cNvSpPr/>
          <p:nvPr/>
        </p:nvSpPr>
        <p:spPr>
          <a:xfrm rot="-8328514">
            <a:off x="7738554" y="-211483"/>
            <a:ext cx="971559" cy="948595"/>
          </a:xfrm>
          <a:custGeom>
            <a:avLst/>
            <a:gdLst/>
            <a:ahLst/>
            <a:cxnLst/>
            <a:rect l="l" t="t" r="r" b="b"/>
            <a:pathLst>
              <a:path w="971559" h="948595">
                <a:moveTo>
                  <a:pt x="0" y="0"/>
                </a:moveTo>
                <a:lnTo>
                  <a:pt x="971559" y="0"/>
                </a:lnTo>
                <a:lnTo>
                  <a:pt x="971559" y="948595"/>
                </a:lnTo>
                <a:lnTo>
                  <a:pt x="0" y="9485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948732">
            <a:off x="5332639" y="7404"/>
            <a:ext cx="821859" cy="808410"/>
          </a:xfrm>
          <a:custGeom>
            <a:avLst/>
            <a:gdLst/>
            <a:ahLst/>
            <a:cxnLst/>
            <a:rect l="l" t="t" r="r" b="b"/>
            <a:pathLst>
              <a:path w="821859" h="808410">
                <a:moveTo>
                  <a:pt x="0" y="0"/>
                </a:moveTo>
                <a:lnTo>
                  <a:pt x="821859" y="0"/>
                </a:lnTo>
                <a:lnTo>
                  <a:pt x="821859" y="808411"/>
                </a:lnTo>
                <a:lnTo>
                  <a:pt x="0" y="8084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93260">
            <a:off x="10150374" y="-269293"/>
            <a:ext cx="1203019" cy="971164"/>
          </a:xfrm>
          <a:custGeom>
            <a:avLst/>
            <a:gdLst/>
            <a:ahLst/>
            <a:cxnLst/>
            <a:rect l="l" t="t" r="r" b="b"/>
            <a:pathLst>
              <a:path w="1203019" h="971164">
                <a:moveTo>
                  <a:pt x="0" y="0"/>
                </a:moveTo>
                <a:lnTo>
                  <a:pt x="1203018" y="0"/>
                </a:lnTo>
                <a:lnTo>
                  <a:pt x="1203018" y="971164"/>
                </a:lnTo>
                <a:lnTo>
                  <a:pt x="0" y="9711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777368">
            <a:off x="38196" y="-186767"/>
            <a:ext cx="899163" cy="899163"/>
          </a:xfrm>
          <a:custGeom>
            <a:avLst/>
            <a:gdLst/>
            <a:ahLst/>
            <a:cxnLst/>
            <a:rect l="l" t="t" r="r" b="b"/>
            <a:pathLst>
              <a:path w="899163" h="899163">
                <a:moveTo>
                  <a:pt x="0" y="0"/>
                </a:moveTo>
                <a:lnTo>
                  <a:pt x="899163" y="0"/>
                </a:lnTo>
                <a:lnTo>
                  <a:pt x="899163" y="899163"/>
                </a:lnTo>
                <a:lnTo>
                  <a:pt x="0" y="8991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855143" flipH="1">
            <a:off x="2552951" y="-504013"/>
            <a:ext cx="980101" cy="1684548"/>
          </a:xfrm>
          <a:custGeom>
            <a:avLst/>
            <a:gdLst/>
            <a:ahLst/>
            <a:cxnLst/>
            <a:rect l="l" t="t" r="r" b="b"/>
            <a:pathLst>
              <a:path w="980101" h="1684548">
                <a:moveTo>
                  <a:pt x="980101" y="0"/>
                </a:moveTo>
                <a:lnTo>
                  <a:pt x="0" y="0"/>
                </a:lnTo>
                <a:lnTo>
                  <a:pt x="0" y="1684548"/>
                </a:lnTo>
                <a:lnTo>
                  <a:pt x="980101" y="1684548"/>
                </a:lnTo>
                <a:lnTo>
                  <a:pt x="9801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905822">
            <a:off x="15279370" y="68103"/>
            <a:ext cx="1085796" cy="687013"/>
          </a:xfrm>
          <a:custGeom>
            <a:avLst/>
            <a:gdLst/>
            <a:ahLst/>
            <a:cxnLst/>
            <a:rect l="l" t="t" r="r" b="b"/>
            <a:pathLst>
              <a:path w="1085796" h="687013">
                <a:moveTo>
                  <a:pt x="0" y="0"/>
                </a:moveTo>
                <a:lnTo>
                  <a:pt x="1085796" y="0"/>
                </a:lnTo>
                <a:lnTo>
                  <a:pt x="1085796" y="687013"/>
                </a:lnTo>
                <a:lnTo>
                  <a:pt x="0" y="68701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413241">
            <a:off x="17729542" y="107732"/>
            <a:ext cx="793884" cy="854474"/>
          </a:xfrm>
          <a:custGeom>
            <a:avLst/>
            <a:gdLst/>
            <a:ahLst/>
            <a:cxnLst/>
            <a:rect l="l" t="t" r="r" b="b"/>
            <a:pathLst>
              <a:path w="793884" h="854474">
                <a:moveTo>
                  <a:pt x="0" y="0"/>
                </a:moveTo>
                <a:lnTo>
                  <a:pt x="793885" y="0"/>
                </a:lnTo>
                <a:lnTo>
                  <a:pt x="793885" y="854474"/>
                </a:lnTo>
                <a:lnTo>
                  <a:pt x="0" y="85447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3800185">
            <a:off x="12866118" y="-97571"/>
            <a:ext cx="988688" cy="1041721"/>
          </a:xfrm>
          <a:custGeom>
            <a:avLst/>
            <a:gdLst/>
            <a:ahLst/>
            <a:cxnLst/>
            <a:rect l="l" t="t" r="r" b="b"/>
            <a:pathLst>
              <a:path w="988688" h="1041721">
                <a:moveTo>
                  <a:pt x="0" y="0"/>
                </a:moveTo>
                <a:lnTo>
                  <a:pt x="988688" y="0"/>
                </a:lnTo>
                <a:lnTo>
                  <a:pt x="988688" y="1041721"/>
                </a:lnTo>
                <a:lnTo>
                  <a:pt x="0" y="10417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3978358" flipH="1">
            <a:off x="238843" y="9178221"/>
            <a:ext cx="746338" cy="1282768"/>
          </a:xfrm>
          <a:custGeom>
            <a:avLst/>
            <a:gdLst/>
            <a:ahLst/>
            <a:cxnLst/>
            <a:rect l="l" t="t" r="r" b="b"/>
            <a:pathLst>
              <a:path w="746338" h="1282768">
                <a:moveTo>
                  <a:pt x="746337" y="0"/>
                </a:moveTo>
                <a:lnTo>
                  <a:pt x="0" y="0"/>
                </a:lnTo>
                <a:lnTo>
                  <a:pt x="0" y="1282768"/>
                </a:lnTo>
                <a:lnTo>
                  <a:pt x="746337" y="1282768"/>
                </a:lnTo>
                <a:lnTo>
                  <a:pt x="746337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669255">
            <a:off x="2771887" y="9624145"/>
            <a:ext cx="1193595" cy="1165383"/>
          </a:xfrm>
          <a:custGeom>
            <a:avLst/>
            <a:gdLst/>
            <a:ahLst/>
            <a:cxnLst/>
            <a:rect l="l" t="t" r="r" b="b"/>
            <a:pathLst>
              <a:path w="1193595" h="1165383">
                <a:moveTo>
                  <a:pt x="0" y="0"/>
                </a:moveTo>
                <a:lnTo>
                  <a:pt x="1193595" y="0"/>
                </a:lnTo>
                <a:lnTo>
                  <a:pt x="1193595" y="1165383"/>
                </a:lnTo>
                <a:lnTo>
                  <a:pt x="0" y="116538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674905">
            <a:off x="17149404" y="9221212"/>
            <a:ext cx="1411269" cy="1168502"/>
          </a:xfrm>
          <a:custGeom>
            <a:avLst/>
            <a:gdLst/>
            <a:ahLst/>
            <a:cxnLst/>
            <a:rect l="l" t="t" r="r" b="b"/>
            <a:pathLst>
              <a:path w="1411269" h="1168502">
                <a:moveTo>
                  <a:pt x="0" y="0"/>
                </a:moveTo>
                <a:lnTo>
                  <a:pt x="1411270" y="0"/>
                </a:lnTo>
                <a:lnTo>
                  <a:pt x="1411270" y="1168501"/>
                </a:lnTo>
                <a:lnTo>
                  <a:pt x="0" y="116850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2142565">
            <a:off x="14224869" y="9490438"/>
            <a:ext cx="1520228" cy="961890"/>
          </a:xfrm>
          <a:custGeom>
            <a:avLst/>
            <a:gdLst/>
            <a:ahLst/>
            <a:cxnLst/>
            <a:rect l="l" t="t" r="r" b="b"/>
            <a:pathLst>
              <a:path w="1520228" h="961890">
                <a:moveTo>
                  <a:pt x="0" y="0"/>
                </a:moveTo>
                <a:lnTo>
                  <a:pt x="1520228" y="0"/>
                </a:lnTo>
                <a:lnTo>
                  <a:pt x="1520228" y="961890"/>
                </a:lnTo>
                <a:lnTo>
                  <a:pt x="0" y="96189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8244800">
            <a:off x="5617287" y="9362189"/>
            <a:ext cx="823682" cy="886546"/>
          </a:xfrm>
          <a:custGeom>
            <a:avLst/>
            <a:gdLst/>
            <a:ahLst/>
            <a:cxnLst/>
            <a:rect l="l" t="t" r="r" b="b"/>
            <a:pathLst>
              <a:path w="823682" h="886546">
                <a:moveTo>
                  <a:pt x="0" y="0"/>
                </a:moveTo>
                <a:lnTo>
                  <a:pt x="823682" y="0"/>
                </a:lnTo>
                <a:lnTo>
                  <a:pt x="823682" y="886546"/>
                </a:lnTo>
                <a:lnTo>
                  <a:pt x="0" y="88654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275575">
            <a:off x="11490408" y="9355593"/>
            <a:ext cx="890883" cy="1310122"/>
          </a:xfrm>
          <a:custGeom>
            <a:avLst/>
            <a:gdLst/>
            <a:ahLst/>
            <a:cxnLst/>
            <a:rect l="l" t="t" r="r" b="b"/>
            <a:pathLst>
              <a:path w="890883" h="1310122">
                <a:moveTo>
                  <a:pt x="0" y="0"/>
                </a:moveTo>
                <a:lnTo>
                  <a:pt x="890883" y="0"/>
                </a:lnTo>
                <a:lnTo>
                  <a:pt x="890883" y="1310121"/>
                </a:lnTo>
                <a:lnTo>
                  <a:pt x="0" y="1310121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0362912">
            <a:off x="8180559" y="9714910"/>
            <a:ext cx="1618500" cy="591488"/>
          </a:xfrm>
          <a:custGeom>
            <a:avLst/>
            <a:gdLst/>
            <a:ahLst/>
            <a:cxnLst/>
            <a:rect l="l" t="t" r="r" b="b"/>
            <a:pathLst>
              <a:path w="1618500" h="591488">
                <a:moveTo>
                  <a:pt x="0" y="0"/>
                </a:moveTo>
                <a:lnTo>
                  <a:pt x="1618500" y="0"/>
                </a:lnTo>
                <a:lnTo>
                  <a:pt x="1618500" y="591488"/>
                </a:lnTo>
                <a:lnTo>
                  <a:pt x="0" y="59148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46C43B2-28F4-4F16-8317-258642A3FEEA}"/>
                  </a:ext>
                </a:extLst>
              </p:cNvPr>
              <p:cNvSpPr/>
              <p:nvPr/>
            </p:nvSpPr>
            <p:spPr>
              <a:xfrm>
                <a:off x="1264931" y="4478951"/>
                <a:ext cx="6126469" cy="144525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6000">
                    <a:solidFill>
                      <a:schemeClr val="tx1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6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46C43B2-28F4-4F16-8317-258642A3FE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31" y="4478951"/>
                <a:ext cx="6126469" cy="1445253"/>
              </a:xfrm>
              <a:prstGeom prst="roundRect">
                <a:avLst/>
              </a:prstGeom>
              <a:blipFill>
                <a:blip r:embed="rId31"/>
                <a:stretch>
                  <a:fillRect l="-4658" b="-12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18FCD68-2A81-4C40-AFE2-417D9EDDFC25}"/>
                  </a:ext>
                </a:extLst>
              </p:cNvPr>
              <p:cNvSpPr/>
              <p:nvPr/>
            </p:nvSpPr>
            <p:spPr>
              <a:xfrm>
                <a:off x="9144000" y="4510296"/>
                <a:ext cx="6477000" cy="144525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6000">
                    <a:solidFill>
                      <a:schemeClr val="tx1"/>
                    </a:solidFill>
                  </a:rPr>
                  <a:t>B.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sSup>
                      <m:sSup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6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18FCD68-2A81-4C40-AFE2-417D9EDDF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4510296"/>
                <a:ext cx="6477000" cy="1445253"/>
              </a:xfrm>
              <a:prstGeom prst="roundRect">
                <a:avLst/>
              </a:prstGeom>
              <a:blipFill>
                <a:blip r:embed="rId32"/>
                <a:stretch>
                  <a:fillRect l="-4405" b="-12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633CB5A-63A4-4274-9592-F579D5A35B1B}"/>
                  </a:ext>
                </a:extLst>
              </p:cNvPr>
              <p:cNvSpPr/>
              <p:nvPr/>
            </p:nvSpPr>
            <p:spPr>
              <a:xfrm>
                <a:off x="1293196" y="6829806"/>
                <a:ext cx="6098204" cy="144525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6000">
                    <a:solidFill>
                      <a:schemeClr val="tx1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6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633CB5A-63A4-4274-9592-F579D5A35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196" y="6829806"/>
                <a:ext cx="6098204" cy="1445253"/>
              </a:xfrm>
              <a:prstGeom prst="roundRect">
                <a:avLst/>
              </a:prstGeom>
              <a:blipFill>
                <a:blip r:embed="rId33"/>
                <a:stretch>
                  <a:fillRect l="-4677" b="-12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8DD3D78-0CD8-455B-99B8-A76CC29A325C}"/>
                  </a:ext>
                </a:extLst>
              </p:cNvPr>
              <p:cNvSpPr/>
              <p:nvPr/>
            </p:nvSpPr>
            <p:spPr>
              <a:xfrm>
                <a:off x="9144000" y="6829805"/>
                <a:ext cx="6477000" cy="144525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6000">
                    <a:solidFill>
                      <a:schemeClr val="tx1"/>
                    </a:solidFill>
                  </a:rPr>
                  <a:t>D.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6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8DD3D78-0CD8-455B-99B8-A76CC29A3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6829805"/>
                <a:ext cx="6477000" cy="1445253"/>
              </a:xfrm>
              <a:prstGeom prst="roundRect">
                <a:avLst/>
              </a:prstGeom>
              <a:blipFill>
                <a:blip r:embed="rId34"/>
                <a:stretch>
                  <a:fillRect l="-4405" b="-12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25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3"/>
              <p:cNvSpPr txBox="1"/>
              <p:nvPr/>
            </p:nvSpPr>
            <p:spPr>
              <a:xfrm>
                <a:off x="1219200" y="1289800"/>
                <a:ext cx="14404004" cy="17184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6675"/>
                  </a:lnSpc>
                </a:pPr>
                <a:r>
                  <a:rPr lang="en-US" sz="6000" spc="-267">
                    <a:solidFill>
                      <a:schemeClr val="tx1"/>
                    </a:solidFill>
                    <a:latin typeface="ไอติม Bold"/>
                  </a:rPr>
                  <a:t>Câu 5: Diện tích hình thoi có độ dài hai đường chéo là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 i="1" spc="-267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6000" b="0" i="1" spc="-267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000" b="0" i="1" spc="-267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6000" spc="-267">
                    <a:solidFill>
                      <a:schemeClr val="tx1"/>
                    </a:solidFill>
                    <a:latin typeface="ไอติม Bold"/>
                  </a:rPr>
                  <a:t> và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 i="1" spc="-267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6000" b="0" i="1" spc="-267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000" b="0" i="1" spc="-267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6000" spc="-267">
                    <a:solidFill>
                      <a:schemeClr val="tx1"/>
                    </a:solidFill>
                    <a:latin typeface="ไอติม Bold"/>
                  </a:rPr>
                  <a:t>?  </a:t>
                </a:r>
              </a:p>
            </p:txBody>
          </p:sp>
        </mc:Choice>
        <mc:Fallback xmlns="">
          <p:sp>
            <p:nvSpPr>
              <p:cNvPr id="3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289800"/>
                <a:ext cx="14404004" cy="1718419"/>
              </a:xfrm>
              <a:prstGeom prst="rect">
                <a:avLst/>
              </a:prstGeom>
              <a:blipFill>
                <a:blip r:embed="rId2"/>
                <a:stretch>
                  <a:fillRect l="-3084" t="-16140" r="-2239" b="-2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5"/>
          <p:cNvSpPr/>
          <p:nvPr/>
        </p:nvSpPr>
        <p:spPr>
          <a:xfrm rot="-8328514">
            <a:off x="7738554" y="-211483"/>
            <a:ext cx="971559" cy="948595"/>
          </a:xfrm>
          <a:custGeom>
            <a:avLst/>
            <a:gdLst/>
            <a:ahLst/>
            <a:cxnLst/>
            <a:rect l="l" t="t" r="r" b="b"/>
            <a:pathLst>
              <a:path w="971559" h="948595">
                <a:moveTo>
                  <a:pt x="0" y="0"/>
                </a:moveTo>
                <a:lnTo>
                  <a:pt x="971559" y="0"/>
                </a:lnTo>
                <a:lnTo>
                  <a:pt x="971559" y="948595"/>
                </a:lnTo>
                <a:lnTo>
                  <a:pt x="0" y="9485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948732">
            <a:off x="5332639" y="7404"/>
            <a:ext cx="821859" cy="808410"/>
          </a:xfrm>
          <a:custGeom>
            <a:avLst/>
            <a:gdLst/>
            <a:ahLst/>
            <a:cxnLst/>
            <a:rect l="l" t="t" r="r" b="b"/>
            <a:pathLst>
              <a:path w="821859" h="808410">
                <a:moveTo>
                  <a:pt x="0" y="0"/>
                </a:moveTo>
                <a:lnTo>
                  <a:pt x="821859" y="0"/>
                </a:lnTo>
                <a:lnTo>
                  <a:pt x="821859" y="808411"/>
                </a:lnTo>
                <a:lnTo>
                  <a:pt x="0" y="8084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93260">
            <a:off x="10150374" y="-269293"/>
            <a:ext cx="1203019" cy="971164"/>
          </a:xfrm>
          <a:custGeom>
            <a:avLst/>
            <a:gdLst/>
            <a:ahLst/>
            <a:cxnLst/>
            <a:rect l="l" t="t" r="r" b="b"/>
            <a:pathLst>
              <a:path w="1203019" h="971164">
                <a:moveTo>
                  <a:pt x="0" y="0"/>
                </a:moveTo>
                <a:lnTo>
                  <a:pt x="1203018" y="0"/>
                </a:lnTo>
                <a:lnTo>
                  <a:pt x="1203018" y="971164"/>
                </a:lnTo>
                <a:lnTo>
                  <a:pt x="0" y="9711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777368">
            <a:off x="38196" y="-186767"/>
            <a:ext cx="899163" cy="899163"/>
          </a:xfrm>
          <a:custGeom>
            <a:avLst/>
            <a:gdLst/>
            <a:ahLst/>
            <a:cxnLst/>
            <a:rect l="l" t="t" r="r" b="b"/>
            <a:pathLst>
              <a:path w="899163" h="899163">
                <a:moveTo>
                  <a:pt x="0" y="0"/>
                </a:moveTo>
                <a:lnTo>
                  <a:pt x="899163" y="0"/>
                </a:lnTo>
                <a:lnTo>
                  <a:pt x="899163" y="899163"/>
                </a:lnTo>
                <a:lnTo>
                  <a:pt x="0" y="8991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855143" flipH="1">
            <a:off x="2552951" y="-504013"/>
            <a:ext cx="980101" cy="1684548"/>
          </a:xfrm>
          <a:custGeom>
            <a:avLst/>
            <a:gdLst/>
            <a:ahLst/>
            <a:cxnLst/>
            <a:rect l="l" t="t" r="r" b="b"/>
            <a:pathLst>
              <a:path w="980101" h="1684548">
                <a:moveTo>
                  <a:pt x="980101" y="0"/>
                </a:moveTo>
                <a:lnTo>
                  <a:pt x="0" y="0"/>
                </a:lnTo>
                <a:lnTo>
                  <a:pt x="0" y="1684548"/>
                </a:lnTo>
                <a:lnTo>
                  <a:pt x="980101" y="1684548"/>
                </a:lnTo>
                <a:lnTo>
                  <a:pt x="9801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905822">
            <a:off x="15279370" y="68103"/>
            <a:ext cx="1085796" cy="687013"/>
          </a:xfrm>
          <a:custGeom>
            <a:avLst/>
            <a:gdLst/>
            <a:ahLst/>
            <a:cxnLst/>
            <a:rect l="l" t="t" r="r" b="b"/>
            <a:pathLst>
              <a:path w="1085796" h="687013">
                <a:moveTo>
                  <a:pt x="0" y="0"/>
                </a:moveTo>
                <a:lnTo>
                  <a:pt x="1085796" y="0"/>
                </a:lnTo>
                <a:lnTo>
                  <a:pt x="1085796" y="687013"/>
                </a:lnTo>
                <a:lnTo>
                  <a:pt x="0" y="68701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413241">
            <a:off x="17729542" y="107732"/>
            <a:ext cx="793884" cy="854474"/>
          </a:xfrm>
          <a:custGeom>
            <a:avLst/>
            <a:gdLst/>
            <a:ahLst/>
            <a:cxnLst/>
            <a:rect l="l" t="t" r="r" b="b"/>
            <a:pathLst>
              <a:path w="793884" h="854474">
                <a:moveTo>
                  <a:pt x="0" y="0"/>
                </a:moveTo>
                <a:lnTo>
                  <a:pt x="793885" y="0"/>
                </a:lnTo>
                <a:lnTo>
                  <a:pt x="793885" y="854474"/>
                </a:lnTo>
                <a:lnTo>
                  <a:pt x="0" y="85447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3800185">
            <a:off x="12866118" y="-97571"/>
            <a:ext cx="988688" cy="1041721"/>
          </a:xfrm>
          <a:custGeom>
            <a:avLst/>
            <a:gdLst/>
            <a:ahLst/>
            <a:cxnLst/>
            <a:rect l="l" t="t" r="r" b="b"/>
            <a:pathLst>
              <a:path w="988688" h="1041721">
                <a:moveTo>
                  <a:pt x="0" y="0"/>
                </a:moveTo>
                <a:lnTo>
                  <a:pt x="988688" y="0"/>
                </a:lnTo>
                <a:lnTo>
                  <a:pt x="988688" y="1041721"/>
                </a:lnTo>
                <a:lnTo>
                  <a:pt x="0" y="10417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3978358" flipH="1">
            <a:off x="238843" y="9178221"/>
            <a:ext cx="746338" cy="1282768"/>
          </a:xfrm>
          <a:custGeom>
            <a:avLst/>
            <a:gdLst/>
            <a:ahLst/>
            <a:cxnLst/>
            <a:rect l="l" t="t" r="r" b="b"/>
            <a:pathLst>
              <a:path w="746338" h="1282768">
                <a:moveTo>
                  <a:pt x="746337" y="0"/>
                </a:moveTo>
                <a:lnTo>
                  <a:pt x="0" y="0"/>
                </a:lnTo>
                <a:lnTo>
                  <a:pt x="0" y="1282768"/>
                </a:lnTo>
                <a:lnTo>
                  <a:pt x="746337" y="1282768"/>
                </a:lnTo>
                <a:lnTo>
                  <a:pt x="746337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669255">
            <a:off x="2771887" y="9624145"/>
            <a:ext cx="1193595" cy="1165383"/>
          </a:xfrm>
          <a:custGeom>
            <a:avLst/>
            <a:gdLst/>
            <a:ahLst/>
            <a:cxnLst/>
            <a:rect l="l" t="t" r="r" b="b"/>
            <a:pathLst>
              <a:path w="1193595" h="1165383">
                <a:moveTo>
                  <a:pt x="0" y="0"/>
                </a:moveTo>
                <a:lnTo>
                  <a:pt x="1193595" y="0"/>
                </a:lnTo>
                <a:lnTo>
                  <a:pt x="1193595" y="1165383"/>
                </a:lnTo>
                <a:lnTo>
                  <a:pt x="0" y="116538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674905">
            <a:off x="17149404" y="9221212"/>
            <a:ext cx="1411269" cy="1168502"/>
          </a:xfrm>
          <a:custGeom>
            <a:avLst/>
            <a:gdLst/>
            <a:ahLst/>
            <a:cxnLst/>
            <a:rect l="l" t="t" r="r" b="b"/>
            <a:pathLst>
              <a:path w="1411269" h="1168502">
                <a:moveTo>
                  <a:pt x="0" y="0"/>
                </a:moveTo>
                <a:lnTo>
                  <a:pt x="1411270" y="0"/>
                </a:lnTo>
                <a:lnTo>
                  <a:pt x="1411270" y="1168501"/>
                </a:lnTo>
                <a:lnTo>
                  <a:pt x="0" y="116850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2142565">
            <a:off x="14224869" y="9490438"/>
            <a:ext cx="1520228" cy="961890"/>
          </a:xfrm>
          <a:custGeom>
            <a:avLst/>
            <a:gdLst/>
            <a:ahLst/>
            <a:cxnLst/>
            <a:rect l="l" t="t" r="r" b="b"/>
            <a:pathLst>
              <a:path w="1520228" h="961890">
                <a:moveTo>
                  <a:pt x="0" y="0"/>
                </a:moveTo>
                <a:lnTo>
                  <a:pt x="1520228" y="0"/>
                </a:lnTo>
                <a:lnTo>
                  <a:pt x="1520228" y="961890"/>
                </a:lnTo>
                <a:lnTo>
                  <a:pt x="0" y="96189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8244800">
            <a:off x="5617287" y="9362189"/>
            <a:ext cx="823682" cy="886546"/>
          </a:xfrm>
          <a:custGeom>
            <a:avLst/>
            <a:gdLst/>
            <a:ahLst/>
            <a:cxnLst/>
            <a:rect l="l" t="t" r="r" b="b"/>
            <a:pathLst>
              <a:path w="823682" h="886546">
                <a:moveTo>
                  <a:pt x="0" y="0"/>
                </a:moveTo>
                <a:lnTo>
                  <a:pt x="823682" y="0"/>
                </a:lnTo>
                <a:lnTo>
                  <a:pt x="823682" y="886546"/>
                </a:lnTo>
                <a:lnTo>
                  <a:pt x="0" y="88654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275575">
            <a:off x="11490408" y="9355593"/>
            <a:ext cx="890883" cy="1310122"/>
          </a:xfrm>
          <a:custGeom>
            <a:avLst/>
            <a:gdLst/>
            <a:ahLst/>
            <a:cxnLst/>
            <a:rect l="l" t="t" r="r" b="b"/>
            <a:pathLst>
              <a:path w="890883" h="1310122">
                <a:moveTo>
                  <a:pt x="0" y="0"/>
                </a:moveTo>
                <a:lnTo>
                  <a:pt x="890883" y="0"/>
                </a:lnTo>
                <a:lnTo>
                  <a:pt x="890883" y="1310121"/>
                </a:lnTo>
                <a:lnTo>
                  <a:pt x="0" y="1310121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0362912">
            <a:off x="8180559" y="9714910"/>
            <a:ext cx="1618500" cy="591488"/>
          </a:xfrm>
          <a:custGeom>
            <a:avLst/>
            <a:gdLst/>
            <a:ahLst/>
            <a:cxnLst/>
            <a:rect l="l" t="t" r="r" b="b"/>
            <a:pathLst>
              <a:path w="1618500" h="591488">
                <a:moveTo>
                  <a:pt x="0" y="0"/>
                </a:moveTo>
                <a:lnTo>
                  <a:pt x="1618500" y="0"/>
                </a:lnTo>
                <a:lnTo>
                  <a:pt x="1618500" y="591488"/>
                </a:lnTo>
                <a:lnTo>
                  <a:pt x="0" y="59148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46C43B2-28F4-4F16-8317-258642A3FEEA}"/>
                  </a:ext>
                </a:extLst>
              </p:cNvPr>
              <p:cNvSpPr/>
              <p:nvPr/>
            </p:nvSpPr>
            <p:spPr>
              <a:xfrm>
                <a:off x="1264931" y="4478951"/>
                <a:ext cx="6884659" cy="144525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6000">
                    <a:solidFill>
                      <a:schemeClr val="tx1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sSup>
                      <m:sSup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6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46C43B2-28F4-4F16-8317-258642A3FE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31" y="4478951"/>
                <a:ext cx="6884659" cy="1445253"/>
              </a:xfrm>
              <a:prstGeom prst="roundRect">
                <a:avLst/>
              </a:prstGeom>
              <a:blipFill>
                <a:blip r:embed="rId31"/>
                <a:stretch>
                  <a:fillRect l="-4148" b="-12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18FCD68-2A81-4C40-AFE2-417D9EDDFC25}"/>
                  </a:ext>
                </a:extLst>
              </p:cNvPr>
              <p:cNvSpPr/>
              <p:nvPr/>
            </p:nvSpPr>
            <p:spPr>
              <a:xfrm>
                <a:off x="9525000" y="4494574"/>
                <a:ext cx="6126469" cy="144525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6000">
                    <a:solidFill>
                      <a:schemeClr val="tx1"/>
                    </a:solidFill>
                  </a:rPr>
                  <a:t>B. 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6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18FCD68-2A81-4C40-AFE2-417D9EDDF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4494574"/>
                <a:ext cx="6126469" cy="1445253"/>
              </a:xfrm>
              <a:prstGeom prst="roundRect">
                <a:avLst/>
              </a:prstGeom>
              <a:blipFill>
                <a:blip r:embed="rId32"/>
                <a:stretch>
                  <a:fillRect l="-4663" b="-12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633CB5A-63A4-4274-9592-F579D5A35B1B}"/>
                  </a:ext>
                </a:extLst>
              </p:cNvPr>
              <p:cNvSpPr/>
              <p:nvPr/>
            </p:nvSpPr>
            <p:spPr>
              <a:xfrm>
                <a:off x="1293196" y="6829806"/>
                <a:ext cx="6856394" cy="144525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6000">
                    <a:solidFill>
                      <a:schemeClr val="tx1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6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633CB5A-63A4-4274-9592-F579D5A35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196" y="6829806"/>
                <a:ext cx="6856394" cy="1445253"/>
              </a:xfrm>
              <a:prstGeom prst="roundRect">
                <a:avLst/>
              </a:prstGeom>
              <a:blipFill>
                <a:blip r:embed="rId33"/>
                <a:stretch>
                  <a:fillRect l="-4163" b="-12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8DD3D78-0CD8-455B-99B8-A76CC29A325C}"/>
                  </a:ext>
                </a:extLst>
              </p:cNvPr>
              <p:cNvSpPr/>
              <p:nvPr/>
            </p:nvSpPr>
            <p:spPr>
              <a:xfrm>
                <a:off x="9525000" y="6829805"/>
                <a:ext cx="6098204" cy="144525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6000">
                    <a:solidFill>
                      <a:schemeClr val="tx1"/>
                    </a:solidFill>
                  </a:rPr>
                  <a:t>D. 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𝑐𝑑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6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8DD3D78-0CD8-455B-99B8-A76CC29A3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6829805"/>
                <a:ext cx="6098204" cy="1445253"/>
              </a:xfrm>
              <a:prstGeom prst="roundRect">
                <a:avLst/>
              </a:prstGeom>
              <a:blipFill>
                <a:blip r:embed="rId34"/>
                <a:stretch>
                  <a:fillRect l="-4681" b="-12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28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7525">
            <a:off x="-618" y="3387450"/>
            <a:ext cx="1241580" cy="1221263"/>
          </a:xfrm>
          <a:custGeom>
            <a:avLst/>
            <a:gdLst/>
            <a:ahLst/>
            <a:cxnLst/>
            <a:rect l="l" t="t" r="r" b="b"/>
            <a:pathLst>
              <a:path w="1241580" h="1221263">
                <a:moveTo>
                  <a:pt x="0" y="0"/>
                </a:moveTo>
                <a:lnTo>
                  <a:pt x="1241580" y="0"/>
                </a:lnTo>
                <a:lnTo>
                  <a:pt x="1241580" y="1221263"/>
                </a:lnTo>
                <a:lnTo>
                  <a:pt x="0" y="1221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464629">
            <a:off x="-516064" y="4158639"/>
            <a:ext cx="1590841" cy="1090449"/>
          </a:xfrm>
          <a:custGeom>
            <a:avLst/>
            <a:gdLst/>
            <a:ahLst/>
            <a:cxnLst/>
            <a:rect l="l" t="t" r="r" b="b"/>
            <a:pathLst>
              <a:path w="1590841" h="1090449">
                <a:moveTo>
                  <a:pt x="0" y="0"/>
                </a:moveTo>
                <a:lnTo>
                  <a:pt x="1590841" y="0"/>
                </a:lnTo>
                <a:lnTo>
                  <a:pt x="1590841" y="1090449"/>
                </a:lnTo>
                <a:lnTo>
                  <a:pt x="0" y="10904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926941" flipH="1">
            <a:off x="216537" y="-676859"/>
            <a:ext cx="1379048" cy="2370239"/>
          </a:xfrm>
          <a:custGeom>
            <a:avLst/>
            <a:gdLst/>
            <a:ahLst/>
            <a:cxnLst/>
            <a:rect l="l" t="t" r="r" b="b"/>
            <a:pathLst>
              <a:path w="1379048" h="2370239">
                <a:moveTo>
                  <a:pt x="1379048" y="0"/>
                </a:moveTo>
                <a:lnTo>
                  <a:pt x="0" y="0"/>
                </a:lnTo>
                <a:lnTo>
                  <a:pt x="0" y="2370239"/>
                </a:lnTo>
                <a:lnTo>
                  <a:pt x="1379048" y="2370239"/>
                </a:lnTo>
                <a:lnTo>
                  <a:pt x="137904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733573">
            <a:off x="-620551" y="8165986"/>
            <a:ext cx="1403145" cy="1380185"/>
          </a:xfrm>
          <a:custGeom>
            <a:avLst/>
            <a:gdLst/>
            <a:ahLst/>
            <a:cxnLst/>
            <a:rect l="l" t="t" r="r" b="b"/>
            <a:pathLst>
              <a:path w="1403145" h="1380185">
                <a:moveTo>
                  <a:pt x="0" y="0"/>
                </a:moveTo>
                <a:lnTo>
                  <a:pt x="1403145" y="0"/>
                </a:lnTo>
                <a:lnTo>
                  <a:pt x="1403145" y="1380185"/>
                </a:lnTo>
                <a:lnTo>
                  <a:pt x="0" y="1380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859510">
            <a:off x="12022103" y="9464972"/>
            <a:ext cx="1075028" cy="1157075"/>
          </a:xfrm>
          <a:custGeom>
            <a:avLst/>
            <a:gdLst/>
            <a:ahLst/>
            <a:cxnLst/>
            <a:rect l="l" t="t" r="r" b="b"/>
            <a:pathLst>
              <a:path w="1075028" h="1157075">
                <a:moveTo>
                  <a:pt x="0" y="0"/>
                </a:moveTo>
                <a:lnTo>
                  <a:pt x="1075029" y="0"/>
                </a:lnTo>
                <a:lnTo>
                  <a:pt x="1075029" y="1157076"/>
                </a:lnTo>
                <a:lnTo>
                  <a:pt x="0" y="11570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63128">
            <a:off x="17089241" y="7789066"/>
            <a:ext cx="1539821" cy="562735"/>
          </a:xfrm>
          <a:custGeom>
            <a:avLst/>
            <a:gdLst/>
            <a:ahLst/>
            <a:cxnLst/>
            <a:rect l="l" t="t" r="r" b="b"/>
            <a:pathLst>
              <a:path w="1539821" h="562735">
                <a:moveTo>
                  <a:pt x="0" y="0"/>
                </a:moveTo>
                <a:lnTo>
                  <a:pt x="1539821" y="0"/>
                </a:lnTo>
                <a:lnTo>
                  <a:pt x="1539821" y="562735"/>
                </a:lnTo>
                <a:lnTo>
                  <a:pt x="0" y="5627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798318">
            <a:off x="4498566" y="9489861"/>
            <a:ext cx="2017772" cy="1276699"/>
          </a:xfrm>
          <a:custGeom>
            <a:avLst/>
            <a:gdLst/>
            <a:ahLst/>
            <a:cxnLst/>
            <a:rect l="l" t="t" r="r" b="b"/>
            <a:pathLst>
              <a:path w="2017772" h="1276699">
                <a:moveTo>
                  <a:pt x="0" y="0"/>
                </a:moveTo>
                <a:lnTo>
                  <a:pt x="2017772" y="0"/>
                </a:lnTo>
                <a:lnTo>
                  <a:pt x="2017772" y="1276700"/>
                </a:lnTo>
                <a:lnTo>
                  <a:pt x="0" y="12767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211809">
            <a:off x="14736727" y="-251002"/>
            <a:ext cx="1264965" cy="1361508"/>
          </a:xfrm>
          <a:custGeom>
            <a:avLst/>
            <a:gdLst/>
            <a:ahLst/>
            <a:cxnLst/>
            <a:rect l="l" t="t" r="r" b="b"/>
            <a:pathLst>
              <a:path w="1264965" h="1361508">
                <a:moveTo>
                  <a:pt x="0" y="0"/>
                </a:moveTo>
                <a:lnTo>
                  <a:pt x="1264965" y="0"/>
                </a:lnTo>
                <a:lnTo>
                  <a:pt x="1264965" y="1361508"/>
                </a:lnTo>
                <a:lnTo>
                  <a:pt x="0" y="136150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3331250">
            <a:off x="17630075" y="4309826"/>
            <a:ext cx="1315850" cy="1062250"/>
          </a:xfrm>
          <a:custGeom>
            <a:avLst/>
            <a:gdLst/>
            <a:ahLst/>
            <a:cxnLst/>
            <a:rect l="l" t="t" r="r" b="b"/>
            <a:pathLst>
              <a:path w="1315850" h="1062250">
                <a:moveTo>
                  <a:pt x="0" y="0"/>
                </a:moveTo>
                <a:lnTo>
                  <a:pt x="1315850" y="0"/>
                </a:lnTo>
                <a:lnTo>
                  <a:pt x="1315850" y="1062250"/>
                </a:lnTo>
                <a:lnTo>
                  <a:pt x="0" y="106225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628841">
            <a:off x="17251803" y="3271141"/>
            <a:ext cx="1538166" cy="819423"/>
          </a:xfrm>
          <a:custGeom>
            <a:avLst/>
            <a:gdLst/>
            <a:ahLst/>
            <a:cxnLst/>
            <a:rect l="l" t="t" r="r" b="b"/>
            <a:pathLst>
              <a:path w="1538166" h="819423">
                <a:moveTo>
                  <a:pt x="0" y="0"/>
                </a:moveTo>
                <a:lnTo>
                  <a:pt x="1538166" y="0"/>
                </a:lnTo>
                <a:lnTo>
                  <a:pt x="1538166" y="819423"/>
                </a:lnTo>
                <a:lnTo>
                  <a:pt x="0" y="81942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488984">
            <a:off x="7586040" y="-652399"/>
            <a:ext cx="1334812" cy="1357018"/>
          </a:xfrm>
          <a:custGeom>
            <a:avLst/>
            <a:gdLst/>
            <a:ahLst/>
            <a:cxnLst/>
            <a:rect l="l" t="t" r="r" b="b"/>
            <a:pathLst>
              <a:path w="1334812" h="1357018">
                <a:moveTo>
                  <a:pt x="0" y="0"/>
                </a:moveTo>
                <a:lnTo>
                  <a:pt x="1334812" y="0"/>
                </a:lnTo>
                <a:lnTo>
                  <a:pt x="1334812" y="1357018"/>
                </a:lnTo>
                <a:lnTo>
                  <a:pt x="0" y="135701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426115" y="2555702"/>
            <a:ext cx="16051605" cy="5999369"/>
            <a:chOff x="-1924773" y="-76200"/>
            <a:chExt cx="21402139" cy="799915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76200"/>
              <a:ext cx="16731481" cy="854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Sriracha"/>
                </a:rPr>
                <a:t>Trường thcs Cẩm Thịnh – Lớp 7A3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1924773" y="1606016"/>
              <a:ext cx="21402139" cy="63169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217"/>
                </a:lnSpc>
              </a:pPr>
              <a:r>
                <a:rPr lang="en-US" sz="13575" spc="-543">
                  <a:solidFill>
                    <a:srgbClr val="FBE675"/>
                  </a:solidFill>
                  <a:latin typeface="ไอติม Bold"/>
                </a:rPr>
                <a:t>Tiết 70: Đa thức một biến. Nghiệm của đa thức một biến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4598" y="1008686"/>
            <a:ext cx="5187312" cy="8269627"/>
          </a:xfrm>
          <a:custGeom>
            <a:avLst/>
            <a:gdLst/>
            <a:ahLst/>
            <a:cxnLst/>
            <a:rect l="l" t="t" r="r" b="b"/>
            <a:pathLst>
              <a:path w="5187312" h="8269627">
                <a:moveTo>
                  <a:pt x="0" y="0"/>
                </a:moveTo>
                <a:lnTo>
                  <a:pt x="5187312" y="0"/>
                </a:lnTo>
                <a:lnTo>
                  <a:pt x="5187312" y="8269627"/>
                </a:lnTo>
                <a:lnTo>
                  <a:pt x="0" y="826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51485" y="3608173"/>
            <a:ext cx="44196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 spc="-256">
                <a:solidFill>
                  <a:srgbClr val="FFFFFF"/>
                </a:solidFill>
                <a:latin typeface="ไอติม Bold"/>
              </a:rPr>
              <a:t>I. Đơn thức một biến. Đa thức một biến</a:t>
            </a:r>
          </a:p>
        </p:txBody>
      </p:sp>
      <p:sp>
        <p:nvSpPr>
          <p:cNvPr id="4" name="Freeform 4"/>
          <p:cNvSpPr/>
          <p:nvPr/>
        </p:nvSpPr>
        <p:spPr>
          <a:xfrm>
            <a:off x="6632868" y="3026112"/>
            <a:ext cx="586164" cy="574441"/>
          </a:xfrm>
          <a:custGeom>
            <a:avLst/>
            <a:gdLst/>
            <a:ahLst/>
            <a:cxnLst/>
            <a:rect l="l" t="t" r="r" b="b"/>
            <a:pathLst>
              <a:path w="586164" h="574441">
                <a:moveTo>
                  <a:pt x="0" y="0"/>
                </a:moveTo>
                <a:lnTo>
                  <a:pt x="586164" y="0"/>
                </a:lnTo>
                <a:lnTo>
                  <a:pt x="586164" y="574440"/>
                </a:lnTo>
                <a:lnTo>
                  <a:pt x="0" y="574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7382691" y="509418"/>
            <a:ext cx="10622002" cy="5912627"/>
            <a:chOff x="-2530946" y="73150"/>
            <a:chExt cx="10725163" cy="6065624"/>
          </a:xfrm>
        </p:grpSpPr>
        <p:sp>
          <p:nvSpPr>
            <p:cNvPr id="6" name="TextBox 6"/>
            <p:cNvSpPr txBox="1"/>
            <p:nvPr/>
          </p:nvSpPr>
          <p:spPr>
            <a:xfrm>
              <a:off x="-2500170" y="73150"/>
              <a:ext cx="8249456" cy="523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5400" u="sng">
                  <a:solidFill>
                    <a:srgbClr val="FF0000"/>
                  </a:solidFill>
                  <a:latin typeface="ไอติม Bold"/>
                </a:rPr>
                <a:t>Hoạt động 1: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7"/>
                <p:cNvSpPr txBox="1"/>
                <p:nvPr/>
              </p:nvSpPr>
              <p:spPr>
                <a:xfrm>
                  <a:off x="-2530946" y="876429"/>
                  <a:ext cx="10725163" cy="526234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457200" indent="-457200">
                    <a:lnSpc>
                      <a:spcPts val="5000"/>
                    </a:lnSpc>
                    <a:buAutoNum type="alphaLcPeriod"/>
                  </a:pPr>
                  <a:r>
                    <a:rPr lang="en-US" sz="4800" spc="-96">
                      <a:solidFill>
                        <a:srgbClr val="FFFFFF"/>
                      </a:solidFill>
                      <a:latin typeface="Mali"/>
                    </a:rPr>
                    <a:t>Viết biểu thức biểu thị:</a:t>
                  </a:r>
                </a:p>
                <a:p>
                  <a:pPr marL="342900" indent="-342900">
                    <a:lnSpc>
                      <a:spcPts val="5000"/>
                    </a:lnSpc>
                    <a:buFontTx/>
                    <a:buChar char="-"/>
                  </a:pPr>
                  <a:r>
                    <a:rPr lang="en-US" sz="4800" spc="-96">
                      <a:solidFill>
                        <a:srgbClr val="FFFFFF"/>
                      </a:solidFill>
                      <a:latin typeface="Mali"/>
                    </a:rPr>
                    <a:t>Diện tích của hình vuông có độ dài cạnh là </a:t>
                  </a:r>
                  <a14:m>
                    <m:oMath xmlns:m="http://schemas.openxmlformats.org/officeDocument/2006/math">
                      <m:r>
                        <a:rPr lang="en-US" sz="4800" b="0" i="1" spc="-96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4800" spc="-96">
                      <a:solidFill>
                        <a:srgbClr val="FFFFFF"/>
                      </a:solidFill>
                      <a:latin typeface="Mali"/>
                    </a:rPr>
                    <a:t> cm</a:t>
                  </a:r>
                </a:p>
                <a:p>
                  <a:pPr marL="342900" indent="-342900">
                    <a:lnSpc>
                      <a:spcPts val="5000"/>
                    </a:lnSpc>
                    <a:buFontTx/>
                    <a:buChar char="-"/>
                  </a:pPr>
                  <a:r>
                    <a:rPr lang="en-US" sz="4800" spc="-96">
                      <a:solidFill>
                        <a:srgbClr val="FFFFFF"/>
                      </a:solidFill>
                      <a:latin typeface="Mali"/>
                    </a:rPr>
                    <a:t>Thể tích của hình lập phương có độ dài cạnh là </a:t>
                  </a:r>
                  <a14:m>
                    <m:oMath xmlns:m="http://schemas.openxmlformats.org/officeDocument/2006/math">
                      <m:r>
                        <a:rPr lang="en-US" sz="4800" b="0" i="1" spc="-96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800" b="0" i="1" spc="-96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4800" spc="-96">
                      <a:solidFill>
                        <a:srgbClr val="FFFFFF"/>
                      </a:solidFill>
                      <a:latin typeface="Mali"/>
                    </a:rPr>
                    <a:t> cm</a:t>
                  </a:r>
                </a:p>
                <a:p>
                  <a:pPr marL="457200" indent="-457200">
                    <a:lnSpc>
                      <a:spcPts val="5000"/>
                    </a:lnSpc>
                    <a:buFont typeface="+mj-lt"/>
                    <a:buAutoNum type="alphaLcPeriod" startAt="2"/>
                  </a:pPr>
                  <a:r>
                    <a:rPr lang="en-US" sz="4800" spc="-96">
                      <a:solidFill>
                        <a:srgbClr val="FFFFFF"/>
                      </a:solidFill>
                      <a:latin typeface="Mali"/>
                    </a:rPr>
                    <a:t>Các biểu thức trên có dạng thế nào ?</a:t>
                  </a:r>
                </a:p>
                <a:p>
                  <a:pPr>
                    <a:lnSpc>
                      <a:spcPts val="5000"/>
                    </a:lnSpc>
                  </a:pPr>
                  <a:endParaRPr lang="en-US" sz="4800" spc="-96">
                    <a:solidFill>
                      <a:srgbClr val="FFFFFF"/>
                    </a:solidFill>
                    <a:latin typeface="Mali"/>
                  </a:endParaRPr>
                </a:p>
              </p:txBody>
            </p:sp>
          </mc:Choice>
          <mc:Fallback xmlns="">
            <p:sp>
              <p:nvSpPr>
                <p:cNvPr id="7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30946" y="876429"/>
                  <a:ext cx="10725163" cy="5262345"/>
                </a:xfrm>
                <a:prstGeom prst="rect">
                  <a:avLst/>
                </a:prstGeom>
                <a:blipFill>
                  <a:blip r:embed="rId6"/>
                  <a:stretch>
                    <a:fillRect l="-3729" t="-6778" r="-2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Freeform 12"/>
          <p:cNvSpPr/>
          <p:nvPr/>
        </p:nvSpPr>
        <p:spPr>
          <a:xfrm>
            <a:off x="6925950" y="7637872"/>
            <a:ext cx="586164" cy="574441"/>
          </a:xfrm>
          <a:custGeom>
            <a:avLst/>
            <a:gdLst/>
            <a:ahLst/>
            <a:cxnLst/>
            <a:rect l="l" t="t" r="r" b="b"/>
            <a:pathLst>
              <a:path w="586164" h="574441">
                <a:moveTo>
                  <a:pt x="0" y="0"/>
                </a:moveTo>
                <a:lnTo>
                  <a:pt x="586164" y="0"/>
                </a:lnTo>
                <a:lnTo>
                  <a:pt x="586164" y="574440"/>
                </a:lnTo>
                <a:lnTo>
                  <a:pt x="0" y="5744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7823867" y="6532460"/>
            <a:ext cx="9739649" cy="3086031"/>
            <a:chOff x="-39741" y="446230"/>
            <a:chExt cx="8249456" cy="3046019"/>
          </a:xfrm>
        </p:grpSpPr>
        <p:sp>
          <p:nvSpPr>
            <p:cNvPr id="14" name="TextBox 14"/>
            <p:cNvSpPr txBox="1"/>
            <p:nvPr/>
          </p:nvSpPr>
          <p:spPr>
            <a:xfrm>
              <a:off x="-39741" y="446230"/>
              <a:ext cx="8249456" cy="512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50"/>
                </a:lnSpc>
              </a:pPr>
              <a:r>
                <a:rPr lang="en-US" sz="5400" u="sng">
                  <a:solidFill>
                    <a:srgbClr val="FF0000"/>
                  </a:solidFill>
                  <a:latin typeface="ไอติม Bold"/>
                </a:rPr>
                <a:t>Định nghĩa: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39741" y="960698"/>
              <a:ext cx="8249456" cy="2531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4800" spc="-96">
                  <a:solidFill>
                    <a:srgbClr val="FFFFFF"/>
                  </a:solidFill>
                  <a:latin typeface="Mali"/>
                </a:rPr>
                <a:t>Đơn thức một biến là biểu thức đại số chỉ gồm ………….. hoặc tích của một số với ……………. có số mũ nguyên dương của………. đó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608759" y="1286163"/>
            <a:ext cx="1412928" cy="1497323"/>
          </a:xfrm>
          <a:custGeom>
            <a:avLst/>
            <a:gdLst/>
            <a:ahLst/>
            <a:cxnLst/>
            <a:rect l="l" t="t" r="r" b="b"/>
            <a:pathLst>
              <a:path w="1412928" h="1497323">
                <a:moveTo>
                  <a:pt x="0" y="0"/>
                </a:moveTo>
                <a:lnTo>
                  <a:pt x="1412929" y="0"/>
                </a:lnTo>
                <a:lnTo>
                  <a:pt x="1412929" y="1497323"/>
                </a:lnTo>
                <a:lnTo>
                  <a:pt x="0" y="14973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946367">
            <a:off x="3539266" y="7447284"/>
            <a:ext cx="1154159" cy="955619"/>
          </a:xfrm>
          <a:custGeom>
            <a:avLst/>
            <a:gdLst/>
            <a:ahLst/>
            <a:cxnLst/>
            <a:rect l="l" t="t" r="r" b="b"/>
            <a:pathLst>
              <a:path w="1154159" h="955619">
                <a:moveTo>
                  <a:pt x="0" y="0"/>
                </a:moveTo>
                <a:lnTo>
                  <a:pt x="1154159" y="0"/>
                </a:lnTo>
                <a:lnTo>
                  <a:pt x="1154159" y="955619"/>
                </a:lnTo>
                <a:lnTo>
                  <a:pt x="0" y="9556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37534F84-D102-4122-B020-7523A5C3A2B7}"/>
              </a:ext>
            </a:extLst>
          </p:cNvPr>
          <p:cNvSpPr txBox="1"/>
          <p:nvPr/>
        </p:nvSpPr>
        <p:spPr>
          <a:xfrm>
            <a:off x="12496800" y="7734300"/>
            <a:ext cx="2017806" cy="526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4800" spc="-96">
                <a:solidFill>
                  <a:srgbClr val="FFC000"/>
                </a:solidFill>
                <a:latin typeface="Mali"/>
              </a:rPr>
              <a:t>một số</a:t>
            </a: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CDC120C2-FE1C-4505-A7A6-A065DEAC114F}"/>
              </a:ext>
            </a:extLst>
          </p:cNvPr>
          <p:cNvSpPr txBox="1"/>
          <p:nvPr/>
        </p:nvSpPr>
        <p:spPr>
          <a:xfrm>
            <a:off x="14067442" y="8334114"/>
            <a:ext cx="2476916" cy="526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4800" spc="-96">
                <a:solidFill>
                  <a:srgbClr val="FFC000"/>
                </a:solidFill>
                <a:latin typeface="Mali"/>
              </a:rPr>
              <a:t>lũy thừa</a:t>
            </a: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19732806-26B2-46C8-8D91-F0EB73E54A25}"/>
              </a:ext>
            </a:extLst>
          </p:cNvPr>
          <p:cNvSpPr txBox="1"/>
          <p:nvPr/>
        </p:nvSpPr>
        <p:spPr>
          <a:xfrm>
            <a:off x="15072609" y="8996650"/>
            <a:ext cx="1447800" cy="526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4800" spc="-96">
                <a:solidFill>
                  <a:srgbClr val="FFC000"/>
                </a:solidFill>
                <a:latin typeface="Mali"/>
              </a:rPr>
              <a:t>biến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49653119-6D3E-4987-9C45-8D4D2EC944AE}"/>
                  </a:ext>
                </a:extLst>
              </p:cNvPr>
              <p:cNvSpPr/>
              <p:nvPr/>
            </p:nvSpPr>
            <p:spPr>
              <a:xfrm>
                <a:off x="7379234" y="1129653"/>
                <a:ext cx="6126469" cy="144525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6000">
                    <a:solidFill>
                      <a:schemeClr val="tx1"/>
                    </a:solidFill>
                  </a:rPr>
                  <a:t>P =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6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49653119-6D3E-4987-9C45-8D4D2EC94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234" y="1129653"/>
                <a:ext cx="6126469" cy="1445253"/>
              </a:xfrm>
              <a:prstGeom prst="roundRect">
                <a:avLst/>
              </a:prstGeom>
              <a:blipFill>
                <a:blip r:embed="rId13"/>
                <a:stretch>
                  <a:fillRect l="-4658" b="-12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D237653F-DD6E-4CE2-9ACF-57A6A43393A5}"/>
                  </a:ext>
                </a:extLst>
              </p:cNvPr>
              <p:cNvSpPr/>
              <p:nvPr/>
            </p:nvSpPr>
            <p:spPr>
              <a:xfrm>
                <a:off x="7379233" y="3134613"/>
                <a:ext cx="6126469" cy="144525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6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D237653F-DD6E-4CE2-9ACF-57A6A43393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233" y="3134613"/>
                <a:ext cx="6126469" cy="1445253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427821">
            <a:off x="14993934" y="9353072"/>
            <a:ext cx="931532" cy="1369900"/>
          </a:xfrm>
          <a:custGeom>
            <a:avLst/>
            <a:gdLst/>
            <a:ahLst/>
            <a:cxnLst/>
            <a:rect l="l" t="t" r="r" b="b"/>
            <a:pathLst>
              <a:path w="931532" h="1369900">
                <a:moveTo>
                  <a:pt x="0" y="0"/>
                </a:moveTo>
                <a:lnTo>
                  <a:pt x="931532" y="0"/>
                </a:lnTo>
                <a:lnTo>
                  <a:pt x="931532" y="1369900"/>
                </a:lnTo>
                <a:lnTo>
                  <a:pt x="0" y="136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77321" y="4905637"/>
            <a:ext cx="1120666" cy="988217"/>
          </a:xfrm>
          <a:custGeom>
            <a:avLst/>
            <a:gdLst/>
            <a:ahLst/>
            <a:cxnLst/>
            <a:rect l="l" t="t" r="r" b="b"/>
            <a:pathLst>
              <a:path w="1120666" h="988217">
                <a:moveTo>
                  <a:pt x="0" y="0"/>
                </a:moveTo>
                <a:lnTo>
                  <a:pt x="1120666" y="0"/>
                </a:lnTo>
                <a:lnTo>
                  <a:pt x="1120666" y="988217"/>
                </a:lnTo>
                <a:lnTo>
                  <a:pt x="0" y="9882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6968"/>
            </a:stretch>
          </a:blipFill>
        </p:spPr>
      </p:sp>
      <p:sp>
        <p:nvSpPr>
          <p:cNvPr id="4" name="Freeform 4"/>
          <p:cNvSpPr/>
          <p:nvPr/>
        </p:nvSpPr>
        <p:spPr>
          <a:xfrm rot="3072537" flipH="1">
            <a:off x="1188799" y="4770843"/>
            <a:ext cx="747959" cy="1285554"/>
          </a:xfrm>
          <a:custGeom>
            <a:avLst/>
            <a:gdLst/>
            <a:ahLst/>
            <a:cxnLst/>
            <a:rect l="l" t="t" r="r" b="b"/>
            <a:pathLst>
              <a:path w="747959" h="1285554">
                <a:moveTo>
                  <a:pt x="747958" y="0"/>
                </a:moveTo>
                <a:lnTo>
                  <a:pt x="0" y="0"/>
                </a:lnTo>
                <a:lnTo>
                  <a:pt x="0" y="1285554"/>
                </a:lnTo>
                <a:lnTo>
                  <a:pt x="747958" y="1285554"/>
                </a:lnTo>
                <a:lnTo>
                  <a:pt x="74795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8328514">
            <a:off x="5543065" y="9172231"/>
            <a:ext cx="971559" cy="948595"/>
          </a:xfrm>
          <a:custGeom>
            <a:avLst/>
            <a:gdLst/>
            <a:ahLst/>
            <a:cxnLst/>
            <a:rect l="l" t="t" r="r" b="b"/>
            <a:pathLst>
              <a:path w="971559" h="948595">
                <a:moveTo>
                  <a:pt x="0" y="0"/>
                </a:moveTo>
                <a:lnTo>
                  <a:pt x="971560" y="0"/>
                </a:lnTo>
                <a:lnTo>
                  <a:pt x="971560" y="948595"/>
                </a:lnTo>
                <a:lnTo>
                  <a:pt x="0" y="9485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987158">
            <a:off x="14354725" y="4250246"/>
            <a:ext cx="946329" cy="648666"/>
          </a:xfrm>
          <a:custGeom>
            <a:avLst/>
            <a:gdLst/>
            <a:ahLst/>
            <a:cxnLst/>
            <a:rect l="l" t="t" r="r" b="b"/>
            <a:pathLst>
              <a:path w="946329" h="648666">
                <a:moveTo>
                  <a:pt x="0" y="0"/>
                </a:moveTo>
                <a:lnTo>
                  <a:pt x="946329" y="0"/>
                </a:lnTo>
                <a:lnTo>
                  <a:pt x="946329" y="648665"/>
                </a:lnTo>
                <a:lnTo>
                  <a:pt x="0" y="6486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52600" y="4854826"/>
            <a:ext cx="14814527" cy="4794413"/>
            <a:chOff x="0" y="0"/>
            <a:chExt cx="8264539" cy="2288928"/>
          </a:xfrm>
        </p:grpSpPr>
        <p:sp>
          <p:nvSpPr>
            <p:cNvPr id="8" name="Freeform 8"/>
            <p:cNvSpPr/>
            <p:nvPr/>
          </p:nvSpPr>
          <p:spPr>
            <a:xfrm>
              <a:off x="10160" y="16510"/>
              <a:ext cx="8241679" cy="2260988"/>
            </a:xfrm>
            <a:custGeom>
              <a:avLst/>
              <a:gdLst/>
              <a:ahLst/>
              <a:cxnLst/>
              <a:rect l="l" t="t" r="r" b="b"/>
              <a:pathLst>
                <a:path w="8241679" h="2260988">
                  <a:moveTo>
                    <a:pt x="8241679" y="2260988"/>
                  </a:moveTo>
                  <a:lnTo>
                    <a:pt x="0" y="2253368"/>
                  </a:lnTo>
                  <a:lnTo>
                    <a:pt x="0" y="797397"/>
                  </a:lnTo>
                  <a:lnTo>
                    <a:pt x="17780" y="19050"/>
                  </a:lnTo>
                  <a:lnTo>
                    <a:pt x="4107965" y="0"/>
                  </a:lnTo>
                  <a:lnTo>
                    <a:pt x="8222629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-3810" y="0"/>
              <a:ext cx="8270889" cy="2287658"/>
            </a:xfrm>
            <a:custGeom>
              <a:avLst/>
              <a:gdLst/>
              <a:ahLst/>
              <a:cxnLst/>
              <a:rect l="l" t="t" r="r" b="b"/>
              <a:pathLst>
                <a:path w="8270889" h="2287658">
                  <a:moveTo>
                    <a:pt x="8236599" y="21590"/>
                  </a:moveTo>
                  <a:cubicBezTo>
                    <a:pt x="8237869" y="34290"/>
                    <a:pt x="8237869" y="44450"/>
                    <a:pt x="8239139" y="54610"/>
                  </a:cubicBezTo>
                  <a:cubicBezTo>
                    <a:pt x="8241679" y="97788"/>
                    <a:pt x="8242949" y="146221"/>
                    <a:pt x="8245489" y="192925"/>
                  </a:cubicBezTo>
                  <a:cubicBezTo>
                    <a:pt x="8245489" y="260385"/>
                    <a:pt x="8258189" y="1590566"/>
                    <a:pt x="8264539" y="1658027"/>
                  </a:cubicBezTo>
                  <a:cubicBezTo>
                    <a:pt x="8270889" y="1760082"/>
                    <a:pt x="8267079" y="1863868"/>
                    <a:pt x="8267079" y="1965923"/>
                  </a:cubicBezTo>
                  <a:cubicBezTo>
                    <a:pt x="8267079" y="2055870"/>
                    <a:pt x="8268349" y="2138899"/>
                    <a:pt x="8269619" y="2226698"/>
                  </a:cubicBezTo>
                  <a:cubicBezTo>
                    <a:pt x="8269619" y="2248288"/>
                    <a:pt x="8269619" y="2262258"/>
                    <a:pt x="8269619" y="2286388"/>
                  </a:cubicBezTo>
                  <a:cubicBezTo>
                    <a:pt x="8246760" y="2286388"/>
                    <a:pt x="8226439" y="2287658"/>
                    <a:pt x="8184854" y="2286388"/>
                  </a:cubicBezTo>
                  <a:cubicBezTo>
                    <a:pt x="7764329" y="2281308"/>
                    <a:pt x="7337334" y="2287658"/>
                    <a:pt x="6916809" y="2282578"/>
                  </a:cubicBezTo>
                  <a:cubicBezTo>
                    <a:pt x="6664494" y="2278768"/>
                    <a:pt x="6418649" y="2281308"/>
                    <a:pt x="6166334" y="2278768"/>
                  </a:cubicBezTo>
                  <a:cubicBezTo>
                    <a:pt x="6049880" y="2277498"/>
                    <a:pt x="5933428" y="2276228"/>
                    <a:pt x="5816975" y="2274958"/>
                  </a:cubicBezTo>
                  <a:cubicBezTo>
                    <a:pt x="5745809" y="2274958"/>
                    <a:pt x="5681113" y="2276228"/>
                    <a:pt x="5609946" y="2276228"/>
                  </a:cubicBezTo>
                  <a:cubicBezTo>
                    <a:pt x="5428797" y="2274958"/>
                    <a:pt x="4930637" y="2276228"/>
                    <a:pt x="4749488" y="2274958"/>
                  </a:cubicBezTo>
                  <a:cubicBezTo>
                    <a:pt x="4620096" y="2273688"/>
                    <a:pt x="2032250" y="2282578"/>
                    <a:pt x="1902857" y="2281308"/>
                  </a:cubicBezTo>
                  <a:cubicBezTo>
                    <a:pt x="1870509" y="2281308"/>
                    <a:pt x="1831692" y="2282578"/>
                    <a:pt x="1799344" y="2282578"/>
                  </a:cubicBezTo>
                  <a:cubicBezTo>
                    <a:pt x="1721708" y="2282578"/>
                    <a:pt x="1650542" y="2283848"/>
                    <a:pt x="1572907" y="2283848"/>
                  </a:cubicBezTo>
                  <a:cubicBezTo>
                    <a:pt x="1378819" y="2283848"/>
                    <a:pt x="1191200" y="2282578"/>
                    <a:pt x="997111" y="2281308"/>
                  </a:cubicBezTo>
                  <a:cubicBezTo>
                    <a:pt x="880658" y="2280038"/>
                    <a:pt x="764205" y="2278768"/>
                    <a:pt x="654222" y="2277498"/>
                  </a:cubicBezTo>
                  <a:cubicBezTo>
                    <a:pt x="447194" y="2276228"/>
                    <a:pt x="240166" y="2274958"/>
                    <a:pt x="48260" y="2274958"/>
                  </a:cubicBezTo>
                  <a:cubicBezTo>
                    <a:pt x="38100" y="2274958"/>
                    <a:pt x="29210" y="2274958"/>
                    <a:pt x="19050" y="2273688"/>
                  </a:cubicBezTo>
                  <a:cubicBezTo>
                    <a:pt x="10160" y="2272418"/>
                    <a:pt x="5080" y="2266068"/>
                    <a:pt x="7620" y="2257178"/>
                  </a:cubicBezTo>
                  <a:cubicBezTo>
                    <a:pt x="16510" y="2225386"/>
                    <a:pt x="12700" y="2182143"/>
                    <a:pt x="11430" y="2137169"/>
                  </a:cubicBezTo>
                  <a:cubicBezTo>
                    <a:pt x="10160" y="2045492"/>
                    <a:pt x="6350" y="1955545"/>
                    <a:pt x="7620" y="1863868"/>
                  </a:cubicBezTo>
                  <a:cubicBezTo>
                    <a:pt x="5080" y="1749704"/>
                    <a:pt x="0" y="336494"/>
                    <a:pt x="7620" y="220601"/>
                  </a:cubicBezTo>
                  <a:cubicBezTo>
                    <a:pt x="8890" y="198114"/>
                    <a:pt x="7620" y="173897"/>
                    <a:pt x="8890" y="151410"/>
                  </a:cubicBezTo>
                  <a:cubicBezTo>
                    <a:pt x="10160" y="115086"/>
                    <a:pt x="12700" y="7530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426" y="30480"/>
                    <a:pt x="181940" y="29210"/>
                  </a:cubicBezTo>
                  <a:cubicBezTo>
                    <a:pt x="356620" y="25400"/>
                    <a:pt x="531299" y="22860"/>
                    <a:pt x="712448" y="20320"/>
                  </a:cubicBezTo>
                  <a:cubicBezTo>
                    <a:pt x="835371" y="17780"/>
                    <a:pt x="958294" y="16510"/>
                    <a:pt x="1074747" y="13970"/>
                  </a:cubicBezTo>
                  <a:cubicBezTo>
                    <a:pt x="1191200" y="11430"/>
                    <a:pt x="1314122" y="8890"/>
                    <a:pt x="1430576" y="8890"/>
                  </a:cubicBezTo>
                  <a:cubicBezTo>
                    <a:pt x="1559968" y="7620"/>
                    <a:pt x="1689360" y="10160"/>
                    <a:pt x="1818753" y="8890"/>
                  </a:cubicBezTo>
                  <a:cubicBezTo>
                    <a:pt x="1980493" y="8890"/>
                    <a:pt x="4911228" y="6350"/>
                    <a:pt x="5072969" y="5080"/>
                  </a:cubicBezTo>
                  <a:cubicBezTo>
                    <a:pt x="5228240" y="3810"/>
                    <a:pt x="5383510" y="2540"/>
                    <a:pt x="5545251" y="2540"/>
                  </a:cubicBezTo>
                  <a:cubicBezTo>
                    <a:pt x="5810505" y="1270"/>
                    <a:pt x="6069289" y="0"/>
                    <a:pt x="6334544" y="0"/>
                  </a:cubicBezTo>
                  <a:cubicBezTo>
                    <a:pt x="6444527" y="0"/>
                    <a:pt x="6560980" y="2540"/>
                    <a:pt x="6670964" y="2540"/>
                  </a:cubicBezTo>
                  <a:cubicBezTo>
                    <a:pt x="6975036" y="3810"/>
                    <a:pt x="7285577" y="5080"/>
                    <a:pt x="7589649" y="7620"/>
                  </a:cubicBezTo>
                  <a:cubicBezTo>
                    <a:pt x="7751389" y="8890"/>
                    <a:pt x="7913130" y="12700"/>
                    <a:pt x="8074870" y="16510"/>
                  </a:cubicBezTo>
                  <a:cubicBezTo>
                    <a:pt x="8113688" y="16510"/>
                    <a:pt x="8152506" y="16510"/>
                    <a:pt x="8184854" y="16510"/>
                  </a:cubicBezTo>
                  <a:cubicBezTo>
                    <a:pt x="8217549" y="17780"/>
                    <a:pt x="8226439" y="20320"/>
                    <a:pt x="8236599" y="21590"/>
                  </a:cubicBezTo>
                  <a:close/>
                  <a:moveTo>
                    <a:pt x="8246760" y="2269878"/>
                  </a:moveTo>
                  <a:cubicBezTo>
                    <a:pt x="8248029" y="2253368"/>
                    <a:pt x="8249299" y="2240668"/>
                    <a:pt x="8249299" y="2227968"/>
                  </a:cubicBezTo>
                  <a:cubicBezTo>
                    <a:pt x="8248029" y="2130250"/>
                    <a:pt x="8246760" y="2038573"/>
                    <a:pt x="8246760" y="1939977"/>
                  </a:cubicBezTo>
                  <a:cubicBezTo>
                    <a:pt x="8246760" y="1895003"/>
                    <a:pt x="8249299" y="1850030"/>
                    <a:pt x="8248029" y="1805056"/>
                  </a:cubicBezTo>
                  <a:cubicBezTo>
                    <a:pt x="8248029" y="1763542"/>
                    <a:pt x="8246760" y="1720298"/>
                    <a:pt x="8245489" y="1678784"/>
                  </a:cubicBezTo>
                  <a:cubicBezTo>
                    <a:pt x="8240410" y="1614783"/>
                    <a:pt x="8228979" y="289791"/>
                    <a:pt x="8228979" y="225790"/>
                  </a:cubicBezTo>
                  <a:cubicBezTo>
                    <a:pt x="8226439" y="172168"/>
                    <a:pt x="8223899" y="116815"/>
                    <a:pt x="8221360" y="63500"/>
                  </a:cubicBezTo>
                  <a:cubicBezTo>
                    <a:pt x="8220089" y="44450"/>
                    <a:pt x="8218819" y="43180"/>
                    <a:pt x="8165445" y="41910"/>
                  </a:cubicBezTo>
                  <a:cubicBezTo>
                    <a:pt x="8146035" y="41910"/>
                    <a:pt x="8133097" y="41910"/>
                    <a:pt x="8113688" y="40640"/>
                  </a:cubicBezTo>
                  <a:cubicBezTo>
                    <a:pt x="7951948" y="36830"/>
                    <a:pt x="7783737" y="31750"/>
                    <a:pt x="7621997" y="30480"/>
                  </a:cubicBezTo>
                  <a:cubicBezTo>
                    <a:pt x="7227350" y="26670"/>
                    <a:pt x="6826235" y="25400"/>
                    <a:pt x="6431588" y="22860"/>
                  </a:cubicBezTo>
                  <a:cubicBezTo>
                    <a:pt x="6373362" y="22860"/>
                    <a:pt x="6308665" y="22860"/>
                    <a:pt x="6250439" y="22860"/>
                  </a:cubicBezTo>
                  <a:cubicBezTo>
                    <a:pt x="6153395" y="22860"/>
                    <a:pt x="6056351" y="22860"/>
                    <a:pt x="5965776" y="22860"/>
                  </a:cubicBezTo>
                  <a:cubicBezTo>
                    <a:pt x="5758748" y="22860"/>
                    <a:pt x="5551720" y="22860"/>
                    <a:pt x="5351162" y="24130"/>
                  </a:cubicBezTo>
                  <a:cubicBezTo>
                    <a:pt x="5176483" y="25400"/>
                    <a:pt x="2232808" y="29210"/>
                    <a:pt x="2058128" y="29210"/>
                  </a:cubicBezTo>
                  <a:cubicBezTo>
                    <a:pt x="1773465" y="29210"/>
                    <a:pt x="1488802" y="26670"/>
                    <a:pt x="1204139" y="33020"/>
                  </a:cubicBezTo>
                  <a:cubicBezTo>
                    <a:pt x="1055338" y="36830"/>
                    <a:pt x="913006" y="36830"/>
                    <a:pt x="770675" y="38100"/>
                  </a:cubicBezTo>
                  <a:cubicBezTo>
                    <a:pt x="524829" y="41910"/>
                    <a:pt x="278984" y="45720"/>
                    <a:pt x="49530" y="50800"/>
                  </a:cubicBezTo>
                  <a:cubicBezTo>
                    <a:pt x="36830" y="50800"/>
                    <a:pt x="34290" y="53340"/>
                    <a:pt x="33020" y="70112"/>
                  </a:cubicBezTo>
                  <a:cubicBezTo>
                    <a:pt x="31750" y="101248"/>
                    <a:pt x="31750" y="132383"/>
                    <a:pt x="30480" y="163519"/>
                  </a:cubicBezTo>
                  <a:cubicBezTo>
                    <a:pt x="29210" y="215411"/>
                    <a:pt x="26670" y="265574"/>
                    <a:pt x="25400" y="317467"/>
                  </a:cubicBezTo>
                  <a:cubicBezTo>
                    <a:pt x="20320" y="372819"/>
                    <a:pt x="26670" y="1725487"/>
                    <a:pt x="29210" y="1780839"/>
                  </a:cubicBezTo>
                  <a:cubicBezTo>
                    <a:pt x="29210" y="1839651"/>
                    <a:pt x="29210" y="1900193"/>
                    <a:pt x="30480" y="1959004"/>
                  </a:cubicBezTo>
                  <a:cubicBezTo>
                    <a:pt x="30480" y="2002248"/>
                    <a:pt x="33020" y="2045492"/>
                    <a:pt x="33020" y="2088736"/>
                  </a:cubicBezTo>
                  <a:cubicBezTo>
                    <a:pt x="33020" y="2135439"/>
                    <a:pt x="33020" y="2182143"/>
                    <a:pt x="31750" y="2227968"/>
                  </a:cubicBezTo>
                  <a:cubicBezTo>
                    <a:pt x="31750" y="2231778"/>
                    <a:pt x="31750" y="2234318"/>
                    <a:pt x="31750" y="2238128"/>
                  </a:cubicBezTo>
                  <a:cubicBezTo>
                    <a:pt x="31750" y="2248288"/>
                    <a:pt x="35560" y="2252098"/>
                    <a:pt x="44450" y="2252098"/>
                  </a:cubicBezTo>
                  <a:cubicBezTo>
                    <a:pt x="91365" y="2252098"/>
                    <a:pt x="181940" y="2253368"/>
                    <a:pt x="266045" y="2253368"/>
                  </a:cubicBezTo>
                  <a:cubicBezTo>
                    <a:pt x="388968" y="2253368"/>
                    <a:pt x="518360" y="2250828"/>
                    <a:pt x="641283" y="2253368"/>
                  </a:cubicBezTo>
                  <a:cubicBezTo>
                    <a:pt x="841841" y="2257178"/>
                    <a:pt x="1042399" y="2259718"/>
                    <a:pt x="1242957" y="2258448"/>
                  </a:cubicBezTo>
                  <a:cubicBezTo>
                    <a:pt x="1372349" y="2257178"/>
                    <a:pt x="1495272" y="2259718"/>
                    <a:pt x="1624664" y="2259718"/>
                  </a:cubicBezTo>
                  <a:cubicBezTo>
                    <a:pt x="1812283" y="2259718"/>
                    <a:pt x="1999902" y="2258448"/>
                    <a:pt x="2187521" y="2259718"/>
                  </a:cubicBezTo>
                  <a:cubicBezTo>
                    <a:pt x="2465714" y="2260988"/>
                    <a:pt x="5519372" y="2250828"/>
                    <a:pt x="5804035" y="2253368"/>
                  </a:cubicBezTo>
                  <a:cubicBezTo>
                    <a:pt x="5926958" y="2254638"/>
                    <a:pt x="6049880" y="2255908"/>
                    <a:pt x="6166334" y="2255908"/>
                  </a:cubicBezTo>
                  <a:cubicBezTo>
                    <a:pt x="6379831" y="2258448"/>
                    <a:pt x="6586859" y="2254638"/>
                    <a:pt x="6800356" y="2258448"/>
                  </a:cubicBezTo>
                  <a:cubicBezTo>
                    <a:pt x="6975036" y="2260988"/>
                    <a:pt x="7149715" y="2260988"/>
                    <a:pt x="7324395" y="2263528"/>
                  </a:cubicBezTo>
                  <a:cubicBezTo>
                    <a:pt x="7583179" y="2267338"/>
                    <a:pt x="7841964" y="2269878"/>
                    <a:pt x="8100748" y="2271148"/>
                  </a:cubicBezTo>
                  <a:cubicBezTo>
                    <a:pt x="8197793" y="2271148"/>
                    <a:pt x="8226439" y="2269878"/>
                    <a:pt x="8246760" y="2269878"/>
                  </a:cubicBezTo>
                  <a:close/>
                </a:path>
              </a:pathLst>
            </a:custGeom>
            <a:solidFill>
              <a:srgbClr val="85D6A8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28600" y="762789"/>
            <a:ext cx="7918368" cy="2276075"/>
            <a:chOff x="0" y="133351"/>
            <a:chExt cx="17679886" cy="303476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33351"/>
              <a:ext cx="17679886" cy="1248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7200" spc="-288">
                  <a:solidFill>
                    <a:srgbClr val="FF0000"/>
                  </a:solidFill>
                  <a:latin typeface="ไอติม Bold"/>
                </a:rPr>
                <a:t>CHÚ Ý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754910"/>
              <a:ext cx="17679886" cy="1413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4800">
                  <a:solidFill>
                    <a:srgbClr val="FBE675"/>
                  </a:solidFill>
                  <a:latin typeface="Sriracha"/>
                </a:rPr>
                <a:t>1.Đơn thức một biến có dạng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848287" y="5151069"/>
            <a:ext cx="5220054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4400">
                <a:solidFill>
                  <a:srgbClr val="FFFFFF"/>
                </a:solidFill>
                <a:latin typeface="Sriracha"/>
              </a:rPr>
              <a:t>Đơn thức một biến</a:t>
            </a:r>
          </a:p>
        </p:txBody>
      </p:sp>
      <p:sp>
        <p:nvSpPr>
          <p:cNvPr id="16" name="Freeform 16"/>
          <p:cNvSpPr/>
          <p:nvPr/>
        </p:nvSpPr>
        <p:spPr>
          <a:xfrm rot="-5400000">
            <a:off x="4728363" y="7208723"/>
            <a:ext cx="3855778" cy="152945"/>
          </a:xfrm>
          <a:custGeom>
            <a:avLst/>
            <a:gdLst/>
            <a:ahLst/>
            <a:cxnLst/>
            <a:rect l="l" t="t" r="r" b="b"/>
            <a:pathLst>
              <a:path w="3064574" h="132043">
                <a:moveTo>
                  <a:pt x="0" y="0"/>
                </a:moveTo>
                <a:lnTo>
                  <a:pt x="3064574" y="0"/>
                </a:lnTo>
                <a:lnTo>
                  <a:pt x="3064574" y="132043"/>
                </a:lnTo>
                <a:lnTo>
                  <a:pt x="0" y="1320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712" r="-80330" b="-9862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7273504" y="5259791"/>
            <a:ext cx="3053689" cy="505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4400">
                <a:solidFill>
                  <a:srgbClr val="FFFFFF"/>
                </a:solidFill>
                <a:latin typeface="Sriracha"/>
              </a:rPr>
              <a:t>Phần hệ số</a:t>
            </a:r>
          </a:p>
        </p:txBody>
      </p:sp>
      <p:sp>
        <p:nvSpPr>
          <p:cNvPr id="20" name="Freeform 20"/>
          <p:cNvSpPr/>
          <p:nvPr/>
        </p:nvSpPr>
        <p:spPr>
          <a:xfrm rot="-5400000">
            <a:off x="9711039" y="7217415"/>
            <a:ext cx="3855779" cy="152946"/>
          </a:xfrm>
          <a:custGeom>
            <a:avLst/>
            <a:gdLst/>
            <a:ahLst/>
            <a:cxnLst/>
            <a:rect l="l" t="t" r="r" b="b"/>
            <a:pathLst>
              <a:path w="3064574" h="132043">
                <a:moveTo>
                  <a:pt x="0" y="0"/>
                </a:moveTo>
                <a:lnTo>
                  <a:pt x="3064574" y="0"/>
                </a:lnTo>
                <a:lnTo>
                  <a:pt x="3064574" y="132043"/>
                </a:lnTo>
                <a:lnTo>
                  <a:pt x="0" y="1320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712" r="-80330" b="-98629"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2858819" y="5193237"/>
            <a:ext cx="2574778" cy="544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4400">
                <a:solidFill>
                  <a:srgbClr val="FFFFFF"/>
                </a:solidFill>
                <a:latin typeface="Sriracha"/>
              </a:rPr>
              <a:t>Phần biến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50D5B115-A88B-4113-A3BE-23F2DFD72D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163478"/>
              </p:ext>
            </p:extLst>
          </p:nvPr>
        </p:nvGraphicFramePr>
        <p:xfrm>
          <a:off x="7996891" y="1357954"/>
          <a:ext cx="1488056" cy="125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1200" imgH="203040" progId="Equation.DSMT4">
                  <p:embed/>
                </p:oleObj>
              </mc:Choice>
              <mc:Fallback>
                <p:oleObj name="Equation" r:id="rId14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996891" y="1357954"/>
                        <a:ext cx="1488056" cy="1253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F0CDA2-B9F4-4F09-8B62-492C3201030D}"/>
              </a:ext>
            </a:extLst>
          </p:cNvPr>
          <p:cNvCxnSpPr>
            <a:cxnSpLocks/>
          </p:cNvCxnSpPr>
          <p:nvPr/>
        </p:nvCxnSpPr>
        <p:spPr>
          <a:xfrm flipV="1">
            <a:off x="9198194" y="1504203"/>
            <a:ext cx="1258030" cy="6669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B6C30E-E4E7-4EF0-BC74-7B72320FC528}"/>
              </a:ext>
            </a:extLst>
          </p:cNvPr>
          <p:cNvCxnSpPr>
            <a:cxnSpLocks/>
          </p:cNvCxnSpPr>
          <p:nvPr/>
        </p:nvCxnSpPr>
        <p:spPr>
          <a:xfrm>
            <a:off x="9194177" y="2194603"/>
            <a:ext cx="1364435" cy="5303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4C18CC3-501F-4495-9F61-3B1D06B944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83386"/>
              </p:ext>
            </p:extLst>
          </p:nvPr>
        </p:nvGraphicFramePr>
        <p:xfrm>
          <a:off x="10602541" y="985629"/>
          <a:ext cx="936218" cy="936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720" imgH="126720" progId="Equation.DSMT4">
                  <p:embed/>
                </p:oleObj>
              </mc:Choice>
              <mc:Fallback>
                <p:oleObj name="Equation" r:id="rId16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602541" y="985629"/>
                        <a:ext cx="936218" cy="936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12">
            <a:extLst>
              <a:ext uri="{FF2B5EF4-FFF2-40B4-BE49-F238E27FC236}">
                <a16:creationId xmlns:a16="http://schemas.microsoft.com/office/drawing/2014/main" id="{4F5C57DA-B8F9-4749-9C39-287936F01414}"/>
              </a:ext>
            </a:extLst>
          </p:cNvPr>
          <p:cNvSpPr txBox="1"/>
          <p:nvPr/>
        </p:nvSpPr>
        <p:spPr>
          <a:xfrm>
            <a:off x="11435678" y="1230898"/>
            <a:ext cx="4948360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4800">
                <a:solidFill>
                  <a:srgbClr val="FBE675"/>
                </a:solidFill>
                <a:latin typeface="Sriracha"/>
              </a:rPr>
              <a:t>Gọi là phần hệ số</a:t>
            </a:r>
          </a:p>
        </p:txBody>
      </p:sp>
      <p:sp>
        <p:nvSpPr>
          <p:cNvPr id="33" name="TextBox 12">
            <a:extLst>
              <a:ext uri="{FF2B5EF4-FFF2-40B4-BE49-F238E27FC236}">
                <a16:creationId xmlns:a16="http://schemas.microsoft.com/office/drawing/2014/main" id="{F79E5EBD-4F5C-478C-83BE-050235CC453C}"/>
              </a:ext>
            </a:extLst>
          </p:cNvPr>
          <p:cNvSpPr txBox="1"/>
          <p:nvPr/>
        </p:nvSpPr>
        <p:spPr>
          <a:xfrm>
            <a:off x="11248037" y="2716277"/>
            <a:ext cx="5323643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4800">
                <a:solidFill>
                  <a:srgbClr val="FBE675"/>
                </a:solidFill>
                <a:latin typeface="Sriracha"/>
              </a:rPr>
              <a:t>Gọi là phần biến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FFB32D12-B531-4019-9825-4FDDAE7AB1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244005"/>
              </p:ext>
            </p:extLst>
          </p:nvPr>
        </p:nvGraphicFramePr>
        <p:xfrm>
          <a:off x="10549021" y="1837666"/>
          <a:ext cx="1312327" cy="1499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7480" imgH="203040" progId="Equation.DSMT4">
                  <p:embed/>
                </p:oleObj>
              </mc:Choice>
              <mc:Fallback>
                <p:oleObj name="Equation" r:id="rId18" imgW="177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549021" y="1837666"/>
                        <a:ext cx="1312327" cy="1499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E5567A6C-0A51-49BA-B1CF-CFC6DB1CD0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244822"/>
              </p:ext>
            </p:extLst>
          </p:nvPr>
        </p:nvGraphicFramePr>
        <p:xfrm>
          <a:off x="3367054" y="5609909"/>
          <a:ext cx="1105777" cy="931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41200" imgH="203040" progId="Equation.DSMT4">
                  <p:embed/>
                </p:oleObj>
              </mc:Choice>
              <mc:Fallback>
                <p:oleObj name="Equation" r:id="rId20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367054" y="5609909"/>
                        <a:ext cx="1105777" cy="931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B9F599CC-BC0B-44A5-A896-535006BF8C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968070"/>
              </p:ext>
            </p:extLst>
          </p:nvPr>
        </p:nvGraphicFramePr>
        <p:xfrm>
          <a:off x="3418712" y="6593256"/>
          <a:ext cx="756584" cy="931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4880" imgH="203040" progId="Equation.DSMT4">
                  <p:embed/>
                </p:oleObj>
              </mc:Choice>
              <mc:Fallback>
                <p:oleObj name="Equation" r:id="rId22" imgW="164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418712" y="6593256"/>
                        <a:ext cx="756584" cy="931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D74E1F2E-A40C-47BB-827D-9DB02A0B46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678059"/>
              </p:ext>
            </p:extLst>
          </p:nvPr>
        </p:nvGraphicFramePr>
        <p:xfrm>
          <a:off x="8260099" y="5669748"/>
          <a:ext cx="887105" cy="782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14120" imgH="152280" progId="Equation.DSMT4">
                  <p:embed/>
                </p:oleObj>
              </mc:Choice>
              <mc:Fallback>
                <p:oleObj name="Equation" r:id="rId24" imgW="1141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260099" y="5669748"/>
                        <a:ext cx="887105" cy="782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3D4A5914-A2B7-4A28-A1F1-9819BD889C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97702"/>
              </p:ext>
            </p:extLst>
          </p:nvPr>
        </p:nvGraphicFramePr>
        <p:xfrm>
          <a:off x="13528837" y="5490131"/>
          <a:ext cx="948119" cy="1166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64880" imgH="203040" progId="Equation.DSMT4">
                  <p:embed/>
                </p:oleObj>
              </mc:Choice>
              <mc:Fallback>
                <p:oleObj name="Equation" r:id="rId26" imgW="164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3528837" y="5490131"/>
                        <a:ext cx="948119" cy="1166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416B40F0-FC78-4B31-B348-03A12DB3A3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157478"/>
              </p:ext>
            </p:extLst>
          </p:nvPr>
        </p:nvGraphicFramePr>
        <p:xfrm>
          <a:off x="13573754" y="6521563"/>
          <a:ext cx="931671" cy="1146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57449" imgH="931213" progId="Equation.DSMT4">
                  <p:embed/>
                </p:oleObj>
              </mc:Choice>
              <mc:Fallback>
                <p:oleObj name="Equation" r:id="rId28" imgW="757449" imgH="93121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3573754" y="6521563"/>
                        <a:ext cx="931671" cy="1146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ECF9AF79-1AC0-45C9-99A6-F3D265C6B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375725"/>
              </p:ext>
            </p:extLst>
          </p:nvPr>
        </p:nvGraphicFramePr>
        <p:xfrm>
          <a:off x="8432765" y="6694712"/>
          <a:ext cx="425320" cy="729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88560" imgH="152280" progId="Equation.DSMT4">
                  <p:embed/>
                </p:oleObj>
              </mc:Choice>
              <mc:Fallback>
                <p:oleObj name="Equation" r:id="rId30" imgW="8856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432765" y="6694712"/>
                        <a:ext cx="425320" cy="729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12">
            <a:extLst>
              <a:ext uri="{FF2B5EF4-FFF2-40B4-BE49-F238E27FC236}">
                <a16:creationId xmlns:a16="http://schemas.microsoft.com/office/drawing/2014/main" id="{C38FEE6B-AD44-4E4B-AF36-31FA012E8C52}"/>
              </a:ext>
            </a:extLst>
          </p:cNvPr>
          <p:cNvSpPr txBox="1"/>
          <p:nvPr/>
        </p:nvSpPr>
        <p:spPr>
          <a:xfrm>
            <a:off x="193551" y="4407955"/>
            <a:ext cx="15087099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4000">
                <a:solidFill>
                  <a:schemeClr val="bg1"/>
                </a:solidFill>
                <a:latin typeface="Sriracha"/>
              </a:rPr>
              <a:t>Xác định phần hệ số và phần biến trong các đơn thức một biến sau:</a:t>
            </a: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49FA89A8-7682-4850-8419-7273B8F5EC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807324"/>
              </p:ext>
            </p:extLst>
          </p:nvPr>
        </p:nvGraphicFramePr>
        <p:xfrm>
          <a:off x="3347286" y="7777652"/>
          <a:ext cx="572656" cy="827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14120" imgH="164880" progId="Equation.DSMT4">
                  <p:embed/>
                </p:oleObj>
              </mc:Choice>
              <mc:Fallback>
                <p:oleObj name="Equation" r:id="rId32" imgW="1141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347286" y="7777652"/>
                        <a:ext cx="572656" cy="827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A5A22CEF-BFCD-4343-BC20-683F9AA391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528302"/>
              </p:ext>
            </p:extLst>
          </p:nvPr>
        </p:nvGraphicFramePr>
        <p:xfrm>
          <a:off x="8348723" y="7844032"/>
          <a:ext cx="573087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73214" imgH="827745" progId="Equation.DSMT4">
                  <p:embed/>
                </p:oleObj>
              </mc:Choice>
              <mc:Fallback>
                <p:oleObj name="Equation" r:id="rId34" imgW="573214" imgH="82774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8348723" y="7844032"/>
                        <a:ext cx="573087" cy="827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12">
                <a:extLst>
                  <a:ext uri="{FF2B5EF4-FFF2-40B4-BE49-F238E27FC236}">
                    <a16:creationId xmlns:a16="http://schemas.microsoft.com/office/drawing/2014/main" id="{DFDF6E46-380F-42C1-9351-EE85B3311AE2}"/>
                  </a:ext>
                </a:extLst>
              </p:cNvPr>
              <p:cNvSpPr txBox="1"/>
              <p:nvPr/>
            </p:nvSpPr>
            <p:spPr>
              <a:xfrm>
                <a:off x="11740443" y="7777652"/>
                <a:ext cx="4604835" cy="156004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919"/>
                  </a:lnSpc>
                </a:pPr>
                <a:r>
                  <a:rPr lang="en-US" sz="4800">
                    <a:solidFill>
                      <a:schemeClr val="bg1"/>
                    </a:solidFill>
                    <a:latin typeface="Sriracha"/>
                  </a:rPr>
                  <a:t>Biến mũ 0 </a:t>
                </a:r>
                <a:br>
                  <a:rPr lang="en-US" sz="4800">
                    <a:solidFill>
                      <a:schemeClr val="bg1"/>
                    </a:solidFill>
                    <a:latin typeface="Sriracha"/>
                  </a:rPr>
                </a:br>
                <a:r>
                  <a:rPr lang="en-US" sz="4800">
                    <a:solidFill>
                      <a:schemeClr val="bg1"/>
                    </a:solidFill>
                    <a:latin typeface="Sriracha"/>
                  </a:rPr>
                  <a:t>( chẳng hạn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4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4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>
                  <a:solidFill>
                    <a:schemeClr val="bg1"/>
                  </a:solidFill>
                  <a:latin typeface="Sriracha"/>
                </a:endParaRPr>
              </a:p>
            </p:txBody>
          </p:sp>
        </mc:Choice>
        <mc:Fallback xmlns="">
          <p:sp>
            <p:nvSpPr>
              <p:cNvPr id="47" name="TextBox 12">
                <a:extLst>
                  <a:ext uri="{FF2B5EF4-FFF2-40B4-BE49-F238E27FC236}">
                    <a16:creationId xmlns:a16="http://schemas.microsoft.com/office/drawing/2014/main" id="{DFDF6E46-380F-42C1-9351-EE85B3311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0443" y="7777652"/>
                <a:ext cx="4604835" cy="1560042"/>
              </a:xfrm>
              <a:prstGeom prst="rect">
                <a:avLst/>
              </a:prstGeom>
              <a:blipFill>
                <a:blip r:embed="rId36"/>
                <a:stretch>
                  <a:fillRect t="-2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12">
            <a:extLst>
              <a:ext uri="{FF2B5EF4-FFF2-40B4-BE49-F238E27FC236}">
                <a16:creationId xmlns:a16="http://schemas.microsoft.com/office/drawing/2014/main" id="{D1DA008B-B4A5-416A-BC11-304373EBC8C4}"/>
              </a:ext>
            </a:extLst>
          </p:cNvPr>
          <p:cNvSpPr txBox="1"/>
          <p:nvPr/>
        </p:nvSpPr>
        <p:spPr>
          <a:xfrm>
            <a:off x="193551" y="3608111"/>
            <a:ext cx="15240046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4800">
                <a:solidFill>
                  <a:srgbClr val="FBE675"/>
                </a:solidFill>
                <a:latin typeface="Sriracha"/>
              </a:rPr>
              <a:t>2.Số thực       có phần biến là       và biến số mũ 0 </a:t>
            </a:r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A857322B-345A-4119-B044-A6295B015A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826604"/>
              </p:ext>
            </p:extLst>
          </p:nvPr>
        </p:nvGraphicFramePr>
        <p:xfrm>
          <a:off x="8116587" y="3288753"/>
          <a:ext cx="936218" cy="936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548746" imgH="548706" progId="Equation.DSMT4">
                  <p:embed/>
                </p:oleObj>
              </mc:Choice>
              <mc:Fallback>
                <p:oleObj name="Equation" r:id="rId37" imgW="548746" imgH="5487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8116587" y="3288753"/>
                        <a:ext cx="936218" cy="936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420C7F94-5126-4006-8087-1D63E8D68F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343000"/>
              </p:ext>
            </p:extLst>
          </p:nvPr>
        </p:nvGraphicFramePr>
        <p:xfrm>
          <a:off x="2914461" y="3300525"/>
          <a:ext cx="936218" cy="936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26720" imgH="126720" progId="Equation.DSMT4">
                  <p:embed/>
                </p:oleObj>
              </mc:Choice>
              <mc:Fallback>
                <p:oleObj name="Equation" r:id="rId39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2914461" y="3300525"/>
                        <a:ext cx="936218" cy="936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 animBg="1"/>
      <p:bldP spid="19" grpId="0"/>
      <p:bldP spid="23" grpId="0"/>
      <p:bldP spid="32" grpId="0"/>
      <p:bldP spid="33" grpId="0"/>
      <p:bldP spid="43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3886202" y="-2857501"/>
            <a:ext cx="10096497" cy="15811500"/>
          </a:xfrm>
          <a:custGeom>
            <a:avLst/>
            <a:gdLst/>
            <a:ahLst/>
            <a:cxnLst/>
            <a:rect l="l" t="t" r="r" b="b"/>
            <a:pathLst>
              <a:path w="7530397" h="10956927">
                <a:moveTo>
                  <a:pt x="0" y="0"/>
                </a:moveTo>
                <a:lnTo>
                  <a:pt x="7530396" y="0"/>
                </a:lnTo>
                <a:lnTo>
                  <a:pt x="7530396" y="10956926"/>
                </a:lnTo>
                <a:lnTo>
                  <a:pt x="0" y="10956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590800" y="514350"/>
            <a:ext cx="3304817" cy="875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5400" u="sng" spc="-288">
                <a:solidFill>
                  <a:srgbClr val="FFFF00"/>
                </a:solidFill>
                <a:latin typeface="ไอติม Bold"/>
              </a:rPr>
              <a:t>Hoạt động 2:</a:t>
            </a:r>
          </a:p>
        </p:txBody>
      </p:sp>
      <p:sp>
        <p:nvSpPr>
          <p:cNvPr id="7" name="Freeform 7"/>
          <p:cNvSpPr/>
          <p:nvPr/>
        </p:nvSpPr>
        <p:spPr>
          <a:xfrm rot="2427821">
            <a:off x="2400899" y="-170600"/>
            <a:ext cx="931532" cy="1369900"/>
          </a:xfrm>
          <a:custGeom>
            <a:avLst/>
            <a:gdLst/>
            <a:ahLst/>
            <a:cxnLst/>
            <a:rect l="l" t="t" r="r" b="b"/>
            <a:pathLst>
              <a:path w="931532" h="1369900">
                <a:moveTo>
                  <a:pt x="0" y="0"/>
                </a:moveTo>
                <a:lnTo>
                  <a:pt x="931532" y="0"/>
                </a:lnTo>
                <a:lnTo>
                  <a:pt x="931532" y="1369900"/>
                </a:lnTo>
                <a:lnTo>
                  <a:pt x="0" y="1369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5384905"/>
            <a:ext cx="1453141" cy="1281398"/>
          </a:xfrm>
          <a:custGeom>
            <a:avLst/>
            <a:gdLst/>
            <a:ahLst/>
            <a:cxnLst/>
            <a:rect l="l" t="t" r="r" b="b"/>
            <a:pathLst>
              <a:path w="1453141" h="1281398">
                <a:moveTo>
                  <a:pt x="0" y="0"/>
                </a:moveTo>
                <a:lnTo>
                  <a:pt x="1453141" y="0"/>
                </a:lnTo>
                <a:lnTo>
                  <a:pt x="1453141" y="1281398"/>
                </a:lnTo>
                <a:lnTo>
                  <a:pt x="0" y="12813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6968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29367" y="0"/>
            <a:ext cx="1658633" cy="1028700"/>
          </a:xfrm>
          <a:custGeom>
            <a:avLst/>
            <a:gdLst/>
            <a:ahLst/>
            <a:cxnLst/>
            <a:rect l="l" t="t" r="r" b="b"/>
            <a:pathLst>
              <a:path w="1658633" h="1028700">
                <a:moveTo>
                  <a:pt x="0" y="0"/>
                </a:moveTo>
                <a:lnTo>
                  <a:pt x="1658633" y="0"/>
                </a:lnTo>
                <a:lnTo>
                  <a:pt x="165863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28536" r="-32866"/>
            </a:stretch>
          </a:blipFill>
        </p:spPr>
      </p:sp>
      <p:sp>
        <p:nvSpPr>
          <p:cNvPr id="10" name="Freeform 10"/>
          <p:cNvSpPr/>
          <p:nvPr/>
        </p:nvSpPr>
        <p:spPr>
          <a:xfrm rot="3072537" flipH="1">
            <a:off x="17505286" y="5329345"/>
            <a:ext cx="747959" cy="1285554"/>
          </a:xfrm>
          <a:custGeom>
            <a:avLst/>
            <a:gdLst/>
            <a:ahLst/>
            <a:cxnLst/>
            <a:rect l="l" t="t" r="r" b="b"/>
            <a:pathLst>
              <a:path w="747959" h="1285554">
                <a:moveTo>
                  <a:pt x="747959" y="0"/>
                </a:moveTo>
                <a:lnTo>
                  <a:pt x="0" y="0"/>
                </a:lnTo>
                <a:lnTo>
                  <a:pt x="0" y="1285554"/>
                </a:lnTo>
                <a:lnTo>
                  <a:pt x="747959" y="1285554"/>
                </a:lnTo>
                <a:lnTo>
                  <a:pt x="74795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8798318">
            <a:off x="15671725" y="9582376"/>
            <a:ext cx="1454378" cy="920225"/>
          </a:xfrm>
          <a:custGeom>
            <a:avLst/>
            <a:gdLst/>
            <a:ahLst/>
            <a:cxnLst/>
            <a:rect l="l" t="t" r="r" b="b"/>
            <a:pathLst>
              <a:path w="1454378" h="920225">
                <a:moveTo>
                  <a:pt x="0" y="0"/>
                </a:moveTo>
                <a:lnTo>
                  <a:pt x="1454378" y="0"/>
                </a:lnTo>
                <a:lnTo>
                  <a:pt x="1454378" y="920225"/>
                </a:lnTo>
                <a:lnTo>
                  <a:pt x="0" y="9202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156462">
            <a:off x="1850471" y="9797920"/>
            <a:ext cx="1087988" cy="1087988"/>
          </a:xfrm>
          <a:custGeom>
            <a:avLst/>
            <a:gdLst/>
            <a:ahLst/>
            <a:cxnLst/>
            <a:rect l="l" t="t" r="r" b="b"/>
            <a:pathLst>
              <a:path w="1087988" h="1087988">
                <a:moveTo>
                  <a:pt x="0" y="0"/>
                </a:moveTo>
                <a:lnTo>
                  <a:pt x="1087988" y="0"/>
                </a:lnTo>
                <a:lnTo>
                  <a:pt x="1087988" y="1087988"/>
                </a:lnTo>
                <a:lnTo>
                  <a:pt x="0" y="10879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7">
                <a:extLst>
                  <a:ext uri="{FF2B5EF4-FFF2-40B4-BE49-F238E27FC236}">
                    <a16:creationId xmlns:a16="http://schemas.microsoft.com/office/drawing/2014/main" id="{3EDC9193-3A4F-45AA-92B4-97696E279A14}"/>
                  </a:ext>
                </a:extLst>
              </p:cNvPr>
              <p:cNvSpPr txBox="1"/>
              <p:nvPr/>
            </p:nvSpPr>
            <p:spPr>
              <a:xfrm>
                <a:off x="2481838" y="1630625"/>
                <a:ext cx="13901161" cy="76440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914400" indent="-914400">
                  <a:lnSpc>
                    <a:spcPts val="6000"/>
                  </a:lnSpc>
                  <a:buAutoNum type="alphaLcPeriod"/>
                </a:pPr>
                <a:r>
                  <a:rPr lang="en-US" sz="4800" spc="-96">
                    <a:solidFill>
                      <a:srgbClr val="FFFFFF"/>
                    </a:solidFill>
                    <a:latin typeface="Mali"/>
                  </a:rPr>
                  <a:t>Viết biểu thức biểu thị</a:t>
                </a:r>
              </a:p>
              <a:p>
                <a:pPr marL="685800" indent="-685800">
                  <a:lnSpc>
                    <a:spcPts val="6000"/>
                  </a:lnSpc>
                  <a:buFontTx/>
                  <a:buChar char="-"/>
                </a:pPr>
                <a:r>
                  <a:rPr lang="en-US" sz="4800" spc="-96">
                    <a:solidFill>
                      <a:srgbClr val="FFFFFF"/>
                    </a:solidFill>
                    <a:latin typeface="Mali"/>
                  </a:rPr>
                  <a:t>Quãng đường ô tô đi được trong thời gian </a:t>
                </a:r>
                <a14:m>
                  <m:oMath xmlns:m="http://schemas.openxmlformats.org/officeDocument/2006/math">
                    <m:r>
                      <a:rPr lang="en-US" sz="4800" b="0" i="1" spc="-96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pc="-96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pc="-96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1" spc="-96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spc="-96">
                    <a:solidFill>
                      <a:srgbClr val="FFFFFF"/>
                    </a:solidFill>
                    <a:latin typeface="Mali"/>
                  </a:rPr>
                  <a:t>, nếu vận tốc của ô tô là </a:t>
                </a:r>
                <a14:m>
                  <m:oMath xmlns:m="http://schemas.openxmlformats.org/officeDocument/2006/math">
                    <m:r>
                      <a:rPr lang="en-US" sz="4800" b="0" i="1" spc="-96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4800" b="0" i="1" spc="-96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pc="-96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4800" b="0" i="1" spc="-96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800" b="0" i="1" spc="-96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4800" spc="-96">
                  <a:solidFill>
                    <a:srgbClr val="FFFFFF"/>
                  </a:solidFill>
                  <a:latin typeface="Mali"/>
                </a:endParaRPr>
              </a:p>
              <a:p>
                <a:pPr marL="685800" indent="-685800">
                  <a:lnSpc>
                    <a:spcPts val="6000"/>
                  </a:lnSpc>
                  <a:buFontTx/>
                  <a:buChar char="-"/>
                </a:pPr>
                <a:r>
                  <a:rPr lang="en-US" sz="4800" spc="-96">
                    <a:solidFill>
                      <a:srgbClr val="FFFFFF"/>
                    </a:solidFill>
                    <a:latin typeface="Mali"/>
                  </a:rPr>
                  <a:t>Tổng diện tích của các hình: hình vuông có độ dài cạnh là </a:t>
                </a:r>
                <a14:m>
                  <m:oMath xmlns:m="http://schemas.openxmlformats.org/officeDocument/2006/math">
                    <m:r>
                      <a:rPr lang="en-US" sz="4800" b="0" i="1" spc="-96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b="0" i="1" spc="-96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pc="-96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pc="-96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4800" spc="-96">
                    <a:solidFill>
                      <a:srgbClr val="FFFFFF"/>
                    </a:solidFill>
                    <a:latin typeface="Mali"/>
                  </a:rPr>
                  <a:t>; hình chữ nhật có các kích thước là </a:t>
                </a:r>
                <a14:m>
                  <m:oMath xmlns:m="http://schemas.openxmlformats.org/officeDocument/2006/math">
                    <m:r>
                      <a:rPr lang="en-US" sz="4800" b="0" i="1" spc="-96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 b="0" i="1" spc="-96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pc="-96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4800" spc="-96">
                    <a:solidFill>
                      <a:srgbClr val="FFFFFF"/>
                    </a:solidFill>
                    <a:latin typeface="Mali"/>
                  </a:rPr>
                  <a:t> và </a:t>
                </a:r>
                <a14:m>
                  <m:oMath xmlns:m="http://schemas.openxmlformats.org/officeDocument/2006/math">
                    <m:r>
                      <a:rPr lang="en-US" sz="4800" b="0" i="1" spc="-96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pc="-96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pc="-96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4800" spc="-96">
                    <a:solidFill>
                      <a:srgbClr val="FFFFFF"/>
                    </a:solidFill>
                    <a:latin typeface="Mali"/>
                  </a:rPr>
                  <a:t>; hình thoi có độ dài hai đường chéo là </a:t>
                </a:r>
                <a14:m>
                  <m:oMath xmlns:m="http://schemas.openxmlformats.org/officeDocument/2006/math">
                    <m:r>
                      <a:rPr lang="en-US" sz="4800" b="0" i="1" spc="-96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800" b="0" i="1" spc="-96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pc="-96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4800" spc="-96">
                    <a:solidFill>
                      <a:srgbClr val="FFFFFF"/>
                    </a:solidFill>
                    <a:latin typeface="Mali"/>
                  </a:rPr>
                  <a:t> và </a:t>
                </a:r>
                <a14:m>
                  <m:oMath xmlns:m="http://schemas.openxmlformats.org/officeDocument/2006/math">
                    <m:r>
                      <a:rPr lang="en-US" sz="4800" b="0" i="1" spc="-96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4800" b="0" i="1" spc="-96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pc="-96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4800" spc="-96">
                    <a:solidFill>
                      <a:srgbClr val="FFFFFF"/>
                    </a:solidFill>
                    <a:latin typeface="Mali"/>
                  </a:rPr>
                  <a:t>.</a:t>
                </a:r>
              </a:p>
              <a:p>
                <a:pPr>
                  <a:lnSpc>
                    <a:spcPts val="6000"/>
                  </a:lnSpc>
                </a:pPr>
                <a:r>
                  <a:rPr lang="en-US" sz="4800" spc="-96">
                    <a:solidFill>
                      <a:srgbClr val="FFFFFF"/>
                    </a:solidFill>
                    <a:latin typeface="Mali"/>
                  </a:rPr>
                  <a:t>b.  Các biểu thức trên có bao nhiêu biến? Mỗi số hạng xuất hiện trong biểu thức có dạng như thế nào ?</a:t>
                </a:r>
              </a:p>
            </p:txBody>
          </p:sp>
        </mc:Choice>
        <mc:Fallback xmlns="">
          <p:sp>
            <p:nvSpPr>
              <p:cNvPr id="13" name="TextBox 7">
                <a:extLst>
                  <a:ext uri="{FF2B5EF4-FFF2-40B4-BE49-F238E27FC236}">
                    <a16:creationId xmlns:a16="http://schemas.microsoft.com/office/drawing/2014/main" id="{3EDC9193-3A4F-45AA-92B4-97696E279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838" y="1630625"/>
                <a:ext cx="13901161" cy="7644080"/>
              </a:xfrm>
              <a:prstGeom prst="rect">
                <a:avLst/>
              </a:prstGeom>
              <a:blipFill>
                <a:blip r:embed="rId16"/>
                <a:stretch>
                  <a:fillRect l="-2851" t="-3509" r="-3070" b="-3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993</Words>
  <Application>Microsoft Office PowerPoint</Application>
  <PresentationFormat>Custom</PresentationFormat>
  <Paragraphs>91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ไอติม Bold</vt:lpstr>
      <vt:lpstr>Sriracha</vt:lpstr>
      <vt:lpstr>Calibri</vt:lpstr>
      <vt:lpstr>Cambria Math</vt:lpstr>
      <vt:lpstr>Mali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Bảng phấn Toán học Định hướng Lớp học Bản thuyết trình Giáo dục</dc:title>
  <cp:lastModifiedBy>Thang Vo</cp:lastModifiedBy>
  <cp:revision>14</cp:revision>
  <dcterms:created xsi:type="dcterms:W3CDTF">2006-08-16T00:00:00Z</dcterms:created>
  <dcterms:modified xsi:type="dcterms:W3CDTF">2024-02-27T01:52:51Z</dcterms:modified>
  <dc:identifier>DAF9kLpWs6I</dc:identifier>
</cp:coreProperties>
</file>