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6524" r:id="rId4"/>
    <p:sldId id="259" r:id="rId5"/>
    <p:sldId id="6523" r:id="rId6"/>
    <p:sldId id="6446" r:id="rId7"/>
    <p:sldId id="6530" r:id="rId8"/>
    <p:sldId id="6528" r:id="rId9"/>
    <p:sldId id="282" r:id="rId10"/>
    <p:sldId id="264" r:id="rId11"/>
    <p:sldId id="6520" r:id="rId12"/>
    <p:sldId id="6521" r:id="rId13"/>
    <p:sldId id="6526" r:id="rId14"/>
    <p:sldId id="6522" r:id="rId15"/>
    <p:sldId id="260" r:id="rId16"/>
    <p:sldId id="265" r:id="rId17"/>
    <p:sldId id="262" r:id="rId18"/>
    <p:sldId id="6480" r:id="rId19"/>
    <p:sldId id="6457" r:id="rId20"/>
  </p:sldIdLst>
  <p:sldSz cx="12192000" cy="6858000"/>
  <p:notesSz cx="6858000" cy="9144000"/>
  <p:embeddedFontLst>
    <p:embeddedFont>
      <p:font typeface="#9Slide07 IcielPony" panose="020B0604020202020204" charset="0"/>
      <p:regular r:id="rId22"/>
    </p:embeddedFont>
    <p:embeddedFont>
      <p:font typeface="Asap Semi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D9FBCF"/>
    <a:srgbClr val="FFFFFF"/>
    <a:srgbClr val="0000FF"/>
    <a:srgbClr val="CC00FF"/>
    <a:srgbClr val="FFFFCC"/>
    <a:srgbClr val="99FFCC"/>
    <a:srgbClr val="FF0066"/>
    <a:srgbClr val="CC6600"/>
    <a:srgbClr val="0AA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73" autoAdjust="0"/>
  </p:normalViewPr>
  <p:slideViewPr>
    <p:cSldViewPr showGuides="1">
      <p:cViewPr varScale="1">
        <p:scale>
          <a:sx n="84" d="100"/>
          <a:sy n="84" d="100"/>
        </p:scale>
        <p:origin x="393" y="54"/>
      </p:cViewPr>
      <p:guideLst>
        <p:guide orient="horz" pos="2160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8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226AA-3DDC-4AFE-A330-70E4F011B8A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41EBA-304E-417D-9566-540D5CEC8F5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3E29A-E6ED-34EB-C94E-BCE3F330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03524-85B8-6F4D-FD88-1065D518F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D800F-CE33-8ED8-7489-1E99533E2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0A681-80C4-74B7-C627-295D53ED6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77813-75C3-80FC-87B1-6CD9A160A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AFED3-34D9-40D5-F4A3-DCA279207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490C3-F789-B68B-190B-A66C474AC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C2366-A821-C58B-1EEF-BD312C9A2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8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30BFB-26CF-9972-64AA-598A3A17C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7151E-F4D6-05D0-E9A6-ECD1EC842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B1F5D-CC0C-AD79-9577-CF92EA1B0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2AF1-BA05-1FE1-E4C0-26398931D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0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41EBA-304E-417D-9566-540D5CEC8F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1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1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682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5D3D-8926-4093-A2FD-202C8893EDC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BB692A-501A-48E9-BDD8-6252D3BE52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634CC9-A310-4C8A-9A2C-897BA7C2AED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70AAD3-B8EF-41DD-BC15-E036E768E67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jp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jp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676400"/>
            <a:ext cx="10019726" cy="1000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600" b="1" dirty="0">
                <a:solidFill>
                  <a:srgbClr val="FF5757"/>
                </a:solidFill>
                <a:latin typeface="Asap SemiBold" panose="020B0604020202020204" charset="0"/>
              </a:rPr>
              <a:t>“AI THÔNG THÁI HƠN”</a:t>
            </a:r>
          </a:p>
        </p:txBody>
      </p:sp>
      <p:sp>
        <p:nvSpPr>
          <p:cNvPr id="5" name="Rectangles 1">
            <a:extLst>
              <a:ext uri="{FF2B5EF4-FFF2-40B4-BE49-F238E27FC236}">
                <a16:creationId xmlns:a16="http://schemas.microsoft.com/office/drawing/2014/main" id="{150A8395-7D2C-F220-A538-587F8B35B8F8}"/>
              </a:ext>
            </a:extLst>
          </p:cNvPr>
          <p:cNvSpPr/>
          <p:nvPr/>
        </p:nvSpPr>
        <p:spPr>
          <a:xfrm>
            <a:off x="1828800" y="914400"/>
            <a:ext cx="8915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TRÒ CHƠI KHỞI ĐỘNG</a:t>
            </a:r>
            <a:endParaRPr lang="vi-V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A04E112-A897-A0B2-DB10-20F6C813D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7400" y="2483970"/>
            <a:ext cx="2667279" cy="4353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A2BDF-41A9-0D81-3F99-F7E879E85938}"/>
              </a:ext>
            </a:extLst>
          </p:cNvPr>
          <p:cNvSpPr txBox="1"/>
          <p:nvPr/>
        </p:nvSpPr>
        <p:spPr>
          <a:xfrm>
            <a:off x="1828800" y="2610123"/>
            <a:ext cx="8229600" cy="3312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spc="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6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spc="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spc="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07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7C7A-9328-C52D-191B-A9F69486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5E63B7-65A4-D768-EF9A-30A111C5F8B5}"/>
              </a:ext>
            </a:extLst>
          </p:cNvPr>
          <p:cNvGrpSpPr/>
          <p:nvPr/>
        </p:nvGrpSpPr>
        <p:grpSpPr>
          <a:xfrm>
            <a:off x="502562" y="1066800"/>
            <a:ext cx="11398626" cy="2864491"/>
            <a:chOff x="6022813" y="1296780"/>
            <a:chExt cx="5632893" cy="2959068"/>
          </a:xfrm>
        </p:grpSpPr>
        <p:sp>
          <p:nvSpPr>
            <p:cNvPr id="65" name="Rectangle: Single Corner Snipped 64">
              <a:extLst>
                <a:ext uri="{FF2B5EF4-FFF2-40B4-BE49-F238E27FC236}">
                  <a16:creationId xmlns:a16="http://schemas.microsoft.com/office/drawing/2014/main" id="{A4D5479F-E017-7E3F-A30C-AAE8F7FEC710}"/>
                </a:ext>
              </a:extLst>
            </p:cNvPr>
            <p:cNvSpPr/>
            <p:nvPr/>
          </p:nvSpPr>
          <p:spPr>
            <a:xfrm>
              <a:off x="6022813" y="1296780"/>
              <a:ext cx="5632893" cy="2279564"/>
            </a:xfrm>
            <a:prstGeom prst="snip1Rect">
              <a:avLst>
                <a:gd name="adj" fmla="val 395"/>
              </a:avLst>
            </a:prstGeom>
            <a:solidFill>
              <a:schemeClr val="bg1"/>
            </a:solidFill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EE4467-08F9-9E95-FA39-DDB76777A205}"/>
                </a:ext>
              </a:extLst>
            </p:cNvPr>
            <p:cNvSpPr txBox="1"/>
            <p:nvPr/>
          </p:nvSpPr>
          <p:spPr>
            <a:xfrm>
              <a:off x="6137246" y="1344658"/>
              <a:ext cx="5404027" cy="2911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just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Font typeface="Times New Roman" panose="02020603050405020304" pitchFamily="18" charset="0"/>
                <a:buNone/>
              </a:pP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khay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nhựa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just">
                <a:lnSpc>
                  <a:spcPct val="150000"/>
                </a:lnSpc>
                <a:spcBef>
                  <a:spcPts val="0"/>
                </a:spcBef>
                <a:buFont typeface="Times New Roman" panose="02020603050405020304" pitchFamily="18" charset="0"/>
                <a:buNone/>
              </a:pP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Rectangles 1">
            <a:extLst>
              <a:ext uri="{FF2B5EF4-FFF2-40B4-BE49-F238E27FC236}">
                <a16:creationId xmlns:a16="http://schemas.microsoft.com/office/drawing/2014/main" id="{842EF96E-6CFD-29E5-5B6C-AF77F0C5C069}"/>
              </a:ext>
            </a:extLst>
          </p:cNvPr>
          <p:cNvSpPr/>
          <p:nvPr/>
        </p:nvSpPr>
        <p:spPr>
          <a:xfrm>
            <a:off x="2667000" y="109552"/>
            <a:ext cx="722101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CHÚNG EM PHÂN LOẠI RÁC</a:t>
            </a:r>
            <a:endParaRPr lang="vi-V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A97B728-6DAA-A9CB-0261-2CA75A7E7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469938"/>
            <a:ext cx="4904559" cy="3064009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A3FB3545-F5DE-B7F2-2559-7C0702CAD9D2}"/>
              </a:ext>
            </a:extLst>
          </p:cNvPr>
          <p:cNvSpPr/>
          <p:nvPr/>
        </p:nvSpPr>
        <p:spPr>
          <a:xfrm>
            <a:off x="502562" y="3584495"/>
            <a:ext cx="5686373" cy="2663905"/>
          </a:xfrm>
          <a:prstGeom prst="snip1Rect">
            <a:avLst>
              <a:gd name="adj" fmla="val 395"/>
            </a:avLst>
          </a:prstGeom>
          <a:solidFill>
            <a:schemeClr val="bg1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2DC84719-3DD7-768C-8CAC-E5421A1789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95438"/>
            <a:ext cx="1278972" cy="7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44366-E690-CC0F-EAF4-A8268EF6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CAE6C3-1649-4CE9-D866-895758696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80093"/>
              </p:ext>
            </p:extLst>
          </p:nvPr>
        </p:nvGraphicFramePr>
        <p:xfrm>
          <a:off x="533400" y="838200"/>
          <a:ext cx="11277600" cy="585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9200">
                  <a:extLst>
                    <a:ext uri="{9D8B030D-6E8A-4147-A177-3AD203B41FA5}">
                      <a16:colId xmlns:a16="http://schemas.microsoft.com/office/drawing/2014/main" val="2048628628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1441428850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783077310"/>
                    </a:ext>
                  </a:extLst>
                </a:gridCol>
              </a:tblGrid>
              <a:tr h="63330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43098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60A99DB-BD54-0132-195B-3F9E4F865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905703"/>
            <a:ext cx="1314459" cy="1685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51700-1C6F-1BFA-523C-4FD443B5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905703"/>
            <a:ext cx="1447800" cy="1685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A2C68-EA5D-992C-778A-C66F2B5BA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905703"/>
            <a:ext cx="1371600" cy="1676411"/>
          </a:xfrm>
          <a:prstGeom prst="rect">
            <a:avLst/>
          </a:prstGeom>
        </p:spPr>
      </p:pic>
      <p:pic>
        <p:nvPicPr>
          <p:cNvPr id="7" name="Picture 6" descr="Top 9 các loại vỏ trái cây có tác dụng tốt cho sức khỏe - ALONGWALKER">
            <a:extLst>
              <a:ext uri="{FF2B5EF4-FFF2-40B4-BE49-F238E27FC236}">
                <a16:creationId xmlns:a16="http://schemas.microsoft.com/office/drawing/2014/main" id="{F1C55256-7736-EF5F-754B-AAE5CA13B8E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87" y="958543"/>
            <a:ext cx="2723610" cy="122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58AD3-4836-7D0D-049F-7F605A555CC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04" y="2203489"/>
            <a:ext cx="2733992" cy="1296352"/>
          </a:xfrm>
          <a:prstGeom prst="rect">
            <a:avLst/>
          </a:prstGeom>
          <a:noFill/>
        </p:spPr>
      </p:pic>
      <p:pic>
        <p:nvPicPr>
          <p:cNvPr id="10" name="Picture 9" descr="Rác hoa chất đống ở Sài Gòn sau 8/3 - Kinh doanh">
            <a:extLst>
              <a:ext uri="{FF2B5EF4-FFF2-40B4-BE49-F238E27FC236}">
                <a16:creationId xmlns:a16="http://schemas.microsoft.com/office/drawing/2014/main" id="{30CBD211-EF54-0A53-EA9C-BB261E27B647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87" y="3562581"/>
            <a:ext cx="2723610" cy="12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iấy carton tấm | Hapackco - Đơn vị cung cấp tấm carton chất lượng">
            <a:extLst>
              <a:ext uri="{FF2B5EF4-FFF2-40B4-BE49-F238E27FC236}">
                <a16:creationId xmlns:a16="http://schemas.microsoft.com/office/drawing/2014/main" id="{F165E028-89DD-19F1-0C31-BB88E6A1099E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294808"/>
            <a:ext cx="1852010" cy="115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THU MUA VỎ LON BIA PHẾ LIỆU, VỎ CHAI NƯỚC NGỌT GIÁ CAO">
            <a:extLst>
              <a:ext uri="{FF2B5EF4-FFF2-40B4-BE49-F238E27FC236}">
                <a16:creationId xmlns:a16="http://schemas.microsoft.com/office/drawing/2014/main" id="{D927C9FD-7FE4-E924-783B-4278A0D8A6F0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78" y="899745"/>
            <a:ext cx="2513244" cy="132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hế tạo thùng rác từ những chai nhựa cũ - CÔNG TY TNHH SX TM DV MINH PHÚ  VINA | CHAI NHỰA | KHUÔN MẪU">
            <a:extLst>
              <a:ext uri="{FF2B5EF4-FFF2-40B4-BE49-F238E27FC236}">
                <a16:creationId xmlns:a16="http://schemas.microsoft.com/office/drawing/2014/main" id="{7B97032D-269F-03CA-8BD7-27D7C48699D8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13" y="3497815"/>
            <a:ext cx="2480647" cy="136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iấy báo cũ">
            <a:extLst>
              <a:ext uri="{FF2B5EF4-FFF2-40B4-BE49-F238E27FC236}">
                <a16:creationId xmlns:a16="http://schemas.microsoft.com/office/drawing/2014/main" id="{70A4DF41-0161-BAB1-1947-119C88F4C9CC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10276"/>
            <a:ext cx="2234326" cy="12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40280A-D8CA-B467-8E33-7E4BE01EFF63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899745"/>
            <a:ext cx="2635250" cy="131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A466F6-0D5E-C018-D4F6-5E62F19ED9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33" y="2224184"/>
            <a:ext cx="2662892" cy="136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5F0672-0B4F-B17F-F5BA-B57CF5E6C2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618819"/>
            <a:ext cx="2663825" cy="12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Top 9 các loại vỏ trái cây có tác dụng tốt cho sức khỏe - ALONGWALKER">
            <a:extLst>
              <a:ext uri="{FF2B5EF4-FFF2-40B4-BE49-F238E27FC236}">
                <a16:creationId xmlns:a16="http://schemas.microsoft.com/office/drawing/2014/main" id="{92D45732-B76B-5C09-09B1-03D655B309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87" y="938255"/>
            <a:ext cx="2723610" cy="122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4A1883-B84F-8D61-2E26-6B906A0F2B0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04" y="2183201"/>
            <a:ext cx="2733992" cy="1296352"/>
          </a:xfrm>
          <a:prstGeom prst="rect">
            <a:avLst/>
          </a:prstGeom>
          <a:noFill/>
        </p:spPr>
      </p:pic>
      <p:pic>
        <p:nvPicPr>
          <p:cNvPr id="22" name="Picture 21" descr="Rác hoa chất đống ở Sài Gòn sau 8/3 - Kinh doanh">
            <a:extLst>
              <a:ext uri="{FF2B5EF4-FFF2-40B4-BE49-F238E27FC236}">
                <a16:creationId xmlns:a16="http://schemas.microsoft.com/office/drawing/2014/main" id="{AB8D7C34-D38C-1E15-DAA6-BD1A79B9FB27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87" y="3542293"/>
            <a:ext cx="2723610" cy="12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Giấy carton tấm | Hapackco - Đơn vị cung cấp tấm carton chất lượng">
            <a:extLst>
              <a:ext uri="{FF2B5EF4-FFF2-40B4-BE49-F238E27FC236}">
                <a16:creationId xmlns:a16="http://schemas.microsoft.com/office/drawing/2014/main" id="{5E6EA425-1A0C-B5C0-93FF-7577743185FD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274520"/>
            <a:ext cx="1852010" cy="115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THU MUA VỎ LON BIA PHẾ LIỆU, VỎ CHAI NƯỚC NGỌT GIÁ CAO">
            <a:extLst>
              <a:ext uri="{FF2B5EF4-FFF2-40B4-BE49-F238E27FC236}">
                <a16:creationId xmlns:a16="http://schemas.microsoft.com/office/drawing/2014/main" id="{1C91E3E0-E1A7-9EAD-DF9F-731FB14A7481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78" y="879457"/>
            <a:ext cx="2513244" cy="132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hế tạo thùng rác từ những chai nhựa cũ - CÔNG TY TNHH SX TM DV MINH PHÚ  VINA | CHAI NHỰA | KHUÔN MẪU">
            <a:extLst>
              <a:ext uri="{FF2B5EF4-FFF2-40B4-BE49-F238E27FC236}">
                <a16:creationId xmlns:a16="http://schemas.microsoft.com/office/drawing/2014/main" id="{67720CD2-0097-48E6-9569-53CF2F4D6663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13" y="3477527"/>
            <a:ext cx="2480647" cy="136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Giấy báo cũ">
            <a:extLst>
              <a:ext uri="{FF2B5EF4-FFF2-40B4-BE49-F238E27FC236}">
                <a16:creationId xmlns:a16="http://schemas.microsoft.com/office/drawing/2014/main" id="{996248D8-FAEC-1E30-CF87-4AB68DA8CB9D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89988"/>
            <a:ext cx="2234326" cy="12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FD0082-435E-376B-CCA4-F26A41F9FF6B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879457"/>
            <a:ext cx="2635250" cy="131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178E0A-D747-C42E-9785-ABE45D274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33" y="2203896"/>
            <a:ext cx="2662892" cy="13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F557A71-3FAD-2CF1-0401-0CEA520F80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B4EA60-E8A8-8200-3ED4-B09AF337A9AA}"/>
              </a:ext>
            </a:extLst>
          </p:cNvPr>
          <p:cNvSpPr txBox="1"/>
          <p:nvPr/>
        </p:nvSpPr>
        <p:spPr>
          <a:xfrm>
            <a:off x="1524000" y="211179"/>
            <a:ext cx="883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89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53982-D61D-6015-F5BA-67A6D9BA3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6D08B933-49A1-0B92-B5E3-9B7E9A8F3766}"/>
              </a:ext>
            </a:extLst>
          </p:cNvPr>
          <p:cNvSpPr/>
          <p:nvPr/>
        </p:nvSpPr>
        <p:spPr>
          <a:xfrm>
            <a:off x="1143000" y="1629103"/>
            <a:ext cx="9982200" cy="4463633"/>
          </a:xfrm>
          <a:prstGeom prst="snip1Rect">
            <a:avLst>
              <a:gd name="adj" fmla="val 395"/>
            </a:avLst>
          </a:prstGeom>
          <a:solidFill>
            <a:schemeClr val="bg1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4DF5EE0-C996-DBE0-3879-AE1DBB3F2FBE}"/>
              </a:ext>
            </a:extLst>
          </p:cNvPr>
          <p:cNvSpPr txBox="1">
            <a:spLocks/>
          </p:cNvSpPr>
          <p:nvPr/>
        </p:nvSpPr>
        <p:spPr>
          <a:xfrm>
            <a:off x="1371600" y="1828800"/>
            <a:ext cx="9296400" cy="4158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>
              <a:buFont typeface="Wingdings" pitchFamily="2" charset="2"/>
              <a:buChar char="v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>
              <a:buFont typeface="Wingdings" pitchFamily="2" charset="2"/>
              <a:buChar char="v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hỏng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/>
          </a:p>
        </p:txBody>
      </p:sp>
      <p:sp>
        <p:nvSpPr>
          <p:cNvPr id="2" name="Rectangles 1">
            <a:extLst>
              <a:ext uri="{FF2B5EF4-FFF2-40B4-BE49-F238E27FC236}">
                <a16:creationId xmlns:a16="http://schemas.microsoft.com/office/drawing/2014/main" id="{E2736C63-860F-D89D-79E8-01ED6CD5BC6C}"/>
              </a:ext>
            </a:extLst>
          </p:cNvPr>
          <p:cNvSpPr/>
          <p:nvPr/>
        </p:nvSpPr>
        <p:spPr>
          <a:xfrm>
            <a:off x="3409277" y="482456"/>
            <a:ext cx="52210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NHÀ TÁI CHẾ TÀI BA</a:t>
            </a:r>
            <a:endParaRPr lang="vi-V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888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195758"/>
              </p:ext>
            </p:extLst>
          </p:nvPr>
        </p:nvGraphicFramePr>
        <p:xfrm>
          <a:off x="792482" y="219456"/>
          <a:ext cx="10789918" cy="6479668"/>
        </p:xfrm>
        <a:graphic>
          <a:graphicData uri="http://schemas.openxmlformats.org/drawingml/2006/table">
            <a:tbl>
              <a:tblPr bandRow="1"/>
              <a:tblGrid>
                <a:gridCol w="81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5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tối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đạt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khoa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màu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sắc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hài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hòa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tạo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Kĩ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năng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8912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Tổng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2296" marR="82296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70896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1280" y="-2225049"/>
            <a:ext cx="11308098" cy="1130809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6591047" y="524254"/>
            <a:ext cx="6059206" cy="60592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5866" y="4842887"/>
            <a:ext cx="7046349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3"/>
              </a:lnSpc>
            </a:pPr>
            <a:r>
              <a:rPr lang="en-US" sz="6533" spc="176" dirty="0">
                <a:solidFill>
                  <a:srgbClr val="FE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85800"/>
            <a:ext cx="420629" cy="552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89239"/>
            <a:ext cx="6029087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1478"/>
            <a:ext cx="9875520" cy="4525962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3R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"/>
            <a:ext cx="1061020" cy="1061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7431" y="3124200"/>
            <a:ext cx="6188326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b="1" dirty="0">
                <a:latin typeface="Times New Roman" pitchFamily="18" charset="0"/>
                <a:cs typeface="Times New Roman" pitchFamily="18" charset="0"/>
              </a:rPr>
              <a:t>Reduce: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36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60" b="1" dirty="0">
                <a:latin typeface="Times New Roman" pitchFamily="18" charset="0"/>
                <a:cs typeface="Times New Roman" pitchFamily="18" charset="0"/>
              </a:rPr>
              <a:t>Reuse: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36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60" b="1" dirty="0">
                <a:latin typeface="Times New Roman" pitchFamily="18" charset="0"/>
                <a:cs typeface="Times New Roman" pitchFamily="18" charset="0"/>
              </a:rPr>
              <a:t>Recycle: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60" dirty="0" err="1"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3360" dirty="0">
              <a:latin typeface="Times New Roman" pitchFamily="18" charset="0"/>
              <a:cs typeface="Times New Roman" pitchFamily="18" charset="0"/>
            </a:endParaRPr>
          </a:p>
          <a:p>
            <a:endParaRPr lang="en-US" sz="216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024A22-D68C-3165-E919-247B2BCFF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8" y="2133600"/>
            <a:ext cx="4148480" cy="34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6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316"/>
            <a:ext cx="12192000" cy="962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vi-VN" altLang="en-US" sz="4000" dirty="0">
                <a:solidFill>
                  <a:schemeClr val="bg1"/>
                </a:solidFill>
                <a:latin typeface="#9Slide07 IcielPony" panose="02000000000000000000" pitchFamily="2" charset="0"/>
              </a:rPr>
              <a:t>Vận dụng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2E71D0-71DF-6AD4-94FD-8055433F7C0F}"/>
              </a:ext>
            </a:extLst>
          </p:cNvPr>
          <p:cNvSpPr txBox="1">
            <a:spLocks/>
          </p:cNvSpPr>
          <p:nvPr/>
        </p:nvSpPr>
        <p:spPr>
          <a:xfrm>
            <a:off x="228600" y="1209058"/>
            <a:ext cx="10424160" cy="2989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Em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trình bày sơ đồ tư duy kiến thức về vật liệu vào vở của mình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https://www.youtube.com/watch?v=yuTJxTIuc4k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9C898-8C44-53BD-5053-B047C4EC7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60479"/>
            <a:ext cx="4754880" cy="2983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8E246-06F4-5E22-03A8-26403279F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45" y="3355386"/>
            <a:ext cx="4846320" cy="30617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F7D8F69-EE33-A6BF-2660-D0C034535023}"/>
              </a:ext>
            </a:extLst>
          </p:cNvPr>
          <p:cNvSpPr/>
          <p:nvPr/>
        </p:nvSpPr>
        <p:spPr>
          <a:xfrm>
            <a:off x="8077200" y="5233773"/>
            <a:ext cx="1005840" cy="9715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8447-A111-391E-2A20-F1443958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7599"/>
            <a:ext cx="5181600" cy="2519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020" b="22838"/>
          <a:stretch>
            <a:fillRect/>
          </a:stretch>
        </p:blipFill>
        <p:spPr>
          <a:xfrm>
            <a:off x="6917690" y="2171065"/>
            <a:ext cx="4969510" cy="3633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Rectangle: Rounded Corners 9"/>
          <p:cNvSpPr/>
          <p:nvPr/>
        </p:nvSpPr>
        <p:spPr>
          <a:xfrm>
            <a:off x="140335" y="1219835"/>
            <a:ext cx="6464300" cy="563753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Hoàn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alt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 LIỆU</a:t>
            </a:r>
            <a:endParaRPr lang="vi-VN" altLang="en-US" sz="36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12191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000" dirty="0">
                <a:solidFill>
                  <a:schemeClr val="bg1"/>
                </a:solidFill>
                <a:latin typeface="#9Slide07 IcielPony" panose="02000000000000000000" pitchFamily="2" charset="0"/>
              </a:rPr>
              <a:t>H</a:t>
            </a:r>
            <a:r>
              <a:rPr lang="vi-VN" sz="6000" dirty="0">
                <a:solidFill>
                  <a:schemeClr val="bg1"/>
                </a:solidFill>
                <a:latin typeface="#9Slide07 IcielPony" panose="02000000000000000000" pitchFamily="2" charset="0"/>
              </a:rPr>
              <a:t>ư</a:t>
            </a:r>
            <a:r>
              <a:rPr lang="en-US" sz="6000" dirty="0" err="1">
                <a:solidFill>
                  <a:schemeClr val="bg1"/>
                </a:solidFill>
                <a:latin typeface="#9Slide07 IcielPony" panose="02000000000000000000" pitchFamily="2" charset="0"/>
              </a:rPr>
              <a:t>ớng</a:t>
            </a:r>
            <a:r>
              <a:rPr lang="en-US" sz="6000" dirty="0">
                <a:solidFill>
                  <a:schemeClr val="bg1"/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Pony" panose="02000000000000000000" pitchFamily="2" charset="0"/>
              </a:rPr>
              <a:t>dẫn</a:t>
            </a:r>
            <a:r>
              <a:rPr lang="en-US" sz="6000" dirty="0">
                <a:solidFill>
                  <a:schemeClr val="bg1"/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Pony" panose="02000000000000000000" pitchFamily="2" charset="0"/>
              </a:rPr>
              <a:t>về</a:t>
            </a:r>
            <a:r>
              <a:rPr lang="en-US" sz="6000" dirty="0">
                <a:solidFill>
                  <a:schemeClr val="bg1"/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Pony" panose="02000000000000000000" pitchFamily="2" charset="0"/>
              </a:rPr>
              <a:t>nhà</a:t>
            </a:r>
            <a:endParaRPr lang="en-US" sz="6000" dirty="0">
              <a:solidFill>
                <a:schemeClr val="bg1"/>
              </a:solidFill>
              <a:latin typeface="#9Slide07 IcielPony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7010400" y="3302145"/>
            <a:ext cx="5340202" cy="378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177652" y="-76261"/>
            <a:ext cx="4572013" cy="43426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7468" y="1326182"/>
            <a:ext cx="5410200" cy="4096450"/>
            <a:chOff x="0" y="0"/>
            <a:chExt cx="16770037" cy="1269779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6336824" y="1380776"/>
            <a:ext cx="5169376" cy="4026502"/>
            <a:chOff x="0" y="0"/>
            <a:chExt cx="16023552" cy="1248097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089541" y="1541208"/>
            <a:ext cx="450438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6"/>
              </a:lnSpc>
              <a:spcBef>
                <a:spcPct val="0"/>
              </a:spcBef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225" y="4912426"/>
            <a:ext cx="2551851" cy="25518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9796895" y="239401"/>
            <a:ext cx="2584975" cy="149458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85800" y="2144241"/>
            <a:ext cx="5410200" cy="308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Gang</a:t>
            </a:r>
          </a:p>
          <a:p>
            <a:pPr algn="ctr">
              <a:lnSpc>
                <a:spcPts val="4853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53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PVC</a:t>
            </a:r>
          </a:p>
          <a:p>
            <a:pPr algn="ctr">
              <a:lnSpc>
                <a:spcPts val="4853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54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16412" y="2210791"/>
            <a:ext cx="5410200" cy="245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 vôi</a:t>
            </a:r>
          </a:p>
          <a:p>
            <a:pPr algn="ctr">
              <a:lnSpc>
                <a:spcPts val="4853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Quặng sắt</a:t>
            </a:r>
          </a:p>
          <a:p>
            <a:pPr algn="ctr">
              <a:lnSpc>
                <a:spcPts val="4853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</a:p>
          <a:p>
            <a:pPr algn="ctr">
              <a:lnSpc>
                <a:spcPts val="4854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762001"/>
            <a:ext cx="9829800" cy="6705601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01" y="4267468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4800600"/>
            <a:ext cx="2119544" cy="2119544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321" y="-955552"/>
            <a:ext cx="3789375" cy="3789375"/>
          </a:xfrm>
          <a:prstGeom prst="rect">
            <a:avLst/>
          </a:prstGeom>
        </p:spPr>
      </p:pic>
      <p:sp>
        <p:nvSpPr>
          <p:cNvPr id="3" name="矩形: 圆角 13"/>
          <p:cNvSpPr/>
          <p:nvPr/>
        </p:nvSpPr>
        <p:spPr>
          <a:xfrm>
            <a:off x="1942916" y="1967340"/>
            <a:ext cx="8205741" cy="2997870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993130" y="2057400"/>
            <a:ext cx="8205740" cy="217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26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SỐ VẬT LIỆU (TIẾT 2)</a:t>
            </a:r>
          </a:p>
        </p:txBody>
      </p:sp>
      <p:pic>
        <p:nvPicPr>
          <p:cNvPr id="4" name="Picture 2" descr="Color Silhouette Image Cartoon Green Plant With Leaves In Growth Vector  Illustration Royalty Free SVG, Cliparts, Vectors, And Stock Illustration.  Image 78496345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457" y="4738970"/>
            <a:ext cx="3095104" cy="291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D5212C-9930-412F-E6CE-F93AE0CCC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479439"/>
              </p:ext>
            </p:extLst>
          </p:nvPr>
        </p:nvGraphicFramePr>
        <p:xfrm>
          <a:off x="457200" y="838200"/>
          <a:ext cx="1447800" cy="56554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952098089"/>
                    </a:ext>
                  </a:extLst>
                </a:gridCol>
              </a:tblGrid>
              <a:tr h="7982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 </a:t>
                      </a:r>
                      <a:r>
                        <a:rPr lang="en-US" sz="2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2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170885"/>
                  </a:ext>
                </a:extLst>
              </a:tr>
              <a:tr h="797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51078"/>
                  </a:ext>
                </a:extLst>
              </a:tr>
              <a:tr h="8721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 su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43984"/>
                  </a:ext>
                </a:extLst>
              </a:tr>
              <a:tr h="797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Gốm, sứ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7940"/>
                  </a:ext>
                </a:extLst>
              </a:tr>
              <a:tr h="797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Nhựa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399551"/>
                  </a:ext>
                </a:extLst>
              </a:tr>
              <a:tr h="797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Thủy tinh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55138"/>
                  </a:ext>
                </a:extLst>
              </a:tr>
              <a:tr h="797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8188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AB2ADC2-FE3E-808A-3A93-9D4A4798A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69974"/>
              </p:ext>
            </p:extLst>
          </p:nvPr>
        </p:nvGraphicFramePr>
        <p:xfrm>
          <a:off x="2819400" y="838200"/>
          <a:ext cx="3087414" cy="56554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7414">
                  <a:extLst>
                    <a:ext uri="{9D8B030D-6E8A-4147-A177-3AD203B41FA5}">
                      <a16:colId xmlns:a16="http://schemas.microsoft.com/office/drawing/2014/main" val="2245014008"/>
                    </a:ext>
                  </a:extLst>
                </a:gridCol>
              </a:tblGrid>
              <a:tr h="712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-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29180"/>
                  </a:ext>
                </a:extLst>
              </a:tr>
              <a:tr h="7548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lốp xe, gioăng cao su, đệm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14611"/>
                  </a:ext>
                </a:extLst>
              </a:tr>
              <a:tr h="768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chum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vại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chậu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 </a:t>
                      </a:r>
                      <a:endParaRPr lang="en-US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067977"/>
                  </a:ext>
                </a:extLst>
              </a:tr>
              <a:tr h="768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bình hoa, chai lọ, cửa kính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379246"/>
                  </a:ext>
                </a:extLst>
              </a:tr>
              <a:tr h="7686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nhà, khung cửa, bàn ghế, tủ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848371"/>
                  </a:ext>
                </a:extLst>
              </a:tr>
              <a:tr h="7140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ghế ngồi, ống dẫn nước, tấm lợp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77579"/>
                  </a:ext>
                </a:extLst>
              </a:tr>
              <a:tr h="11679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cửa</a:t>
                      </a:r>
                      <a:endParaRPr lang="en-US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1533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A76F5A4-FE95-ED0B-2D92-52FE8F7E8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998723"/>
              </p:ext>
            </p:extLst>
          </p:nvPr>
        </p:nvGraphicFramePr>
        <p:xfrm>
          <a:off x="6934200" y="773355"/>
          <a:ext cx="4876800" cy="565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6349221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–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373713"/>
                  </a:ext>
                </a:extLst>
              </a:tr>
              <a:tr h="7303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dẻo, nhẹ, không dẫn điện, dẫn nhiệt kém, không bị ăn mòn, dễ bị biến dạng nhiệt.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218799"/>
                  </a:ext>
                </a:extLst>
              </a:tr>
              <a:tr h="10222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 suốt, cho ánh sáng đi qua, dẫn nhiệt kém, không dẫn điện, cứng nhưng giòn, dễ vỡ.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12449"/>
                  </a:ext>
                </a:extLst>
              </a:tr>
              <a:tr h="75064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ánh kim, dẫn điện tốt, dẫn nhiệt tốt, có thể kéo thành sợi và dát mỏng, cứng và bền, có thể bị gỉ.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17735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bền, chịu lực tốt, dễ tạo hình, dễ cháy, có thể bị mối mọt.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5333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đàn hồi, bền, không dẫn điện và nhiệt, không thấm nước, dễ cháy.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08201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giòn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2200" kern="100" dirty="0">
                          <a:solidFill>
                            <a:srgbClr val="35353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542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68BB79E-22CA-049F-27D9-241C21EDB148}"/>
              </a:ext>
            </a:extLst>
          </p:cNvPr>
          <p:cNvSpPr txBox="1"/>
          <p:nvPr/>
        </p:nvSpPr>
        <p:spPr>
          <a:xfrm>
            <a:off x="1828800" y="99092"/>
            <a:ext cx="86868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B,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A97A62-F67C-AFEA-84FC-8C452BB2ACC7}"/>
              </a:ext>
            </a:extLst>
          </p:cNvPr>
          <p:cNvCxnSpPr>
            <a:cxnSpLocks/>
          </p:cNvCxnSpPr>
          <p:nvPr/>
        </p:nvCxnSpPr>
        <p:spPr>
          <a:xfrm>
            <a:off x="1910255" y="2004092"/>
            <a:ext cx="921480" cy="22316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EBCD02-F1D1-BB4F-6E0C-6F9081022A36}"/>
              </a:ext>
            </a:extLst>
          </p:cNvPr>
          <p:cNvCxnSpPr>
            <a:cxnSpLocks/>
          </p:cNvCxnSpPr>
          <p:nvPr/>
        </p:nvCxnSpPr>
        <p:spPr>
          <a:xfrm flipV="1">
            <a:off x="1905000" y="1866900"/>
            <a:ext cx="909145" cy="95250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31B89F-149C-26BD-A485-632A0EF862CB}"/>
              </a:ext>
            </a:extLst>
          </p:cNvPr>
          <p:cNvCxnSpPr>
            <a:cxnSpLocks/>
          </p:cNvCxnSpPr>
          <p:nvPr/>
        </p:nvCxnSpPr>
        <p:spPr>
          <a:xfrm flipV="1">
            <a:off x="1910255" y="2663524"/>
            <a:ext cx="921480" cy="107027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3EBEE4-B53E-A7D2-84BC-7AB81C59F9A3}"/>
              </a:ext>
            </a:extLst>
          </p:cNvPr>
          <p:cNvCxnSpPr>
            <a:cxnSpLocks/>
          </p:cNvCxnSpPr>
          <p:nvPr/>
        </p:nvCxnSpPr>
        <p:spPr>
          <a:xfrm>
            <a:off x="1910255" y="4492324"/>
            <a:ext cx="900240" cy="4606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5DCC-7088-BB93-2D78-CAFC8A32D65C}"/>
              </a:ext>
            </a:extLst>
          </p:cNvPr>
          <p:cNvCxnSpPr>
            <a:cxnSpLocks/>
          </p:cNvCxnSpPr>
          <p:nvPr/>
        </p:nvCxnSpPr>
        <p:spPr>
          <a:xfrm flipV="1">
            <a:off x="1899745" y="3505200"/>
            <a:ext cx="914400" cy="1749124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821B2C-342B-19A0-A8FB-48A99731AD07}"/>
              </a:ext>
            </a:extLst>
          </p:cNvPr>
          <p:cNvCxnSpPr>
            <a:cxnSpLocks/>
          </p:cNvCxnSpPr>
          <p:nvPr/>
        </p:nvCxnSpPr>
        <p:spPr>
          <a:xfrm>
            <a:off x="1899745" y="6096000"/>
            <a:ext cx="91075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194A1-D58C-EEF3-257B-20BA23E5CB2A}"/>
              </a:ext>
            </a:extLst>
          </p:cNvPr>
          <p:cNvCxnSpPr>
            <a:cxnSpLocks/>
          </p:cNvCxnSpPr>
          <p:nvPr/>
        </p:nvCxnSpPr>
        <p:spPr>
          <a:xfrm>
            <a:off x="5915719" y="4191000"/>
            <a:ext cx="1023736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0AB50C-09F6-E1D0-C41B-34C8ABC6FCB7}"/>
              </a:ext>
            </a:extLst>
          </p:cNvPr>
          <p:cNvCxnSpPr>
            <a:cxnSpLocks/>
          </p:cNvCxnSpPr>
          <p:nvPr/>
        </p:nvCxnSpPr>
        <p:spPr>
          <a:xfrm>
            <a:off x="5889224" y="2766471"/>
            <a:ext cx="1036071" cy="325332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5109B80-4F82-9C7F-2596-0300DB54F6F3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897909" y="3600375"/>
            <a:ext cx="1036291" cy="232690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9246CA-14E5-5841-3A13-935ECAA629BA}"/>
              </a:ext>
            </a:extLst>
          </p:cNvPr>
          <p:cNvCxnSpPr>
            <a:cxnSpLocks/>
          </p:cNvCxnSpPr>
          <p:nvPr/>
        </p:nvCxnSpPr>
        <p:spPr>
          <a:xfrm flipV="1">
            <a:off x="5915719" y="2766471"/>
            <a:ext cx="1041326" cy="738729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345A78C-300E-6A82-8B05-F1C5AA71DD71}"/>
              </a:ext>
            </a:extLst>
          </p:cNvPr>
          <p:cNvCxnSpPr>
            <a:cxnSpLocks/>
          </p:cNvCxnSpPr>
          <p:nvPr/>
        </p:nvCxnSpPr>
        <p:spPr>
          <a:xfrm flipV="1">
            <a:off x="5897909" y="1813971"/>
            <a:ext cx="1041546" cy="316081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3F444A-9FC7-1EC3-9465-6ECB359F5F6F}"/>
              </a:ext>
            </a:extLst>
          </p:cNvPr>
          <p:cNvCxnSpPr>
            <a:cxnSpLocks/>
          </p:cNvCxnSpPr>
          <p:nvPr/>
        </p:nvCxnSpPr>
        <p:spPr>
          <a:xfrm>
            <a:off x="5906814" y="2004092"/>
            <a:ext cx="1018481" cy="329804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A3BF4C28-6047-A5EE-DE1E-27CA687A8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15721"/>
            <a:ext cx="122015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9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9121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912E-EDAB-406C-1A5F-0D1E8DEE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AF7F-44AF-0B95-4FDB-50DA5907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7134"/>
            <a:ext cx="11582400" cy="89138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12.1 TÍNH CHẤT CỦA MỘT SỐ VẬT LIỆU THÔNG DỤNG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46719-FA9D-3B62-B37C-F8C98061F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9525000" cy="57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7224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628"/>
          <a:stretch>
            <a:fillRect/>
          </a:stretch>
        </p:blipFill>
        <p:spPr>
          <a:xfrm>
            <a:off x="2806512" y="813297"/>
            <a:ext cx="5060708" cy="20028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1000" y="1836765"/>
            <a:ext cx="4608438" cy="6355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5850">
            <a:off x="-252402" y="2441430"/>
            <a:ext cx="1269143" cy="97608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37096" y="457200"/>
            <a:ext cx="800339" cy="838998"/>
            <a:chOff x="0" y="0"/>
            <a:chExt cx="1600678" cy="167799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78460" y="0"/>
              <a:ext cx="1022218" cy="10036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6370" y="1151713"/>
              <a:ext cx="484181" cy="52628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501816"/>
              <a:ext cx="336370" cy="31129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181099-96C9-EF65-AACE-BB9891E42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22424"/>
            <a:ext cx="2514600" cy="2514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576953-31EB-CDD5-C837-29F169FB09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39318"/>
            <a:ext cx="3639261" cy="2914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780CC7-F8BB-0911-997B-76EF4DC438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24538"/>
            <a:ext cx="3352800" cy="2566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FA5DD2-D8D9-61BC-DA63-936C61A89C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80" y="3810000"/>
            <a:ext cx="4082816" cy="2480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4F94E-C8AF-8C39-22FD-2F6A28AAC4E4}"/>
              </a:ext>
            </a:extLst>
          </p:cNvPr>
          <p:cNvSpPr txBox="1"/>
          <p:nvPr/>
        </p:nvSpPr>
        <p:spPr>
          <a:xfrm>
            <a:off x="2813554" y="858314"/>
            <a:ext cx="46728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995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380515" y="687988"/>
            <a:ext cx="2286127" cy="4462730"/>
            <a:chOff x="2309095" y="1060103"/>
            <a:chExt cx="1905106" cy="37189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1060103"/>
              <a:ext cx="1905105" cy="12199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2380780"/>
              <a:ext cx="1905105" cy="11004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3559131"/>
              <a:ext cx="1905106" cy="121991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41933" y="685800"/>
            <a:ext cx="2265162" cy="4464918"/>
            <a:chOff x="193611" y="1058280"/>
            <a:chExt cx="1887635" cy="372076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369367"/>
              <a:ext cx="1810037" cy="110007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058280"/>
              <a:ext cx="1852646" cy="12217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11" y="3536353"/>
              <a:ext cx="1845026" cy="124269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867809" y="687988"/>
            <a:ext cx="2477688" cy="4462730"/>
            <a:chOff x="4381840" y="1060103"/>
            <a:chExt cx="2064740" cy="37189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1060103"/>
              <a:ext cx="2054081" cy="12199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2373351"/>
              <a:ext cx="2064740" cy="115728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3617949"/>
              <a:ext cx="2054081" cy="116109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8645976" y="687988"/>
            <a:ext cx="2243074" cy="4462730"/>
            <a:chOff x="6696979" y="1060103"/>
            <a:chExt cx="1869228" cy="371894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79" y="1060103"/>
              <a:ext cx="1857796" cy="121991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131" y="2369350"/>
              <a:ext cx="1864076" cy="116128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561" y="3636999"/>
              <a:ext cx="1852646" cy="114204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58325" y="5311439"/>
            <a:ext cx="2519108" cy="80906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3" tIns="57056" rIns="114113" bIns="57056" rtlCol="0" anchor="ctr"/>
          <a:lstStyle/>
          <a:p>
            <a:pPr algn="ctr"/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288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7096" y="5297723"/>
            <a:ext cx="2478150" cy="80906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3" tIns="57056" rIns="114113" bIns="57056" rtlCol="0" anchor="ctr"/>
          <a:lstStyle/>
          <a:p>
            <a:pPr algn="ctr"/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endParaRPr lang="en-US" sz="288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8669" y="5295418"/>
            <a:ext cx="2983907" cy="80906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3" tIns="57056" rIns="114113" bIns="57056" rtlCol="0" anchor="ctr"/>
          <a:lstStyle/>
          <a:p>
            <a:pPr algn="ctr"/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nilon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8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05273" y="5311439"/>
            <a:ext cx="3598464" cy="80906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3" tIns="57056" rIns="114113" bIns="57056" rtlCol="0" anchor="ctr"/>
          <a:lstStyle/>
          <a:p>
            <a:pPr algn="ctr"/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8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endParaRPr lang="en-US" sz="288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6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CD698-7095-E1B7-A7ED-DC52311E2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A2BC47-F3D5-2387-9D50-DA340D4FA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200"/>
            <a:ext cx="11125200" cy="695020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D3CAD6-85BF-06D8-9E90-11D4DA0E87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705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716</Words>
  <Application>Microsoft Office PowerPoint</Application>
  <PresentationFormat>Widescreen</PresentationFormat>
  <Paragraphs>116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Wingdings</vt:lpstr>
      <vt:lpstr>Arial</vt:lpstr>
      <vt:lpstr>#9Slide07 IcielPony</vt:lpstr>
      <vt:lpstr>Times New Roman</vt:lpstr>
      <vt:lpstr>Calibri</vt:lpstr>
      <vt:lpstr>Asap SemiBold</vt:lpstr>
      <vt:lpstr>Calibri Light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12.1 TÍNH CHẤT CỦA MỘT SỐ VẬT LIỆU THÔNG DỤNG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ADMIN</cp:lastModifiedBy>
  <cp:revision>139</cp:revision>
  <dcterms:created xsi:type="dcterms:W3CDTF">2022-10-29T14:39:00Z</dcterms:created>
  <dcterms:modified xsi:type="dcterms:W3CDTF">2025-04-23T02:57:35Z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CD6F3DFB178F4DF39C36179C8FB31919_13</vt:lpwstr>
  </property>
  <property fmtid="{D5CDD505-2E9C-101B-9397-08002B2CF9AE}" pid="3" name="KSOProductBuildVer">
    <vt:lpwstr>1033-12.2.0.13431</vt:lpwstr>
  </property>
</Properties>
</file>