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62" r:id="rId2"/>
    <p:sldId id="375" r:id="rId3"/>
    <p:sldId id="372" r:id="rId4"/>
    <p:sldId id="373" r:id="rId5"/>
    <p:sldId id="374" r:id="rId6"/>
    <p:sldId id="344" r:id="rId7"/>
    <p:sldId id="345" r:id="rId8"/>
    <p:sldId id="348" r:id="rId9"/>
    <p:sldId id="347" r:id="rId10"/>
    <p:sldId id="370" r:id="rId11"/>
    <p:sldId id="371" r:id="rId12"/>
    <p:sldId id="358" r:id="rId13"/>
    <p:sldId id="346" r:id="rId14"/>
    <p:sldId id="349" r:id="rId15"/>
    <p:sldId id="364" r:id="rId16"/>
    <p:sldId id="357" r:id="rId17"/>
    <p:sldId id="376" r:id="rId18"/>
    <p:sldId id="359" r:id="rId19"/>
    <p:sldId id="314" r:id="rId20"/>
    <p:sldId id="330"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B66"/>
    <a:srgbClr val="FBCDCD"/>
    <a:srgbClr val="E0702A"/>
    <a:srgbClr val="D8E5E5"/>
    <a:srgbClr val="7192A9"/>
    <a:srgbClr val="F37D91"/>
    <a:srgbClr val="F26649"/>
    <a:srgbClr val="F7A5A5"/>
    <a:srgbClr val="F3F6F6"/>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63" d="100"/>
          <a:sy n="63" d="100"/>
        </p:scale>
        <p:origin x="93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79213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849613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999698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45695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46585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53712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79748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73901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86007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90626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bestflashcard.com/learning-english-vocabulary/v1-sgk-tieng-anh-8-global-success-unit-08/ai-la-trieu-ph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hoclieu.vn/skill/519fbd26-24d8-4c8d-b7b7-9c76f2e0d550?lessonId=08dc404a-f746-4a63-8cb5-fb35a33f6944"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6.pn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Unit%208-%20writ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4400" y="1656081"/>
            <a:ext cx="6959600" cy="923330"/>
          </a:xfrm>
          <a:prstGeom prst="rect">
            <a:avLst/>
          </a:prstGeom>
        </p:spPr>
        <p:txBody>
          <a:bodyPr wrap="square">
            <a:spAutoFit/>
          </a:bodyPr>
          <a:lstStyle/>
          <a:p>
            <a:r>
              <a:rPr lang="en-US" dirty="0">
                <a:hlinkClick r:id="rId2"/>
              </a:rPr>
              <a:t>https://</a:t>
            </a:r>
            <a:r>
              <a:rPr lang="en-US" dirty="0" err="1" smtClean="0">
                <a:hlinkClick r:id="rId2"/>
              </a:rPr>
              <a:t>bestflashcard.com</a:t>
            </a:r>
            <a:r>
              <a:rPr lang="en-US" dirty="0" smtClean="0">
                <a:hlinkClick r:id="rId2"/>
              </a:rPr>
              <a:t>/learning-</a:t>
            </a:r>
            <a:r>
              <a:rPr lang="en-US" dirty="0" err="1" smtClean="0">
                <a:hlinkClick r:id="rId2"/>
              </a:rPr>
              <a:t>english</a:t>
            </a:r>
            <a:r>
              <a:rPr lang="en-US" dirty="0" smtClean="0">
                <a:hlinkClick r:id="rId2"/>
              </a:rPr>
              <a:t>-vocabulary/</a:t>
            </a:r>
            <a:r>
              <a:rPr lang="en-US" dirty="0" err="1" smtClean="0">
                <a:hlinkClick r:id="rId2"/>
              </a:rPr>
              <a:t>v1</a:t>
            </a:r>
            <a:r>
              <a:rPr lang="en-US" dirty="0" smtClean="0">
                <a:hlinkClick r:id="rId2"/>
              </a:rPr>
              <a:t>-</a:t>
            </a:r>
            <a:r>
              <a:rPr lang="en-US" dirty="0" err="1" smtClean="0">
                <a:hlinkClick r:id="rId2"/>
              </a:rPr>
              <a:t>sgk</a:t>
            </a:r>
            <a:r>
              <a:rPr lang="en-US" dirty="0" smtClean="0">
                <a:hlinkClick r:id="rId2"/>
              </a:rPr>
              <a:t>-</a:t>
            </a:r>
            <a:r>
              <a:rPr lang="en-US" dirty="0" err="1" smtClean="0">
                <a:hlinkClick r:id="rId2"/>
              </a:rPr>
              <a:t>tieng</a:t>
            </a:r>
            <a:r>
              <a:rPr lang="en-US" dirty="0" smtClean="0">
                <a:hlinkClick r:id="rId2"/>
              </a:rPr>
              <a:t>-</a:t>
            </a:r>
            <a:r>
              <a:rPr lang="en-US" dirty="0" err="1" smtClean="0">
                <a:hlinkClick r:id="rId2"/>
              </a:rPr>
              <a:t>anh</a:t>
            </a:r>
            <a:r>
              <a:rPr lang="en-US" dirty="0" smtClean="0">
                <a:hlinkClick r:id="rId2"/>
              </a:rPr>
              <a:t>-8-global-success-unit-08/</a:t>
            </a:r>
            <a:r>
              <a:rPr lang="en-US" dirty="0" err="1" smtClean="0">
                <a:hlinkClick r:id="rId2"/>
              </a:rPr>
              <a:t>ai</a:t>
            </a:r>
            <a:r>
              <a:rPr lang="en-US" dirty="0" smtClean="0">
                <a:hlinkClick r:id="rId2"/>
              </a:rPr>
              <a:t>-la-</a:t>
            </a:r>
            <a:r>
              <a:rPr lang="en-US" dirty="0" err="1" smtClean="0">
                <a:hlinkClick r:id="rId2"/>
              </a:rPr>
              <a:t>trieu</a:t>
            </a:r>
            <a:r>
              <a:rPr lang="en-US" dirty="0" smtClean="0">
                <a:hlinkClick r:id="rId2"/>
              </a:rPr>
              <a:t>-</a:t>
            </a:r>
            <a:r>
              <a:rPr lang="en-US" dirty="0" err="1" smtClean="0">
                <a:hlinkClick r:id="rId2"/>
              </a:rPr>
              <a:t>phu</a:t>
            </a:r>
            <a:endParaRPr lang="en-US" dirty="0" smtClean="0"/>
          </a:p>
          <a:p>
            <a:endParaRPr lang="en-US" dirty="0"/>
          </a:p>
        </p:txBody>
      </p:sp>
    </p:spTree>
    <p:extLst>
      <p:ext uri="{BB962C8B-B14F-4D97-AF65-F5344CB8AC3E}">
        <p14:creationId xmlns:p14="http://schemas.microsoft.com/office/powerpoint/2010/main" val="2074976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809039" y="1285893"/>
            <a:ext cx="744708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smtClean="0">
                <a:solidFill>
                  <a:srgbClr val="AD4F0F"/>
                </a:solidFill>
              </a:rPr>
              <a:t>service </a:t>
            </a:r>
            <a:r>
              <a:rPr lang="en-US" sz="6000" b="1" dirty="0" smtClean="0">
                <a:solidFill>
                  <a:srgbClr val="AD4F0F"/>
                </a:solidFill>
              </a:rPr>
              <a:t>(n</a:t>
            </a:r>
            <a:r>
              <a:rPr lang="en-US" sz="6000" b="1" dirty="0" smtClean="0">
                <a:solidFill>
                  <a:srgbClr val="AD4F0F"/>
                </a:solidFill>
                <a:cs typeface="Calibri" panose="020F0502020204030204" pitchFamily="34" charset="0"/>
              </a:rPr>
              <a:t>)</a:t>
            </a:r>
            <a:endParaRPr lang="en-US" sz="6000" b="1" dirty="0">
              <a:solidFill>
                <a:srgbClr val="AD4F0F"/>
              </a:solidFill>
              <a:cs typeface="Calibri" panose="020F0502020204030204" pitchFamily="34" charset="0"/>
            </a:endParaRPr>
          </a:p>
        </p:txBody>
      </p:sp>
      <p:sp>
        <p:nvSpPr>
          <p:cNvPr id="12" name="Rectangle 11"/>
          <p:cNvSpPr/>
          <p:nvPr/>
        </p:nvSpPr>
        <p:spPr>
          <a:xfrm>
            <a:off x="2611120" y="3962400"/>
            <a:ext cx="4899225" cy="1938992"/>
          </a:xfrm>
          <a:prstGeom prst="rect">
            <a:avLst/>
          </a:prstGeom>
        </p:spPr>
        <p:txBody>
          <a:bodyPr wrap="square">
            <a:spAutoFit/>
          </a:bodyPr>
          <a:lstStyle/>
          <a:p>
            <a:pPr algn="ctr"/>
            <a:r>
              <a:rPr lang="en-US" sz="6000" b="1" dirty="0" err="1" smtClean="0">
                <a:solidFill>
                  <a:schemeClr val="accent5">
                    <a:lumMod val="75000"/>
                  </a:schemeClr>
                </a:solidFill>
              </a:rPr>
              <a:t>dịch</a:t>
            </a:r>
            <a:r>
              <a:rPr lang="en-US" sz="6000" b="1" dirty="0" smtClean="0">
                <a:solidFill>
                  <a:schemeClr val="accent5">
                    <a:lumMod val="75000"/>
                  </a:schemeClr>
                </a:solidFill>
              </a:rPr>
              <a:t> </a:t>
            </a:r>
            <a:r>
              <a:rPr lang="en-US" sz="6000" b="1" dirty="0" err="1" smtClean="0">
                <a:solidFill>
                  <a:schemeClr val="accent5">
                    <a:lumMod val="75000"/>
                  </a:schemeClr>
                </a:solidFill>
              </a:rPr>
              <a:t>vụ</a:t>
            </a:r>
            <a:endParaRPr lang="en-US" sz="6000" b="1" dirty="0">
              <a:solidFill>
                <a:schemeClr val="accent5">
                  <a:lumMod val="75000"/>
                </a:schemeClr>
              </a:solidFill>
            </a:endParaRPr>
          </a:p>
          <a:p>
            <a:pPr lvl="0" algn="ctr"/>
            <a:endParaRPr lang="en-US" sz="6000" b="1" dirty="0">
              <a:solidFill>
                <a:schemeClr val="accent5">
                  <a:lumMod val="75000"/>
                </a:schemeClr>
              </a:solidFill>
            </a:endParaRPr>
          </a:p>
        </p:txBody>
      </p:sp>
      <p:sp>
        <p:nvSpPr>
          <p:cNvPr id="2" name="Rectangle 1"/>
          <p:cNvSpPr/>
          <p:nvPr/>
        </p:nvSpPr>
        <p:spPr>
          <a:xfrm>
            <a:off x="3870409" y="2826729"/>
            <a:ext cx="2223686" cy="830997"/>
          </a:xfrm>
          <a:prstGeom prst="rect">
            <a:avLst/>
          </a:prstGeom>
        </p:spPr>
        <p:txBody>
          <a:bodyPr wrap="none">
            <a:spAutoFit/>
          </a:bodyPr>
          <a:lstStyle/>
          <a:p>
            <a:r>
              <a:rPr lang="en-US" sz="4800" b="1" dirty="0">
                <a:solidFill>
                  <a:schemeClr val="accent5">
                    <a:lumMod val="75000"/>
                  </a:schemeClr>
                </a:solidFill>
              </a:rPr>
              <a:t>/'</a:t>
            </a:r>
            <a:r>
              <a:rPr lang="en-US" sz="4800" b="1" dirty="0" err="1">
                <a:solidFill>
                  <a:schemeClr val="accent5">
                    <a:lumMod val="75000"/>
                  </a:schemeClr>
                </a:solidFill>
              </a:rPr>
              <a:t>sɜ:vis</a:t>
            </a:r>
            <a:r>
              <a:rPr lang="en-US" sz="4800" b="1" dirty="0">
                <a:solidFill>
                  <a:schemeClr val="accent5">
                    <a:lumMod val="75000"/>
                  </a:schemeClr>
                </a:solidFill>
              </a:rPr>
              <a:t>/</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overshopp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250" y="3083199"/>
            <a:ext cx="665876" cy="665876"/>
          </a:xfrm>
          <a:prstGeom prst="rect">
            <a:avLst/>
          </a:prstGeom>
        </p:spPr>
      </p:pic>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58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48" fill="hold"/>
                                        <p:tgtEl>
                                          <p:spTgt spid="6"/>
                                        </p:tgtEl>
                                      </p:cBhvr>
                                    </p:cmd>
                                  </p:childTnLst>
                                </p:cTn>
                              </p:par>
                            </p:childTnLst>
                          </p:cTn>
                        </p:par>
                      </p:childTnLst>
                    </p:cTn>
                  </p:par>
                </p:childTnLst>
              </p:cTn>
              <p:nextCondLst>
                <p:cond evt="onClick" delay="0">
                  <p:tgtEl>
                    <p:spTgt spid="6"/>
                  </p:tgtEl>
                </p:cond>
              </p:nextCondLst>
            </p:seq>
            <p:audio>
              <p:cMediaNode vol="80000">
                <p:cTn id="18" fill="hold" display="0">
                  <p:stCondLst>
                    <p:cond delay="indefinite"/>
                  </p:stCondLst>
                  <p:endCondLst>
                    <p:cond evt="onStopAudio" delay="0">
                      <p:tgtEl>
                        <p:sldTgt/>
                      </p:tgtEl>
                    </p:cond>
                  </p:endCondLst>
                </p:cTn>
                <p:tgtEl>
                  <p:spTgt spid="6"/>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905" y="1905"/>
            <a:ext cx="12192000" cy="1083309"/>
            <a:chOff x="0" y="-3"/>
            <a:chExt cx="12192000" cy="1083309"/>
          </a:xfrm>
        </p:grpSpPr>
        <p:sp>
          <p:nvSpPr>
            <p:cNvPr id="17" name="Round Single Corner Rectangle 16"/>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105542387"/>
              </p:ext>
            </p:extLst>
          </p:nvPr>
        </p:nvGraphicFramePr>
        <p:xfrm>
          <a:off x="1299358" y="1833949"/>
          <a:ext cx="10085976" cy="3967639"/>
        </p:xfrm>
        <a:graphic>
          <a:graphicData uri="http://schemas.openxmlformats.org/drawingml/2006/table">
            <a:tbl>
              <a:tblPr firstRow="1" bandRow="1">
                <a:tableStyleId>{5DA37D80-6434-44D0-A028-1B22A696006F}</a:tableStyleId>
              </a:tblPr>
              <a:tblGrid>
                <a:gridCol w="3250184">
                  <a:extLst>
                    <a:ext uri="{9D8B030D-6E8A-4147-A177-3AD203B41FA5}">
                      <a16:colId xmlns:a16="http://schemas.microsoft.com/office/drawing/2014/main" val="20000"/>
                    </a:ext>
                  </a:extLst>
                </a:gridCol>
                <a:gridCol w="3730911">
                  <a:extLst>
                    <a:ext uri="{9D8B030D-6E8A-4147-A177-3AD203B41FA5}">
                      <a16:colId xmlns:a16="http://schemas.microsoft.com/office/drawing/2014/main" val="20001"/>
                    </a:ext>
                  </a:extLst>
                </a:gridCol>
                <a:gridCol w="3104881">
                  <a:extLst>
                    <a:ext uri="{9D8B030D-6E8A-4147-A177-3AD203B41FA5}">
                      <a16:colId xmlns:a16="http://schemas.microsoft.com/office/drawing/2014/main" val="20002"/>
                    </a:ext>
                  </a:extLst>
                </a:gridCol>
              </a:tblGrid>
              <a:tr h="620494">
                <a:tc>
                  <a:txBody>
                    <a:bodyPr/>
                    <a:lstStyle/>
                    <a:p>
                      <a:pPr algn="ctr"/>
                      <a:r>
                        <a:rPr lang="en-US" sz="2500" b="1" dirty="0">
                          <a:solidFill>
                            <a:srgbClr val="EF4B66"/>
                          </a:solidFill>
                        </a:rPr>
                        <a:t>New words</a:t>
                      </a:r>
                    </a:p>
                  </a:txBody>
                  <a:tcPr anchor="ctr"/>
                </a:tc>
                <a:tc>
                  <a:txBody>
                    <a:bodyPr/>
                    <a:lstStyle/>
                    <a:p>
                      <a:pPr algn="ctr"/>
                      <a:r>
                        <a:rPr lang="en-US" sz="2500" b="1" dirty="0">
                          <a:solidFill>
                            <a:srgbClr val="EF4B66"/>
                          </a:solidFill>
                        </a:rPr>
                        <a:t>Pronunciation</a:t>
                      </a:r>
                    </a:p>
                  </a:txBody>
                  <a:tcPr anchor="ctr"/>
                </a:tc>
                <a:tc>
                  <a:txBody>
                    <a:bodyPr/>
                    <a:lstStyle/>
                    <a:p>
                      <a:pPr algn="ctr"/>
                      <a:r>
                        <a:rPr lang="en-US" sz="2500" b="1" dirty="0">
                          <a:solidFill>
                            <a:srgbClr val="EF4B66"/>
                          </a:solidFill>
                        </a:rPr>
                        <a:t>Meaning</a:t>
                      </a:r>
                    </a:p>
                  </a:txBody>
                  <a:tcPr anchor="ctr"/>
                </a:tc>
                <a:extLst>
                  <a:ext uri="{0D108BD9-81ED-4DB2-BD59-A6C34878D82A}">
                    <a16:rowId xmlns:a16="http://schemas.microsoft.com/office/drawing/2014/main" val="10000"/>
                  </a:ext>
                </a:extLst>
              </a:tr>
              <a:tr h="677541">
                <a:tc>
                  <a:txBody>
                    <a:bodyPr/>
                    <a:lstStyle/>
                    <a:p>
                      <a:pPr marL="144145" marR="0" indent="-144145" algn="ctr">
                        <a:lnSpc>
                          <a:spcPct val="107000"/>
                        </a:lnSpc>
                        <a:spcBef>
                          <a:spcPts val="0"/>
                        </a:spcBef>
                        <a:spcAft>
                          <a:spcPts val="0"/>
                        </a:spcAft>
                      </a:pPr>
                      <a:r>
                        <a:rPr lang="en-US" sz="2400" b="1" dirty="0" smtClean="0">
                          <a:solidFill>
                            <a:schemeClr val="accent5">
                              <a:lumMod val="50000"/>
                            </a:schemeClr>
                          </a:solidFill>
                        </a:rPr>
                        <a:t>access</a:t>
                      </a:r>
                      <a:r>
                        <a:rPr lang="en-US" sz="2400" b="1" dirty="0" smtClean="0">
                          <a:solidFill>
                            <a:schemeClr val="accent5">
                              <a:lumMod val="50000"/>
                            </a:schemeClr>
                          </a:solidFill>
                          <a:latin typeface="+mn-lt"/>
                        </a:rPr>
                        <a:t> </a:t>
                      </a:r>
                      <a:r>
                        <a:rPr lang="en-US" sz="2400" b="1" dirty="0" smtClean="0">
                          <a:solidFill>
                            <a:schemeClr val="accent5">
                              <a:lumMod val="50000"/>
                            </a:schemeClr>
                          </a:solidFill>
                          <a:effectLst/>
                          <a:latin typeface="+mn-lt"/>
                          <a:ea typeface="Calibri" panose="020F0502020204030204" pitchFamily="34" charset="0"/>
                          <a:cs typeface="Calibri" panose="020F0502020204030204" pitchFamily="34" charset="0"/>
                        </a:rPr>
                        <a:t>(n)</a:t>
                      </a:r>
                      <a:endParaRPr lang="en-US" sz="2400" b="1" dirty="0">
                        <a:solidFill>
                          <a:schemeClr val="accent5">
                            <a:lumMod val="50000"/>
                          </a:schemeClr>
                        </a:solidFill>
                        <a:effectLst/>
                        <a:latin typeface="+mn-lt"/>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ctr"/>
                      <a:r>
                        <a:rPr lang="en-US" sz="2400" b="1" dirty="0" smtClean="0">
                          <a:solidFill>
                            <a:schemeClr val="accent5">
                              <a:lumMod val="50000"/>
                            </a:schemeClr>
                          </a:solidFill>
                        </a:rPr>
                        <a:t>/ˈ</a:t>
                      </a:r>
                      <a:r>
                        <a:rPr lang="en-US" sz="2400" b="1" dirty="0" err="1" smtClean="0">
                          <a:solidFill>
                            <a:schemeClr val="accent5">
                              <a:lumMod val="50000"/>
                            </a:schemeClr>
                          </a:solidFill>
                        </a:rPr>
                        <a:t>ækses</a:t>
                      </a:r>
                      <a:r>
                        <a:rPr lang="en-US" sz="2400" b="1" dirty="0" smtClean="0">
                          <a:solidFill>
                            <a:schemeClr val="accent5">
                              <a:lumMod val="50000"/>
                            </a:schemeClr>
                          </a:solidFill>
                        </a:rPr>
                        <a:t>/</a:t>
                      </a:r>
                      <a:endParaRPr lang="en-US" sz="2400" b="1" dirty="0">
                        <a:solidFill>
                          <a:schemeClr val="accent5">
                            <a:lumMod val="50000"/>
                          </a:schemeClr>
                        </a:solidFill>
                      </a:endParaRPr>
                    </a:p>
                  </a:txBody>
                  <a:tcPr marL="36195" marR="36195" marT="71755" marB="71755" anchor="ctr"/>
                </a:tc>
                <a:tc>
                  <a:txBody>
                    <a:bodyPr/>
                    <a:lstStyle/>
                    <a:p>
                      <a:pPr lvl="0" algn="ctr"/>
                      <a:r>
                        <a:rPr lang="en-US" sz="2400" b="1" dirty="0" err="1" smtClean="0">
                          <a:solidFill>
                            <a:schemeClr val="accent5">
                              <a:lumMod val="50000"/>
                            </a:schemeClr>
                          </a:solidFill>
                        </a:rPr>
                        <a:t>quyền</a:t>
                      </a:r>
                      <a:r>
                        <a:rPr lang="en-US" sz="2400" b="1" dirty="0" smtClean="0">
                          <a:solidFill>
                            <a:schemeClr val="accent5">
                              <a:lumMod val="50000"/>
                            </a:schemeClr>
                          </a:solidFill>
                        </a:rPr>
                        <a:t> </a:t>
                      </a:r>
                      <a:r>
                        <a:rPr lang="en-US" sz="2400" b="1" dirty="0" err="1" smtClean="0">
                          <a:solidFill>
                            <a:schemeClr val="accent5">
                              <a:lumMod val="50000"/>
                            </a:schemeClr>
                          </a:solidFill>
                        </a:rPr>
                        <a:t>truy</a:t>
                      </a:r>
                      <a:r>
                        <a:rPr lang="en-US" sz="2400" b="1" dirty="0" smtClean="0">
                          <a:solidFill>
                            <a:schemeClr val="accent5">
                              <a:lumMod val="50000"/>
                            </a:schemeClr>
                          </a:solidFill>
                        </a:rPr>
                        <a:t> </a:t>
                      </a:r>
                      <a:r>
                        <a:rPr lang="en-US" sz="2400" b="1" dirty="0" err="1" smtClean="0">
                          <a:solidFill>
                            <a:schemeClr val="accent5">
                              <a:lumMod val="50000"/>
                            </a:schemeClr>
                          </a:solidFill>
                        </a:rPr>
                        <a:t>cập</a:t>
                      </a:r>
                      <a:r>
                        <a:rPr lang="en-US" sz="2400" b="1" dirty="0" smtClean="0">
                          <a:solidFill>
                            <a:schemeClr val="accent5">
                              <a:lumMod val="50000"/>
                            </a:schemeClr>
                          </a:solidFill>
                        </a:rPr>
                        <a:t> </a:t>
                      </a:r>
                      <a:r>
                        <a:rPr lang="en-US" sz="2400" b="1" dirty="0" err="1" smtClean="0">
                          <a:solidFill>
                            <a:schemeClr val="accent5">
                              <a:lumMod val="50000"/>
                            </a:schemeClr>
                          </a:solidFill>
                        </a:rPr>
                        <a:t>vào</a:t>
                      </a:r>
                      <a:endParaRPr lang="en-US" sz="2400" b="1" dirty="0">
                        <a:solidFill>
                          <a:schemeClr val="accent5">
                            <a:lumMod val="50000"/>
                          </a:schemeClr>
                        </a:solidFill>
                      </a:endParaRPr>
                    </a:p>
                  </a:txBody>
                  <a:tcPr marL="36195" marR="36195" marT="71755" marB="71755" anchor="ctr"/>
                </a:tc>
                <a:extLst>
                  <a:ext uri="{0D108BD9-81ED-4DB2-BD59-A6C34878D82A}">
                    <a16:rowId xmlns:a16="http://schemas.microsoft.com/office/drawing/2014/main" val="10001"/>
                  </a:ext>
                </a:extLst>
              </a:tr>
              <a:tr h="667401">
                <a:tc>
                  <a:txBody>
                    <a:bodyPr/>
                    <a:lstStyle/>
                    <a:p>
                      <a:pPr marL="0" indent="0" algn="ctr">
                        <a:buNone/>
                      </a:pPr>
                      <a:r>
                        <a:rPr lang="en-US" sz="2400" b="0" dirty="0" smtClean="0">
                          <a:solidFill>
                            <a:schemeClr val="accent5">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2400" b="1" dirty="0" smtClean="0">
                          <a:solidFill>
                            <a:schemeClr val="accent5">
                              <a:lumMod val="50000"/>
                            </a:schemeClr>
                          </a:solidFill>
                        </a:rPr>
                        <a:t>purchase </a:t>
                      </a:r>
                      <a:r>
                        <a:rPr lang="en-US" sz="2400" b="1" dirty="0" smtClean="0">
                          <a:solidFill>
                            <a:schemeClr val="accent5">
                              <a:lumMod val="50000"/>
                            </a:schemeClr>
                          </a:solidFill>
                          <a:cs typeface="Calibri" panose="020F0502020204030204" pitchFamily="34" charset="0"/>
                        </a:rPr>
                        <a:t>(v)</a:t>
                      </a:r>
                      <a:endParaRPr lang="en-US" sz="2400" b="1" dirty="0">
                        <a:solidFill>
                          <a:schemeClr val="accent5">
                            <a:lumMod val="50000"/>
                          </a:schemeClr>
                        </a:solidFill>
                        <a:cs typeface="Calibri" panose="020F0502020204030204" pitchFamily="34" charset="0"/>
                      </a:endParaRPr>
                    </a:p>
                  </a:txBody>
                  <a:tcPr marL="71755" marR="71755" marT="71755" marB="71755" anchor="ctr"/>
                </a:tc>
                <a:tc>
                  <a:txBody>
                    <a:bodyPr/>
                    <a:lstStyle/>
                    <a:p>
                      <a:pPr marL="0" marR="0" algn="ctr">
                        <a:lnSpc>
                          <a:spcPct val="107000"/>
                        </a:lnSpc>
                        <a:spcBef>
                          <a:spcPts val="0"/>
                        </a:spcBef>
                        <a:spcAft>
                          <a:spcPts val="0"/>
                        </a:spcAft>
                      </a:pPr>
                      <a:r>
                        <a:rPr lang="en-US" sz="2400" b="1" dirty="0" smtClean="0">
                          <a:solidFill>
                            <a:schemeClr val="accent5">
                              <a:lumMod val="50000"/>
                            </a:schemeClr>
                          </a:solidFill>
                        </a:rPr>
                        <a:t>/ˈ</a:t>
                      </a:r>
                      <a:r>
                        <a:rPr lang="en-US" sz="2400" b="1" dirty="0" err="1" smtClean="0">
                          <a:solidFill>
                            <a:schemeClr val="accent5">
                              <a:lumMod val="50000"/>
                            </a:schemeClr>
                          </a:solidFill>
                        </a:rPr>
                        <a:t>pɜːtʃəs</a:t>
                      </a:r>
                      <a:r>
                        <a:rPr lang="en-US" sz="2400" b="1" dirty="0" smtClean="0">
                          <a:solidFill>
                            <a:schemeClr val="accent5">
                              <a:lumMod val="50000"/>
                            </a:schemeClr>
                          </a:solidFill>
                        </a:rPr>
                        <a:t>/</a:t>
                      </a:r>
                      <a:endParaRPr lang="en-US" sz="2400" b="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lvl="0" algn="ctr"/>
                      <a:r>
                        <a:rPr lang="en-US" sz="2400" b="1" dirty="0" err="1" smtClean="0">
                          <a:solidFill>
                            <a:schemeClr val="accent5">
                              <a:lumMod val="50000"/>
                            </a:schemeClr>
                          </a:solidFill>
                        </a:rPr>
                        <a:t>mua</a:t>
                      </a:r>
                      <a:r>
                        <a:rPr lang="en-US" sz="2400" b="1" dirty="0" smtClean="0">
                          <a:solidFill>
                            <a:schemeClr val="accent5">
                              <a:lumMod val="50000"/>
                            </a:schemeClr>
                          </a:solidFill>
                        </a:rPr>
                        <a:t> </a:t>
                      </a:r>
                      <a:r>
                        <a:rPr lang="en-US" sz="2400" b="1" dirty="0" err="1" smtClean="0">
                          <a:solidFill>
                            <a:schemeClr val="accent5">
                              <a:lumMod val="50000"/>
                            </a:schemeClr>
                          </a:solidFill>
                        </a:rPr>
                        <a:t>sắm</a:t>
                      </a:r>
                      <a:endParaRPr lang="en-US" sz="2400" b="1" dirty="0">
                        <a:solidFill>
                          <a:schemeClr val="accent5">
                            <a:lumMod val="50000"/>
                          </a:schemeClr>
                        </a:solidFill>
                      </a:endParaRPr>
                    </a:p>
                  </a:txBody>
                  <a:tcPr marL="36195" marR="36195" marT="71755" marB="71755" anchor="ctr"/>
                </a:tc>
                <a:extLst>
                  <a:ext uri="{0D108BD9-81ED-4DB2-BD59-A6C34878D82A}">
                    <a16:rowId xmlns:a16="http://schemas.microsoft.com/office/drawing/2014/main" val="3016602894"/>
                  </a:ext>
                </a:extLst>
              </a:tr>
              <a:tr h="667401">
                <a:tc>
                  <a:txBody>
                    <a:bodyPr/>
                    <a:lstStyle/>
                    <a:p>
                      <a:pPr marL="0" indent="0" algn="ctr">
                        <a:buNone/>
                      </a:pPr>
                      <a:r>
                        <a:rPr lang="en-US" sz="2400" b="1" dirty="0" smtClean="0">
                          <a:solidFill>
                            <a:schemeClr val="accent5">
                              <a:lumMod val="50000"/>
                            </a:schemeClr>
                          </a:solidFill>
                        </a:rPr>
                        <a:t>return (v</a:t>
                      </a:r>
                      <a:r>
                        <a:rPr lang="en-US" sz="2400" b="1" dirty="0" smtClean="0">
                          <a:solidFill>
                            <a:schemeClr val="accent5">
                              <a:lumMod val="50000"/>
                            </a:schemeClr>
                          </a:solidFill>
                          <a:cs typeface="Calibri" panose="020F0502020204030204" pitchFamily="34" charset="0"/>
                        </a:rPr>
                        <a:t>)</a:t>
                      </a:r>
                      <a:endParaRPr lang="en-US" sz="2400" b="1" dirty="0">
                        <a:solidFill>
                          <a:schemeClr val="accent5">
                            <a:lumMod val="50000"/>
                          </a:schemeClr>
                        </a:solidFill>
                        <a:cs typeface="Calibri" panose="020F0502020204030204" pitchFamily="34" charset="0"/>
                      </a:endParaRPr>
                    </a:p>
                  </a:txBody>
                  <a:tcPr marL="71755" marR="71755" marT="71755" marB="71755" anchor="ctr"/>
                </a:tc>
                <a:tc>
                  <a:txBody>
                    <a:bodyPr/>
                    <a:lstStyle/>
                    <a:p>
                      <a:pPr algn="ctr"/>
                      <a:r>
                        <a:rPr lang="en-US" sz="2400" b="1" dirty="0" smtClean="0">
                          <a:solidFill>
                            <a:schemeClr val="accent5">
                              <a:lumMod val="50000"/>
                            </a:schemeClr>
                          </a:solidFill>
                        </a:rPr>
                        <a:t>/</a:t>
                      </a:r>
                      <a:r>
                        <a:rPr lang="en-US" sz="2400" b="1" dirty="0" err="1" smtClean="0">
                          <a:solidFill>
                            <a:schemeClr val="accent5">
                              <a:lumMod val="50000"/>
                            </a:schemeClr>
                          </a:solidFill>
                        </a:rPr>
                        <a:t>ri'tɜ:n</a:t>
                      </a:r>
                      <a:r>
                        <a:rPr lang="en-US" sz="2400" b="1" dirty="0" smtClean="0">
                          <a:solidFill>
                            <a:schemeClr val="accent5">
                              <a:lumMod val="50000"/>
                            </a:schemeClr>
                          </a:solidFill>
                        </a:rPr>
                        <a:t>/</a:t>
                      </a:r>
                      <a:endParaRPr lang="en-US" sz="2400" b="1" dirty="0">
                        <a:solidFill>
                          <a:schemeClr val="accent5">
                            <a:lumMod val="50000"/>
                          </a:schemeClr>
                        </a:solidFill>
                      </a:endParaRPr>
                    </a:p>
                  </a:txBody>
                  <a:tcPr marL="36195" marR="36195" marT="71755" marB="71755" anchor="ctr"/>
                </a:tc>
                <a:tc>
                  <a:txBody>
                    <a:bodyPr/>
                    <a:lstStyle/>
                    <a:p>
                      <a:pPr lvl="0" algn="ctr"/>
                      <a:r>
                        <a:rPr lang="en-US" sz="2400" b="1" dirty="0" err="1" smtClean="0">
                          <a:solidFill>
                            <a:schemeClr val="accent5">
                              <a:lumMod val="50000"/>
                            </a:schemeClr>
                          </a:solidFill>
                        </a:rPr>
                        <a:t>trả</a:t>
                      </a:r>
                      <a:r>
                        <a:rPr lang="en-US" sz="2400" b="1" dirty="0" smtClean="0">
                          <a:solidFill>
                            <a:schemeClr val="accent5">
                              <a:lumMod val="50000"/>
                            </a:schemeClr>
                          </a:solidFill>
                        </a:rPr>
                        <a:t> </a:t>
                      </a:r>
                      <a:r>
                        <a:rPr lang="en-US" sz="2400" b="1" dirty="0" err="1" smtClean="0">
                          <a:solidFill>
                            <a:schemeClr val="accent5">
                              <a:lumMod val="50000"/>
                            </a:schemeClr>
                          </a:solidFill>
                        </a:rPr>
                        <a:t>lại</a:t>
                      </a:r>
                      <a:r>
                        <a:rPr lang="en-US" sz="2400" b="1" dirty="0" smtClean="0">
                          <a:solidFill>
                            <a:schemeClr val="accent5">
                              <a:lumMod val="50000"/>
                            </a:schemeClr>
                          </a:solidFill>
                        </a:rPr>
                        <a:t>,</a:t>
                      </a:r>
                      <a:r>
                        <a:rPr lang="en-US" sz="2400" b="1" baseline="0" dirty="0" smtClean="0">
                          <a:solidFill>
                            <a:schemeClr val="accent5">
                              <a:lumMod val="50000"/>
                            </a:schemeClr>
                          </a:solidFill>
                        </a:rPr>
                        <a:t> </a:t>
                      </a:r>
                      <a:r>
                        <a:rPr lang="en-US" sz="2400" b="1" baseline="0" dirty="0" err="1" smtClean="0">
                          <a:solidFill>
                            <a:schemeClr val="accent5">
                              <a:lumMod val="50000"/>
                            </a:schemeClr>
                          </a:solidFill>
                        </a:rPr>
                        <a:t>hoàn</a:t>
                      </a:r>
                      <a:r>
                        <a:rPr lang="en-US" sz="2400" b="1" baseline="0" dirty="0" smtClean="0">
                          <a:solidFill>
                            <a:schemeClr val="accent5">
                              <a:lumMod val="50000"/>
                            </a:schemeClr>
                          </a:solidFill>
                        </a:rPr>
                        <a:t> </a:t>
                      </a:r>
                      <a:r>
                        <a:rPr lang="en-US" sz="2400" b="1" baseline="0" dirty="0" err="1" smtClean="0">
                          <a:solidFill>
                            <a:schemeClr val="accent5">
                              <a:lumMod val="50000"/>
                            </a:schemeClr>
                          </a:solidFill>
                        </a:rPr>
                        <a:t>lại</a:t>
                      </a:r>
                      <a:endParaRPr lang="en-US" sz="2400" b="1" dirty="0">
                        <a:solidFill>
                          <a:schemeClr val="accent5">
                            <a:lumMod val="50000"/>
                          </a:schemeClr>
                        </a:solidFill>
                      </a:endParaRPr>
                    </a:p>
                  </a:txBody>
                  <a:tcPr marL="36195" marR="36195" marT="71755" marB="71755" anchor="ctr"/>
                </a:tc>
                <a:extLst>
                  <a:ext uri="{0D108BD9-81ED-4DB2-BD59-A6C34878D82A}">
                    <a16:rowId xmlns:a16="http://schemas.microsoft.com/office/drawing/2014/main" val="133419720"/>
                  </a:ext>
                </a:extLst>
              </a:tr>
              <a:tr h="667401">
                <a:tc>
                  <a:txBody>
                    <a:bodyPr/>
                    <a:lstStyle/>
                    <a:p>
                      <a:pPr marL="144145" marR="0" indent="-144145" algn="ctr" defTabSz="914400" rtl="0" eaLnBrk="1" fontAlgn="auto" latinLnBrk="0" hangingPunct="1">
                        <a:lnSpc>
                          <a:spcPct val="107000"/>
                        </a:lnSpc>
                        <a:spcBef>
                          <a:spcPts val="0"/>
                        </a:spcBef>
                        <a:spcAft>
                          <a:spcPts val="0"/>
                        </a:spcAft>
                        <a:buClrTx/>
                        <a:buSzTx/>
                        <a:buFontTx/>
                        <a:buNone/>
                        <a:tabLst/>
                        <a:defRPr/>
                      </a:pPr>
                      <a:r>
                        <a:rPr lang="en-US" sz="2400" b="1" dirty="0" smtClean="0">
                          <a:solidFill>
                            <a:schemeClr val="accent5">
                              <a:lumMod val="50000"/>
                            </a:schemeClr>
                          </a:solidFill>
                        </a:rPr>
                        <a:t>product (n</a:t>
                      </a:r>
                      <a:r>
                        <a:rPr lang="en-US" sz="2400" b="1" dirty="0" smtClean="0">
                          <a:solidFill>
                            <a:schemeClr val="accent5">
                              <a:lumMod val="50000"/>
                            </a:schemeClr>
                          </a:solidFill>
                          <a:cs typeface="Calibri" panose="020F0502020204030204" pitchFamily="34" charset="0"/>
                        </a:rPr>
                        <a:t>)</a:t>
                      </a:r>
                      <a:endParaRPr lang="en-US" sz="2400" b="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ctr"/>
                      <a:r>
                        <a:rPr lang="en-US" sz="2400" b="1" dirty="0" smtClean="0">
                          <a:solidFill>
                            <a:schemeClr val="accent5">
                              <a:lumMod val="50000"/>
                            </a:schemeClr>
                          </a:solidFill>
                        </a:rPr>
                        <a:t>/'</a:t>
                      </a:r>
                      <a:r>
                        <a:rPr lang="en-US" sz="2400" b="1" dirty="0" err="1" smtClean="0">
                          <a:solidFill>
                            <a:schemeClr val="accent5">
                              <a:lumMod val="50000"/>
                            </a:schemeClr>
                          </a:solidFill>
                        </a:rPr>
                        <a:t>prɒdʌkt</a:t>
                      </a:r>
                      <a:r>
                        <a:rPr lang="en-US" sz="2400" b="1" dirty="0" smtClean="0">
                          <a:solidFill>
                            <a:schemeClr val="accent5">
                              <a:lumMod val="50000"/>
                            </a:schemeClr>
                          </a:solidFill>
                        </a:rPr>
                        <a:t>/</a:t>
                      </a:r>
                      <a:endParaRPr lang="en-US" sz="2400" b="1" dirty="0">
                        <a:solidFill>
                          <a:schemeClr val="accent5">
                            <a:lumMod val="50000"/>
                          </a:schemeClr>
                        </a:solidFill>
                      </a:endParaRPr>
                    </a:p>
                  </a:txBody>
                  <a:tcPr marL="36195" marR="36195" marT="71755" marB="71755" anchor="ctr"/>
                </a:tc>
                <a:tc>
                  <a:txBody>
                    <a:bodyPr/>
                    <a:lstStyle/>
                    <a:p>
                      <a:pPr lvl="0" algn="ctr"/>
                      <a:r>
                        <a:rPr lang="en-US" sz="2400" b="1" dirty="0" err="1" smtClean="0">
                          <a:solidFill>
                            <a:schemeClr val="accent5">
                              <a:lumMod val="50000"/>
                            </a:schemeClr>
                          </a:solidFill>
                        </a:rPr>
                        <a:t>sản</a:t>
                      </a:r>
                      <a:r>
                        <a:rPr lang="en-US" sz="2400" b="1" dirty="0" smtClean="0">
                          <a:solidFill>
                            <a:schemeClr val="accent5">
                              <a:lumMod val="50000"/>
                            </a:schemeClr>
                          </a:solidFill>
                        </a:rPr>
                        <a:t> </a:t>
                      </a:r>
                      <a:r>
                        <a:rPr lang="en-US" sz="2400" b="1" dirty="0" err="1" smtClean="0">
                          <a:solidFill>
                            <a:schemeClr val="accent5">
                              <a:lumMod val="50000"/>
                            </a:schemeClr>
                          </a:solidFill>
                        </a:rPr>
                        <a:t>phẩm</a:t>
                      </a:r>
                      <a:endParaRPr lang="en-US" sz="2400" b="1" dirty="0">
                        <a:solidFill>
                          <a:schemeClr val="accent5">
                            <a:lumMod val="50000"/>
                          </a:schemeClr>
                        </a:solidFill>
                      </a:endParaRPr>
                    </a:p>
                  </a:txBody>
                  <a:tcPr marL="36195" marR="36195" marT="71755" marB="71755" anchor="ctr"/>
                </a:tc>
                <a:extLst>
                  <a:ext uri="{0D108BD9-81ED-4DB2-BD59-A6C34878D82A}">
                    <a16:rowId xmlns:a16="http://schemas.microsoft.com/office/drawing/2014/main" val="1402786525"/>
                  </a:ext>
                </a:extLst>
              </a:tr>
              <a:tr h="667401">
                <a:tc>
                  <a:txBody>
                    <a:bodyPr/>
                    <a:lstStyle/>
                    <a:p>
                      <a:pPr marL="0" indent="0" algn="ctr">
                        <a:buNone/>
                      </a:pPr>
                      <a:r>
                        <a:rPr lang="en-US" sz="2400" b="1" dirty="0" err="1" smtClean="0">
                          <a:solidFill>
                            <a:schemeClr val="accent5">
                              <a:lumMod val="50000"/>
                            </a:schemeClr>
                          </a:solidFill>
                        </a:rPr>
                        <a:t>servive</a:t>
                      </a:r>
                      <a:r>
                        <a:rPr lang="en-US" sz="2400" b="1" dirty="0" smtClean="0">
                          <a:solidFill>
                            <a:schemeClr val="accent5">
                              <a:lumMod val="50000"/>
                            </a:schemeClr>
                          </a:solidFill>
                        </a:rPr>
                        <a:t>(n</a:t>
                      </a:r>
                      <a:r>
                        <a:rPr lang="en-US" sz="2400" b="1" dirty="0" smtClean="0">
                          <a:solidFill>
                            <a:schemeClr val="accent5">
                              <a:lumMod val="50000"/>
                            </a:schemeClr>
                          </a:solidFill>
                          <a:cs typeface="Calibri" panose="020F0502020204030204" pitchFamily="34" charset="0"/>
                        </a:rPr>
                        <a:t>)</a:t>
                      </a:r>
                      <a:endParaRPr lang="en-US" sz="2400" b="1" dirty="0">
                        <a:solidFill>
                          <a:schemeClr val="accent5">
                            <a:lumMod val="50000"/>
                          </a:schemeClr>
                        </a:solidFill>
                        <a:cs typeface="Calibri" panose="020F0502020204030204" pitchFamily="34" charset="0"/>
                      </a:endParaRPr>
                    </a:p>
                  </a:txBody>
                  <a:tcPr marL="71755" marR="71755" marT="71755" marB="71755" anchor="ctr"/>
                </a:tc>
                <a:tc>
                  <a:txBody>
                    <a:bodyPr/>
                    <a:lstStyle/>
                    <a:p>
                      <a:pPr algn="ctr"/>
                      <a:r>
                        <a:rPr lang="en-US" sz="2400" b="1" dirty="0" smtClean="0">
                          <a:solidFill>
                            <a:schemeClr val="accent5">
                              <a:lumMod val="50000"/>
                            </a:schemeClr>
                          </a:solidFill>
                        </a:rPr>
                        <a:t>/'</a:t>
                      </a:r>
                      <a:r>
                        <a:rPr lang="en-US" sz="2400" b="1" dirty="0" err="1" smtClean="0">
                          <a:solidFill>
                            <a:schemeClr val="accent5">
                              <a:lumMod val="50000"/>
                            </a:schemeClr>
                          </a:solidFill>
                        </a:rPr>
                        <a:t>sɜ:vis</a:t>
                      </a:r>
                      <a:r>
                        <a:rPr lang="en-US" sz="2400" b="1" dirty="0" smtClean="0">
                          <a:solidFill>
                            <a:schemeClr val="accent5">
                              <a:lumMod val="50000"/>
                            </a:schemeClr>
                          </a:solidFill>
                        </a:rPr>
                        <a:t>/</a:t>
                      </a:r>
                      <a:endParaRPr lang="en-US" sz="2400" b="1" dirty="0">
                        <a:solidFill>
                          <a:schemeClr val="accent5">
                            <a:lumMod val="50000"/>
                          </a:schemeClr>
                        </a:solidFill>
                      </a:endParaRPr>
                    </a:p>
                  </a:txBody>
                  <a:tcPr marL="36195" marR="36195" marT="71755" marB="71755" anchor="ctr"/>
                </a:tc>
                <a:tc>
                  <a:txBody>
                    <a:bodyPr/>
                    <a:lstStyle/>
                    <a:p>
                      <a:pPr lvl="0" algn="ctr"/>
                      <a:r>
                        <a:rPr lang="en-US" sz="2400" b="1" dirty="0" err="1" smtClean="0">
                          <a:solidFill>
                            <a:schemeClr val="accent5">
                              <a:lumMod val="50000"/>
                            </a:schemeClr>
                          </a:solidFill>
                        </a:rPr>
                        <a:t>dịch</a:t>
                      </a:r>
                      <a:r>
                        <a:rPr lang="en-US" sz="2400" b="1" dirty="0" smtClean="0">
                          <a:solidFill>
                            <a:schemeClr val="accent5">
                              <a:lumMod val="50000"/>
                            </a:schemeClr>
                          </a:solidFill>
                        </a:rPr>
                        <a:t> </a:t>
                      </a:r>
                      <a:r>
                        <a:rPr lang="en-US" sz="2400" b="1" dirty="0" err="1" smtClean="0">
                          <a:solidFill>
                            <a:schemeClr val="accent5">
                              <a:lumMod val="50000"/>
                            </a:schemeClr>
                          </a:solidFill>
                        </a:rPr>
                        <a:t>vụ</a:t>
                      </a:r>
                      <a:endParaRPr lang="en-US" sz="2400" b="1" dirty="0">
                        <a:solidFill>
                          <a:schemeClr val="accent5">
                            <a:lumMod val="50000"/>
                          </a:schemeClr>
                        </a:solidFill>
                      </a:endParaRPr>
                    </a:p>
                  </a:txBody>
                  <a:tcPr marL="36195" marR="36195" marT="71755" marB="71755" anchor="ctr"/>
                </a:tc>
                <a:extLst>
                  <a:ext uri="{0D108BD9-81ED-4DB2-BD59-A6C34878D82A}">
                    <a16:rowId xmlns:a16="http://schemas.microsoft.com/office/drawing/2014/main" val="2048020667"/>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4" name="Rectangle 1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12062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4260" y="2117405"/>
            <a:ext cx="4281892" cy="4509861"/>
          </a:xfrm>
        </p:spPr>
        <p:txBody>
          <a:bodyPr>
            <a:normAutofit/>
          </a:bodyPr>
          <a:lstStyle/>
          <a:p>
            <a:pPr marL="0" indent="0" algn="just">
              <a:lnSpc>
                <a:spcPct val="150000"/>
              </a:lnSpc>
              <a:buNone/>
            </a:pPr>
            <a:r>
              <a:rPr lang="en-US" sz="3200" b="1" smtClean="0">
                <a:solidFill>
                  <a:srgbClr val="E0702A"/>
                </a:solidFill>
              </a:rPr>
              <a:t>1. </a:t>
            </a:r>
            <a:r>
              <a:rPr lang="en-US" sz="3200" smtClean="0"/>
              <a:t>Internet </a:t>
            </a:r>
            <a:r>
              <a:rPr lang="en-US" sz="3200" dirty="0" smtClean="0"/>
              <a:t>access</a:t>
            </a:r>
          </a:p>
          <a:p>
            <a:pPr marL="0" indent="0" algn="just">
              <a:lnSpc>
                <a:spcPct val="150000"/>
              </a:lnSpc>
              <a:buNone/>
            </a:pPr>
            <a:r>
              <a:rPr lang="en-US" sz="3200" b="1" smtClean="0">
                <a:solidFill>
                  <a:srgbClr val="E0702A"/>
                </a:solidFill>
              </a:rPr>
              <a:t>2.</a:t>
            </a:r>
            <a:r>
              <a:rPr lang="en-US" sz="3200" smtClean="0"/>
              <a:t> travelling </a:t>
            </a:r>
            <a:endParaRPr lang="en-US" sz="3200" dirty="0" smtClean="0"/>
          </a:p>
          <a:p>
            <a:pPr marL="0" indent="0" algn="just">
              <a:lnSpc>
                <a:spcPct val="150000"/>
              </a:lnSpc>
              <a:buNone/>
            </a:pPr>
            <a:r>
              <a:rPr lang="en-US" sz="3200" b="1" smtClean="0">
                <a:solidFill>
                  <a:srgbClr val="E0702A"/>
                </a:solidFill>
              </a:rPr>
              <a:t>3.</a:t>
            </a:r>
            <a:r>
              <a:rPr lang="en-US" sz="3200" smtClean="0"/>
              <a:t> a </a:t>
            </a:r>
            <a:r>
              <a:rPr lang="en-US" sz="3200" dirty="0" smtClean="0"/>
              <a:t>smartphone/ laptop</a:t>
            </a:r>
          </a:p>
          <a:p>
            <a:pPr marL="0" indent="0" algn="just">
              <a:lnSpc>
                <a:spcPct val="150000"/>
              </a:lnSpc>
              <a:buNone/>
            </a:pPr>
            <a:r>
              <a:rPr lang="en-US" sz="3200" b="1" smtClean="0">
                <a:solidFill>
                  <a:srgbClr val="E0702A"/>
                </a:solidFill>
              </a:rPr>
              <a:t>4.</a:t>
            </a:r>
            <a:r>
              <a:rPr lang="en-US" sz="3200" smtClean="0"/>
              <a:t> a credit card</a:t>
            </a:r>
            <a:endParaRPr lang="en-US" sz="3200" dirty="0" smtClean="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621933" y="120921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74718" y="1106575"/>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TextBox 15"/>
          <p:cNvSpPr txBox="1"/>
          <p:nvPr/>
        </p:nvSpPr>
        <p:spPr>
          <a:xfrm>
            <a:off x="1124538" y="1262463"/>
            <a:ext cx="8817029"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Work in pairs. Discuss </a:t>
            </a:r>
            <a:r>
              <a:rPr lang="en-US" sz="2400" b="1" smtClean="0">
                <a:effectLst>
                  <a:glow rad="88900">
                    <a:schemeClr val="bg1"/>
                  </a:glow>
                </a:effectLst>
                <a:cs typeface="Arial" panose="020B0604020202020204" pitchFamily="34" charset="0"/>
              </a:rPr>
              <a:t>and tick </a:t>
            </a:r>
            <a:r>
              <a:rPr lang="en-US" sz="2400" b="1" dirty="0" smtClean="0">
                <a:effectLst>
                  <a:glow rad="88900">
                    <a:schemeClr val="bg1"/>
                  </a:glow>
                </a:effectLst>
                <a:cs typeface="Arial" panose="020B0604020202020204" pitchFamily="34" charset="0"/>
              </a:rPr>
              <a:t>the things related to online shopping.</a:t>
            </a:r>
            <a:endParaRPr lang="en-US" sz="2400" b="1" dirty="0">
              <a:effectLst>
                <a:glow rad="88900">
                  <a:schemeClr val="bg1"/>
                </a:glow>
              </a:effectLst>
              <a:cs typeface="Arial" panose="020B0604020202020204" pitchFamily="34" charset="0"/>
            </a:endParaRPr>
          </a:p>
        </p:txBody>
      </p:sp>
      <p:sp>
        <p:nvSpPr>
          <p:cNvPr id="10" name="Rounded Rectangle 9"/>
          <p:cNvSpPr/>
          <p:nvPr/>
        </p:nvSpPr>
        <p:spPr>
          <a:xfrm>
            <a:off x="4784389" y="2418162"/>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ounded Rectangle 21"/>
          <p:cNvSpPr/>
          <p:nvPr/>
        </p:nvSpPr>
        <p:spPr>
          <a:xfrm>
            <a:off x="4786155" y="4946358"/>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ounded Rectangle 23"/>
          <p:cNvSpPr/>
          <p:nvPr/>
        </p:nvSpPr>
        <p:spPr>
          <a:xfrm>
            <a:off x="4784389" y="326764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ounded Rectangle 25"/>
          <p:cNvSpPr/>
          <p:nvPr/>
        </p:nvSpPr>
        <p:spPr>
          <a:xfrm>
            <a:off x="4786154" y="4105366"/>
            <a:ext cx="447869" cy="403428"/>
          </a:xfrm>
          <a:prstGeom prst="roundRect">
            <a:avLst/>
          </a:prstGeom>
          <a:solidFill>
            <a:srgbClr val="F37D9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Picture 1">
            <a:hlinkClick r:id="rId3" action="ppaction://hlinksldjump"/>
          </p:cNvPr>
          <p:cNvPicPr>
            <a:picLocks noChangeAspect="1"/>
          </p:cNvPicPr>
          <p:nvPr/>
        </p:nvPicPr>
        <p:blipFill>
          <a:blip r:embed="rId4"/>
          <a:stretch>
            <a:fillRect/>
          </a:stretch>
        </p:blipFill>
        <p:spPr>
          <a:xfrm>
            <a:off x="5757275" y="1828811"/>
            <a:ext cx="6068966" cy="3792064"/>
          </a:xfrm>
          <a:prstGeom prst="rect">
            <a:avLst/>
          </a:prstGeom>
        </p:spPr>
      </p:pic>
      <p:sp>
        <p:nvSpPr>
          <p:cNvPr id="27" name="TextBox 26"/>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4389" y="2183693"/>
            <a:ext cx="618087" cy="618087"/>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152" y="3906560"/>
            <a:ext cx="618087" cy="618087"/>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152" y="4731699"/>
            <a:ext cx="618087" cy="618087"/>
          </a:xfrm>
          <a:prstGeom prst="rect">
            <a:avLst/>
          </a:prstGeom>
        </p:spPr>
      </p:pic>
      <p:sp>
        <p:nvSpPr>
          <p:cNvPr id="4" name="Rectangle 3"/>
          <p:cNvSpPr/>
          <p:nvPr/>
        </p:nvSpPr>
        <p:spPr>
          <a:xfrm>
            <a:off x="5679440" y="5824141"/>
            <a:ext cx="6715759" cy="923330"/>
          </a:xfrm>
          <a:prstGeom prst="rect">
            <a:avLst/>
          </a:prstGeom>
        </p:spPr>
        <p:txBody>
          <a:bodyPr wrap="square">
            <a:spAutoFit/>
          </a:bodyPr>
          <a:lstStyle/>
          <a:p>
            <a:r>
              <a:rPr lang="en-US" dirty="0">
                <a:hlinkClick r:id="rId6"/>
              </a:rPr>
              <a:t>https://</a:t>
            </a:r>
            <a:r>
              <a:rPr lang="en-US" dirty="0" err="1" smtClean="0">
                <a:hlinkClick r:id="rId6"/>
              </a:rPr>
              <a:t>hoclieu.vn</a:t>
            </a:r>
            <a:r>
              <a:rPr lang="en-US" dirty="0" smtClean="0">
                <a:hlinkClick r:id="rId6"/>
              </a:rPr>
              <a:t>/skill/</a:t>
            </a:r>
            <a:r>
              <a:rPr lang="en-US" dirty="0" err="1" smtClean="0">
                <a:hlinkClick r:id="rId6"/>
              </a:rPr>
              <a:t>519fbd26-24d8-4c8d-b7b7-9c76f2e0d550?lessonId</a:t>
            </a:r>
            <a:r>
              <a:rPr lang="en-US" dirty="0" smtClean="0">
                <a:hlinkClick r:id="rId6"/>
              </a:rPr>
              <a:t>=</a:t>
            </a:r>
            <a:r>
              <a:rPr lang="en-US" dirty="0" err="1" smtClean="0">
                <a:hlinkClick r:id="rId6"/>
              </a:rPr>
              <a:t>08dc404a-f746-4a63-8cb5-fb35a33f6944</a:t>
            </a:r>
            <a:endParaRPr lang="en-US" dirty="0" smtClean="0"/>
          </a:p>
          <a:p>
            <a:endParaRPr lang="en-US" dirty="0"/>
          </a:p>
        </p:txBody>
      </p:sp>
    </p:spTree>
    <p:extLst>
      <p:ext uri="{BB962C8B-B14F-4D97-AF65-F5344CB8AC3E}">
        <p14:creationId xmlns:p14="http://schemas.microsoft.com/office/powerpoint/2010/main" val="20775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6198" y="2196481"/>
            <a:ext cx="11269345" cy="3461373"/>
          </a:xfrm>
        </p:spPr>
        <p:txBody>
          <a:bodyPr>
            <a:noAutofit/>
          </a:bodyPr>
          <a:lstStyle/>
          <a:p>
            <a:pPr marL="0" indent="0" algn="just">
              <a:lnSpc>
                <a:spcPct val="150000"/>
              </a:lnSpc>
              <a:spcBef>
                <a:spcPts val="0"/>
              </a:spcBef>
              <a:buNone/>
            </a:pPr>
            <a:r>
              <a:rPr lang="en-US" sz="3200" b="1" dirty="0" smtClean="0">
                <a:solidFill>
                  <a:srgbClr val="E0702A"/>
                </a:solidFill>
              </a:rPr>
              <a:t>1. </a:t>
            </a:r>
            <a:r>
              <a:rPr lang="en-US" sz="3200" dirty="0" smtClean="0"/>
              <a:t>You can buy a product or ___________ online.</a:t>
            </a:r>
          </a:p>
          <a:p>
            <a:pPr marL="0" indent="0" algn="just">
              <a:lnSpc>
                <a:spcPct val="150000"/>
              </a:lnSpc>
              <a:spcBef>
                <a:spcPts val="0"/>
              </a:spcBef>
              <a:buNone/>
            </a:pPr>
            <a:r>
              <a:rPr lang="en-US" sz="3200" b="1" dirty="0" smtClean="0">
                <a:solidFill>
                  <a:srgbClr val="E0702A"/>
                </a:solidFill>
              </a:rPr>
              <a:t>2. </a:t>
            </a:r>
            <a:r>
              <a:rPr lang="en-US" sz="3200" dirty="0" smtClean="0"/>
              <a:t>When shopping online, you visit a _________ website.</a:t>
            </a:r>
          </a:p>
          <a:p>
            <a:pPr marL="0" indent="0" algn="just">
              <a:lnSpc>
                <a:spcPct val="150000"/>
              </a:lnSpc>
              <a:spcBef>
                <a:spcPts val="0"/>
              </a:spcBef>
              <a:buNone/>
            </a:pPr>
            <a:r>
              <a:rPr lang="en-US" sz="3200" b="1" dirty="0" smtClean="0">
                <a:solidFill>
                  <a:srgbClr val="E0702A"/>
                </a:solidFill>
              </a:rPr>
              <a:t>3. </a:t>
            </a:r>
            <a:r>
              <a:rPr lang="en-US" sz="3200" dirty="0" smtClean="0"/>
              <a:t>Online shopping helps you save time and ___________.</a:t>
            </a:r>
          </a:p>
          <a:p>
            <a:pPr marL="0" indent="0" algn="just">
              <a:lnSpc>
                <a:spcPct val="150000"/>
              </a:lnSpc>
              <a:spcBef>
                <a:spcPts val="0"/>
              </a:spcBef>
              <a:buNone/>
            </a:pPr>
            <a:r>
              <a:rPr lang="en-US" sz="3200" b="1" dirty="0" smtClean="0">
                <a:solidFill>
                  <a:srgbClr val="E0702A"/>
                </a:solidFill>
              </a:rPr>
              <a:t>4. </a:t>
            </a:r>
            <a:r>
              <a:rPr lang="en-US" sz="3200" dirty="0" smtClean="0"/>
              <a:t>If you return a product, you still must </a:t>
            </a:r>
            <a:r>
              <a:rPr lang="en-US" sz="3200" dirty="0"/>
              <a:t>pay for the </a:t>
            </a:r>
            <a:r>
              <a:rPr lang="en-US" sz="3200" dirty="0" smtClean="0"/>
              <a:t>___________.</a:t>
            </a:r>
          </a:p>
          <a:p>
            <a:pPr marL="0" indent="0" algn="just">
              <a:lnSpc>
                <a:spcPct val="150000"/>
              </a:lnSpc>
              <a:spcBef>
                <a:spcPts val="0"/>
              </a:spcBef>
              <a:buNone/>
            </a:pPr>
            <a:r>
              <a:rPr lang="en-US" sz="3200" b="1" dirty="0" smtClean="0">
                <a:solidFill>
                  <a:srgbClr val="E0702A"/>
                </a:solidFill>
              </a:rPr>
              <a:t>5. </a:t>
            </a:r>
            <a:r>
              <a:rPr lang="en-US" sz="3200" dirty="0" smtClean="0"/>
              <a:t>Shopping online can make </a:t>
            </a:r>
            <a:r>
              <a:rPr lang="en-US" sz="3200" dirty="0"/>
              <a:t>you become a </a:t>
            </a:r>
            <a:r>
              <a:rPr lang="en-US" sz="3200" dirty="0" smtClean="0"/>
              <a:t>___________. </a:t>
            </a:r>
            <a:endParaRPr lang="en-US" sz="3200" dirty="0"/>
          </a:p>
        </p:txBody>
      </p:sp>
      <p:grpSp>
        <p:nvGrpSpPr>
          <p:cNvPr id="21" name="Group 20"/>
          <p:cNvGrpSpPr/>
          <p:nvPr/>
        </p:nvGrpSpPr>
        <p:grpSpPr>
          <a:xfrm>
            <a:off x="-828" y="-2299"/>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506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078803" y="1190714"/>
            <a:ext cx="11399423"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a talk about online shopping and fill in each blank with a suitable word.</a:t>
            </a:r>
          </a:p>
        </p:txBody>
      </p:sp>
      <p:sp>
        <p:nvSpPr>
          <p:cNvPr id="12" name="Google Shape;1881;p31"/>
          <p:cNvSpPr txBox="1">
            <a:spLocks/>
          </p:cNvSpPr>
          <p:nvPr/>
        </p:nvSpPr>
        <p:spPr>
          <a:xfrm>
            <a:off x="4968847" y="2257745"/>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service</a:t>
            </a:r>
            <a:endParaRPr lang="en-US" sz="3200" b="1" dirty="0">
              <a:solidFill>
                <a:srgbClr val="7030A0"/>
              </a:solidFill>
              <a:cs typeface="Calibri" panose="020F0502020204030204" pitchFamily="34" charset="0"/>
            </a:endParaRPr>
          </a:p>
        </p:txBody>
      </p:sp>
      <p:sp>
        <p:nvSpPr>
          <p:cNvPr id="13" name="Google Shape;1881;p31"/>
          <p:cNvSpPr txBox="1">
            <a:spLocks/>
          </p:cNvSpPr>
          <p:nvPr/>
        </p:nvSpPr>
        <p:spPr>
          <a:xfrm>
            <a:off x="6243371" y="2970397"/>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7030A0"/>
                </a:solidFill>
              </a:rPr>
              <a:t>s</a:t>
            </a:r>
            <a:r>
              <a:rPr lang="en-US" sz="3200" b="1" dirty="0" smtClean="0">
                <a:solidFill>
                  <a:srgbClr val="7030A0"/>
                </a:solidFill>
              </a:rPr>
              <a:t>eller’s</a:t>
            </a:r>
            <a:endParaRPr lang="en-US" sz="3200" b="1" dirty="0">
              <a:solidFill>
                <a:srgbClr val="7030A0"/>
              </a:solidFill>
              <a:cs typeface="Calibri" panose="020F0502020204030204" pitchFamily="34" charset="0"/>
            </a:endParaRPr>
          </a:p>
        </p:txBody>
      </p:sp>
      <p:sp>
        <p:nvSpPr>
          <p:cNvPr id="14" name="Google Shape;1881;p31"/>
          <p:cNvSpPr txBox="1">
            <a:spLocks/>
          </p:cNvSpPr>
          <p:nvPr/>
        </p:nvSpPr>
        <p:spPr>
          <a:xfrm>
            <a:off x="7591766" y="3738260"/>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money</a:t>
            </a:r>
            <a:endParaRPr lang="en-US" sz="3200" b="1" dirty="0">
              <a:solidFill>
                <a:srgbClr val="7030A0"/>
              </a:solidFill>
              <a:cs typeface="Calibri" panose="020F0502020204030204" pitchFamily="34" charset="0"/>
            </a:endParaRPr>
          </a:p>
        </p:txBody>
      </p:sp>
      <p:sp>
        <p:nvSpPr>
          <p:cNvPr id="17" name="Google Shape;1881;p31"/>
          <p:cNvSpPr txBox="1">
            <a:spLocks/>
          </p:cNvSpPr>
          <p:nvPr/>
        </p:nvSpPr>
        <p:spPr>
          <a:xfrm>
            <a:off x="8771669" y="447513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shipping</a:t>
            </a:r>
            <a:endParaRPr lang="en-US" sz="3200" b="1" dirty="0">
              <a:solidFill>
                <a:srgbClr val="7030A0"/>
              </a:solidFill>
              <a:cs typeface="Calibri" panose="020F0502020204030204" pitchFamily="34" charset="0"/>
            </a:endParaRPr>
          </a:p>
        </p:txBody>
      </p:sp>
      <p:sp>
        <p:nvSpPr>
          <p:cNvPr id="18" name="Google Shape;1881;p31"/>
          <p:cNvSpPr txBox="1">
            <a:spLocks/>
          </p:cNvSpPr>
          <p:nvPr/>
        </p:nvSpPr>
        <p:spPr>
          <a:xfrm>
            <a:off x="7541464" y="5182452"/>
            <a:ext cx="27520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rgbClr val="7030A0"/>
                </a:solidFill>
              </a:rPr>
              <a:t>shopaholic</a:t>
            </a:r>
            <a:endParaRPr lang="en-US" sz="3200" b="1" dirty="0">
              <a:solidFill>
                <a:srgbClr val="7030A0"/>
              </a:solidFill>
              <a:cs typeface="Calibri" panose="020F0502020204030204" pitchFamily="34" charset="0"/>
            </a:endParaRPr>
          </a:p>
        </p:txBody>
      </p:sp>
      <p:sp>
        <p:nvSpPr>
          <p:cNvPr id="20" name="TextBox 19"/>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Track 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6676" y="1546548"/>
            <a:ext cx="609600" cy="609600"/>
          </a:xfrm>
          <a:prstGeom prst="rect">
            <a:avLst/>
          </a:prstGeom>
        </p:spPr>
      </p:pic>
    </p:spTree>
    <p:extLst>
      <p:ext uri="{BB962C8B-B14F-4D97-AF65-F5344CB8AC3E}">
        <p14:creationId xmlns:p14="http://schemas.microsoft.com/office/powerpoint/2010/main" val="25244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7954" fill="hold"/>
                                        <p:tgtEl>
                                          <p:spTgt spid="3"/>
                                        </p:tgtEl>
                                      </p:cBhvr>
                                    </p:cmd>
                                  </p:childTnLst>
                                </p:cTn>
                              </p:par>
                            </p:childTnLst>
                          </p:cTn>
                        </p:par>
                      </p:childTnLst>
                    </p:cTn>
                  </p:par>
                </p:childTnLst>
              </p:cTn>
              <p:nextCondLst>
                <p:cond evt="onClick" delay="0">
                  <p:tgtEl>
                    <p:spTgt spid="3"/>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12" grpId="0"/>
      <p:bldP spid="13" grpId="0"/>
      <p:bldP spid="14"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87067" y="1717603"/>
            <a:ext cx="11269345" cy="3265867"/>
          </a:xfrm>
        </p:spPr>
        <p:txBody>
          <a:bodyPr>
            <a:noAutofit/>
          </a:bodyPr>
          <a:lstStyle/>
          <a:p>
            <a:pPr marL="0" indent="0">
              <a:lnSpc>
                <a:spcPct val="120000"/>
              </a:lnSpc>
              <a:spcBef>
                <a:spcPts val="0"/>
              </a:spcBef>
              <a:buNone/>
            </a:pPr>
            <a:r>
              <a:rPr lang="en-US" sz="3200" b="1" dirty="0">
                <a:solidFill>
                  <a:srgbClr val="E0702A"/>
                </a:solidFill>
              </a:rPr>
              <a:t>1</a:t>
            </a:r>
            <a:r>
              <a:rPr lang="en-US" sz="3200" b="1" dirty="0" smtClean="0">
                <a:solidFill>
                  <a:srgbClr val="E0702A"/>
                </a:solidFill>
              </a:rPr>
              <a:t>.</a:t>
            </a:r>
            <a:r>
              <a:rPr lang="en-US" sz="3200" dirty="0" smtClean="0"/>
              <a:t> When you shop online, you can pay ______ ways.</a:t>
            </a:r>
          </a:p>
          <a:p>
            <a:pPr marL="0" indent="0">
              <a:lnSpc>
                <a:spcPct val="120000"/>
              </a:lnSpc>
              <a:spcBef>
                <a:spcPts val="0"/>
              </a:spcBef>
              <a:buNone/>
            </a:pPr>
            <a:r>
              <a:rPr lang="en-US" sz="3200" dirty="0" smtClean="0"/>
              <a:t>	</a:t>
            </a:r>
            <a:r>
              <a:rPr lang="en-US" sz="3200" dirty="0" smtClean="0">
                <a:solidFill>
                  <a:srgbClr val="00B0F0"/>
                </a:solidFill>
              </a:rPr>
              <a:t>A.</a:t>
            </a:r>
            <a:r>
              <a:rPr lang="en-US" sz="3200" dirty="0" smtClean="0"/>
              <a:t> one		</a:t>
            </a:r>
            <a:r>
              <a:rPr lang="en-US" sz="3200" dirty="0" smtClean="0">
                <a:solidFill>
                  <a:srgbClr val="00B0F0"/>
                </a:solidFill>
              </a:rPr>
              <a:t>B.</a:t>
            </a:r>
            <a:r>
              <a:rPr lang="en-US" sz="3200" dirty="0" smtClean="0"/>
              <a:t> two		</a:t>
            </a:r>
            <a:r>
              <a:rPr lang="en-US" sz="3200" dirty="0" smtClean="0">
                <a:solidFill>
                  <a:srgbClr val="00B0F0"/>
                </a:solidFill>
              </a:rPr>
              <a:t>C.</a:t>
            </a:r>
            <a:r>
              <a:rPr lang="en-US" sz="3200" dirty="0" smtClean="0"/>
              <a:t> three</a:t>
            </a:r>
          </a:p>
          <a:p>
            <a:pPr marL="0" indent="0">
              <a:lnSpc>
                <a:spcPct val="120000"/>
              </a:lnSpc>
              <a:spcBef>
                <a:spcPts val="0"/>
              </a:spcBef>
              <a:buNone/>
            </a:pPr>
            <a:endParaRPr lang="en-US" sz="800" dirty="0"/>
          </a:p>
          <a:p>
            <a:pPr marL="0" indent="0">
              <a:lnSpc>
                <a:spcPct val="120000"/>
              </a:lnSpc>
              <a:spcBef>
                <a:spcPts val="0"/>
              </a:spcBef>
              <a:buNone/>
            </a:pPr>
            <a:r>
              <a:rPr lang="en-US" sz="3200" b="1" dirty="0" smtClean="0">
                <a:solidFill>
                  <a:srgbClr val="E0702A"/>
                </a:solidFill>
              </a:rPr>
              <a:t>2.</a:t>
            </a:r>
            <a:r>
              <a:rPr lang="en-US" sz="3200" dirty="0" smtClean="0"/>
              <a:t> The talk does NOT describe online shopping as _______.</a:t>
            </a:r>
          </a:p>
          <a:p>
            <a:pPr marL="0" indent="0">
              <a:lnSpc>
                <a:spcPct val="120000"/>
              </a:lnSpc>
              <a:spcBef>
                <a:spcPts val="0"/>
              </a:spcBef>
              <a:buNone/>
            </a:pPr>
            <a:r>
              <a:rPr lang="en-US" sz="3200" dirty="0" smtClean="0"/>
              <a:t>	</a:t>
            </a:r>
            <a:r>
              <a:rPr lang="en-US" sz="3200" dirty="0" smtClean="0">
                <a:solidFill>
                  <a:srgbClr val="00B0F0"/>
                </a:solidFill>
              </a:rPr>
              <a:t>A.</a:t>
            </a:r>
            <a:r>
              <a:rPr lang="en-US" sz="3200" dirty="0" smtClean="0"/>
              <a:t> convenient	</a:t>
            </a:r>
            <a:r>
              <a:rPr lang="en-US" sz="3200" dirty="0" smtClean="0">
                <a:solidFill>
                  <a:srgbClr val="00B0F0"/>
                </a:solidFill>
              </a:rPr>
              <a:t>B.</a:t>
            </a:r>
            <a:r>
              <a:rPr lang="en-US" sz="3200" dirty="0" smtClean="0"/>
              <a:t> easy		</a:t>
            </a:r>
            <a:r>
              <a:rPr lang="en-US" sz="3200" dirty="0" smtClean="0">
                <a:solidFill>
                  <a:srgbClr val="00B0F0"/>
                </a:solidFill>
              </a:rPr>
              <a:t>C.</a:t>
            </a:r>
            <a:r>
              <a:rPr lang="en-US" sz="3200" dirty="0" smtClean="0"/>
              <a:t> interesting</a:t>
            </a:r>
          </a:p>
          <a:p>
            <a:pPr marL="0" indent="0">
              <a:lnSpc>
                <a:spcPct val="120000"/>
              </a:lnSpc>
              <a:spcBef>
                <a:spcPts val="0"/>
              </a:spcBef>
              <a:buNone/>
            </a:pPr>
            <a:endParaRPr lang="en-US" sz="800" dirty="0" smtClean="0"/>
          </a:p>
          <a:p>
            <a:pPr marL="0" indent="0">
              <a:lnSpc>
                <a:spcPct val="120000"/>
              </a:lnSpc>
              <a:spcBef>
                <a:spcPts val="0"/>
              </a:spcBef>
              <a:buNone/>
            </a:pPr>
            <a:r>
              <a:rPr lang="en-US" sz="3200" b="1" dirty="0" smtClean="0">
                <a:solidFill>
                  <a:srgbClr val="E0702A"/>
                </a:solidFill>
              </a:rPr>
              <a:t>3.</a:t>
            </a:r>
            <a:r>
              <a:rPr lang="en-US" sz="3200" dirty="0" smtClean="0"/>
              <a:t> The talk is mainly about _______ of online shopping.</a:t>
            </a:r>
          </a:p>
          <a:p>
            <a:pPr marL="0" indent="0">
              <a:lnSpc>
                <a:spcPct val="120000"/>
              </a:lnSpc>
              <a:spcBef>
                <a:spcPts val="0"/>
              </a:spcBef>
              <a:buNone/>
            </a:pPr>
            <a:r>
              <a:rPr lang="en-US" sz="3200" dirty="0">
                <a:solidFill>
                  <a:srgbClr val="00B0F0"/>
                </a:solidFill>
              </a:rPr>
              <a:t>	</a:t>
            </a:r>
            <a:r>
              <a:rPr lang="en-US" sz="3200" dirty="0" smtClean="0">
                <a:solidFill>
                  <a:srgbClr val="00B0F0"/>
                </a:solidFill>
              </a:rPr>
              <a:t>A.</a:t>
            </a:r>
            <a:r>
              <a:rPr lang="en-US" sz="3200" dirty="0" smtClean="0"/>
              <a:t> the popularity		</a:t>
            </a:r>
          </a:p>
          <a:p>
            <a:pPr marL="0" indent="0">
              <a:lnSpc>
                <a:spcPct val="120000"/>
              </a:lnSpc>
              <a:spcBef>
                <a:spcPts val="0"/>
              </a:spcBef>
              <a:buNone/>
            </a:pPr>
            <a:r>
              <a:rPr lang="en-US" sz="3200" dirty="0">
                <a:solidFill>
                  <a:srgbClr val="00B0F0"/>
                </a:solidFill>
              </a:rPr>
              <a:t>	</a:t>
            </a:r>
            <a:r>
              <a:rPr lang="en-US" sz="3200" dirty="0" smtClean="0">
                <a:solidFill>
                  <a:srgbClr val="00B0F0"/>
                </a:solidFill>
              </a:rPr>
              <a:t>B.</a:t>
            </a:r>
            <a:r>
              <a:rPr lang="en-US" sz="3200" dirty="0" smtClean="0"/>
              <a:t> the convenience	</a:t>
            </a:r>
            <a:br>
              <a:rPr lang="en-US" sz="3200" dirty="0" smtClean="0"/>
            </a:br>
            <a:r>
              <a:rPr lang="en-US" sz="3200" dirty="0" smtClean="0"/>
              <a:t>	</a:t>
            </a:r>
            <a:r>
              <a:rPr lang="en-US" sz="3200" dirty="0" smtClean="0">
                <a:solidFill>
                  <a:srgbClr val="00B0F0"/>
                </a:solidFill>
              </a:rPr>
              <a:t>C.</a:t>
            </a:r>
            <a:r>
              <a:rPr lang="en-US" sz="3200" dirty="0" smtClean="0"/>
              <a:t> the advantages and disadvantages </a:t>
            </a:r>
          </a:p>
          <a:p>
            <a:pPr marL="0" indent="0">
              <a:lnSpc>
                <a:spcPct val="120000"/>
              </a:lnSpc>
              <a:spcBef>
                <a:spcPts val="0"/>
              </a:spcBef>
              <a:buNone/>
            </a:pPr>
            <a:endParaRPr lang="en-US" sz="3200" dirty="0"/>
          </a:p>
        </p:txBody>
      </p:sp>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66244" y="12315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19029" y="111024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1121635" y="1255938"/>
            <a:ext cx="7201389"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Listen again and choose the correct answer A, B, or C.</a:t>
            </a:r>
            <a:endParaRPr lang="en-US" sz="2400" b="1" dirty="0">
              <a:effectLst>
                <a:glow rad="88900">
                  <a:schemeClr val="bg1"/>
                </a:glow>
              </a:effectLst>
              <a:cs typeface="Arial" panose="020B0604020202020204" pitchFamily="34" charset="0"/>
            </a:endParaRPr>
          </a:p>
        </p:txBody>
      </p:sp>
      <p:sp>
        <p:nvSpPr>
          <p:cNvPr id="13" name="Oval 12"/>
          <p:cNvSpPr/>
          <p:nvPr/>
        </p:nvSpPr>
        <p:spPr>
          <a:xfrm>
            <a:off x="4072970" y="2390739"/>
            <a:ext cx="555585" cy="53485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p:cNvSpPr/>
          <p:nvPr/>
        </p:nvSpPr>
        <p:spPr>
          <a:xfrm>
            <a:off x="6803032" y="3726570"/>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Oval 16"/>
          <p:cNvSpPr/>
          <p:nvPr/>
        </p:nvSpPr>
        <p:spPr>
          <a:xfrm>
            <a:off x="1343009" y="6211772"/>
            <a:ext cx="555585" cy="526133"/>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Track 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5529" y="1178045"/>
            <a:ext cx="609600" cy="609600"/>
          </a:xfrm>
          <a:prstGeom prst="rect">
            <a:avLst/>
          </a:prstGeom>
        </p:spPr>
      </p:pic>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7196"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13" grpId="0" animBg="1"/>
      <p:bldP spid="1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84991" y="129724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37776" y="1198325"/>
            <a:ext cx="378723"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087597" y="1207578"/>
            <a:ext cx="10166557" cy="830997"/>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Work </a:t>
            </a:r>
            <a:r>
              <a:rPr lang="en-US" sz="2400" b="1" dirty="0">
                <a:effectLst>
                  <a:glow rad="88900">
                    <a:schemeClr val="bg1"/>
                  </a:glow>
                </a:effectLst>
                <a:cs typeface="Arial" panose="020B0604020202020204" pitchFamily="34" charset="0"/>
              </a:rPr>
              <a:t>in pairs. Choose a type of shopping from the list. Discuss and take notes of its advantages and disadvantages.</a:t>
            </a:r>
          </a:p>
        </p:txBody>
      </p:sp>
      <p:sp>
        <p:nvSpPr>
          <p:cNvPr id="12" name="TextBox 11"/>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483615" y="1995875"/>
            <a:ext cx="10770539" cy="4678204"/>
          </a:xfrm>
          <a:prstGeom prst="rect">
            <a:avLst/>
          </a:prstGeom>
        </p:spPr>
        <p:txBody>
          <a:bodyPr wrap="square">
            <a:spAutoFit/>
          </a:bodyPr>
          <a:lstStyle/>
          <a:p>
            <a:pPr algn="just"/>
            <a:r>
              <a:rPr lang="en-US" sz="2600" dirty="0" smtClean="0"/>
              <a:t>1. Shopping online</a:t>
            </a:r>
          </a:p>
          <a:p>
            <a:pPr algn="just"/>
            <a:r>
              <a:rPr lang="en-US" sz="2000" i="1" dirty="0">
                <a:solidFill>
                  <a:srgbClr val="00B0F0"/>
                </a:solidFill>
              </a:rPr>
              <a:t>Advantages: </a:t>
            </a:r>
            <a:r>
              <a:rPr lang="en-US" sz="2000" dirty="0"/>
              <a:t>easy, convenient, save the trouble of travelling, time, and money.</a:t>
            </a:r>
          </a:p>
          <a:p>
            <a:pPr algn="just"/>
            <a:r>
              <a:rPr lang="en-US" sz="2000" i="1" dirty="0">
                <a:solidFill>
                  <a:srgbClr val="E0702A"/>
                </a:solidFill>
              </a:rPr>
              <a:t>Disadvantages:</a:t>
            </a:r>
            <a:r>
              <a:rPr lang="en-US" sz="2000" dirty="0">
                <a:solidFill>
                  <a:srgbClr val="E0702A"/>
                </a:solidFill>
              </a:rPr>
              <a:t> </a:t>
            </a:r>
            <a:r>
              <a:rPr lang="en-US" sz="2000" dirty="0"/>
              <a:t>the products you receive might not exactly be what you expect, you can return an item, but you have to pay for the shipping, and you can easily become a shopaholic</a:t>
            </a:r>
            <a:r>
              <a:rPr lang="en-US" sz="2000" dirty="0" smtClean="0"/>
              <a:t>.</a:t>
            </a:r>
          </a:p>
          <a:p>
            <a:pPr algn="just"/>
            <a:r>
              <a:rPr lang="en-US" sz="1000" dirty="0"/>
              <a:t/>
            </a:r>
            <a:br>
              <a:rPr lang="en-US" sz="1000" dirty="0"/>
            </a:br>
            <a:r>
              <a:rPr lang="en-US" sz="2600" dirty="0" smtClean="0"/>
              <a:t>2. Shopping at a supermarket</a:t>
            </a:r>
          </a:p>
          <a:p>
            <a:pPr algn="just"/>
            <a:r>
              <a:rPr lang="en-US" sz="2000" i="1" dirty="0" smtClean="0">
                <a:solidFill>
                  <a:srgbClr val="00B0F0"/>
                </a:solidFill>
              </a:rPr>
              <a:t>Advantages</a:t>
            </a:r>
            <a:r>
              <a:rPr lang="en-US" sz="2000" i="1" dirty="0">
                <a:solidFill>
                  <a:srgbClr val="00B0F0"/>
                </a:solidFill>
              </a:rPr>
              <a:t>: </a:t>
            </a:r>
            <a:r>
              <a:rPr lang="en-US" sz="2000" dirty="0"/>
              <a:t>easy, convenient, availability of many goods under one roof, a lot of  promotions, don’t have to bargain, safe from heat and rain, no need to travel to multiple shops.</a:t>
            </a:r>
          </a:p>
          <a:p>
            <a:pPr algn="just"/>
            <a:r>
              <a:rPr lang="en-US" sz="2000" i="1" dirty="0">
                <a:solidFill>
                  <a:srgbClr val="E0702A"/>
                </a:solidFill>
              </a:rPr>
              <a:t>Disadvantages:</a:t>
            </a:r>
            <a:r>
              <a:rPr lang="en-US" sz="2000" dirty="0">
                <a:solidFill>
                  <a:srgbClr val="E0702A"/>
                </a:solidFill>
              </a:rPr>
              <a:t> </a:t>
            </a:r>
            <a:r>
              <a:rPr lang="en-US" sz="2000" dirty="0"/>
              <a:t>unnecessary shopping because of discounts and convenience</a:t>
            </a:r>
            <a:r>
              <a:rPr lang="en-US" sz="2000" dirty="0" smtClean="0"/>
              <a:t>.</a:t>
            </a:r>
          </a:p>
          <a:p>
            <a:pPr algn="just"/>
            <a:endParaRPr lang="en-US" sz="1000" dirty="0"/>
          </a:p>
          <a:p>
            <a:pPr algn="just"/>
            <a:r>
              <a:rPr lang="en-US" sz="2600" dirty="0" smtClean="0"/>
              <a:t>3</a:t>
            </a:r>
            <a:r>
              <a:rPr lang="en-US" sz="2600" dirty="0"/>
              <a:t>. Shopping at an open-air </a:t>
            </a:r>
            <a:r>
              <a:rPr lang="en-US" sz="2600" dirty="0" smtClean="0"/>
              <a:t>market</a:t>
            </a:r>
          </a:p>
          <a:p>
            <a:pPr algn="just"/>
            <a:r>
              <a:rPr lang="en-US" sz="2000" i="1" dirty="0">
                <a:solidFill>
                  <a:srgbClr val="00B0F0"/>
                </a:solidFill>
              </a:rPr>
              <a:t>Advantages: </a:t>
            </a:r>
            <a:r>
              <a:rPr lang="en-US" sz="2000" dirty="0"/>
              <a:t>you can bargain, sellers can share advice about the things you buy, you can taste what you buy (bread, fruits…), develop close relations between sellers and buyers.</a:t>
            </a:r>
          </a:p>
          <a:p>
            <a:pPr algn="just"/>
            <a:r>
              <a:rPr lang="en-US" sz="2000" i="1" dirty="0">
                <a:solidFill>
                  <a:srgbClr val="E0702A"/>
                </a:solidFill>
              </a:rPr>
              <a:t>Disadvantages:</a:t>
            </a:r>
            <a:r>
              <a:rPr lang="en-US" sz="2000" dirty="0">
                <a:solidFill>
                  <a:srgbClr val="E0702A"/>
                </a:solidFill>
              </a:rPr>
              <a:t> </a:t>
            </a:r>
            <a:r>
              <a:rPr lang="en-US" sz="2000" dirty="0"/>
              <a:t>limited operating hours, the number of sellers depends on weather, not easy to return items, affected by the weather (hot, rainy, snowy…), often lacks parking lots</a:t>
            </a:r>
            <a:r>
              <a:rPr lang="en-US" sz="2000" dirty="0" smtClean="0"/>
              <a:t>.</a:t>
            </a:r>
            <a:endParaRPr lang="en-US" sz="2000" dirty="0"/>
          </a:p>
        </p:txBody>
      </p:sp>
    </p:spTree>
    <p:extLst>
      <p:ext uri="{BB962C8B-B14F-4D97-AF65-F5344CB8AC3E}">
        <p14:creationId xmlns:p14="http://schemas.microsoft.com/office/powerpoint/2010/main" val="74094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58614" y="125284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11399" y="114196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a:hlinkClick r:id="rId3" action="ppaction://hlinkfile"/>
          </p:cNvPr>
          <p:cNvSpPr txBox="1"/>
          <p:nvPr/>
        </p:nvSpPr>
        <p:spPr>
          <a:xfrm>
            <a:off x="1131589" y="1162606"/>
            <a:ext cx="1088070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(80-100 words) about the advantages or disadvantages of a type of shopping. Use the ideas in 4.</a:t>
            </a:r>
          </a:p>
        </p:txBody>
      </p:sp>
      <p:sp>
        <p:nvSpPr>
          <p:cNvPr id="22" name="Content Placeholder 2"/>
          <p:cNvSpPr>
            <a:spLocks noGrp="1"/>
          </p:cNvSpPr>
          <p:nvPr>
            <p:ph idx="1"/>
          </p:nvPr>
        </p:nvSpPr>
        <p:spPr>
          <a:xfrm>
            <a:off x="640080" y="2225040"/>
            <a:ext cx="9476502" cy="3071478"/>
          </a:xfrm>
        </p:spPr>
        <p:txBody>
          <a:bodyPr/>
          <a:lstStyle/>
          <a:p>
            <a:pPr>
              <a:lnSpc>
                <a:spcPct val="100000"/>
              </a:lnSpc>
            </a:pPr>
            <a:r>
              <a:rPr lang="en-US" b="1" dirty="0" smtClean="0"/>
              <a:t>You can use the suggestions below:</a:t>
            </a:r>
          </a:p>
          <a:p>
            <a:pPr>
              <a:lnSpc>
                <a:spcPct val="100000"/>
              </a:lnSpc>
              <a:buFontTx/>
              <a:buChar char="-"/>
            </a:pPr>
            <a:r>
              <a:rPr lang="en-US" dirty="0" smtClean="0"/>
              <a:t>Shopping … </a:t>
            </a:r>
            <a:r>
              <a:rPr lang="en-US" dirty="0"/>
              <a:t>i</a:t>
            </a:r>
            <a:r>
              <a:rPr lang="en-US" dirty="0" smtClean="0"/>
              <a:t>s interesting/ convenient/ safe/ …</a:t>
            </a:r>
            <a:endParaRPr lang="en-US" dirty="0"/>
          </a:p>
          <a:p>
            <a:pPr marL="0" indent="0">
              <a:lnSpc>
                <a:spcPct val="100000"/>
              </a:lnSpc>
              <a:buNone/>
            </a:pPr>
            <a:r>
              <a:rPr lang="en-US" dirty="0" smtClean="0"/>
              <a:t>Firstly, …</a:t>
            </a:r>
          </a:p>
          <a:p>
            <a:pPr marL="0" indent="0">
              <a:lnSpc>
                <a:spcPct val="100000"/>
              </a:lnSpc>
              <a:buNone/>
            </a:pPr>
            <a:r>
              <a:rPr lang="en-US" dirty="0" smtClean="0"/>
              <a:t>Secondly, …</a:t>
            </a:r>
            <a:endParaRPr lang="en-US" dirty="0"/>
          </a:p>
        </p:txBody>
      </p:sp>
      <p:pic>
        <p:nvPicPr>
          <p:cNvPr id="4" name="Picture 3"/>
          <p:cNvPicPr>
            <a:picLocks noChangeAspect="1"/>
          </p:cNvPicPr>
          <p:nvPr/>
        </p:nvPicPr>
        <p:blipFill>
          <a:blip r:embed="rId4"/>
          <a:stretch>
            <a:fillRect/>
          </a:stretch>
        </p:blipFill>
        <p:spPr>
          <a:xfrm>
            <a:off x="5673013" y="3333721"/>
            <a:ext cx="6050034" cy="3524279"/>
          </a:xfrm>
          <a:prstGeom prst="rect">
            <a:avLst/>
          </a:prstGeom>
        </p:spPr>
      </p:pic>
      <p:sp>
        <p:nvSpPr>
          <p:cNvPr id="5" name="TextBox 4">
            <a:hlinkClick r:id="rId3" action="ppaction://hlinkfile"/>
          </p:cNvPr>
          <p:cNvSpPr txBox="1"/>
          <p:nvPr/>
        </p:nvSpPr>
        <p:spPr>
          <a:xfrm>
            <a:off x="7129199" y="4478580"/>
            <a:ext cx="3597954" cy="1015663"/>
          </a:xfrm>
          <a:prstGeom prst="rect">
            <a:avLst/>
          </a:prstGeom>
          <a:noFill/>
        </p:spPr>
        <p:txBody>
          <a:bodyPr wrap="square" rtlCol="0">
            <a:spAutoFit/>
          </a:bodyPr>
          <a:lstStyle/>
          <a:p>
            <a:r>
              <a:rPr lang="en-US" sz="6000" b="1" i="1" dirty="0" smtClean="0">
                <a:solidFill>
                  <a:schemeClr val="accent6">
                    <a:lumMod val="75000"/>
                  </a:schemeClr>
                </a:solidFill>
                <a:latin typeface=".VnCommercial Script" panose="020B7200000000000000" pitchFamily="34" charset="0"/>
              </a:rPr>
              <a:t>Writing</a:t>
            </a:r>
            <a:endParaRPr lang="en-US" sz="6000" b="1" i="1" dirty="0">
              <a:solidFill>
                <a:schemeClr val="accent6">
                  <a:lumMod val="75000"/>
                </a:schemeClr>
              </a:solidFill>
              <a:latin typeface=".VnCommercial Script" panose="020B7200000000000000" pitchFamily="34" charset="0"/>
            </a:endParaRPr>
          </a:p>
        </p:txBody>
      </p:sp>
      <p:sp>
        <p:nvSpPr>
          <p:cNvPr id="14" name="TextBox 13"/>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18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248381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Content Placeholder 1"/>
          <p:cNvSpPr>
            <a:spLocks noGrp="1"/>
          </p:cNvSpPr>
          <p:nvPr>
            <p:ph idx="1"/>
          </p:nvPr>
        </p:nvSpPr>
        <p:spPr>
          <a:xfrm>
            <a:off x="470992" y="2179626"/>
            <a:ext cx="11068406" cy="4006129"/>
          </a:xfrm>
          <a:solidFill>
            <a:srgbClr val="FBCDCD"/>
          </a:solidFill>
        </p:spPr>
        <p:txBody>
          <a:bodyPr>
            <a:normAutofit/>
          </a:bodyPr>
          <a:lstStyle/>
          <a:p>
            <a:pPr marL="0" indent="0" algn="just">
              <a:lnSpc>
                <a:spcPct val="150000"/>
              </a:lnSpc>
              <a:buNone/>
            </a:pPr>
            <a:r>
              <a:rPr lang="en-US" smtClean="0">
                <a:latin typeface=".VnMonotype corsiva" panose="020B7200000000000000" pitchFamily="34" charset="0"/>
              </a:rPr>
              <a:t>	I </a:t>
            </a:r>
            <a:r>
              <a:rPr lang="en-US">
                <a:latin typeface=".VnMonotype corsiva" panose="020B7200000000000000" pitchFamily="34" charset="0"/>
              </a:rPr>
              <a:t>often go shopping at the open-air market near my house. However, there are some things I do not like about it. Firstly, it is outdoor. On rainy or hot days, it is uncomfortable to shop. Secondly, the sellers usually ask for a higher price than the value of the goods, so you have to bargain. It is not easy if you do not know the actual price of an item. Another disadvantage is hygiene. Fresh products like vegetables are often not very clean.</a:t>
            </a:r>
            <a:endParaRPr lang="en-US" dirty="0">
              <a:latin typeface=".VnMonotype corsiva" panose="020B7200000000000000" pitchFamily="34" charset="0"/>
            </a:endParaRPr>
          </a:p>
        </p:txBody>
      </p:sp>
      <p:sp>
        <p:nvSpPr>
          <p:cNvPr id="17" name="TextBox 16"/>
          <p:cNvSpPr txBox="1"/>
          <p:nvPr/>
        </p:nvSpPr>
        <p:spPr>
          <a:xfrm>
            <a:off x="241413" y="1217504"/>
            <a:ext cx="3530487" cy="584775"/>
          </a:xfrm>
          <a:prstGeom prst="rect">
            <a:avLst/>
          </a:prstGeom>
          <a:noFill/>
        </p:spPr>
        <p:txBody>
          <a:bodyPr wrap="square" rtlCol="0">
            <a:spAutoFit/>
          </a:bodyPr>
          <a:lstStyle/>
          <a:p>
            <a:r>
              <a:rPr lang="en-US" sz="3200" b="1" i="1" dirty="0" smtClean="0">
                <a:solidFill>
                  <a:schemeClr val="accent6">
                    <a:lumMod val="75000"/>
                  </a:schemeClr>
                </a:solidFill>
                <a:latin typeface=".VnCommercial Script" panose="020B7200000000000000" pitchFamily="34" charset="0"/>
              </a:rPr>
              <a:t>Sample writing:</a:t>
            </a:r>
            <a:endParaRPr lang="en-US" sz="3200" b="1" i="1" dirty="0">
              <a:solidFill>
                <a:schemeClr val="accent6">
                  <a:lumMod val="75000"/>
                </a:schemeClr>
              </a:solidFill>
              <a:latin typeface=".VnCommercial Script" panose="020B7200000000000000" pitchFamily="34" charset="0"/>
            </a:endParaRPr>
          </a:p>
        </p:txBody>
      </p:sp>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70357"/>
            <a:ext cx="2464497" cy="523220"/>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53746"/>
            <a:ext cx="9770226" cy="3046988"/>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smtClean="0"/>
              <a:t>Listen about online </a:t>
            </a:r>
            <a:r>
              <a:rPr lang="en-US" sz="3200" dirty="0" smtClean="0"/>
              <a:t>shopping</a:t>
            </a:r>
            <a:endParaRPr lang="en-US" sz="3200" dirty="0"/>
          </a:p>
          <a:p>
            <a:pPr marL="457200" indent="-457200">
              <a:lnSpc>
                <a:spcPct val="150000"/>
              </a:lnSpc>
              <a:buFont typeface="Wingdings" panose="05000000000000000000" pitchFamily="2" charset="2"/>
              <a:buChar char="ü"/>
            </a:pPr>
            <a:r>
              <a:rPr lang="en-US" sz="3200" smtClean="0"/>
              <a:t>Write a paragraph about </a:t>
            </a:r>
            <a:r>
              <a:rPr lang="en-US" sz="3200"/>
              <a:t>a</a:t>
            </a:r>
            <a:r>
              <a:rPr lang="en-US" sz="3200" smtClean="0"/>
              <a:t>dvantages </a:t>
            </a:r>
            <a:r>
              <a:rPr lang="en-US" sz="3200" dirty="0" smtClean="0"/>
              <a:t>or disadvantages of a kind of shopping.</a:t>
            </a:r>
            <a:endParaRPr lang="en-US" sz="32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9476" y="1416769"/>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758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702075" y="1998857"/>
            <a:ext cx="7861634" cy="1569660"/>
          </a:xfrm>
          <a:prstGeom prst="rect">
            <a:avLst/>
          </a:prstGeom>
          <a:noFill/>
        </p:spPr>
        <p:txBody>
          <a:bodyPr wrap="square" rtlCol="0">
            <a:spAutoFit/>
          </a:bodyPr>
          <a:lstStyle/>
          <a:p>
            <a:pPr marL="457200" indent="-457200">
              <a:lnSpc>
                <a:spcPct val="150000"/>
              </a:lnSpc>
              <a:buFontTx/>
              <a:buChar char="-"/>
            </a:pPr>
            <a:r>
              <a:rPr lang="en-US" sz="3200" smtClean="0"/>
              <a:t>Do the exercises in the workbook</a:t>
            </a:r>
          </a:p>
          <a:p>
            <a:pPr marL="457200" indent="-457200">
              <a:lnSpc>
                <a:spcPct val="150000"/>
              </a:lnSpc>
              <a:buFontTx/>
              <a:buChar char="-"/>
            </a:pPr>
            <a:r>
              <a:rPr lang="en-US" sz="3200"/>
              <a:t>Rewrite the paragraph in the notebook.</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72365" y="3583179"/>
            <a:ext cx="4249429" cy="2965261"/>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0640" y="1554480"/>
            <a:ext cx="9956800" cy="489364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30000"/>
              </a:lnSpc>
            </a:pPr>
            <a:r>
              <a:rPr lang="en-US" sz="2400" b="1" dirty="0" smtClean="0">
                <a:solidFill>
                  <a:srgbClr val="7030A0"/>
                </a:solidFill>
              </a:rPr>
              <a:t>                 easy  </a:t>
            </a:r>
            <a:r>
              <a:rPr lang="en-US" sz="2400" b="1" dirty="0" smtClean="0">
                <a:solidFill>
                  <a:srgbClr val="FF0000"/>
                </a:solidFill>
              </a:rPr>
              <a:t>                                                                           pay for the shipping</a:t>
            </a:r>
          </a:p>
          <a:p>
            <a:pPr>
              <a:lnSpc>
                <a:spcPct val="130000"/>
              </a:lnSpc>
            </a:pPr>
            <a:r>
              <a:rPr lang="en-US" sz="2400" b="1" dirty="0" smtClean="0">
                <a:solidFill>
                  <a:srgbClr val="00B0F0"/>
                </a:solidFill>
              </a:rPr>
              <a:t>unexpected products                  </a:t>
            </a:r>
            <a:r>
              <a:rPr lang="en-US" sz="2400" b="1" dirty="0" smtClean="0">
                <a:solidFill>
                  <a:srgbClr val="7030A0"/>
                </a:solidFill>
              </a:rPr>
              <a:t>convenient</a:t>
            </a:r>
          </a:p>
          <a:p>
            <a:pPr>
              <a:lnSpc>
                <a:spcPct val="130000"/>
              </a:lnSpc>
            </a:pPr>
            <a:r>
              <a:rPr lang="en-US" sz="2400" b="1" dirty="0" smtClean="0">
                <a:solidFill>
                  <a:schemeClr val="accent2">
                    <a:lumMod val="75000"/>
                  </a:schemeClr>
                </a:solidFill>
              </a:rPr>
              <a:t>                                                                              save time</a:t>
            </a:r>
          </a:p>
          <a:p>
            <a:pPr>
              <a:lnSpc>
                <a:spcPct val="130000"/>
              </a:lnSpc>
            </a:pPr>
            <a:r>
              <a:rPr lang="en-US" sz="2400" b="1" dirty="0" smtClean="0">
                <a:solidFill>
                  <a:schemeClr val="accent6">
                    <a:lumMod val="75000"/>
                  </a:schemeClr>
                </a:solidFill>
              </a:rPr>
              <a:t>      no trouble of travelling</a:t>
            </a:r>
            <a:r>
              <a:rPr lang="en-US" sz="2400" b="1" dirty="0" smtClean="0">
                <a:solidFill>
                  <a:schemeClr val="accent5"/>
                </a:solidFill>
              </a:rPr>
              <a:t>                                                                 save </a:t>
            </a:r>
            <a:r>
              <a:rPr lang="en-US" sz="2400" b="1" dirty="0">
                <a:solidFill>
                  <a:schemeClr val="accent5"/>
                </a:solidFill>
              </a:rPr>
              <a:t>money</a:t>
            </a:r>
          </a:p>
          <a:p>
            <a:pPr>
              <a:lnSpc>
                <a:spcPct val="130000"/>
              </a:lnSpc>
            </a:pPr>
            <a:r>
              <a:rPr lang="en-US" sz="2400" b="1" dirty="0" smtClean="0">
                <a:solidFill>
                  <a:schemeClr val="accent5"/>
                </a:solidFill>
              </a:rPr>
              <a:t>                                                  </a:t>
            </a:r>
            <a:r>
              <a:rPr lang="en-US" sz="2400" b="1" dirty="0" smtClean="0">
                <a:solidFill>
                  <a:srgbClr val="FF0000"/>
                </a:solidFill>
              </a:rPr>
              <a:t>become a shopaholic             </a:t>
            </a:r>
          </a:p>
          <a:p>
            <a:pPr>
              <a:lnSpc>
                <a:spcPct val="130000"/>
              </a:lnSpc>
            </a:pPr>
            <a:r>
              <a:rPr lang="en-US" sz="2400" b="1" dirty="0">
                <a:solidFill>
                  <a:srgbClr val="FF0000"/>
                </a:solidFill>
              </a:rPr>
              <a:t> </a:t>
            </a:r>
            <a:r>
              <a:rPr lang="en-US" sz="2400" b="1" dirty="0" smtClean="0">
                <a:solidFill>
                  <a:srgbClr val="FF0000"/>
                </a:solidFill>
              </a:rPr>
              <a:t>      promotions                                                           </a:t>
            </a:r>
            <a:r>
              <a:rPr lang="en-US" sz="2400" b="1" dirty="0" smtClean="0">
                <a:solidFill>
                  <a:schemeClr val="accent4">
                    <a:lumMod val="75000"/>
                  </a:schemeClr>
                </a:solidFill>
              </a:rPr>
              <a:t>no trouble of bad weather</a:t>
            </a:r>
          </a:p>
          <a:p>
            <a:pPr>
              <a:lnSpc>
                <a:spcPct val="130000"/>
              </a:lnSpc>
            </a:pPr>
            <a:r>
              <a:rPr lang="en-US" sz="2400" b="1" dirty="0" smtClean="0">
                <a:solidFill>
                  <a:schemeClr val="accent1">
                    <a:lumMod val="75000"/>
                  </a:schemeClr>
                </a:solidFill>
              </a:rPr>
              <a:t>            fall into cheated website</a:t>
            </a:r>
          </a:p>
          <a:p>
            <a:pPr>
              <a:lnSpc>
                <a:spcPct val="130000"/>
              </a:lnSpc>
            </a:pPr>
            <a:r>
              <a:rPr lang="en-US" sz="2400" b="1" dirty="0" smtClean="0">
                <a:solidFill>
                  <a:srgbClr val="7030A0"/>
                </a:solidFill>
              </a:rPr>
              <a:t>lots of </a:t>
            </a:r>
            <a:r>
              <a:rPr lang="en-US" sz="2400" b="1" dirty="0" smtClean="0">
                <a:solidFill>
                  <a:srgbClr val="7030A0"/>
                </a:solidFill>
              </a:rPr>
              <a:t>goods                                                                                          </a:t>
            </a:r>
            <a:r>
              <a:rPr lang="en-US" sz="2400" b="1" dirty="0" smtClean="0">
                <a:solidFill>
                  <a:schemeClr val="accent6">
                    <a:lumMod val="75000"/>
                  </a:schemeClr>
                </a:solidFill>
              </a:rPr>
              <a:t>cheap price</a:t>
            </a:r>
          </a:p>
          <a:p>
            <a:pPr>
              <a:lnSpc>
                <a:spcPct val="130000"/>
              </a:lnSpc>
            </a:pPr>
            <a:r>
              <a:rPr lang="en-US" sz="2400" b="1" dirty="0" smtClean="0">
                <a:solidFill>
                  <a:srgbClr val="EF4B66"/>
                </a:solidFill>
              </a:rPr>
              <a:t>                                                                              </a:t>
            </a:r>
            <a:r>
              <a:rPr lang="en-US" sz="2400" b="1" dirty="0" err="1" smtClean="0">
                <a:solidFill>
                  <a:srgbClr val="EF4B66"/>
                </a:solidFill>
              </a:rPr>
              <a:t>overshopping</a:t>
            </a:r>
            <a:endParaRPr lang="en-US" sz="2400" b="1" dirty="0" smtClean="0">
              <a:solidFill>
                <a:srgbClr val="EF4B66"/>
              </a:solidFill>
            </a:endParaRPr>
          </a:p>
          <a:p>
            <a:pPr>
              <a:lnSpc>
                <a:spcPct val="130000"/>
              </a:lnSpc>
            </a:pPr>
            <a:r>
              <a:rPr lang="en-US" sz="2400" b="1" dirty="0" smtClean="0"/>
              <a:t>……………………..……………………………..</a:t>
            </a:r>
            <a:endParaRPr lang="en-US" sz="2400" dirty="0"/>
          </a:p>
        </p:txBody>
      </p:sp>
      <p:sp>
        <p:nvSpPr>
          <p:cNvPr id="3" name="TextBox 2"/>
          <p:cNvSpPr txBox="1"/>
          <p:nvPr/>
        </p:nvSpPr>
        <p:spPr>
          <a:xfrm>
            <a:off x="1869440" y="507999"/>
            <a:ext cx="2214880" cy="646331"/>
          </a:xfrm>
          <a:prstGeom prst="rect">
            <a:avLst/>
          </a:prstGeom>
          <a:solidFill>
            <a:schemeClr val="accent6">
              <a:lumMod val="60000"/>
              <a:lumOff val="40000"/>
            </a:schemeClr>
          </a:solidFill>
        </p:spPr>
        <p:txBody>
          <a:bodyPr wrap="square" rtlCol="0">
            <a:spAutoFit/>
          </a:bodyPr>
          <a:lstStyle/>
          <a:p>
            <a:r>
              <a:rPr lang="en-US" sz="3600" b="1" dirty="0" err="1" smtClean="0"/>
              <a:t>Adantages</a:t>
            </a:r>
            <a:endParaRPr lang="en-US" sz="3600" b="1" dirty="0"/>
          </a:p>
        </p:txBody>
      </p:sp>
      <p:sp>
        <p:nvSpPr>
          <p:cNvPr id="4" name="TextBox 3"/>
          <p:cNvSpPr txBox="1"/>
          <p:nvPr/>
        </p:nvSpPr>
        <p:spPr>
          <a:xfrm>
            <a:off x="7213600" y="525586"/>
            <a:ext cx="2773680" cy="646331"/>
          </a:xfrm>
          <a:prstGeom prst="rect">
            <a:avLst/>
          </a:prstGeom>
          <a:solidFill>
            <a:schemeClr val="accent6">
              <a:lumMod val="60000"/>
              <a:lumOff val="40000"/>
            </a:schemeClr>
          </a:solidFill>
        </p:spPr>
        <p:txBody>
          <a:bodyPr wrap="square" rtlCol="0">
            <a:spAutoFit/>
          </a:bodyPr>
          <a:lstStyle/>
          <a:p>
            <a:r>
              <a:rPr lang="en-US" sz="3600" b="1" dirty="0" err="1" smtClean="0"/>
              <a:t>Disadantages</a:t>
            </a:r>
            <a:endParaRPr lang="en-US" sz="3600" b="1" dirty="0"/>
          </a:p>
        </p:txBody>
      </p:sp>
      <p:sp>
        <p:nvSpPr>
          <p:cNvPr id="5" name="Oval 4"/>
          <p:cNvSpPr/>
          <p:nvPr/>
        </p:nvSpPr>
        <p:spPr>
          <a:xfrm>
            <a:off x="4554220" y="226645"/>
            <a:ext cx="2189480" cy="1209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shopping online</a:t>
            </a:r>
            <a:endParaRPr lang="en-US" sz="2800" b="1" dirty="0"/>
          </a:p>
        </p:txBody>
      </p:sp>
    </p:spTree>
    <p:extLst>
      <p:ext uri="{BB962C8B-B14F-4D97-AF65-F5344CB8AC3E}">
        <p14:creationId xmlns:p14="http://schemas.microsoft.com/office/powerpoint/2010/main" val="243962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782" y="1097280"/>
            <a:ext cx="8660978" cy="4772851"/>
          </a:xfrm>
          <a:prstGeom prst="rect">
            <a:avLst/>
          </a:prstGeom>
        </p:spPr>
      </p:pic>
      <p:sp>
        <p:nvSpPr>
          <p:cNvPr id="3" name="Oval 2"/>
          <p:cNvSpPr/>
          <p:nvPr/>
        </p:nvSpPr>
        <p:spPr>
          <a:xfrm>
            <a:off x="2032000" y="5029200"/>
            <a:ext cx="721360" cy="7518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302178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6" y="1788178"/>
            <a:ext cx="4257187"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901820" y="1642754"/>
            <a:ext cx="1025326" cy="916490"/>
          </a:xfrm>
          <a:prstGeom prst="rect">
            <a:avLst/>
          </a:prstGeom>
        </p:spPr>
      </p:pic>
      <p:sp>
        <p:nvSpPr>
          <p:cNvPr id="36" name="TextBox 35"/>
          <p:cNvSpPr txBox="1"/>
          <p:nvPr/>
        </p:nvSpPr>
        <p:spPr>
          <a:xfrm>
            <a:off x="4110824" y="1813342"/>
            <a:ext cx="3669552" cy="584775"/>
          </a:xfrm>
          <a:prstGeom prst="rect">
            <a:avLst/>
          </a:prstGeom>
          <a:noFill/>
        </p:spPr>
        <p:txBody>
          <a:bodyPr wrap="square" rtlCol="0">
            <a:spAutoFit/>
          </a:bodyPr>
          <a:lstStyle/>
          <a:p>
            <a:r>
              <a:rPr lang="en-US" sz="3200" b="1" dirty="0">
                <a:solidFill>
                  <a:schemeClr val="bg1"/>
                </a:solidFill>
              </a:rPr>
              <a:t>LESSON 6</a:t>
            </a:r>
            <a:r>
              <a:rPr lang="en-US" sz="3200" b="1" dirty="0" smtClean="0">
                <a:solidFill>
                  <a:schemeClr val="bg1"/>
                </a:solidFill>
              </a:rPr>
              <a:t>:  SKILLS 2</a:t>
            </a:r>
            <a:endParaRPr lang="en-US" sz="36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dirty="0" smtClean="0">
                <a:solidFill>
                  <a:schemeClr val="bg1"/>
                </a:solidFill>
                <a:latin typeface="Myriad Pro" pitchFamily="34" charset="0"/>
              </a:rPr>
              <a:t>SHOPPING</a:t>
            </a:r>
            <a:endParaRPr lang="en-US" sz="4000" b="1" dirty="0">
              <a:solidFill>
                <a:schemeClr val="bg1"/>
              </a:solidFill>
              <a:latin typeface="Myriad Pro" pitchFamily="34" charset="0"/>
            </a:endParaRP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109060"/>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pic>
        <p:nvPicPr>
          <p:cNvPr id="16" name="Picture 15"/>
          <p:cNvPicPr>
            <a:picLocks noChangeAspect="1"/>
          </p:cNvPicPr>
          <p:nvPr/>
        </p:nvPicPr>
        <p:blipFill>
          <a:blip r:embed="rId4"/>
          <a:stretch>
            <a:fillRect/>
          </a:stretch>
        </p:blipFill>
        <p:spPr>
          <a:xfrm>
            <a:off x="3927147" y="2809517"/>
            <a:ext cx="3853229" cy="3629766"/>
          </a:xfrm>
          <a:prstGeom prst="rect">
            <a:avLst/>
          </a:prstGeom>
        </p:spPr>
      </p:pic>
    </p:spTree>
    <p:extLst>
      <p:ext uri="{BB962C8B-B14F-4D97-AF65-F5344CB8AC3E}">
        <p14:creationId xmlns:p14="http://schemas.microsoft.com/office/powerpoint/2010/main" val="3703544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87067" y="1118620"/>
            <a:ext cx="455233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b="1" dirty="0">
                <a:solidFill>
                  <a:srgbClr val="AD4F0F"/>
                </a:solidFill>
              </a:rPr>
              <a:t>a</a:t>
            </a:r>
            <a:r>
              <a:rPr lang="en-US" sz="8000" b="1" dirty="0" smtClean="0">
                <a:solidFill>
                  <a:srgbClr val="AD4F0F"/>
                </a:solidFill>
              </a:rPr>
              <a:t>ccess</a:t>
            </a:r>
            <a:r>
              <a:rPr lang="en-US" sz="4000" b="1" dirty="0" smtClean="0">
                <a:solidFill>
                  <a:srgbClr val="AD4F0F"/>
                </a:solidFill>
              </a:rPr>
              <a:t> </a:t>
            </a:r>
            <a:r>
              <a:rPr lang="en-US" sz="6000" b="1" dirty="0" smtClean="0">
                <a:solidFill>
                  <a:srgbClr val="AD4F0F"/>
                </a:solidFill>
              </a:rPr>
              <a:t>(n)</a:t>
            </a:r>
            <a:endParaRPr lang="en-US" sz="6000" b="1" dirty="0">
              <a:solidFill>
                <a:srgbClr val="AD4F0F"/>
              </a:solidFill>
              <a:cs typeface="Calibri" panose="020F0502020204030204" pitchFamily="34" charset="0"/>
            </a:endParaRPr>
          </a:p>
        </p:txBody>
      </p:sp>
      <p:sp>
        <p:nvSpPr>
          <p:cNvPr id="12" name="Rectangle 11"/>
          <p:cNvSpPr/>
          <p:nvPr/>
        </p:nvSpPr>
        <p:spPr>
          <a:xfrm>
            <a:off x="231769" y="4500519"/>
            <a:ext cx="4050892" cy="1569660"/>
          </a:xfrm>
          <a:prstGeom prst="rect">
            <a:avLst/>
          </a:prstGeom>
        </p:spPr>
        <p:txBody>
          <a:bodyPr wrap="square">
            <a:spAutoFit/>
          </a:bodyPr>
          <a:lstStyle/>
          <a:p>
            <a:pPr lvl="0" algn="ctr"/>
            <a:r>
              <a:rPr lang="en-US" sz="4800" dirty="0" err="1" smtClean="0"/>
              <a:t>quyền</a:t>
            </a:r>
            <a:r>
              <a:rPr lang="en-US" sz="4800" dirty="0" smtClean="0"/>
              <a:t> </a:t>
            </a:r>
            <a:r>
              <a:rPr lang="en-US" sz="4800" dirty="0" err="1" smtClean="0"/>
              <a:t>truy</a:t>
            </a:r>
            <a:r>
              <a:rPr lang="en-US" sz="4800" dirty="0" smtClean="0"/>
              <a:t> </a:t>
            </a:r>
            <a:r>
              <a:rPr lang="en-US" sz="4800" dirty="0" err="1" smtClean="0"/>
              <a:t>cập</a:t>
            </a:r>
            <a:r>
              <a:rPr lang="en-US" sz="4800" dirty="0" smtClean="0"/>
              <a:t> </a:t>
            </a:r>
            <a:r>
              <a:rPr lang="en-US" sz="4800" dirty="0" err="1" smtClean="0"/>
              <a:t>vào</a:t>
            </a:r>
            <a:endParaRPr lang="en-US" sz="4800" dirty="0"/>
          </a:p>
        </p:txBody>
      </p:sp>
      <p:sp>
        <p:nvSpPr>
          <p:cNvPr id="2" name="Rectangle 1"/>
          <p:cNvSpPr/>
          <p:nvPr/>
        </p:nvSpPr>
        <p:spPr>
          <a:xfrm>
            <a:off x="1155975" y="3115207"/>
            <a:ext cx="2459008"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ækses</a:t>
            </a:r>
            <a:r>
              <a:rPr lang="en-US" sz="48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6" name="Picture 5"/>
          <p:cNvPicPr>
            <a:picLocks noChangeAspect="1"/>
          </p:cNvPicPr>
          <p:nvPr/>
        </p:nvPicPr>
        <p:blipFill>
          <a:blip r:embed="rId5"/>
          <a:stretch>
            <a:fillRect/>
          </a:stretch>
        </p:blipFill>
        <p:spPr>
          <a:xfrm>
            <a:off x="4410925" y="2150461"/>
            <a:ext cx="7779170" cy="4377307"/>
          </a:xfrm>
          <a:prstGeom prst="rect">
            <a:avLst/>
          </a:prstGeom>
        </p:spPr>
      </p:pic>
      <p:pic>
        <p:nvPicPr>
          <p:cNvPr id="8" name="acce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1769" y="3183771"/>
            <a:ext cx="693868" cy="693868"/>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33115" y="1131146"/>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p</a:t>
            </a:r>
            <a:r>
              <a:rPr lang="en-US" sz="8000" b="1" dirty="0" smtClean="0">
                <a:solidFill>
                  <a:srgbClr val="AD4F0F"/>
                </a:solidFill>
              </a:rPr>
              <a:t>urchase</a:t>
            </a:r>
            <a:r>
              <a:rPr lang="en-US" sz="4000" b="1" dirty="0" smtClean="0">
                <a:solidFill>
                  <a:srgbClr val="AD4F0F"/>
                </a:solidFill>
              </a:rPr>
              <a:t> </a:t>
            </a:r>
            <a:r>
              <a:rPr lang="en-US" sz="6000" b="1" dirty="0" smtClean="0">
                <a:solidFill>
                  <a:srgbClr val="AD4F0F"/>
                </a:solidFill>
                <a:cs typeface="Calibri" panose="020F0502020204030204" pitchFamily="34" charset="0"/>
              </a:rPr>
              <a:t>(v)</a:t>
            </a:r>
            <a:endParaRPr lang="en-US" sz="6000" b="1" dirty="0">
              <a:solidFill>
                <a:srgbClr val="AD4F0F"/>
              </a:solidFill>
              <a:cs typeface="Calibri" panose="020F0502020204030204" pitchFamily="34" charset="0"/>
            </a:endParaRPr>
          </a:p>
        </p:txBody>
      </p:sp>
      <p:sp>
        <p:nvSpPr>
          <p:cNvPr id="12" name="Rectangle 11"/>
          <p:cNvSpPr/>
          <p:nvPr/>
        </p:nvSpPr>
        <p:spPr>
          <a:xfrm>
            <a:off x="333115" y="4335608"/>
            <a:ext cx="4897301" cy="830997"/>
          </a:xfrm>
          <a:prstGeom prst="rect">
            <a:avLst/>
          </a:prstGeom>
        </p:spPr>
        <p:txBody>
          <a:bodyPr wrap="square">
            <a:spAutoFit/>
          </a:bodyPr>
          <a:lstStyle/>
          <a:p>
            <a:pPr lvl="0" algn="ctr"/>
            <a:r>
              <a:rPr lang="en-US" sz="4800" dirty="0" err="1" smtClean="0"/>
              <a:t>mua</a:t>
            </a:r>
            <a:r>
              <a:rPr lang="en-US" sz="4800" dirty="0" smtClean="0"/>
              <a:t> </a:t>
            </a:r>
            <a:r>
              <a:rPr lang="en-US" sz="4800" dirty="0" err="1" smtClean="0"/>
              <a:t>sắm</a:t>
            </a:r>
            <a:endParaRPr lang="en-US" sz="4800" dirty="0"/>
          </a:p>
        </p:txBody>
      </p:sp>
      <p:sp>
        <p:nvSpPr>
          <p:cNvPr id="2" name="Rectangle 1"/>
          <p:cNvSpPr/>
          <p:nvPr/>
        </p:nvSpPr>
        <p:spPr>
          <a:xfrm>
            <a:off x="1617937" y="3047828"/>
            <a:ext cx="2573141" cy="830997"/>
          </a:xfrm>
          <a:prstGeom prst="rect">
            <a:avLst/>
          </a:prstGeom>
        </p:spPr>
        <p:txBody>
          <a:bodyPr wrap="none">
            <a:spAutoFit/>
          </a:bodyPr>
          <a:lstStyle/>
          <a:p>
            <a:pPr algn="ctr"/>
            <a:r>
              <a:rPr lang="en-US" sz="4800" b="1" dirty="0" smtClean="0">
                <a:solidFill>
                  <a:schemeClr val="accent5">
                    <a:lumMod val="50000"/>
                  </a:schemeClr>
                </a:solidFill>
              </a:rPr>
              <a:t>/</a:t>
            </a:r>
            <a:r>
              <a:rPr lang="en-US" sz="4800" b="1" dirty="0">
                <a:solidFill>
                  <a:schemeClr val="accent5">
                    <a:lumMod val="50000"/>
                  </a:schemeClr>
                </a:solidFill>
              </a:rPr>
              <a:t>ˈ</a:t>
            </a:r>
            <a:r>
              <a:rPr lang="en-US" sz="4800" b="1" dirty="0" err="1">
                <a:solidFill>
                  <a:schemeClr val="accent5">
                    <a:lumMod val="50000"/>
                  </a:schemeClr>
                </a:solidFill>
              </a:rPr>
              <a:t>pɜːtʃəs</a:t>
            </a:r>
            <a:r>
              <a:rPr lang="en-US" sz="4800" b="1" dirty="0">
                <a:solidFill>
                  <a:schemeClr val="accent5">
                    <a:lumMod val="50000"/>
                  </a:schemeClr>
                </a:solidFill>
              </a:rPr>
              <a:t>/</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4371107" y="2736410"/>
            <a:ext cx="7736438" cy="4029395"/>
          </a:xfrm>
          <a:prstGeom prst="rect">
            <a:avLst/>
          </a:prstGeom>
        </p:spPr>
      </p:pic>
      <p:pic>
        <p:nvPicPr>
          <p:cNvPr id="8" name="purchas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6384" y="3121057"/>
            <a:ext cx="684537" cy="684537"/>
          </a:xfrm>
          <a:prstGeom prst="rect">
            <a:avLst/>
          </a:prstGeom>
        </p:spPr>
      </p:pic>
      <p:sp>
        <p:nvSpPr>
          <p:cNvPr id="14" name="TextBox 13"/>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32" fill="hold"/>
                                        <p:tgtEl>
                                          <p:spTgt spid="8"/>
                                        </p:tgtEl>
                                      </p:cBhvr>
                                    </p:cmd>
                                  </p:childTnLst>
                                </p:cTn>
                              </p:par>
                            </p:childTnLst>
                          </p:cTn>
                        </p:par>
                      </p:childTnLst>
                    </p:cTn>
                  </p:par>
                </p:childTnLst>
              </p:cTn>
              <p:nextCondLst>
                <p:cond evt="onClick" delay="0">
                  <p:tgtEl>
                    <p:spTgt spid="8"/>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169749" y="1189260"/>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smtClean="0">
                <a:solidFill>
                  <a:srgbClr val="AD4F0F"/>
                </a:solidFill>
              </a:rPr>
              <a:t>return</a:t>
            </a:r>
            <a:r>
              <a:rPr lang="en-US" sz="4000" b="1" dirty="0" smtClean="0">
                <a:solidFill>
                  <a:srgbClr val="AD4F0F"/>
                </a:solidFill>
              </a:rPr>
              <a:t> </a:t>
            </a:r>
            <a:r>
              <a:rPr lang="en-US" sz="6000" b="1" dirty="0" smtClean="0">
                <a:solidFill>
                  <a:srgbClr val="AD4F0F"/>
                </a:solidFill>
              </a:rPr>
              <a:t>(v</a:t>
            </a:r>
            <a:r>
              <a:rPr lang="en-US" sz="6000" b="1" dirty="0" smtClean="0">
                <a:solidFill>
                  <a:srgbClr val="AD4F0F"/>
                </a:solidFill>
                <a:cs typeface="Calibri" panose="020F0502020204030204" pitchFamily="34" charset="0"/>
              </a:rPr>
              <a:t>)</a:t>
            </a:r>
            <a:endParaRPr lang="en-US" sz="6000" b="1" dirty="0">
              <a:solidFill>
                <a:srgbClr val="AD4F0F"/>
              </a:solidFill>
              <a:cs typeface="Calibri" panose="020F0502020204030204" pitchFamily="34" charset="0"/>
            </a:endParaRPr>
          </a:p>
        </p:txBody>
      </p:sp>
      <p:sp>
        <p:nvSpPr>
          <p:cNvPr id="12" name="Rectangle 11"/>
          <p:cNvSpPr/>
          <p:nvPr/>
        </p:nvSpPr>
        <p:spPr>
          <a:xfrm>
            <a:off x="2432265" y="4515102"/>
            <a:ext cx="4897301" cy="830997"/>
          </a:xfrm>
          <a:prstGeom prst="rect">
            <a:avLst/>
          </a:prstGeom>
        </p:spPr>
        <p:txBody>
          <a:bodyPr wrap="square">
            <a:spAutoFit/>
          </a:bodyPr>
          <a:lstStyle/>
          <a:p>
            <a:pPr lvl="0" algn="ctr"/>
            <a:r>
              <a:rPr lang="en-US" sz="4800" b="1" dirty="0" err="1" smtClean="0"/>
              <a:t>trả</a:t>
            </a:r>
            <a:r>
              <a:rPr lang="en-US" sz="4800" b="1" dirty="0" smtClean="0"/>
              <a:t> </a:t>
            </a:r>
            <a:r>
              <a:rPr lang="en-US" sz="4800" b="1" dirty="0" err="1" smtClean="0"/>
              <a:t>lại</a:t>
            </a:r>
            <a:r>
              <a:rPr lang="en-US" sz="4800" b="1" dirty="0" smtClean="0"/>
              <a:t>, </a:t>
            </a:r>
            <a:r>
              <a:rPr lang="en-US" sz="4800" b="1" dirty="0" err="1" smtClean="0"/>
              <a:t>hoàn</a:t>
            </a:r>
            <a:r>
              <a:rPr lang="en-US" sz="4800" b="1" dirty="0" smtClean="0"/>
              <a:t> </a:t>
            </a:r>
            <a:r>
              <a:rPr lang="en-US" sz="4800" b="1" dirty="0" err="1" smtClean="0"/>
              <a:t>lại</a:t>
            </a:r>
            <a:endParaRPr lang="en-US" sz="4800" b="1" dirty="0"/>
          </a:p>
        </p:txBody>
      </p:sp>
      <p:sp>
        <p:nvSpPr>
          <p:cNvPr id="2" name="Rectangle 1"/>
          <p:cNvSpPr/>
          <p:nvPr/>
        </p:nvSpPr>
        <p:spPr>
          <a:xfrm>
            <a:off x="3411823" y="2898181"/>
            <a:ext cx="2204450" cy="830997"/>
          </a:xfrm>
          <a:prstGeom prst="rect">
            <a:avLst/>
          </a:prstGeom>
        </p:spPr>
        <p:txBody>
          <a:bodyPr wrap="none">
            <a:spAutoFit/>
          </a:bodyPr>
          <a:lstStyle/>
          <a:p>
            <a:r>
              <a:rPr lang="en-US" sz="4800" b="1" dirty="0">
                <a:solidFill>
                  <a:schemeClr val="accent5">
                    <a:lumMod val="75000"/>
                  </a:schemeClr>
                </a:solidFill>
              </a:rPr>
              <a:t>/</a:t>
            </a:r>
            <a:r>
              <a:rPr lang="en-US" sz="4800" b="1" dirty="0" err="1">
                <a:solidFill>
                  <a:schemeClr val="accent5">
                    <a:lumMod val="75000"/>
                  </a:schemeClr>
                </a:solidFill>
              </a:rPr>
              <a:t>ri'tɜ:n</a:t>
            </a:r>
            <a:r>
              <a:rPr lang="en-US" sz="4800" b="1" dirty="0">
                <a:solidFill>
                  <a:schemeClr val="accent5">
                    <a:lumMod val="75000"/>
                  </a:schemeClr>
                </a:solidFill>
              </a:rPr>
              <a:t>/</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66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493805" y="1051065"/>
            <a:ext cx="744708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smtClean="0">
                <a:solidFill>
                  <a:srgbClr val="AD4F0F"/>
                </a:solidFill>
              </a:rPr>
              <a:t>product</a:t>
            </a:r>
            <a:r>
              <a:rPr lang="en-US" sz="4000" b="1" dirty="0" smtClean="0">
                <a:solidFill>
                  <a:srgbClr val="AD4F0F"/>
                </a:solidFill>
              </a:rPr>
              <a:t> </a:t>
            </a:r>
            <a:r>
              <a:rPr lang="en-US" sz="6000" b="1" dirty="0" smtClean="0">
                <a:solidFill>
                  <a:srgbClr val="AD4F0F"/>
                </a:solidFill>
              </a:rPr>
              <a:t>(n</a:t>
            </a:r>
            <a:r>
              <a:rPr lang="en-US" sz="6000" b="1" dirty="0" smtClean="0">
                <a:solidFill>
                  <a:srgbClr val="AD4F0F"/>
                </a:solidFill>
                <a:cs typeface="Calibri" panose="020F0502020204030204" pitchFamily="34" charset="0"/>
              </a:rPr>
              <a:t>)</a:t>
            </a:r>
            <a:endParaRPr lang="en-US" sz="6000" b="1" dirty="0">
              <a:solidFill>
                <a:srgbClr val="AD4F0F"/>
              </a:solidFill>
              <a:cs typeface="Calibri" panose="020F0502020204030204" pitchFamily="34" charset="0"/>
            </a:endParaRPr>
          </a:p>
        </p:txBody>
      </p:sp>
      <p:sp>
        <p:nvSpPr>
          <p:cNvPr id="12" name="Rectangle 11"/>
          <p:cNvSpPr/>
          <p:nvPr/>
        </p:nvSpPr>
        <p:spPr>
          <a:xfrm>
            <a:off x="3247516" y="4075559"/>
            <a:ext cx="4897301" cy="830997"/>
          </a:xfrm>
          <a:prstGeom prst="rect">
            <a:avLst/>
          </a:prstGeom>
        </p:spPr>
        <p:txBody>
          <a:bodyPr wrap="square">
            <a:spAutoFit/>
          </a:bodyPr>
          <a:lstStyle/>
          <a:p>
            <a:pPr lvl="0" algn="ctr"/>
            <a:r>
              <a:rPr lang="en-US" sz="4800" b="1" dirty="0" err="1" smtClean="0">
                <a:solidFill>
                  <a:schemeClr val="accent5">
                    <a:lumMod val="75000"/>
                  </a:schemeClr>
                </a:solidFill>
              </a:rPr>
              <a:t>sản</a:t>
            </a:r>
            <a:r>
              <a:rPr lang="en-US" sz="4800" b="1" dirty="0" smtClean="0">
                <a:solidFill>
                  <a:schemeClr val="accent5">
                    <a:lumMod val="75000"/>
                  </a:schemeClr>
                </a:solidFill>
              </a:rPr>
              <a:t> </a:t>
            </a:r>
            <a:r>
              <a:rPr lang="en-US" sz="4800" b="1" dirty="0" err="1" smtClean="0">
                <a:solidFill>
                  <a:schemeClr val="accent5">
                    <a:lumMod val="75000"/>
                  </a:schemeClr>
                </a:solidFill>
              </a:rPr>
              <a:t>phẩm</a:t>
            </a:r>
            <a:r>
              <a:rPr lang="en-US" sz="4800" b="1" dirty="0" smtClean="0">
                <a:solidFill>
                  <a:schemeClr val="accent5">
                    <a:lumMod val="75000"/>
                  </a:schemeClr>
                </a:solidFill>
              </a:rPr>
              <a:t> </a:t>
            </a:r>
            <a:endParaRPr lang="en-US" sz="4800" b="1" dirty="0">
              <a:solidFill>
                <a:schemeClr val="accent5">
                  <a:lumMod val="75000"/>
                </a:schemeClr>
              </a:solidFill>
            </a:endParaRPr>
          </a:p>
        </p:txBody>
      </p:sp>
      <p:sp>
        <p:nvSpPr>
          <p:cNvPr id="2" name="Rectangle 1"/>
          <p:cNvSpPr/>
          <p:nvPr/>
        </p:nvSpPr>
        <p:spPr>
          <a:xfrm>
            <a:off x="4095056" y="2813467"/>
            <a:ext cx="2865080" cy="830997"/>
          </a:xfrm>
          <a:prstGeom prst="rect">
            <a:avLst/>
          </a:prstGeom>
        </p:spPr>
        <p:txBody>
          <a:bodyPr wrap="none">
            <a:spAutoFit/>
          </a:bodyPr>
          <a:lstStyle/>
          <a:p>
            <a:r>
              <a:rPr lang="en-US" sz="4800" b="1" dirty="0">
                <a:solidFill>
                  <a:schemeClr val="accent5">
                    <a:lumMod val="75000"/>
                  </a:schemeClr>
                </a:solidFill>
              </a:rPr>
              <a:t>/'</a:t>
            </a:r>
            <a:r>
              <a:rPr lang="en-US" sz="4800" b="1" dirty="0" err="1">
                <a:solidFill>
                  <a:schemeClr val="accent5">
                    <a:lumMod val="75000"/>
                  </a:schemeClr>
                </a:solidFill>
              </a:rPr>
              <a:t>prɒdʌkt</a:t>
            </a:r>
            <a:r>
              <a:rPr lang="en-US" sz="4800" b="1" dirty="0">
                <a:solidFill>
                  <a:schemeClr val="accent5">
                    <a:lumMod val="75000"/>
                  </a:schemeClr>
                </a:solidFill>
              </a:rPr>
              <a:t>/</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3" name="TextBox 12"/>
          <p:cNvSpPr txBox="1"/>
          <p:nvPr/>
        </p:nvSpPr>
        <p:spPr>
          <a:xfrm>
            <a:off x="487067" y="135939"/>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5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4742</TotalTime>
  <Words>535</Words>
  <Application>Microsoft Office PowerPoint</Application>
  <PresentationFormat>Widescreen</PresentationFormat>
  <Paragraphs>150</Paragraphs>
  <Slides>21</Slides>
  <Notes>14</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Myriad Pro</vt:lpstr>
      <vt:lpstr>.VnCommercial Script</vt:lpstr>
      <vt:lpstr>.VnMonotype corsiva</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OSC</cp:lastModifiedBy>
  <cp:revision>325</cp:revision>
  <dcterms:created xsi:type="dcterms:W3CDTF">2020-12-09T02:04:09Z</dcterms:created>
  <dcterms:modified xsi:type="dcterms:W3CDTF">2025-02-27T01:16:25Z</dcterms:modified>
</cp:coreProperties>
</file>