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7" r:id="rId2"/>
    <p:sldId id="268" r:id="rId3"/>
    <p:sldId id="320" r:id="rId4"/>
    <p:sldId id="256" r:id="rId5"/>
    <p:sldId id="258" r:id="rId6"/>
    <p:sldId id="270" r:id="rId7"/>
    <p:sldId id="322" r:id="rId8"/>
    <p:sldId id="323" r:id="rId9"/>
    <p:sldId id="324" r:id="rId10"/>
    <p:sldId id="326" r:id="rId11"/>
    <p:sldId id="325" r:id="rId12"/>
    <p:sldId id="327" r:id="rId13"/>
    <p:sldId id="271" r:id="rId14"/>
    <p:sldId id="260"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262" r:id="rId28"/>
    <p:sldId id="319" r:id="rId29"/>
  </p:sldIdLst>
  <p:sldSz cx="18288000" cy="10287000"/>
  <p:notesSz cx="6858000" cy="9144000"/>
  <p:embeddedFontLs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887EAFA-37C4-4EDA-A6BA-C945AE82CDAA}">
          <p14:sldIdLst>
            <p14:sldId id="257"/>
            <p14:sldId id="268"/>
            <p14:sldId id="320"/>
            <p14:sldId id="256"/>
            <p14:sldId id="258"/>
            <p14:sldId id="270"/>
            <p14:sldId id="322"/>
            <p14:sldId id="323"/>
            <p14:sldId id="324"/>
            <p14:sldId id="326"/>
            <p14:sldId id="325"/>
            <p14:sldId id="327"/>
            <p14:sldId id="271"/>
            <p14:sldId id="260"/>
            <p14:sldId id="329"/>
            <p14:sldId id="330"/>
            <p14:sldId id="331"/>
            <p14:sldId id="332"/>
            <p14:sldId id="333"/>
            <p14:sldId id="334"/>
            <p14:sldId id="335"/>
            <p14:sldId id="336"/>
            <p14:sldId id="337"/>
            <p14:sldId id="338"/>
            <p14:sldId id="339"/>
            <p14:sldId id="340"/>
            <p14:sldId id="262"/>
            <p14:sldId id="31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6C8"/>
    <a:srgbClr val="FFC4A4"/>
    <a:srgbClr val="FFCC66"/>
    <a:srgbClr val="FFFF66"/>
    <a:srgbClr val="92B9E4"/>
    <a:srgbClr val="E4CB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13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70E1D-EAA8-4BE2-97C4-E4C04DBC33C4}" type="datetimeFigureOut">
              <a:rPr lang="en-US" smtClean="0"/>
              <a:t>10/10/2022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52E43-B9A8-4752-A9C6-8D7186E59D1E}" type="slidenum">
              <a:rPr lang="en-US" smtClean="0"/>
              <a:t>‹#›</a:t>
            </a:fld>
            <a:endParaRPr lang="en-US"/>
          </a:p>
        </p:txBody>
      </p:sp>
    </p:spTree>
    <p:extLst>
      <p:ext uri="{BB962C8B-B14F-4D97-AF65-F5344CB8AC3E}">
        <p14:creationId xmlns:p14="http://schemas.microsoft.com/office/powerpoint/2010/main" val="400527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4.png"/><Relationship Id="rId12"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1.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2"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7.svg"/><Relationship Id="rId10" Type="http://schemas.openxmlformats.org/officeDocument/2006/relationships/image" Target="../media/image6.png"/><Relationship Id="rId9" Type="http://schemas.openxmlformats.org/officeDocument/2006/relationships/image" Target="../media/image5.sv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7.svg"/><Relationship Id="rId10" Type="http://schemas.openxmlformats.org/officeDocument/2006/relationships/image" Target="../media/image6.png"/><Relationship Id="rId9" Type="http://schemas.openxmlformats.org/officeDocument/2006/relationships/image" Target="../media/image5.svg"/></Relationships>
</file>

<file path=ppt/slides/_rels/slide12.xml.rels><?xml version="1.0" encoding="UTF-8" standalone="yes"?>
<Relationships xmlns="http://schemas.openxmlformats.org/package/2006/relationships"><Relationship Id="rId13" Type="http://schemas.openxmlformats.org/officeDocument/2006/relationships/image" Target="../media/image20.png"/><Relationship Id="rId12"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7.svg"/><Relationship Id="rId10" Type="http://schemas.openxmlformats.org/officeDocument/2006/relationships/image" Target="../media/image6.png"/><Relationship Id="rId9" Type="http://schemas.openxmlformats.org/officeDocument/2006/relationships/image" Target="../media/image5.svg"/><Relationship Id="rId14" Type="http://schemas.openxmlformats.org/officeDocument/2006/relationships/image" Target="../media/image21.png"/></Relationships>
</file>

<file path=ppt/slides/_rels/slide13.xml.rels><?xml version="1.0" encoding="UTF-8" standalone="yes"?>
<Relationships xmlns="http://schemas.openxmlformats.org/package/2006/relationships"><Relationship Id="rId13" Type="http://schemas.openxmlformats.org/officeDocument/2006/relationships/image" Target="../media/image22.png"/><Relationship Id="rId8" Type="http://schemas.openxmlformats.org/officeDocument/2006/relationships/image" Target="../media/image70.svg"/><Relationship Id="rId12"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7.svg"/><Relationship Id="rId10" Type="http://schemas.openxmlformats.org/officeDocument/2006/relationships/image" Target="../media/image6.png"/><Relationship Id="rId9" Type="http://schemas.openxmlformats.org/officeDocument/2006/relationships/image" Target="../media/image5.svg"/></Relationships>
</file>

<file path=ppt/slides/_rels/slide14.xml.rels><?xml version="1.0" encoding="UTF-8" standalone="yes"?>
<Relationships xmlns="http://schemas.openxmlformats.org/package/2006/relationships"><Relationship Id="rId12"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7.svg"/><Relationship Id="rId10" Type="http://schemas.openxmlformats.org/officeDocument/2006/relationships/image" Target="../media/image6.png"/><Relationship Id="rId9" Type="http://schemas.openxmlformats.org/officeDocument/2006/relationships/image" Target="../media/image5.svg"/></Relationships>
</file>

<file path=ppt/slides/_rels/slide15.xml.rels><?xml version="1.0" encoding="UTF-8" standalone="yes"?>
<Relationships xmlns="http://schemas.openxmlformats.org/package/2006/relationships"><Relationship Id="rId13" Type="http://schemas.openxmlformats.org/officeDocument/2006/relationships/image" Target="../media/image24.png"/><Relationship Id="rId3" Type="http://schemas.openxmlformats.org/officeDocument/2006/relationships/image" Target="../media/image39.svg"/><Relationship Id="rId12"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7.svg"/><Relationship Id="rId10" Type="http://schemas.openxmlformats.org/officeDocument/2006/relationships/image" Target="../media/image6.png"/><Relationship Id="rId9" Type="http://schemas.openxmlformats.org/officeDocument/2006/relationships/image" Target="../media/image5.svg"/><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13" Type="http://schemas.openxmlformats.org/officeDocument/2006/relationships/image" Target="../media/image27.png"/><Relationship Id="rId12"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7.svg"/><Relationship Id="rId10" Type="http://schemas.openxmlformats.org/officeDocument/2006/relationships/image" Target="../media/image6.png"/><Relationship Id="rId9" Type="http://schemas.openxmlformats.org/officeDocument/2006/relationships/image" Target="../media/image5.svg"/><Relationship Id="rId1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7.svg"/><Relationship Id="rId10" Type="http://schemas.openxmlformats.org/officeDocument/2006/relationships/image" Target="../media/image6.png"/><Relationship Id="rId9" Type="http://schemas.openxmlformats.org/officeDocument/2006/relationships/image" Target="../media/image5.svg"/></Relationships>
</file>

<file path=ppt/slides/_rels/slide18.xml.rels><?xml version="1.0" encoding="UTF-8" standalone="yes"?>
<Relationships xmlns="http://schemas.openxmlformats.org/package/2006/relationships"><Relationship Id="rId12"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7.svg"/><Relationship Id="rId10" Type="http://schemas.openxmlformats.org/officeDocument/2006/relationships/image" Target="../media/image6.png"/><Relationship Id="rId9" Type="http://schemas.openxmlformats.org/officeDocument/2006/relationships/image" Target="../media/image5.sv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7.svg"/><Relationship Id="rId10" Type="http://schemas.openxmlformats.org/officeDocument/2006/relationships/image" Target="../media/image6.png"/><Relationship Id="rId9"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39.svg"/><Relationship Id="rId12"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7.svg"/><Relationship Id="rId10" Type="http://schemas.openxmlformats.org/officeDocument/2006/relationships/image" Target="../media/image6.png"/><Relationship Id="rId9"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7.svg"/><Relationship Id="rId10" Type="http://schemas.openxmlformats.org/officeDocument/2006/relationships/image" Target="../media/image6.png"/><Relationship Id="rId9" Type="http://schemas.openxmlformats.org/officeDocument/2006/relationships/image" Target="../media/image5.svg"/></Relationships>
</file>

<file path=ppt/slides/_rels/slide21.xml.rels><?xml version="1.0" encoding="UTF-8" standalone="yes"?>
<Relationships xmlns="http://schemas.openxmlformats.org/package/2006/relationships"><Relationship Id="rId12"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7.svg"/><Relationship Id="rId10" Type="http://schemas.openxmlformats.org/officeDocument/2006/relationships/image" Target="../media/image6.png"/><Relationship Id="rId9" Type="http://schemas.openxmlformats.org/officeDocument/2006/relationships/image" Target="../media/image5.svg"/></Relationships>
</file>

<file path=ppt/slides/_rels/slide22.xml.rels><?xml version="1.0" encoding="UTF-8" standalone="yes"?>
<Relationships xmlns="http://schemas.openxmlformats.org/package/2006/relationships"><Relationship Id="rId12"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7.svg"/><Relationship Id="rId10" Type="http://schemas.openxmlformats.org/officeDocument/2006/relationships/image" Target="../media/image6.png"/><Relationship Id="rId9" Type="http://schemas.openxmlformats.org/officeDocument/2006/relationships/image" Target="../media/image5.svg"/></Relationships>
</file>

<file path=ppt/slides/_rels/slide23.xml.rels><?xml version="1.0" encoding="UTF-8" standalone="yes"?>
<Relationships xmlns="http://schemas.openxmlformats.org/package/2006/relationships"><Relationship Id="rId12"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7.svg"/><Relationship Id="rId10" Type="http://schemas.openxmlformats.org/officeDocument/2006/relationships/image" Target="../media/image6.png"/><Relationship Id="rId9" Type="http://schemas.openxmlformats.org/officeDocument/2006/relationships/image" Target="../media/image5.sv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7.svg"/><Relationship Id="rId10" Type="http://schemas.openxmlformats.org/officeDocument/2006/relationships/image" Target="../media/image6.png"/><Relationship Id="rId9" Type="http://schemas.openxmlformats.org/officeDocument/2006/relationships/image" Target="../media/image5.svg"/></Relationships>
</file>

<file path=ppt/slides/_rels/slide25.xml.rels><?xml version="1.0" encoding="UTF-8" standalone="yes"?>
<Relationships xmlns="http://schemas.openxmlformats.org/package/2006/relationships"><Relationship Id="rId12"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7.svg"/><Relationship Id="rId10" Type="http://schemas.openxmlformats.org/officeDocument/2006/relationships/image" Target="../media/image6.png"/><Relationship Id="rId9" Type="http://schemas.openxmlformats.org/officeDocument/2006/relationships/image" Target="../media/image5.svg"/></Relationships>
</file>

<file path=ppt/slides/_rels/slide26.xml.rels><?xml version="1.0" encoding="UTF-8" standalone="yes"?>
<Relationships xmlns="http://schemas.openxmlformats.org/package/2006/relationships"><Relationship Id="rId12"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7.svg"/><Relationship Id="rId10" Type="http://schemas.openxmlformats.org/officeDocument/2006/relationships/image" Target="../media/image6.png"/><Relationship Id="rId9" Type="http://schemas.openxmlformats.org/officeDocument/2006/relationships/image" Target="../media/image5.sv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7.sv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svg"/><Relationship Id="rId10" Type="http://schemas.openxmlformats.org/officeDocument/2006/relationships/image" Target="../media/image11.png"/><Relationship Id="rId9" Type="http://schemas.openxmlformats.org/officeDocument/2006/relationships/image" Target="../media/image10.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13" Type="http://schemas.openxmlformats.org/officeDocument/2006/relationships/image" Target="../media/image9.png"/><Relationship Id="rId12"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7.svg"/><Relationship Id="rId10" Type="http://schemas.openxmlformats.org/officeDocument/2006/relationships/image" Target="../media/image6.png"/><Relationship Id="rId9"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svg"/><Relationship Id="rId10" Type="http://schemas.openxmlformats.org/officeDocument/2006/relationships/image" Target="../media/image11.png"/><Relationship Id="rId9" Type="http://schemas.openxmlformats.org/officeDocument/2006/relationships/image" Target="../media/image10.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12"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7.svg"/><Relationship Id="rId10" Type="http://schemas.openxmlformats.org/officeDocument/2006/relationships/image" Target="../media/image6.png"/><Relationship Id="rId9" Type="http://schemas.openxmlformats.org/officeDocument/2006/relationships/image" Target="../media/image5.svg"/></Relationships>
</file>

<file path=ppt/slides/_rels/slide7.xml.rels><?xml version="1.0" encoding="UTF-8" standalone="yes"?>
<Relationships xmlns="http://schemas.openxmlformats.org/package/2006/relationships"><Relationship Id="rId13" Type="http://schemas.openxmlformats.org/officeDocument/2006/relationships/image" Target="../media/image15.png"/><Relationship Id="rId12"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7.svg"/><Relationship Id="rId15" Type="http://schemas.openxmlformats.org/officeDocument/2006/relationships/image" Target="../media/image17.png"/><Relationship Id="rId10" Type="http://schemas.openxmlformats.org/officeDocument/2006/relationships/image" Target="../media/image6.png"/><Relationship Id="rId9" Type="http://schemas.openxmlformats.org/officeDocument/2006/relationships/image" Target="../media/image5.sv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12"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7.svg"/><Relationship Id="rId10" Type="http://schemas.openxmlformats.org/officeDocument/2006/relationships/image" Target="../media/image6.png"/><Relationship Id="rId9" Type="http://schemas.openxmlformats.org/officeDocument/2006/relationships/image" Target="../media/image5.svg"/><Relationship Id="rId14" Type="http://schemas.openxmlformats.org/officeDocument/2006/relationships/image" Target="../media/image35.svg"/></Relationships>
</file>

<file path=ppt/slides/_rels/slide9.xml.rels><?xml version="1.0" encoding="UTF-8" standalone="yes"?>
<Relationships xmlns="http://schemas.openxmlformats.org/package/2006/relationships"><Relationship Id="rId12"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7.svg"/><Relationship Id="rId10" Type="http://schemas.openxmlformats.org/officeDocument/2006/relationships/image" Target="../media/image6.png"/><Relationship Id="rId9"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2060153" y="1246037"/>
            <a:ext cx="14276469" cy="6960824"/>
            <a:chOff x="0" y="0"/>
            <a:chExt cx="7099677" cy="4037175"/>
          </a:xfrm>
          <a:solidFill>
            <a:schemeClr val="accent1">
              <a:lumMod val="40000"/>
              <a:lumOff val="60000"/>
            </a:schemeClr>
          </a:solidFill>
        </p:grpSpPr>
        <p:sp>
          <p:nvSpPr>
            <p:cNvPr id="3" name="Freeform 3"/>
            <p:cNvSpPr/>
            <p:nvPr/>
          </p:nvSpPr>
          <p:spPr>
            <a:xfrm>
              <a:off x="0" y="0"/>
              <a:ext cx="7099677" cy="4037175"/>
            </a:xfrm>
            <a:custGeom>
              <a:avLst/>
              <a:gdLst/>
              <a:ahLst/>
              <a:cxnLst/>
              <a:rect l="l" t="t" r="r" b="b"/>
              <a:pathLst>
                <a:path w="7099677" h="4037175">
                  <a:moveTo>
                    <a:pt x="6975217" y="4037175"/>
                  </a:moveTo>
                  <a:lnTo>
                    <a:pt x="124460" y="4037175"/>
                  </a:lnTo>
                  <a:cubicBezTo>
                    <a:pt x="55880" y="4037175"/>
                    <a:pt x="0" y="3981295"/>
                    <a:pt x="0" y="3912715"/>
                  </a:cubicBezTo>
                  <a:lnTo>
                    <a:pt x="0" y="124460"/>
                  </a:lnTo>
                  <a:cubicBezTo>
                    <a:pt x="0" y="55880"/>
                    <a:pt x="55880" y="0"/>
                    <a:pt x="124460" y="0"/>
                  </a:cubicBezTo>
                  <a:lnTo>
                    <a:pt x="6975217" y="0"/>
                  </a:lnTo>
                  <a:cubicBezTo>
                    <a:pt x="7043797" y="0"/>
                    <a:pt x="7099677" y="55880"/>
                    <a:pt x="7099677" y="124460"/>
                  </a:cubicBezTo>
                  <a:lnTo>
                    <a:pt x="7099677" y="3912715"/>
                  </a:lnTo>
                  <a:cubicBezTo>
                    <a:pt x="7099677" y="3981295"/>
                    <a:pt x="7043797" y="4037175"/>
                    <a:pt x="6975217" y="4037175"/>
                  </a:cubicBezTo>
                  <a:close/>
                </a:path>
              </a:pathLst>
            </a:custGeom>
            <a:grpFill/>
          </p:spPr>
        </p:sp>
      </p:grpSp>
      <p:grpSp>
        <p:nvGrpSpPr>
          <p:cNvPr id="4" name="Group 4"/>
          <p:cNvGrpSpPr/>
          <p:nvPr/>
        </p:nvGrpSpPr>
        <p:grpSpPr>
          <a:xfrm>
            <a:off x="1717162" y="917075"/>
            <a:ext cx="14276469" cy="6970349"/>
            <a:chOff x="0" y="0"/>
            <a:chExt cx="7099677" cy="4037175"/>
          </a:xfrm>
          <a:solidFill>
            <a:schemeClr val="accent1">
              <a:lumMod val="60000"/>
              <a:lumOff val="40000"/>
            </a:schemeClr>
          </a:solidFill>
        </p:grpSpPr>
        <p:sp>
          <p:nvSpPr>
            <p:cNvPr id="5" name="Freeform 5"/>
            <p:cNvSpPr/>
            <p:nvPr/>
          </p:nvSpPr>
          <p:spPr>
            <a:xfrm>
              <a:off x="0" y="0"/>
              <a:ext cx="7099677" cy="4037175"/>
            </a:xfrm>
            <a:custGeom>
              <a:avLst/>
              <a:gdLst/>
              <a:ahLst/>
              <a:cxnLst/>
              <a:rect l="l" t="t" r="r" b="b"/>
              <a:pathLst>
                <a:path w="7099677" h="4037175">
                  <a:moveTo>
                    <a:pt x="6975217" y="4037175"/>
                  </a:moveTo>
                  <a:lnTo>
                    <a:pt x="124460" y="4037175"/>
                  </a:lnTo>
                  <a:cubicBezTo>
                    <a:pt x="55880" y="4037175"/>
                    <a:pt x="0" y="3981295"/>
                    <a:pt x="0" y="3912715"/>
                  </a:cubicBezTo>
                  <a:lnTo>
                    <a:pt x="0" y="124460"/>
                  </a:lnTo>
                  <a:cubicBezTo>
                    <a:pt x="0" y="55880"/>
                    <a:pt x="55880" y="0"/>
                    <a:pt x="124460" y="0"/>
                  </a:cubicBezTo>
                  <a:lnTo>
                    <a:pt x="6975217" y="0"/>
                  </a:lnTo>
                  <a:cubicBezTo>
                    <a:pt x="7043797" y="0"/>
                    <a:pt x="7099677" y="55880"/>
                    <a:pt x="7099677" y="124460"/>
                  </a:cubicBezTo>
                  <a:lnTo>
                    <a:pt x="7099677" y="3912715"/>
                  </a:lnTo>
                  <a:cubicBezTo>
                    <a:pt x="7099677" y="3981295"/>
                    <a:pt x="7043797" y="4037175"/>
                    <a:pt x="6975217" y="4037175"/>
                  </a:cubicBezTo>
                  <a:close/>
                </a:path>
              </a:pathLst>
            </a:custGeom>
            <a:grpFill/>
          </p:spPr>
        </p:sp>
      </p:grpSp>
      <p:sp>
        <p:nvSpPr>
          <p:cNvPr id="6" name="TextBox 6"/>
          <p:cNvSpPr txBox="1"/>
          <p:nvPr/>
        </p:nvSpPr>
        <p:spPr>
          <a:xfrm>
            <a:off x="1951588" y="3147812"/>
            <a:ext cx="13807615" cy="3077766"/>
          </a:xfrm>
          <a:prstGeom prst="rect">
            <a:avLst/>
          </a:prstGeom>
        </p:spPr>
        <p:txBody>
          <a:bodyPr wrap="square" lIns="0" tIns="0" rIns="0" bIns="0" rtlCol="0" anchor="t">
            <a:spAutoFit/>
          </a:bodyPr>
          <a:lstStyle/>
          <a:p>
            <a:pPr algn="ctr">
              <a:lnSpc>
                <a:spcPts val="12000"/>
              </a:lnSpc>
            </a:pPr>
            <a:r>
              <a:rPr lang="en-US" sz="7200" b="1" smtClean="0">
                <a:latin typeface="Arial" panose="020B0604020202020204" pitchFamily="34" charset="0"/>
                <a:cs typeface="Arial" panose="020B0604020202020204" pitchFamily="34" charset="0"/>
              </a:rPr>
              <a:t>CHÀO MỪNG CÁC EM ĐẾN VỚI BUỔI HỌC NGÀY HÔM NAY!</a:t>
            </a:r>
            <a:endParaRPr lang="en-US" sz="7200" b="1">
              <a:latin typeface="Arial" panose="020B0604020202020204" pitchFamily="34" charset="0"/>
              <a:cs typeface="Arial" panose="020B0604020202020204" pitchFamily="34" charset="0"/>
            </a:endParaRPr>
          </a:p>
        </p:txBody>
      </p:sp>
      <p:sp>
        <p:nvSpPr>
          <p:cNvPr id="7" name="AutoShape 7"/>
          <p:cNvSpPr/>
          <p:nvPr/>
        </p:nvSpPr>
        <p:spPr>
          <a:xfrm>
            <a:off x="17450144" y="0"/>
            <a:ext cx="837856" cy="10287000"/>
          </a:xfrm>
          <a:prstGeom prst="rect">
            <a:avLst/>
          </a:prstGeom>
          <a:solidFill>
            <a:srgbClr val="FFF3ED"/>
          </a:solidFill>
        </p:spPr>
      </p:sp>
      <p:grpSp>
        <p:nvGrpSpPr>
          <p:cNvPr id="8" name="Group 8"/>
          <p:cNvGrpSpPr>
            <a:grpSpLocks noChangeAspect="1"/>
          </p:cNvGrpSpPr>
          <p:nvPr/>
        </p:nvGrpSpPr>
        <p:grpSpPr>
          <a:xfrm>
            <a:off x="17693288" y="349650"/>
            <a:ext cx="328824" cy="284761"/>
            <a:chOff x="0" y="0"/>
            <a:chExt cx="6350000" cy="5499100"/>
          </a:xfrm>
        </p:grpSpPr>
        <p:sp>
          <p:nvSpPr>
            <p:cNvPr id="9" name="Freeform 9"/>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10" name="Group 10"/>
          <p:cNvGrpSpPr>
            <a:grpSpLocks noChangeAspect="1"/>
          </p:cNvGrpSpPr>
          <p:nvPr/>
        </p:nvGrpSpPr>
        <p:grpSpPr>
          <a:xfrm rot="-10800000">
            <a:off x="17693288" y="9681546"/>
            <a:ext cx="328824" cy="284761"/>
            <a:chOff x="0" y="0"/>
            <a:chExt cx="6350000" cy="5499100"/>
          </a:xfrm>
        </p:grpSpPr>
        <p:sp>
          <p:nvSpPr>
            <p:cNvPr id="11" name="Freeform 11"/>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12" name="Group 12"/>
          <p:cNvGrpSpPr/>
          <p:nvPr/>
        </p:nvGrpSpPr>
        <p:grpSpPr>
          <a:xfrm>
            <a:off x="17589641" y="1796768"/>
            <a:ext cx="558861" cy="2045264"/>
            <a:chOff x="0" y="0"/>
            <a:chExt cx="660400" cy="2416868"/>
          </a:xfrm>
          <a:solidFill>
            <a:schemeClr val="tx2">
              <a:lumMod val="40000"/>
              <a:lumOff val="60000"/>
            </a:schemeClr>
          </a:solidFill>
        </p:grpSpPr>
        <p:sp>
          <p:nvSpPr>
            <p:cNvPr id="13" name="Freeform 13"/>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grpFill/>
          </p:spPr>
        </p:sp>
      </p:grpSp>
      <p:sp>
        <p:nvSpPr>
          <p:cNvPr id="14" name="AutoShape 14"/>
          <p:cNvSpPr/>
          <p:nvPr/>
        </p:nvSpPr>
        <p:spPr>
          <a:xfrm>
            <a:off x="17733903" y="2641010"/>
            <a:ext cx="270338" cy="0"/>
          </a:xfrm>
          <a:prstGeom prst="line">
            <a:avLst/>
          </a:prstGeom>
          <a:ln w="66675" cap="rnd">
            <a:solidFill>
              <a:srgbClr val="002060"/>
            </a:solidFill>
            <a:prstDash val="solid"/>
            <a:headEnd type="none" w="sm" len="sm"/>
            <a:tailEnd type="none" w="sm" len="sm"/>
          </a:ln>
        </p:spPr>
      </p:sp>
      <p:sp>
        <p:nvSpPr>
          <p:cNvPr id="15" name="AutoShape 15"/>
          <p:cNvSpPr/>
          <p:nvPr/>
        </p:nvSpPr>
        <p:spPr>
          <a:xfrm>
            <a:off x="17733903" y="2786063"/>
            <a:ext cx="270338" cy="0"/>
          </a:xfrm>
          <a:prstGeom prst="line">
            <a:avLst/>
          </a:prstGeom>
          <a:ln w="66675" cap="rnd">
            <a:solidFill>
              <a:srgbClr val="002060"/>
            </a:solidFill>
            <a:prstDash val="solid"/>
            <a:headEnd type="none" w="sm" len="sm"/>
            <a:tailEnd type="none" w="sm" len="sm"/>
          </a:ln>
        </p:spPr>
      </p:sp>
      <p:sp>
        <p:nvSpPr>
          <p:cNvPr id="16" name="AutoShape 16"/>
          <p:cNvSpPr/>
          <p:nvPr/>
        </p:nvSpPr>
        <p:spPr>
          <a:xfrm>
            <a:off x="17733903" y="2931115"/>
            <a:ext cx="270338" cy="0"/>
          </a:xfrm>
          <a:prstGeom prst="line">
            <a:avLst/>
          </a:prstGeom>
          <a:ln w="66675" cap="rnd">
            <a:solidFill>
              <a:srgbClr val="002060"/>
            </a:solidFill>
            <a:prstDash val="solid"/>
            <a:headEnd type="none" w="sm" len="sm"/>
            <a:tailEnd type="none" w="sm" len="sm"/>
          </a:ln>
        </p:spPr>
      </p:sp>
      <p:sp>
        <p:nvSpPr>
          <p:cNvPr id="17" name="AutoShape 17"/>
          <p:cNvSpPr/>
          <p:nvPr/>
        </p:nvSpPr>
        <p:spPr>
          <a:xfrm rot="4587">
            <a:off x="1717155" y="1909849"/>
            <a:ext cx="14276482" cy="0"/>
          </a:xfrm>
          <a:prstGeom prst="line">
            <a:avLst/>
          </a:prstGeom>
          <a:ln w="38100" cap="rnd">
            <a:solidFill>
              <a:srgbClr val="F6D6E5"/>
            </a:solidFill>
            <a:prstDash val="solid"/>
            <a:headEnd type="none" w="sm" len="sm"/>
            <a:tailEnd type="none" w="sm" len="sm"/>
          </a:ln>
        </p:spPr>
      </p:sp>
      <p:grpSp>
        <p:nvGrpSpPr>
          <p:cNvPr id="18" name="Group 18"/>
          <p:cNvGrpSpPr/>
          <p:nvPr/>
        </p:nvGrpSpPr>
        <p:grpSpPr>
          <a:xfrm>
            <a:off x="2117303" y="1236511"/>
            <a:ext cx="309615" cy="309615"/>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20" name="Group 20"/>
          <p:cNvGrpSpPr/>
          <p:nvPr/>
        </p:nvGrpSpPr>
        <p:grpSpPr>
          <a:xfrm>
            <a:off x="2657692" y="1236511"/>
            <a:ext cx="309615" cy="309615"/>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22" name="Group 22"/>
          <p:cNvGrpSpPr/>
          <p:nvPr/>
        </p:nvGrpSpPr>
        <p:grpSpPr>
          <a:xfrm>
            <a:off x="3198081" y="1236511"/>
            <a:ext cx="309615" cy="309615"/>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042288" y="1207743"/>
            <a:ext cx="399352" cy="399352"/>
          </a:xfrm>
          <a:prstGeom prst="rect">
            <a:avLst/>
          </a:prstGeom>
        </p:spPr>
      </p:pic>
      <p:pic>
        <p:nvPicPr>
          <p:cNvPr id="25" name="Picture 2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a:off x="14249812" y="1207743"/>
            <a:ext cx="415933" cy="415933"/>
          </a:xfrm>
          <a:prstGeom prst="rect">
            <a:avLst/>
          </a:prstGeom>
        </p:spPr>
      </p:pic>
      <p:pic>
        <p:nvPicPr>
          <p:cNvPr id="26" name="Picture 5"/>
          <p:cNvPicPr>
            <a:picLocks noChangeAspect="1"/>
          </p:cNvPicPr>
          <p:nvPr/>
        </p:nvPicPr>
        <p:blipFill>
          <a:blip r:embed="rId6"/>
          <a:srcRect/>
          <a:stretch>
            <a:fillRect/>
          </a:stretch>
        </p:blipFill>
        <p:spPr>
          <a:xfrm>
            <a:off x="14609655" y="5939828"/>
            <a:ext cx="4303680" cy="4419697"/>
          </a:xfrm>
          <a:prstGeom prst="rect">
            <a:avLst/>
          </a:prstGeom>
        </p:spPr>
      </p:pic>
      <p:pic>
        <p:nvPicPr>
          <p:cNvPr id="2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204714" y="6244725"/>
            <a:ext cx="6342659" cy="411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4120868"/>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4965110"/>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5110163"/>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5255215"/>
            <a:ext cx="270338" cy="0"/>
          </a:xfrm>
          <a:prstGeom prst="line">
            <a:avLst/>
          </a:prstGeom>
          <a:ln w="66675" cap="rnd">
            <a:solidFill>
              <a:srgbClr val="845D6F"/>
            </a:solidFill>
            <a:prstDash val="solid"/>
            <a:headEnd type="none" w="sm" len="sm"/>
            <a:tailEnd type="none" w="sm" len="sm"/>
          </a:ln>
        </p:spPr>
      </p:sp>
      <p:sp>
        <p:nvSpPr>
          <p:cNvPr id="22" name="AutoShape 22"/>
          <p:cNvSpPr/>
          <p:nvPr/>
        </p:nvSpPr>
        <p:spPr>
          <a:xfrm rot="3752">
            <a:off x="10154" y="1415642"/>
            <a:ext cx="17450154" cy="0"/>
          </a:xfrm>
          <a:prstGeom prst="line">
            <a:avLst/>
          </a:prstGeom>
          <a:ln w="38100" cap="rnd">
            <a:solidFill>
              <a:srgbClr val="664354"/>
            </a:solidFill>
            <a:prstDash val="solid"/>
            <a:headEnd type="none" w="sm" len="sm"/>
            <a:tailEnd type="none" w="sm" len="sm"/>
          </a:ln>
        </p:spPr>
      </p:sp>
      <p:grpSp>
        <p:nvGrpSpPr>
          <p:cNvPr id="23" name="Group 23"/>
          <p:cNvGrpSpPr/>
          <p:nvPr/>
        </p:nvGrpSpPr>
        <p:grpSpPr>
          <a:xfrm>
            <a:off x="463607" y="397468"/>
            <a:ext cx="309615" cy="3096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5" name="Group 25"/>
          <p:cNvGrpSpPr/>
          <p:nvPr/>
        </p:nvGrpSpPr>
        <p:grpSpPr>
          <a:xfrm>
            <a:off x="1003996" y="397468"/>
            <a:ext cx="309615" cy="3096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7" name="Group 27"/>
          <p:cNvGrpSpPr/>
          <p:nvPr/>
        </p:nvGrpSpPr>
        <p:grpSpPr>
          <a:xfrm>
            <a:off x="1544385" y="397468"/>
            <a:ext cx="309615" cy="3096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91471" y="368700"/>
            <a:ext cx="399352" cy="399352"/>
          </a:xfrm>
          <a:prstGeom prst="rect">
            <a:avLst/>
          </a:prstGeom>
        </p:spPr>
      </p:pic>
      <p:pic>
        <p:nvPicPr>
          <p:cNvPr id="30" name="Picture 3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15798995" y="368700"/>
            <a:ext cx="415933" cy="415933"/>
          </a:xfrm>
          <a:prstGeom prst="rect">
            <a:avLst/>
          </a:prstGeom>
        </p:spPr>
      </p:pic>
      <p:pic>
        <p:nvPicPr>
          <p:cNvPr id="15" name="Picture 14"/>
          <p:cNvPicPr>
            <a:picLocks noChangeAspect="1"/>
          </p:cNvPicPr>
          <p:nvPr/>
        </p:nvPicPr>
        <p:blipFill>
          <a:blip r:embed="rId12"/>
          <a:stretch>
            <a:fillRect/>
          </a:stretch>
        </p:blipFill>
        <p:spPr>
          <a:xfrm>
            <a:off x="648894" y="2845771"/>
            <a:ext cx="5181600" cy="4818888"/>
          </a:xfrm>
          <a:prstGeom prst="rect">
            <a:avLst/>
          </a:prstGeom>
        </p:spPr>
      </p:pic>
      <p:sp>
        <p:nvSpPr>
          <p:cNvPr id="16" name="Rounded Rectangle 15"/>
          <p:cNvSpPr/>
          <p:nvPr/>
        </p:nvSpPr>
        <p:spPr>
          <a:xfrm>
            <a:off x="792851" y="7962900"/>
            <a:ext cx="5643761" cy="14478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i="1" smtClean="0">
                <a:solidFill>
                  <a:srgbClr val="002060"/>
                </a:solidFill>
                <a:latin typeface="Arial" panose="020B0604020202020204" pitchFamily="34" charset="0"/>
                <a:cs typeface="Arial" panose="020B0604020202020204" pitchFamily="34" charset="0"/>
              </a:rPr>
              <a:t>Biểu tượng của phần mềm bảng tính Excel</a:t>
            </a:r>
            <a:endParaRPr lang="en-US" sz="3500" i="1">
              <a:solidFill>
                <a:srgbClr val="002060"/>
              </a:solidFill>
              <a:latin typeface="Arial" panose="020B0604020202020204" pitchFamily="34" charset="0"/>
              <a:cs typeface="Arial" panose="020B0604020202020204" pitchFamily="34" charset="0"/>
            </a:endParaRPr>
          </a:p>
        </p:txBody>
      </p:sp>
      <p:sp>
        <p:nvSpPr>
          <p:cNvPr id="12" name="Rounded Rectangular Callout 11"/>
          <p:cNvSpPr/>
          <p:nvPr/>
        </p:nvSpPr>
        <p:spPr>
          <a:xfrm>
            <a:off x="7133564" y="2743168"/>
            <a:ext cx="9157466" cy="2366995"/>
          </a:xfrm>
          <a:prstGeom prst="wedgeRoundRectCallout">
            <a:avLst>
              <a:gd name="adj1" fmla="val -58234"/>
              <a:gd name="adj2" fmla="val 46412"/>
              <a:gd name="adj3" fmla="val 16667"/>
            </a:avLst>
          </a:prstGeom>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4000" smtClean="0">
                <a:solidFill>
                  <a:schemeClr val="tx1"/>
                </a:solidFill>
              </a:rPr>
              <a:t>Được sử dụng để hỗ trợ tính toán với dữ liệu trình bày dưới dạng bảng.</a:t>
            </a:r>
            <a:endParaRPr lang="en-US" sz="4000">
              <a:solidFill>
                <a:schemeClr val="tx1"/>
              </a:solidFill>
            </a:endParaRPr>
          </a:p>
        </p:txBody>
      </p:sp>
      <p:sp>
        <p:nvSpPr>
          <p:cNvPr id="31" name="Rounded Rectangular Callout 30"/>
          <p:cNvSpPr/>
          <p:nvPr/>
        </p:nvSpPr>
        <p:spPr>
          <a:xfrm>
            <a:off x="7133564" y="6458646"/>
            <a:ext cx="9157466" cy="2366995"/>
          </a:xfrm>
          <a:prstGeom prst="wedgeRoundRectCallout">
            <a:avLst>
              <a:gd name="adj1" fmla="val -58012"/>
              <a:gd name="adj2" fmla="val -43728"/>
              <a:gd name="adj3" fmla="val 16667"/>
            </a:avLst>
          </a:prstGeom>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4000" b="1" smtClean="0">
                <a:solidFill>
                  <a:schemeClr val="tx1"/>
                </a:solidFill>
                <a:latin typeface="Arial" panose="020B0604020202020204" pitchFamily="34" charset="0"/>
                <a:cs typeface="Arial" panose="020B0604020202020204" pitchFamily="34" charset="0"/>
              </a:rPr>
              <a:t>Lợi ích: </a:t>
            </a:r>
            <a:r>
              <a:rPr lang="en-US" sz="4000" smtClean="0">
                <a:solidFill>
                  <a:schemeClr val="tx1"/>
                </a:solidFill>
                <a:latin typeface="Arial" panose="020B0604020202020204" pitchFamily="34" charset="0"/>
                <a:cs typeface="Arial" panose="020B0604020202020204" pitchFamily="34" charset="0"/>
              </a:rPr>
              <a:t>dễ dàng tính toán và thay đổi kết quả khi dữ liệu thay đổi.</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25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4120868"/>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4965110"/>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5110163"/>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5255215"/>
            <a:ext cx="270338" cy="0"/>
          </a:xfrm>
          <a:prstGeom prst="line">
            <a:avLst/>
          </a:prstGeom>
          <a:ln w="66675" cap="rnd">
            <a:solidFill>
              <a:srgbClr val="845D6F"/>
            </a:solidFill>
            <a:prstDash val="solid"/>
            <a:headEnd type="none" w="sm" len="sm"/>
            <a:tailEnd type="none" w="sm" len="sm"/>
          </a:ln>
        </p:spPr>
      </p:sp>
      <p:sp>
        <p:nvSpPr>
          <p:cNvPr id="22" name="AutoShape 22"/>
          <p:cNvSpPr/>
          <p:nvPr/>
        </p:nvSpPr>
        <p:spPr>
          <a:xfrm rot="3752">
            <a:off x="10154" y="1415642"/>
            <a:ext cx="17450154" cy="0"/>
          </a:xfrm>
          <a:prstGeom prst="line">
            <a:avLst/>
          </a:prstGeom>
          <a:ln w="38100" cap="rnd">
            <a:solidFill>
              <a:srgbClr val="664354"/>
            </a:solidFill>
            <a:prstDash val="solid"/>
            <a:headEnd type="none" w="sm" len="sm"/>
            <a:tailEnd type="none" w="sm" len="sm"/>
          </a:ln>
        </p:spPr>
      </p:sp>
      <p:grpSp>
        <p:nvGrpSpPr>
          <p:cNvPr id="23" name="Group 23"/>
          <p:cNvGrpSpPr/>
          <p:nvPr/>
        </p:nvGrpSpPr>
        <p:grpSpPr>
          <a:xfrm>
            <a:off x="463607" y="397468"/>
            <a:ext cx="309615" cy="3096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5" name="Group 25"/>
          <p:cNvGrpSpPr/>
          <p:nvPr/>
        </p:nvGrpSpPr>
        <p:grpSpPr>
          <a:xfrm>
            <a:off x="1003996" y="397468"/>
            <a:ext cx="309615" cy="3096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7" name="Group 27"/>
          <p:cNvGrpSpPr/>
          <p:nvPr/>
        </p:nvGrpSpPr>
        <p:grpSpPr>
          <a:xfrm>
            <a:off x="1544385" y="397468"/>
            <a:ext cx="309615" cy="3096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91471" y="368700"/>
            <a:ext cx="399352" cy="399352"/>
          </a:xfrm>
          <a:prstGeom prst="rect">
            <a:avLst/>
          </a:prstGeom>
        </p:spPr>
      </p:pic>
      <p:pic>
        <p:nvPicPr>
          <p:cNvPr id="30" name="Picture 3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15798995" y="368700"/>
            <a:ext cx="415933" cy="415933"/>
          </a:xfrm>
          <a:prstGeom prst="rect">
            <a:avLst/>
          </a:prstGeom>
        </p:spPr>
      </p:pic>
      <p:sp>
        <p:nvSpPr>
          <p:cNvPr id="17" name="TextBox 16"/>
          <p:cNvSpPr txBox="1"/>
          <p:nvPr/>
        </p:nvSpPr>
        <p:spPr>
          <a:xfrm>
            <a:off x="10160" y="1693314"/>
            <a:ext cx="17579481"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KẾT LUẬN  </a:t>
            </a:r>
            <a:endParaRPr lang="en-US" sz="5000" b="1">
              <a:latin typeface="Arial" panose="020B0604020202020204" pitchFamily="34" charset="0"/>
              <a:cs typeface="Arial" panose="020B0604020202020204" pitchFamily="34" charset="0"/>
            </a:endParaRPr>
          </a:p>
        </p:txBody>
      </p:sp>
      <p:sp>
        <p:nvSpPr>
          <p:cNvPr id="18" name="Rounded Rectangle 17"/>
          <p:cNvSpPr/>
          <p:nvPr/>
        </p:nvSpPr>
        <p:spPr>
          <a:xfrm>
            <a:off x="772531" y="3465307"/>
            <a:ext cx="16381223" cy="5401649"/>
          </a:xfrm>
          <a:prstGeom prst="roundRect">
            <a:avLst/>
          </a:prstGeom>
          <a:solidFill>
            <a:srgbClr val="FFFF66"/>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Phần mềm bảng tính điện tử là công cụ để </a:t>
            </a:r>
            <a:r>
              <a:rPr lang="vi-VN" sz="4000" b="1" i="1">
                <a:solidFill>
                  <a:srgbClr val="FF0000"/>
                </a:solidFill>
              </a:rPr>
              <a:t>tính toán </a:t>
            </a:r>
            <a:r>
              <a:rPr lang="vi-VN" sz="4000">
                <a:solidFill>
                  <a:schemeClr val="tx1"/>
                </a:solidFill>
              </a:rPr>
              <a:t>các dữ liệu được trình bày dưới </a:t>
            </a:r>
            <a:r>
              <a:rPr lang="vi-VN" sz="4000" b="1" i="1">
                <a:solidFill>
                  <a:srgbClr val="FF0000"/>
                </a:solidFill>
              </a:rPr>
              <a:t>dạng bảng</a:t>
            </a:r>
            <a:r>
              <a:rPr lang="vi-VN" sz="4000">
                <a:solidFill>
                  <a:schemeClr val="tx1"/>
                </a:solidFill>
              </a:rPr>
              <a:t>, </a:t>
            </a:r>
            <a:r>
              <a:rPr lang="vi-VN" sz="4000" b="1">
                <a:solidFill>
                  <a:srgbClr val="FF0000"/>
                </a:solidFill>
              </a:rPr>
              <a:t>tự động </a:t>
            </a:r>
            <a:r>
              <a:rPr lang="vi-VN" sz="4000">
                <a:solidFill>
                  <a:schemeClr val="tx1"/>
                </a:solidFill>
              </a:rPr>
              <a:t>tính toán theo công thức cho trước, phân tích và tổng hợp dữ liệu; trình bày thông tin trực quan dưới dạng biểu đồ.</a:t>
            </a:r>
            <a:endParaRPr lang="en-US" sz="4000">
              <a:solidFill>
                <a:schemeClr val="tx1"/>
              </a:solidFill>
            </a:endParaRPr>
          </a:p>
        </p:txBody>
      </p:sp>
    </p:spTree>
    <p:extLst>
      <p:ext uri="{BB962C8B-B14F-4D97-AF65-F5344CB8AC3E}">
        <p14:creationId xmlns:p14="http://schemas.microsoft.com/office/powerpoint/2010/main" val="26780414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4120868"/>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4965110"/>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5110163"/>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5255215"/>
            <a:ext cx="270338" cy="0"/>
          </a:xfrm>
          <a:prstGeom prst="line">
            <a:avLst/>
          </a:prstGeom>
          <a:ln w="66675" cap="rnd">
            <a:solidFill>
              <a:srgbClr val="845D6F"/>
            </a:solidFill>
            <a:prstDash val="solid"/>
            <a:headEnd type="none" w="sm" len="sm"/>
            <a:tailEnd type="none" w="sm" len="sm"/>
          </a:ln>
        </p:spPr>
      </p:sp>
      <p:sp>
        <p:nvSpPr>
          <p:cNvPr id="22" name="AutoShape 22"/>
          <p:cNvSpPr/>
          <p:nvPr/>
        </p:nvSpPr>
        <p:spPr>
          <a:xfrm rot="3752">
            <a:off x="10154" y="1415642"/>
            <a:ext cx="17450154" cy="0"/>
          </a:xfrm>
          <a:prstGeom prst="line">
            <a:avLst/>
          </a:prstGeom>
          <a:ln w="38100" cap="rnd">
            <a:solidFill>
              <a:srgbClr val="664354"/>
            </a:solidFill>
            <a:prstDash val="solid"/>
            <a:headEnd type="none" w="sm" len="sm"/>
            <a:tailEnd type="none" w="sm" len="sm"/>
          </a:ln>
        </p:spPr>
      </p:sp>
      <p:grpSp>
        <p:nvGrpSpPr>
          <p:cNvPr id="23" name="Group 23"/>
          <p:cNvGrpSpPr/>
          <p:nvPr/>
        </p:nvGrpSpPr>
        <p:grpSpPr>
          <a:xfrm>
            <a:off x="463607" y="397468"/>
            <a:ext cx="309615" cy="3096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5" name="Group 25"/>
          <p:cNvGrpSpPr/>
          <p:nvPr/>
        </p:nvGrpSpPr>
        <p:grpSpPr>
          <a:xfrm>
            <a:off x="1003996" y="397468"/>
            <a:ext cx="309615" cy="3096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7" name="Group 27"/>
          <p:cNvGrpSpPr/>
          <p:nvPr/>
        </p:nvGrpSpPr>
        <p:grpSpPr>
          <a:xfrm>
            <a:off x="1544385" y="397468"/>
            <a:ext cx="309615" cy="3096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91471" y="368700"/>
            <a:ext cx="399352" cy="399352"/>
          </a:xfrm>
          <a:prstGeom prst="rect">
            <a:avLst/>
          </a:prstGeom>
        </p:spPr>
      </p:pic>
      <p:pic>
        <p:nvPicPr>
          <p:cNvPr id="30" name="Picture 3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15798995" y="368700"/>
            <a:ext cx="415933" cy="415933"/>
          </a:xfrm>
          <a:prstGeom prst="rect">
            <a:avLst/>
          </a:prstGeom>
        </p:spPr>
      </p:pic>
      <p:sp>
        <p:nvSpPr>
          <p:cNvPr id="31" name="TextBox 30"/>
          <p:cNvSpPr txBox="1"/>
          <p:nvPr/>
        </p:nvSpPr>
        <p:spPr>
          <a:xfrm>
            <a:off x="772531" y="1759865"/>
            <a:ext cx="16145586" cy="861774"/>
          </a:xfrm>
          <a:prstGeom prst="rect">
            <a:avLst/>
          </a:prstGeom>
          <a:noFill/>
        </p:spPr>
        <p:txBody>
          <a:bodyPr wrap="square" rtlCol="0">
            <a:spAutoFit/>
          </a:bodyPr>
          <a:lstStyle/>
          <a:p>
            <a:r>
              <a:rPr lang="en-US" sz="5000" b="1" smtClean="0">
                <a:solidFill>
                  <a:srgbClr val="FF0000"/>
                </a:solidFill>
                <a:latin typeface="Arial" panose="020B0604020202020204" pitchFamily="34" charset="0"/>
                <a:cs typeface="Arial" panose="020B0604020202020204" pitchFamily="34" charset="0"/>
              </a:rPr>
              <a:t>2. Bảng tính điện tử Excel </a:t>
            </a:r>
            <a:endParaRPr lang="en-US" sz="5000" b="1">
              <a:solidFill>
                <a:srgbClr val="FF0000"/>
              </a:solidFill>
              <a:latin typeface="Arial" panose="020B0604020202020204" pitchFamily="34" charset="0"/>
              <a:cs typeface="Arial" panose="020B0604020202020204" pitchFamily="34" charset="0"/>
            </a:endParaRPr>
          </a:p>
        </p:txBody>
      </p:sp>
      <p:sp>
        <p:nvSpPr>
          <p:cNvPr id="12" name="TextBox 11"/>
          <p:cNvSpPr txBox="1"/>
          <p:nvPr/>
        </p:nvSpPr>
        <p:spPr>
          <a:xfrm>
            <a:off x="772531" y="2956339"/>
            <a:ext cx="15686669" cy="784830"/>
          </a:xfrm>
          <a:prstGeom prst="rect">
            <a:avLst/>
          </a:prstGeom>
          <a:noFill/>
        </p:spPr>
        <p:txBody>
          <a:bodyPr wrap="square" rtlCol="0">
            <a:spAutoFit/>
          </a:bodyPr>
          <a:lstStyle/>
          <a:p>
            <a:pPr marL="914400" indent="-914400">
              <a:buFont typeface="Wingdings" panose="05000000000000000000" pitchFamily="2" charset="2"/>
              <a:buChar char="Ø"/>
            </a:pPr>
            <a:r>
              <a:rPr lang="en-US" sz="4500" smtClean="0">
                <a:latin typeface="Arial" panose="020B0604020202020204" pitchFamily="34" charset="0"/>
                <a:cs typeface="Arial" panose="020B0604020202020204" pitchFamily="34" charset="0"/>
              </a:rPr>
              <a:t>Hiện nay có nhiều các bảng tính điện tử như:</a:t>
            </a:r>
            <a:endParaRPr lang="en-US" sz="450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12"/>
          <a:stretch>
            <a:fillRect/>
          </a:stretch>
        </p:blipFill>
        <p:spPr>
          <a:xfrm>
            <a:off x="1158802" y="4841766"/>
            <a:ext cx="3794197" cy="3528603"/>
          </a:xfrm>
          <a:prstGeom prst="rect">
            <a:avLst/>
          </a:prstGeom>
        </p:spPr>
      </p:pic>
      <p:pic>
        <p:nvPicPr>
          <p:cNvPr id="14" name="Picture 13"/>
          <p:cNvPicPr>
            <a:picLocks noChangeAspect="1"/>
          </p:cNvPicPr>
          <p:nvPr/>
        </p:nvPicPr>
        <p:blipFill>
          <a:blip r:embed="rId13"/>
          <a:stretch>
            <a:fillRect/>
          </a:stretch>
        </p:blipFill>
        <p:spPr>
          <a:xfrm>
            <a:off x="6973274" y="4643570"/>
            <a:ext cx="3858260" cy="3858260"/>
          </a:xfrm>
          <a:prstGeom prst="rect">
            <a:avLst/>
          </a:prstGeom>
        </p:spPr>
      </p:pic>
      <p:pic>
        <p:nvPicPr>
          <p:cNvPr id="15" name="Picture 14"/>
          <p:cNvPicPr>
            <a:picLocks noChangeAspect="1"/>
          </p:cNvPicPr>
          <p:nvPr/>
        </p:nvPicPr>
        <p:blipFill>
          <a:blip r:embed="rId14"/>
          <a:stretch>
            <a:fillRect/>
          </a:stretch>
        </p:blipFill>
        <p:spPr>
          <a:xfrm>
            <a:off x="12851810" y="4864626"/>
            <a:ext cx="3607390" cy="3607390"/>
          </a:xfrm>
          <a:prstGeom prst="rect">
            <a:avLst/>
          </a:prstGeom>
        </p:spPr>
      </p:pic>
      <p:sp>
        <p:nvSpPr>
          <p:cNvPr id="16" name="Rectangle 15"/>
          <p:cNvSpPr/>
          <p:nvPr/>
        </p:nvSpPr>
        <p:spPr>
          <a:xfrm>
            <a:off x="1545076" y="8763080"/>
            <a:ext cx="3977371" cy="707886"/>
          </a:xfrm>
          <a:prstGeom prst="rect">
            <a:avLst/>
          </a:prstGeom>
        </p:spPr>
        <p:txBody>
          <a:bodyPr wrap="none">
            <a:spAutoFit/>
          </a:bodyPr>
          <a:lstStyle/>
          <a:p>
            <a:r>
              <a:rPr lang="en-US" sz="4000" b="1">
                <a:solidFill>
                  <a:srgbClr val="002060"/>
                </a:solidFill>
                <a:latin typeface="Arial" panose="020B0604020202020204" pitchFamily="34" charset="0"/>
                <a:cs typeface="Arial" panose="020B0604020202020204" pitchFamily="34" charset="0"/>
              </a:rPr>
              <a:t>Microsoft Excel</a:t>
            </a:r>
          </a:p>
        </p:txBody>
      </p:sp>
      <p:sp>
        <p:nvSpPr>
          <p:cNvPr id="32" name="Rectangle 31"/>
          <p:cNvSpPr/>
          <p:nvPr/>
        </p:nvSpPr>
        <p:spPr>
          <a:xfrm>
            <a:off x="6978354" y="8763080"/>
            <a:ext cx="3773790" cy="707886"/>
          </a:xfrm>
          <a:prstGeom prst="rect">
            <a:avLst/>
          </a:prstGeom>
        </p:spPr>
        <p:txBody>
          <a:bodyPr wrap="none">
            <a:spAutoFit/>
          </a:bodyPr>
          <a:lstStyle/>
          <a:p>
            <a:r>
              <a:rPr lang="en-US" sz="4000" b="1">
                <a:solidFill>
                  <a:srgbClr val="002060"/>
                </a:solidFill>
                <a:latin typeface="Arial" panose="020B0604020202020204" pitchFamily="34" charset="0"/>
                <a:cs typeface="Arial" panose="020B0604020202020204" pitchFamily="34" charset="0"/>
              </a:rPr>
              <a:t>Google Sheets</a:t>
            </a:r>
          </a:p>
        </p:txBody>
      </p:sp>
      <p:sp>
        <p:nvSpPr>
          <p:cNvPr id="33" name="Rectangle 32"/>
          <p:cNvSpPr/>
          <p:nvPr/>
        </p:nvSpPr>
        <p:spPr>
          <a:xfrm>
            <a:off x="12635861" y="8763080"/>
            <a:ext cx="4318811" cy="707886"/>
          </a:xfrm>
          <a:prstGeom prst="rect">
            <a:avLst/>
          </a:prstGeom>
        </p:spPr>
        <p:txBody>
          <a:bodyPr wrap="none">
            <a:spAutoFit/>
          </a:bodyPr>
          <a:lstStyle/>
          <a:p>
            <a:r>
              <a:rPr lang="en-US" sz="4000" b="1">
                <a:solidFill>
                  <a:srgbClr val="002060"/>
                </a:solidFill>
                <a:latin typeface="Arial" panose="020B0604020202020204" pitchFamily="34" charset="0"/>
                <a:cs typeface="Arial" panose="020B0604020202020204" pitchFamily="34" charset="0"/>
              </a:rPr>
              <a:t>Open Office Calc</a:t>
            </a:r>
          </a:p>
        </p:txBody>
      </p:sp>
    </p:spTree>
    <p:extLst>
      <p:ext uri="{BB962C8B-B14F-4D97-AF65-F5344CB8AC3E}">
        <p14:creationId xmlns:p14="http://schemas.microsoft.com/office/powerpoint/2010/main" val="2915460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2" grpId="0"/>
      <p:bldP spid="16"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4120868"/>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4965110"/>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5110163"/>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5255215"/>
            <a:ext cx="270338" cy="0"/>
          </a:xfrm>
          <a:prstGeom prst="line">
            <a:avLst/>
          </a:prstGeom>
          <a:ln w="66675" cap="rnd">
            <a:solidFill>
              <a:srgbClr val="845D6F"/>
            </a:solidFill>
            <a:prstDash val="solid"/>
            <a:headEnd type="none" w="sm" len="sm"/>
            <a:tailEnd type="none" w="sm" len="sm"/>
          </a:ln>
        </p:spPr>
      </p:sp>
      <p:sp>
        <p:nvSpPr>
          <p:cNvPr id="22" name="AutoShape 22"/>
          <p:cNvSpPr/>
          <p:nvPr/>
        </p:nvSpPr>
        <p:spPr>
          <a:xfrm rot="3752">
            <a:off x="10154" y="1415642"/>
            <a:ext cx="17450154" cy="0"/>
          </a:xfrm>
          <a:prstGeom prst="line">
            <a:avLst/>
          </a:prstGeom>
          <a:ln w="38100" cap="rnd">
            <a:solidFill>
              <a:srgbClr val="664354"/>
            </a:solidFill>
            <a:prstDash val="solid"/>
            <a:headEnd type="none" w="sm" len="sm"/>
            <a:tailEnd type="none" w="sm" len="sm"/>
          </a:ln>
        </p:spPr>
      </p:sp>
      <p:grpSp>
        <p:nvGrpSpPr>
          <p:cNvPr id="23" name="Group 23"/>
          <p:cNvGrpSpPr/>
          <p:nvPr/>
        </p:nvGrpSpPr>
        <p:grpSpPr>
          <a:xfrm>
            <a:off x="463607" y="397468"/>
            <a:ext cx="309615" cy="3096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5" name="Group 25"/>
          <p:cNvGrpSpPr/>
          <p:nvPr/>
        </p:nvGrpSpPr>
        <p:grpSpPr>
          <a:xfrm>
            <a:off x="1003996" y="397468"/>
            <a:ext cx="309615" cy="3096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7" name="Group 27"/>
          <p:cNvGrpSpPr/>
          <p:nvPr/>
        </p:nvGrpSpPr>
        <p:grpSpPr>
          <a:xfrm>
            <a:off x="1544385" y="397468"/>
            <a:ext cx="309615" cy="3096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91471" y="368700"/>
            <a:ext cx="399352" cy="399352"/>
          </a:xfrm>
          <a:prstGeom prst="rect">
            <a:avLst/>
          </a:prstGeom>
        </p:spPr>
      </p:pic>
      <p:pic>
        <p:nvPicPr>
          <p:cNvPr id="30" name="Picture 3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15798995" y="368700"/>
            <a:ext cx="415933" cy="415933"/>
          </a:xfrm>
          <a:prstGeom prst="rect">
            <a:avLst/>
          </a:prstGeom>
        </p:spPr>
      </p:pic>
      <p:pic>
        <p:nvPicPr>
          <p:cNvPr id="17" name="Picture 16"/>
          <p:cNvPicPr>
            <a:picLocks noChangeAspect="1"/>
          </p:cNvPicPr>
          <p:nvPr/>
        </p:nvPicPr>
        <p:blipFill>
          <a:blip r:embed="rId12"/>
          <a:stretch>
            <a:fillRect/>
          </a:stretch>
        </p:blipFill>
        <p:spPr>
          <a:xfrm>
            <a:off x="1545076" y="3227705"/>
            <a:ext cx="3091017" cy="2874646"/>
          </a:xfrm>
          <a:prstGeom prst="rect">
            <a:avLst/>
          </a:prstGeom>
        </p:spPr>
      </p:pic>
      <p:sp>
        <p:nvSpPr>
          <p:cNvPr id="18" name="TextBox 17"/>
          <p:cNvSpPr txBox="1"/>
          <p:nvPr/>
        </p:nvSpPr>
        <p:spPr>
          <a:xfrm>
            <a:off x="747131" y="1780386"/>
            <a:ext cx="15467797" cy="861774"/>
          </a:xfrm>
          <a:prstGeom prst="rect">
            <a:avLst/>
          </a:prstGeom>
          <a:noFill/>
        </p:spPr>
        <p:txBody>
          <a:bodyPr wrap="square" rtlCol="0">
            <a:spAutoFit/>
          </a:bodyPr>
          <a:lstStyle/>
          <a:p>
            <a:r>
              <a:rPr lang="en-US" sz="5000" b="1" i="1" smtClean="0">
                <a:latin typeface="Arial" panose="020B0604020202020204" pitchFamily="34" charset="0"/>
                <a:cs typeface="Arial" panose="020B0604020202020204" pitchFamily="34" charset="0"/>
                <a:sym typeface="Wingdings" panose="05000000000000000000" pitchFamily="2" charset="2"/>
              </a:rPr>
              <a:t></a:t>
            </a:r>
            <a:r>
              <a:rPr lang="en-US" sz="5000" b="1" i="1" smtClean="0">
                <a:latin typeface="Arial" panose="020B0604020202020204" pitchFamily="34" charset="0"/>
                <a:cs typeface="Arial" panose="020B0604020202020204" pitchFamily="34" charset="0"/>
              </a:rPr>
              <a:t>Thao tác khởi động phần </a:t>
            </a:r>
            <a:r>
              <a:rPr lang="en-US" sz="5000" b="1" i="1" smtClean="0">
                <a:latin typeface="Arial" panose="020B0604020202020204" pitchFamily="34" charset="0"/>
                <a:cs typeface="Arial" panose="020B0604020202020204" pitchFamily="34" charset="0"/>
              </a:rPr>
              <a:t>mềm bảng tính  </a:t>
            </a:r>
            <a:r>
              <a:rPr lang="en-US" sz="5000" b="1" i="1" smtClean="0">
                <a:latin typeface="Arial" panose="020B0604020202020204" pitchFamily="34" charset="0"/>
                <a:cs typeface="Arial" panose="020B0604020202020204" pitchFamily="34" charset="0"/>
              </a:rPr>
              <a:t>Excel</a:t>
            </a:r>
            <a:endParaRPr lang="en-US" sz="5000" b="1" i="1">
              <a:latin typeface="Arial" panose="020B0604020202020204" pitchFamily="34" charset="0"/>
              <a:cs typeface="Arial" panose="020B0604020202020204" pitchFamily="34" charset="0"/>
            </a:endParaRPr>
          </a:p>
        </p:txBody>
      </p:sp>
      <p:sp>
        <p:nvSpPr>
          <p:cNvPr id="19" name="Rounded Rectangular Callout 18"/>
          <p:cNvSpPr/>
          <p:nvPr/>
        </p:nvSpPr>
        <p:spPr>
          <a:xfrm>
            <a:off x="5498292" y="4120868"/>
            <a:ext cx="8382000" cy="2045264"/>
          </a:xfrm>
          <a:prstGeom prst="wedgeRoundRectCallout">
            <a:avLst>
              <a:gd name="adj1" fmla="val -56470"/>
              <a:gd name="adj2" fmla="val 4646"/>
              <a:gd name="adj3" fmla="val 16667"/>
            </a:avLst>
          </a:prstGeom>
          <a:solidFill>
            <a:srgbClr val="FFFF66"/>
          </a:solid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Nháy chuột vào biểu tượng </a:t>
            </a:r>
          </a:p>
          <a:p>
            <a:pPr algn="ctr">
              <a:lnSpc>
                <a:spcPct val="150000"/>
              </a:lnSpc>
            </a:pPr>
            <a:r>
              <a:rPr lang="en-US" sz="4000" smtClean="0">
                <a:solidFill>
                  <a:schemeClr val="tx1"/>
                </a:solidFill>
                <a:latin typeface="Arial" panose="020B0604020202020204" pitchFamily="34" charset="0"/>
                <a:cs typeface="Arial" panose="020B0604020202020204" pitchFamily="34" charset="0"/>
              </a:rPr>
              <a:t>trong bảng chọn </a:t>
            </a:r>
            <a:r>
              <a:rPr lang="en-US" sz="4000" b="1" i="1" smtClean="0">
                <a:solidFill>
                  <a:schemeClr val="tx1"/>
                </a:solidFill>
                <a:latin typeface="Arial" panose="020B0604020202020204" pitchFamily="34" charset="0"/>
                <a:cs typeface="Arial" panose="020B0604020202020204" pitchFamily="34" charset="0"/>
              </a:rPr>
              <a:t>Start</a:t>
            </a:r>
            <a:endParaRPr lang="en-US" sz="4000" b="1" i="1">
              <a:solidFill>
                <a:schemeClr val="tx1"/>
              </a:solidFill>
              <a:latin typeface="Arial" panose="020B0604020202020204" pitchFamily="34" charset="0"/>
              <a:cs typeface="Arial" panose="020B0604020202020204" pitchFamily="34" charset="0"/>
            </a:endParaRPr>
          </a:p>
        </p:txBody>
      </p:sp>
      <p:pic>
        <p:nvPicPr>
          <p:cNvPr id="31" name="Picture 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3155245" y="4791732"/>
            <a:ext cx="3835578" cy="5489200"/>
          </a:xfrm>
          <a:prstGeom prst="rect">
            <a:avLst/>
          </a:prstGeom>
        </p:spPr>
      </p:pic>
      <p:sp>
        <p:nvSpPr>
          <p:cNvPr id="33" name="Rounded Rectangular Callout 32"/>
          <p:cNvSpPr/>
          <p:nvPr/>
        </p:nvSpPr>
        <p:spPr>
          <a:xfrm>
            <a:off x="3810000" y="7778663"/>
            <a:ext cx="8382000" cy="2045264"/>
          </a:xfrm>
          <a:prstGeom prst="wedgeRoundRectCallout">
            <a:avLst>
              <a:gd name="adj1" fmla="val -58167"/>
              <a:gd name="adj2" fmla="val -49997"/>
              <a:gd name="adj3" fmla="val 16667"/>
            </a:avLst>
          </a:prstGeom>
          <a:solidFill>
            <a:srgbClr val="FFFF66"/>
          </a:solid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chemeClr val="tx1"/>
                </a:solidFill>
                <a:latin typeface="Arial" panose="020B0604020202020204" pitchFamily="34" charset="0"/>
                <a:cs typeface="Arial" panose="020B0604020202020204" pitchFamily="34" charset="0"/>
              </a:rPr>
              <a:t>Nháy chuột vào biểu tượng ở màn hình nền hoặc thanh </a:t>
            </a:r>
            <a:r>
              <a:rPr lang="en-US" sz="4000" b="1" i="1" smtClean="0">
                <a:solidFill>
                  <a:schemeClr val="tx1"/>
                </a:solidFill>
                <a:latin typeface="Arial" panose="020B0604020202020204" pitchFamily="34" charset="0"/>
                <a:cs typeface="Arial" panose="020B0604020202020204" pitchFamily="34" charset="0"/>
              </a:rPr>
              <a:t>Taskbar</a:t>
            </a:r>
          </a:p>
        </p:txBody>
      </p:sp>
      <p:sp>
        <p:nvSpPr>
          <p:cNvPr id="20" name="Rounded Rectangle 19"/>
          <p:cNvSpPr/>
          <p:nvPr/>
        </p:nvSpPr>
        <p:spPr>
          <a:xfrm>
            <a:off x="1274184" y="6265334"/>
            <a:ext cx="4188960" cy="1187363"/>
          </a:xfrm>
          <a:prstGeom prst="round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smtClean="0">
                <a:solidFill>
                  <a:schemeClr val="tx1"/>
                </a:solidFill>
                <a:latin typeface="Arial" panose="020B0604020202020204" pitchFamily="34" charset="0"/>
                <a:cs typeface="Arial" panose="020B0604020202020204" pitchFamily="34" charset="0"/>
              </a:rPr>
              <a:t>Biểu tượng phần mềm </a:t>
            </a:r>
            <a:r>
              <a:rPr lang="en-US" sz="3000" smtClean="0">
                <a:solidFill>
                  <a:schemeClr val="tx1"/>
                </a:solidFill>
                <a:latin typeface="Arial" panose="020B0604020202020204" pitchFamily="34" charset="0"/>
                <a:cs typeface="Arial" panose="020B0604020202020204" pitchFamily="34" charset="0"/>
              </a:rPr>
              <a:t>bảng tính Excel</a:t>
            </a:r>
            <a:endParaRPr lang="en-US" sz="3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84937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33"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4120868"/>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4965110"/>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5110163"/>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5255215"/>
            <a:ext cx="270338" cy="0"/>
          </a:xfrm>
          <a:prstGeom prst="line">
            <a:avLst/>
          </a:prstGeom>
          <a:ln w="66675" cap="rnd">
            <a:solidFill>
              <a:srgbClr val="845D6F"/>
            </a:solidFill>
            <a:prstDash val="solid"/>
            <a:headEnd type="none" w="sm" len="sm"/>
            <a:tailEnd type="none" w="sm" len="sm"/>
          </a:ln>
        </p:spPr>
      </p:sp>
      <p:sp>
        <p:nvSpPr>
          <p:cNvPr id="22" name="AutoShape 22"/>
          <p:cNvSpPr/>
          <p:nvPr/>
        </p:nvSpPr>
        <p:spPr>
          <a:xfrm rot="3752">
            <a:off x="10154" y="1415642"/>
            <a:ext cx="17450154" cy="0"/>
          </a:xfrm>
          <a:prstGeom prst="line">
            <a:avLst/>
          </a:prstGeom>
          <a:ln w="38100" cap="rnd">
            <a:solidFill>
              <a:srgbClr val="664354"/>
            </a:solidFill>
            <a:prstDash val="solid"/>
            <a:headEnd type="none" w="sm" len="sm"/>
            <a:tailEnd type="none" w="sm" len="sm"/>
          </a:ln>
        </p:spPr>
      </p:sp>
      <p:grpSp>
        <p:nvGrpSpPr>
          <p:cNvPr id="23" name="Group 23"/>
          <p:cNvGrpSpPr/>
          <p:nvPr/>
        </p:nvGrpSpPr>
        <p:grpSpPr>
          <a:xfrm>
            <a:off x="463607" y="397468"/>
            <a:ext cx="309615" cy="3096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5" name="Group 25"/>
          <p:cNvGrpSpPr/>
          <p:nvPr/>
        </p:nvGrpSpPr>
        <p:grpSpPr>
          <a:xfrm>
            <a:off x="1003996" y="397468"/>
            <a:ext cx="309615" cy="3096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7" name="Group 27"/>
          <p:cNvGrpSpPr/>
          <p:nvPr/>
        </p:nvGrpSpPr>
        <p:grpSpPr>
          <a:xfrm>
            <a:off x="1544385" y="397468"/>
            <a:ext cx="309615" cy="3096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91471" y="368700"/>
            <a:ext cx="399352" cy="399352"/>
          </a:xfrm>
          <a:prstGeom prst="rect">
            <a:avLst/>
          </a:prstGeom>
        </p:spPr>
      </p:pic>
      <p:pic>
        <p:nvPicPr>
          <p:cNvPr id="30" name="Picture 3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15798995" y="368700"/>
            <a:ext cx="415933" cy="415933"/>
          </a:xfrm>
          <a:prstGeom prst="rect">
            <a:avLst/>
          </a:prstGeom>
        </p:spPr>
      </p:pic>
      <p:sp>
        <p:nvSpPr>
          <p:cNvPr id="17" name="Rectangle 16"/>
          <p:cNvSpPr/>
          <p:nvPr/>
        </p:nvSpPr>
        <p:spPr>
          <a:xfrm>
            <a:off x="796199" y="1406119"/>
            <a:ext cx="16036337" cy="2041456"/>
          </a:xfrm>
          <a:prstGeom prst="rect">
            <a:avLst/>
          </a:prstGeom>
        </p:spPr>
        <p:txBody>
          <a:bodyPr wrap="square">
            <a:spAutoFit/>
          </a:bodyPr>
          <a:lstStyle/>
          <a:p>
            <a:pPr marL="685800" indent="-685800" algn="just">
              <a:lnSpc>
                <a:spcPct val="150000"/>
              </a:lnSpc>
              <a:buFont typeface="Wingdings" panose="05000000000000000000" pitchFamily="2" charset="2"/>
              <a:buChar char="Ø"/>
            </a:pPr>
            <a:r>
              <a:rPr lang="en-US" sz="4500" i="1" smtClean="0">
                <a:latin typeface="Arial" panose="020B0604020202020204" pitchFamily="34" charset="0"/>
                <a:cs typeface="Arial" panose="020B0604020202020204" pitchFamily="34" charset="0"/>
              </a:rPr>
              <a:t>Quan </a:t>
            </a:r>
            <a:r>
              <a:rPr lang="en-US" sz="4500" i="1">
                <a:latin typeface="Arial" panose="020B0604020202020204" pitchFamily="34" charset="0"/>
                <a:cs typeface="Arial" panose="020B0604020202020204" pitchFamily="34" charset="0"/>
              </a:rPr>
              <a:t>sát Hình 2 và cho biết: Em hãy nêu các vùng chính và một số lệnh trong cửa sổ Excel.</a:t>
            </a:r>
          </a:p>
        </p:txBody>
      </p:sp>
      <p:pic>
        <p:nvPicPr>
          <p:cNvPr id="18" name="Picture 17"/>
          <p:cNvPicPr>
            <a:picLocks noChangeAspect="1"/>
          </p:cNvPicPr>
          <p:nvPr/>
        </p:nvPicPr>
        <p:blipFill rotWithShape="1">
          <a:blip r:embed="rId12">
            <a:extLst>
              <a:ext uri="{28A0092B-C50C-407E-A947-70E740481C1C}">
                <a14:useLocalDpi xmlns:a14="http://schemas.microsoft.com/office/drawing/2010/main" val="0"/>
              </a:ext>
            </a:extLst>
          </a:blip>
          <a:srcRect l="7913" t="3480" r="7269" b="34387"/>
          <a:stretch/>
        </p:blipFill>
        <p:spPr>
          <a:xfrm>
            <a:off x="1004687" y="3480595"/>
            <a:ext cx="16125287" cy="65187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4120868"/>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4965110"/>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5110163"/>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5255215"/>
            <a:ext cx="270338" cy="0"/>
          </a:xfrm>
          <a:prstGeom prst="line">
            <a:avLst/>
          </a:prstGeom>
          <a:ln w="66675" cap="rnd">
            <a:solidFill>
              <a:srgbClr val="845D6F"/>
            </a:solidFill>
            <a:prstDash val="solid"/>
            <a:headEnd type="none" w="sm" len="sm"/>
            <a:tailEnd type="none" w="sm" len="sm"/>
          </a:ln>
        </p:spPr>
      </p:sp>
      <p:sp>
        <p:nvSpPr>
          <p:cNvPr id="22" name="AutoShape 22"/>
          <p:cNvSpPr/>
          <p:nvPr/>
        </p:nvSpPr>
        <p:spPr>
          <a:xfrm rot="3752">
            <a:off x="10154" y="1415642"/>
            <a:ext cx="17450154" cy="0"/>
          </a:xfrm>
          <a:prstGeom prst="line">
            <a:avLst/>
          </a:prstGeom>
          <a:ln w="38100" cap="rnd">
            <a:solidFill>
              <a:srgbClr val="664354"/>
            </a:solidFill>
            <a:prstDash val="solid"/>
            <a:headEnd type="none" w="sm" len="sm"/>
            <a:tailEnd type="none" w="sm" len="sm"/>
          </a:ln>
        </p:spPr>
      </p:sp>
      <p:grpSp>
        <p:nvGrpSpPr>
          <p:cNvPr id="23" name="Group 23"/>
          <p:cNvGrpSpPr/>
          <p:nvPr/>
        </p:nvGrpSpPr>
        <p:grpSpPr>
          <a:xfrm>
            <a:off x="463607" y="397468"/>
            <a:ext cx="309615" cy="3096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5" name="Group 25"/>
          <p:cNvGrpSpPr/>
          <p:nvPr/>
        </p:nvGrpSpPr>
        <p:grpSpPr>
          <a:xfrm>
            <a:off x="1003996" y="397468"/>
            <a:ext cx="309615" cy="3096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7" name="Group 27"/>
          <p:cNvGrpSpPr/>
          <p:nvPr/>
        </p:nvGrpSpPr>
        <p:grpSpPr>
          <a:xfrm>
            <a:off x="1544385" y="397468"/>
            <a:ext cx="309615" cy="3096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91471" y="368700"/>
            <a:ext cx="399352" cy="399352"/>
          </a:xfrm>
          <a:prstGeom prst="rect">
            <a:avLst/>
          </a:prstGeom>
        </p:spPr>
      </p:pic>
      <p:pic>
        <p:nvPicPr>
          <p:cNvPr id="30" name="Picture 3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15798995" y="368700"/>
            <a:ext cx="415933" cy="415933"/>
          </a:xfrm>
          <a:prstGeom prst="rect">
            <a:avLst/>
          </a:prstGeom>
        </p:spPr>
      </p:pic>
      <p:sp>
        <p:nvSpPr>
          <p:cNvPr id="12" name="Rectangle 11"/>
          <p:cNvSpPr/>
          <p:nvPr/>
        </p:nvSpPr>
        <p:spPr>
          <a:xfrm>
            <a:off x="702829" y="1833481"/>
            <a:ext cx="14305519" cy="784830"/>
          </a:xfrm>
          <a:prstGeom prst="rect">
            <a:avLst/>
          </a:prstGeom>
        </p:spPr>
        <p:txBody>
          <a:bodyPr wrap="none">
            <a:spAutoFit/>
          </a:bodyPr>
          <a:lstStyle/>
          <a:p>
            <a:pPr marL="685800" indent="-685800">
              <a:buFont typeface="Wingdings" panose="05000000000000000000" pitchFamily="2" charset="2"/>
              <a:buChar char="Ø"/>
            </a:pPr>
            <a:r>
              <a:rPr lang="en-US" sz="4500" b="1" i="1" smtClean="0">
                <a:latin typeface="Arial" panose="020B0604020202020204" pitchFamily="34" charset="0"/>
                <a:cs typeface="Arial" panose="020B0604020202020204" pitchFamily="34" charset="0"/>
              </a:rPr>
              <a:t>Các </a:t>
            </a:r>
            <a:r>
              <a:rPr lang="en-US" sz="4500" b="1" i="1">
                <a:latin typeface="Arial" panose="020B0604020202020204" pitchFamily="34" charset="0"/>
                <a:cs typeface="Arial" panose="020B0604020202020204" pitchFamily="34" charset="0"/>
              </a:rPr>
              <a:t>vùng </a:t>
            </a:r>
            <a:r>
              <a:rPr lang="en-US" sz="4500" b="1" i="1" smtClean="0">
                <a:latin typeface="Arial" panose="020B0604020202020204" pitchFamily="34" charset="0"/>
                <a:cs typeface="Arial" panose="020B0604020202020204" pitchFamily="34" charset="0"/>
              </a:rPr>
              <a:t>chính trong cửa sổ làm việc của Excel:</a:t>
            </a:r>
            <a:endParaRPr lang="en-US" sz="4500" b="1" i="1">
              <a:latin typeface="Arial" panose="020B0604020202020204" pitchFamily="34" charset="0"/>
              <a:cs typeface="Arial" panose="020B0604020202020204" pitchFamily="34" charset="0"/>
            </a:endParaRPr>
          </a:p>
        </p:txBody>
      </p:sp>
      <p:grpSp>
        <p:nvGrpSpPr>
          <p:cNvPr id="19" name="Group 18"/>
          <p:cNvGrpSpPr/>
          <p:nvPr/>
        </p:nvGrpSpPr>
        <p:grpSpPr>
          <a:xfrm>
            <a:off x="1616724" y="3959815"/>
            <a:ext cx="6542669" cy="1295400"/>
            <a:chOff x="772531" y="3473168"/>
            <a:chExt cx="6542669" cy="1295400"/>
          </a:xfrm>
        </p:grpSpPr>
        <p:sp>
          <p:nvSpPr>
            <p:cNvPr id="15" name="Flowchart: Terminator 14"/>
            <p:cNvSpPr/>
            <p:nvPr/>
          </p:nvSpPr>
          <p:spPr>
            <a:xfrm>
              <a:off x="1312920" y="3473168"/>
              <a:ext cx="6002280" cy="1295400"/>
            </a:xfrm>
            <a:prstGeom prst="flowChartTerminator">
              <a:avLst/>
            </a:prstGeom>
            <a:solidFill>
              <a:srgbClr val="FFCC66"/>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Vùng nút lệnh </a:t>
              </a:r>
              <a:endParaRPr lang="en-US" sz="4000">
                <a:solidFill>
                  <a:schemeClr val="tx1"/>
                </a:solidFill>
                <a:latin typeface="Arial" panose="020B0604020202020204" pitchFamily="34" charset="0"/>
                <a:cs typeface="Arial" panose="020B0604020202020204" pitchFamily="34" charset="0"/>
              </a:endParaRPr>
            </a:p>
          </p:txBody>
        </p:sp>
        <p:sp>
          <p:nvSpPr>
            <p:cNvPr id="16" name="Oval 15"/>
            <p:cNvSpPr/>
            <p:nvPr/>
          </p:nvSpPr>
          <p:spPr>
            <a:xfrm>
              <a:off x="772531" y="3552402"/>
              <a:ext cx="1131621" cy="1136932"/>
            </a:xfrm>
            <a:prstGeom prst="ellipse">
              <a:avLst/>
            </a:prstGeom>
            <a:solidFill>
              <a:srgbClr val="FFCC66"/>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1</a:t>
              </a:r>
              <a:endParaRPr lang="en-US" sz="4500" b="1">
                <a:solidFill>
                  <a:schemeClr val="tx1"/>
                </a:solidFill>
                <a:latin typeface="Arial" panose="020B0604020202020204" pitchFamily="34" charset="0"/>
                <a:cs typeface="Arial" panose="020B0604020202020204" pitchFamily="34" charset="0"/>
              </a:endParaRPr>
            </a:p>
          </p:txBody>
        </p:sp>
      </p:grpSp>
      <p:grpSp>
        <p:nvGrpSpPr>
          <p:cNvPr id="20" name="Group 19"/>
          <p:cNvGrpSpPr/>
          <p:nvPr/>
        </p:nvGrpSpPr>
        <p:grpSpPr>
          <a:xfrm>
            <a:off x="1565881" y="6015438"/>
            <a:ext cx="6593512" cy="1295400"/>
            <a:chOff x="721688" y="5528791"/>
            <a:chExt cx="6593512" cy="1295400"/>
          </a:xfrm>
        </p:grpSpPr>
        <p:sp>
          <p:nvSpPr>
            <p:cNvPr id="32" name="Flowchart: Terminator 31"/>
            <p:cNvSpPr/>
            <p:nvPr/>
          </p:nvSpPr>
          <p:spPr>
            <a:xfrm>
              <a:off x="1312920" y="5528791"/>
              <a:ext cx="6002280" cy="1295400"/>
            </a:xfrm>
            <a:prstGeom prst="flowChartTerminator">
              <a:avLst/>
            </a:prstGeom>
            <a:solidFill>
              <a:srgbClr val="FFCC66"/>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Vùng các ô dữ liệu</a:t>
              </a:r>
            </a:p>
          </p:txBody>
        </p:sp>
        <p:sp>
          <p:nvSpPr>
            <p:cNvPr id="34" name="Oval 33"/>
            <p:cNvSpPr/>
            <p:nvPr/>
          </p:nvSpPr>
          <p:spPr>
            <a:xfrm>
              <a:off x="721688" y="5528791"/>
              <a:ext cx="1131621" cy="1136932"/>
            </a:xfrm>
            <a:prstGeom prst="ellipse">
              <a:avLst/>
            </a:prstGeom>
            <a:solidFill>
              <a:srgbClr val="FFCC66"/>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2</a:t>
              </a:r>
            </a:p>
          </p:txBody>
        </p:sp>
      </p:grpSp>
      <p:grpSp>
        <p:nvGrpSpPr>
          <p:cNvPr id="21" name="Group 20"/>
          <p:cNvGrpSpPr/>
          <p:nvPr/>
        </p:nvGrpSpPr>
        <p:grpSpPr>
          <a:xfrm>
            <a:off x="1616724" y="7991827"/>
            <a:ext cx="6593512" cy="1295920"/>
            <a:chOff x="772531" y="7505180"/>
            <a:chExt cx="6593512" cy="1295920"/>
          </a:xfrm>
        </p:grpSpPr>
        <p:sp>
          <p:nvSpPr>
            <p:cNvPr id="33" name="Flowchart: Terminator 32"/>
            <p:cNvSpPr/>
            <p:nvPr/>
          </p:nvSpPr>
          <p:spPr>
            <a:xfrm>
              <a:off x="1363763" y="7505700"/>
              <a:ext cx="6002280" cy="1295400"/>
            </a:xfrm>
            <a:prstGeom prst="flowChartTerminator">
              <a:avLst/>
            </a:prstGeom>
            <a:solidFill>
              <a:srgbClr val="FFCC66"/>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Thanh điều hướng</a:t>
              </a:r>
              <a:endParaRPr lang="en-US" sz="4000">
                <a:solidFill>
                  <a:schemeClr val="tx1"/>
                </a:solidFill>
                <a:latin typeface="Arial" panose="020B0604020202020204" pitchFamily="34" charset="0"/>
                <a:cs typeface="Arial" panose="020B0604020202020204" pitchFamily="34" charset="0"/>
              </a:endParaRPr>
            </a:p>
          </p:txBody>
        </p:sp>
        <p:sp>
          <p:nvSpPr>
            <p:cNvPr id="35" name="Oval 34"/>
            <p:cNvSpPr/>
            <p:nvPr/>
          </p:nvSpPr>
          <p:spPr>
            <a:xfrm>
              <a:off x="772531" y="7505180"/>
              <a:ext cx="1131621" cy="1136932"/>
            </a:xfrm>
            <a:prstGeom prst="ellipse">
              <a:avLst/>
            </a:prstGeom>
            <a:solidFill>
              <a:srgbClr val="FFCC66"/>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3</a:t>
              </a:r>
            </a:p>
          </p:txBody>
        </p:sp>
      </p:grpSp>
      <p:pic>
        <p:nvPicPr>
          <p:cNvPr id="36" name="Picture 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405951" y="3982675"/>
            <a:ext cx="6358992" cy="6253009"/>
          </a:xfrm>
          <a:prstGeom prst="rect">
            <a:avLst/>
          </a:prstGeom>
        </p:spPr>
      </p:pic>
      <p:pic>
        <p:nvPicPr>
          <p:cNvPr id="37" name="Picture 36"/>
          <p:cNvPicPr>
            <a:picLocks noChangeAspect="1"/>
          </p:cNvPicPr>
          <p:nvPr/>
        </p:nvPicPr>
        <p:blipFill>
          <a:blip r:embed="rId13"/>
          <a:stretch>
            <a:fillRect/>
          </a:stretch>
        </p:blipFill>
        <p:spPr>
          <a:xfrm>
            <a:off x="10989004" y="2593693"/>
            <a:ext cx="1219200" cy="1219200"/>
          </a:xfrm>
          <a:prstGeom prst="rect">
            <a:avLst/>
          </a:prstGeom>
        </p:spPr>
      </p:pic>
      <p:pic>
        <p:nvPicPr>
          <p:cNvPr id="38" name="Picture 37"/>
          <p:cNvPicPr>
            <a:picLocks noChangeAspect="1"/>
          </p:cNvPicPr>
          <p:nvPr/>
        </p:nvPicPr>
        <p:blipFill>
          <a:blip r:embed="rId14"/>
          <a:stretch>
            <a:fillRect/>
          </a:stretch>
        </p:blipFill>
        <p:spPr>
          <a:xfrm>
            <a:off x="15130951" y="2349421"/>
            <a:ext cx="1219200" cy="1219200"/>
          </a:xfrm>
          <a:prstGeom prst="rect">
            <a:avLst/>
          </a:prstGeom>
        </p:spPr>
      </p:pic>
    </p:spTree>
    <p:extLst>
      <p:ext uri="{BB962C8B-B14F-4D97-AF65-F5344CB8AC3E}">
        <p14:creationId xmlns:p14="http://schemas.microsoft.com/office/powerpoint/2010/main" val="18764816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par>
                                <p:cTn id="13" presetID="2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par>
                                <p:cTn id="16" presetID="22" presetClass="entr" presetSubtype="4"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4120868"/>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4965110"/>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5110163"/>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5255215"/>
            <a:ext cx="270338" cy="0"/>
          </a:xfrm>
          <a:prstGeom prst="line">
            <a:avLst/>
          </a:prstGeom>
          <a:ln w="66675" cap="rnd">
            <a:solidFill>
              <a:srgbClr val="845D6F"/>
            </a:solidFill>
            <a:prstDash val="solid"/>
            <a:headEnd type="none" w="sm" len="sm"/>
            <a:tailEnd type="none" w="sm" len="sm"/>
          </a:ln>
        </p:spPr>
      </p:sp>
      <p:sp>
        <p:nvSpPr>
          <p:cNvPr id="22" name="AutoShape 22"/>
          <p:cNvSpPr/>
          <p:nvPr/>
        </p:nvSpPr>
        <p:spPr>
          <a:xfrm rot="3752">
            <a:off x="10154" y="1415642"/>
            <a:ext cx="17450154" cy="0"/>
          </a:xfrm>
          <a:prstGeom prst="line">
            <a:avLst/>
          </a:prstGeom>
          <a:ln w="38100" cap="rnd">
            <a:solidFill>
              <a:srgbClr val="664354"/>
            </a:solidFill>
            <a:prstDash val="solid"/>
            <a:headEnd type="none" w="sm" len="sm"/>
            <a:tailEnd type="none" w="sm" len="sm"/>
          </a:ln>
        </p:spPr>
      </p:sp>
      <p:grpSp>
        <p:nvGrpSpPr>
          <p:cNvPr id="23" name="Group 23"/>
          <p:cNvGrpSpPr/>
          <p:nvPr/>
        </p:nvGrpSpPr>
        <p:grpSpPr>
          <a:xfrm>
            <a:off x="463607" y="397468"/>
            <a:ext cx="309615" cy="3096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5" name="Group 25"/>
          <p:cNvGrpSpPr/>
          <p:nvPr/>
        </p:nvGrpSpPr>
        <p:grpSpPr>
          <a:xfrm>
            <a:off x="1003996" y="397468"/>
            <a:ext cx="309615" cy="3096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7" name="Group 27"/>
          <p:cNvGrpSpPr/>
          <p:nvPr/>
        </p:nvGrpSpPr>
        <p:grpSpPr>
          <a:xfrm>
            <a:off x="1544385" y="397468"/>
            <a:ext cx="309615" cy="3096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91471" y="368700"/>
            <a:ext cx="399352" cy="399352"/>
          </a:xfrm>
          <a:prstGeom prst="rect">
            <a:avLst/>
          </a:prstGeom>
        </p:spPr>
      </p:pic>
      <p:pic>
        <p:nvPicPr>
          <p:cNvPr id="30" name="Picture 3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15798995" y="368700"/>
            <a:ext cx="415933" cy="415933"/>
          </a:xfrm>
          <a:prstGeom prst="rect">
            <a:avLst/>
          </a:prstGeom>
        </p:spPr>
      </p:pic>
      <p:sp>
        <p:nvSpPr>
          <p:cNvPr id="12" name="Rectangle 11"/>
          <p:cNvSpPr/>
          <p:nvPr/>
        </p:nvSpPr>
        <p:spPr>
          <a:xfrm>
            <a:off x="1526748" y="621289"/>
            <a:ext cx="7728398" cy="784830"/>
          </a:xfrm>
          <a:prstGeom prst="rect">
            <a:avLst/>
          </a:prstGeom>
        </p:spPr>
        <p:txBody>
          <a:bodyPr wrap="none">
            <a:spAutoFit/>
          </a:bodyPr>
          <a:lstStyle/>
          <a:p>
            <a:pPr marL="685800" indent="-685800">
              <a:buFont typeface="Wingdings" panose="05000000000000000000" pitchFamily="2" charset="2"/>
              <a:buChar char="Ø"/>
            </a:pPr>
            <a:r>
              <a:rPr lang="en-US" sz="4500" b="1" i="1">
                <a:latin typeface="Arial" panose="020B0604020202020204" pitchFamily="34" charset="0"/>
                <a:cs typeface="Arial" panose="020B0604020202020204" pitchFamily="34" charset="0"/>
              </a:rPr>
              <a:t>Một số lệnh xử lí dữ liệu:</a:t>
            </a:r>
          </a:p>
        </p:txBody>
      </p:sp>
      <p:pic>
        <p:nvPicPr>
          <p:cNvPr id="13" name="Picture 12"/>
          <p:cNvPicPr>
            <a:picLocks noChangeAspect="1"/>
          </p:cNvPicPr>
          <p:nvPr/>
        </p:nvPicPr>
        <p:blipFill rotWithShape="1">
          <a:blip r:embed="rId12"/>
          <a:srcRect b="18605"/>
          <a:stretch/>
        </p:blipFill>
        <p:spPr>
          <a:xfrm>
            <a:off x="2497477" y="1657119"/>
            <a:ext cx="12465349" cy="2088535"/>
          </a:xfrm>
          <a:prstGeom prst="rect">
            <a:avLst/>
          </a:prstGeom>
        </p:spPr>
      </p:pic>
      <p:pic>
        <p:nvPicPr>
          <p:cNvPr id="14" name="Picture 13"/>
          <p:cNvPicPr>
            <a:picLocks noChangeAspect="1"/>
          </p:cNvPicPr>
          <p:nvPr/>
        </p:nvPicPr>
        <p:blipFill>
          <a:blip r:embed="rId13"/>
          <a:stretch>
            <a:fillRect/>
          </a:stretch>
        </p:blipFill>
        <p:spPr>
          <a:xfrm>
            <a:off x="2423995" y="4496773"/>
            <a:ext cx="12612314" cy="2370412"/>
          </a:xfrm>
          <a:prstGeom prst="rect">
            <a:avLst/>
          </a:prstGeom>
        </p:spPr>
      </p:pic>
      <p:pic>
        <p:nvPicPr>
          <p:cNvPr id="17" name="Picture 16"/>
          <p:cNvPicPr>
            <a:picLocks noChangeAspect="1"/>
          </p:cNvPicPr>
          <p:nvPr/>
        </p:nvPicPr>
        <p:blipFill>
          <a:blip r:embed="rId14"/>
          <a:stretch>
            <a:fillRect/>
          </a:stretch>
        </p:blipFill>
        <p:spPr>
          <a:xfrm>
            <a:off x="2502556" y="7520990"/>
            <a:ext cx="12612314" cy="2081359"/>
          </a:xfrm>
          <a:prstGeom prst="rect">
            <a:avLst/>
          </a:prstGeom>
        </p:spPr>
      </p:pic>
      <p:sp>
        <p:nvSpPr>
          <p:cNvPr id="18" name="Rounded Rectangle 17"/>
          <p:cNvSpPr/>
          <p:nvPr/>
        </p:nvSpPr>
        <p:spPr>
          <a:xfrm>
            <a:off x="5943600" y="3500627"/>
            <a:ext cx="5257800" cy="684682"/>
          </a:xfrm>
          <a:prstGeom prst="round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smtClean="0">
                <a:solidFill>
                  <a:srgbClr val="002060"/>
                </a:solidFill>
                <a:latin typeface="Arial" panose="020B0604020202020204" pitchFamily="34" charset="0"/>
                <a:cs typeface="Arial" panose="020B0604020202020204" pitchFamily="34" charset="0"/>
              </a:rPr>
              <a:t>Dải lệnh </a:t>
            </a:r>
            <a:r>
              <a:rPr lang="en-US" sz="3500" b="1" i="1" smtClean="0">
                <a:solidFill>
                  <a:srgbClr val="002060"/>
                </a:solidFill>
                <a:latin typeface="Arial" panose="020B0604020202020204" pitchFamily="34" charset="0"/>
                <a:cs typeface="Arial" panose="020B0604020202020204" pitchFamily="34" charset="0"/>
              </a:rPr>
              <a:t>Home</a:t>
            </a:r>
            <a:endParaRPr lang="en-US" sz="3500" b="1" i="1">
              <a:solidFill>
                <a:srgbClr val="002060"/>
              </a:solidFill>
              <a:latin typeface="Arial" panose="020B0604020202020204" pitchFamily="34" charset="0"/>
              <a:cs typeface="Arial" panose="020B0604020202020204" pitchFamily="34" charset="0"/>
            </a:endParaRPr>
          </a:p>
        </p:txBody>
      </p:sp>
      <p:sp>
        <p:nvSpPr>
          <p:cNvPr id="39" name="Rounded Rectangle 38"/>
          <p:cNvSpPr/>
          <p:nvPr/>
        </p:nvSpPr>
        <p:spPr>
          <a:xfrm>
            <a:off x="6101251" y="6524844"/>
            <a:ext cx="5257800" cy="684682"/>
          </a:xfrm>
          <a:prstGeom prst="round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smtClean="0">
                <a:solidFill>
                  <a:srgbClr val="002060"/>
                </a:solidFill>
                <a:latin typeface="Arial" panose="020B0604020202020204" pitchFamily="34" charset="0"/>
                <a:cs typeface="Arial" panose="020B0604020202020204" pitchFamily="34" charset="0"/>
              </a:rPr>
              <a:t>Dải lệnh </a:t>
            </a:r>
            <a:r>
              <a:rPr lang="en-US" sz="3500" b="1" i="1" smtClean="0">
                <a:solidFill>
                  <a:srgbClr val="002060"/>
                </a:solidFill>
                <a:latin typeface="Arial" panose="020B0604020202020204" pitchFamily="34" charset="0"/>
                <a:cs typeface="Arial" panose="020B0604020202020204" pitchFamily="34" charset="0"/>
              </a:rPr>
              <a:t>Insert</a:t>
            </a:r>
            <a:endParaRPr lang="en-US" sz="3500" b="1" i="1">
              <a:solidFill>
                <a:srgbClr val="002060"/>
              </a:solidFill>
              <a:latin typeface="Arial" panose="020B0604020202020204" pitchFamily="34" charset="0"/>
              <a:cs typeface="Arial" panose="020B0604020202020204" pitchFamily="34" charset="0"/>
            </a:endParaRPr>
          </a:p>
        </p:txBody>
      </p:sp>
      <p:sp>
        <p:nvSpPr>
          <p:cNvPr id="40" name="Rounded Rectangle 39"/>
          <p:cNvSpPr/>
          <p:nvPr/>
        </p:nvSpPr>
        <p:spPr>
          <a:xfrm>
            <a:off x="6179813" y="9351953"/>
            <a:ext cx="5257800" cy="684682"/>
          </a:xfrm>
          <a:prstGeom prst="round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i="1" smtClean="0">
                <a:solidFill>
                  <a:srgbClr val="002060"/>
                </a:solidFill>
                <a:latin typeface="Arial" panose="020B0604020202020204" pitchFamily="34" charset="0"/>
                <a:cs typeface="Arial" panose="020B0604020202020204" pitchFamily="34" charset="0"/>
              </a:rPr>
              <a:t>Dải lệnh </a:t>
            </a:r>
            <a:r>
              <a:rPr lang="en-US" sz="3500" b="1" i="1" smtClean="0">
                <a:solidFill>
                  <a:srgbClr val="002060"/>
                </a:solidFill>
                <a:latin typeface="Arial" panose="020B0604020202020204" pitchFamily="34" charset="0"/>
                <a:cs typeface="Arial" panose="020B0604020202020204" pitchFamily="34" charset="0"/>
              </a:rPr>
              <a:t>Page Layout</a:t>
            </a:r>
            <a:endParaRPr lang="en-US" sz="3500" b="1" i="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1546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arn(inVertical)">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barn(inVertical)">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4120868"/>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4965110"/>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5110163"/>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5255215"/>
            <a:ext cx="270338" cy="0"/>
          </a:xfrm>
          <a:prstGeom prst="line">
            <a:avLst/>
          </a:prstGeom>
          <a:ln w="66675" cap="rnd">
            <a:solidFill>
              <a:srgbClr val="845D6F"/>
            </a:solidFill>
            <a:prstDash val="solid"/>
            <a:headEnd type="none" w="sm" len="sm"/>
            <a:tailEnd type="none" w="sm" len="sm"/>
          </a:ln>
        </p:spPr>
      </p:sp>
      <p:sp>
        <p:nvSpPr>
          <p:cNvPr id="22" name="AutoShape 22"/>
          <p:cNvSpPr/>
          <p:nvPr/>
        </p:nvSpPr>
        <p:spPr>
          <a:xfrm rot="3752">
            <a:off x="10154" y="1415642"/>
            <a:ext cx="17450154" cy="0"/>
          </a:xfrm>
          <a:prstGeom prst="line">
            <a:avLst/>
          </a:prstGeom>
          <a:ln w="38100" cap="rnd">
            <a:solidFill>
              <a:srgbClr val="664354"/>
            </a:solidFill>
            <a:prstDash val="solid"/>
            <a:headEnd type="none" w="sm" len="sm"/>
            <a:tailEnd type="none" w="sm" len="sm"/>
          </a:ln>
        </p:spPr>
      </p:sp>
      <p:grpSp>
        <p:nvGrpSpPr>
          <p:cNvPr id="23" name="Group 23"/>
          <p:cNvGrpSpPr/>
          <p:nvPr/>
        </p:nvGrpSpPr>
        <p:grpSpPr>
          <a:xfrm>
            <a:off x="463607" y="397468"/>
            <a:ext cx="309615" cy="3096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5" name="Group 25"/>
          <p:cNvGrpSpPr/>
          <p:nvPr/>
        </p:nvGrpSpPr>
        <p:grpSpPr>
          <a:xfrm>
            <a:off x="1003996" y="397468"/>
            <a:ext cx="309615" cy="3096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7" name="Group 27"/>
          <p:cNvGrpSpPr/>
          <p:nvPr/>
        </p:nvGrpSpPr>
        <p:grpSpPr>
          <a:xfrm>
            <a:off x="1544385" y="397468"/>
            <a:ext cx="309615" cy="3096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91471" y="368700"/>
            <a:ext cx="399352" cy="399352"/>
          </a:xfrm>
          <a:prstGeom prst="rect">
            <a:avLst/>
          </a:prstGeom>
        </p:spPr>
      </p:pic>
      <p:pic>
        <p:nvPicPr>
          <p:cNvPr id="30" name="Picture 3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15798995" y="368700"/>
            <a:ext cx="415933" cy="415933"/>
          </a:xfrm>
          <a:prstGeom prst="rect">
            <a:avLst/>
          </a:prstGeom>
        </p:spPr>
      </p:pic>
      <p:sp>
        <p:nvSpPr>
          <p:cNvPr id="15" name="TextBox 14"/>
          <p:cNvSpPr txBox="1"/>
          <p:nvPr/>
        </p:nvSpPr>
        <p:spPr>
          <a:xfrm>
            <a:off x="489879" y="1626537"/>
            <a:ext cx="17511913" cy="784830"/>
          </a:xfrm>
          <a:prstGeom prst="rect">
            <a:avLst/>
          </a:prstGeom>
          <a:noFill/>
        </p:spPr>
        <p:txBody>
          <a:bodyPr wrap="square" rtlCol="0">
            <a:spAutoFit/>
          </a:bodyPr>
          <a:lstStyle/>
          <a:p>
            <a:pPr marL="685800" indent="-685800">
              <a:buFont typeface="Wingdings" panose="05000000000000000000" pitchFamily="2" charset="2"/>
              <a:buChar char="Ø"/>
            </a:pPr>
            <a:r>
              <a:rPr lang="en-US" sz="4500" i="1" smtClean="0">
                <a:latin typeface="Arial" panose="020B0604020202020204" pitchFamily="34" charset="0"/>
                <a:cs typeface="Arial" panose="020B0604020202020204" pitchFamily="34" charset="0"/>
              </a:rPr>
              <a:t>Chức năng của một số vùng trong bảng làm việc của Excel:</a:t>
            </a:r>
            <a:endParaRPr lang="en-US" sz="4500" i="1">
              <a:latin typeface="Arial" panose="020B0604020202020204" pitchFamily="34" charset="0"/>
              <a:cs typeface="Arial" panose="020B0604020202020204" pitchFamily="34" charset="0"/>
            </a:endParaRPr>
          </a:p>
        </p:txBody>
      </p:sp>
      <p:sp>
        <p:nvSpPr>
          <p:cNvPr id="16" name="Rounded Rectangle 15"/>
          <p:cNvSpPr/>
          <p:nvPr/>
        </p:nvSpPr>
        <p:spPr>
          <a:xfrm>
            <a:off x="1312920" y="3191281"/>
            <a:ext cx="4402080" cy="1447800"/>
          </a:xfrm>
          <a:prstGeom prst="roundRect">
            <a:avLst/>
          </a:prstGeom>
          <a:solidFill>
            <a:srgbClr val="FFC4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2060"/>
                </a:solidFill>
                <a:latin typeface="Arial" panose="020B0604020202020204" pitchFamily="34" charset="0"/>
                <a:cs typeface="Arial" panose="020B0604020202020204" pitchFamily="34" charset="0"/>
              </a:rPr>
              <a:t>Vùng nút lệnh</a:t>
            </a:r>
            <a:endParaRPr lang="en-US" sz="4000" b="1">
              <a:solidFill>
                <a:srgbClr val="002060"/>
              </a:solidFill>
              <a:latin typeface="Arial" panose="020B0604020202020204" pitchFamily="34" charset="0"/>
              <a:cs typeface="Arial" panose="020B0604020202020204" pitchFamily="34" charset="0"/>
            </a:endParaRPr>
          </a:p>
        </p:txBody>
      </p:sp>
      <p:sp>
        <p:nvSpPr>
          <p:cNvPr id="33" name="Rounded Rectangle 32"/>
          <p:cNvSpPr/>
          <p:nvPr/>
        </p:nvSpPr>
        <p:spPr>
          <a:xfrm>
            <a:off x="1312920" y="5549900"/>
            <a:ext cx="4402080" cy="1447800"/>
          </a:xfrm>
          <a:prstGeom prst="roundRect">
            <a:avLst/>
          </a:prstGeom>
          <a:solidFill>
            <a:srgbClr val="FFC4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2060"/>
                </a:solidFill>
                <a:latin typeface="Arial" panose="020B0604020202020204" pitchFamily="34" charset="0"/>
                <a:cs typeface="Arial" panose="020B0604020202020204" pitchFamily="34" charset="0"/>
              </a:rPr>
              <a:t>Vùng ô dữ liệu</a:t>
            </a:r>
            <a:endParaRPr lang="en-US" sz="4000" b="1">
              <a:solidFill>
                <a:srgbClr val="002060"/>
              </a:solidFill>
              <a:latin typeface="Arial" panose="020B0604020202020204" pitchFamily="34" charset="0"/>
              <a:cs typeface="Arial" panose="020B0604020202020204" pitchFamily="34" charset="0"/>
            </a:endParaRPr>
          </a:p>
        </p:txBody>
      </p:sp>
      <p:sp>
        <p:nvSpPr>
          <p:cNvPr id="34" name="Rounded Rectangle 33"/>
          <p:cNvSpPr/>
          <p:nvPr/>
        </p:nvSpPr>
        <p:spPr>
          <a:xfrm>
            <a:off x="1312920" y="7962900"/>
            <a:ext cx="4402080" cy="1447800"/>
          </a:xfrm>
          <a:prstGeom prst="roundRect">
            <a:avLst/>
          </a:prstGeom>
          <a:solidFill>
            <a:srgbClr val="FFC4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2060"/>
                </a:solidFill>
                <a:latin typeface="Arial" panose="020B0604020202020204" pitchFamily="34" charset="0"/>
                <a:cs typeface="Arial" panose="020B0604020202020204" pitchFamily="34" charset="0"/>
              </a:rPr>
              <a:t>Thanh trạng thái </a:t>
            </a:r>
            <a:endParaRPr lang="en-US" sz="4000" b="1">
              <a:solidFill>
                <a:srgbClr val="002060"/>
              </a:solidFill>
              <a:latin typeface="Arial" panose="020B0604020202020204" pitchFamily="34" charset="0"/>
              <a:cs typeface="Arial" panose="020B0604020202020204" pitchFamily="34" charset="0"/>
            </a:endParaRPr>
          </a:p>
        </p:txBody>
      </p:sp>
      <p:cxnSp>
        <p:nvCxnSpPr>
          <p:cNvPr id="20" name="Straight Arrow Connector 19"/>
          <p:cNvCxnSpPr/>
          <p:nvPr/>
        </p:nvCxnSpPr>
        <p:spPr>
          <a:xfrm>
            <a:off x="6096000" y="3915181"/>
            <a:ext cx="1295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096000" y="6201692"/>
            <a:ext cx="1295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103620" y="8686800"/>
            <a:ext cx="1295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87000" y="2760236"/>
            <a:ext cx="9533484" cy="2416239"/>
          </a:xfrm>
          <a:prstGeom prst="rect">
            <a:avLst/>
          </a:prstGeom>
          <a:noFill/>
        </p:spPr>
        <p:txBody>
          <a:bodyPr wrap="square" rtlCol="0">
            <a:spAutoFit/>
          </a:bodyPr>
          <a:lstStyle/>
          <a:p>
            <a:pPr marL="457200" indent="-457200">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Các câu lệnh phục vụ việc tính toán, thực hành với bảng tính.</a:t>
            </a:r>
          </a:p>
          <a:p>
            <a:pPr marL="457200" indent="-457200">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Cung cấp các công thức để làm việc.</a:t>
            </a:r>
            <a:endParaRPr lang="en-US" sz="3500">
              <a:latin typeface="Arial" panose="020B0604020202020204" pitchFamily="34" charset="0"/>
              <a:cs typeface="Arial" panose="020B0604020202020204" pitchFamily="34" charset="0"/>
            </a:endParaRPr>
          </a:p>
        </p:txBody>
      </p:sp>
      <p:sp>
        <p:nvSpPr>
          <p:cNvPr id="41" name="TextBox 40"/>
          <p:cNvSpPr txBox="1"/>
          <p:nvPr/>
        </p:nvSpPr>
        <p:spPr>
          <a:xfrm>
            <a:off x="7693400" y="5765926"/>
            <a:ext cx="9533484" cy="800412"/>
          </a:xfrm>
          <a:prstGeom prst="rect">
            <a:avLst/>
          </a:prstGeom>
          <a:noFill/>
        </p:spPr>
        <p:txBody>
          <a:bodyPr wrap="square" rtlCol="0">
            <a:spAutoFit/>
          </a:bodyPr>
          <a:lstStyle/>
          <a:p>
            <a:pPr marL="457200" indent="-457200">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Soạn thảo, nhập liệu vào bảng</a:t>
            </a:r>
            <a:endParaRPr lang="en-US" sz="3500">
              <a:latin typeface="Arial" panose="020B0604020202020204" pitchFamily="34" charset="0"/>
              <a:cs typeface="Arial" panose="020B0604020202020204" pitchFamily="34" charset="0"/>
            </a:endParaRPr>
          </a:p>
        </p:txBody>
      </p:sp>
      <p:sp>
        <p:nvSpPr>
          <p:cNvPr id="42" name="TextBox 41"/>
          <p:cNvSpPr txBox="1"/>
          <p:nvPr/>
        </p:nvSpPr>
        <p:spPr>
          <a:xfrm>
            <a:off x="7787640" y="7676954"/>
            <a:ext cx="9533484" cy="1708160"/>
          </a:xfrm>
          <a:prstGeom prst="rect">
            <a:avLst/>
          </a:prstGeom>
          <a:noFill/>
        </p:spPr>
        <p:txBody>
          <a:bodyPr wrap="square" rtlCol="0">
            <a:spAutoFit/>
          </a:bodyPr>
          <a:lstStyle/>
          <a:p>
            <a:pPr marL="457200" indent="-457200">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Chuyển hướng tiến lùi trong bảng tính.</a:t>
            </a:r>
          </a:p>
          <a:p>
            <a:pPr marL="457200" indent="-457200">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Thay đổi trang tính đang làm việc.</a:t>
            </a:r>
            <a:endParaRPr lang="en-US" sz="3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65261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barn(inVertical)">
                                      <p:cBhvr>
                                        <p:cTn id="22" dur="500"/>
                                        <p:tgtEl>
                                          <p:spTgt spid="2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barn(inVertical)">
                                      <p:cBhvr>
                                        <p:cTn id="27" dur="500"/>
                                        <p:tgtEl>
                                          <p:spTgt spid="2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0-#ppt_w/2"/>
                                          </p:val>
                                        </p:tav>
                                        <p:tav tm="100000">
                                          <p:val>
                                            <p:strVal val="#ppt_x"/>
                                          </p:val>
                                        </p:tav>
                                      </p:tavLst>
                                    </p:anim>
                                    <p:anim calcmode="lin" valueType="num">
                                      <p:cBhvr additive="base">
                                        <p:cTn id="3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0-#ppt_w/2"/>
                                          </p:val>
                                        </p:tav>
                                        <p:tav tm="100000">
                                          <p:val>
                                            <p:strVal val="#ppt_x"/>
                                          </p:val>
                                        </p:tav>
                                      </p:tavLst>
                                    </p:anim>
                                    <p:anim calcmode="lin" valueType="num">
                                      <p:cBhvr additive="base">
                                        <p:cTn id="54"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2">
                                            <p:txEl>
                                              <p:pRg st="0" end="0"/>
                                            </p:txEl>
                                          </p:spTgt>
                                        </p:tgtEl>
                                        <p:attrNameLst>
                                          <p:attrName>style.visibility</p:attrName>
                                        </p:attrNameLst>
                                      </p:cBhvr>
                                      <p:to>
                                        <p:strVal val="visible"/>
                                      </p:to>
                                    </p:set>
                                    <p:animEffect transition="in" filter="barn(inVertical)">
                                      <p:cBhvr>
                                        <p:cTn id="59" dur="500"/>
                                        <p:tgtEl>
                                          <p:spTgt spid="42">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42">
                                            <p:txEl>
                                              <p:pRg st="1" end="1"/>
                                            </p:txEl>
                                          </p:spTgt>
                                        </p:tgtEl>
                                        <p:attrNameLst>
                                          <p:attrName>style.visibility</p:attrName>
                                        </p:attrNameLst>
                                      </p:cBhvr>
                                      <p:to>
                                        <p:strVal val="visible"/>
                                      </p:to>
                                    </p:set>
                                    <p:animEffect transition="in" filter="barn(inVertical)">
                                      <p:cBhvr>
                                        <p:cTn id="64"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33" grpId="0" animBg="1"/>
      <p:bldP spid="34" grpId="0" animBg="1"/>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4120868"/>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4965110"/>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5110163"/>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5255215"/>
            <a:ext cx="270338" cy="0"/>
          </a:xfrm>
          <a:prstGeom prst="line">
            <a:avLst/>
          </a:prstGeom>
          <a:ln w="66675" cap="rnd">
            <a:solidFill>
              <a:srgbClr val="845D6F"/>
            </a:solidFill>
            <a:prstDash val="solid"/>
            <a:headEnd type="none" w="sm" len="sm"/>
            <a:tailEnd type="none" w="sm" len="sm"/>
          </a:ln>
        </p:spPr>
      </p:sp>
      <p:sp>
        <p:nvSpPr>
          <p:cNvPr id="22" name="AutoShape 22"/>
          <p:cNvSpPr/>
          <p:nvPr/>
        </p:nvSpPr>
        <p:spPr>
          <a:xfrm rot="3752">
            <a:off x="10154" y="1415642"/>
            <a:ext cx="17450154" cy="0"/>
          </a:xfrm>
          <a:prstGeom prst="line">
            <a:avLst/>
          </a:prstGeom>
          <a:ln w="38100" cap="rnd">
            <a:solidFill>
              <a:srgbClr val="664354"/>
            </a:solidFill>
            <a:prstDash val="solid"/>
            <a:headEnd type="none" w="sm" len="sm"/>
            <a:tailEnd type="none" w="sm" len="sm"/>
          </a:ln>
        </p:spPr>
      </p:sp>
      <p:grpSp>
        <p:nvGrpSpPr>
          <p:cNvPr id="23" name="Group 23"/>
          <p:cNvGrpSpPr/>
          <p:nvPr/>
        </p:nvGrpSpPr>
        <p:grpSpPr>
          <a:xfrm>
            <a:off x="463607" y="397468"/>
            <a:ext cx="309615" cy="3096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5" name="Group 25"/>
          <p:cNvGrpSpPr/>
          <p:nvPr/>
        </p:nvGrpSpPr>
        <p:grpSpPr>
          <a:xfrm>
            <a:off x="1003996" y="397468"/>
            <a:ext cx="309615" cy="3096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7" name="Group 27"/>
          <p:cNvGrpSpPr/>
          <p:nvPr/>
        </p:nvGrpSpPr>
        <p:grpSpPr>
          <a:xfrm>
            <a:off x="1544385" y="397468"/>
            <a:ext cx="309615" cy="3096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91471" y="368700"/>
            <a:ext cx="399352" cy="399352"/>
          </a:xfrm>
          <a:prstGeom prst="rect">
            <a:avLst/>
          </a:prstGeom>
        </p:spPr>
      </p:pic>
      <p:pic>
        <p:nvPicPr>
          <p:cNvPr id="30" name="Picture 3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15798995" y="368700"/>
            <a:ext cx="415933" cy="415933"/>
          </a:xfrm>
          <a:prstGeom prst="rect">
            <a:avLst/>
          </a:prstGeom>
        </p:spPr>
      </p:pic>
      <p:sp>
        <p:nvSpPr>
          <p:cNvPr id="15" name="TextBox 14"/>
          <p:cNvSpPr txBox="1"/>
          <p:nvPr/>
        </p:nvSpPr>
        <p:spPr>
          <a:xfrm>
            <a:off x="772531" y="3239222"/>
            <a:ext cx="7751709" cy="6247864"/>
          </a:xfrm>
          <a:prstGeom prst="rect">
            <a:avLst/>
          </a:prstGeom>
          <a:noFill/>
        </p:spPr>
        <p:txBody>
          <a:bodyPr wrap="square" rtlCol="0">
            <a:spAutoFit/>
          </a:bodyPr>
          <a:lstStyle/>
          <a:p>
            <a:pPr marL="685800" indent="-685800" algn="just">
              <a:lnSpc>
                <a:spcPct val="200000"/>
              </a:lnSpc>
              <a:buFont typeface="Wingdings" panose="05000000000000000000" pitchFamily="2" charset="2"/>
              <a:buChar char="Ø"/>
            </a:pPr>
            <a:r>
              <a:rPr lang="en-US" sz="4000">
                <a:latin typeface="Arial" panose="020B0604020202020204" pitchFamily="34" charset="0"/>
                <a:cs typeface="Arial" panose="020B0604020202020204" pitchFamily="34" charset="0"/>
              </a:rPr>
              <a:t>Cuối dải lệnh Home có nhóm lệnh Editing. Trong nhóm này có lệnh ∑ (</a:t>
            </a:r>
            <a:r>
              <a:rPr lang="en-US" sz="4000">
                <a:latin typeface="Arial" panose="020B0604020202020204" pitchFamily="34" charset="0"/>
                <a:cs typeface="Arial" panose="020B0604020202020204" pitchFamily="34" charset="0"/>
              </a:rPr>
              <a:t>AutoSum</a:t>
            </a:r>
            <a:r>
              <a:rPr lang="en-US" sz="4000" smtClean="0">
                <a:latin typeface="Arial" panose="020B0604020202020204" pitchFamily="34" charset="0"/>
                <a:cs typeface="Arial" panose="020B0604020202020204" pitchFamily="34" charset="0"/>
              </a:rPr>
              <a:t>).</a:t>
            </a:r>
          </a:p>
          <a:p>
            <a:pPr marL="685800" indent="-685800" algn="just">
              <a:lnSpc>
                <a:spcPct val="200000"/>
              </a:lnSpc>
              <a:buFont typeface="Wingdings" panose="05000000000000000000" pitchFamily="2" charset="2"/>
              <a:buChar char="Ø"/>
            </a:pPr>
            <a:r>
              <a:rPr lang="en-US" sz="4000" smtClean="0">
                <a:latin typeface="Arial" panose="020B0604020202020204" pitchFamily="34" charset="0"/>
                <a:cs typeface="Arial" panose="020B0604020202020204" pitchFamily="34" charset="0"/>
              </a:rPr>
              <a:t>Bên dưới chứa các hàm để phục vụ cho việc tính toán. </a:t>
            </a:r>
            <a:endParaRPr lang="en-US" sz="4000">
              <a:latin typeface="Arial" panose="020B0604020202020204" pitchFamily="34" charset="0"/>
              <a:cs typeface="Arial" panose="020B0604020202020204" pitchFamily="34" charset="0"/>
            </a:endParaRPr>
          </a:p>
        </p:txBody>
      </p:sp>
      <p:sp>
        <p:nvSpPr>
          <p:cNvPr id="12" name="Rounded Rectangle 11"/>
          <p:cNvSpPr/>
          <p:nvPr/>
        </p:nvSpPr>
        <p:spPr>
          <a:xfrm>
            <a:off x="762371" y="1659339"/>
            <a:ext cx="3723269" cy="1219200"/>
          </a:xfrm>
          <a:prstGeom prst="roundRect">
            <a:avLst/>
          </a:prstGeom>
          <a:solidFill>
            <a:srgbClr val="FFC4A4"/>
          </a:solidFill>
          <a:ln>
            <a:solidFill>
              <a:srgbClr val="FFC4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LƯU Ý </a:t>
            </a:r>
            <a:endParaRPr lang="en-US" sz="4500" b="1">
              <a:solidFill>
                <a:schemeClr val="tx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12"/>
          <a:srcRect l="79283" t="7292" r="9004" b="69614"/>
          <a:stretch/>
        </p:blipFill>
        <p:spPr>
          <a:xfrm>
            <a:off x="9059509" y="2899799"/>
            <a:ext cx="5340494" cy="5919860"/>
          </a:xfrm>
          <a:prstGeom prst="rect">
            <a:avLst/>
          </a:prstGeom>
        </p:spPr>
      </p:pic>
      <p:sp>
        <p:nvSpPr>
          <p:cNvPr id="14" name="Rounded Rectangle 13"/>
          <p:cNvSpPr/>
          <p:nvPr/>
        </p:nvSpPr>
        <p:spPr>
          <a:xfrm>
            <a:off x="14390034" y="2833824"/>
            <a:ext cx="2797981" cy="7620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chemeClr val="tx1"/>
                </a:solidFill>
                <a:latin typeface="Arial" panose="020B0604020202020204" pitchFamily="34" charset="0"/>
                <a:cs typeface="Arial" panose="020B0604020202020204" pitchFamily="34" charset="0"/>
              </a:rPr>
              <a:t>Tính tổng</a:t>
            </a:r>
            <a:endParaRPr lang="en-US" sz="3500">
              <a:solidFill>
                <a:schemeClr val="tx1"/>
              </a:solidFill>
              <a:latin typeface="Arial" panose="020B0604020202020204" pitchFamily="34" charset="0"/>
              <a:cs typeface="Arial" panose="020B0604020202020204" pitchFamily="34" charset="0"/>
            </a:endParaRPr>
          </a:p>
        </p:txBody>
      </p:sp>
      <p:sp>
        <p:nvSpPr>
          <p:cNvPr id="35" name="Rounded Rectangle 34"/>
          <p:cNvSpPr/>
          <p:nvPr/>
        </p:nvSpPr>
        <p:spPr>
          <a:xfrm>
            <a:off x="14400003" y="5785132"/>
            <a:ext cx="2797981" cy="76200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chemeClr val="tx1"/>
                </a:solidFill>
                <a:latin typeface="Arial" panose="020B0604020202020204" pitchFamily="34" charset="0"/>
                <a:cs typeface="Arial" panose="020B0604020202020204" pitchFamily="34" charset="0"/>
              </a:rPr>
              <a:t>Trung bình</a:t>
            </a:r>
            <a:endParaRPr lang="en-US" sz="3500">
              <a:solidFill>
                <a:schemeClr val="tx1"/>
              </a:solidFill>
              <a:latin typeface="Arial" panose="020B0604020202020204" pitchFamily="34" charset="0"/>
              <a:cs typeface="Arial" panose="020B0604020202020204" pitchFamily="34" charset="0"/>
            </a:endParaRPr>
          </a:p>
        </p:txBody>
      </p:sp>
      <p:sp>
        <p:nvSpPr>
          <p:cNvPr id="38" name="Rounded Rectangle 37"/>
          <p:cNvSpPr/>
          <p:nvPr/>
        </p:nvSpPr>
        <p:spPr>
          <a:xfrm>
            <a:off x="14422502" y="7844542"/>
            <a:ext cx="2797981" cy="1536619"/>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Các chức năng khác </a:t>
            </a:r>
            <a:endParaRPr lang="en-US" sz="3500">
              <a:solidFill>
                <a:schemeClr val="tx1"/>
              </a:solidFill>
              <a:latin typeface="Arial" panose="020B0604020202020204" pitchFamily="34" charset="0"/>
              <a:cs typeface="Arial" panose="020B0604020202020204" pitchFamily="34" charset="0"/>
            </a:endParaRPr>
          </a:p>
        </p:txBody>
      </p:sp>
      <p:cxnSp>
        <p:nvCxnSpPr>
          <p:cNvPr id="18" name="Straight Arrow Connector 17"/>
          <p:cNvCxnSpPr/>
          <p:nvPr/>
        </p:nvCxnSpPr>
        <p:spPr>
          <a:xfrm flipV="1">
            <a:off x="12496800" y="3268773"/>
            <a:ext cx="2029283" cy="11618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2646649" y="5110163"/>
            <a:ext cx="1729583" cy="11487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3587877" y="8713290"/>
            <a:ext cx="1138810"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7486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arn(inVertic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barn(inVertical)">
                                      <p:cBhvr>
                                        <p:cTn id="22" dur="5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arn(inVertical)">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down)">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down)">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arn(inVertical)">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35"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4120868"/>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4965110"/>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5110163"/>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5255215"/>
            <a:ext cx="270338" cy="0"/>
          </a:xfrm>
          <a:prstGeom prst="line">
            <a:avLst/>
          </a:prstGeom>
          <a:ln w="66675" cap="rnd">
            <a:solidFill>
              <a:srgbClr val="845D6F"/>
            </a:solidFill>
            <a:prstDash val="solid"/>
            <a:headEnd type="none" w="sm" len="sm"/>
            <a:tailEnd type="none" w="sm" len="sm"/>
          </a:ln>
        </p:spPr>
      </p:sp>
      <p:sp>
        <p:nvSpPr>
          <p:cNvPr id="22" name="AutoShape 22"/>
          <p:cNvSpPr/>
          <p:nvPr/>
        </p:nvSpPr>
        <p:spPr>
          <a:xfrm rot="3752">
            <a:off x="10154" y="1415642"/>
            <a:ext cx="17450154" cy="0"/>
          </a:xfrm>
          <a:prstGeom prst="line">
            <a:avLst/>
          </a:prstGeom>
          <a:ln w="38100" cap="rnd">
            <a:solidFill>
              <a:srgbClr val="664354"/>
            </a:solidFill>
            <a:prstDash val="solid"/>
            <a:headEnd type="none" w="sm" len="sm"/>
            <a:tailEnd type="none" w="sm" len="sm"/>
          </a:ln>
        </p:spPr>
      </p:sp>
      <p:grpSp>
        <p:nvGrpSpPr>
          <p:cNvPr id="23" name="Group 23"/>
          <p:cNvGrpSpPr/>
          <p:nvPr/>
        </p:nvGrpSpPr>
        <p:grpSpPr>
          <a:xfrm>
            <a:off x="463607" y="397468"/>
            <a:ext cx="309615" cy="3096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5" name="Group 25"/>
          <p:cNvGrpSpPr/>
          <p:nvPr/>
        </p:nvGrpSpPr>
        <p:grpSpPr>
          <a:xfrm>
            <a:off x="1003996" y="397468"/>
            <a:ext cx="309615" cy="3096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7" name="Group 27"/>
          <p:cNvGrpSpPr/>
          <p:nvPr/>
        </p:nvGrpSpPr>
        <p:grpSpPr>
          <a:xfrm>
            <a:off x="1544385" y="397468"/>
            <a:ext cx="309615" cy="3096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91471" y="368700"/>
            <a:ext cx="399352" cy="399352"/>
          </a:xfrm>
          <a:prstGeom prst="rect">
            <a:avLst/>
          </a:prstGeom>
        </p:spPr>
      </p:pic>
      <p:pic>
        <p:nvPicPr>
          <p:cNvPr id="30" name="Picture 3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15798995" y="368700"/>
            <a:ext cx="415933" cy="415933"/>
          </a:xfrm>
          <a:prstGeom prst="rect">
            <a:avLst/>
          </a:prstGeom>
        </p:spPr>
      </p:pic>
      <p:sp>
        <p:nvSpPr>
          <p:cNvPr id="31" name="TextBox 30"/>
          <p:cNvSpPr txBox="1"/>
          <p:nvPr/>
        </p:nvSpPr>
        <p:spPr>
          <a:xfrm>
            <a:off x="618414" y="1615764"/>
            <a:ext cx="16145586" cy="861774"/>
          </a:xfrm>
          <a:prstGeom prst="rect">
            <a:avLst/>
          </a:prstGeom>
          <a:noFill/>
        </p:spPr>
        <p:txBody>
          <a:bodyPr wrap="square" rtlCol="0">
            <a:spAutoFit/>
          </a:bodyPr>
          <a:lstStyle/>
          <a:p>
            <a:r>
              <a:rPr lang="en-US" sz="5000" b="1" smtClean="0">
                <a:solidFill>
                  <a:srgbClr val="FF0000"/>
                </a:solidFill>
                <a:latin typeface="Arial" panose="020B0604020202020204" pitchFamily="34" charset="0"/>
                <a:cs typeface="Arial" panose="020B0604020202020204" pitchFamily="34" charset="0"/>
              </a:rPr>
              <a:t>3. Thực hành làm quen với bảng tính </a:t>
            </a:r>
            <a:endParaRPr lang="en-US" sz="5000" b="1">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628207" y="2668137"/>
            <a:ext cx="16132460" cy="1824923"/>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i="1" smtClean="0">
                <a:latin typeface="Arial" panose="020B0604020202020204" pitchFamily="34" charset="0"/>
                <a:cs typeface="Arial" panose="020B0604020202020204" pitchFamily="34" charset="0"/>
              </a:rPr>
              <a:t>Dựa vào những nội dung em đã được học và thực hành giải quyết các bài tập sau: </a:t>
            </a:r>
            <a:endParaRPr lang="en-US" sz="4000" i="1">
              <a:latin typeface="Arial" panose="020B0604020202020204" pitchFamily="34" charset="0"/>
              <a:cs typeface="Arial" panose="020B0604020202020204" pitchFamily="34" charset="0"/>
            </a:endParaRPr>
          </a:p>
        </p:txBody>
      </p:sp>
      <p:sp>
        <p:nvSpPr>
          <p:cNvPr id="17" name="Rounded Rectangle 16"/>
          <p:cNvSpPr/>
          <p:nvPr/>
        </p:nvSpPr>
        <p:spPr>
          <a:xfrm>
            <a:off x="1121487" y="4951820"/>
            <a:ext cx="15639180" cy="4498441"/>
          </a:xfrm>
          <a:prstGeom prst="roundRect">
            <a:avLst/>
          </a:prstGeom>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n-US" sz="4000" b="1">
                <a:solidFill>
                  <a:schemeClr val="tx1"/>
                </a:solidFill>
                <a:latin typeface="Arial" panose="020B0604020202020204" pitchFamily="34" charset="0"/>
                <a:cs typeface="Arial" panose="020B0604020202020204" pitchFamily="34" charset="0"/>
              </a:rPr>
              <a:t>Bài 1</a:t>
            </a:r>
            <a:r>
              <a:rPr lang="en-US" sz="4000" b="1">
                <a:solidFill>
                  <a:schemeClr val="tx1"/>
                </a:solidFill>
                <a:latin typeface="Arial" panose="020B0604020202020204" pitchFamily="34" charset="0"/>
                <a:cs typeface="Arial" panose="020B0604020202020204" pitchFamily="34" charset="0"/>
              </a:rPr>
              <a:t>: </a:t>
            </a:r>
            <a:endParaRPr lang="en-US" sz="4000" b="1" smtClean="0">
              <a:solidFill>
                <a:schemeClr val="tx1"/>
              </a:solidFill>
              <a:latin typeface="Arial" panose="020B0604020202020204" pitchFamily="34" charset="0"/>
              <a:cs typeface="Arial" panose="020B0604020202020204" pitchFamily="34" charset="0"/>
            </a:endParaRPr>
          </a:p>
          <a:p>
            <a:pPr algn="just">
              <a:lnSpc>
                <a:spcPct val="150000"/>
              </a:lnSpc>
            </a:pPr>
            <a:r>
              <a:rPr lang="en-US" sz="4000" smtClean="0">
                <a:solidFill>
                  <a:schemeClr val="tx1"/>
                </a:solidFill>
                <a:latin typeface="Arial" panose="020B0604020202020204" pitchFamily="34" charset="0"/>
                <a:cs typeface="Arial" panose="020B0604020202020204" pitchFamily="34" charset="0"/>
              </a:rPr>
              <a:t>Cửa </a:t>
            </a:r>
            <a:r>
              <a:rPr lang="en-US" sz="4000">
                <a:solidFill>
                  <a:schemeClr val="tx1"/>
                </a:solidFill>
                <a:latin typeface="Arial" panose="020B0604020202020204" pitchFamily="34" charset="0"/>
                <a:cs typeface="Arial" panose="020B0604020202020204" pitchFamily="34" charset="0"/>
              </a:rPr>
              <a:t>sổ trình soạn thảo Word đang mở có trang văn bản chứa Bảng chỉ số BMI của một nhóm. Hãy mở thêm cửa sổ Excel và sao chép bảng này từ Word sang Excel.</a:t>
            </a:r>
          </a:p>
        </p:txBody>
      </p:sp>
    </p:spTree>
    <p:extLst>
      <p:ext uri="{BB962C8B-B14F-4D97-AF65-F5344CB8AC3E}">
        <p14:creationId xmlns:p14="http://schemas.microsoft.com/office/powerpoint/2010/main" val="33200445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6"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4120868"/>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4965110"/>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5110163"/>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5255215"/>
            <a:ext cx="270338" cy="0"/>
          </a:xfrm>
          <a:prstGeom prst="line">
            <a:avLst/>
          </a:prstGeom>
          <a:ln w="66675" cap="rnd">
            <a:solidFill>
              <a:srgbClr val="845D6F"/>
            </a:solidFill>
            <a:prstDash val="solid"/>
            <a:headEnd type="none" w="sm" len="sm"/>
            <a:tailEnd type="none" w="sm" len="sm"/>
          </a:ln>
        </p:spPr>
      </p:sp>
      <p:sp>
        <p:nvSpPr>
          <p:cNvPr id="22" name="AutoShape 22"/>
          <p:cNvSpPr/>
          <p:nvPr/>
        </p:nvSpPr>
        <p:spPr>
          <a:xfrm rot="3752">
            <a:off x="10154" y="1415642"/>
            <a:ext cx="17450154" cy="0"/>
          </a:xfrm>
          <a:prstGeom prst="line">
            <a:avLst/>
          </a:prstGeom>
          <a:ln w="38100" cap="rnd">
            <a:solidFill>
              <a:srgbClr val="664354"/>
            </a:solidFill>
            <a:prstDash val="solid"/>
            <a:headEnd type="none" w="sm" len="sm"/>
            <a:tailEnd type="none" w="sm" len="sm"/>
          </a:ln>
        </p:spPr>
      </p:sp>
      <p:grpSp>
        <p:nvGrpSpPr>
          <p:cNvPr id="23" name="Group 23"/>
          <p:cNvGrpSpPr/>
          <p:nvPr/>
        </p:nvGrpSpPr>
        <p:grpSpPr>
          <a:xfrm>
            <a:off x="463607" y="397468"/>
            <a:ext cx="309615" cy="3096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5" name="Group 25"/>
          <p:cNvGrpSpPr/>
          <p:nvPr/>
        </p:nvGrpSpPr>
        <p:grpSpPr>
          <a:xfrm>
            <a:off x="1003996" y="397468"/>
            <a:ext cx="309615" cy="3096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7" name="Group 27"/>
          <p:cNvGrpSpPr/>
          <p:nvPr/>
        </p:nvGrpSpPr>
        <p:grpSpPr>
          <a:xfrm>
            <a:off x="1544385" y="397468"/>
            <a:ext cx="309615" cy="3096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91471" y="368700"/>
            <a:ext cx="399352" cy="399352"/>
          </a:xfrm>
          <a:prstGeom prst="rect">
            <a:avLst/>
          </a:prstGeom>
        </p:spPr>
      </p:pic>
      <p:pic>
        <p:nvPicPr>
          <p:cNvPr id="30" name="Picture 3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15798995" y="368700"/>
            <a:ext cx="415933" cy="415933"/>
          </a:xfrm>
          <a:prstGeom prst="rect">
            <a:avLst/>
          </a:prstGeom>
        </p:spPr>
      </p:pic>
      <p:sp>
        <p:nvSpPr>
          <p:cNvPr id="32" name="TextBox 31"/>
          <p:cNvSpPr txBox="1"/>
          <p:nvPr/>
        </p:nvSpPr>
        <p:spPr>
          <a:xfrm>
            <a:off x="6700578" y="349650"/>
            <a:ext cx="5029200" cy="1015663"/>
          </a:xfrm>
          <a:prstGeom prst="rect">
            <a:avLst/>
          </a:prstGeom>
          <a:noFill/>
        </p:spPr>
        <p:txBody>
          <a:bodyPr wrap="square" rtlCol="0">
            <a:spAutoFit/>
          </a:bodyPr>
          <a:lstStyle/>
          <a:p>
            <a:r>
              <a:rPr lang="en-US" sz="6000" b="1" smtClean="0">
                <a:latin typeface="Arial" panose="020B0604020202020204" pitchFamily="34" charset="0"/>
                <a:cs typeface="Arial" panose="020B0604020202020204" pitchFamily="34" charset="0"/>
              </a:rPr>
              <a:t>KHỞI ĐỘNG </a:t>
            </a:r>
            <a:endParaRPr lang="en-US" sz="6000" b="1">
              <a:latin typeface="Arial" panose="020B0604020202020204" pitchFamily="34" charset="0"/>
              <a:cs typeface="Arial" panose="020B0604020202020204" pitchFamily="34" charset="0"/>
            </a:endParaRPr>
          </a:p>
        </p:txBody>
      </p:sp>
      <p:sp>
        <p:nvSpPr>
          <p:cNvPr id="15" name="Rounded Rectangular Callout 14"/>
          <p:cNvSpPr/>
          <p:nvPr/>
        </p:nvSpPr>
        <p:spPr>
          <a:xfrm>
            <a:off x="7371271" y="2813504"/>
            <a:ext cx="9220200" cy="6324600"/>
          </a:xfrm>
          <a:prstGeom prst="wedgeRoundRectCallout">
            <a:avLst>
              <a:gd name="adj1" fmla="val -58197"/>
              <a:gd name="adj2" fmla="val 40981"/>
              <a:gd name="adj3" fmla="val 16667"/>
            </a:avLst>
          </a:prstGeom>
          <a:solidFill>
            <a:srgbClr val="FFC4A4"/>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Trong thực tế nhiều số liệu được trình bày ở dạng bảng để dễ dàng so sánh, sắp xếp, tính toán. Bảng điểm của lớp em là một ví dụ. Em hãy nêu thêm ví dụ khác.</a:t>
            </a:r>
            <a:endParaRPr lang="en-US" sz="4000">
              <a:solidFill>
                <a:schemeClr val="tx1"/>
              </a:solidFill>
            </a:endParaRPr>
          </a:p>
        </p:txBody>
      </p:sp>
      <p:pic>
        <p:nvPicPr>
          <p:cNvPr id="34" name="Picture 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16186" y="3570918"/>
            <a:ext cx="6358992" cy="6253009"/>
          </a:xfrm>
          <a:prstGeom prst="rect">
            <a:avLst/>
          </a:prstGeom>
        </p:spPr>
      </p:pic>
    </p:spTree>
    <p:extLst>
      <p:ext uri="{BB962C8B-B14F-4D97-AF65-F5344CB8AC3E}">
        <p14:creationId xmlns:p14="http://schemas.microsoft.com/office/powerpoint/2010/main" val="2158593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4120868"/>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4965110"/>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5110163"/>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5255215"/>
            <a:ext cx="270338" cy="0"/>
          </a:xfrm>
          <a:prstGeom prst="line">
            <a:avLst/>
          </a:prstGeom>
          <a:ln w="66675" cap="rnd">
            <a:solidFill>
              <a:srgbClr val="845D6F"/>
            </a:solidFill>
            <a:prstDash val="solid"/>
            <a:headEnd type="none" w="sm" len="sm"/>
            <a:tailEnd type="none" w="sm" len="sm"/>
          </a:ln>
        </p:spPr>
      </p:sp>
      <p:sp>
        <p:nvSpPr>
          <p:cNvPr id="22" name="AutoShape 22"/>
          <p:cNvSpPr/>
          <p:nvPr/>
        </p:nvSpPr>
        <p:spPr>
          <a:xfrm rot="3752">
            <a:off x="10154" y="1415642"/>
            <a:ext cx="17450154" cy="0"/>
          </a:xfrm>
          <a:prstGeom prst="line">
            <a:avLst/>
          </a:prstGeom>
          <a:ln w="38100" cap="rnd">
            <a:solidFill>
              <a:srgbClr val="664354"/>
            </a:solidFill>
            <a:prstDash val="solid"/>
            <a:headEnd type="none" w="sm" len="sm"/>
            <a:tailEnd type="none" w="sm" len="sm"/>
          </a:ln>
        </p:spPr>
      </p:sp>
      <p:grpSp>
        <p:nvGrpSpPr>
          <p:cNvPr id="23" name="Group 23"/>
          <p:cNvGrpSpPr/>
          <p:nvPr/>
        </p:nvGrpSpPr>
        <p:grpSpPr>
          <a:xfrm>
            <a:off x="463607" y="397468"/>
            <a:ext cx="309615" cy="3096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5" name="Group 25"/>
          <p:cNvGrpSpPr/>
          <p:nvPr/>
        </p:nvGrpSpPr>
        <p:grpSpPr>
          <a:xfrm>
            <a:off x="1003996" y="397468"/>
            <a:ext cx="309615" cy="3096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7" name="Group 27"/>
          <p:cNvGrpSpPr/>
          <p:nvPr/>
        </p:nvGrpSpPr>
        <p:grpSpPr>
          <a:xfrm>
            <a:off x="1544385" y="397468"/>
            <a:ext cx="309615" cy="3096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91471" y="368700"/>
            <a:ext cx="399352" cy="399352"/>
          </a:xfrm>
          <a:prstGeom prst="rect">
            <a:avLst/>
          </a:prstGeom>
        </p:spPr>
      </p:pic>
      <p:pic>
        <p:nvPicPr>
          <p:cNvPr id="30" name="Picture 3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15798995" y="368700"/>
            <a:ext cx="415933" cy="415933"/>
          </a:xfrm>
          <a:prstGeom prst="rect">
            <a:avLst/>
          </a:prstGeom>
        </p:spPr>
      </p:pic>
      <p:sp>
        <p:nvSpPr>
          <p:cNvPr id="31" name="TextBox 30"/>
          <p:cNvSpPr txBox="1"/>
          <p:nvPr/>
        </p:nvSpPr>
        <p:spPr>
          <a:xfrm>
            <a:off x="618414" y="1615764"/>
            <a:ext cx="16145586" cy="861774"/>
          </a:xfrm>
          <a:prstGeom prst="rect">
            <a:avLst/>
          </a:prstGeom>
          <a:noFill/>
        </p:spPr>
        <p:txBody>
          <a:bodyPr wrap="square" rtlCol="0">
            <a:spAutoFit/>
          </a:bodyPr>
          <a:lstStyle/>
          <a:p>
            <a:r>
              <a:rPr lang="en-US" sz="5000" b="1" smtClean="0">
                <a:solidFill>
                  <a:srgbClr val="FF0000"/>
                </a:solidFill>
                <a:latin typeface="Arial" panose="020B0604020202020204" pitchFamily="34" charset="0"/>
                <a:cs typeface="Arial" panose="020B0604020202020204" pitchFamily="34" charset="0"/>
              </a:rPr>
              <a:t>3. Thực hành làm quen với bảng tính </a:t>
            </a:r>
            <a:endParaRPr lang="en-US" sz="5000" b="1">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628207" y="2668137"/>
            <a:ext cx="16132460" cy="1824923"/>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i="1" smtClean="0">
                <a:latin typeface="Arial" panose="020B0604020202020204" pitchFamily="34" charset="0"/>
                <a:cs typeface="Arial" panose="020B0604020202020204" pitchFamily="34" charset="0"/>
              </a:rPr>
              <a:t>Dựa vào những nội dung em đã được học và thực hành giải quyết các bài tập sau: </a:t>
            </a:r>
            <a:endParaRPr lang="en-US" sz="4000" i="1">
              <a:latin typeface="Arial" panose="020B0604020202020204" pitchFamily="34" charset="0"/>
              <a:cs typeface="Arial" panose="020B0604020202020204" pitchFamily="34" charset="0"/>
            </a:endParaRPr>
          </a:p>
        </p:txBody>
      </p:sp>
      <p:sp>
        <p:nvSpPr>
          <p:cNvPr id="17" name="Rounded Rectangle 16"/>
          <p:cNvSpPr/>
          <p:nvPr/>
        </p:nvSpPr>
        <p:spPr>
          <a:xfrm>
            <a:off x="870238" y="5110163"/>
            <a:ext cx="7864993" cy="4001680"/>
          </a:xfrm>
          <a:prstGeom prst="roundRect">
            <a:avLst/>
          </a:prstGeom>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n-US" sz="4000" b="1">
                <a:solidFill>
                  <a:schemeClr val="tx1"/>
                </a:solidFill>
                <a:latin typeface="Arial" panose="020B0604020202020204" pitchFamily="34" charset="0"/>
                <a:cs typeface="Arial" panose="020B0604020202020204" pitchFamily="34" charset="0"/>
              </a:rPr>
              <a:t>Bài </a:t>
            </a:r>
            <a:r>
              <a:rPr lang="en-US" sz="4000" b="1" smtClean="0">
                <a:solidFill>
                  <a:schemeClr val="tx1"/>
                </a:solidFill>
                <a:latin typeface="Arial" panose="020B0604020202020204" pitchFamily="34" charset="0"/>
                <a:cs typeface="Arial" panose="020B0604020202020204" pitchFamily="34" charset="0"/>
              </a:rPr>
              <a:t>2: </a:t>
            </a:r>
          </a:p>
          <a:p>
            <a:pPr algn="just">
              <a:lnSpc>
                <a:spcPct val="150000"/>
              </a:lnSpc>
            </a:pPr>
            <a:r>
              <a:rPr lang="vi-VN" sz="4000" smtClean="0">
                <a:solidFill>
                  <a:schemeClr val="tx1"/>
                </a:solidFill>
                <a:cs typeface="Arial" panose="020B0604020202020204" pitchFamily="34" charset="0"/>
              </a:rPr>
              <a:t>Tính </a:t>
            </a:r>
            <a:r>
              <a:rPr lang="vi-VN" sz="4000">
                <a:solidFill>
                  <a:schemeClr val="tx1"/>
                </a:solidFill>
                <a:cs typeface="Arial" panose="020B0604020202020204" pitchFamily="34" charset="0"/>
              </a:rPr>
              <a:t>tổng cân nặng và điền thêm vào ô dưới cùng của cột cân nặng.</a:t>
            </a:r>
            <a:endParaRPr lang="en-US" sz="4000">
              <a:solidFill>
                <a:schemeClr val="tx1"/>
              </a:solidFill>
              <a:latin typeface="Arial" panose="020B0604020202020204" pitchFamily="34" charset="0"/>
              <a:cs typeface="Arial" panose="020B0604020202020204" pitchFamily="34" charset="0"/>
            </a:endParaRPr>
          </a:p>
        </p:txBody>
      </p:sp>
      <p:sp>
        <p:nvSpPr>
          <p:cNvPr id="32" name="Rounded Rectangle 31"/>
          <p:cNvSpPr/>
          <p:nvPr/>
        </p:nvSpPr>
        <p:spPr>
          <a:xfrm>
            <a:off x="9421375" y="5110163"/>
            <a:ext cx="7770723" cy="4001680"/>
          </a:xfrm>
          <a:prstGeom prst="roundRect">
            <a:avLst/>
          </a:prstGeom>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n-US" sz="4000" b="1">
                <a:solidFill>
                  <a:schemeClr val="tx1"/>
                </a:solidFill>
                <a:latin typeface="Arial" panose="020B0604020202020204" pitchFamily="34" charset="0"/>
                <a:cs typeface="Arial" panose="020B0604020202020204" pitchFamily="34" charset="0"/>
              </a:rPr>
              <a:t>Bài </a:t>
            </a:r>
            <a:r>
              <a:rPr lang="en-US" sz="4000" b="1">
                <a:solidFill>
                  <a:schemeClr val="tx1"/>
                </a:solidFill>
                <a:latin typeface="Arial" panose="020B0604020202020204" pitchFamily="34" charset="0"/>
                <a:cs typeface="Arial" panose="020B0604020202020204" pitchFamily="34" charset="0"/>
              </a:rPr>
              <a:t>3</a:t>
            </a:r>
            <a:r>
              <a:rPr lang="en-US" sz="4000" b="1" smtClean="0">
                <a:solidFill>
                  <a:schemeClr val="tx1"/>
                </a:solidFill>
                <a:latin typeface="Arial" panose="020B0604020202020204" pitchFamily="34" charset="0"/>
                <a:cs typeface="Arial" panose="020B0604020202020204" pitchFamily="34" charset="0"/>
              </a:rPr>
              <a:t>: </a:t>
            </a:r>
          </a:p>
          <a:p>
            <a:pPr algn="just">
              <a:lnSpc>
                <a:spcPct val="150000"/>
              </a:lnSpc>
            </a:pPr>
            <a:r>
              <a:rPr lang="vi-VN" sz="4000">
                <a:solidFill>
                  <a:schemeClr val="tx1"/>
                </a:solidFill>
                <a:cs typeface="Arial" panose="020B0604020202020204" pitchFamily="34" charset="0"/>
              </a:rPr>
              <a:t>Sửa lỗi nhập dữ liệu sai để biết Excel sẽ tự động tính lại.</a:t>
            </a:r>
            <a:endParaRPr lang="en-US" sz="4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20795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7"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4120868"/>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4965110"/>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5110163"/>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5255215"/>
            <a:ext cx="270338" cy="0"/>
          </a:xfrm>
          <a:prstGeom prst="line">
            <a:avLst/>
          </a:prstGeom>
          <a:ln w="66675" cap="rnd">
            <a:solidFill>
              <a:srgbClr val="845D6F"/>
            </a:solidFill>
            <a:prstDash val="solid"/>
            <a:headEnd type="none" w="sm" len="sm"/>
            <a:tailEnd type="none" w="sm" len="sm"/>
          </a:ln>
        </p:spPr>
      </p:sp>
      <p:sp>
        <p:nvSpPr>
          <p:cNvPr id="22" name="AutoShape 22"/>
          <p:cNvSpPr/>
          <p:nvPr/>
        </p:nvSpPr>
        <p:spPr>
          <a:xfrm rot="3752">
            <a:off x="10154" y="1415642"/>
            <a:ext cx="17450154" cy="0"/>
          </a:xfrm>
          <a:prstGeom prst="line">
            <a:avLst/>
          </a:prstGeom>
          <a:ln w="38100" cap="rnd">
            <a:solidFill>
              <a:srgbClr val="664354"/>
            </a:solidFill>
            <a:prstDash val="solid"/>
            <a:headEnd type="none" w="sm" len="sm"/>
            <a:tailEnd type="none" w="sm" len="sm"/>
          </a:ln>
        </p:spPr>
      </p:sp>
      <p:grpSp>
        <p:nvGrpSpPr>
          <p:cNvPr id="23" name="Group 23"/>
          <p:cNvGrpSpPr/>
          <p:nvPr/>
        </p:nvGrpSpPr>
        <p:grpSpPr>
          <a:xfrm>
            <a:off x="463607" y="397468"/>
            <a:ext cx="309615" cy="3096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5" name="Group 25"/>
          <p:cNvGrpSpPr/>
          <p:nvPr/>
        </p:nvGrpSpPr>
        <p:grpSpPr>
          <a:xfrm>
            <a:off x="1003996" y="397468"/>
            <a:ext cx="309615" cy="3096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7" name="Group 27"/>
          <p:cNvGrpSpPr/>
          <p:nvPr/>
        </p:nvGrpSpPr>
        <p:grpSpPr>
          <a:xfrm>
            <a:off x="1544385" y="397468"/>
            <a:ext cx="309615" cy="3096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91471" y="368700"/>
            <a:ext cx="399352" cy="399352"/>
          </a:xfrm>
          <a:prstGeom prst="rect">
            <a:avLst/>
          </a:prstGeom>
        </p:spPr>
      </p:pic>
      <p:pic>
        <p:nvPicPr>
          <p:cNvPr id="30" name="Picture 3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15798995" y="368700"/>
            <a:ext cx="415933" cy="415933"/>
          </a:xfrm>
          <a:prstGeom prst="rect">
            <a:avLst/>
          </a:prstGeom>
        </p:spPr>
      </p:pic>
      <p:sp>
        <p:nvSpPr>
          <p:cNvPr id="17" name="Rounded Rectangle 16"/>
          <p:cNvSpPr/>
          <p:nvPr/>
        </p:nvSpPr>
        <p:spPr>
          <a:xfrm>
            <a:off x="1158803" y="1110977"/>
            <a:ext cx="15413531" cy="3009845"/>
          </a:xfrm>
          <a:prstGeom prst="roundRect">
            <a:avLst/>
          </a:prstGeom>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en-US" sz="4000" b="1">
                <a:solidFill>
                  <a:schemeClr val="tx1"/>
                </a:solidFill>
                <a:latin typeface="Arial" panose="020B0604020202020204" pitchFamily="34" charset="0"/>
                <a:cs typeface="Arial" panose="020B0604020202020204" pitchFamily="34" charset="0"/>
              </a:rPr>
              <a:t>Bài </a:t>
            </a:r>
            <a:r>
              <a:rPr lang="en-US" sz="4000" b="1">
                <a:solidFill>
                  <a:schemeClr val="tx1"/>
                </a:solidFill>
                <a:latin typeface="Arial" panose="020B0604020202020204" pitchFamily="34" charset="0"/>
                <a:cs typeface="Arial" panose="020B0604020202020204" pitchFamily="34" charset="0"/>
              </a:rPr>
              <a:t>4</a:t>
            </a:r>
            <a:r>
              <a:rPr lang="en-US" sz="4000" b="1" smtClean="0">
                <a:solidFill>
                  <a:schemeClr val="tx1"/>
                </a:solidFill>
                <a:latin typeface="Arial" panose="020B0604020202020204" pitchFamily="34" charset="0"/>
                <a:cs typeface="Arial" panose="020B0604020202020204" pitchFamily="34" charset="0"/>
              </a:rPr>
              <a:t>: </a:t>
            </a:r>
          </a:p>
          <a:p>
            <a:pPr algn="just">
              <a:lnSpc>
                <a:spcPct val="150000"/>
              </a:lnSpc>
            </a:pPr>
            <a:r>
              <a:rPr lang="vi-VN" sz="4000" smtClean="0">
                <a:solidFill>
                  <a:schemeClr val="tx1"/>
                </a:solidFill>
                <a:cs typeface="Arial" panose="020B0604020202020204" pitchFamily="34" charset="0"/>
              </a:rPr>
              <a:t>Tạo </a:t>
            </a:r>
            <a:r>
              <a:rPr lang="vi-VN" sz="4000">
                <a:solidFill>
                  <a:schemeClr val="tx1"/>
                </a:solidFill>
                <a:cs typeface="Arial" panose="020B0604020202020204" pitchFamily="34" charset="0"/>
              </a:rPr>
              <a:t>biểu đồ trình bày thông tin trực quan về chiều cao theo các bước ở Hình 3:</a:t>
            </a:r>
            <a:endParaRPr lang="en-US" sz="4000">
              <a:solidFill>
                <a:schemeClr val="tx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12">
            <a:extLst>
              <a:ext uri="{28A0092B-C50C-407E-A947-70E740481C1C}">
                <a14:useLocalDpi xmlns:a14="http://schemas.microsoft.com/office/drawing/2010/main" val="0"/>
              </a:ext>
            </a:extLst>
          </a:blip>
          <a:srcRect l="9804" t="17703" r="6104"/>
          <a:stretch/>
        </p:blipFill>
        <p:spPr>
          <a:xfrm>
            <a:off x="1343358" y="4838904"/>
            <a:ext cx="14836010" cy="5026946"/>
          </a:xfrm>
          <a:prstGeom prst="rect">
            <a:avLst/>
          </a:prstGeom>
        </p:spPr>
      </p:pic>
    </p:spTree>
    <p:extLst>
      <p:ext uri="{BB962C8B-B14F-4D97-AF65-F5344CB8AC3E}">
        <p14:creationId xmlns:p14="http://schemas.microsoft.com/office/powerpoint/2010/main" val="711718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4120868"/>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4965110"/>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5110163"/>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5255215"/>
            <a:ext cx="270338" cy="0"/>
          </a:xfrm>
          <a:prstGeom prst="line">
            <a:avLst/>
          </a:prstGeom>
          <a:ln w="66675" cap="rnd">
            <a:solidFill>
              <a:srgbClr val="845D6F"/>
            </a:solidFill>
            <a:prstDash val="solid"/>
            <a:headEnd type="none" w="sm" len="sm"/>
            <a:tailEnd type="none" w="sm" len="sm"/>
          </a:ln>
        </p:spPr>
      </p:sp>
      <p:sp>
        <p:nvSpPr>
          <p:cNvPr id="22" name="AutoShape 22"/>
          <p:cNvSpPr/>
          <p:nvPr/>
        </p:nvSpPr>
        <p:spPr>
          <a:xfrm rot="3752">
            <a:off x="10154" y="1415642"/>
            <a:ext cx="17450154" cy="0"/>
          </a:xfrm>
          <a:prstGeom prst="line">
            <a:avLst/>
          </a:prstGeom>
          <a:ln w="38100" cap="rnd">
            <a:solidFill>
              <a:srgbClr val="664354"/>
            </a:solidFill>
            <a:prstDash val="solid"/>
            <a:headEnd type="none" w="sm" len="sm"/>
            <a:tailEnd type="none" w="sm" len="sm"/>
          </a:ln>
        </p:spPr>
      </p:sp>
      <p:grpSp>
        <p:nvGrpSpPr>
          <p:cNvPr id="23" name="Group 23"/>
          <p:cNvGrpSpPr/>
          <p:nvPr/>
        </p:nvGrpSpPr>
        <p:grpSpPr>
          <a:xfrm>
            <a:off x="463607" y="397468"/>
            <a:ext cx="309615" cy="3096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5" name="Group 25"/>
          <p:cNvGrpSpPr/>
          <p:nvPr/>
        </p:nvGrpSpPr>
        <p:grpSpPr>
          <a:xfrm>
            <a:off x="1003996" y="397468"/>
            <a:ext cx="309615" cy="3096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7" name="Group 27"/>
          <p:cNvGrpSpPr/>
          <p:nvPr/>
        </p:nvGrpSpPr>
        <p:grpSpPr>
          <a:xfrm>
            <a:off x="1544385" y="397468"/>
            <a:ext cx="309615" cy="3096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91471" y="368700"/>
            <a:ext cx="399352" cy="399352"/>
          </a:xfrm>
          <a:prstGeom prst="rect">
            <a:avLst/>
          </a:prstGeom>
        </p:spPr>
      </p:pic>
      <p:pic>
        <p:nvPicPr>
          <p:cNvPr id="30" name="Picture 3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15798995" y="368700"/>
            <a:ext cx="415933" cy="415933"/>
          </a:xfrm>
          <a:prstGeom prst="rect">
            <a:avLst/>
          </a:prstGeom>
        </p:spPr>
      </p:pic>
      <p:sp>
        <p:nvSpPr>
          <p:cNvPr id="13" name="TextBox 12"/>
          <p:cNvSpPr txBox="1"/>
          <p:nvPr/>
        </p:nvSpPr>
        <p:spPr>
          <a:xfrm>
            <a:off x="1004687" y="1747649"/>
            <a:ext cx="13243128" cy="1131079"/>
          </a:xfrm>
          <a:prstGeom prst="rect">
            <a:avLst/>
          </a:prstGeom>
          <a:noFill/>
        </p:spPr>
        <p:txBody>
          <a:bodyPr wrap="square" rtlCol="0">
            <a:spAutoFit/>
          </a:bodyPr>
          <a:lstStyle/>
          <a:p>
            <a:pPr>
              <a:lnSpc>
                <a:spcPct val="150000"/>
              </a:lnSpc>
            </a:pPr>
            <a:r>
              <a:rPr lang="en-US" sz="4500" b="1" smtClean="0">
                <a:latin typeface="Arial" panose="020B0604020202020204" pitchFamily="34" charset="0"/>
                <a:cs typeface="Arial" panose="020B0604020202020204" pitchFamily="34" charset="0"/>
              </a:rPr>
              <a:t>Bài 5: </a:t>
            </a:r>
            <a:r>
              <a:rPr lang="en-US" sz="4500" smtClean="0">
                <a:latin typeface="Arial" panose="020B0604020202020204" pitchFamily="34" charset="0"/>
                <a:cs typeface="Arial" panose="020B0604020202020204" pitchFamily="34" charset="0"/>
              </a:rPr>
              <a:t>Thực hành đổi tên của bảng tính: </a:t>
            </a:r>
            <a:endParaRPr lang="en-US" sz="4500">
              <a:latin typeface="Arial" panose="020B0604020202020204" pitchFamily="34" charset="0"/>
              <a:cs typeface="Arial" panose="020B0604020202020204" pitchFamily="34" charset="0"/>
            </a:endParaRPr>
          </a:p>
        </p:txBody>
      </p:sp>
      <p:sp>
        <p:nvSpPr>
          <p:cNvPr id="14" name="Rounded Rectangle 13"/>
          <p:cNvSpPr/>
          <p:nvPr/>
        </p:nvSpPr>
        <p:spPr>
          <a:xfrm>
            <a:off x="1888869" y="3848100"/>
            <a:ext cx="5791200" cy="158809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“Book1.xlxs” </a:t>
            </a:r>
          </a:p>
        </p:txBody>
      </p:sp>
      <p:sp>
        <p:nvSpPr>
          <p:cNvPr id="32" name="Rounded Rectangle 31"/>
          <p:cNvSpPr/>
          <p:nvPr/>
        </p:nvSpPr>
        <p:spPr>
          <a:xfrm>
            <a:off x="1919349" y="6972300"/>
            <a:ext cx="5791200" cy="1588090"/>
          </a:xfrm>
          <a:prstGeom prst="round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“ThucHanh.xlxs”</a:t>
            </a:r>
          </a:p>
        </p:txBody>
      </p:sp>
      <p:pic>
        <p:nvPicPr>
          <p:cNvPr id="16" name="Picture 15"/>
          <p:cNvPicPr>
            <a:picLocks noChangeAspect="1"/>
          </p:cNvPicPr>
          <p:nvPr/>
        </p:nvPicPr>
        <p:blipFill>
          <a:blip r:embed="rId12"/>
          <a:stretch>
            <a:fillRect/>
          </a:stretch>
        </p:blipFill>
        <p:spPr>
          <a:xfrm>
            <a:off x="9844344" y="2842892"/>
            <a:ext cx="6578154" cy="6998815"/>
          </a:xfrm>
          <a:prstGeom prst="rect">
            <a:avLst/>
          </a:prstGeom>
        </p:spPr>
      </p:pic>
      <p:sp>
        <p:nvSpPr>
          <p:cNvPr id="18" name="Down Arrow 17"/>
          <p:cNvSpPr/>
          <p:nvPr/>
        </p:nvSpPr>
        <p:spPr>
          <a:xfrm>
            <a:off x="4281549" y="5712199"/>
            <a:ext cx="533400" cy="1143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7427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32"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4120868"/>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4965110"/>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5110163"/>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5255215"/>
            <a:ext cx="270338" cy="0"/>
          </a:xfrm>
          <a:prstGeom prst="line">
            <a:avLst/>
          </a:prstGeom>
          <a:ln w="66675" cap="rnd">
            <a:solidFill>
              <a:srgbClr val="845D6F"/>
            </a:solidFill>
            <a:prstDash val="solid"/>
            <a:headEnd type="none" w="sm" len="sm"/>
            <a:tailEnd type="none" w="sm" len="sm"/>
          </a:ln>
        </p:spPr>
      </p:sp>
      <p:sp>
        <p:nvSpPr>
          <p:cNvPr id="22" name="AutoShape 22"/>
          <p:cNvSpPr/>
          <p:nvPr/>
        </p:nvSpPr>
        <p:spPr>
          <a:xfrm rot="3752">
            <a:off x="10154" y="1415642"/>
            <a:ext cx="17450154" cy="0"/>
          </a:xfrm>
          <a:prstGeom prst="line">
            <a:avLst/>
          </a:prstGeom>
          <a:ln w="38100" cap="rnd">
            <a:solidFill>
              <a:srgbClr val="664354"/>
            </a:solidFill>
            <a:prstDash val="solid"/>
            <a:headEnd type="none" w="sm" len="sm"/>
            <a:tailEnd type="none" w="sm" len="sm"/>
          </a:ln>
        </p:spPr>
      </p:sp>
      <p:grpSp>
        <p:nvGrpSpPr>
          <p:cNvPr id="23" name="Group 23"/>
          <p:cNvGrpSpPr/>
          <p:nvPr/>
        </p:nvGrpSpPr>
        <p:grpSpPr>
          <a:xfrm>
            <a:off x="463607" y="397468"/>
            <a:ext cx="309615" cy="3096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5" name="Group 25"/>
          <p:cNvGrpSpPr/>
          <p:nvPr/>
        </p:nvGrpSpPr>
        <p:grpSpPr>
          <a:xfrm>
            <a:off x="1003996" y="397468"/>
            <a:ext cx="309615" cy="3096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7" name="Group 27"/>
          <p:cNvGrpSpPr/>
          <p:nvPr/>
        </p:nvGrpSpPr>
        <p:grpSpPr>
          <a:xfrm>
            <a:off x="1544385" y="397468"/>
            <a:ext cx="309615" cy="3096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91471" y="368700"/>
            <a:ext cx="399352" cy="399352"/>
          </a:xfrm>
          <a:prstGeom prst="rect">
            <a:avLst/>
          </a:prstGeom>
        </p:spPr>
      </p:pic>
      <p:pic>
        <p:nvPicPr>
          <p:cNvPr id="30" name="Picture 3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15798995" y="368700"/>
            <a:ext cx="415933" cy="415933"/>
          </a:xfrm>
          <a:prstGeom prst="rect">
            <a:avLst/>
          </a:prstGeom>
        </p:spPr>
      </p:pic>
      <p:sp>
        <p:nvSpPr>
          <p:cNvPr id="13" name="TextBox 12"/>
          <p:cNvSpPr txBox="1"/>
          <p:nvPr/>
        </p:nvSpPr>
        <p:spPr>
          <a:xfrm>
            <a:off x="2007747" y="-18717"/>
            <a:ext cx="13243128" cy="1306255"/>
          </a:xfrm>
          <a:prstGeom prst="rect">
            <a:avLst/>
          </a:prstGeom>
          <a:noFill/>
        </p:spPr>
        <p:txBody>
          <a:bodyPr wrap="square" rtlCol="0">
            <a:spAutoFit/>
          </a:bodyPr>
          <a:lstStyle/>
          <a:p>
            <a:pPr algn="ctr">
              <a:lnSpc>
                <a:spcPct val="150000"/>
              </a:lnSpc>
            </a:pPr>
            <a:r>
              <a:rPr lang="en-US" sz="6000" b="1" smtClean="0">
                <a:latin typeface="Arial" panose="020B0604020202020204" pitchFamily="34" charset="0"/>
                <a:cs typeface="Arial" panose="020B0604020202020204" pitchFamily="34" charset="0"/>
              </a:rPr>
              <a:t>LUYỆN TẬP </a:t>
            </a:r>
            <a:endParaRPr lang="en-US" sz="6000">
              <a:latin typeface="Arial" panose="020B0604020202020204" pitchFamily="34" charset="0"/>
              <a:cs typeface="Arial" panose="020B0604020202020204" pitchFamily="34" charset="0"/>
            </a:endParaRPr>
          </a:p>
        </p:txBody>
      </p:sp>
      <p:sp>
        <p:nvSpPr>
          <p:cNvPr id="12" name="Pentagon 11"/>
          <p:cNvSpPr/>
          <p:nvPr/>
        </p:nvSpPr>
        <p:spPr>
          <a:xfrm>
            <a:off x="-15240" y="1624075"/>
            <a:ext cx="6238241" cy="1143000"/>
          </a:xfrm>
          <a:prstGeom prst="homePlate">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Thảo luận cặp đôi</a:t>
            </a:r>
            <a:endParaRPr lang="en-US" sz="4500" b="1">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1004687" y="3642360"/>
            <a:ext cx="8365656" cy="5638800"/>
          </a:xfrm>
          <a:prstGeom prst="roundRect">
            <a:avLst/>
          </a:prstGeom>
          <a:solidFill>
            <a:srgbClr val="FFC4A4"/>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Trong bảng chỉ số BMI có được ở mục Thực hành, hãy tìm số đo chiều cao lớn nhất, trung bình chỉ số BMI và điền thêm vào bảng</a:t>
            </a:r>
            <a:r>
              <a:rPr lang="vi-VN" sz="4500">
                <a:solidFill>
                  <a:schemeClr val="tx1"/>
                </a:solidFill>
              </a:rPr>
              <a:t>.</a:t>
            </a:r>
            <a:endParaRPr lang="en-US" sz="4500">
              <a:solidFill>
                <a:schemeClr val="tx1"/>
              </a:solidFill>
            </a:endParaRPr>
          </a:p>
        </p:txBody>
      </p:sp>
      <p:pic>
        <p:nvPicPr>
          <p:cNvPr id="31" name="Picture 6"/>
          <p:cNvPicPr>
            <a:picLocks noChangeAspect="1"/>
          </p:cNvPicPr>
          <p:nvPr/>
        </p:nvPicPr>
        <p:blipFill>
          <a:blip r:embed="rId12"/>
          <a:srcRect/>
          <a:stretch>
            <a:fillRect/>
          </a:stretch>
        </p:blipFill>
        <p:spPr>
          <a:xfrm>
            <a:off x="9053562" y="3642360"/>
            <a:ext cx="8616953" cy="6688910"/>
          </a:xfrm>
          <a:prstGeom prst="rect">
            <a:avLst/>
          </a:prstGeom>
        </p:spPr>
      </p:pic>
    </p:spTree>
    <p:extLst>
      <p:ext uri="{BB962C8B-B14F-4D97-AF65-F5344CB8AC3E}">
        <p14:creationId xmlns:p14="http://schemas.microsoft.com/office/powerpoint/2010/main" val="26245127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4120868"/>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4965110"/>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5110163"/>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5255215"/>
            <a:ext cx="270338" cy="0"/>
          </a:xfrm>
          <a:prstGeom prst="line">
            <a:avLst/>
          </a:prstGeom>
          <a:ln w="66675" cap="rnd">
            <a:solidFill>
              <a:srgbClr val="845D6F"/>
            </a:solidFill>
            <a:prstDash val="solid"/>
            <a:headEnd type="none" w="sm" len="sm"/>
            <a:tailEnd type="none" w="sm" len="sm"/>
          </a:ln>
        </p:spPr>
      </p:sp>
      <p:sp>
        <p:nvSpPr>
          <p:cNvPr id="22" name="AutoShape 22"/>
          <p:cNvSpPr/>
          <p:nvPr/>
        </p:nvSpPr>
        <p:spPr>
          <a:xfrm rot="3752">
            <a:off x="10154" y="1415642"/>
            <a:ext cx="17450154" cy="0"/>
          </a:xfrm>
          <a:prstGeom prst="line">
            <a:avLst/>
          </a:prstGeom>
          <a:ln w="38100" cap="rnd">
            <a:solidFill>
              <a:srgbClr val="664354"/>
            </a:solidFill>
            <a:prstDash val="solid"/>
            <a:headEnd type="none" w="sm" len="sm"/>
            <a:tailEnd type="none" w="sm" len="sm"/>
          </a:ln>
        </p:spPr>
      </p:sp>
      <p:grpSp>
        <p:nvGrpSpPr>
          <p:cNvPr id="23" name="Group 23"/>
          <p:cNvGrpSpPr/>
          <p:nvPr/>
        </p:nvGrpSpPr>
        <p:grpSpPr>
          <a:xfrm>
            <a:off x="463607" y="397468"/>
            <a:ext cx="309615" cy="3096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5" name="Group 25"/>
          <p:cNvGrpSpPr/>
          <p:nvPr/>
        </p:nvGrpSpPr>
        <p:grpSpPr>
          <a:xfrm>
            <a:off x="1003996" y="397468"/>
            <a:ext cx="309615" cy="3096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7" name="Group 27"/>
          <p:cNvGrpSpPr/>
          <p:nvPr/>
        </p:nvGrpSpPr>
        <p:grpSpPr>
          <a:xfrm>
            <a:off x="1544385" y="397468"/>
            <a:ext cx="309615" cy="3096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91471" y="368700"/>
            <a:ext cx="399352" cy="399352"/>
          </a:xfrm>
          <a:prstGeom prst="rect">
            <a:avLst/>
          </a:prstGeom>
        </p:spPr>
      </p:pic>
      <p:pic>
        <p:nvPicPr>
          <p:cNvPr id="30" name="Picture 3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15798995" y="368700"/>
            <a:ext cx="415933" cy="415933"/>
          </a:xfrm>
          <a:prstGeom prst="rect">
            <a:avLst/>
          </a:prstGeom>
        </p:spPr>
      </p:pic>
      <p:sp>
        <p:nvSpPr>
          <p:cNvPr id="13" name="TextBox 12"/>
          <p:cNvSpPr txBox="1"/>
          <p:nvPr/>
        </p:nvSpPr>
        <p:spPr>
          <a:xfrm>
            <a:off x="2007747" y="-18717"/>
            <a:ext cx="13243128" cy="1306255"/>
          </a:xfrm>
          <a:prstGeom prst="rect">
            <a:avLst/>
          </a:prstGeom>
          <a:noFill/>
        </p:spPr>
        <p:txBody>
          <a:bodyPr wrap="square" rtlCol="0">
            <a:spAutoFit/>
          </a:bodyPr>
          <a:lstStyle/>
          <a:p>
            <a:pPr algn="ctr">
              <a:lnSpc>
                <a:spcPct val="150000"/>
              </a:lnSpc>
            </a:pPr>
            <a:r>
              <a:rPr lang="en-US" sz="6000" b="1" smtClean="0">
                <a:latin typeface="Arial" panose="020B0604020202020204" pitchFamily="34" charset="0"/>
                <a:cs typeface="Arial" panose="020B0604020202020204" pitchFamily="34" charset="0"/>
              </a:rPr>
              <a:t>VẬN DỤNG </a:t>
            </a:r>
            <a:endParaRPr lang="en-US" sz="6000">
              <a:latin typeface="Arial" panose="020B0604020202020204" pitchFamily="34" charset="0"/>
              <a:cs typeface="Arial" panose="020B0604020202020204" pitchFamily="34" charset="0"/>
            </a:endParaRPr>
          </a:p>
        </p:txBody>
      </p:sp>
      <p:sp>
        <p:nvSpPr>
          <p:cNvPr id="14" name="Rounded Rectangle 13"/>
          <p:cNvSpPr/>
          <p:nvPr/>
        </p:nvSpPr>
        <p:spPr>
          <a:xfrm>
            <a:off x="618414" y="3963807"/>
            <a:ext cx="16299701" cy="3200400"/>
          </a:xfrm>
          <a:prstGeom prst="roundRect">
            <a:avLst/>
          </a:prstGeom>
          <a:solidFill>
            <a:srgbClr val="CDE6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Trong bảng chỉ số BMI có được ở mục Thực hành, hãy tìm số đo chiều cao lớn nhất, trung bình chỉ số BMI và điền thêm vào bảng.</a:t>
            </a:r>
            <a:endParaRPr lang="en-US" sz="4000">
              <a:solidFill>
                <a:schemeClr val="tx1"/>
              </a:solidFill>
            </a:endParaRPr>
          </a:p>
        </p:txBody>
      </p:sp>
      <p:sp>
        <p:nvSpPr>
          <p:cNvPr id="16" name="TextBox 15"/>
          <p:cNvSpPr txBox="1"/>
          <p:nvPr/>
        </p:nvSpPr>
        <p:spPr>
          <a:xfrm>
            <a:off x="843161" y="2968525"/>
            <a:ext cx="15163800" cy="784830"/>
          </a:xfrm>
          <a:prstGeom prst="rect">
            <a:avLst/>
          </a:prstGeom>
          <a:noFill/>
        </p:spPr>
        <p:txBody>
          <a:bodyPr wrap="square" rtlCol="0">
            <a:spAutoFit/>
          </a:bodyPr>
          <a:lstStyle/>
          <a:p>
            <a:pPr marL="685800" indent="-685800">
              <a:buFont typeface="Wingdings" panose="05000000000000000000" pitchFamily="2" charset="2"/>
              <a:buChar char="Ø"/>
            </a:pPr>
            <a:r>
              <a:rPr lang="en-US" sz="4500" i="1" smtClean="0">
                <a:latin typeface="Arial" panose="020B0604020202020204" pitchFamily="34" charset="0"/>
                <a:cs typeface="Arial" panose="020B0604020202020204" pitchFamily="34" charset="0"/>
              </a:rPr>
              <a:t>Các em thảo luận nhóm và hoàn thành bài tập dưới đây: </a:t>
            </a:r>
            <a:endParaRPr lang="en-US" sz="4500" i="1">
              <a:latin typeface="Arial" panose="020B0604020202020204" pitchFamily="34" charset="0"/>
              <a:cs typeface="Arial" panose="020B0604020202020204" pitchFamily="34" charset="0"/>
            </a:endParaRPr>
          </a:p>
        </p:txBody>
      </p:sp>
      <p:sp>
        <p:nvSpPr>
          <p:cNvPr id="32" name="Pentagon 31"/>
          <p:cNvSpPr/>
          <p:nvPr/>
        </p:nvSpPr>
        <p:spPr>
          <a:xfrm>
            <a:off x="-15240" y="1624075"/>
            <a:ext cx="6238241" cy="1143000"/>
          </a:xfrm>
          <a:prstGeom prst="homePlate">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Thảo luận cặp đôi</a:t>
            </a:r>
            <a:endParaRPr lang="en-US" sz="4500" b="1">
              <a:solidFill>
                <a:schemeClr val="tx1"/>
              </a:solidFill>
              <a:latin typeface="Arial" panose="020B0604020202020204" pitchFamily="34" charset="0"/>
              <a:cs typeface="Arial" panose="020B0604020202020204" pitchFamily="34" charset="0"/>
            </a:endParaRPr>
          </a:p>
        </p:txBody>
      </p:sp>
      <p:sp>
        <p:nvSpPr>
          <p:cNvPr id="17" name="TextBox 16"/>
          <p:cNvSpPr txBox="1"/>
          <p:nvPr/>
        </p:nvSpPr>
        <p:spPr>
          <a:xfrm>
            <a:off x="618414" y="7374659"/>
            <a:ext cx="14955834" cy="707886"/>
          </a:xfrm>
          <a:prstGeom prst="rect">
            <a:avLst/>
          </a:prstGeom>
          <a:noFill/>
        </p:spPr>
        <p:txBody>
          <a:bodyPr wrap="square" rtlCol="0">
            <a:spAutoFit/>
          </a:bodyPr>
          <a:lstStyle/>
          <a:p>
            <a:pPr marL="571500" indent="-571500">
              <a:buFont typeface="Wingdings" panose="05000000000000000000" pitchFamily="2" charset="2"/>
              <a:buChar char="v"/>
            </a:pPr>
            <a:r>
              <a:rPr lang="en-US" sz="4000" b="1" smtClean="0">
                <a:latin typeface="Arial" panose="020B0604020202020204" pitchFamily="34" charset="0"/>
                <a:cs typeface="Arial" panose="020B0604020202020204" pitchFamily="34" charset="0"/>
              </a:rPr>
              <a:t>Gợi ý</a:t>
            </a:r>
            <a:r>
              <a:rPr lang="en-US" sz="4000" smtClean="0">
                <a:latin typeface="Arial" panose="020B0604020202020204" pitchFamily="34" charset="0"/>
                <a:cs typeface="Arial" panose="020B0604020202020204" pitchFamily="34" charset="0"/>
              </a:rPr>
              <a:t>: Các lệnh có thể sử dụng để xử lí bài tập:</a:t>
            </a:r>
            <a:endParaRPr lang="en-US" sz="4000">
              <a:latin typeface="Arial" panose="020B0604020202020204" pitchFamily="34" charset="0"/>
              <a:cs typeface="Arial" panose="020B0604020202020204" pitchFamily="34" charset="0"/>
            </a:endParaRPr>
          </a:p>
        </p:txBody>
      </p:sp>
      <p:sp>
        <p:nvSpPr>
          <p:cNvPr id="18" name="Rounded Rectangle 17"/>
          <p:cNvSpPr/>
          <p:nvPr/>
        </p:nvSpPr>
        <p:spPr>
          <a:xfrm>
            <a:off x="3561630" y="8346437"/>
            <a:ext cx="4145280" cy="14097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i="1" smtClean="0">
                <a:solidFill>
                  <a:schemeClr val="tx1"/>
                </a:solidFill>
                <a:latin typeface="Arial" panose="020B0604020202020204" pitchFamily="34" charset="0"/>
                <a:cs typeface="Arial" panose="020B0604020202020204" pitchFamily="34" charset="0"/>
              </a:rPr>
              <a:t>SUM </a:t>
            </a:r>
            <a:endParaRPr lang="en-US" sz="4500" b="1" i="1">
              <a:solidFill>
                <a:schemeClr val="tx1"/>
              </a:solidFill>
              <a:latin typeface="Arial" panose="020B0604020202020204" pitchFamily="34" charset="0"/>
              <a:cs typeface="Arial" panose="020B0604020202020204" pitchFamily="34" charset="0"/>
            </a:endParaRPr>
          </a:p>
        </p:txBody>
      </p:sp>
      <p:sp>
        <p:nvSpPr>
          <p:cNvPr id="33" name="Rounded Rectangle 32"/>
          <p:cNvSpPr/>
          <p:nvPr/>
        </p:nvSpPr>
        <p:spPr>
          <a:xfrm>
            <a:off x="10813581" y="8293149"/>
            <a:ext cx="4145280" cy="14097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i="1" smtClean="0">
                <a:solidFill>
                  <a:schemeClr val="tx1"/>
                </a:solidFill>
                <a:latin typeface="Arial" panose="020B0604020202020204" pitchFamily="34" charset="0"/>
                <a:cs typeface="Arial" panose="020B0604020202020204" pitchFamily="34" charset="0"/>
              </a:rPr>
              <a:t>AVERAGE</a:t>
            </a:r>
            <a:endParaRPr lang="en-US" sz="4500" b="1" i="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93415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down)">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6" grpId="0"/>
      <p:bldP spid="32" grpId="0" animBg="1"/>
      <p:bldP spid="17" grpId="0"/>
      <p:bldP spid="18"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4120868"/>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4965110"/>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5110163"/>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5255215"/>
            <a:ext cx="270338" cy="0"/>
          </a:xfrm>
          <a:prstGeom prst="line">
            <a:avLst/>
          </a:prstGeom>
          <a:ln w="66675" cap="rnd">
            <a:solidFill>
              <a:srgbClr val="845D6F"/>
            </a:solidFill>
            <a:prstDash val="solid"/>
            <a:headEnd type="none" w="sm" len="sm"/>
            <a:tailEnd type="none" w="sm" len="sm"/>
          </a:ln>
        </p:spPr>
      </p:sp>
      <p:sp>
        <p:nvSpPr>
          <p:cNvPr id="22" name="AutoShape 22"/>
          <p:cNvSpPr/>
          <p:nvPr/>
        </p:nvSpPr>
        <p:spPr>
          <a:xfrm rot="3752">
            <a:off x="10154" y="1415642"/>
            <a:ext cx="17450154" cy="0"/>
          </a:xfrm>
          <a:prstGeom prst="line">
            <a:avLst/>
          </a:prstGeom>
          <a:ln w="38100" cap="rnd">
            <a:solidFill>
              <a:srgbClr val="664354"/>
            </a:solidFill>
            <a:prstDash val="solid"/>
            <a:headEnd type="none" w="sm" len="sm"/>
            <a:tailEnd type="none" w="sm" len="sm"/>
          </a:ln>
        </p:spPr>
      </p:sp>
      <p:grpSp>
        <p:nvGrpSpPr>
          <p:cNvPr id="23" name="Group 23"/>
          <p:cNvGrpSpPr/>
          <p:nvPr/>
        </p:nvGrpSpPr>
        <p:grpSpPr>
          <a:xfrm>
            <a:off x="463607" y="397468"/>
            <a:ext cx="309615" cy="3096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5" name="Group 25"/>
          <p:cNvGrpSpPr/>
          <p:nvPr/>
        </p:nvGrpSpPr>
        <p:grpSpPr>
          <a:xfrm>
            <a:off x="1003996" y="397468"/>
            <a:ext cx="309615" cy="3096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7" name="Group 27"/>
          <p:cNvGrpSpPr/>
          <p:nvPr/>
        </p:nvGrpSpPr>
        <p:grpSpPr>
          <a:xfrm>
            <a:off x="1544385" y="397468"/>
            <a:ext cx="309615" cy="3096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91471" y="368700"/>
            <a:ext cx="399352" cy="399352"/>
          </a:xfrm>
          <a:prstGeom prst="rect">
            <a:avLst/>
          </a:prstGeom>
        </p:spPr>
      </p:pic>
      <p:pic>
        <p:nvPicPr>
          <p:cNvPr id="30" name="Picture 3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15798995" y="368700"/>
            <a:ext cx="415933" cy="415933"/>
          </a:xfrm>
          <a:prstGeom prst="rect">
            <a:avLst/>
          </a:prstGeom>
        </p:spPr>
      </p:pic>
      <p:sp>
        <p:nvSpPr>
          <p:cNvPr id="13" name="TextBox 12"/>
          <p:cNvSpPr txBox="1"/>
          <p:nvPr/>
        </p:nvSpPr>
        <p:spPr>
          <a:xfrm>
            <a:off x="2007747" y="-18717"/>
            <a:ext cx="13243128" cy="1306255"/>
          </a:xfrm>
          <a:prstGeom prst="rect">
            <a:avLst/>
          </a:prstGeom>
          <a:noFill/>
        </p:spPr>
        <p:txBody>
          <a:bodyPr wrap="square" rtlCol="0">
            <a:spAutoFit/>
          </a:bodyPr>
          <a:lstStyle/>
          <a:p>
            <a:pPr algn="ctr">
              <a:lnSpc>
                <a:spcPct val="150000"/>
              </a:lnSpc>
            </a:pPr>
            <a:r>
              <a:rPr lang="en-US" sz="6000" b="1" smtClean="0">
                <a:latin typeface="Arial" panose="020B0604020202020204" pitchFamily="34" charset="0"/>
                <a:cs typeface="Arial" panose="020B0604020202020204" pitchFamily="34" charset="0"/>
              </a:rPr>
              <a:t>VẬN DỤNG </a:t>
            </a:r>
            <a:endParaRPr lang="en-US" sz="6000">
              <a:latin typeface="Arial" panose="020B0604020202020204" pitchFamily="34" charset="0"/>
              <a:cs typeface="Arial" panose="020B0604020202020204" pitchFamily="34" charset="0"/>
            </a:endParaRPr>
          </a:p>
        </p:txBody>
      </p:sp>
      <p:sp>
        <p:nvSpPr>
          <p:cNvPr id="17" name="TextBox 16"/>
          <p:cNvSpPr txBox="1"/>
          <p:nvPr/>
        </p:nvSpPr>
        <p:spPr>
          <a:xfrm>
            <a:off x="987798" y="1673413"/>
            <a:ext cx="14955834" cy="3785652"/>
          </a:xfrm>
          <a:prstGeom prst="rect">
            <a:avLst/>
          </a:prstGeom>
          <a:noFill/>
        </p:spPr>
        <p:txBody>
          <a:bodyPr wrap="square" rtlCol="0">
            <a:spAutoFit/>
          </a:bodyPr>
          <a:lstStyle/>
          <a:p>
            <a:pPr marL="571500" indent="-571500">
              <a:lnSpc>
                <a:spcPct val="150000"/>
              </a:lnSpc>
              <a:buFont typeface="Wingdings" panose="05000000000000000000" pitchFamily="2" charset="2"/>
              <a:buChar char="v"/>
            </a:pPr>
            <a:r>
              <a:rPr lang="en-US" sz="4000" b="1" i="1" smtClean="0">
                <a:latin typeface="Arial" panose="020B0604020202020204" pitchFamily="34" charset="0"/>
                <a:cs typeface="Arial" panose="020B0604020202020204" pitchFamily="34" charset="0"/>
              </a:rPr>
              <a:t>Các thao tác dùng để tìm Max chiều cao: </a:t>
            </a:r>
          </a:p>
          <a:p>
            <a:pPr marL="571500" indent="-571500">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Chọn số liệu cột chiều cao </a:t>
            </a:r>
          </a:p>
          <a:p>
            <a:pPr marL="571500" indent="-571500">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Chọn hàm </a:t>
            </a:r>
            <a:r>
              <a:rPr lang="en-US" sz="4000" b="1" smtClean="0">
                <a:latin typeface="Arial" panose="020B0604020202020204" pitchFamily="34" charset="0"/>
                <a:cs typeface="Arial" panose="020B0604020202020204" pitchFamily="34" charset="0"/>
              </a:rPr>
              <a:t>Max</a:t>
            </a:r>
            <a:r>
              <a:rPr lang="en-US" sz="4000" smtClean="0">
                <a:latin typeface="Arial" panose="020B0604020202020204" pitchFamily="34" charset="0"/>
                <a:cs typeface="Arial" panose="020B0604020202020204" pitchFamily="34" charset="0"/>
              </a:rPr>
              <a:t> trong lệnh </a:t>
            </a:r>
            <a:r>
              <a:rPr lang="en-US" sz="4000" b="1" smtClean="0">
                <a:latin typeface="Arial" panose="020B0604020202020204" pitchFamily="34" charset="0"/>
                <a:cs typeface="Arial" panose="020B0604020202020204" pitchFamily="34" charset="0"/>
              </a:rPr>
              <a:t>AutoSum</a:t>
            </a:r>
          </a:p>
          <a:p>
            <a:pPr>
              <a:lnSpc>
                <a:spcPct val="150000"/>
              </a:lnSpc>
            </a:pPr>
            <a:r>
              <a:rPr lang="en-US" sz="4000" smtClean="0">
                <a:latin typeface="Arial" panose="020B0604020202020204" pitchFamily="34" charset="0"/>
                <a:cs typeface="Arial" panose="020B0604020202020204" pitchFamily="34" charset="0"/>
                <a:sym typeface="Wingdings" panose="05000000000000000000" pitchFamily="2" charset="2"/>
              </a:rPr>
              <a:t> Chiều cao của bạn Trần Thanh Vân là cao nhất </a:t>
            </a:r>
            <a:r>
              <a:rPr lang="en-US" sz="4000" b="1" smtClean="0">
                <a:latin typeface="Arial" panose="020B0604020202020204" pitchFamily="34" charset="0"/>
                <a:cs typeface="Arial" panose="020B0604020202020204" pitchFamily="34" charset="0"/>
                <a:sym typeface="Wingdings" panose="05000000000000000000" pitchFamily="2" charset="2"/>
              </a:rPr>
              <a:t>1.60</a:t>
            </a:r>
            <a:endParaRPr lang="en-US" sz="4000" b="1">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12">
            <a:extLst>
              <a:ext uri="{28A0092B-C50C-407E-A947-70E740481C1C}">
                <a14:useLocalDpi xmlns:a14="http://schemas.microsoft.com/office/drawing/2010/main" val="0"/>
              </a:ext>
            </a:extLst>
          </a:blip>
          <a:srcRect t="20896" r="51440" b="48552"/>
          <a:stretch/>
        </p:blipFill>
        <p:spPr>
          <a:xfrm>
            <a:off x="2590800" y="5596692"/>
            <a:ext cx="12946538" cy="4369616"/>
          </a:xfrm>
          <a:prstGeom prst="rect">
            <a:avLst/>
          </a:prstGeom>
        </p:spPr>
      </p:pic>
    </p:spTree>
    <p:extLst>
      <p:ext uri="{BB962C8B-B14F-4D97-AF65-F5344CB8AC3E}">
        <p14:creationId xmlns:p14="http://schemas.microsoft.com/office/powerpoint/2010/main" val="9222769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inVertic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barn(inVertical)">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barn(inVertical)">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4120868"/>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4965110"/>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5110163"/>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5255215"/>
            <a:ext cx="270338" cy="0"/>
          </a:xfrm>
          <a:prstGeom prst="line">
            <a:avLst/>
          </a:prstGeom>
          <a:ln w="66675" cap="rnd">
            <a:solidFill>
              <a:srgbClr val="845D6F"/>
            </a:solidFill>
            <a:prstDash val="solid"/>
            <a:headEnd type="none" w="sm" len="sm"/>
            <a:tailEnd type="none" w="sm" len="sm"/>
          </a:ln>
        </p:spPr>
      </p:sp>
      <p:sp>
        <p:nvSpPr>
          <p:cNvPr id="22" name="AutoShape 22"/>
          <p:cNvSpPr/>
          <p:nvPr/>
        </p:nvSpPr>
        <p:spPr>
          <a:xfrm rot="3752">
            <a:off x="10154" y="1415642"/>
            <a:ext cx="17450154" cy="0"/>
          </a:xfrm>
          <a:prstGeom prst="line">
            <a:avLst/>
          </a:prstGeom>
          <a:ln w="38100" cap="rnd">
            <a:solidFill>
              <a:srgbClr val="664354"/>
            </a:solidFill>
            <a:prstDash val="solid"/>
            <a:headEnd type="none" w="sm" len="sm"/>
            <a:tailEnd type="none" w="sm" len="sm"/>
          </a:ln>
        </p:spPr>
      </p:sp>
      <p:grpSp>
        <p:nvGrpSpPr>
          <p:cNvPr id="23" name="Group 23"/>
          <p:cNvGrpSpPr/>
          <p:nvPr/>
        </p:nvGrpSpPr>
        <p:grpSpPr>
          <a:xfrm>
            <a:off x="463607" y="397468"/>
            <a:ext cx="309615" cy="3096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5" name="Group 25"/>
          <p:cNvGrpSpPr/>
          <p:nvPr/>
        </p:nvGrpSpPr>
        <p:grpSpPr>
          <a:xfrm>
            <a:off x="1003996" y="397468"/>
            <a:ext cx="309615" cy="3096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7" name="Group 27"/>
          <p:cNvGrpSpPr/>
          <p:nvPr/>
        </p:nvGrpSpPr>
        <p:grpSpPr>
          <a:xfrm>
            <a:off x="1544385" y="397468"/>
            <a:ext cx="309615" cy="3096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91471" y="368700"/>
            <a:ext cx="399352" cy="399352"/>
          </a:xfrm>
          <a:prstGeom prst="rect">
            <a:avLst/>
          </a:prstGeom>
        </p:spPr>
      </p:pic>
      <p:pic>
        <p:nvPicPr>
          <p:cNvPr id="30" name="Picture 3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15798995" y="368700"/>
            <a:ext cx="415933" cy="415933"/>
          </a:xfrm>
          <a:prstGeom prst="rect">
            <a:avLst/>
          </a:prstGeom>
        </p:spPr>
      </p:pic>
      <p:sp>
        <p:nvSpPr>
          <p:cNvPr id="13" name="TextBox 12"/>
          <p:cNvSpPr txBox="1"/>
          <p:nvPr/>
        </p:nvSpPr>
        <p:spPr>
          <a:xfrm>
            <a:off x="2007747" y="-18717"/>
            <a:ext cx="13243128" cy="1306255"/>
          </a:xfrm>
          <a:prstGeom prst="rect">
            <a:avLst/>
          </a:prstGeom>
          <a:noFill/>
        </p:spPr>
        <p:txBody>
          <a:bodyPr wrap="square" rtlCol="0">
            <a:spAutoFit/>
          </a:bodyPr>
          <a:lstStyle/>
          <a:p>
            <a:pPr algn="ctr">
              <a:lnSpc>
                <a:spcPct val="150000"/>
              </a:lnSpc>
            </a:pPr>
            <a:r>
              <a:rPr lang="en-US" sz="6000" b="1" smtClean="0">
                <a:latin typeface="Arial" panose="020B0604020202020204" pitchFamily="34" charset="0"/>
                <a:cs typeface="Arial" panose="020B0604020202020204" pitchFamily="34" charset="0"/>
              </a:rPr>
              <a:t>VẬN DỤNG </a:t>
            </a:r>
            <a:endParaRPr lang="en-US" sz="6000">
              <a:latin typeface="Arial" panose="020B0604020202020204" pitchFamily="34" charset="0"/>
              <a:cs typeface="Arial" panose="020B0604020202020204" pitchFamily="34" charset="0"/>
            </a:endParaRPr>
          </a:p>
        </p:txBody>
      </p:sp>
      <p:sp>
        <p:nvSpPr>
          <p:cNvPr id="17" name="TextBox 16"/>
          <p:cNvSpPr txBox="1"/>
          <p:nvPr/>
        </p:nvSpPr>
        <p:spPr>
          <a:xfrm>
            <a:off x="953715" y="1714500"/>
            <a:ext cx="15603673" cy="3785652"/>
          </a:xfrm>
          <a:prstGeom prst="rect">
            <a:avLst/>
          </a:prstGeom>
          <a:noFill/>
        </p:spPr>
        <p:txBody>
          <a:bodyPr wrap="square" rtlCol="0">
            <a:spAutoFit/>
          </a:bodyPr>
          <a:lstStyle/>
          <a:p>
            <a:pPr marL="571500" indent="-571500">
              <a:lnSpc>
                <a:spcPct val="150000"/>
              </a:lnSpc>
              <a:buFont typeface="Wingdings" panose="05000000000000000000" pitchFamily="2" charset="2"/>
              <a:buChar char="v"/>
            </a:pPr>
            <a:r>
              <a:rPr lang="en-US" sz="4000" b="1" i="1" smtClean="0">
                <a:latin typeface="Arial" panose="020B0604020202020204" pitchFamily="34" charset="0"/>
                <a:cs typeface="Arial" panose="020B0604020202020204" pitchFamily="34" charset="0"/>
              </a:rPr>
              <a:t>Thao </a:t>
            </a:r>
            <a:r>
              <a:rPr lang="en-US" sz="4000" b="1" i="1">
                <a:latin typeface="Arial" panose="020B0604020202020204" pitchFamily="34" charset="0"/>
                <a:cs typeface="Arial" panose="020B0604020202020204" pitchFamily="34" charset="0"/>
              </a:rPr>
              <a:t>tác với lệnh Average để tìm trung bình chỉ số </a:t>
            </a:r>
            <a:r>
              <a:rPr lang="en-US" sz="4000" b="1" i="1">
                <a:latin typeface="Arial" panose="020B0604020202020204" pitchFamily="34" charset="0"/>
                <a:cs typeface="Arial" panose="020B0604020202020204" pitchFamily="34" charset="0"/>
              </a:rPr>
              <a:t>BMI</a:t>
            </a:r>
            <a:r>
              <a:rPr lang="en-US" sz="4000" b="1" i="1" smtClean="0">
                <a:latin typeface="Arial" panose="020B0604020202020204" pitchFamily="34" charset="0"/>
                <a:cs typeface="Arial" panose="020B0604020202020204" pitchFamily="34" charset="0"/>
              </a:rPr>
              <a:t>:</a:t>
            </a:r>
          </a:p>
          <a:p>
            <a:pPr marL="571500" indent="-571500">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Chọn số liệu cột </a:t>
            </a:r>
            <a:r>
              <a:rPr lang="en-US" sz="4000" b="1" smtClean="0">
                <a:latin typeface="Arial" panose="020B0604020202020204" pitchFamily="34" charset="0"/>
                <a:cs typeface="Arial" panose="020B0604020202020204" pitchFamily="34" charset="0"/>
              </a:rPr>
              <a:t>BMI</a:t>
            </a:r>
          </a:p>
          <a:p>
            <a:pPr marL="571500" indent="-571500">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Chọn hàm </a:t>
            </a:r>
            <a:r>
              <a:rPr lang="en-US" sz="4000" b="1" smtClean="0">
                <a:latin typeface="Arial" panose="020B0604020202020204" pitchFamily="34" charset="0"/>
                <a:cs typeface="Arial" panose="020B0604020202020204" pitchFamily="34" charset="0"/>
              </a:rPr>
              <a:t>Average</a:t>
            </a:r>
            <a:r>
              <a:rPr lang="en-US" sz="4000" smtClean="0">
                <a:latin typeface="Arial" panose="020B0604020202020204" pitchFamily="34" charset="0"/>
                <a:cs typeface="Arial" panose="020B0604020202020204" pitchFamily="34" charset="0"/>
              </a:rPr>
              <a:t>  trong lệnh </a:t>
            </a:r>
            <a:r>
              <a:rPr lang="en-US" sz="4000" b="1" smtClean="0">
                <a:latin typeface="Arial" panose="020B0604020202020204" pitchFamily="34" charset="0"/>
                <a:cs typeface="Arial" panose="020B0604020202020204" pitchFamily="34" charset="0"/>
              </a:rPr>
              <a:t>AutoSum</a:t>
            </a:r>
          </a:p>
          <a:p>
            <a:pPr>
              <a:lnSpc>
                <a:spcPct val="150000"/>
              </a:lnSpc>
            </a:pPr>
            <a:r>
              <a:rPr lang="en-US" sz="4000" smtClean="0">
                <a:latin typeface="Arial" panose="020B0604020202020204" pitchFamily="34" charset="0"/>
                <a:cs typeface="Arial" panose="020B0604020202020204" pitchFamily="34" charset="0"/>
                <a:sym typeface="Wingdings" panose="05000000000000000000" pitchFamily="2" charset="2"/>
              </a:rPr>
              <a:t> </a:t>
            </a:r>
            <a:r>
              <a:rPr lang="vi-VN" sz="4000">
                <a:cs typeface="Arial" panose="020B0604020202020204" pitchFamily="34" charset="0"/>
                <a:sym typeface="Wingdings" panose="05000000000000000000" pitchFamily="2" charset="2"/>
              </a:rPr>
              <a:t>Ta có được kết quả trung bình chỉ số BMI là: </a:t>
            </a:r>
            <a:r>
              <a:rPr lang="vi-VN" sz="4000" b="1">
                <a:cs typeface="Arial" panose="020B0604020202020204" pitchFamily="34" charset="0"/>
                <a:sym typeface="Wingdings" panose="05000000000000000000" pitchFamily="2" charset="2"/>
              </a:rPr>
              <a:t>21.272</a:t>
            </a:r>
            <a:endParaRPr lang="en-US" sz="4000" b="1">
              <a:latin typeface="Arial" panose="020B0604020202020204" pitchFamily="34" charset="0"/>
              <a:cs typeface="Arial" panose="020B0604020202020204" pitchFamily="34" charset="0"/>
            </a:endParaRPr>
          </a:p>
        </p:txBody>
      </p:sp>
      <p:pic>
        <p:nvPicPr>
          <p:cNvPr id="14" name="Picture 13"/>
          <p:cNvPicPr>
            <a:picLocks noChangeAspect="1"/>
          </p:cNvPicPr>
          <p:nvPr/>
        </p:nvPicPr>
        <p:blipFill rotWithShape="1">
          <a:blip r:embed="rId12">
            <a:extLst>
              <a:ext uri="{28A0092B-C50C-407E-A947-70E740481C1C}">
                <a14:useLocalDpi xmlns:a14="http://schemas.microsoft.com/office/drawing/2010/main" val="0"/>
              </a:ext>
            </a:extLst>
          </a:blip>
          <a:srcRect t="21491" r="50443" b="47351"/>
          <a:stretch/>
        </p:blipFill>
        <p:spPr>
          <a:xfrm>
            <a:off x="2798325" y="5604254"/>
            <a:ext cx="12970190" cy="4362054"/>
          </a:xfrm>
          <a:prstGeom prst="rect">
            <a:avLst/>
          </a:prstGeom>
        </p:spPr>
      </p:pic>
    </p:spTree>
    <p:extLst>
      <p:ext uri="{BB962C8B-B14F-4D97-AF65-F5344CB8AC3E}">
        <p14:creationId xmlns:p14="http://schemas.microsoft.com/office/powerpoint/2010/main" val="2171146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inVertic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barn(inVertical)">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barn(inVertical)">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5538432"/>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6382674"/>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6527726"/>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6672779"/>
            <a:ext cx="270338" cy="0"/>
          </a:xfrm>
          <a:prstGeom prst="line">
            <a:avLst/>
          </a:prstGeom>
          <a:ln w="66675" cap="rnd">
            <a:solidFill>
              <a:srgbClr val="845D6F"/>
            </a:solidFill>
            <a:prstDash val="solid"/>
            <a:headEnd type="none" w="sm" len="sm"/>
            <a:tailEnd type="none" w="sm" len="sm"/>
          </a:ln>
        </p:spPr>
      </p:sp>
      <p:sp>
        <p:nvSpPr>
          <p:cNvPr id="14" name="TextBox 14"/>
          <p:cNvSpPr txBox="1"/>
          <p:nvPr/>
        </p:nvSpPr>
        <p:spPr>
          <a:xfrm>
            <a:off x="1167520" y="6364548"/>
            <a:ext cx="7028391" cy="2987869"/>
          </a:xfrm>
          <a:prstGeom prst="rect">
            <a:avLst/>
          </a:prstGeom>
        </p:spPr>
        <p:txBody>
          <a:bodyPr wrap="square" lIns="0" tIns="0" rIns="0" bIns="0" rtlCol="0" anchor="t">
            <a:spAutoFit/>
          </a:bodyPr>
          <a:lstStyle/>
          <a:p>
            <a:pPr algn="ctr">
              <a:lnSpc>
                <a:spcPct val="150000"/>
              </a:lnSpc>
            </a:pPr>
            <a:r>
              <a:rPr lang="en-US" sz="4500" smtClean="0">
                <a:latin typeface="Arial" panose="020B0604020202020204" pitchFamily="34" charset="0"/>
                <a:cs typeface="Arial" panose="020B0604020202020204" pitchFamily="34" charset="0"/>
              </a:rPr>
              <a:t>Ôn tập lại nội dung bài học, làm đầy đủ các bài tập </a:t>
            </a:r>
          </a:p>
          <a:p>
            <a:pPr algn="ctr">
              <a:lnSpc>
                <a:spcPct val="150000"/>
              </a:lnSpc>
            </a:pPr>
            <a:r>
              <a:rPr lang="en-US" sz="4500" smtClean="0">
                <a:latin typeface="Arial" panose="020B0604020202020204" pitchFamily="34" charset="0"/>
                <a:cs typeface="Arial" panose="020B0604020202020204" pitchFamily="34" charset="0"/>
              </a:rPr>
              <a:t>đã được giao</a:t>
            </a:r>
            <a:endParaRPr lang="en-US" sz="4500">
              <a:latin typeface="Arial" panose="020B0604020202020204" pitchFamily="34" charset="0"/>
              <a:cs typeface="Arial" panose="020B0604020202020204" pitchFamily="34" charset="0"/>
            </a:endParaRPr>
          </a:p>
        </p:txBody>
      </p:sp>
      <p:sp>
        <p:nvSpPr>
          <p:cNvPr id="16" name="TextBox 16"/>
          <p:cNvSpPr txBox="1"/>
          <p:nvPr/>
        </p:nvSpPr>
        <p:spPr>
          <a:xfrm>
            <a:off x="4461478" y="756615"/>
            <a:ext cx="8627492" cy="1098506"/>
          </a:xfrm>
          <a:prstGeom prst="rect">
            <a:avLst/>
          </a:prstGeom>
        </p:spPr>
        <p:txBody>
          <a:bodyPr lIns="0" tIns="0" rIns="0" bIns="0" rtlCol="0" anchor="t">
            <a:spAutoFit/>
          </a:bodyPr>
          <a:lstStyle/>
          <a:p>
            <a:pPr algn="ctr">
              <a:lnSpc>
                <a:spcPts val="9600"/>
              </a:lnSpc>
            </a:pPr>
            <a:r>
              <a:rPr lang="en-US" sz="6000" b="1" smtClean="0">
                <a:latin typeface="Arial" panose="020B0604020202020204" pitchFamily="34" charset="0"/>
                <a:cs typeface="Arial" panose="020B0604020202020204" pitchFamily="34" charset="0"/>
              </a:rPr>
              <a:t>HƯỚNG DẪN VỀ NHÀ</a:t>
            </a:r>
            <a:endParaRPr lang="en-US" sz="6000" b="1">
              <a:latin typeface="Arial" panose="020B0604020202020204" pitchFamily="34" charset="0"/>
              <a:cs typeface="Arial" panose="020B0604020202020204" pitchFamily="34" charset="0"/>
            </a:endParaRPr>
          </a:p>
        </p:txBody>
      </p:sp>
      <p:grpSp>
        <p:nvGrpSpPr>
          <p:cNvPr id="17" name="Group 17"/>
          <p:cNvGrpSpPr/>
          <p:nvPr/>
        </p:nvGrpSpPr>
        <p:grpSpPr>
          <a:xfrm>
            <a:off x="1293986" y="2662464"/>
            <a:ext cx="6998445" cy="3147644"/>
            <a:chOff x="0" y="0"/>
            <a:chExt cx="9331260" cy="4196859"/>
          </a:xfrm>
        </p:grpSpPr>
        <p:pic>
          <p:nvPicPr>
            <p:cNvPr id="18" name="Picture 18"/>
            <p:cNvPicPr>
              <a:picLocks noChangeAspect="1"/>
            </p:cNvPicPr>
            <p:nvPr/>
          </p:nvPicPr>
          <p:blipFill>
            <a:blip r:embed="rId2"/>
            <a:srcRect t="6978" r="8214" b="31176"/>
            <a:stretch>
              <a:fillRect/>
            </a:stretch>
          </p:blipFill>
          <p:spPr>
            <a:xfrm>
              <a:off x="0" y="0"/>
              <a:ext cx="9331260" cy="4196859"/>
            </a:xfrm>
            <a:prstGeom prst="rect">
              <a:avLst/>
            </a:prstGeom>
          </p:spPr>
        </p:pic>
      </p:grpSp>
      <p:grpSp>
        <p:nvGrpSpPr>
          <p:cNvPr id="19" name="Group 19"/>
          <p:cNvGrpSpPr/>
          <p:nvPr/>
        </p:nvGrpSpPr>
        <p:grpSpPr>
          <a:xfrm>
            <a:off x="9106955" y="2662464"/>
            <a:ext cx="6998445" cy="3147644"/>
            <a:chOff x="0" y="0"/>
            <a:chExt cx="9331260" cy="4196859"/>
          </a:xfrm>
        </p:grpSpPr>
        <p:pic>
          <p:nvPicPr>
            <p:cNvPr id="20" name="Picture 20"/>
            <p:cNvPicPr>
              <a:picLocks noChangeAspect="1"/>
            </p:cNvPicPr>
            <p:nvPr/>
          </p:nvPicPr>
          <p:blipFill>
            <a:blip r:embed="rId3"/>
            <a:srcRect t="14694" r="9902" b="24596"/>
            <a:stretch>
              <a:fillRect/>
            </a:stretch>
          </p:blipFill>
          <p:spPr>
            <a:xfrm>
              <a:off x="0" y="0"/>
              <a:ext cx="9331260" cy="4196859"/>
            </a:xfrm>
            <a:prstGeom prst="rect">
              <a:avLst/>
            </a:prstGeom>
          </p:spPr>
        </p:pic>
      </p:grpSp>
      <p:sp>
        <p:nvSpPr>
          <p:cNvPr id="21" name="TextBox 14"/>
          <p:cNvSpPr txBox="1"/>
          <p:nvPr/>
        </p:nvSpPr>
        <p:spPr>
          <a:xfrm>
            <a:off x="9384844" y="6382674"/>
            <a:ext cx="6876366" cy="3116238"/>
          </a:xfrm>
          <a:prstGeom prst="rect">
            <a:avLst/>
          </a:prstGeom>
        </p:spPr>
        <p:txBody>
          <a:bodyPr wrap="square" lIns="0" tIns="0" rIns="0" bIns="0" rtlCol="0" anchor="t">
            <a:spAutoFit/>
          </a:bodyPr>
          <a:lstStyle/>
          <a:p>
            <a:pPr algn="ctr">
              <a:lnSpc>
                <a:spcPct val="150000"/>
              </a:lnSpc>
            </a:pPr>
            <a:r>
              <a:rPr lang="en-US" sz="4500" smtClean="0">
                <a:latin typeface="Arial" panose="020B0604020202020204" pitchFamily="34" charset="0"/>
                <a:cs typeface="Arial" panose="020B0604020202020204" pitchFamily="34" charset="0"/>
              </a:rPr>
              <a:t>Đọc trước, soạn bài mới </a:t>
            </a:r>
          </a:p>
          <a:p>
            <a:pPr algn="ctr">
              <a:lnSpc>
                <a:spcPct val="150000"/>
              </a:lnSpc>
            </a:pPr>
            <a:r>
              <a:rPr lang="en-US" sz="4500" b="1" i="1" smtClean="0">
                <a:latin typeface="Arial" panose="020B0604020202020204" pitchFamily="34" charset="0"/>
                <a:cs typeface="Arial" panose="020B0604020202020204" pitchFamily="34" charset="0"/>
              </a:rPr>
              <a:t>Bài 2: Làm quen với trang tính</a:t>
            </a:r>
            <a:endParaRPr lang="en-US" sz="4500" b="1" i="1">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sp>
        <p:nvSpPr>
          <p:cNvPr id="2" name="AutoShape 2"/>
          <p:cNvSpPr/>
          <p:nvPr/>
        </p:nvSpPr>
        <p:spPr>
          <a:xfrm>
            <a:off x="17450144" y="2178356"/>
            <a:ext cx="837856" cy="8108644"/>
          </a:xfrm>
          <a:prstGeom prst="rect">
            <a:avLst/>
          </a:prstGeom>
          <a:solidFill>
            <a:srgbClr val="F6E1D9"/>
          </a:solidFill>
        </p:spPr>
      </p:sp>
      <p:sp>
        <p:nvSpPr>
          <p:cNvPr id="3" name="AutoShape 3"/>
          <p:cNvSpPr/>
          <p:nvPr/>
        </p:nvSpPr>
        <p:spPr>
          <a:xfrm>
            <a:off x="0" y="0"/>
            <a:ext cx="18288000" cy="2178356"/>
          </a:xfrm>
          <a:prstGeom prst="rect">
            <a:avLst/>
          </a:prstGeom>
          <a:solidFill>
            <a:srgbClr val="DFB8CA"/>
          </a:solidFill>
        </p:spPr>
      </p:sp>
      <p:grpSp>
        <p:nvGrpSpPr>
          <p:cNvPr id="12" name="Group 12"/>
          <p:cNvGrpSpPr/>
          <p:nvPr/>
        </p:nvGrpSpPr>
        <p:grpSpPr>
          <a:xfrm>
            <a:off x="17578270" y="3098236"/>
            <a:ext cx="558861" cy="2045264"/>
            <a:chOff x="0" y="0"/>
            <a:chExt cx="660400" cy="2416868"/>
          </a:xfrm>
        </p:grpSpPr>
        <p:sp>
          <p:nvSpPr>
            <p:cNvPr id="13" name="Freeform 13"/>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grpSp>
        <p:nvGrpSpPr>
          <p:cNvPr id="14" name="Group 14"/>
          <p:cNvGrpSpPr/>
          <p:nvPr/>
        </p:nvGrpSpPr>
        <p:grpSpPr>
          <a:xfrm>
            <a:off x="14867811" y="405053"/>
            <a:ext cx="1368251" cy="1368251"/>
            <a:chOff x="0" y="0"/>
            <a:chExt cx="660400" cy="660400"/>
          </a:xfrm>
        </p:grpSpPr>
        <p:sp>
          <p:nvSpPr>
            <p:cNvPr id="15" name="Freeform 1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F6D6E5"/>
            </a:solidFill>
          </p:spPr>
        </p:sp>
      </p:grpSp>
      <p:grpSp>
        <p:nvGrpSpPr>
          <p:cNvPr id="16" name="Group 16"/>
          <p:cNvGrpSpPr/>
          <p:nvPr/>
        </p:nvGrpSpPr>
        <p:grpSpPr>
          <a:xfrm>
            <a:off x="16479925" y="405053"/>
            <a:ext cx="1368251" cy="1368251"/>
            <a:chOff x="0" y="0"/>
            <a:chExt cx="660400" cy="660400"/>
          </a:xfrm>
        </p:grpSpPr>
        <p:sp>
          <p:nvSpPr>
            <p:cNvPr id="17" name="Freeform 1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F6D6E5"/>
            </a:solidFill>
          </p:spPr>
        </p:sp>
      </p:grpSp>
      <p:grpSp>
        <p:nvGrpSpPr>
          <p:cNvPr id="18" name="Group 18"/>
          <p:cNvGrpSpPr/>
          <p:nvPr/>
        </p:nvGrpSpPr>
        <p:grpSpPr>
          <a:xfrm>
            <a:off x="582818" y="881323"/>
            <a:ext cx="437062" cy="437062"/>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0" name="Group 20"/>
          <p:cNvGrpSpPr/>
          <p:nvPr/>
        </p:nvGrpSpPr>
        <p:grpSpPr>
          <a:xfrm>
            <a:off x="1300212" y="881323"/>
            <a:ext cx="437062" cy="437062"/>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2" name="Group 22"/>
          <p:cNvGrpSpPr/>
          <p:nvPr/>
        </p:nvGrpSpPr>
        <p:grpSpPr>
          <a:xfrm>
            <a:off x="2017607" y="881323"/>
            <a:ext cx="437062" cy="437062"/>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5" name="Picture 2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878902" y="814234"/>
            <a:ext cx="571241" cy="571241"/>
          </a:xfrm>
          <a:prstGeom prst="rect">
            <a:avLst/>
          </a:prstGeom>
        </p:spPr>
      </p:pic>
      <p:pic>
        <p:nvPicPr>
          <p:cNvPr id="26" name="Picture 2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800000">
            <a:off x="15256516" y="794635"/>
            <a:ext cx="590840" cy="590840"/>
          </a:xfrm>
          <a:prstGeom prst="rect">
            <a:avLst/>
          </a:prstGeom>
        </p:spPr>
      </p:pic>
      <p:grpSp>
        <p:nvGrpSpPr>
          <p:cNvPr id="27" name="Group 27"/>
          <p:cNvGrpSpPr>
            <a:grpSpLocks noChangeAspect="1"/>
          </p:cNvGrpSpPr>
          <p:nvPr/>
        </p:nvGrpSpPr>
        <p:grpSpPr>
          <a:xfrm>
            <a:off x="17693288" y="2495299"/>
            <a:ext cx="328824" cy="284761"/>
            <a:chOff x="0" y="0"/>
            <a:chExt cx="6350000" cy="5499100"/>
          </a:xfrm>
        </p:grpSpPr>
        <p:sp>
          <p:nvSpPr>
            <p:cNvPr id="28" name="Freeform 2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29" name="Group 29"/>
          <p:cNvGrpSpPr>
            <a:grpSpLocks noChangeAspect="1"/>
          </p:cNvGrpSpPr>
          <p:nvPr/>
        </p:nvGrpSpPr>
        <p:grpSpPr>
          <a:xfrm rot="-10800000">
            <a:off x="17693288" y="9645523"/>
            <a:ext cx="328824" cy="284761"/>
            <a:chOff x="0" y="0"/>
            <a:chExt cx="6350000" cy="5499100"/>
          </a:xfrm>
        </p:grpSpPr>
        <p:sp>
          <p:nvSpPr>
            <p:cNvPr id="30" name="Freeform 3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38" name="Group 37"/>
          <p:cNvGrpSpPr/>
          <p:nvPr/>
        </p:nvGrpSpPr>
        <p:grpSpPr>
          <a:xfrm>
            <a:off x="2862510" y="585920"/>
            <a:ext cx="11616595" cy="1368251"/>
            <a:chOff x="3344942" y="405053"/>
            <a:chExt cx="10833244" cy="1368251"/>
          </a:xfrm>
        </p:grpSpPr>
        <p:grpSp>
          <p:nvGrpSpPr>
            <p:cNvPr id="4" name="Group 4"/>
            <p:cNvGrpSpPr/>
            <p:nvPr/>
          </p:nvGrpSpPr>
          <p:grpSpPr>
            <a:xfrm>
              <a:off x="3344942" y="405053"/>
              <a:ext cx="10833244" cy="1368251"/>
              <a:chOff x="0" y="0"/>
              <a:chExt cx="5228775" cy="660400"/>
            </a:xfrm>
          </p:grpSpPr>
          <p:sp>
            <p:nvSpPr>
              <p:cNvPr id="5" name="Freeform 5"/>
              <p:cNvSpPr/>
              <p:nvPr/>
            </p:nvSpPr>
            <p:spPr>
              <a:xfrm>
                <a:off x="0" y="0"/>
                <a:ext cx="5228775" cy="660400"/>
              </a:xfrm>
              <a:custGeom>
                <a:avLst/>
                <a:gdLst/>
                <a:ahLst/>
                <a:cxnLst/>
                <a:rect l="l" t="t" r="r" b="b"/>
                <a:pathLst>
                  <a:path w="5163579" h="660400">
                    <a:moveTo>
                      <a:pt x="5039118" y="660400"/>
                    </a:moveTo>
                    <a:lnTo>
                      <a:pt x="124460" y="660400"/>
                    </a:lnTo>
                    <a:cubicBezTo>
                      <a:pt x="55880" y="660400"/>
                      <a:pt x="0" y="604520"/>
                      <a:pt x="0" y="535940"/>
                    </a:cubicBezTo>
                    <a:lnTo>
                      <a:pt x="0" y="124460"/>
                    </a:lnTo>
                    <a:cubicBezTo>
                      <a:pt x="0" y="55880"/>
                      <a:pt x="55880" y="0"/>
                      <a:pt x="124460" y="0"/>
                    </a:cubicBezTo>
                    <a:lnTo>
                      <a:pt x="5039118" y="0"/>
                    </a:lnTo>
                    <a:cubicBezTo>
                      <a:pt x="5107699" y="0"/>
                      <a:pt x="5163579" y="55880"/>
                      <a:pt x="5163579" y="124460"/>
                    </a:cubicBezTo>
                    <a:lnTo>
                      <a:pt x="5163579" y="535940"/>
                    </a:lnTo>
                    <a:cubicBezTo>
                      <a:pt x="5163579" y="604520"/>
                      <a:pt x="5107699" y="660400"/>
                      <a:pt x="5039118" y="660400"/>
                    </a:cubicBezTo>
                    <a:close/>
                  </a:path>
                </a:pathLst>
              </a:custGeom>
              <a:solidFill>
                <a:srgbClr val="FFF3ED"/>
              </a:solidFill>
            </p:spPr>
          </p:sp>
        </p:grpSp>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3141414" y="663761"/>
              <a:ext cx="884372" cy="884373"/>
            </a:xfrm>
            <a:prstGeom prst="rect">
              <a:avLst/>
            </a:prstGeom>
          </p:spPr>
        </p:pic>
      </p:grpSp>
      <p:sp>
        <p:nvSpPr>
          <p:cNvPr id="33" name="TextBox 33"/>
          <p:cNvSpPr txBox="1"/>
          <p:nvPr/>
        </p:nvSpPr>
        <p:spPr>
          <a:xfrm>
            <a:off x="1765115" y="3864989"/>
            <a:ext cx="14757769" cy="3924151"/>
          </a:xfrm>
          <a:prstGeom prst="rect">
            <a:avLst/>
          </a:prstGeom>
        </p:spPr>
        <p:txBody>
          <a:bodyPr wrap="square" lIns="0" tIns="0" rIns="0" bIns="0" rtlCol="0" anchor="t">
            <a:spAutoFit/>
          </a:bodyPr>
          <a:lstStyle/>
          <a:p>
            <a:pPr algn="ctr">
              <a:lnSpc>
                <a:spcPct val="150000"/>
              </a:lnSpc>
            </a:pPr>
            <a:r>
              <a:rPr lang="en-US" sz="8500" b="1" smtClean="0">
                <a:latin typeface="Arial" panose="020B0604020202020204" pitchFamily="34" charset="0"/>
                <a:cs typeface="Arial" panose="020B0604020202020204" pitchFamily="34" charset="0"/>
              </a:rPr>
              <a:t>CẢM ƠN CÁC EM ĐÃ CHÚ Ý LẮNG NGHE BÀI GIẢNG!</a:t>
            </a:r>
            <a:endParaRPr lang="en-US" sz="8500" b="1">
              <a:latin typeface="Arial" panose="020B0604020202020204" pitchFamily="34" charset="0"/>
              <a:cs typeface="Arial" panose="020B0604020202020204" pitchFamily="34" charset="0"/>
            </a:endParaRPr>
          </a:p>
        </p:txBody>
      </p:sp>
      <p:sp>
        <p:nvSpPr>
          <p:cNvPr id="34" name="AutoShape 34"/>
          <p:cNvSpPr/>
          <p:nvPr/>
        </p:nvSpPr>
        <p:spPr>
          <a:xfrm>
            <a:off x="17722531" y="3942478"/>
            <a:ext cx="270338" cy="0"/>
          </a:xfrm>
          <a:prstGeom prst="line">
            <a:avLst/>
          </a:prstGeom>
          <a:ln w="66675" cap="rnd">
            <a:solidFill>
              <a:srgbClr val="845D6F"/>
            </a:solidFill>
            <a:prstDash val="solid"/>
            <a:headEnd type="none" w="sm" len="sm"/>
            <a:tailEnd type="none" w="sm" len="sm"/>
          </a:ln>
        </p:spPr>
      </p:sp>
      <p:sp>
        <p:nvSpPr>
          <p:cNvPr id="35" name="AutoShape 35"/>
          <p:cNvSpPr/>
          <p:nvPr/>
        </p:nvSpPr>
        <p:spPr>
          <a:xfrm>
            <a:off x="17722531" y="4087530"/>
            <a:ext cx="270338" cy="0"/>
          </a:xfrm>
          <a:prstGeom prst="line">
            <a:avLst/>
          </a:prstGeom>
          <a:ln w="66675" cap="rnd">
            <a:solidFill>
              <a:srgbClr val="845D6F"/>
            </a:solidFill>
            <a:prstDash val="solid"/>
            <a:headEnd type="none" w="sm" len="sm"/>
            <a:tailEnd type="none" w="sm" len="sm"/>
          </a:ln>
        </p:spPr>
      </p:sp>
      <p:sp>
        <p:nvSpPr>
          <p:cNvPr id="36" name="AutoShape 36"/>
          <p:cNvSpPr/>
          <p:nvPr/>
        </p:nvSpPr>
        <p:spPr>
          <a:xfrm>
            <a:off x="17722531" y="4232583"/>
            <a:ext cx="270338" cy="0"/>
          </a:xfrm>
          <a:prstGeom prst="line">
            <a:avLst/>
          </a:prstGeom>
          <a:ln w="66675" cap="rnd">
            <a:solidFill>
              <a:srgbClr val="845D6F"/>
            </a:solidFill>
            <a:prstDash val="solid"/>
            <a:headEnd type="none" w="sm" len="sm"/>
            <a:tailEnd type="none" w="sm" len="sm"/>
          </a:ln>
        </p:spPr>
      </p:sp>
      <p:pic>
        <p:nvPicPr>
          <p:cNvPr id="39" name="Picture 3"/>
          <p:cNvPicPr>
            <a:picLocks noChangeAspect="1"/>
          </p:cNvPicPr>
          <p:nvPr/>
        </p:nvPicPr>
        <p:blipFill>
          <a:blip r:embed="rId10"/>
          <a:srcRect/>
          <a:stretch>
            <a:fillRect/>
          </a:stretch>
        </p:blipFill>
        <p:spPr>
          <a:xfrm>
            <a:off x="14310948" y="6642925"/>
            <a:ext cx="4255450" cy="3324571"/>
          </a:xfrm>
          <a:prstGeom prst="rect">
            <a:avLst/>
          </a:prstGeom>
        </p:spPr>
      </p:pic>
    </p:spTree>
    <p:extLst>
      <p:ext uri="{BB962C8B-B14F-4D97-AF65-F5344CB8AC3E}">
        <p14:creationId xmlns:p14="http://schemas.microsoft.com/office/powerpoint/2010/main" val="6103375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4120868"/>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4965110"/>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5110163"/>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5255215"/>
            <a:ext cx="270338" cy="0"/>
          </a:xfrm>
          <a:prstGeom prst="line">
            <a:avLst/>
          </a:prstGeom>
          <a:ln w="66675" cap="rnd">
            <a:solidFill>
              <a:srgbClr val="845D6F"/>
            </a:solidFill>
            <a:prstDash val="solid"/>
            <a:headEnd type="none" w="sm" len="sm"/>
            <a:tailEnd type="none" w="sm" len="sm"/>
          </a:ln>
        </p:spPr>
      </p:sp>
      <p:sp>
        <p:nvSpPr>
          <p:cNvPr id="22" name="AutoShape 22"/>
          <p:cNvSpPr/>
          <p:nvPr/>
        </p:nvSpPr>
        <p:spPr>
          <a:xfrm rot="3752">
            <a:off x="10154" y="1415642"/>
            <a:ext cx="17450154" cy="0"/>
          </a:xfrm>
          <a:prstGeom prst="line">
            <a:avLst/>
          </a:prstGeom>
          <a:ln w="38100" cap="rnd">
            <a:solidFill>
              <a:srgbClr val="664354"/>
            </a:solidFill>
            <a:prstDash val="solid"/>
            <a:headEnd type="none" w="sm" len="sm"/>
            <a:tailEnd type="none" w="sm" len="sm"/>
          </a:ln>
        </p:spPr>
      </p:sp>
      <p:grpSp>
        <p:nvGrpSpPr>
          <p:cNvPr id="23" name="Group 23"/>
          <p:cNvGrpSpPr/>
          <p:nvPr/>
        </p:nvGrpSpPr>
        <p:grpSpPr>
          <a:xfrm>
            <a:off x="463607" y="397468"/>
            <a:ext cx="309615" cy="3096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5" name="Group 25"/>
          <p:cNvGrpSpPr/>
          <p:nvPr/>
        </p:nvGrpSpPr>
        <p:grpSpPr>
          <a:xfrm>
            <a:off x="1003996" y="397468"/>
            <a:ext cx="309615" cy="3096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7" name="Group 27"/>
          <p:cNvGrpSpPr/>
          <p:nvPr/>
        </p:nvGrpSpPr>
        <p:grpSpPr>
          <a:xfrm>
            <a:off x="1544385" y="397468"/>
            <a:ext cx="309615" cy="3096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91471" y="368700"/>
            <a:ext cx="399352" cy="399352"/>
          </a:xfrm>
          <a:prstGeom prst="rect">
            <a:avLst/>
          </a:prstGeom>
        </p:spPr>
      </p:pic>
      <p:pic>
        <p:nvPicPr>
          <p:cNvPr id="30" name="Picture 3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15798995" y="368700"/>
            <a:ext cx="415933" cy="415933"/>
          </a:xfrm>
          <a:prstGeom prst="rect">
            <a:avLst/>
          </a:prstGeom>
        </p:spPr>
      </p:pic>
      <p:sp>
        <p:nvSpPr>
          <p:cNvPr id="32" name="TextBox 31"/>
          <p:cNvSpPr txBox="1"/>
          <p:nvPr/>
        </p:nvSpPr>
        <p:spPr>
          <a:xfrm>
            <a:off x="6700578" y="349650"/>
            <a:ext cx="5029200" cy="1015663"/>
          </a:xfrm>
          <a:prstGeom prst="rect">
            <a:avLst/>
          </a:prstGeom>
          <a:noFill/>
        </p:spPr>
        <p:txBody>
          <a:bodyPr wrap="square" rtlCol="0">
            <a:spAutoFit/>
          </a:bodyPr>
          <a:lstStyle/>
          <a:p>
            <a:r>
              <a:rPr lang="en-US" sz="6000" b="1" smtClean="0">
                <a:latin typeface="Arial" panose="020B0604020202020204" pitchFamily="34" charset="0"/>
                <a:cs typeface="Arial" panose="020B0604020202020204" pitchFamily="34" charset="0"/>
              </a:rPr>
              <a:t>KHỞI ĐỘNG </a:t>
            </a:r>
            <a:endParaRPr lang="en-US" sz="6000" b="1">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12"/>
          <a:stretch>
            <a:fillRect/>
          </a:stretch>
        </p:blipFill>
        <p:spPr>
          <a:xfrm>
            <a:off x="1100122" y="3787728"/>
            <a:ext cx="7630029" cy="5279175"/>
          </a:xfrm>
          <a:prstGeom prst="rect">
            <a:avLst/>
          </a:prstGeom>
        </p:spPr>
      </p:pic>
      <p:pic>
        <p:nvPicPr>
          <p:cNvPr id="14" name="Picture 13"/>
          <p:cNvPicPr>
            <a:picLocks noChangeAspect="1"/>
          </p:cNvPicPr>
          <p:nvPr/>
        </p:nvPicPr>
        <p:blipFill rotWithShape="1">
          <a:blip r:embed="rId13"/>
          <a:srcRect t="17247"/>
          <a:stretch/>
        </p:blipFill>
        <p:spPr>
          <a:xfrm>
            <a:off x="9960287" y="3695699"/>
            <a:ext cx="6249561" cy="5335847"/>
          </a:xfrm>
          <a:prstGeom prst="rect">
            <a:avLst/>
          </a:prstGeom>
        </p:spPr>
      </p:pic>
      <p:sp>
        <p:nvSpPr>
          <p:cNvPr id="16" name="Rounded Rectangle 15"/>
          <p:cNvSpPr/>
          <p:nvPr/>
        </p:nvSpPr>
        <p:spPr>
          <a:xfrm>
            <a:off x="2366075" y="9079351"/>
            <a:ext cx="5098121" cy="886957"/>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chemeClr val="tx1"/>
                </a:solidFill>
                <a:latin typeface="Arial" panose="020B0604020202020204" pitchFamily="34" charset="0"/>
                <a:cs typeface="Arial" panose="020B0604020202020204" pitchFamily="34" charset="0"/>
              </a:rPr>
              <a:t>Thời khoá biểu </a:t>
            </a:r>
            <a:endParaRPr lang="en-US" sz="3500">
              <a:solidFill>
                <a:schemeClr val="tx1"/>
              </a:solidFill>
              <a:latin typeface="Arial" panose="020B0604020202020204" pitchFamily="34" charset="0"/>
              <a:cs typeface="Arial" panose="020B0604020202020204" pitchFamily="34" charset="0"/>
            </a:endParaRPr>
          </a:p>
        </p:txBody>
      </p:sp>
      <p:sp>
        <p:nvSpPr>
          <p:cNvPr id="31" name="Rounded Rectangle 30"/>
          <p:cNvSpPr/>
          <p:nvPr/>
        </p:nvSpPr>
        <p:spPr>
          <a:xfrm>
            <a:off x="10507875" y="9109179"/>
            <a:ext cx="5098121" cy="886957"/>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chemeClr val="tx1"/>
                </a:solidFill>
                <a:latin typeface="Arial" panose="020B0604020202020204" pitchFamily="34" charset="0"/>
                <a:cs typeface="Arial" panose="020B0604020202020204" pitchFamily="34" charset="0"/>
              </a:rPr>
              <a:t>Hoá đơn tiền điện </a:t>
            </a:r>
            <a:endParaRPr lang="en-US" sz="3500">
              <a:solidFill>
                <a:schemeClr val="tx1"/>
              </a:solidFill>
              <a:latin typeface="Arial" panose="020B0604020202020204" pitchFamily="34" charset="0"/>
              <a:cs typeface="Arial" panose="020B0604020202020204" pitchFamily="34" charset="0"/>
            </a:endParaRPr>
          </a:p>
        </p:txBody>
      </p:sp>
      <p:sp>
        <p:nvSpPr>
          <p:cNvPr id="17" name="TextBox 16"/>
          <p:cNvSpPr txBox="1"/>
          <p:nvPr/>
        </p:nvSpPr>
        <p:spPr>
          <a:xfrm>
            <a:off x="1100122" y="2214031"/>
            <a:ext cx="12217595" cy="784830"/>
          </a:xfrm>
          <a:prstGeom prst="rect">
            <a:avLst/>
          </a:prstGeom>
          <a:noFill/>
        </p:spPr>
        <p:txBody>
          <a:bodyPr wrap="square" rtlCol="0">
            <a:spAutoFit/>
          </a:bodyPr>
          <a:lstStyle/>
          <a:p>
            <a:pPr marL="685800" indent="-685800">
              <a:buFont typeface="Wingdings" panose="05000000000000000000" pitchFamily="2" charset="2"/>
              <a:buChar char="Ø"/>
            </a:pPr>
            <a:r>
              <a:rPr lang="en-US" sz="4500" i="1" smtClean="0">
                <a:latin typeface="Arial" panose="020B0604020202020204" pitchFamily="34" charset="0"/>
                <a:cs typeface="Arial" panose="020B0604020202020204" pitchFamily="34" charset="0"/>
              </a:rPr>
              <a:t>Một số ví dụ của dữ liệu dạng bảng: </a:t>
            </a:r>
            <a:endParaRPr lang="en-US" sz="45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63482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1"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sp>
        <p:nvSpPr>
          <p:cNvPr id="2" name="AutoShape 2"/>
          <p:cNvSpPr/>
          <p:nvPr/>
        </p:nvSpPr>
        <p:spPr>
          <a:xfrm>
            <a:off x="17450144" y="2178356"/>
            <a:ext cx="837856" cy="8108644"/>
          </a:xfrm>
          <a:prstGeom prst="rect">
            <a:avLst/>
          </a:prstGeom>
          <a:solidFill>
            <a:srgbClr val="F6E1D9"/>
          </a:solidFill>
        </p:spPr>
      </p:sp>
      <p:sp>
        <p:nvSpPr>
          <p:cNvPr id="3" name="AutoShape 3"/>
          <p:cNvSpPr/>
          <p:nvPr/>
        </p:nvSpPr>
        <p:spPr>
          <a:xfrm>
            <a:off x="0" y="0"/>
            <a:ext cx="18288000" cy="2178356"/>
          </a:xfrm>
          <a:prstGeom prst="rect">
            <a:avLst/>
          </a:prstGeom>
          <a:solidFill>
            <a:srgbClr val="DFB8CA"/>
          </a:solidFill>
        </p:spPr>
      </p:sp>
      <p:grpSp>
        <p:nvGrpSpPr>
          <p:cNvPr id="12" name="Group 12"/>
          <p:cNvGrpSpPr/>
          <p:nvPr/>
        </p:nvGrpSpPr>
        <p:grpSpPr>
          <a:xfrm>
            <a:off x="17578270" y="3098236"/>
            <a:ext cx="558861" cy="2045264"/>
            <a:chOff x="0" y="0"/>
            <a:chExt cx="660400" cy="2416868"/>
          </a:xfrm>
        </p:grpSpPr>
        <p:sp>
          <p:nvSpPr>
            <p:cNvPr id="13" name="Freeform 13"/>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grpSp>
        <p:nvGrpSpPr>
          <p:cNvPr id="14" name="Group 14"/>
          <p:cNvGrpSpPr/>
          <p:nvPr/>
        </p:nvGrpSpPr>
        <p:grpSpPr>
          <a:xfrm>
            <a:off x="14867811" y="405053"/>
            <a:ext cx="1368251" cy="1368251"/>
            <a:chOff x="0" y="0"/>
            <a:chExt cx="660400" cy="660400"/>
          </a:xfrm>
        </p:grpSpPr>
        <p:sp>
          <p:nvSpPr>
            <p:cNvPr id="15" name="Freeform 1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F6D6E5"/>
            </a:solidFill>
          </p:spPr>
        </p:sp>
      </p:grpSp>
      <p:grpSp>
        <p:nvGrpSpPr>
          <p:cNvPr id="16" name="Group 16"/>
          <p:cNvGrpSpPr/>
          <p:nvPr/>
        </p:nvGrpSpPr>
        <p:grpSpPr>
          <a:xfrm>
            <a:off x="16479925" y="405053"/>
            <a:ext cx="1368251" cy="1368251"/>
            <a:chOff x="0" y="0"/>
            <a:chExt cx="660400" cy="660400"/>
          </a:xfrm>
        </p:grpSpPr>
        <p:sp>
          <p:nvSpPr>
            <p:cNvPr id="17" name="Freeform 1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F6D6E5"/>
            </a:solidFill>
          </p:spPr>
        </p:sp>
      </p:grpSp>
      <p:grpSp>
        <p:nvGrpSpPr>
          <p:cNvPr id="18" name="Group 18"/>
          <p:cNvGrpSpPr/>
          <p:nvPr/>
        </p:nvGrpSpPr>
        <p:grpSpPr>
          <a:xfrm>
            <a:off x="582818" y="881323"/>
            <a:ext cx="437062" cy="437062"/>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0" name="Group 20"/>
          <p:cNvGrpSpPr/>
          <p:nvPr/>
        </p:nvGrpSpPr>
        <p:grpSpPr>
          <a:xfrm>
            <a:off x="1300212" y="881323"/>
            <a:ext cx="437062" cy="437062"/>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2" name="Group 22"/>
          <p:cNvGrpSpPr/>
          <p:nvPr/>
        </p:nvGrpSpPr>
        <p:grpSpPr>
          <a:xfrm>
            <a:off x="2017607" y="881323"/>
            <a:ext cx="437062" cy="437062"/>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5" name="Picture 2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878902" y="814234"/>
            <a:ext cx="571241" cy="571241"/>
          </a:xfrm>
          <a:prstGeom prst="rect">
            <a:avLst/>
          </a:prstGeom>
        </p:spPr>
      </p:pic>
      <p:pic>
        <p:nvPicPr>
          <p:cNvPr id="26" name="Picture 2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800000">
            <a:off x="15256516" y="794635"/>
            <a:ext cx="590840" cy="590840"/>
          </a:xfrm>
          <a:prstGeom prst="rect">
            <a:avLst/>
          </a:prstGeom>
        </p:spPr>
      </p:pic>
      <p:grpSp>
        <p:nvGrpSpPr>
          <p:cNvPr id="27" name="Group 27"/>
          <p:cNvGrpSpPr>
            <a:grpSpLocks noChangeAspect="1"/>
          </p:cNvGrpSpPr>
          <p:nvPr/>
        </p:nvGrpSpPr>
        <p:grpSpPr>
          <a:xfrm>
            <a:off x="17693288" y="2495299"/>
            <a:ext cx="328824" cy="284761"/>
            <a:chOff x="0" y="0"/>
            <a:chExt cx="6350000" cy="5499100"/>
          </a:xfrm>
        </p:grpSpPr>
        <p:sp>
          <p:nvSpPr>
            <p:cNvPr id="28" name="Freeform 2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29" name="Group 29"/>
          <p:cNvGrpSpPr>
            <a:grpSpLocks noChangeAspect="1"/>
          </p:cNvGrpSpPr>
          <p:nvPr/>
        </p:nvGrpSpPr>
        <p:grpSpPr>
          <a:xfrm rot="-10800000">
            <a:off x="17693288" y="9645523"/>
            <a:ext cx="328824" cy="284761"/>
            <a:chOff x="0" y="0"/>
            <a:chExt cx="6350000" cy="5499100"/>
          </a:xfrm>
        </p:grpSpPr>
        <p:sp>
          <p:nvSpPr>
            <p:cNvPr id="30" name="Freeform 3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38" name="Group 37"/>
          <p:cNvGrpSpPr/>
          <p:nvPr/>
        </p:nvGrpSpPr>
        <p:grpSpPr>
          <a:xfrm>
            <a:off x="2862510" y="585920"/>
            <a:ext cx="11616595" cy="1368251"/>
            <a:chOff x="3344942" y="405053"/>
            <a:chExt cx="10833244" cy="1368251"/>
          </a:xfrm>
        </p:grpSpPr>
        <p:grpSp>
          <p:nvGrpSpPr>
            <p:cNvPr id="4" name="Group 4"/>
            <p:cNvGrpSpPr/>
            <p:nvPr/>
          </p:nvGrpSpPr>
          <p:grpSpPr>
            <a:xfrm>
              <a:off x="3344942" y="405053"/>
              <a:ext cx="10833244" cy="1368251"/>
              <a:chOff x="0" y="0"/>
              <a:chExt cx="5228775" cy="660400"/>
            </a:xfrm>
          </p:grpSpPr>
          <p:sp>
            <p:nvSpPr>
              <p:cNvPr id="5" name="Freeform 5"/>
              <p:cNvSpPr/>
              <p:nvPr/>
            </p:nvSpPr>
            <p:spPr>
              <a:xfrm>
                <a:off x="0" y="0"/>
                <a:ext cx="5228775" cy="660400"/>
              </a:xfrm>
              <a:custGeom>
                <a:avLst/>
                <a:gdLst/>
                <a:ahLst/>
                <a:cxnLst/>
                <a:rect l="l" t="t" r="r" b="b"/>
                <a:pathLst>
                  <a:path w="5163579" h="660400">
                    <a:moveTo>
                      <a:pt x="5039118" y="660400"/>
                    </a:moveTo>
                    <a:lnTo>
                      <a:pt x="124460" y="660400"/>
                    </a:lnTo>
                    <a:cubicBezTo>
                      <a:pt x="55880" y="660400"/>
                      <a:pt x="0" y="604520"/>
                      <a:pt x="0" y="535940"/>
                    </a:cubicBezTo>
                    <a:lnTo>
                      <a:pt x="0" y="124460"/>
                    </a:lnTo>
                    <a:cubicBezTo>
                      <a:pt x="0" y="55880"/>
                      <a:pt x="55880" y="0"/>
                      <a:pt x="124460" y="0"/>
                    </a:cubicBezTo>
                    <a:lnTo>
                      <a:pt x="5039118" y="0"/>
                    </a:lnTo>
                    <a:cubicBezTo>
                      <a:pt x="5107699" y="0"/>
                      <a:pt x="5163579" y="55880"/>
                      <a:pt x="5163579" y="124460"/>
                    </a:cubicBezTo>
                    <a:lnTo>
                      <a:pt x="5163579" y="535940"/>
                    </a:lnTo>
                    <a:cubicBezTo>
                      <a:pt x="5163579" y="604520"/>
                      <a:pt x="5107699" y="660400"/>
                      <a:pt x="5039118" y="660400"/>
                    </a:cubicBezTo>
                    <a:close/>
                  </a:path>
                </a:pathLst>
              </a:custGeom>
              <a:solidFill>
                <a:srgbClr val="FFF3ED"/>
              </a:solidFill>
            </p:spPr>
          </p:sp>
        </p:grpSp>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3141414" y="663761"/>
              <a:ext cx="884372" cy="884373"/>
            </a:xfrm>
            <a:prstGeom prst="rect">
              <a:avLst/>
            </a:prstGeom>
          </p:spPr>
        </p:pic>
        <p:sp>
          <p:nvSpPr>
            <p:cNvPr id="31" name="TextBox 31"/>
            <p:cNvSpPr txBox="1"/>
            <p:nvPr/>
          </p:nvSpPr>
          <p:spPr>
            <a:xfrm>
              <a:off x="3500219" y="904695"/>
              <a:ext cx="9878298" cy="511422"/>
            </a:xfrm>
            <a:prstGeom prst="rect">
              <a:avLst/>
            </a:prstGeom>
          </p:spPr>
          <p:txBody>
            <a:bodyPr wrap="square" lIns="0" tIns="0" rIns="0" bIns="0" rtlCol="0" anchor="t">
              <a:spAutoFit/>
            </a:bodyPr>
            <a:lstStyle/>
            <a:p>
              <a:pPr algn="ctr">
                <a:lnSpc>
                  <a:spcPts val="3800"/>
                </a:lnSpc>
              </a:pPr>
              <a:r>
                <a:rPr lang="en-US" sz="5000" b="1">
                  <a:latin typeface="Arial" panose="020B0604020202020204" pitchFamily="34" charset="0"/>
                  <a:cs typeface="Arial" panose="020B0604020202020204" pitchFamily="34" charset="0"/>
                </a:rPr>
                <a:t>CHỦ ĐỀ E. ỨNG DỤNG TIN HỌC</a:t>
              </a:r>
              <a:endParaRPr lang="en-US" sz="5000" b="1">
                <a:latin typeface="Arial" panose="020B0604020202020204" pitchFamily="34" charset="0"/>
                <a:cs typeface="Arial" panose="020B0604020202020204" pitchFamily="34" charset="0"/>
              </a:endParaRPr>
            </a:p>
          </p:txBody>
        </p:sp>
      </p:grpSp>
      <p:sp>
        <p:nvSpPr>
          <p:cNvPr id="33" name="TextBox 33"/>
          <p:cNvSpPr txBox="1"/>
          <p:nvPr/>
        </p:nvSpPr>
        <p:spPr>
          <a:xfrm>
            <a:off x="2935519" y="3004877"/>
            <a:ext cx="12416962" cy="5886227"/>
          </a:xfrm>
          <a:prstGeom prst="rect">
            <a:avLst/>
          </a:prstGeom>
        </p:spPr>
        <p:txBody>
          <a:bodyPr wrap="square" lIns="0" tIns="0" rIns="0" bIns="0" rtlCol="0" anchor="t">
            <a:spAutoFit/>
          </a:bodyPr>
          <a:lstStyle/>
          <a:p>
            <a:pPr algn="ctr">
              <a:lnSpc>
                <a:spcPct val="150000"/>
              </a:lnSpc>
            </a:pPr>
            <a:r>
              <a:rPr lang="en-US" sz="8500" b="1">
                <a:latin typeface="Arial" panose="020B0604020202020204" pitchFamily="34" charset="0"/>
                <a:cs typeface="Arial" panose="020B0604020202020204" pitchFamily="34" charset="0"/>
              </a:rPr>
              <a:t>BÀI 1</a:t>
            </a:r>
            <a:r>
              <a:rPr lang="en-US" sz="8500" b="1">
                <a:latin typeface="Arial" panose="020B0604020202020204" pitchFamily="34" charset="0"/>
                <a:cs typeface="Arial" panose="020B0604020202020204" pitchFamily="34" charset="0"/>
              </a:rPr>
              <a:t>: </a:t>
            </a:r>
            <a:endParaRPr lang="en-US" sz="8500" b="1" smtClean="0">
              <a:latin typeface="Arial" panose="020B0604020202020204" pitchFamily="34" charset="0"/>
              <a:cs typeface="Arial" panose="020B0604020202020204" pitchFamily="34" charset="0"/>
            </a:endParaRPr>
          </a:p>
          <a:p>
            <a:pPr algn="ctr">
              <a:lnSpc>
                <a:spcPct val="150000"/>
              </a:lnSpc>
            </a:pPr>
            <a:r>
              <a:rPr lang="en-US" sz="8500" b="1" smtClean="0">
                <a:latin typeface="Arial" panose="020B0604020202020204" pitchFamily="34" charset="0"/>
                <a:cs typeface="Arial" panose="020B0604020202020204" pitchFamily="34" charset="0"/>
              </a:rPr>
              <a:t>LÀM </a:t>
            </a:r>
            <a:r>
              <a:rPr lang="en-US" sz="8500" b="1">
                <a:latin typeface="Arial" panose="020B0604020202020204" pitchFamily="34" charset="0"/>
                <a:cs typeface="Arial" panose="020B0604020202020204" pitchFamily="34" charset="0"/>
              </a:rPr>
              <a:t>QUEN </a:t>
            </a:r>
            <a:r>
              <a:rPr lang="en-US" sz="8500" b="1">
                <a:latin typeface="Arial" panose="020B0604020202020204" pitchFamily="34" charset="0"/>
                <a:cs typeface="Arial" panose="020B0604020202020204" pitchFamily="34" charset="0"/>
              </a:rPr>
              <a:t>VỚI </a:t>
            </a:r>
            <a:endParaRPr lang="en-US" sz="8500" b="1" smtClean="0">
              <a:latin typeface="Arial" panose="020B0604020202020204" pitchFamily="34" charset="0"/>
              <a:cs typeface="Arial" panose="020B0604020202020204" pitchFamily="34" charset="0"/>
            </a:endParaRPr>
          </a:p>
          <a:p>
            <a:pPr algn="ctr">
              <a:lnSpc>
                <a:spcPct val="150000"/>
              </a:lnSpc>
            </a:pPr>
            <a:r>
              <a:rPr lang="en-US" sz="8500" b="1" smtClean="0">
                <a:latin typeface="Arial" panose="020B0604020202020204" pitchFamily="34" charset="0"/>
                <a:cs typeface="Arial" panose="020B0604020202020204" pitchFamily="34" charset="0"/>
              </a:rPr>
              <a:t>BẢNG </a:t>
            </a:r>
            <a:r>
              <a:rPr lang="en-US" sz="8500" b="1">
                <a:latin typeface="Arial" panose="020B0604020202020204" pitchFamily="34" charset="0"/>
                <a:cs typeface="Arial" panose="020B0604020202020204" pitchFamily="34" charset="0"/>
              </a:rPr>
              <a:t>TÍNH ĐIỆN TỬ</a:t>
            </a:r>
            <a:endParaRPr lang="en-US" sz="8500" b="1">
              <a:latin typeface="Arial" panose="020B0604020202020204" pitchFamily="34" charset="0"/>
              <a:cs typeface="Arial" panose="020B0604020202020204" pitchFamily="34" charset="0"/>
            </a:endParaRPr>
          </a:p>
        </p:txBody>
      </p:sp>
      <p:sp>
        <p:nvSpPr>
          <p:cNvPr id="34" name="AutoShape 34"/>
          <p:cNvSpPr/>
          <p:nvPr/>
        </p:nvSpPr>
        <p:spPr>
          <a:xfrm>
            <a:off x="17722531" y="3942478"/>
            <a:ext cx="270338" cy="0"/>
          </a:xfrm>
          <a:prstGeom prst="line">
            <a:avLst/>
          </a:prstGeom>
          <a:ln w="66675" cap="rnd">
            <a:solidFill>
              <a:srgbClr val="845D6F"/>
            </a:solidFill>
            <a:prstDash val="solid"/>
            <a:headEnd type="none" w="sm" len="sm"/>
            <a:tailEnd type="none" w="sm" len="sm"/>
          </a:ln>
        </p:spPr>
      </p:sp>
      <p:sp>
        <p:nvSpPr>
          <p:cNvPr id="35" name="AutoShape 35"/>
          <p:cNvSpPr/>
          <p:nvPr/>
        </p:nvSpPr>
        <p:spPr>
          <a:xfrm>
            <a:off x="17722531" y="4087530"/>
            <a:ext cx="270338" cy="0"/>
          </a:xfrm>
          <a:prstGeom prst="line">
            <a:avLst/>
          </a:prstGeom>
          <a:ln w="66675" cap="rnd">
            <a:solidFill>
              <a:srgbClr val="845D6F"/>
            </a:solidFill>
            <a:prstDash val="solid"/>
            <a:headEnd type="none" w="sm" len="sm"/>
            <a:tailEnd type="none" w="sm" len="sm"/>
          </a:ln>
        </p:spPr>
      </p:sp>
      <p:sp>
        <p:nvSpPr>
          <p:cNvPr id="36" name="AutoShape 36"/>
          <p:cNvSpPr/>
          <p:nvPr/>
        </p:nvSpPr>
        <p:spPr>
          <a:xfrm>
            <a:off x="17722531" y="4232583"/>
            <a:ext cx="270338" cy="0"/>
          </a:xfrm>
          <a:prstGeom prst="line">
            <a:avLst/>
          </a:prstGeom>
          <a:ln w="66675" cap="rnd">
            <a:solidFill>
              <a:srgbClr val="845D6F"/>
            </a:solidFill>
            <a:prstDash val="solid"/>
            <a:headEnd type="none" w="sm" len="sm"/>
            <a:tailEnd type="none" w="sm" len="sm"/>
          </a:ln>
        </p:spPr>
      </p:sp>
      <p:pic>
        <p:nvPicPr>
          <p:cNvPr id="39" name="Picture 3"/>
          <p:cNvPicPr>
            <a:picLocks noChangeAspect="1"/>
          </p:cNvPicPr>
          <p:nvPr/>
        </p:nvPicPr>
        <p:blipFill>
          <a:blip r:embed="rId10"/>
          <a:srcRect/>
          <a:stretch>
            <a:fillRect/>
          </a:stretch>
        </p:blipFill>
        <p:spPr>
          <a:xfrm>
            <a:off x="13776045" y="7050576"/>
            <a:ext cx="4142622" cy="32364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2910608"/>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3754850"/>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3899902"/>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4044955"/>
            <a:ext cx="270338" cy="0"/>
          </a:xfrm>
          <a:prstGeom prst="line">
            <a:avLst/>
          </a:prstGeom>
          <a:ln w="66675" cap="rnd">
            <a:solidFill>
              <a:srgbClr val="845D6F"/>
            </a:solidFill>
            <a:prstDash val="solid"/>
            <a:headEnd type="none" w="sm" len="sm"/>
            <a:tailEnd type="none" w="sm" len="sm"/>
          </a:ln>
        </p:spPr>
      </p:sp>
      <p:grpSp>
        <p:nvGrpSpPr>
          <p:cNvPr id="12" name="Group 12"/>
          <p:cNvGrpSpPr>
            <a:grpSpLocks noChangeAspect="1"/>
          </p:cNvGrpSpPr>
          <p:nvPr/>
        </p:nvGrpSpPr>
        <p:grpSpPr>
          <a:xfrm>
            <a:off x="10702461" y="2219814"/>
            <a:ext cx="5798039" cy="8697059"/>
            <a:chOff x="0" y="0"/>
            <a:chExt cx="6350000" cy="9525000"/>
          </a:xfrm>
        </p:grpSpPr>
        <p:sp>
          <p:nvSpPr>
            <p:cNvPr id="13" name="Freeform 13"/>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2"/>
              <a:stretch>
                <a:fillRect l="-120046" r="-67779" b="-27962"/>
              </a:stretch>
            </a:blipFill>
          </p:spPr>
        </p:sp>
      </p:grpSp>
      <p:sp>
        <p:nvSpPr>
          <p:cNvPr id="16" name="TextBox 16"/>
          <p:cNvSpPr txBox="1"/>
          <p:nvPr/>
        </p:nvSpPr>
        <p:spPr>
          <a:xfrm>
            <a:off x="1633152" y="1385993"/>
            <a:ext cx="8190786" cy="944618"/>
          </a:xfrm>
          <a:prstGeom prst="rect">
            <a:avLst/>
          </a:prstGeom>
        </p:spPr>
        <p:txBody>
          <a:bodyPr lIns="0" tIns="0" rIns="0" bIns="0" rtlCol="0" anchor="t">
            <a:spAutoFit/>
          </a:bodyPr>
          <a:lstStyle/>
          <a:p>
            <a:pPr>
              <a:lnSpc>
                <a:spcPts val="8000"/>
              </a:lnSpc>
            </a:pPr>
            <a:r>
              <a:rPr lang="en-US" sz="6000" b="1" smtClean="0">
                <a:latin typeface="Arial" panose="020B0604020202020204" pitchFamily="34" charset="0"/>
                <a:cs typeface="Arial" panose="020B0604020202020204" pitchFamily="34" charset="0"/>
              </a:rPr>
              <a:t>NỘI DUNG BÀI HỌC </a:t>
            </a:r>
            <a:endParaRPr lang="en-US" sz="6000" b="1">
              <a:latin typeface="Arial" panose="020B0604020202020204" pitchFamily="34" charset="0"/>
              <a:cs typeface="Arial" panose="020B0604020202020204" pitchFamily="34" charset="0"/>
            </a:endParaRPr>
          </a:p>
        </p:txBody>
      </p:sp>
      <p:sp>
        <p:nvSpPr>
          <p:cNvPr id="17" name="AutoShape 17"/>
          <p:cNvSpPr/>
          <p:nvPr/>
        </p:nvSpPr>
        <p:spPr>
          <a:xfrm rot="3752">
            <a:off x="-5" y="1194047"/>
            <a:ext cx="17450154" cy="0"/>
          </a:xfrm>
          <a:prstGeom prst="line">
            <a:avLst/>
          </a:prstGeom>
          <a:ln w="38100" cap="rnd">
            <a:solidFill>
              <a:srgbClr val="664354"/>
            </a:solidFill>
            <a:prstDash val="solid"/>
            <a:headEnd type="none" w="sm" len="sm"/>
            <a:tailEnd type="none" w="sm" len="sm"/>
          </a:ln>
        </p:spPr>
      </p:sp>
      <p:grpSp>
        <p:nvGrpSpPr>
          <p:cNvPr id="18" name="Group 18"/>
          <p:cNvGrpSpPr/>
          <p:nvPr/>
        </p:nvGrpSpPr>
        <p:grpSpPr>
          <a:xfrm>
            <a:off x="463607" y="397468"/>
            <a:ext cx="309615" cy="309615"/>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0" name="Group 20"/>
          <p:cNvGrpSpPr/>
          <p:nvPr/>
        </p:nvGrpSpPr>
        <p:grpSpPr>
          <a:xfrm>
            <a:off x="1003996" y="397468"/>
            <a:ext cx="309615" cy="309615"/>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2" name="Group 22"/>
          <p:cNvGrpSpPr/>
          <p:nvPr/>
        </p:nvGrpSpPr>
        <p:grpSpPr>
          <a:xfrm>
            <a:off x="1544385" y="397468"/>
            <a:ext cx="309615" cy="309615"/>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6591471" y="368700"/>
            <a:ext cx="399352" cy="399352"/>
          </a:xfrm>
          <a:prstGeom prst="rect">
            <a:avLst/>
          </a:prstGeom>
        </p:spPr>
      </p:pic>
      <p:pic>
        <p:nvPicPr>
          <p:cNvPr id="25" name="Picture 2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800000">
            <a:off x="15798995" y="368700"/>
            <a:ext cx="415933" cy="415933"/>
          </a:xfrm>
          <a:prstGeom prst="rect">
            <a:avLst/>
          </a:prstGeom>
        </p:spPr>
      </p:pic>
      <p:sp>
        <p:nvSpPr>
          <p:cNvPr id="28" name="Pentagon 27"/>
          <p:cNvSpPr/>
          <p:nvPr/>
        </p:nvSpPr>
        <p:spPr>
          <a:xfrm>
            <a:off x="-23318" y="3115198"/>
            <a:ext cx="1158803" cy="1066800"/>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smtClean="0">
                <a:solidFill>
                  <a:schemeClr val="tx1"/>
                </a:solidFill>
                <a:latin typeface="Arial" panose="020B0604020202020204" pitchFamily="34" charset="0"/>
                <a:cs typeface="Arial" panose="020B0604020202020204" pitchFamily="34" charset="0"/>
              </a:rPr>
              <a:t>1</a:t>
            </a:r>
            <a:endParaRPr lang="en-US" sz="5500" b="1">
              <a:solidFill>
                <a:schemeClr val="tx1"/>
              </a:solidFill>
              <a:latin typeface="Arial" panose="020B0604020202020204" pitchFamily="34" charset="0"/>
              <a:cs typeface="Arial" panose="020B0604020202020204" pitchFamily="34" charset="0"/>
            </a:endParaRPr>
          </a:p>
        </p:txBody>
      </p:sp>
      <p:sp>
        <p:nvSpPr>
          <p:cNvPr id="29" name="Pentagon 28"/>
          <p:cNvSpPr/>
          <p:nvPr/>
        </p:nvSpPr>
        <p:spPr>
          <a:xfrm>
            <a:off x="-23318" y="5560226"/>
            <a:ext cx="1158803" cy="1066800"/>
          </a:xfrm>
          <a:prstGeom prst="homePlat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a:solidFill>
                  <a:schemeClr val="tx1"/>
                </a:solidFill>
                <a:latin typeface="Arial" panose="020B0604020202020204" pitchFamily="34" charset="0"/>
                <a:cs typeface="Arial" panose="020B0604020202020204" pitchFamily="34" charset="0"/>
              </a:rPr>
              <a:t>2</a:t>
            </a:r>
          </a:p>
        </p:txBody>
      </p:sp>
      <p:sp>
        <p:nvSpPr>
          <p:cNvPr id="30" name="Pentagon 29"/>
          <p:cNvSpPr/>
          <p:nvPr/>
        </p:nvSpPr>
        <p:spPr>
          <a:xfrm>
            <a:off x="4688" y="8005254"/>
            <a:ext cx="1158803" cy="1066800"/>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smtClean="0">
                <a:solidFill>
                  <a:schemeClr val="tx1"/>
                </a:solidFill>
                <a:latin typeface="Arial" panose="020B0604020202020204" pitchFamily="34" charset="0"/>
                <a:cs typeface="Arial" panose="020B0604020202020204" pitchFamily="34" charset="0"/>
              </a:rPr>
              <a:t>3</a:t>
            </a:r>
            <a:endParaRPr lang="en-US" sz="5500" b="1">
              <a:solidFill>
                <a:schemeClr val="tx1"/>
              </a:solidFill>
              <a:latin typeface="Arial" panose="020B0604020202020204" pitchFamily="34" charset="0"/>
              <a:cs typeface="Arial" panose="020B0604020202020204" pitchFamily="34" charset="0"/>
            </a:endParaRPr>
          </a:p>
        </p:txBody>
      </p:sp>
      <p:sp>
        <p:nvSpPr>
          <p:cNvPr id="31" name="Rectangle 30"/>
          <p:cNvSpPr/>
          <p:nvPr/>
        </p:nvSpPr>
        <p:spPr>
          <a:xfrm>
            <a:off x="2209284" y="2728256"/>
            <a:ext cx="7849115" cy="2041456"/>
          </a:xfrm>
          <a:prstGeom prst="rect">
            <a:avLst/>
          </a:prstGeom>
        </p:spPr>
        <p:txBody>
          <a:bodyPr wrap="square">
            <a:spAutoFit/>
          </a:bodyPr>
          <a:lstStyle/>
          <a:p>
            <a:pPr lvl="0" algn="just">
              <a:lnSpc>
                <a:spcPct val="150000"/>
              </a:lnSpc>
            </a:pPr>
            <a:r>
              <a:rPr lang="en-US" sz="4500" b="1" smtClean="0">
                <a:solidFill>
                  <a:prstClr val="black"/>
                </a:solidFill>
                <a:latin typeface="Arial" panose="020B0604020202020204" pitchFamily="34" charset="0"/>
                <a:cs typeface="Arial" panose="020B0604020202020204" pitchFamily="34" charset="0"/>
              </a:rPr>
              <a:t>Từ bảng tính trong văn bản đến bảng tính điện  tử </a:t>
            </a:r>
            <a:endParaRPr lang="en-US" sz="4500" b="1">
              <a:solidFill>
                <a:prstClr val="black"/>
              </a:solidFill>
              <a:latin typeface="Arial" panose="020B0604020202020204" pitchFamily="34" charset="0"/>
              <a:cs typeface="Arial" panose="020B0604020202020204" pitchFamily="34" charset="0"/>
            </a:endParaRPr>
          </a:p>
        </p:txBody>
      </p:sp>
      <p:sp>
        <p:nvSpPr>
          <p:cNvPr id="33" name="Rectangle 32"/>
          <p:cNvSpPr/>
          <p:nvPr/>
        </p:nvSpPr>
        <p:spPr>
          <a:xfrm>
            <a:off x="2209284" y="5527206"/>
            <a:ext cx="8077716" cy="1002710"/>
          </a:xfrm>
          <a:prstGeom prst="rect">
            <a:avLst/>
          </a:prstGeom>
        </p:spPr>
        <p:txBody>
          <a:bodyPr wrap="square">
            <a:spAutoFit/>
          </a:bodyPr>
          <a:lstStyle/>
          <a:p>
            <a:pPr lvl="0">
              <a:lnSpc>
                <a:spcPct val="150000"/>
              </a:lnSpc>
            </a:pPr>
            <a:r>
              <a:rPr lang="en-US" sz="4500" b="1" smtClean="0">
                <a:solidFill>
                  <a:prstClr val="black"/>
                </a:solidFill>
                <a:latin typeface="Arial" panose="020B0604020202020204" pitchFamily="34" charset="0"/>
                <a:cs typeface="Arial" panose="020B0604020202020204" pitchFamily="34" charset="0"/>
              </a:rPr>
              <a:t>Bảng tính điện tử Excel </a:t>
            </a:r>
            <a:endParaRPr lang="en-US" sz="4500" b="1">
              <a:solidFill>
                <a:prstClr val="black"/>
              </a:solidFill>
              <a:latin typeface="Arial" panose="020B0604020202020204" pitchFamily="34" charset="0"/>
              <a:cs typeface="Arial" panose="020B0604020202020204" pitchFamily="34" charset="0"/>
            </a:endParaRPr>
          </a:p>
        </p:txBody>
      </p:sp>
      <p:sp>
        <p:nvSpPr>
          <p:cNvPr id="34" name="Rectangle 33"/>
          <p:cNvSpPr/>
          <p:nvPr/>
        </p:nvSpPr>
        <p:spPr>
          <a:xfrm>
            <a:off x="2209284" y="7654102"/>
            <a:ext cx="6625236" cy="2041456"/>
          </a:xfrm>
          <a:prstGeom prst="rect">
            <a:avLst/>
          </a:prstGeom>
        </p:spPr>
        <p:txBody>
          <a:bodyPr wrap="square">
            <a:spAutoFit/>
          </a:bodyPr>
          <a:lstStyle/>
          <a:p>
            <a:pPr lvl="0" algn="just">
              <a:lnSpc>
                <a:spcPct val="150000"/>
              </a:lnSpc>
            </a:pPr>
            <a:r>
              <a:rPr lang="en-US" sz="4500" b="1" smtClean="0">
                <a:solidFill>
                  <a:prstClr val="black"/>
                </a:solidFill>
                <a:latin typeface="Arial" panose="020B0604020202020204" pitchFamily="34" charset="0"/>
                <a:cs typeface="Arial" panose="020B0604020202020204" pitchFamily="34" charset="0"/>
              </a:rPr>
              <a:t>Thực hành làm quen với bảng tính</a:t>
            </a:r>
            <a:endParaRPr lang="en-US" sz="4500" b="1">
              <a:solidFill>
                <a:prstClr val="black"/>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0-#ppt_w/2"/>
                                          </p:val>
                                        </p:tav>
                                        <p:tav tm="100000">
                                          <p:val>
                                            <p:strVal val="#ppt_x"/>
                                          </p:val>
                                        </p:tav>
                                      </p:tavLst>
                                    </p:anim>
                                    <p:anim calcmode="lin" valueType="num">
                                      <p:cBhvr additive="base">
                                        <p:cTn id="13" dur="500" fill="hold"/>
                                        <p:tgtEl>
                                          <p:spTgt spid="28"/>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0-#ppt_w/2"/>
                                          </p:val>
                                        </p:tav>
                                        <p:tav tm="100000">
                                          <p:val>
                                            <p:strVal val="#ppt_x"/>
                                          </p:val>
                                        </p:tav>
                                      </p:tavLst>
                                    </p:anim>
                                    <p:anim calcmode="lin" valueType="num">
                                      <p:cBhvr additive="base">
                                        <p:cTn id="17"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0-#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0-#ppt_w/2"/>
                                          </p:val>
                                        </p:tav>
                                        <p:tav tm="100000">
                                          <p:val>
                                            <p:strVal val="#ppt_x"/>
                                          </p:val>
                                        </p:tav>
                                      </p:tavLst>
                                    </p:anim>
                                    <p:anim calcmode="lin" valueType="num">
                                      <p:cBhvr additive="base">
                                        <p:cTn id="33" dur="500" fill="hold"/>
                                        <p:tgtEl>
                                          <p:spTgt spid="3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0-#ppt_w/2"/>
                                          </p:val>
                                        </p:tav>
                                        <p:tav tm="100000">
                                          <p:val>
                                            <p:strVal val="#ppt_x"/>
                                          </p:val>
                                        </p:tav>
                                      </p:tavLst>
                                    </p:anim>
                                    <p:anim calcmode="lin" valueType="num">
                                      <p:cBhvr additive="base">
                                        <p:cTn id="37"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8" grpId="0" animBg="1"/>
      <p:bldP spid="29" grpId="0" animBg="1"/>
      <p:bldP spid="30" grpId="0" animBg="1"/>
      <p:bldP spid="31"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4120868"/>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4965110"/>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5110163"/>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5255215"/>
            <a:ext cx="270338" cy="0"/>
          </a:xfrm>
          <a:prstGeom prst="line">
            <a:avLst/>
          </a:prstGeom>
          <a:ln w="66675" cap="rnd">
            <a:solidFill>
              <a:srgbClr val="845D6F"/>
            </a:solidFill>
            <a:prstDash val="solid"/>
            <a:headEnd type="none" w="sm" len="sm"/>
            <a:tailEnd type="none" w="sm" len="sm"/>
          </a:ln>
        </p:spPr>
      </p:sp>
      <p:sp>
        <p:nvSpPr>
          <p:cNvPr id="22" name="AutoShape 22"/>
          <p:cNvSpPr/>
          <p:nvPr/>
        </p:nvSpPr>
        <p:spPr>
          <a:xfrm rot="3752">
            <a:off x="10154" y="1415642"/>
            <a:ext cx="17450154" cy="0"/>
          </a:xfrm>
          <a:prstGeom prst="line">
            <a:avLst/>
          </a:prstGeom>
          <a:ln w="38100" cap="rnd">
            <a:solidFill>
              <a:srgbClr val="664354"/>
            </a:solidFill>
            <a:prstDash val="solid"/>
            <a:headEnd type="none" w="sm" len="sm"/>
            <a:tailEnd type="none" w="sm" len="sm"/>
          </a:ln>
        </p:spPr>
      </p:sp>
      <p:grpSp>
        <p:nvGrpSpPr>
          <p:cNvPr id="23" name="Group 23"/>
          <p:cNvGrpSpPr/>
          <p:nvPr/>
        </p:nvGrpSpPr>
        <p:grpSpPr>
          <a:xfrm>
            <a:off x="463607" y="397468"/>
            <a:ext cx="309615" cy="3096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5" name="Group 25"/>
          <p:cNvGrpSpPr/>
          <p:nvPr/>
        </p:nvGrpSpPr>
        <p:grpSpPr>
          <a:xfrm>
            <a:off x="1003996" y="397468"/>
            <a:ext cx="309615" cy="3096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7" name="Group 27"/>
          <p:cNvGrpSpPr/>
          <p:nvPr/>
        </p:nvGrpSpPr>
        <p:grpSpPr>
          <a:xfrm>
            <a:off x="1544385" y="397468"/>
            <a:ext cx="309615" cy="3096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91471" y="368700"/>
            <a:ext cx="399352" cy="399352"/>
          </a:xfrm>
          <a:prstGeom prst="rect">
            <a:avLst/>
          </a:prstGeom>
        </p:spPr>
      </p:pic>
      <p:pic>
        <p:nvPicPr>
          <p:cNvPr id="30" name="Picture 3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15798995" y="368700"/>
            <a:ext cx="415933" cy="415933"/>
          </a:xfrm>
          <a:prstGeom prst="rect">
            <a:avLst/>
          </a:prstGeom>
        </p:spPr>
      </p:pic>
      <p:sp>
        <p:nvSpPr>
          <p:cNvPr id="32" name="TextBox 31"/>
          <p:cNvSpPr txBox="1"/>
          <p:nvPr/>
        </p:nvSpPr>
        <p:spPr>
          <a:xfrm>
            <a:off x="4273586" y="349650"/>
            <a:ext cx="9431572" cy="1015663"/>
          </a:xfrm>
          <a:prstGeom prst="rect">
            <a:avLst/>
          </a:prstGeom>
          <a:noFill/>
        </p:spPr>
        <p:txBody>
          <a:bodyPr wrap="square" rtlCol="0">
            <a:spAutoFit/>
          </a:bodyPr>
          <a:lstStyle/>
          <a:p>
            <a:r>
              <a:rPr lang="en-US" sz="6000" b="1" smtClean="0">
                <a:latin typeface="Arial" panose="020B0604020202020204" pitchFamily="34" charset="0"/>
                <a:cs typeface="Arial" panose="020B0604020202020204" pitchFamily="34" charset="0"/>
              </a:rPr>
              <a:t>HÌNH THÀNH KIẾN THỨC </a:t>
            </a:r>
            <a:endParaRPr lang="en-US" sz="6000" b="1">
              <a:latin typeface="Arial" panose="020B0604020202020204" pitchFamily="34" charset="0"/>
              <a:cs typeface="Arial" panose="020B0604020202020204" pitchFamily="34" charset="0"/>
            </a:endParaRPr>
          </a:p>
        </p:txBody>
      </p:sp>
      <p:sp>
        <p:nvSpPr>
          <p:cNvPr id="12" name="TextBox 11"/>
          <p:cNvSpPr txBox="1"/>
          <p:nvPr/>
        </p:nvSpPr>
        <p:spPr>
          <a:xfrm>
            <a:off x="772531" y="1759865"/>
            <a:ext cx="16145586" cy="861774"/>
          </a:xfrm>
          <a:prstGeom prst="rect">
            <a:avLst/>
          </a:prstGeom>
          <a:noFill/>
        </p:spPr>
        <p:txBody>
          <a:bodyPr wrap="square" rtlCol="0">
            <a:spAutoFit/>
          </a:bodyPr>
          <a:lstStyle/>
          <a:p>
            <a:r>
              <a:rPr lang="en-US" sz="5000" b="1" smtClean="0">
                <a:solidFill>
                  <a:srgbClr val="FF0000"/>
                </a:solidFill>
                <a:latin typeface="Arial" panose="020B0604020202020204" pitchFamily="34" charset="0"/>
                <a:cs typeface="Arial" panose="020B0604020202020204" pitchFamily="34" charset="0"/>
              </a:rPr>
              <a:t>1. Từ </a:t>
            </a:r>
            <a:r>
              <a:rPr lang="en-US" sz="5000" b="1">
                <a:solidFill>
                  <a:srgbClr val="FF0000"/>
                </a:solidFill>
                <a:latin typeface="Arial" panose="020B0604020202020204" pitchFamily="34" charset="0"/>
                <a:cs typeface="Arial" panose="020B0604020202020204" pitchFamily="34" charset="0"/>
              </a:rPr>
              <a:t>bảng tính trong văn bản đến bảng tính điện  tử </a:t>
            </a:r>
          </a:p>
        </p:txBody>
      </p:sp>
      <p:pic>
        <p:nvPicPr>
          <p:cNvPr id="17" name="Picture 16"/>
          <p:cNvPicPr>
            <a:picLocks noChangeAspect="1"/>
          </p:cNvPicPr>
          <p:nvPr/>
        </p:nvPicPr>
        <p:blipFill rotWithShape="1">
          <a:blip r:embed="rId12">
            <a:extLst>
              <a:ext uri="{28A0092B-C50C-407E-A947-70E740481C1C}">
                <a14:useLocalDpi xmlns:a14="http://schemas.microsoft.com/office/drawing/2010/main" val="0"/>
              </a:ext>
            </a:extLst>
          </a:blip>
          <a:srcRect l="9179" t="26392" r="9480" b="11705"/>
          <a:stretch/>
        </p:blipFill>
        <p:spPr>
          <a:xfrm>
            <a:off x="1509394" y="4079201"/>
            <a:ext cx="14959955" cy="4902132"/>
          </a:xfrm>
          <a:prstGeom prst="rect">
            <a:avLst/>
          </a:prstGeom>
        </p:spPr>
      </p:pic>
      <p:sp>
        <p:nvSpPr>
          <p:cNvPr id="18" name="TextBox 17"/>
          <p:cNvSpPr txBox="1"/>
          <p:nvPr/>
        </p:nvSpPr>
        <p:spPr>
          <a:xfrm>
            <a:off x="4539152" y="9385514"/>
            <a:ext cx="8382000" cy="630942"/>
          </a:xfrm>
          <a:prstGeom prst="rect">
            <a:avLst/>
          </a:prstGeom>
          <a:noFill/>
        </p:spPr>
        <p:txBody>
          <a:bodyPr wrap="square" rtlCol="0">
            <a:spAutoFit/>
          </a:bodyPr>
          <a:lstStyle/>
          <a:p>
            <a:r>
              <a:rPr lang="en-US" sz="3500" i="1" smtClean="0">
                <a:solidFill>
                  <a:srgbClr val="002060"/>
                </a:solidFill>
                <a:latin typeface="Arial" panose="020B0604020202020204" pitchFamily="34" charset="0"/>
                <a:cs typeface="Arial" panose="020B0604020202020204" pitchFamily="34" charset="0"/>
              </a:rPr>
              <a:t>Hình 1. Bảng chỉ sổ BMI của một nhóm </a:t>
            </a:r>
            <a:endParaRPr lang="en-US" sz="3500" i="1">
              <a:solidFill>
                <a:srgbClr val="002060"/>
              </a:solidFill>
              <a:latin typeface="Arial" panose="020B0604020202020204" pitchFamily="34" charset="0"/>
              <a:cs typeface="Arial" panose="020B0604020202020204" pitchFamily="34" charset="0"/>
            </a:endParaRPr>
          </a:p>
        </p:txBody>
      </p:sp>
      <p:sp>
        <p:nvSpPr>
          <p:cNvPr id="19" name="TextBox 18"/>
          <p:cNvSpPr txBox="1"/>
          <p:nvPr/>
        </p:nvSpPr>
        <p:spPr>
          <a:xfrm>
            <a:off x="772531" y="2958005"/>
            <a:ext cx="14515736" cy="784830"/>
          </a:xfrm>
          <a:prstGeom prst="rect">
            <a:avLst/>
          </a:prstGeom>
          <a:noFill/>
        </p:spPr>
        <p:txBody>
          <a:bodyPr wrap="square" rtlCol="0">
            <a:spAutoFit/>
          </a:bodyPr>
          <a:lstStyle/>
          <a:p>
            <a:pPr marL="685800" indent="-685800">
              <a:buFont typeface="Wingdings" panose="05000000000000000000" pitchFamily="2" charset="2"/>
              <a:buChar char="Ø"/>
            </a:pPr>
            <a:r>
              <a:rPr lang="en-US" sz="4500" i="1" smtClean="0">
                <a:latin typeface="Arial" panose="020B0604020202020204" pitchFamily="34" charset="0"/>
                <a:cs typeface="Arial" panose="020B0604020202020204" pitchFamily="34" charset="0"/>
              </a:rPr>
              <a:t>Quan sát hình 1 và thực hiện các yêu cầu dưới đây: </a:t>
            </a:r>
            <a:endParaRPr lang="en-US" sz="45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9249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2"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4120868"/>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4965110"/>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5110163"/>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5255215"/>
            <a:ext cx="270338" cy="0"/>
          </a:xfrm>
          <a:prstGeom prst="line">
            <a:avLst/>
          </a:prstGeom>
          <a:ln w="66675" cap="rnd">
            <a:solidFill>
              <a:srgbClr val="845D6F"/>
            </a:solidFill>
            <a:prstDash val="solid"/>
            <a:headEnd type="none" w="sm" len="sm"/>
            <a:tailEnd type="none" w="sm" len="sm"/>
          </a:ln>
        </p:spPr>
      </p:sp>
      <p:sp>
        <p:nvSpPr>
          <p:cNvPr id="22" name="AutoShape 22"/>
          <p:cNvSpPr/>
          <p:nvPr/>
        </p:nvSpPr>
        <p:spPr>
          <a:xfrm rot="3752">
            <a:off x="10154" y="1415642"/>
            <a:ext cx="17450154" cy="0"/>
          </a:xfrm>
          <a:prstGeom prst="line">
            <a:avLst/>
          </a:prstGeom>
          <a:ln w="38100" cap="rnd">
            <a:solidFill>
              <a:srgbClr val="664354"/>
            </a:solidFill>
            <a:prstDash val="solid"/>
            <a:headEnd type="none" w="sm" len="sm"/>
            <a:tailEnd type="none" w="sm" len="sm"/>
          </a:ln>
        </p:spPr>
      </p:sp>
      <p:grpSp>
        <p:nvGrpSpPr>
          <p:cNvPr id="23" name="Group 23"/>
          <p:cNvGrpSpPr/>
          <p:nvPr/>
        </p:nvGrpSpPr>
        <p:grpSpPr>
          <a:xfrm>
            <a:off x="463607" y="397468"/>
            <a:ext cx="309615" cy="3096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5" name="Group 25"/>
          <p:cNvGrpSpPr/>
          <p:nvPr/>
        </p:nvGrpSpPr>
        <p:grpSpPr>
          <a:xfrm>
            <a:off x="1003996" y="397468"/>
            <a:ext cx="309615" cy="3096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7" name="Group 27"/>
          <p:cNvGrpSpPr/>
          <p:nvPr/>
        </p:nvGrpSpPr>
        <p:grpSpPr>
          <a:xfrm>
            <a:off x="1544385" y="397468"/>
            <a:ext cx="309615" cy="3096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91471" y="368700"/>
            <a:ext cx="399352" cy="399352"/>
          </a:xfrm>
          <a:prstGeom prst="rect">
            <a:avLst/>
          </a:prstGeom>
        </p:spPr>
      </p:pic>
      <p:pic>
        <p:nvPicPr>
          <p:cNvPr id="30" name="Picture 3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15798995" y="368700"/>
            <a:ext cx="415933" cy="415933"/>
          </a:xfrm>
          <a:prstGeom prst="rect">
            <a:avLst/>
          </a:prstGeom>
        </p:spPr>
      </p:pic>
      <p:pic>
        <p:nvPicPr>
          <p:cNvPr id="13" name="Picture 12"/>
          <p:cNvPicPr>
            <a:picLocks noChangeAspect="1"/>
          </p:cNvPicPr>
          <p:nvPr/>
        </p:nvPicPr>
        <p:blipFill>
          <a:blip r:embed="rId12"/>
          <a:stretch>
            <a:fillRect/>
          </a:stretch>
        </p:blipFill>
        <p:spPr>
          <a:xfrm>
            <a:off x="12109166" y="1181100"/>
            <a:ext cx="5075090" cy="9296299"/>
          </a:xfrm>
          <a:prstGeom prst="rect">
            <a:avLst/>
          </a:prstGeom>
        </p:spPr>
      </p:pic>
      <p:pic>
        <p:nvPicPr>
          <p:cNvPr id="14" name="Picture 13"/>
          <p:cNvPicPr>
            <a:picLocks noChangeAspect="1"/>
          </p:cNvPicPr>
          <p:nvPr/>
        </p:nvPicPr>
        <p:blipFill>
          <a:blip r:embed="rId13"/>
          <a:stretch>
            <a:fillRect/>
          </a:stretch>
        </p:blipFill>
        <p:spPr>
          <a:xfrm>
            <a:off x="1158803" y="1843721"/>
            <a:ext cx="2971800" cy="2763774"/>
          </a:xfrm>
          <a:prstGeom prst="rect">
            <a:avLst/>
          </a:prstGeom>
        </p:spPr>
      </p:pic>
      <p:sp>
        <p:nvSpPr>
          <p:cNvPr id="15" name="TextBox 14"/>
          <p:cNvSpPr txBox="1"/>
          <p:nvPr/>
        </p:nvSpPr>
        <p:spPr>
          <a:xfrm>
            <a:off x="994527" y="4506019"/>
            <a:ext cx="3944880" cy="1608325"/>
          </a:xfrm>
          <a:prstGeom prst="rect">
            <a:avLst/>
          </a:prstGeom>
          <a:noFill/>
        </p:spPr>
        <p:txBody>
          <a:bodyPr wrap="square" rtlCol="0">
            <a:spAutoFit/>
          </a:bodyPr>
          <a:lstStyle/>
          <a:p>
            <a:pPr algn="ctr">
              <a:lnSpc>
                <a:spcPct val="150000"/>
              </a:lnSpc>
            </a:pPr>
            <a:r>
              <a:rPr lang="en-US" sz="3500" i="1" smtClean="0">
                <a:solidFill>
                  <a:srgbClr val="002060"/>
                </a:solidFill>
                <a:latin typeface="Arial" panose="020B0604020202020204" pitchFamily="34" charset="0"/>
                <a:cs typeface="Arial" panose="020B0604020202020204" pitchFamily="34" charset="0"/>
              </a:rPr>
              <a:t>Phần mềm </a:t>
            </a:r>
          </a:p>
          <a:p>
            <a:pPr algn="ctr">
              <a:lnSpc>
                <a:spcPct val="150000"/>
              </a:lnSpc>
            </a:pPr>
            <a:r>
              <a:rPr lang="en-US" sz="3500" i="1" smtClean="0">
                <a:solidFill>
                  <a:srgbClr val="002060"/>
                </a:solidFill>
                <a:latin typeface="Arial" panose="020B0604020202020204" pitchFamily="34" charset="0"/>
                <a:cs typeface="Arial" panose="020B0604020202020204" pitchFamily="34" charset="0"/>
              </a:rPr>
              <a:t>soạn thảo Word</a:t>
            </a:r>
            <a:endParaRPr lang="en-US" sz="3500" i="1">
              <a:solidFill>
                <a:srgbClr val="002060"/>
              </a:solidFill>
              <a:latin typeface="Arial" panose="020B0604020202020204" pitchFamily="34" charset="0"/>
              <a:cs typeface="Arial" panose="020B0604020202020204" pitchFamily="34" charset="0"/>
            </a:endParaRPr>
          </a:p>
        </p:txBody>
      </p:sp>
      <p:sp>
        <p:nvSpPr>
          <p:cNvPr id="16" name="Right Arrow 15"/>
          <p:cNvSpPr/>
          <p:nvPr/>
        </p:nvSpPr>
        <p:spPr>
          <a:xfrm>
            <a:off x="4939407" y="2983942"/>
            <a:ext cx="1911019" cy="48333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257592" y="2438110"/>
            <a:ext cx="4565366" cy="1574993"/>
          </a:xfrm>
          <a:prstGeom prst="roundRect">
            <a:avLst/>
          </a:prstGeom>
          <a:solidFill>
            <a:srgbClr val="FFCC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2060"/>
                </a:solidFill>
                <a:latin typeface="Arial" panose="020B0604020202020204" pitchFamily="34" charset="0"/>
                <a:cs typeface="Arial" panose="020B0604020202020204" pitchFamily="34" charset="0"/>
              </a:rPr>
              <a:t>Thay đổi số liệu </a:t>
            </a:r>
            <a:endParaRPr lang="en-US" sz="4000" b="1">
              <a:solidFill>
                <a:srgbClr val="002060"/>
              </a:solidFill>
              <a:latin typeface="Arial" panose="020B0604020202020204" pitchFamily="34" charset="0"/>
              <a:cs typeface="Arial" panose="020B0604020202020204" pitchFamily="34" charset="0"/>
            </a:endParaRPr>
          </a:p>
        </p:txBody>
      </p:sp>
      <p:sp>
        <p:nvSpPr>
          <p:cNvPr id="31" name="Rounded Rectangle 30"/>
          <p:cNvSpPr/>
          <p:nvPr/>
        </p:nvSpPr>
        <p:spPr>
          <a:xfrm>
            <a:off x="7257592" y="5378635"/>
            <a:ext cx="4565366" cy="1574993"/>
          </a:xfrm>
          <a:prstGeom prst="roundRect">
            <a:avLst/>
          </a:prstGeom>
          <a:solidFill>
            <a:schemeClr val="accent3">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2060"/>
                </a:solidFill>
                <a:latin typeface="Arial" panose="020B0604020202020204" pitchFamily="34" charset="0"/>
                <a:cs typeface="Arial" panose="020B0604020202020204" pitchFamily="34" charset="0"/>
              </a:rPr>
              <a:t>Kết quả thay đổi</a:t>
            </a:r>
            <a:endParaRPr lang="en-US" sz="4000" b="1">
              <a:solidFill>
                <a:srgbClr val="002060"/>
              </a:solidFill>
              <a:latin typeface="Arial" panose="020B0604020202020204" pitchFamily="34" charset="0"/>
              <a:cs typeface="Arial" panose="020B0604020202020204" pitchFamily="34" charset="0"/>
            </a:endParaRPr>
          </a:p>
        </p:txBody>
      </p:sp>
      <p:sp>
        <p:nvSpPr>
          <p:cNvPr id="21" name="Down Arrow 20"/>
          <p:cNvSpPr/>
          <p:nvPr/>
        </p:nvSpPr>
        <p:spPr>
          <a:xfrm>
            <a:off x="9300262" y="4193428"/>
            <a:ext cx="480025" cy="100488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14"/>
          <a:stretch>
            <a:fillRect/>
          </a:stretch>
        </p:blipFill>
        <p:spPr>
          <a:xfrm rot="949459">
            <a:off x="11409164" y="5918747"/>
            <a:ext cx="1260510" cy="1260510"/>
          </a:xfrm>
          <a:prstGeom prst="rect">
            <a:avLst/>
          </a:prstGeom>
        </p:spPr>
      </p:pic>
      <p:pic>
        <p:nvPicPr>
          <p:cNvPr id="1026" name="Picture 2" descr="Question mar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9890311">
            <a:off x="6418331" y="5112820"/>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34" name="Right Arrow 33"/>
          <p:cNvSpPr/>
          <p:nvPr/>
        </p:nvSpPr>
        <p:spPr>
          <a:xfrm>
            <a:off x="687273" y="8690946"/>
            <a:ext cx="1291473" cy="990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417532" y="8181383"/>
            <a:ext cx="10607853" cy="1824923"/>
          </a:xfrm>
          <a:prstGeom prst="rect">
            <a:avLst/>
          </a:prstGeom>
          <a:noFill/>
        </p:spPr>
        <p:txBody>
          <a:bodyPr wrap="square" rtlCol="0">
            <a:spAutoFit/>
          </a:bodyPr>
          <a:lstStyle/>
          <a:p>
            <a:pPr>
              <a:lnSpc>
                <a:spcPct val="150000"/>
              </a:lnSpc>
            </a:pPr>
            <a:r>
              <a:rPr lang="en-US" sz="4000" i="1" smtClean="0">
                <a:solidFill>
                  <a:srgbClr val="FF0000"/>
                </a:solidFill>
                <a:latin typeface="Arial" panose="020B0604020202020204" pitchFamily="34" charset="0"/>
                <a:cs typeface="Arial" panose="020B0604020202020204" pitchFamily="34" charset="0"/>
              </a:rPr>
              <a:t>Khi thay đổi dữ liệu trên phần mềm soạn thảo kết quả không thay đổi. </a:t>
            </a:r>
            <a:endParaRPr lang="en-US" sz="4000" i="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58641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par>
                                <p:cTn id="38" presetID="16" presetClass="entr" presetSubtype="21"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barn(inVertical)">
                                      <p:cBhvr>
                                        <p:cTn id="40" dur="500"/>
                                        <p:tgtEl>
                                          <p:spTgt spid="33"/>
                                        </p:tgtEl>
                                      </p:cBhvr>
                                    </p:animEffect>
                                  </p:childTnLst>
                                </p:cTn>
                              </p:par>
                              <p:par>
                                <p:cTn id="41" presetID="16" presetClass="entr" presetSubtype="21" fill="hold" nodeType="with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barn(inVertical)">
                                      <p:cBhvr>
                                        <p:cTn id="43" dur="500"/>
                                        <p:tgtEl>
                                          <p:spTgt spid="102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fill="hold"/>
                                        <p:tgtEl>
                                          <p:spTgt spid="34"/>
                                        </p:tgtEl>
                                        <p:attrNameLst>
                                          <p:attrName>ppt_x</p:attrName>
                                        </p:attrNameLst>
                                      </p:cBhvr>
                                      <p:tavLst>
                                        <p:tav tm="0">
                                          <p:val>
                                            <p:strVal val="0-#ppt_w/2"/>
                                          </p:val>
                                        </p:tav>
                                        <p:tav tm="100000">
                                          <p:val>
                                            <p:strVal val="#ppt_x"/>
                                          </p:val>
                                        </p:tav>
                                      </p:tavLst>
                                    </p:anim>
                                    <p:anim calcmode="lin" valueType="num">
                                      <p:cBhvr additive="base">
                                        <p:cTn id="49"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barn(inVertical)">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20" grpId="0" animBg="1"/>
      <p:bldP spid="31" grpId="0" animBg="1"/>
      <p:bldP spid="21" grpId="0" animBg="1"/>
      <p:bldP spid="34" grpId="0" animBg="1"/>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4120868"/>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4965110"/>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5110163"/>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5255215"/>
            <a:ext cx="270338" cy="0"/>
          </a:xfrm>
          <a:prstGeom prst="line">
            <a:avLst/>
          </a:prstGeom>
          <a:ln w="66675" cap="rnd">
            <a:solidFill>
              <a:srgbClr val="845D6F"/>
            </a:solidFill>
            <a:prstDash val="solid"/>
            <a:headEnd type="none" w="sm" len="sm"/>
            <a:tailEnd type="none" w="sm" len="sm"/>
          </a:ln>
        </p:spPr>
      </p:sp>
      <p:sp>
        <p:nvSpPr>
          <p:cNvPr id="22" name="AutoShape 22"/>
          <p:cNvSpPr/>
          <p:nvPr/>
        </p:nvSpPr>
        <p:spPr>
          <a:xfrm rot="3752">
            <a:off x="10154" y="1415642"/>
            <a:ext cx="17450154" cy="0"/>
          </a:xfrm>
          <a:prstGeom prst="line">
            <a:avLst/>
          </a:prstGeom>
          <a:ln w="38100" cap="rnd">
            <a:solidFill>
              <a:srgbClr val="664354"/>
            </a:solidFill>
            <a:prstDash val="solid"/>
            <a:headEnd type="none" w="sm" len="sm"/>
            <a:tailEnd type="none" w="sm" len="sm"/>
          </a:ln>
        </p:spPr>
      </p:sp>
      <p:grpSp>
        <p:nvGrpSpPr>
          <p:cNvPr id="23" name="Group 23"/>
          <p:cNvGrpSpPr/>
          <p:nvPr/>
        </p:nvGrpSpPr>
        <p:grpSpPr>
          <a:xfrm>
            <a:off x="463607" y="397468"/>
            <a:ext cx="309615" cy="3096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5" name="Group 25"/>
          <p:cNvGrpSpPr/>
          <p:nvPr/>
        </p:nvGrpSpPr>
        <p:grpSpPr>
          <a:xfrm>
            <a:off x="1003996" y="397468"/>
            <a:ext cx="309615" cy="3096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7" name="Group 27"/>
          <p:cNvGrpSpPr/>
          <p:nvPr/>
        </p:nvGrpSpPr>
        <p:grpSpPr>
          <a:xfrm>
            <a:off x="1544385" y="397468"/>
            <a:ext cx="309615" cy="3096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91471" y="368700"/>
            <a:ext cx="399352" cy="399352"/>
          </a:xfrm>
          <a:prstGeom prst="rect">
            <a:avLst/>
          </a:prstGeom>
        </p:spPr>
      </p:pic>
      <p:pic>
        <p:nvPicPr>
          <p:cNvPr id="30" name="Picture 3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15798995" y="368700"/>
            <a:ext cx="415933" cy="415933"/>
          </a:xfrm>
          <a:prstGeom prst="rect">
            <a:avLst/>
          </a:prstGeom>
        </p:spPr>
      </p:pic>
      <p:pic>
        <p:nvPicPr>
          <p:cNvPr id="36"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0565630" y="3807796"/>
            <a:ext cx="6654853" cy="6158512"/>
          </a:xfrm>
          <a:prstGeom prst="rect">
            <a:avLst/>
          </a:prstGeom>
        </p:spPr>
      </p:pic>
      <p:sp>
        <p:nvSpPr>
          <p:cNvPr id="12" name="Rounded Rectangular Callout 11"/>
          <p:cNvSpPr/>
          <p:nvPr/>
        </p:nvSpPr>
        <p:spPr>
          <a:xfrm>
            <a:off x="1239757" y="1028700"/>
            <a:ext cx="9253742" cy="4794666"/>
          </a:xfrm>
          <a:prstGeom prst="wedgeRoundRectCallout">
            <a:avLst>
              <a:gd name="adj1" fmla="val 59975"/>
              <a:gd name="adj2" fmla="val 44277"/>
              <a:gd name="adj3" fmla="val 16667"/>
            </a:avLst>
          </a:prstGeom>
          <a:ln w="57150">
            <a:solidFill>
              <a:srgbClr val="00206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lnSpc>
                <a:spcPct val="150000"/>
              </a:lnSpc>
            </a:pPr>
            <a:r>
              <a:rPr lang="vi-VN" sz="4000">
                <a:solidFill>
                  <a:schemeClr val="tx1"/>
                </a:solidFill>
              </a:rPr>
              <a:t>Nếu em muốn thay đổi số liệu, ví dụ như số cân của bạn Lê Trung Dũng thì em sẽ làm thế nào để kết quả của các chỉ số cũng thay đổi theo?</a:t>
            </a:r>
            <a:endParaRPr lang="en-US" sz="4000">
              <a:solidFill>
                <a:schemeClr val="tx1"/>
              </a:solidFill>
            </a:endParaRPr>
          </a:p>
        </p:txBody>
      </p:sp>
      <p:sp>
        <p:nvSpPr>
          <p:cNvPr id="17" name="Right Arrow 16"/>
          <p:cNvSpPr/>
          <p:nvPr/>
        </p:nvSpPr>
        <p:spPr>
          <a:xfrm>
            <a:off x="387239" y="7508231"/>
            <a:ext cx="1234895" cy="9144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066215" y="6591304"/>
            <a:ext cx="8229600" cy="2748253"/>
          </a:xfrm>
          <a:prstGeom prst="rect">
            <a:avLst/>
          </a:prstGeom>
          <a:noFill/>
        </p:spPr>
        <p:txBody>
          <a:bodyPr wrap="square" rtlCol="0">
            <a:spAutoFit/>
          </a:bodyPr>
          <a:lstStyle/>
          <a:p>
            <a:pPr algn="just">
              <a:lnSpc>
                <a:spcPct val="150000"/>
              </a:lnSpc>
            </a:pPr>
            <a:r>
              <a:rPr lang="en-US" sz="4000" smtClean="0">
                <a:latin typeface="Arial" panose="020B0604020202020204" pitchFamily="34" charset="0"/>
                <a:cs typeface="Arial" panose="020B0604020202020204" pitchFamily="34" charset="0"/>
              </a:rPr>
              <a:t>Điền dữ liệu cân nặng của bạn vào phần mềm bảng tính thì kết quả sẽ thay đổi khi ta thay đổi dữ liệu. </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58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17450144" y="0"/>
            <a:ext cx="837856" cy="10287000"/>
          </a:xfrm>
          <a:prstGeom prst="rect">
            <a:avLst/>
          </a:prstGeom>
          <a:solidFill>
            <a:srgbClr val="F6E1D9"/>
          </a:solidFill>
        </p:spPr>
      </p:sp>
      <p:grpSp>
        <p:nvGrpSpPr>
          <p:cNvPr id="3" name="Group 3"/>
          <p:cNvGrpSpPr>
            <a:grpSpLocks noChangeAspect="1"/>
          </p:cNvGrpSpPr>
          <p:nvPr/>
        </p:nvGrpSpPr>
        <p:grpSpPr>
          <a:xfrm>
            <a:off x="17693288" y="349650"/>
            <a:ext cx="328824" cy="284761"/>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5" name="Group 5"/>
          <p:cNvGrpSpPr>
            <a:grpSpLocks noChangeAspect="1"/>
          </p:cNvGrpSpPr>
          <p:nvPr/>
        </p:nvGrpSpPr>
        <p:grpSpPr>
          <a:xfrm rot="-10800000">
            <a:off x="17693288" y="9681546"/>
            <a:ext cx="328824" cy="284761"/>
            <a:chOff x="0" y="0"/>
            <a:chExt cx="6350000" cy="5499100"/>
          </a:xfrm>
        </p:grpSpPr>
        <p:sp>
          <p:nvSpPr>
            <p:cNvPr id="6" name="Freeform 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845D6F"/>
            </a:solidFill>
          </p:spPr>
        </p:sp>
      </p:grpSp>
      <p:grpSp>
        <p:nvGrpSpPr>
          <p:cNvPr id="7" name="Group 7"/>
          <p:cNvGrpSpPr/>
          <p:nvPr/>
        </p:nvGrpSpPr>
        <p:grpSpPr>
          <a:xfrm>
            <a:off x="17589641" y="4120868"/>
            <a:ext cx="558861" cy="2045264"/>
            <a:chOff x="0" y="0"/>
            <a:chExt cx="660400" cy="2416868"/>
          </a:xfrm>
        </p:grpSpPr>
        <p:sp>
          <p:nvSpPr>
            <p:cNvPr id="8" name="Freeform 8"/>
            <p:cNvSpPr/>
            <p:nvPr/>
          </p:nvSpPr>
          <p:spPr>
            <a:xfrm>
              <a:off x="0" y="0"/>
              <a:ext cx="660400" cy="2416868"/>
            </a:xfrm>
            <a:custGeom>
              <a:avLst/>
              <a:gdLst/>
              <a:ahLst/>
              <a:cxnLst/>
              <a:rect l="l" t="t" r="r" b="b"/>
              <a:pathLst>
                <a:path w="660400" h="2416868">
                  <a:moveTo>
                    <a:pt x="535940" y="2416868"/>
                  </a:moveTo>
                  <a:lnTo>
                    <a:pt x="124460" y="2416868"/>
                  </a:lnTo>
                  <a:cubicBezTo>
                    <a:pt x="55880" y="2416868"/>
                    <a:pt x="0" y="2360988"/>
                    <a:pt x="0" y="2292408"/>
                  </a:cubicBezTo>
                  <a:lnTo>
                    <a:pt x="0" y="124460"/>
                  </a:lnTo>
                  <a:cubicBezTo>
                    <a:pt x="0" y="55880"/>
                    <a:pt x="55880" y="0"/>
                    <a:pt x="124460" y="0"/>
                  </a:cubicBezTo>
                  <a:lnTo>
                    <a:pt x="535940" y="0"/>
                  </a:lnTo>
                  <a:cubicBezTo>
                    <a:pt x="604520" y="0"/>
                    <a:pt x="660400" y="55880"/>
                    <a:pt x="660400" y="124460"/>
                  </a:cubicBezTo>
                  <a:lnTo>
                    <a:pt x="660400" y="2292408"/>
                  </a:lnTo>
                  <a:cubicBezTo>
                    <a:pt x="660400" y="2360988"/>
                    <a:pt x="604520" y="2416868"/>
                    <a:pt x="535940" y="2416868"/>
                  </a:cubicBezTo>
                  <a:close/>
                </a:path>
              </a:pathLst>
            </a:custGeom>
            <a:solidFill>
              <a:srgbClr val="DFB8CA"/>
            </a:solidFill>
          </p:spPr>
        </p:sp>
      </p:grpSp>
      <p:sp>
        <p:nvSpPr>
          <p:cNvPr id="9" name="AutoShape 9"/>
          <p:cNvSpPr/>
          <p:nvPr/>
        </p:nvSpPr>
        <p:spPr>
          <a:xfrm>
            <a:off x="17733903" y="4965110"/>
            <a:ext cx="270338" cy="0"/>
          </a:xfrm>
          <a:prstGeom prst="line">
            <a:avLst/>
          </a:prstGeom>
          <a:ln w="66675" cap="rnd">
            <a:solidFill>
              <a:srgbClr val="845D6F"/>
            </a:solidFill>
            <a:prstDash val="solid"/>
            <a:headEnd type="none" w="sm" len="sm"/>
            <a:tailEnd type="none" w="sm" len="sm"/>
          </a:ln>
        </p:spPr>
      </p:sp>
      <p:sp>
        <p:nvSpPr>
          <p:cNvPr id="10" name="AutoShape 10"/>
          <p:cNvSpPr/>
          <p:nvPr/>
        </p:nvSpPr>
        <p:spPr>
          <a:xfrm>
            <a:off x="17733903" y="5110163"/>
            <a:ext cx="270338" cy="0"/>
          </a:xfrm>
          <a:prstGeom prst="line">
            <a:avLst/>
          </a:prstGeom>
          <a:ln w="66675" cap="rnd">
            <a:solidFill>
              <a:srgbClr val="845D6F"/>
            </a:solidFill>
            <a:prstDash val="solid"/>
            <a:headEnd type="none" w="sm" len="sm"/>
            <a:tailEnd type="none" w="sm" len="sm"/>
          </a:ln>
        </p:spPr>
      </p:sp>
      <p:sp>
        <p:nvSpPr>
          <p:cNvPr id="11" name="AutoShape 11"/>
          <p:cNvSpPr/>
          <p:nvPr/>
        </p:nvSpPr>
        <p:spPr>
          <a:xfrm>
            <a:off x="17733903" y="5255215"/>
            <a:ext cx="270338" cy="0"/>
          </a:xfrm>
          <a:prstGeom prst="line">
            <a:avLst/>
          </a:prstGeom>
          <a:ln w="66675" cap="rnd">
            <a:solidFill>
              <a:srgbClr val="845D6F"/>
            </a:solidFill>
            <a:prstDash val="solid"/>
            <a:headEnd type="none" w="sm" len="sm"/>
            <a:tailEnd type="none" w="sm" len="sm"/>
          </a:ln>
        </p:spPr>
      </p:sp>
      <p:sp>
        <p:nvSpPr>
          <p:cNvPr id="22" name="AutoShape 22"/>
          <p:cNvSpPr/>
          <p:nvPr/>
        </p:nvSpPr>
        <p:spPr>
          <a:xfrm rot="3752">
            <a:off x="10154" y="1415642"/>
            <a:ext cx="17450154" cy="0"/>
          </a:xfrm>
          <a:prstGeom prst="line">
            <a:avLst/>
          </a:prstGeom>
          <a:ln w="38100" cap="rnd">
            <a:solidFill>
              <a:srgbClr val="664354"/>
            </a:solidFill>
            <a:prstDash val="solid"/>
            <a:headEnd type="none" w="sm" len="sm"/>
            <a:tailEnd type="none" w="sm" len="sm"/>
          </a:ln>
        </p:spPr>
      </p:sp>
      <p:grpSp>
        <p:nvGrpSpPr>
          <p:cNvPr id="23" name="Group 23"/>
          <p:cNvGrpSpPr/>
          <p:nvPr/>
        </p:nvGrpSpPr>
        <p:grpSpPr>
          <a:xfrm>
            <a:off x="463607" y="397468"/>
            <a:ext cx="309615" cy="309615"/>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97284"/>
            </a:solidFill>
          </p:spPr>
        </p:sp>
      </p:grpSp>
      <p:grpSp>
        <p:nvGrpSpPr>
          <p:cNvPr id="25" name="Group 25"/>
          <p:cNvGrpSpPr/>
          <p:nvPr/>
        </p:nvGrpSpPr>
        <p:grpSpPr>
          <a:xfrm>
            <a:off x="1003996" y="397468"/>
            <a:ext cx="309615" cy="309615"/>
            <a:chOff x="0" y="0"/>
            <a:chExt cx="6350000" cy="6350000"/>
          </a:xfrm>
        </p:grpSpPr>
        <p:sp>
          <p:nvSpPr>
            <p:cNvPr id="26" name="Freeform 2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45D6F"/>
            </a:solidFill>
          </p:spPr>
        </p:sp>
      </p:grpSp>
      <p:grpSp>
        <p:nvGrpSpPr>
          <p:cNvPr id="27" name="Group 27"/>
          <p:cNvGrpSpPr/>
          <p:nvPr/>
        </p:nvGrpSpPr>
        <p:grpSpPr>
          <a:xfrm>
            <a:off x="1544385" y="397468"/>
            <a:ext cx="309615" cy="30961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64354"/>
            </a:solidFill>
          </p:spPr>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91471" y="368700"/>
            <a:ext cx="399352" cy="399352"/>
          </a:xfrm>
          <a:prstGeom prst="rect">
            <a:avLst/>
          </a:prstGeom>
        </p:spPr>
      </p:pic>
      <p:pic>
        <p:nvPicPr>
          <p:cNvPr id="30" name="Picture 3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15798995" y="368700"/>
            <a:ext cx="415933" cy="415933"/>
          </a:xfrm>
          <a:prstGeom prst="rect">
            <a:avLst/>
          </a:prstGeom>
        </p:spPr>
      </p:pic>
      <p:sp>
        <p:nvSpPr>
          <p:cNvPr id="13" name="TextBox 12"/>
          <p:cNvSpPr txBox="1"/>
          <p:nvPr/>
        </p:nvSpPr>
        <p:spPr>
          <a:xfrm>
            <a:off x="228592" y="1798337"/>
            <a:ext cx="17231711" cy="784830"/>
          </a:xfrm>
          <a:prstGeom prst="rect">
            <a:avLst/>
          </a:prstGeom>
          <a:noFill/>
        </p:spPr>
        <p:txBody>
          <a:bodyPr wrap="square" rtlCol="0">
            <a:spAutoFit/>
          </a:bodyPr>
          <a:lstStyle/>
          <a:p>
            <a:pPr marL="685800" indent="-685800">
              <a:buFont typeface="Wingdings" panose="05000000000000000000" pitchFamily="2" charset="2"/>
              <a:buChar char="Ø"/>
            </a:pPr>
            <a:r>
              <a:rPr lang="vi-VN" sz="4500" i="1" smtClean="0"/>
              <a:t>Đọc thông tin mục 1 – SGK tr.37 và</a:t>
            </a:r>
            <a:r>
              <a:rPr lang="en-US" sz="4500" i="1" smtClean="0"/>
              <a:t> </a:t>
            </a:r>
            <a:r>
              <a:rPr lang="en-US" sz="4500" i="1" smtClean="0">
                <a:latin typeface="Arial" panose="020B0604020202020204" pitchFamily="34" charset="0"/>
                <a:cs typeface="Arial" panose="020B0604020202020204" pitchFamily="34" charset="0"/>
              </a:rPr>
              <a:t>trả lời câu hỏi dưới đây: </a:t>
            </a:r>
            <a:endParaRPr lang="en-US" sz="4500" i="1">
              <a:latin typeface="Arial" panose="020B0604020202020204" pitchFamily="34" charset="0"/>
              <a:cs typeface="Arial" panose="020B0604020202020204" pitchFamily="34" charset="0"/>
            </a:endParaRPr>
          </a:p>
        </p:txBody>
      </p:sp>
      <p:sp>
        <p:nvSpPr>
          <p:cNvPr id="14" name="Rounded Rectangular Callout 13"/>
          <p:cNvSpPr/>
          <p:nvPr/>
        </p:nvSpPr>
        <p:spPr>
          <a:xfrm>
            <a:off x="994527" y="3828265"/>
            <a:ext cx="8998293" cy="4352544"/>
          </a:xfrm>
          <a:prstGeom prst="wedgeRoundRectCallout">
            <a:avLst>
              <a:gd name="adj1" fmla="val 57145"/>
              <a:gd name="adj2" fmla="val 43191"/>
              <a:gd name="adj3" fmla="val 16667"/>
            </a:avLst>
          </a:prstGeom>
          <a:solidFill>
            <a:schemeClr val="accent3">
              <a:lumMod val="60000"/>
              <a:lumOff val="4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500">
                <a:solidFill>
                  <a:schemeClr val="tx1"/>
                </a:solidFill>
              </a:rPr>
              <a:t>Phần mềm bảng tính điện tử được sử dụng để làm gì và đem lại lợi ích gì cho người dùng?</a:t>
            </a:r>
            <a:endParaRPr lang="en-US" sz="4500">
              <a:solidFill>
                <a:schemeClr val="tx1"/>
              </a:solidFill>
            </a:endParaRPr>
          </a:p>
        </p:txBody>
      </p:sp>
      <p:pic>
        <p:nvPicPr>
          <p:cNvPr id="15" name="Picture 14"/>
          <p:cNvPicPr>
            <a:picLocks noChangeAspect="1"/>
          </p:cNvPicPr>
          <p:nvPr/>
        </p:nvPicPr>
        <p:blipFill>
          <a:blip r:embed="rId12"/>
          <a:stretch>
            <a:fillRect/>
          </a:stretch>
        </p:blipFill>
        <p:spPr>
          <a:xfrm>
            <a:off x="10825361" y="3354301"/>
            <a:ext cx="5181600" cy="4818888"/>
          </a:xfrm>
          <a:prstGeom prst="rect">
            <a:avLst/>
          </a:prstGeom>
        </p:spPr>
      </p:pic>
      <p:sp>
        <p:nvSpPr>
          <p:cNvPr id="16" name="Rounded Rectangle 15"/>
          <p:cNvSpPr/>
          <p:nvPr/>
        </p:nvSpPr>
        <p:spPr>
          <a:xfrm>
            <a:off x="11347062" y="8376127"/>
            <a:ext cx="5643761" cy="14478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i="1" smtClean="0">
                <a:solidFill>
                  <a:srgbClr val="002060"/>
                </a:solidFill>
                <a:latin typeface="Arial" panose="020B0604020202020204" pitchFamily="34" charset="0"/>
                <a:cs typeface="Arial" panose="020B0604020202020204" pitchFamily="34" charset="0"/>
              </a:rPr>
              <a:t>Biểu tượng của phần mềm bảng tính Excel</a:t>
            </a:r>
            <a:endParaRPr lang="en-US" sz="3500" i="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488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TotalTime>
  <Words>1036</Words>
  <Application>Microsoft Office PowerPoint</Application>
  <PresentationFormat>Custom</PresentationFormat>
  <Paragraphs>115</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Purple Computer UI Class Syllabus Education Presentation</dc:title>
  <cp:lastModifiedBy>Admin</cp:lastModifiedBy>
  <cp:revision>78</cp:revision>
  <dcterms:created xsi:type="dcterms:W3CDTF">2006-08-16T00:00:00Z</dcterms:created>
  <dcterms:modified xsi:type="dcterms:W3CDTF">2022-10-10T03:16:49Z</dcterms:modified>
  <dc:identifier>DAFODj47U08</dc:identifier>
</cp:coreProperties>
</file>