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9" r:id="rId3"/>
    <p:sldId id="258" r:id="rId4"/>
    <p:sldId id="257" r:id="rId5"/>
    <p:sldId id="260" r:id="rId6"/>
    <p:sldId id="261" r:id="rId7"/>
    <p:sldId id="262" r:id="rId8"/>
    <p:sldId id="263" r:id="rId9"/>
    <p:sldId id="264" r:id="rId10"/>
    <p:sldId id="265" r:id="rId11"/>
    <p:sldId id="266" r:id="rId12"/>
    <p:sldId id="279" r:id="rId13"/>
    <p:sldId id="268" r:id="rId14"/>
    <p:sldId id="269" r:id="rId15"/>
    <p:sldId id="270" r:id="rId16"/>
    <p:sldId id="271" r:id="rId17"/>
    <p:sldId id="272" r:id="rId18"/>
    <p:sldId id="281" r:id="rId19"/>
    <p:sldId id="274" r:id="rId20"/>
    <p:sldId id="275" r:id="rId21"/>
    <p:sldId id="282" r:id="rId22"/>
    <p:sldId id="276" r:id="rId23"/>
    <p:sldId id="273" r:id="rId24"/>
    <p:sldId id="283" r:id="rId25"/>
    <p:sldId id="284" r:id="rId26"/>
    <p:sldId id="285" r:id="rId27"/>
    <p:sldId id="286" r:id="rId28"/>
    <p:sldId id="287" r:id="rId29"/>
    <p:sldId id="288" r:id="rId30"/>
    <p:sldId id="290" r:id="rId31"/>
    <p:sldId id="277" r:id="rId32"/>
    <p:sldId id="291" r:id="rId33"/>
    <p:sldId id="289" r:id="rId34"/>
    <p:sldId id="278" r:id="rId35"/>
  </p:sldIdLst>
  <p:sldSz cx="18288000" cy="10287000"/>
  <p:notesSz cx="6858000" cy="9144000"/>
  <p:embeddedFontLst>
    <p:embeddedFont>
      <p:font typeface="Calibri" panose="020F0502020204030204" pitchFamily="34" charset="0"/>
      <p:regular r:id="rId36"/>
      <p:bold r:id="rId37"/>
      <p:italic r:id="rId38"/>
      <p:bold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ECFF"/>
    <a:srgbClr val="FFE3AF"/>
    <a:srgbClr val="FFEAC5"/>
    <a:srgbClr val="FFEFD1"/>
    <a:srgbClr val="FFD38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3" d="100"/>
          <a:sy n="53" d="100"/>
        </p:scale>
        <p:origin x="802"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8/4/2022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hyperlink" Target="http://www.facebook.com/" TargetMode="External"/><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968090">
            <a:off x="14168979" y="6208099"/>
            <a:ext cx="5091190" cy="5078462"/>
          </a:xfrm>
          <a:prstGeom prst="rect">
            <a:avLst/>
          </a:prstGeom>
        </p:spPr>
      </p:pic>
      <p:pic>
        <p:nvPicPr>
          <p:cNvPr id="3" name="Picture 3"/>
          <p:cNvPicPr>
            <a:picLocks noChangeAspect="1"/>
          </p:cNvPicPr>
          <p:nvPr/>
        </p:nvPicPr>
        <p:blipFill>
          <a:blip r:embed="rId3"/>
          <a:srcRect/>
          <a:stretch>
            <a:fillRect/>
          </a:stretch>
        </p:blipFill>
        <p:spPr>
          <a:xfrm rot="1866505">
            <a:off x="-1278408" y="-1058917"/>
            <a:ext cx="4860190" cy="4471375"/>
          </a:xfrm>
          <a:prstGeom prst="rect">
            <a:avLst/>
          </a:prstGeom>
        </p:spPr>
      </p:pic>
      <p:pic>
        <p:nvPicPr>
          <p:cNvPr id="4" name="Picture 4"/>
          <p:cNvPicPr>
            <a:picLocks noChangeAspect="1"/>
          </p:cNvPicPr>
          <p:nvPr/>
        </p:nvPicPr>
        <p:blipFill>
          <a:blip r:embed="rId4"/>
          <a:srcRect/>
          <a:stretch>
            <a:fillRect/>
          </a:stretch>
        </p:blipFill>
        <p:spPr>
          <a:xfrm rot="729695">
            <a:off x="15663100" y="247426"/>
            <a:ext cx="2652833" cy="2852509"/>
          </a:xfrm>
          <a:prstGeom prst="rect">
            <a:avLst/>
          </a:prstGeom>
        </p:spPr>
      </p:pic>
      <p:pic>
        <p:nvPicPr>
          <p:cNvPr id="5" name="Picture 5"/>
          <p:cNvPicPr>
            <a:picLocks noChangeAspect="1"/>
          </p:cNvPicPr>
          <p:nvPr/>
        </p:nvPicPr>
        <p:blipFill>
          <a:blip r:embed="rId4"/>
          <a:srcRect/>
          <a:stretch>
            <a:fillRect/>
          </a:stretch>
        </p:blipFill>
        <p:spPr>
          <a:xfrm rot="-335347">
            <a:off x="132602" y="7332044"/>
            <a:ext cx="2652833" cy="2852509"/>
          </a:xfrm>
          <a:prstGeom prst="rect">
            <a:avLst/>
          </a:prstGeom>
        </p:spPr>
      </p:pic>
      <p:sp>
        <p:nvSpPr>
          <p:cNvPr id="8" name="TextBox 7">
            <a:extLst>
              <a:ext uri="{FF2B5EF4-FFF2-40B4-BE49-F238E27FC236}">
                <a16:creationId xmlns:a16="http://schemas.microsoft.com/office/drawing/2014/main" id="{1F207FB5-140D-69C6-5303-373ED2A76D23}"/>
              </a:ext>
            </a:extLst>
          </p:cNvPr>
          <p:cNvSpPr txBox="1"/>
          <p:nvPr/>
        </p:nvSpPr>
        <p:spPr>
          <a:xfrm>
            <a:off x="1271267" y="3134637"/>
            <a:ext cx="15747278" cy="3465179"/>
          </a:xfrm>
          <a:prstGeom prst="rect">
            <a:avLst/>
          </a:prstGeom>
        </p:spPr>
        <p:txBody>
          <a:bodyPr wrap="square" lIns="0" tIns="0" rIns="0" bIns="0" rtlCol="0" anchor="t">
            <a:spAutoFit/>
          </a:bodyPr>
          <a:lstStyle/>
          <a:p>
            <a:pPr algn="ctr">
              <a:lnSpc>
                <a:spcPct val="150000"/>
              </a:lnSpc>
            </a:pPr>
            <a:r>
              <a:rPr lang="en-US" sz="8000" b="1">
                <a:latin typeface="Arial" panose="020B0604020202020204" pitchFamily="34" charset="0"/>
                <a:cs typeface="Arial" panose="020B0604020202020204" pitchFamily="34" charset="0"/>
              </a:rPr>
              <a:t>NHIỆT LIỆT CHÀO MỪNG </a:t>
            </a:r>
          </a:p>
          <a:p>
            <a:pPr algn="ctr">
              <a:lnSpc>
                <a:spcPct val="150000"/>
              </a:lnSpc>
            </a:pPr>
            <a:r>
              <a:rPr lang="en-US" sz="8000" b="1">
                <a:latin typeface="Arial" panose="020B0604020202020204" pitchFamily="34" charset="0"/>
                <a:cs typeface="Arial" panose="020B0604020202020204" pitchFamily="34" charset="0"/>
              </a:rPr>
              <a:t>CÁC EM ĐẾN VỚI BÀI HỌC MỚI</a:t>
            </a:r>
            <a:endParaRPr lang="en-US" sz="8000" b="1" dirty="0">
              <a:latin typeface="Arial" panose="020B0604020202020204" pitchFamily="34" charset="0"/>
              <a:cs typeface="Arial" panose="020B0604020202020204" pitchFamily="34" charset="0"/>
            </a:endParaRPr>
          </a:p>
        </p:txBody>
      </p:sp>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EFD1"/>
        </a:solidFill>
        <a:effectLst/>
      </p:bgPr>
    </p:bg>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4490782E-B7A1-BD9C-D5B8-B5FD8A1D7A8D}"/>
              </a:ext>
            </a:extLst>
          </p:cNvPr>
          <p:cNvSpPr txBox="1"/>
          <p:nvPr/>
        </p:nvSpPr>
        <p:spPr>
          <a:xfrm>
            <a:off x="1220085" y="266700"/>
            <a:ext cx="15847830" cy="2691250"/>
          </a:xfrm>
          <a:prstGeom prst="rect">
            <a:avLst/>
          </a:prstGeom>
          <a:noFill/>
        </p:spPr>
        <p:txBody>
          <a:bodyPr wrap="square">
            <a:spAutoFit/>
          </a:bodyPr>
          <a:lstStyle/>
          <a:p>
            <a:pPr algn="ctr">
              <a:lnSpc>
                <a:spcPct val="150000"/>
              </a:lnSpc>
            </a:pPr>
            <a:r>
              <a:rPr lang="en-US" sz="6000" b="1">
                <a:solidFill>
                  <a:schemeClr val="tx1"/>
                </a:solidFill>
                <a:latin typeface="Arial" panose="020B0604020202020204" pitchFamily="34" charset="0"/>
                <a:cs typeface="Arial" panose="020B0604020202020204" pitchFamily="34" charset="0"/>
              </a:rPr>
              <a:t>2. Thực hành trao đổi và chia sẻ thông tin trong nhóm ở Facebook</a:t>
            </a:r>
          </a:p>
        </p:txBody>
      </p:sp>
      <p:sp>
        <p:nvSpPr>
          <p:cNvPr id="24" name="TextBox 23">
            <a:extLst>
              <a:ext uri="{FF2B5EF4-FFF2-40B4-BE49-F238E27FC236}">
                <a16:creationId xmlns:a16="http://schemas.microsoft.com/office/drawing/2014/main" id="{75697777-207F-86E4-7950-1A98D98B9DAD}"/>
              </a:ext>
            </a:extLst>
          </p:cNvPr>
          <p:cNvSpPr txBox="1"/>
          <p:nvPr/>
        </p:nvSpPr>
        <p:spPr>
          <a:xfrm>
            <a:off x="5486400" y="446499"/>
            <a:ext cx="7315200" cy="1184876"/>
          </a:xfrm>
          <a:prstGeom prst="rect">
            <a:avLst/>
          </a:prstGeom>
          <a:noFill/>
        </p:spPr>
        <p:txBody>
          <a:bodyPr wrap="square">
            <a:spAutoFit/>
          </a:bodyPr>
          <a:lstStyle/>
          <a:p>
            <a:pPr algn="ctr">
              <a:lnSpc>
                <a:spcPct val="150000"/>
              </a:lnSpc>
            </a:pPr>
            <a:r>
              <a:rPr lang="en-US" sz="5400" b="1">
                <a:solidFill>
                  <a:schemeClr val="accent5">
                    <a:lumMod val="50000"/>
                  </a:schemeClr>
                </a:solidFill>
                <a:latin typeface="Arial" panose="020B0604020202020204" pitchFamily="34" charset="0"/>
                <a:cs typeface="Arial" panose="020B0604020202020204" pitchFamily="34" charset="0"/>
              </a:rPr>
              <a:t>THẢO LUẬN NHÓM</a:t>
            </a:r>
          </a:p>
        </p:txBody>
      </p:sp>
      <p:grpSp>
        <p:nvGrpSpPr>
          <p:cNvPr id="28" name="Group 27">
            <a:extLst>
              <a:ext uri="{FF2B5EF4-FFF2-40B4-BE49-F238E27FC236}">
                <a16:creationId xmlns:a16="http://schemas.microsoft.com/office/drawing/2014/main" id="{5CDBFAF5-CC12-1B6A-2079-389A006D9BAC}"/>
              </a:ext>
            </a:extLst>
          </p:cNvPr>
          <p:cNvGrpSpPr/>
          <p:nvPr/>
        </p:nvGrpSpPr>
        <p:grpSpPr>
          <a:xfrm>
            <a:off x="3223051" y="1537168"/>
            <a:ext cx="11841897" cy="8521232"/>
            <a:chOff x="3223051" y="1537168"/>
            <a:chExt cx="11841897" cy="8521232"/>
          </a:xfrm>
        </p:grpSpPr>
        <p:pic>
          <p:nvPicPr>
            <p:cNvPr id="26" name="Picture 33">
              <a:extLst>
                <a:ext uri="{FF2B5EF4-FFF2-40B4-BE49-F238E27FC236}">
                  <a16:creationId xmlns:a16="http://schemas.microsoft.com/office/drawing/2014/main" id="{CF98A018-CFB2-C675-2C78-BDD893D96EC4}"/>
                </a:ext>
              </a:extLst>
            </p:cNvPr>
            <p:cNvPicPr>
              <a:picLocks noChangeAspect="1"/>
            </p:cNvPicPr>
            <p:nvPr/>
          </p:nvPicPr>
          <p:blipFill>
            <a:blip r:embed="rId2"/>
            <a:srcRect/>
            <a:stretch>
              <a:fillRect/>
            </a:stretch>
          </p:blipFill>
          <p:spPr>
            <a:xfrm>
              <a:off x="3223051" y="1537168"/>
              <a:ext cx="11841897" cy="8521232"/>
            </a:xfrm>
            <a:prstGeom prst="rect">
              <a:avLst/>
            </a:prstGeom>
          </p:spPr>
        </p:pic>
        <p:sp>
          <p:nvSpPr>
            <p:cNvPr id="22" name="TextBox 21">
              <a:extLst>
                <a:ext uri="{FF2B5EF4-FFF2-40B4-BE49-F238E27FC236}">
                  <a16:creationId xmlns:a16="http://schemas.microsoft.com/office/drawing/2014/main" id="{5F2B43B7-C70E-21B7-3C3C-75362630E8A1}"/>
                </a:ext>
              </a:extLst>
            </p:cNvPr>
            <p:cNvSpPr txBox="1"/>
            <p:nvPr/>
          </p:nvSpPr>
          <p:spPr>
            <a:xfrm>
              <a:off x="4191000" y="4488783"/>
              <a:ext cx="10363201" cy="3013838"/>
            </a:xfrm>
            <a:prstGeom prst="rect">
              <a:avLst/>
            </a:prstGeom>
            <a:noFill/>
          </p:spPr>
          <p:txBody>
            <a:bodyPr wrap="square">
              <a:spAutoFit/>
            </a:bodyPr>
            <a:lstStyle/>
            <a:p>
              <a:pPr algn="just">
                <a:lnSpc>
                  <a:spcPct val="150000"/>
                </a:lnSpc>
                <a:spcAft>
                  <a:spcPts val="800"/>
                </a:spcAft>
              </a:pPr>
              <a:r>
                <a:rPr lang="en-US" sz="4400">
                  <a:solidFill>
                    <a:srgbClr val="000000"/>
                  </a:solidFill>
                  <a:effectLst/>
                  <a:latin typeface="Arial" panose="020B0604020202020204" pitchFamily="34" charset="0"/>
                  <a:ea typeface="Calibri" panose="020F0502020204030204" pitchFamily="34" charset="0"/>
                  <a:cs typeface="Arial" panose="020B0604020202020204" pitchFamily="34" charset="0"/>
                </a:rPr>
                <a:t>“Những ảnh hưởng của biến đổi khí hậu đến cuộc sống và môi trường. Em đã làm gì để chống lại biến đổi khí hậu?”</a:t>
              </a:r>
              <a:endParaRPr lang="en-US" sz="4400">
                <a:effectLst/>
                <a:latin typeface="Arial" panose="020B0604020202020204" pitchFamily="34" charset="0"/>
                <a:ea typeface="Calibri" panose="020F050202020403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D7F13E2C-1C18-DD39-D1ED-7AB3F81A6F65}"/>
                </a:ext>
              </a:extLst>
            </p:cNvPr>
            <p:cNvSpPr txBox="1"/>
            <p:nvPr/>
          </p:nvSpPr>
          <p:spPr>
            <a:xfrm>
              <a:off x="5486399" y="3106423"/>
              <a:ext cx="7315200" cy="1184876"/>
            </a:xfrm>
            <a:prstGeom prst="rect">
              <a:avLst/>
            </a:prstGeom>
            <a:noFill/>
          </p:spPr>
          <p:txBody>
            <a:bodyPr wrap="square">
              <a:spAutoFit/>
            </a:bodyPr>
            <a:lstStyle/>
            <a:p>
              <a:pPr algn="ctr">
                <a:lnSpc>
                  <a:spcPct val="150000"/>
                </a:lnSpc>
              </a:pPr>
              <a:r>
                <a:rPr lang="en-US" sz="5400" b="1">
                  <a:solidFill>
                    <a:srgbClr val="FF0000"/>
                  </a:solidFill>
                  <a:latin typeface="Arial" panose="020B0604020202020204" pitchFamily="34" charset="0"/>
                  <a:cs typeface="Arial" panose="020B0604020202020204" pitchFamily="34" charset="0"/>
                </a:rPr>
                <a:t>Chủ đề</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17"/>
                                        </p:tgtEl>
                                      </p:cBhvr>
                                    </p:animEffect>
                                    <p:set>
                                      <p:cBhvr>
                                        <p:cTn id="12" dur="1" fill="hold">
                                          <p:stCondLst>
                                            <p:cond delay="499"/>
                                          </p:stCondLst>
                                        </p:cTn>
                                        <p:tgtEl>
                                          <p:spTgt spid="1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down)">
                                      <p:cBhvr>
                                        <p:cTn id="2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538081">
            <a:off x="16709181" y="102076"/>
            <a:ext cx="1449095" cy="1778031"/>
          </a:xfrm>
          <a:prstGeom prst="rect">
            <a:avLst/>
          </a:prstGeom>
        </p:spPr>
      </p:pic>
      <p:pic>
        <p:nvPicPr>
          <p:cNvPr id="3" name="Picture 3"/>
          <p:cNvPicPr>
            <a:picLocks noChangeAspect="1"/>
          </p:cNvPicPr>
          <p:nvPr/>
        </p:nvPicPr>
        <p:blipFill>
          <a:blip r:embed="rId3"/>
          <a:srcRect/>
          <a:stretch>
            <a:fillRect/>
          </a:stretch>
        </p:blipFill>
        <p:spPr>
          <a:xfrm rot="948280">
            <a:off x="-351926" y="8263240"/>
            <a:ext cx="1946056" cy="2162285"/>
          </a:xfrm>
          <a:prstGeom prst="rect">
            <a:avLst/>
          </a:prstGeom>
        </p:spPr>
      </p:pic>
      <p:sp>
        <p:nvSpPr>
          <p:cNvPr id="8" name="TextBox 7">
            <a:extLst>
              <a:ext uri="{FF2B5EF4-FFF2-40B4-BE49-F238E27FC236}">
                <a16:creationId xmlns:a16="http://schemas.microsoft.com/office/drawing/2014/main" id="{076FFBDF-D27F-4E83-E722-91B356A02976}"/>
              </a:ext>
            </a:extLst>
          </p:cNvPr>
          <p:cNvSpPr txBox="1"/>
          <p:nvPr/>
        </p:nvSpPr>
        <p:spPr>
          <a:xfrm>
            <a:off x="5486400" y="446499"/>
            <a:ext cx="7315200" cy="1184876"/>
          </a:xfrm>
          <a:prstGeom prst="rect">
            <a:avLst/>
          </a:prstGeom>
          <a:noFill/>
        </p:spPr>
        <p:txBody>
          <a:bodyPr wrap="square">
            <a:spAutoFit/>
          </a:bodyPr>
          <a:lstStyle/>
          <a:p>
            <a:pPr algn="ctr">
              <a:lnSpc>
                <a:spcPct val="150000"/>
              </a:lnSpc>
            </a:pPr>
            <a:r>
              <a:rPr lang="en-US" sz="5400" b="1">
                <a:latin typeface="Arial" panose="020B0604020202020204" pitchFamily="34" charset="0"/>
                <a:cs typeface="Arial" panose="020B0604020202020204" pitchFamily="34" charset="0"/>
              </a:rPr>
              <a:t>THẢO LUẬN NHÓM</a:t>
            </a:r>
          </a:p>
        </p:txBody>
      </p:sp>
      <p:sp>
        <p:nvSpPr>
          <p:cNvPr id="9" name="TextBox 8">
            <a:extLst>
              <a:ext uri="{FF2B5EF4-FFF2-40B4-BE49-F238E27FC236}">
                <a16:creationId xmlns:a16="http://schemas.microsoft.com/office/drawing/2014/main" id="{E909BD35-95C3-DBCB-811E-988D5586AF21}"/>
              </a:ext>
            </a:extLst>
          </p:cNvPr>
          <p:cNvSpPr txBox="1"/>
          <p:nvPr/>
        </p:nvSpPr>
        <p:spPr>
          <a:xfrm>
            <a:off x="3226593" y="1720685"/>
            <a:ext cx="11834813" cy="1824923"/>
          </a:xfrm>
          <a:prstGeom prst="rect">
            <a:avLst/>
          </a:prstGeom>
          <a:noFill/>
        </p:spPr>
        <p:txBody>
          <a:bodyPr wrap="square">
            <a:spAutoFit/>
          </a:bodyPr>
          <a:lstStyle/>
          <a:p>
            <a:pPr algn="ctr">
              <a:lnSpc>
                <a:spcPct val="150000"/>
              </a:lnSpc>
            </a:pPr>
            <a:r>
              <a:rPr lang="en-US" sz="4000" b="1" i="1">
                <a:solidFill>
                  <a:srgbClr val="FF0000"/>
                </a:solidFill>
                <a:latin typeface="Arial" panose="020B0604020202020204" pitchFamily="34" charset="0"/>
                <a:cs typeface="Arial" panose="020B0604020202020204" pitchFamily="34" charset="0"/>
              </a:rPr>
              <a:t>Các em hãy đọc thông tin mục 2 – SGK tr.27, 28, quan sát Hình 2, Hình 3 và trả lời câu hỏi</a:t>
            </a:r>
          </a:p>
        </p:txBody>
      </p:sp>
      <p:sp>
        <p:nvSpPr>
          <p:cNvPr id="10" name="TextBox 9">
            <a:extLst>
              <a:ext uri="{FF2B5EF4-FFF2-40B4-BE49-F238E27FC236}">
                <a16:creationId xmlns:a16="http://schemas.microsoft.com/office/drawing/2014/main" id="{7FBD264E-00F5-55F8-821B-7645531E4FE8}"/>
              </a:ext>
            </a:extLst>
          </p:cNvPr>
          <p:cNvSpPr txBox="1"/>
          <p:nvPr/>
        </p:nvSpPr>
        <p:spPr>
          <a:xfrm>
            <a:off x="914400" y="3634918"/>
            <a:ext cx="7315200" cy="5620834"/>
          </a:xfrm>
          <a:prstGeom prst="rect">
            <a:avLst/>
          </a:prstGeom>
          <a:noFill/>
        </p:spPr>
        <p:txBody>
          <a:bodyPr wrap="square">
            <a:spAutoFit/>
          </a:bodyPr>
          <a:lstStyle/>
          <a:p>
            <a:pPr marL="685800" indent="-685800" algn="just">
              <a:lnSpc>
                <a:spcPct val="150000"/>
              </a:lnSpc>
              <a:spcAft>
                <a:spcPts val="800"/>
              </a:spcAft>
              <a:buFont typeface="Arial" panose="020B0604020202020204" pitchFamily="34" charset="0"/>
              <a:buChar char="•"/>
            </a:pPr>
            <a:r>
              <a:rPr lang="vi-VN" sz="4000">
                <a:solidFill>
                  <a:srgbClr val="000000"/>
                </a:solidFill>
                <a:ea typeface="Calibri" panose="020F0502020204030204" pitchFamily="34" charset="0"/>
                <a:cs typeface="Arial" panose="020B0604020202020204" pitchFamily="34" charset="0"/>
              </a:rPr>
              <a:t>Em hãy nêu các bước tạo nhóm trên Facebook.</a:t>
            </a:r>
          </a:p>
          <a:p>
            <a:pPr marL="685800" indent="-685800" algn="just">
              <a:lnSpc>
                <a:spcPct val="150000"/>
              </a:lnSpc>
              <a:spcAft>
                <a:spcPts val="800"/>
              </a:spcAft>
              <a:buFont typeface="Arial" panose="020B0604020202020204" pitchFamily="34" charset="0"/>
              <a:buChar char="•"/>
            </a:pPr>
            <a:r>
              <a:rPr lang="vi-VN" sz="4000">
                <a:solidFill>
                  <a:srgbClr val="000000"/>
                </a:solidFill>
                <a:ea typeface="Calibri" panose="020F0502020204030204" pitchFamily="34" charset="0"/>
                <a:cs typeface="Arial" panose="020B0604020202020204" pitchFamily="34" charset="0"/>
              </a:rPr>
              <a:t>Việc tạo nhóm trên Messenger và tạo nhóm trên Facebook khác nhau như thế nào?</a:t>
            </a:r>
          </a:p>
        </p:txBody>
      </p:sp>
      <p:pic>
        <p:nvPicPr>
          <p:cNvPr id="12" name="Picture 11" descr="Text&#10;&#10;Description automatically generated">
            <a:extLst>
              <a:ext uri="{FF2B5EF4-FFF2-40B4-BE49-F238E27FC236}">
                <a16:creationId xmlns:a16="http://schemas.microsoft.com/office/drawing/2014/main" id="{F3CE1D7C-4F67-0408-91BC-6E7C33B88822}"/>
              </a:ext>
            </a:extLst>
          </p:cNvPr>
          <p:cNvPicPr>
            <a:picLocks noChangeAspect="1"/>
          </p:cNvPicPr>
          <p:nvPr/>
        </p:nvPicPr>
        <p:blipFill rotWithShape="1">
          <a:blip r:embed="rId4">
            <a:extLst>
              <a:ext uri="{28A0092B-C50C-407E-A947-70E740481C1C}">
                <a14:useLocalDpi xmlns:a14="http://schemas.microsoft.com/office/drawing/2010/main" val="0"/>
              </a:ext>
            </a:extLst>
          </a:blip>
          <a:srcRect l="51458" t="2593" r="8447" b="56667"/>
          <a:stretch/>
        </p:blipFill>
        <p:spPr>
          <a:xfrm>
            <a:off x="8611547" y="3921752"/>
            <a:ext cx="5334001" cy="5334000"/>
          </a:xfrm>
          <a:prstGeom prst="rect">
            <a:avLst/>
          </a:prstGeom>
        </p:spPr>
      </p:pic>
      <p:pic>
        <p:nvPicPr>
          <p:cNvPr id="13" name="Picture 12" descr="Text&#10;&#10;Description automatically generated">
            <a:extLst>
              <a:ext uri="{FF2B5EF4-FFF2-40B4-BE49-F238E27FC236}">
                <a16:creationId xmlns:a16="http://schemas.microsoft.com/office/drawing/2014/main" id="{5A9D334A-EB8B-FB50-40B3-DDB0377BD7A9}"/>
              </a:ext>
            </a:extLst>
          </p:cNvPr>
          <p:cNvPicPr>
            <a:picLocks noChangeAspect="1"/>
          </p:cNvPicPr>
          <p:nvPr/>
        </p:nvPicPr>
        <p:blipFill rotWithShape="1">
          <a:blip r:embed="rId4">
            <a:extLst>
              <a:ext uri="{28A0092B-C50C-407E-A947-70E740481C1C}">
                <a14:useLocalDpi xmlns:a14="http://schemas.microsoft.com/office/drawing/2010/main" val="0"/>
              </a:ext>
            </a:extLst>
          </a:blip>
          <a:srcRect l="64892" t="44814" r="6468" b="12255"/>
          <a:stretch/>
        </p:blipFill>
        <p:spPr>
          <a:xfrm>
            <a:off x="13986625" y="3921752"/>
            <a:ext cx="3615575" cy="53340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par>
                                <p:cTn id="23" presetID="22" presetClass="entr" presetSubtype="4"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EFD1"/>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2"/>
          <a:srcRect/>
          <a:stretch>
            <a:fillRect/>
          </a:stretch>
        </p:blipFill>
        <p:spPr>
          <a:xfrm>
            <a:off x="-304800" y="-111959"/>
            <a:ext cx="1645039" cy="1642982"/>
          </a:xfrm>
          <a:prstGeom prst="rect">
            <a:avLst/>
          </a:prstGeom>
        </p:spPr>
      </p:pic>
      <p:sp>
        <p:nvSpPr>
          <p:cNvPr id="33" name="TextBox 32">
            <a:extLst>
              <a:ext uri="{FF2B5EF4-FFF2-40B4-BE49-F238E27FC236}">
                <a16:creationId xmlns:a16="http://schemas.microsoft.com/office/drawing/2014/main" id="{68A824FC-3CA4-8877-3E0F-0233E6D854D7}"/>
              </a:ext>
            </a:extLst>
          </p:cNvPr>
          <p:cNvSpPr txBox="1"/>
          <p:nvPr/>
        </p:nvSpPr>
        <p:spPr>
          <a:xfrm>
            <a:off x="3547509" y="700026"/>
            <a:ext cx="11192981" cy="830997"/>
          </a:xfrm>
          <a:prstGeom prst="rect">
            <a:avLst/>
          </a:prstGeom>
          <a:noFill/>
        </p:spPr>
        <p:txBody>
          <a:bodyPr wrap="square">
            <a:spAutoFit/>
          </a:bodyPr>
          <a:lstStyle/>
          <a:p>
            <a:pPr algn="ctr"/>
            <a:r>
              <a:rPr lang="en-US" sz="4800" b="1">
                <a:solidFill>
                  <a:srgbClr val="000000"/>
                </a:solidFill>
                <a:latin typeface="Arial" panose="020B0604020202020204" pitchFamily="34" charset="0"/>
                <a:ea typeface="Calibri" panose="020F0502020204030204" pitchFamily="34" charset="0"/>
                <a:cs typeface="Arial" panose="020B0604020202020204" pitchFamily="34" charset="0"/>
              </a:rPr>
              <a:t>C</a:t>
            </a:r>
            <a:r>
              <a:rPr lang="en-US" sz="4800" b="1">
                <a:solidFill>
                  <a:srgbClr val="000000"/>
                </a:solidFill>
                <a:effectLst/>
                <a:latin typeface="Arial" panose="020B0604020202020204" pitchFamily="34" charset="0"/>
                <a:ea typeface="Calibri" panose="020F0502020204030204" pitchFamily="34" charset="0"/>
                <a:cs typeface="Arial" panose="020B0604020202020204" pitchFamily="34" charset="0"/>
              </a:rPr>
              <a:t>ác bước tạo nhóm trên Facebook</a:t>
            </a:r>
            <a:endParaRPr lang="en-US" sz="4800" b="1">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02AF9602-8CD1-FBEB-D118-C8D7D788F121}"/>
              </a:ext>
            </a:extLst>
          </p:cNvPr>
          <p:cNvSpPr txBox="1"/>
          <p:nvPr/>
        </p:nvSpPr>
        <p:spPr>
          <a:xfrm>
            <a:off x="685799" y="2583691"/>
            <a:ext cx="9753600" cy="6011839"/>
          </a:xfrm>
          <a:prstGeom prst="rect">
            <a:avLst/>
          </a:prstGeom>
          <a:noFill/>
        </p:spPr>
        <p:txBody>
          <a:bodyPr wrap="square">
            <a:spAutoFit/>
          </a:bodyPr>
          <a:lstStyle/>
          <a:p>
            <a:pPr marL="571500" indent="-571500" algn="just">
              <a:lnSpc>
                <a:spcPct val="150000"/>
              </a:lnSpc>
              <a:spcAft>
                <a:spcPts val="800"/>
              </a:spcAft>
              <a:buFontTx/>
              <a:buChar char="-"/>
            </a:pPr>
            <a:r>
              <a:rPr lang="en-US" sz="3600" b="1" i="1">
                <a:solidFill>
                  <a:srgbClr val="000000"/>
                </a:solidFill>
                <a:effectLst/>
                <a:latin typeface="Arial" panose="020B0604020202020204" pitchFamily="34" charset="0"/>
                <a:ea typeface="Calibri" panose="020F0502020204030204" pitchFamily="34" charset="0"/>
                <a:cs typeface="Arial" panose="020B0604020202020204" pitchFamily="34" charset="0"/>
              </a:rPr>
              <a:t>Bước 1: </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Mở website</a:t>
            </a:r>
            <a:r>
              <a:rPr lang="en-US" sz="3600">
                <a:latin typeface="Arial" panose="020B0604020202020204" pitchFamily="34" charset="0"/>
                <a:ea typeface="Calibri" panose="020F0502020204030204" pitchFamily="34" charset="0"/>
                <a:cs typeface="Arial" panose="020B0604020202020204" pitchFamily="34" charset="0"/>
              </a:rPr>
              <a:t> </a:t>
            </a:r>
            <a:r>
              <a:rPr lang="en-US" sz="3600" u="sng">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www.facebook.com/</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và đăng nhập tài khoản Facebook cá nhân.</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Tx/>
              <a:buChar char="-"/>
            </a:pPr>
            <a:r>
              <a:rPr lang="en-US" sz="3600" b="1" i="1">
                <a:solidFill>
                  <a:srgbClr val="000000"/>
                </a:solidFill>
                <a:effectLst/>
                <a:latin typeface="Arial" panose="020B0604020202020204" pitchFamily="34" charset="0"/>
                <a:ea typeface="Calibri" panose="020F0502020204030204" pitchFamily="34" charset="0"/>
                <a:cs typeface="Arial" panose="020B0604020202020204" pitchFamily="34" charset="0"/>
              </a:rPr>
              <a:t>Bước 2: </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Tạo nhóm trên Facebook để trao đổi với các thành viên trong nhóm:</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Tại cửa sổ trang Facebook cá nhân, nháy chuột vào dấu </a:t>
            </a:r>
            <a:r>
              <a:rPr lang="en-US" sz="3600" b="1">
                <a:solidFill>
                  <a:srgbClr val="000000"/>
                </a:solidFill>
                <a:effectLst/>
                <a:latin typeface="Arial" panose="020B0604020202020204" pitchFamily="34" charset="0"/>
                <a:ea typeface="Calibri" panose="020F0502020204030204" pitchFamily="34" charset="0"/>
                <a:cs typeface="Arial" panose="020B0604020202020204" pitchFamily="34" charset="0"/>
              </a:rPr>
              <a:t>+</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(ở phía trên cửa sổ và chọn </a:t>
            </a:r>
            <a:r>
              <a:rPr lang="en-US" sz="3600" b="1">
                <a:solidFill>
                  <a:srgbClr val="000000"/>
                </a:solidFill>
                <a:effectLst/>
                <a:latin typeface="Arial" panose="020B0604020202020204" pitchFamily="34" charset="0"/>
                <a:ea typeface="Calibri" panose="020F0502020204030204" pitchFamily="34" charset="0"/>
                <a:cs typeface="Arial" panose="020B0604020202020204" pitchFamily="34" charset="0"/>
              </a:rPr>
              <a:t>Group</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pic>
        <p:nvPicPr>
          <p:cNvPr id="36" name="Picture 35" descr="Text&#10;&#10;Description automatically generated">
            <a:extLst>
              <a:ext uri="{FF2B5EF4-FFF2-40B4-BE49-F238E27FC236}">
                <a16:creationId xmlns:a16="http://schemas.microsoft.com/office/drawing/2014/main" id="{83B39015-176D-548F-3E71-E379CD0ED296}"/>
              </a:ext>
            </a:extLst>
          </p:cNvPr>
          <p:cNvPicPr>
            <a:picLocks noChangeAspect="1"/>
          </p:cNvPicPr>
          <p:nvPr/>
        </p:nvPicPr>
        <p:blipFill rotWithShape="1">
          <a:blip r:embed="rId4">
            <a:extLst>
              <a:ext uri="{28A0092B-C50C-407E-A947-70E740481C1C}">
                <a14:useLocalDpi xmlns:a14="http://schemas.microsoft.com/office/drawing/2010/main" val="0"/>
              </a:ext>
            </a:extLst>
          </a:blip>
          <a:srcRect l="51458" t="2593" r="8447" b="56667"/>
          <a:stretch/>
        </p:blipFill>
        <p:spPr>
          <a:xfrm>
            <a:off x="11049000" y="2313011"/>
            <a:ext cx="6553201" cy="6553200"/>
          </a:xfrm>
          <a:prstGeom prst="rect">
            <a:avLst/>
          </a:prstGeom>
        </p:spPr>
      </p:pic>
      <p:pic>
        <p:nvPicPr>
          <p:cNvPr id="15" name="Picture 15"/>
          <p:cNvPicPr>
            <a:picLocks noChangeAspect="1"/>
          </p:cNvPicPr>
          <p:nvPr/>
        </p:nvPicPr>
        <p:blipFill>
          <a:blip r:embed="rId5"/>
          <a:srcRect/>
          <a:stretch>
            <a:fillRect/>
          </a:stretch>
        </p:blipFill>
        <p:spPr>
          <a:xfrm>
            <a:off x="16687800" y="8516714"/>
            <a:ext cx="2265803" cy="2262970"/>
          </a:xfrm>
          <a:prstGeom prst="rect">
            <a:avLst/>
          </a:prstGeom>
        </p:spPr>
      </p:pic>
    </p:spTree>
    <p:extLst>
      <p:ext uri="{BB962C8B-B14F-4D97-AF65-F5344CB8AC3E}">
        <p14:creationId xmlns:p14="http://schemas.microsoft.com/office/powerpoint/2010/main" val="19546295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5">
                                            <p:txEl>
                                              <p:pRg st="0" end="0"/>
                                            </p:txEl>
                                          </p:spTgt>
                                        </p:tgtEl>
                                        <p:attrNameLst>
                                          <p:attrName>style.visibility</p:attrName>
                                        </p:attrNameLst>
                                      </p:cBhvr>
                                      <p:to>
                                        <p:strVal val="visible"/>
                                      </p:to>
                                    </p:set>
                                    <p:animEffect transition="in" filter="barn(inVertical)">
                                      <p:cBhvr>
                                        <p:cTn id="12" dur="500"/>
                                        <p:tgtEl>
                                          <p:spTgt spid="3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5">
                                            <p:txEl>
                                              <p:pRg st="1" end="1"/>
                                            </p:txEl>
                                          </p:spTgt>
                                        </p:tgtEl>
                                        <p:attrNameLst>
                                          <p:attrName>style.visibility</p:attrName>
                                        </p:attrNameLst>
                                      </p:cBhvr>
                                      <p:to>
                                        <p:strVal val="visible"/>
                                      </p:to>
                                    </p:set>
                                    <p:animEffect transition="in" filter="barn(inVertical)">
                                      <p:cBhvr>
                                        <p:cTn id="17" dur="500"/>
                                        <p:tgtEl>
                                          <p:spTgt spid="3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5">
                                            <p:txEl>
                                              <p:pRg st="2" end="2"/>
                                            </p:txEl>
                                          </p:spTgt>
                                        </p:tgtEl>
                                        <p:attrNameLst>
                                          <p:attrName>style.visibility</p:attrName>
                                        </p:attrNameLst>
                                      </p:cBhvr>
                                      <p:to>
                                        <p:strVal val="visible"/>
                                      </p:to>
                                    </p:set>
                                    <p:animEffect transition="in" filter="barn(inVertical)">
                                      <p:cBhvr>
                                        <p:cTn id="22" dur="500"/>
                                        <p:tgtEl>
                                          <p:spTgt spid="3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wipe(down)">
                                      <p:cBhvr>
                                        <p:cTn id="2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7" name="Picture 7">
            <a:extLst>
              <a:ext uri="{FF2B5EF4-FFF2-40B4-BE49-F238E27FC236}">
                <a16:creationId xmlns:a16="http://schemas.microsoft.com/office/drawing/2014/main" id="{BAF78985-3FA1-8940-D4CA-BB169BFF2F2A}"/>
              </a:ext>
            </a:extLst>
          </p:cNvPr>
          <p:cNvPicPr>
            <a:picLocks noChangeAspect="1"/>
          </p:cNvPicPr>
          <p:nvPr/>
        </p:nvPicPr>
        <p:blipFill>
          <a:blip r:embed="rId2"/>
          <a:srcRect/>
          <a:stretch>
            <a:fillRect/>
          </a:stretch>
        </p:blipFill>
        <p:spPr>
          <a:xfrm rot="19651054">
            <a:off x="15560052" y="-554823"/>
            <a:ext cx="3289330" cy="3285219"/>
          </a:xfrm>
          <a:prstGeom prst="rect">
            <a:avLst/>
          </a:prstGeom>
        </p:spPr>
      </p:pic>
      <p:pic>
        <p:nvPicPr>
          <p:cNvPr id="9" name="Picture 30">
            <a:extLst>
              <a:ext uri="{FF2B5EF4-FFF2-40B4-BE49-F238E27FC236}">
                <a16:creationId xmlns:a16="http://schemas.microsoft.com/office/drawing/2014/main" id="{D27ED944-0325-5A3C-CB94-E84A60C5134C}"/>
              </a:ext>
            </a:extLst>
          </p:cNvPr>
          <p:cNvPicPr>
            <a:picLocks noChangeAspect="1"/>
          </p:cNvPicPr>
          <p:nvPr/>
        </p:nvPicPr>
        <p:blipFill>
          <a:blip r:embed="rId3"/>
          <a:srcRect/>
          <a:stretch>
            <a:fillRect/>
          </a:stretch>
        </p:blipFill>
        <p:spPr>
          <a:xfrm>
            <a:off x="-368457" y="8324181"/>
            <a:ext cx="1768772" cy="2200649"/>
          </a:xfrm>
          <a:prstGeom prst="rect">
            <a:avLst/>
          </a:prstGeom>
        </p:spPr>
      </p:pic>
      <p:pic>
        <p:nvPicPr>
          <p:cNvPr id="14" name="Picture 13">
            <a:extLst>
              <a:ext uri="{FF2B5EF4-FFF2-40B4-BE49-F238E27FC236}">
                <a16:creationId xmlns:a16="http://schemas.microsoft.com/office/drawing/2014/main" id="{D0CCD5A6-917F-38DB-D624-E973CE9F487C}"/>
              </a:ext>
            </a:extLst>
          </p:cNvPr>
          <p:cNvPicPr>
            <a:picLocks noChangeAspect="1"/>
          </p:cNvPicPr>
          <p:nvPr/>
        </p:nvPicPr>
        <p:blipFill>
          <a:blip r:embed="rId4"/>
          <a:stretch>
            <a:fillRect/>
          </a:stretch>
        </p:blipFill>
        <p:spPr>
          <a:xfrm>
            <a:off x="5039769" y="485581"/>
            <a:ext cx="7620317" cy="9315837"/>
          </a:xfrm>
          <a:prstGeom prst="rect">
            <a:avLst/>
          </a:prstGeom>
        </p:spPr>
      </p:pic>
      <p:grpSp>
        <p:nvGrpSpPr>
          <p:cNvPr id="20" name="Group 19">
            <a:extLst>
              <a:ext uri="{FF2B5EF4-FFF2-40B4-BE49-F238E27FC236}">
                <a16:creationId xmlns:a16="http://schemas.microsoft.com/office/drawing/2014/main" id="{3C0BB938-C6ED-3ED0-051D-C08608960959}"/>
              </a:ext>
            </a:extLst>
          </p:cNvPr>
          <p:cNvGrpSpPr/>
          <p:nvPr/>
        </p:nvGrpSpPr>
        <p:grpSpPr>
          <a:xfrm>
            <a:off x="1431315" y="3708111"/>
            <a:ext cx="4142013" cy="584775"/>
            <a:chOff x="1725387" y="3708111"/>
            <a:chExt cx="4142013" cy="584775"/>
          </a:xfrm>
        </p:grpSpPr>
        <p:cxnSp>
          <p:nvCxnSpPr>
            <p:cNvPr id="16" name="Straight Arrow Connector 15">
              <a:extLst>
                <a:ext uri="{FF2B5EF4-FFF2-40B4-BE49-F238E27FC236}">
                  <a16:creationId xmlns:a16="http://schemas.microsoft.com/office/drawing/2014/main" id="{976EB85D-91D5-A5E7-6DE8-AC9B0718016A}"/>
                </a:ext>
              </a:extLst>
            </p:cNvPr>
            <p:cNvCxnSpPr>
              <a:cxnSpLocks/>
            </p:cNvCxnSpPr>
            <p:nvPr/>
          </p:nvCxnSpPr>
          <p:spPr>
            <a:xfrm>
              <a:off x="4789872" y="4000499"/>
              <a:ext cx="1077528" cy="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36845DC3-0879-B454-7C04-E39F25F97B86}"/>
                </a:ext>
              </a:extLst>
            </p:cNvPr>
            <p:cNvSpPr txBox="1"/>
            <p:nvPr/>
          </p:nvSpPr>
          <p:spPr>
            <a:xfrm>
              <a:off x="1725387" y="3708111"/>
              <a:ext cx="3033485" cy="584775"/>
            </a:xfrm>
            <a:prstGeom prst="rect">
              <a:avLst/>
            </a:prstGeom>
            <a:noFill/>
          </p:spPr>
          <p:txBody>
            <a:bodyPr wrap="square">
              <a:spAutoFit/>
            </a:bodyPr>
            <a:lstStyle/>
            <a:p>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Nhập tên nhóm </a:t>
              </a:r>
              <a:endParaRPr lang="en-US" sz="3200">
                <a:latin typeface="Arial" panose="020B0604020202020204" pitchFamily="34" charset="0"/>
                <a:cs typeface="Arial" panose="020B0604020202020204" pitchFamily="34" charset="0"/>
              </a:endParaRPr>
            </a:p>
          </p:txBody>
        </p:sp>
      </p:grpSp>
      <p:pic>
        <p:nvPicPr>
          <p:cNvPr id="28" name="Picture 27" descr="Graphical user interface, text, application, chat or text message&#10;&#10;Description automatically generated">
            <a:extLst>
              <a:ext uri="{FF2B5EF4-FFF2-40B4-BE49-F238E27FC236}">
                <a16:creationId xmlns:a16="http://schemas.microsoft.com/office/drawing/2014/main" id="{A23CD98E-EB9B-EEEE-9A9E-3D2E00F627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30672" y="5265344"/>
            <a:ext cx="4058552" cy="3000635"/>
          </a:xfrm>
          <a:prstGeom prst="rect">
            <a:avLst/>
          </a:prstGeom>
        </p:spPr>
      </p:pic>
      <p:grpSp>
        <p:nvGrpSpPr>
          <p:cNvPr id="34" name="Group 33">
            <a:extLst>
              <a:ext uri="{FF2B5EF4-FFF2-40B4-BE49-F238E27FC236}">
                <a16:creationId xmlns:a16="http://schemas.microsoft.com/office/drawing/2014/main" id="{CA8894BC-24D1-3789-69A2-4D0BCE1B2335}"/>
              </a:ext>
            </a:extLst>
          </p:cNvPr>
          <p:cNvGrpSpPr/>
          <p:nvPr/>
        </p:nvGrpSpPr>
        <p:grpSpPr>
          <a:xfrm>
            <a:off x="11549744" y="2891957"/>
            <a:ext cx="6246737" cy="2373387"/>
            <a:chOff x="11549744" y="2891957"/>
            <a:chExt cx="6246737" cy="2373387"/>
          </a:xfrm>
        </p:grpSpPr>
        <p:grpSp>
          <p:nvGrpSpPr>
            <p:cNvPr id="21" name="Group 20">
              <a:extLst>
                <a:ext uri="{FF2B5EF4-FFF2-40B4-BE49-F238E27FC236}">
                  <a16:creationId xmlns:a16="http://schemas.microsoft.com/office/drawing/2014/main" id="{7A8C2E5E-0DA5-D042-F356-B88C87AF18F6}"/>
                </a:ext>
              </a:extLst>
            </p:cNvPr>
            <p:cNvGrpSpPr/>
            <p:nvPr/>
          </p:nvGrpSpPr>
          <p:grpSpPr>
            <a:xfrm>
              <a:off x="11549744" y="2891957"/>
              <a:ext cx="6246737" cy="2373387"/>
              <a:chOff x="11843816" y="1361751"/>
              <a:chExt cx="6246737" cy="2373387"/>
            </a:xfrm>
          </p:grpSpPr>
          <p:cxnSp>
            <p:nvCxnSpPr>
              <p:cNvPr id="22" name="Straight Arrow Connector 21">
                <a:extLst>
                  <a:ext uri="{FF2B5EF4-FFF2-40B4-BE49-F238E27FC236}">
                    <a16:creationId xmlns:a16="http://schemas.microsoft.com/office/drawing/2014/main" id="{D8FEB9CA-F50E-001E-3118-DEE780881A28}"/>
                  </a:ext>
                </a:extLst>
              </p:cNvPr>
              <p:cNvCxnSpPr>
                <a:cxnSpLocks/>
              </p:cNvCxnSpPr>
              <p:nvPr/>
            </p:nvCxnSpPr>
            <p:spPr>
              <a:xfrm flipH="1">
                <a:off x="11843816" y="3735138"/>
                <a:ext cx="1458685"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D1D372A0-3316-BDBF-2DBB-9888AB905F32}"/>
                  </a:ext>
                </a:extLst>
              </p:cNvPr>
              <p:cNvSpPr txBox="1"/>
              <p:nvPr/>
            </p:nvSpPr>
            <p:spPr>
              <a:xfrm>
                <a:off x="14269668" y="1361751"/>
                <a:ext cx="3820885" cy="2217082"/>
              </a:xfrm>
              <a:prstGeom prst="rect">
                <a:avLst/>
              </a:prstGeom>
              <a:noFill/>
            </p:spPr>
            <p:txBody>
              <a:bodyPr wrap="square">
                <a:spAutoFit/>
              </a:bodyPr>
              <a:lstStyle/>
              <a:p>
                <a:pPr algn="just">
                  <a:lnSpc>
                    <a:spcPct val="150000"/>
                  </a:lnSpc>
                </a:pPr>
                <a:r>
                  <a:rPr lang="vi-VN" sz="3200">
                    <a:solidFill>
                      <a:srgbClr val="000000"/>
                    </a:solidFill>
                    <a:effectLst/>
                    <a:latin typeface="Arial" panose="020B0604020202020204" pitchFamily="34" charset="0"/>
                    <a:ea typeface="Calibri" panose="020F0502020204030204" pitchFamily="34" charset="0"/>
                    <a:cs typeface="Arial" panose="020B0604020202020204" pitchFamily="34" charset="0"/>
                  </a:rPr>
                  <a:t>Chọn nhóm công khai (Public) hoặc riêng tư (Private)</a:t>
                </a:r>
                <a:endParaRPr lang="en-US" sz="3200">
                  <a:latin typeface="Arial" panose="020B0604020202020204" pitchFamily="34" charset="0"/>
                  <a:cs typeface="Arial" panose="020B0604020202020204" pitchFamily="34" charset="0"/>
                </a:endParaRPr>
              </a:p>
            </p:txBody>
          </p:sp>
        </p:grpSp>
        <p:cxnSp>
          <p:nvCxnSpPr>
            <p:cNvPr id="31" name="Straight Connector 30">
              <a:extLst>
                <a:ext uri="{FF2B5EF4-FFF2-40B4-BE49-F238E27FC236}">
                  <a16:creationId xmlns:a16="http://schemas.microsoft.com/office/drawing/2014/main" id="{BAF1E881-A941-24F6-7B58-2F2211FA02E1}"/>
                </a:ext>
              </a:extLst>
            </p:cNvPr>
            <p:cNvCxnSpPr/>
            <p:nvPr/>
          </p:nvCxnSpPr>
          <p:spPr>
            <a:xfrm>
              <a:off x="13008429" y="3829955"/>
              <a:ext cx="0" cy="143538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5A66CE3-9AEC-E6C3-2143-25BA8884AD3A}"/>
                </a:ext>
              </a:extLst>
            </p:cNvPr>
            <p:cNvCxnSpPr>
              <a:cxnSpLocks/>
            </p:cNvCxnSpPr>
            <p:nvPr/>
          </p:nvCxnSpPr>
          <p:spPr>
            <a:xfrm flipH="1">
              <a:off x="13008429" y="3855353"/>
              <a:ext cx="945396"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3E855EF6-00C8-709A-CABC-21E3DB721C3D}"/>
              </a:ext>
            </a:extLst>
          </p:cNvPr>
          <p:cNvGrpSpPr/>
          <p:nvPr/>
        </p:nvGrpSpPr>
        <p:grpSpPr>
          <a:xfrm>
            <a:off x="1400315" y="6429785"/>
            <a:ext cx="4173013" cy="1478418"/>
            <a:chOff x="1694387" y="3261290"/>
            <a:chExt cx="4173013" cy="1478418"/>
          </a:xfrm>
        </p:grpSpPr>
        <p:cxnSp>
          <p:nvCxnSpPr>
            <p:cNvPr id="36" name="Straight Arrow Connector 35">
              <a:extLst>
                <a:ext uri="{FF2B5EF4-FFF2-40B4-BE49-F238E27FC236}">
                  <a16:creationId xmlns:a16="http://schemas.microsoft.com/office/drawing/2014/main" id="{55CEFA56-BA85-95E0-4EF7-3EDAD1C79F75}"/>
                </a:ext>
              </a:extLst>
            </p:cNvPr>
            <p:cNvCxnSpPr>
              <a:cxnSpLocks/>
            </p:cNvCxnSpPr>
            <p:nvPr/>
          </p:nvCxnSpPr>
          <p:spPr>
            <a:xfrm>
              <a:off x="4789872" y="4000499"/>
              <a:ext cx="1077528" cy="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98D6FA64-B119-30E8-2F77-E3DA03064144}"/>
                </a:ext>
              </a:extLst>
            </p:cNvPr>
            <p:cNvSpPr txBox="1"/>
            <p:nvPr/>
          </p:nvSpPr>
          <p:spPr>
            <a:xfrm>
              <a:off x="1694387" y="3261290"/>
              <a:ext cx="3033485" cy="1478418"/>
            </a:xfrm>
            <a:prstGeom prst="rect">
              <a:avLst/>
            </a:prstGeom>
            <a:noFill/>
          </p:spPr>
          <p:txBody>
            <a:bodyPr wrap="square">
              <a:spAutoFit/>
            </a:bodyPr>
            <a:lstStyle/>
            <a:p>
              <a:pPr>
                <a:lnSpc>
                  <a:spcPct val="150000"/>
                </a:lnSpc>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Mời thành viên tham gia nhóm</a:t>
              </a:r>
              <a:endParaRPr lang="en-US" sz="3200">
                <a:latin typeface="Arial" panose="020B0604020202020204" pitchFamily="34" charset="0"/>
                <a:cs typeface="Arial" panose="020B0604020202020204" pitchFamily="34" charset="0"/>
              </a:endParaRPr>
            </a:p>
          </p:txBody>
        </p:sp>
      </p:grpSp>
      <p:grpSp>
        <p:nvGrpSpPr>
          <p:cNvPr id="38" name="Group 37">
            <a:extLst>
              <a:ext uri="{FF2B5EF4-FFF2-40B4-BE49-F238E27FC236}">
                <a16:creationId xmlns:a16="http://schemas.microsoft.com/office/drawing/2014/main" id="{4D422C0E-0F6B-5E31-8255-8D1F4AA95DB5}"/>
              </a:ext>
            </a:extLst>
          </p:cNvPr>
          <p:cNvGrpSpPr/>
          <p:nvPr/>
        </p:nvGrpSpPr>
        <p:grpSpPr>
          <a:xfrm>
            <a:off x="11664122" y="8684751"/>
            <a:ext cx="5100035" cy="739754"/>
            <a:chOff x="350080" y="3548357"/>
            <a:chExt cx="5100035" cy="739754"/>
          </a:xfrm>
        </p:grpSpPr>
        <p:cxnSp>
          <p:nvCxnSpPr>
            <p:cNvPr id="39" name="Straight Arrow Connector 38">
              <a:extLst>
                <a:ext uri="{FF2B5EF4-FFF2-40B4-BE49-F238E27FC236}">
                  <a16:creationId xmlns:a16="http://schemas.microsoft.com/office/drawing/2014/main" id="{256C46B0-6294-C8B9-F6D8-0F960C719119}"/>
                </a:ext>
              </a:extLst>
            </p:cNvPr>
            <p:cNvCxnSpPr>
              <a:cxnSpLocks/>
            </p:cNvCxnSpPr>
            <p:nvPr/>
          </p:nvCxnSpPr>
          <p:spPr>
            <a:xfrm flipH="1">
              <a:off x="350080" y="4000499"/>
              <a:ext cx="206655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5535F84E-2B02-868F-F1EF-02F67D91766D}"/>
                </a:ext>
              </a:extLst>
            </p:cNvPr>
            <p:cNvSpPr txBox="1"/>
            <p:nvPr/>
          </p:nvSpPr>
          <p:spPr>
            <a:xfrm>
              <a:off x="2416630" y="3548357"/>
              <a:ext cx="3033485" cy="739754"/>
            </a:xfrm>
            <a:prstGeom prst="rect">
              <a:avLst/>
            </a:prstGeom>
            <a:noFill/>
          </p:spPr>
          <p:txBody>
            <a:bodyPr wrap="square">
              <a:spAutoFit/>
            </a:bodyPr>
            <a:lstStyle/>
            <a:p>
              <a:pPr>
                <a:lnSpc>
                  <a:spcPct val="150000"/>
                </a:lnSpc>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Chọn </a:t>
              </a:r>
              <a:r>
                <a:rPr lang="en-US" sz="3200" b="1">
                  <a:solidFill>
                    <a:srgbClr val="000000"/>
                  </a:solidFill>
                  <a:effectLst/>
                  <a:latin typeface="Arial" panose="020B0604020202020204" pitchFamily="34" charset="0"/>
                  <a:ea typeface="Calibri" panose="020F0502020204030204" pitchFamily="34" charset="0"/>
                  <a:cs typeface="Arial" panose="020B0604020202020204" pitchFamily="34" charset="0"/>
                </a:rPr>
                <a:t>Create</a:t>
              </a:r>
              <a:endParaRPr lang="en-US" sz="3200" b="1">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4737500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ipe(right)">
                                      <p:cBhvr>
                                        <p:cTn id="17" dur="500"/>
                                        <p:tgtEl>
                                          <p:spTgt spid="34"/>
                                        </p:tgtEl>
                                      </p:cBhvr>
                                    </p:animEffect>
                                  </p:childTnLst>
                                </p:cTn>
                              </p:par>
                              <p:par>
                                <p:cTn id="18" presetID="16" presetClass="entr" presetSubtype="21" fill="hold"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barn(inVertical)">
                                      <p:cBhvr>
                                        <p:cTn id="20" dur="5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wipe(left)">
                                      <p:cBhvr>
                                        <p:cTn id="25" dur="500"/>
                                        <p:tgtEl>
                                          <p:spTgt spid="3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nodeType="click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wipe(right)">
                                      <p:cBhvr>
                                        <p:cTn id="3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EFD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F65E3B8-231E-696E-802D-312BC70440BF}"/>
              </a:ext>
            </a:extLst>
          </p:cNvPr>
          <p:cNvSpPr txBox="1"/>
          <p:nvPr/>
        </p:nvSpPr>
        <p:spPr>
          <a:xfrm>
            <a:off x="762000" y="1141859"/>
            <a:ext cx="8839200" cy="8003281"/>
          </a:xfrm>
          <a:prstGeom prst="rect">
            <a:avLst/>
          </a:prstGeom>
          <a:noFill/>
        </p:spPr>
        <p:txBody>
          <a:bodyPr wrap="square">
            <a:spAutoFit/>
          </a:bodyPr>
          <a:lstStyle/>
          <a:p>
            <a:pPr marL="457200" indent="-457200" algn="just">
              <a:lnSpc>
                <a:spcPct val="150000"/>
              </a:lnSpc>
              <a:spcAft>
                <a:spcPts val="800"/>
              </a:spcAft>
              <a:buFontTx/>
              <a:buChar char="-"/>
            </a:pPr>
            <a:r>
              <a:rPr lang="en-US" sz="3200" b="1" i="1">
                <a:solidFill>
                  <a:srgbClr val="000000"/>
                </a:solidFill>
                <a:effectLst/>
                <a:latin typeface="Arial" panose="020B0604020202020204" pitchFamily="34" charset="0"/>
                <a:ea typeface="Calibri" panose="020F0502020204030204" pitchFamily="34" charset="0"/>
                <a:cs typeface="Arial" panose="020B0604020202020204" pitchFamily="34" charset="0"/>
              </a:rPr>
              <a:t>Bước 3: </a:t>
            </a: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Đưa nội dung thông tin cần trao đổi.</a:t>
            </a:r>
            <a:endParaRPr lang="en-US" sz="32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Tại cửa sổ nhóm, các thành viên đưa thông tin cần trao đổi bằng cách: </a:t>
            </a:r>
          </a:p>
          <a:p>
            <a:pPr marL="571500" indent="-571500" algn="just">
              <a:lnSpc>
                <a:spcPct val="150000"/>
              </a:lnSpc>
              <a:spcAft>
                <a:spcPts val="800"/>
              </a:spcAft>
              <a:buFont typeface="Arial" panose="020B0604020202020204" pitchFamily="34" charset="0"/>
              <a:buChar char="→"/>
            </a:pP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C</a:t>
            </a: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họn </a:t>
            </a:r>
            <a:r>
              <a:rPr lang="en-US" sz="3200" b="1">
                <a:solidFill>
                  <a:srgbClr val="000000"/>
                </a:solidFill>
                <a:effectLst/>
                <a:latin typeface="Arial" panose="020B0604020202020204" pitchFamily="34" charset="0"/>
                <a:ea typeface="Calibri" panose="020F0502020204030204" pitchFamily="34" charset="0"/>
                <a:cs typeface="Arial" panose="020B0604020202020204" pitchFamily="34" charset="0"/>
              </a:rPr>
              <a:t>Discussion.</a:t>
            </a:r>
          </a:p>
          <a:p>
            <a:pPr marL="571500" indent="-571500" algn="just">
              <a:lnSpc>
                <a:spcPct val="150000"/>
              </a:lnSpc>
              <a:spcAft>
                <a:spcPts val="800"/>
              </a:spcAft>
              <a:buFont typeface="Arial" panose="020B0604020202020204" pitchFamily="34" charset="0"/>
              <a:buChar char="→"/>
            </a:pP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N</a:t>
            </a: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háy chuột vào phần tạo bài đăng </a:t>
            </a:r>
            <a:r>
              <a:rPr lang="en-US" sz="3200" b="1">
                <a:solidFill>
                  <a:srgbClr val="000000"/>
                </a:solidFill>
                <a:latin typeface="Arial" panose="020B0604020202020204" pitchFamily="34" charset="0"/>
                <a:ea typeface="Calibri" panose="020F0502020204030204" pitchFamily="34" charset="0"/>
                <a:cs typeface="Arial" panose="020B0604020202020204" pitchFamily="34" charset="0"/>
              </a:rPr>
              <a:t>Write something…</a:t>
            </a:r>
          </a:p>
          <a:p>
            <a:pPr marL="571500" indent="-571500" algn="just">
              <a:lnSpc>
                <a:spcPct val="150000"/>
              </a:lnSpc>
              <a:spcAft>
                <a:spcPts val="800"/>
              </a:spcAft>
              <a:buFont typeface="Arial" panose="020B0604020202020204" pitchFamily="34" charset="0"/>
              <a:buChar char="→"/>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Xuất hiện cửa sổ </a:t>
            </a:r>
            <a:r>
              <a:rPr lang="en-US" sz="3200" b="1">
                <a:solidFill>
                  <a:srgbClr val="000000"/>
                </a:solidFill>
                <a:effectLst/>
                <a:latin typeface="Arial" panose="020B0604020202020204" pitchFamily="34" charset="0"/>
                <a:ea typeface="Calibri" panose="020F0502020204030204" pitchFamily="34" charset="0"/>
                <a:cs typeface="Arial" panose="020B0604020202020204" pitchFamily="34" charset="0"/>
              </a:rPr>
              <a:t>Create </a:t>
            </a:r>
            <a:r>
              <a:rPr lang="en-US" sz="3200" b="1">
                <a:solidFill>
                  <a:srgbClr val="000000"/>
                </a:solidFill>
                <a:latin typeface="Arial" panose="020B0604020202020204" pitchFamily="34" charset="0"/>
                <a:ea typeface="Calibri" panose="020F0502020204030204" pitchFamily="34" charset="0"/>
                <a:cs typeface="Arial" panose="020B0604020202020204" pitchFamily="34" charset="0"/>
              </a:rPr>
              <a:t>p</a:t>
            </a:r>
            <a:r>
              <a:rPr lang="en-US" sz="3200" b="1">
                <a:solidFill>
                  <a:srgbClr val="000000"/>
                </a:solidFill>
                <a:effectLst/>
                <a:latin typeface="Arial" panose="020B0604020202020204" pitchFamily="34" charset="0"/>
                <a:ea typeface="Calibri" panose="020F0502020204030204" pitchFamily="34" charset="0"/>
                <a:cs typeface="Arial" panose="020B0604020202020204" pitchFamily="34" charset="0"/>
              </a:rPr>
              <a:t>ost</a:t>
            </a:r>
            <a:r>
              <a:rPr lang="en-US" sz="3200" b="1">
                <a:solidFill>
                  <a:srgbClr val="00000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Aft>
                <a:spcPts val="800"/>
              </a:spcAft>
              <a:buFont typeface="Arial" panose="020B0604020202020204" pitchFamily="34" charset="0"/>
              <a:buChar char="→"/>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Nhập nội dung trao đổi v</a:t>
            </a: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ào mục </a:t>
            </a:r>
            <a:r>
              <a:rPr lang="en-US" sz="3200" b="1">
                <a:solidFill>
                  <a:srgbClr val="000000"/>
                </a:solidFill>
                <a:latin typeface="Arial" panose="020B0604020202020204" pitchFamily="34" charset="0"/>
                <a:ea typeface="Calibri" panose="020F0502020204030204" pitchFamily="34" charset="0"/>
                <a:cs typeface="Arial" panose="020B0604020202020204" pitchFamily="34" charset="0"/>
              </a:rPr>
              <a:t>Create a public post.</a:t>
            </a:r>
          </a:p>
          <a:p>
            <a:pPr marL="571500" indent="-571500" algn="just">
              <a:lnSpc>
                <a:spcPct val="150000"/>
              </a:lnSpc>
              <a:spcAft>
                <a:spcPts val="800"/>
              </a:spcAft>
              <a:buFont typeface="Arial" panose="020B0604020202020204" pitchFamily="34" charset="0"/>
              <a:buChar char="→"/>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Chọn </a:t>
            </a:r>
            <a:r>
              <a:rPr lang="en-US" sz="3200" b="1">
                <a:solidFill>
                  <a:srgbClr val="000000"/>
                </a:solidFill>
                <a:effectLst/>
                <a:latin typeface="Arial" panose="020B0604020202020204" pitchFamily="34" charset="0"/>
                <a:ea typeface="Calibri" panose="020F0502020204030204" pitchFamily="34" charset="0"/>
                <a:cs typeface="Arial" panose="020B0604020202020204" pitchFamily="34" charset="0"/>
              </a:rPr>
              <a:t>Post</a:t>
            </a: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pic>
        <p:nvPicPr>
          <p:cNvPr id="4" name="Picture 3" descr="Graphical user interface, application&#10;&#10;Description automatically generated">
            <a:extLst>
              <a:ext uri="{FF2B5EF4-FFF2-40B4-BE49-F238E27FC236}">
                <a16:creationId xmlns:a16="http://schemas.microsoft.com/office/drawing/2014/main" id="{27765342-9017-EF3F-AE6A-EE3654A5E1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9798" y="437590"/>
            <a:ext cx="8019879" cy="2687512"/>
          </a:xfrm>
          <a:prstGeom prst="rect">
            <a:avLst/>
          </a:prstGeom>
        </p:spPr>
      </p:pic>
      <p:pic>
        <p:nvPicPr>
          <p:cNvPr id="10" name="Picture 9" descr="Graphical user interface, text, application, chat or text message&#10;&#10;Description automatically generated">
            <a:extLst>
              <a:ext uri="{FF2B5EF4-FFF2-40B4-BE49-F238E27FC236}">
                <a16:creationId xmlns:a16="http://schemas.microsoft.com/office/drawing/2014/main" id="{70AED06A-81AF-1694-A06B-055CFCB04A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1367" y="3262086"/>
            <a:ext cx="6596743" cy="6607281"/>
          </a:xfrm>
          <a:prstGeom prst="rect">
            <a:avLst/>
          </a:prstGeom>
        </p:spPr>
      </p:pic>
    </p:spTree>
    <p:extLst>
      <p:ext uri="{BB962C8B-B14F-4D97-AF65-F5344CB8AC3E}">
        <p14:creationId xmlns:p14="http://schemas.microsoft.com/office/powerpoint/2010/main" val="31288966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arn(inVertical)">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barn(inVertical)">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barn(inVertical)">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xEl>
                                              <p:pRg st="4" end="4"/>
                                            </p:txEl>
                                          </p:spTgt>
                                        </p:tgtEl>
                                        <p:attrNameLst>
                                          <p:attrName>style.visibility</p:attrName>
                                        </p:attrNameLst>
                                      </p:cBhvr>
                                      <p:to>
                                        <p:strVal val="visible"/>
                                      </p:to>
                                    </p:set>
                                    <p:animEffect transition="in" filter="barn(inVertical)">
                                      <p:cBhvr>
                                        <p:cTn id="32" dur="500"/>
                                        <p:tgtEl>
                                          <p:spTgt spid="8">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
                                            <p:txEl>
                                              <p:pRg st="5" end="5"/>
                                            </p:txEl>
                                          </p:spTgt>
                                        </p:tgtEl>
                                        <p:attrNameLst>
                                          <p:attrName>style.visibility</p:attrName>
                                        </p:attrNameLst>
                                      </p:cBhvr>
                                      <p:to>
                                        <p:strVal val="visible"/>
                                      </p:to>
                                    </p:set>
                                    <p:animEffect transition="in" filter="barn(inVertical)">
                                      <p:cBhvr>
                                        <p:cTn id="37" dur="500"/>
                                        <p:tgtEl>
                                          <p:spTgt spid="8">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8">
                                            <p:txEl>
                                              <p:pRg st="6" end="6"/>
                                            </p:txEl>
                                          </p:spTgt>
                                        </p:tgtEl>
                                        <p:attrNameLst>
                                          <p:attrName>style.visibility</p:attrName>
                                        </p:attrNameLst>
                                      </p:cBhvr>
                                      <p:to>
                                        <p:strVal val="visible"/>
                                      </p:to>
                                    </p:set>
                                    <p:animEffect transition="in" filter="barn(inVertical)">
                                      <p:cBhvr>
                                        <p:cTn id="42" dur="500"/>
                                        <p:tgtEl>
                                          <p:spTgt spid="8">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barn(inVertical)">
                                      <p:cBhvr>
                                        <p:cTn id="4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A0662F1-A9D6-2BE0-C3EF-036028055140}"/>
              </a:ext>
            </a:extLst>
          </p:cNvPr>
          <p:cNvSpPr txBox="1"/>
          <p:nvPr/>
        </p:nvSpPr>
        <p:spPr>
          <a:xfrm>
            <a:off x="3810000" y="190500"/>
            <a:ext cx="10668000" cy="1824923"/>
          </a:xfrm>
          <a:prstGeom prst="rect">
            <a:avLst/>
          </a:prstGeom>
          <a:noFill/>
        </p:spPr>
        <p:txBody>
          <a:bodyPr wrap="square">
            <a:spAutoFit/>
          </a:bodyPr>
          <a:lstStyle/>
          <a:p>
            <a:pPr algn="ctr">
              <a:lnSpc>
                <a:spcPct val="150000"/>
              </a:lnSpc>
              <a:spcAft>
                <a:spcPts val="800"/>
              </a:spcAft>
            </a:pPr>
            <a:r>
              <a:rPr lang="en-US" sz="4000" b="1">
                <a:solidFill>
                  <a:srgbClr val="000000"/>
                </a:solidFill>
                <a:effectLst/>
                <a:latin typeface="Arial" panose="020B0604020202020204" pitchFamily="34" charset="0"/>
                <a:ea typeface="Calibri" panose="020F0502020204030204" pitchFamily="34" charset="0"/>
                <a:cs typeface="Arial" panose="020B0604020202020204" pitchFamily="34" charset="0"/>
              </a:rPr>
              <a:t>Sự khác nhau giữa tạo nhóm Facebook và tạo nhóm trên Messenger:</a:t>
            </a:r>
            <a:endParaRPr lang="en-US" sz="4000" b="1">
              <a:effectLst/>
              <a:latin typeface="Arial" panose="020B0604020202020204" pitchFamily="34" charset="0"/>
              <a:ea typeface="Calibri" panose="020F0502020204030204" pitchFamily="34" charset="0"/>
              <a:cs typeface="Arial" panose="020B0604020202020204" pitchFamily="34" charset="0"/>
            </a:endParaRPr>
          </a:p>
        </p:txBody>
      </p:sp>
      <p:graphicFrame>
        <p:nvGraphicFramePr>
          <p:cNvPr id="10" name="Table 10">
            <a:extLst>
              <a:ext uri="{FF2B5EF4-FFF2-40B4-BE49-F238E27FC236}">
                <a16:creationId xmlns:a16="http://schemas.microsoft.com/office/drawing/2014/main" id="{ED676514-EBB3-1683-80B4-FCF253A676B1}"/>
              </a:ext>
            </a:extLst>
          </p:cNvPr>
          <p:cNvGraphicFramePr>
            <a:graphicFrameLocks noGrp="1"/>
          </p:cNvGraphicFramePr>
          <p:nvPr>
            <p:extLst>
              <p:ext uri="{D42A27DB-BD31-4B8C-83A1-F6EECF244321}">
                <p14:modId xmlns:p14="http://schemas.microsoft.com/office/powerpoint/2010/main" val="819245500"/>
              </p:ext>
            </p:extLst>
          </p:nvPr>
        </p:nvGraphicFramePr>
        <p:xfrm>
          <a:off x="647700" y="2324100"/>
          <a:ext cx="16992600" cy="7315200"/>
        </p:xfrm>
        <a:graphic>
          <a:graphicData uri="http://schemas.openxmlformats.org/drawingml/2006/table">
            <a:tbl>
              <a:tblPr firstRow="1" bandRow="1">
                <a:tableStyleId>{16D9F66E-5EB9-4882-86FB-DCBF35E3C3E4}</a:tableStyleId>
              </a:tblPr>
              <a:tblGrid>
                <a:gridCol w="6210300">
                  <a:extLst>
                    <a:ext uri="{9D8B030D-6E8A-4147-A177-3AD203B41FA5}">
                      <a16:colId xmlns:a16="http://schemas.microsoft.com/office/drawing/2014/main" val="2146731284"/>
                    </a:ext>
                  </a:extLst>
                </a:gridCol>
                <a:gridCol w="10782300">
                  <a:extLst>
                    <a:ext uri="{9D8B030D-6E8A-4147-A177-3AD203B41FA5}">
                      <a16:colId xmlns:a16="http://schemas.microsoft.com/office/drawing/2014/main" val="2524891172"/>
                    </a:ext>
                  </a:extLst>
                </a:gridCol>
              </a:tblGrid>
              <a:tr h="787400">
                <a:tc>
                  <a:txBody>
                    <a:bodyPr/>
                    <a:lstStyle/>
                    <a:p>
                      <a:pPr algn="ctr"/>
                      <a:r>
                        <a:rPr lang="en-US" sz="3200">
                          <a:latin typeface="Arial" panose="020B0604020202020204" pitchFamily="34" charset="0"/>
                          <a:cs typeface="Arial" panose="020B0604020202020204" pitchFamily="34" charset="0"/>
                        </a:rPr>
                        <a:t>Tạo nhóm trên Facebook</a:t>
                      </a:r>
                    </a:p>
                  </a:txBody>
                  <a:tcPr anchor="ctr"/>
                </a:tc>
                <a:tc>
                  <a:txBody>
                    <a:bodyPr/>
                    <a:lstStyle/>
                    <a:p>
                      <a:pPr algn="ctr"/>
                      <a:r>
                        <a:rPr lang="en-US" sz="3200">
                          <a:latin typeface="Arial" panose="020B0604020202020204" pitchFamily="34" charset="0"/>
                          <a:cs typeface="Arial" panose="020B0604020202020204" pitchFamily="34" charset="0"/>
                        </a:rPr>
                        <a:t>Tạo nhóm trên Messenger</a:t>
                      </a:r>
                    </a:p>
                  </a:txBody>
                  <a:tcPr anchor="ctr"/>
                </a:tc>
                <a:extLst>
                  <a:ext uri="{0D108BD9-81ED-4DB2-BD59-A6C34878D82A}">
                    <a16:rowId xmlns:a16="http://schemas.microsoft.com/office/drawing/2014/main" val="242131312"/>
                  </a:ext>
                </a:extLst>
              </a:tr>
              <a:tr h="6527800">
                <a:tc>
                  <a:txBody>
                    <a:bodyPr/>
                    <a:lstStyle/>
                    <a:p>
                      <a:pPr marL="457200" marR="0" lvl="0" indent="-457200" algn="just" defTabSz="914400" rtl="0" eaLnBrk="1" fontAlgn="auto" latinLnBrk="0" hangingPunct="1">
                        <a:lnSpc>
                          <a:spcPct val="150000"/>
                        </a:lnSpc>
                        <a:spcBef>
                          <a:spcPts val="0"/>
                        </a:spcBef>
                        <a:spcAft>
                          <a:spcPts val="0"/>
                        </a:spcAft>
                        <a:buClrTx/>
                        <a:buSzTx/>
                        <a:buFontTx/>
                        <a:buChar char="-"/>
                        <a:tabLst/>
                        <a:defRPr/>
                      </a:pPr>
                      <a:r>
                        <a:rPr lang="en-US" sz="3200" kern="1200">
                          <a:solidFill>
                            <a:schemeClr val="dk1"/>
                          </a:solidFill>
                          <a:effectLst/>
                          <a:latin typeface="Arial" panose="020B0604020202020204" pitchFamily="34" charset="0"/>
                          <a:cs typeface="Arial" panose="020B0604020202020204" pitchFamily="34" charset="0"/>
                        </a:rPr>
                        <a:t>Nội dung trao đổi chỉ trong nhóm biết.</a:t>
                      </a:r>
                    </a:p>
                    <a:p>
                      <a:pPr marL="457200" marR="0" lvl="0" indent="-457200" algn="just" defTabSz="914400" rtl="0" eaLnBrk="1" fontAlgn="auto" latinLnBrk="0" hangingPunct="1">
                        <a:lnSpc>
                          <a:spcPct val="150000"/>
                        </a:lnSpc>
                        <a:spcBef>
                          <a:spcPts val="0"/>
                        </a:spcBef>
                        <a:spcAft>
                          <a:spcPts val="0"/>
                        </a:spcAft>
                        <a:buClrTx/>
                        <a:buSzTx/>
                        <a:buFontTx/>
                        <a:buChar char="-"/>
                        <a:tabLst/>
                        <a:defRPr/>
                      </a:pPr>
                      <a:r>
                        <a:rPr lang="en-US" sz="3200" kern="1200">
                          <a:solidFill>
                            <a:schemeClr val="dk1"/>
                          </a:solidFill>
                          <a:effectLst/>
                          <a:latin typeface="Arial" panose="020B0604020202020204" pitchFamily="34" charset="0"/>
                          <a:cs typeface="Arial" panose="020B0604020202020204" pitchFamily="34" charset="0"/>
                        </a:rPr>
                        <a:t>Cuộc trò chuyện, trao đổi cuộc hội thoại, mẩu tin ngắn, với những thông tin như bài viết dài sẽ khó theo dõi.</a:t>
                      </a:r>
                      <a:endParaRPr lang="en-US" sz="3200" i="0" kern="1200">
                        <a:solidFill>
                          <a:schemeClr val="dk1"/>
                        </a:solidFill>
                        <a:effectLst/>
                        <a:latin typeface="Arial" panose="020B0604020202020204" pitchFamily="34" charset="0"/>
                        <a:ea typeface="+mn-ea"/>
                        <a:cs typeface="Arial" panose="020B0604020202020204" pitchFamily="34" charset="0"/>
                      </a:endParaRPr>
                    </a:p>
                  </a:txBody>
                  <a:tcPr/>
                </a:tc>
                <a:tc>
                  <a:txBody>
                    <a:bodyPr/>
                    <a:lstStyle/>
                    <a:p>
                      <a:pPr marL="457200" indent="-457200" algn="just">
                        <a:lnSpc>
                          <a:spcPct val="150000"/>
                        </a:lnSpc>
                        <a:buFontTx/>
                        <a:buChar char="-"/>
                      </a:pPr>
                      <a:r>
                        <a:rPr lang="en-US" sz="3200" kern="1200">
                          <a:solidFill>
                            <a:schemeClr val="dk1"/>
                          </a:solidFill>
                          <a:effectLst/>
                          <a:latin typeface="Arial" panose="020B0604020202020204" pitchFamily="34" charset="0"/>
                          <a:cs typeface="Arial" panose="020B0604020202020204" pitchFamily="34" charset="0"/>
                        </a:rPr>
                        <a:t>Có 2 lựa chọn: nhóm chung và nhóm riêng,</a:t>
                      </a:r>
                    </a:p>
                    <a:p>
                      <a:pPr marL="457200" indent="-457200" algn="just">
                        <a:lnSpc>
                          <a:spcPct val="150000"/>
                        </a:lnSpc>
                        <a:buFontTx/>
                        <a:buChar char="-"/>
                      </a:pPr>
                      <a:r>
                        <a:rPr lang="en-US" sz="3200" kern="1200">
                          <a:solidFill>
                            <a:schemeClr val="dk1"/>
                          </a:solidFill>
                          <a:effectLst/>
                          <a:latin typeface="Arial" panose="020B0604020202020204" pitchFamily="34" charset="0"/>
                          <a:cs typeface="Arial" panose="020B0604020202020204" pitchFamily="34" charset="0"/>
                        </a:rPr>
                        <a:t>Trao đổi thông tin trên nhóm hay trang cá nhân sẽ là những bài viết, thảo luận, hình ảnh, video.</a:t>
                      </a:r>
                    </a:p>
                    <a:p>
                      <a:pPr marL="457200" indent="-457200" algn="just">
                        <a:lnSpc>
                          <a:spcPct val="150000"/>
                        </a:lnSpc>
                        <a:buFont typeface="Arial" panose="020B0604020202020204" pitchFamily="34" charset="0"/>
                        <a:buChar char="•"/>
                      </a:pPr>
                      <a:r>
                        <a:rPr lang="en-US" sz="3200" kern="1200">
                          <a:solidFill>
                            <a:schemeClr val="dk1"/>
                          </a:solidFill>
                          <a:effectLst/>
                          <a:latin typeface="Arial" panose="020B0604020202020204" pitchFamily="34" charset="0"/>
                          <a:cs typeface="Arial" panose="020B0604020202020204" pitchFamily="34" charset="0"/>
                        </a:rPr>
                        <a:t>Nhóm chung: mọi người trên mạng xã hội đều nhìn được các thành viên trong nhóm và tất cả những thông tin họ đưa lên nhóm.</a:t>
                      </a:r>
                    </a:p>
                    <a:p>
                      <a:pPr marL="457200" indent="-457200" algn="just">
                        <a:lnSpc>
                          <a:spcPct val="150000"/>
                        </a:lnSpc>
                        <a:buFont typeface="Arial" panose="020B0604020202020204" pitchFamily="34" charset="0"/>
                        <a:buChar char="•"/>
                      </a:pPr>
                      <a:r>
                        <a:rPr lang="en-US" sz="3200" kern="1200">
                          <a:solidFill>
                            <a:schemeClr val="dk1"/>
                          </a:solidFill>
                          <a:effectLst/>
                          <a:latin typeface="Arial" panose="020B0604020202020204" pitchFamily="34" charset="0"/>
                          <a:cs typeface="Arial" panose="020B0604020202020204" pitchFamily="34" charset="0"/>
                        </a:rPr>
                        <a:t>Nhóm riêng tư: Chỉ những thành viên của nhóm mới nhìn thấy được thông tin họ đưa lên nhóm.</a:t>
                      </a:r>
                      <a:endParaRPr lang="en-US" sz="3200" i="0" kern="1200">
                        <a:solidFill>
                          <a:schemeClr val="dk1"/>
                        </a:solidFill>
                        <a:effectLst/>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3151625338"/>
                  </a:ext>
                </a:extLst>
              </a:tr>
            </a:tbl>
          </a:graphicData>
        </a:graphic>
      </p:graphicFrame>
    </p:spTree>
    <p:extLst>
      <p:ext uri="{BB962C8B-B14F-4D97-AF65-F5344CB8AC3E}">
        <p14:creationId xmlns:p14="http://schemas.microsoft.com/office/powerpoint/2010/main" val="26839790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EFD1"/>
        </a:solidFill>
        <a:effectLst/>
      </p:bgPr>
    </p:bg>
    <p:spTree>
      <p:nvGrpSpPr>
        <p:cNvPr id="1" name=""/>
        <p:cNvGrpSpPr/>
        <p:nvPr/>
      </p:nvGrpSpPr>
      <p:grpSpPr>
        <a:xfrm>
          <a:off x="0" y="0"/>
          <a:ext cx="0" cy="0"/>
          <a:chOff x="0" y="0"/>
          <a:chExt cx="0" cy="0"/>
        </a:xfrm>
      </p:grpSpPr>
      <p:pic>
        <p:nvPicPr>
          <p:cNvPr id="9" name="Picture 18">
            <a:extLst>
              <a:ext uri="{FF2B5EF4-FFF2-40B4-BE49-F238E27FC236}">
                <a16:creationId xmlns:a16="http://schemas.microsoft.com/office/drawing/2014/main" id="{E293A1AC-F029-52D5-D243-724E29A0B9A5}"/>
              </a:ext>
            </a:extLst>
          </p:cNvPr>
          <p:cNvPicPr>
            <a:picLocks noChangeAspect="1"/>
          </p:cNvPicPr>
          <p:nvPr/>
        </p:nvPicPr>
        <p:blipFill>
          <a:blip r:embed="rId2"/>
          <a:srcRect/>
          <a:stretch>
            <a:fillRect/>
          </a:stretch>
        </p:blipFill>
        <p:spPr>
          <a:xfrm>
            <a:off x="15544800" y="7230982"/>
            <a:ext cx="3442470" cy="3438165"/>
          </a:xfrm>
          <a:prstGeom prst="rect">
            <a:avLst/>
          </a:prstGeom>
        </p:spPr>
      </p:pic>
      <p:pic>
        <p:nvPicPr>
          <p:cNvPr id="10" name="Picture 21">
            <a:extLst>
              <a:ext uri="{FF2B5EF4-FFF2-40B4-BE49-F238E27FC236}">
                <a16:creationId xmlns:a16="http://schemas.microsoft.com/office/drawing/2014/main" id="{F47C16E6-CA6A-AA4A-53AC-496E32C5905A}"/>
              </a:ext>
            </a:extLst>
          </p:cNvPr>
          <p:cNvPicPr>
            <a:picLocks noChangeAspect="1"/>
          </p:cNvPicPr>
          <p:nvPr/>
        </p:nvPicPr>
        <p:blipFill>
          <a:blip r:embed="rId3"/>
          <a:srcRect/>
          <a:stretch>
            <a:fillRect/>
          </a:stretch>
        </p:blipFill>
        <p:spPr>
          <a:xfrm>
            <a:off x="-685800" y="-419100"/>
            <a:ext cx="2833974" cy="2830431"/>
          </a:xfrm>
          <a:prstGeom prst="rect">
            <a:avLst/>
          </a:prstGeom>
        </p:spPr>
      </p:pic>
      <p:sp>
        <p:nvSpPr>
          <p:cNvPr id="11" name="TextBox 10">
            <a:extLst>
              <a:ext uri="{FF2B5EF4-FFF2-40B4-BE49-F238E27FC236}">
                <a16:creationId xmlns:a16="http://schemas.microsoft.com/office/drawing/2014/main" id="{EC59B7DD-1B0E-0391-FEB7-B9B3B10A11B4}"/>
              </a:ext>
            </a:extLst>
          </p:cNvPr>
          <p:cNvSpPr txBox="1"/>
          <p:nvPr/>
        </p:nvSpPr>
        <p:spPr>
          <a:xfrm>
            <a:off x="3048000" y="1104900"/>
            <a:ext cx="12192000" cy="1015663"/>
          </a:xfrm>
          <a:prstGeom prst="rect">
            <a:avLst/>
          </a:prstGeom>
          <a:noFill/>
        </p:spPr>
        <p:txBody>
          <a:bodyPr wrap="square">
            <a:spAutoFit/>
          </a:bodyPr>
          <a:lstStyle/>
          <a:p>
            <a:pPr algn="ctr"/>
            <a:r>
              <a:rPr lang="en-US" sz="6000" b="1">
                <a:solidFill>
                  <a:schemeClr val="tx1"/>
                </a:solidFill>
                <a:latin typeface="Arial" panose="020B0604020202020204" pitchFamily="34" charset="0"/>
                <a:cs typeface="Arial" panose="020B0604020202020204" pitchFamily="34" charset="0"/>
              </a:rPr>
              <a:t>3. Lợi ích của mạng xã hội</a:t>
            </a:r>
          </a:p>
        </p:txBody>
      </p:sp>
      <p:pic>
        <p:nvPicPr>
          <p:cNvPr id="12" name="Picture 32">
            <a:extLst>
              <a:ext uri="{FF2B5EF4-FFF2-40B4-BE49-F238E27FC236}">
                <a16:creationId xmlns:a16="http://schemas.microsoft.com/office/drawing/2014/main" id="{E3147191-7B64-3F31-D43D-9877977223CB}"/>
              </a:ext>
            </a:extLst>
          </p:cNvPr>
          <p:cNvPicPr>
            <a:picLocks noChangeAspect="1"/>
          </p:cNvPicPr>
          <p:nvPr/>
        </p:nvPicPr>
        <p:blipFill>
          <a:blip r:embed="rId4"/>
          <a:srcRect/>
          <a:stretch>
            <a:fillRect/>
          </a:stretch>
        </p:blipFill>
        <p:spPr>
          <a:xfrm>
            <a:off x="1524000" y="2766758"/>
            <a:ext cx="6514139" cy="5944152"/>
          </a:xfrm>
          <a:prstGeom prst="rect">
            <a:avLst/>
          </a:prstGeom>
        </p:spPr>
      </p:pic>
      <p:grpSp>
        <p:nvGrpSpPr>
          <p:cNvPr id="13" name="Group 12">
            <a:extLst>
              <a:ext uri="{FF2B5EF4-FFF2-40B4-BE49-F238E27FC236}">
                <a16:creationId xmlns:a16="http://schemas.microsoft.com/office/drawing/2014/main" id="{B609F532-98EC-DF2D-EE99-6E241AE75AC7}"/>
              </a:ext>
            </a:extLst>
          </p:cNvPr>
          <p:cNvGrpSpPr/>
          <p:nvPr/>
        </p:nvGrpSpPr>
        <p:grpSpPr>
          <a:xfrm>
            <a:off x="8915400" y="2400300"/>
            <a:ext cx="6400800" cy="6400800"/>
            <a:chOff x="1078651" y="1635425"/>
            <a:chExt cx="7572057" cy="7414924"/>
          </a:xfrm>
        </p:grpSpPr>
        <p:grpSp>
          <p:nvGrpSpPr>
            <p:cNvPr id="14" name="Group 2">
              <a:extLst>
                <a:ext uri="{FF2B5EF4-FFF2-40B4-BE49-F238E27FC236}">
                  <a16:creationId xmlns:a16="http://schemas.microsoft.com/office/drawing/2014/main" id="{6B13C46A-C0E1-1D44-8E20-B0A51693E08C}"/>
                </a:ext>
              </a:extLst>
            </p:cNvPr>
            <p:cNvGrpSpPr>
              <a:grpSpLocks noChangeAspect="1"/>
            </p:cNvGrpSpPr>
            <p:nvPr/>
          </p:nvGrpSpPr>
          <p:grpSpPr>
            <a:xfrm>
              <a:off x="1078651" y="1635425"/>
              <a:ext cx="7572057" cy="7414924"/>
              <a:chOff x="-72390" y="7620"/>
              <a:chExt cx="6487160" cy="6352540"/>
            </a:xfrm>
          </p:grpSpPr>
          <p:sp>
            <p:nvSpPr>
              <p:cNvPr id="16" name="Freeform 3">
                <a:extLst>
                  <a:ext uri="{FF2B5EF4-FFF2-40B4-BE49-F238E27FC236}">
                    <a16:creationId xmlns:a16="http://schemas.microsoft.com/office/drawing/2014/main" id="{336467B6-2BDC-0C8D-FC7B-8B4C9C7A6E76}"/>
                  </a:ext>
                </a:extLst>
              </p:cNvPr>
              <p:cNvSpPr/>
              <p:nvPr/>
            </p:nvSpPr>
            <p:spPr>
              <a:xfrm>
                <a:off x="-72390" y="7620"/>
                <a:ext cx="6487160" cy="6352540"/>
              </a:xfrm>
              <a:custGeom>
                <a:avLst/>
                <a:gdLst/>
                <a:ahLst/>
                <a:cxnLst/>
                <a:rect l="l" t="t" r="r" b="b"/>
                <a:pathLst>
                  <a:path w="6487160" h="6352540">
                    <a:moveTo>
                      <a:pt x="6322060" y="3176270"/>
                    </a:moveTo>
                    <a:cubicBezTo>
                      <a:pt x="6322060" y="2844800"/>
                      <a:pt x="6487160" y="2493010"/>
                      <a:pt x="6385560" y="2194560"/>
                    </a:cubicBezTo>
                    <a:cubicBezTo>
                      <a:pt x="6281420" y="1884680"/>
                      <a:pt x="5928360" y="1694180"/>
                      <a:pt x="5734050" y="1436370"/>
                    </a:cubicBezTo>
                    <a:cubicBezTo>
                      <a:pt x="5537200" y="1176020"/>
                      <a:pt x="5455920" y="796290"/>
                      <a:pt x="5185410" y="607060"/>
                    </a:cubicBezTo>
                    <a:cubicBezTo>
                      <a:pt x="4917440" y="420370"/>
                      <a:pt x="4517390" y="462280"/>
                      <a:pt x="4196080" y="360680"/>
                    </a:cubicBezTo>
                    <a:cubicBezTo>
                      <a:pt x="3884930" y="264160"/>
                      <a:pt x="3589020" y="0"/>
                      <a:pt x="3244850" y="0"/>
                    </a:cubicBezTo>
                    <a:cubicBezTo>
                      <a:pt x="2900680" y="0"/>
                      <a:pt x="2603500" y="262890"/>
                      <a:pt x="2293620" y="360680"/>
                    </a:cubicBezTo>
                    <a:cubicBezTo>
                      <a:pt x="1972310" y="461010"/>
                      <a:pt x="1570990" y="419100"/>
                      <a:pt x="1303020" y="607060"/>
                    </a:cubicBezTo>
                    <a:cubicBezTo>
                      <a:pt x="1032510" y="796290"/>
                      <a:pt x="951230" y="1176020"/>
                      <a:pt x="754380" y="1436370"/>
                    </a:cubicBezTo>
                    <a:cubicBezTo>
                      <a:pt x="558800" y="1694180"/>
                      <a:pt x="207010" y="1884680"/>
                      <a:pt x="101600" y="2194560"/>
                    </a:cubicBezTo>
                    <a:cubicBezTo>
                      <a:pt x="1270" y="2493010"/>
                      <a:pt x="165100" y="2844800"/>
                      <a:pt x="165100" y="3176270"/>
                    </a:cubicBezTo>
                    <a:cubicBezTo>
                      <a:pt x="165100" y="3507740"/>
                      <a:pt x="0" y="3859530"/>
                      <a:pt x="101600" y="4157980"/>
                    </a:cubicBezTo>
                    <a:cubicBezTo>
                      <a:pt x="205740" y="4467860"/>
                      <a:pt x="558800" y="4658360"/>
                      <a:pt x="753110" y="4916170"/>
                    </a:cubicBezTo>
                    <a:cubicBezTo>
                      <a:pt x="949960" y="5176520"/>
                      <a:pt x="1031240" y="5556250"/>
                      <a:pt x="1301750" y="5745480"/>
                    </a:cubicBezTo>
                    <a:cubicBezTo>
                      <a:pt x="1569720" y="5933440"/>
                      <a:pt x="1969770" y="5891530"/>
                      <a:pt x="2292350" y="5991860"/>
                    </a:cubicBezTo>
                    <a:cubicBezTo>
                      <a:pt x="2603500" y="6088380"/>
                      <a:pt x="2899410" y="6352540"/>
                      <a:pt x="3243580" y="6352540"/>
                    </a:cubicBezTo>
                    <a:cubicBezTo>
                      <a:pt x="3587750" y="6352540"/>
                      <a:pt x="3884930" y="6089650"/>
                      <a:pt x="4194810" y="5991860"/>
                    </a:cubicBezTo>
                    <a:cubicBezTo>
                      <a:pt x="4516120" y="5891530"/>
                      <a:pt x="4917440" y="5933440"/>
                      <a:pt x="5185410" y="5745480"/>
                    </a:cubicBezTo>
                    <a:cubicBezTo>
                      <a:pt x="5455920" y="5556250"/>
                      <a:pt x="5537200" y="5176520"/>
                      <a:pt x="5734050" y="4916170"/>
                    </a:cubicBezTo>
                    <a:cubicBezTo>
                      <a:pt x="5929630" y="4658360"/>
                      <a:pt x="6281420" y="4467860"/>
                      <a:pt x="6385560" y="4157980"/>
                    </a:cubicBezTo>
                    <a:cubicBezTo>
                      <a:pt x="6487160" y="3858260"/>
                      <a:pt x="6322060" y="3506470"/>
                      <a:pt x="6322060" y="3176270"/>
                    </a:cubicBezTo>
                    <a:close/>
                  </a:path>
                </a:pathLst>
              </a:custGeom>
              <a:solidFill>
                <a:srgbClr val="FFE3AF"/>
              </a:solidFill>
            </p:spPr>
          </p:sp>
        </p:grpSp>
        <p:sp>
          <p:nvSpPr>
            <p:cNvPr id="15" name="TextBox 14">
              <a:extLst>
                <a:ext uri="{FF2B5EF4-FFF2-40B4-BE49-F238E27FC236}">
                  <a16:creationId xmlns:a16="http://schemas.microsoft.com/office/drawing/2014/main" id="{D135DFB0-4175-F43C-E222-00BC8FF04234}"/>
                </a:ext>
              </a:extLst>
            </p:cNvPr>
            <p:cNvSpPr txBox="1"/>
            <p:nvPr/>
          </p:nvSpPr>
          <p:spPr>
            <a:xfrm>
              <a:off x="1597604" y="4345526"/>
              <a:ext cx="6534150" cy="2314761"/>
            </a:xfrm>
            <a:prstGeom prst="rect">
              <a:avLst/>
            </a:prstGeom>
            <a:noFill/>
          </p:spPr>
          <p:txBody>
            <a:bodyPr wrap="square">
              <a:spAutoFit/>
            </a:bodyPr>
            <a:lstStyle/>
            <a:p>
              <a:pPr algn="ctr">
                <a:lnSpc>
                  <a:spcPct val="150000"/>
                </a:lnSpc>
              </a:pPr>
              <a:r>
                <a:rPr lang="en-US" sz="4400">
                  <a:solidFill>
                    <a:srgbClr val="000000"/>
                  </a:solidFill>
                  <a:effectLst/>
                  <a:latin typeface="Arial" panose="020B0604020202020204" pitchFamily="34" charset="0"/>
                  <a:ea typeface="Calibri" panose="020F0502020204030204" pitchFamily="34" charset="0"/>
                  <a:cs typeface="Arial" panose="020B0604020202020204" pitchFamily="34" charset="0"/>
                </a:rPr>
                <a:t>Mạng xã hội giúp em làm gì?</a:t>
              </a:r>
              <a:endParaRPr lang="en-US" sz="44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5259276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20" name="Picture 5">
            <a:extLst>
              <a:ext uri="{FF2B5EF4-FFF2-40B4-BE49-F238E27FC236}">
                <a16:creationId xmlns:a16="http://schemas.microsoft.com/office/drawing/2014/main" id="{51135829-C844-690E-EED4-0E8BF5F4FEAC}"/>
              </a:ext>
            </a:extLst>
          </p:cNvPr>
          <p:cNvPicPr>
            <a:picLocks noChangeAspect="1"/>
          </p:cNvPicPr>
          <p:nvPr/>
        </p:nvPicPr>
        <p:blipFill>
          <a:blip r:embed="rId2"/>
          <a:srcRect/>
          <a:stretch>
            <a:fillRect/>
          </a:stretch>
        </p:blipFill>
        <p:spPr>
          <a:xfrm>
            <a:off x="16470394" y="8267700"/>
            <a:ext cx="2416012" cy="2412992"/>
          </a:xfrm>
          <a:prstGeom prst="rect">
            <a:avLst/>
          </a:prstGeom>
        </p:spPr>
      </p:pic>
      <p:grpSp>
        <p:nvGrpSpPr>
          <p:cNvPr id="22" name="Group 21">
            <a:extLst>
              <a:ext uri="{FF2B5EF4-FFF2-40B4-BE49-F238E27FC236}">
                <a16:creationId xmlns:a16="http://schemas.microsoft.com/office/drawing/2014/main" id="{1D7411EC-5E65-6C53-C787-669DAA3EB084}"/>
              </a:ext>
            </a:extLst>
          </p:cNvPr>
          <p:cNvGrpSpPr/>
          <p:nvPr/>
        </p:nvGrpSpPr>
        <p:grpSpPr>
          <a:xfrm>
            <a:off x="832780" y="701843"/>
            <a:ext cx="8296706" cy="8883314"/>
            <a:chOff x="762000" y="1104900"/>
            <a:chExt cx="8296706" cy="8883314"/>
          </a:xfrm>
        </p:grpSpPr>
        <p:sp>
          <p:nvSpPr>
            <p:cNvPr id="16" name="TextBox 15">
              <a:extLst>
                <a:ext uri="{FF2B5EF4-FFF2-40B4-BE49-F238E27FC236}">
                  <a16:creationId xmlns:a16="http://schemas.microsoft.com/office/drawing/2014/main" id="{EF43E81C-0460-EEB8-E3AE-E0F101B68825}"/>
                </a:ext>
              </a:extLst>
            </p:cNvPr>
            <p:cNvSpPr txBox="1"/>
            <p:nvPr/>
          </p:nvSpPr>
          <p:spPr>
            <a:xfrm>
              <a:off x="762000" y="1104900"/>
              <a:ext cx="8296706" cy="1651671"/>
            </a:xfrm>
            <a:prstGeom prst="rect">
              <a:avLst/>
            </a:prstGeom>
            <a:noFill/>
          </p:spPr>
          <p:txBody>
            <a:bodyPr wrap="square">
              <a:spAutoFit/>
            </a:bodyPr>
            <a:lstStyle/>
            <a:p>
              <a:pPr marL="571500" indent="-571500" algn="just">
                <a:lnSpc>
                  <a:spcPct val="150000"/>
                </a:lnSpc>
                <a:spcAft>
                  <a:spcPts val="800"/>
                </a:spcAft>
                <a:buFont typeface="Arial" panose="020B0604020202020204" pitchFamily="34" charset="0"/>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Mạng xã hội giúp ta có cơ hội kết nối với mọi người trên thế giới.</a:t>
              </a:r>
            </a:p>
          </p:txBody>
        </p:sp>
        <p:pic>
          <p:nvPicPr>
            <p:cNvPr id="21" name="Picture 4">
              <a:extLst>
                <a:ext uri="{FF2B5EF4-FFF2-40B4-BE49-F238E27FC236}">
                  <a16:creationId xmlns:a16="http://schemas.microsoft.com/office/drawing/2014/main" id="{B29EE5B5-6201-69D4-B4D0-EFD64D4A69F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24000" y="2795811"/>
              <a:ext cx="6248400" cy="7192403"/>
            </a:xfrm>
            <a:prstGeom prst="rect">
              <a:avLst/>
            </a:prstGeom>
          </p:spPr>
        </p:pic>
      </p:grpSp>
      <p:grpSp>
        <p:nvGrpSpPr>
          <p:cNvPr id="26" name="Group 25">
            <a:extLst>
              <a:ext uri="{FF2B5EF4-FFF2-40B4-BE49-F238E27FC236}">
                <a16:creationId xmlns:a16="http://schemas.microsoft.com/office/drawing/2014/main" id="{154D52BB-4A2C-8299-6DF9-26DA92DB1681}"/>
              </a:ext>
            </a:extLst>
          </p:cNvPr>
          <p:cNvGrpSpPr/>
          <p:nvPr/>
        </p:nvGrpSpPr>
        <p:grpSpPr>
          <a:xfrm>
            <a:off x="9785133" y="812804"/>
            <a:ext cx="6908087" cy="8661392"/>
            <a:chOff x="9785133" y="812804"/>
            <a:chExt cx="6908087" cy="8661392"/>
          </a:xfrm>
        </p:grpSpPr>
        <p:pic>
          <p:nvPicPr>
            <p:cNvPr id="23" name="Picture 13">
              <a:extLst>
                <a:ext uri="{FF2B5EF4-FFF2-40B4-BE49-F238E27FC236}">
                  <a16:creationId xmlns:a16="http://schemas.microsoft.com/office/drawing/2014/main" id="{9175AAF5-C403-A6F0-E4D2-72C06E2DF1F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206820" y="812804"/>
              <a:ext cx="5486400" cy="6104477"/>
            </a:xfrm>
            <a:prstGeom prst="rect">
              <a:avLst/>
            </a:prstGeom>
          </p:spPr>
        </p:pic>
        <p:sp>
          <p:nvSpPr>
            <p:cNvPr id="25" name="TextBox 24">
              <a:extLst>
                <a:ext uri="{FF2B5EF4-FFF2-40B4-BE49-F238E27FC236}">
                  <a16:creationId xmlns:a16="http://schemas.microsoft.com/office/drawing/2014/main" id="{19F8CFD9-40A2-722A-988E-950E623F588D}"/>
                </a:ext>
              </a:extLst>
            </p:cNvPr>
            <p:cNvSpPr txBox="1"/>
            <p:nvPr/>
          </p:nvSpPr>
          <p:spPr>
            <a:xfrm>
              <a:off x="9785133" y="6991529"/>
              <a:ext cx="6685261" cy="2482667"/>
            </a:xfrm>
            <a:prstGeom prst="rect">
              <a:avLst/>
            </a:prstGeom>
            <a:noFill/>
          </p:spPr>
          <p:txBody>
            <a:bodyPr wrap="square">
              <a:spAutoFit/>
            </a:bodyPr>
            <a:lstStyle/>
            <a:p>
              <a:pPr marL="571500" indent="-571500" algn="just">
                <a:lnSpc>
                  <a:spcPct val="150000"/>
                </a:lnSpc>
                <a:spcAft>
                  <a:spcPts val="800"/>
                </a:spcAft>
                <a:buFont typeface="Arial" panose="020B0604020202020204" pitchFamily="34" charset="0"/>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Khi có người bình luận, thích thông tin mình chia sẻ, sẽ tạo niềm vui.</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35799753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EFD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92921D2-D063-90B8-048B-E331B147C310}"/>
              </a:ext>
            </a:extLst>
          </p:cNvPr>
          <p:cNvGrpSpPr/>
          <p:nvPr/>
        </p:nvGrpSpPr>
        <p:grpSpPr>
          <a:xfrm>
            <a:off x="990600" y="1028700"/>
            <a:ext cx="8361595" cy="8229600"/>
            <a:chOff x="926348" y="723900"/>
            <a:chExt cx="8361595" cy="8229600"/>
          </a:xfrm>
        </p:grpSpPr>
        <p:sp>
          <p:nvSpPr>
            <p:cNvPr id="16" name="TextBox 15">
              <a:extLst>
                <a:ext uri="{FF2B5EF4-FFF2-40B4-BE49-F238E27FC236}">
                  <a16:creationId xmlns:a16="http://schemas.microsoft.com/office/drawing/2014/main" id="{EF43E81C-0460-EEB8-E3AE-E0F101B68825}"/>
                </a:ext>
              </a:extLst>
            </p:cNvPr>
            <p:cNvSpPr txBox="1"/>
            <p:nvPr/>
          </p:nvSpPr>
          <p:spPr>
            <a:xfrm>
              <a:off x="951748" y="723900"/>
              <a:ext cx="8153400" cy="2482667"/>
            </a:xfrm>
            <a:prstGeom prst="rect">
              <a:avLst/>
            </a:prstGeom>
            <a:noFill/>
          </p:spPr>
          <p:txBody>
            <a:bodyPr wrap="square">
              <a:spAutoFit/>
            </a:bodyPr>
            <a:lstStyle/>
            <a:p>
              <a:pPr marL="571500" indent="-571500" algn="just">
                <a:lnSpc>
                  <a:spcPct val="150000"/>
                </a:lnSpc>
                <a:spcAft>
                  <a:spcPts val="800"/>
                </a:spcAft>
                <a:buFont typeface="Arial" panose="020B0604020202020204" pitchFamily="34" charset="0"/>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Sử dụng mạng xã hội dễ dàng trao đổi, thảo luận về các chủ đề học tập và cuộc sống.</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pic>
          <p:nvPicPr>
            <p:cNvPr id="6" name="Picture 2">
              <a:extLst>
                <a:ext uri="{FF2B5EF4-FFF2-40B4-BE49-F238E27FC236}">
                  <a16:creationId xmlns:a16="http://schemas.microsoft.com/office/drawing/2014/main" id="{C03E9E7A-0EAE-4140-520A-F083A894E7B5}"/>
                </a:ext>
              </a:extLst>
            </p:cNvPr>
            <p:cNvPicPr>
              <a:picLocks noChangeAspect="1"/>
            </p:cNvPicPr>
            <p:nvPr/>
          </p:nvPicPr>
          <p:blipFill>
            <a:blip r:embed="rId2"/>
            <a:srcRect/>
            <a:stretch>
              <a:fillRect/>
            </a:stretch>
          </p:blipFill>
          <p:spPr>
            <a:xfrm>
              <a:off x="926348" y="3619500"/>
              <a:ext cx="8361595" cy="5334000"/>
            </a:xfrm>
            <a:prstGeom prst="rect">
              <a:avLst/>
            </a:prstGeom>
          </p:spPr>
        </p:pic>
        <p:pic>
          <p:nvPicPr>
            <p:cNvPr id="7" name="Picture 20">
              <a:extLst>
                <a:ext uri="{FF2B5EF4-FFF2-40B4-BE49-F238E27FC236}">
                  <a16:creationId xmlns:a16="http://schemas.microsoft.com/office/drawing/2014/main" id="{D63B78E7-C275-6E5A-B5F6-C796096C6903}"/>
                </a:ext>
              </a:extLst>
            </p:cNvPr>
            <p:cNvPicPr>
              <a:picLocks noChangeAspect="1"/>
            </p:cNvPicPr>
            <p:nvPr/>
          </p:nvPicPr>
          <p:blipFill>
            <a:blip r:embed="rId3"/>
            <a:srcRect/>
            <a:stretch>
              <a:fillRect/>
            </a:stretch>
          </p:blipFill>
          <p:spPr>
            <a:xfrm>
              <a:off x="4054595" y="4838700"/>
              <a:ext cx="2105100" cy="2382008"/>
            </a:xfrm>
            <a:prstGeom prst="rect">
              <a:avLst/>
            </a:prstGeom>
          </p:spPr>
        </p:pic>
      </p:grpSp>
      <p:grpSp>
        <p:nvGrpSpPr>
          <p:cNvPr id="3" name="Group 2">
            <a:extLst>
              <a:ext uri="{FF2B5EF4-FFF2-40B4-BE49-F238E27FC236}">
                <a16:creationId xmlns:a16="http://schemas.microsoft.com/office/drawing/2014/main" id="{C6B352CA-CABD-C7AE-FA36-E0EB67E581BE}"/>
              </a:ext>
            </a:extLst>
          </p:cNvPr>
          <p:cNvGrpSpPr/>
          <p:nvPr/>
        </p:nvGrpSpPr>
        <p:grpSpPr>
          <a:xfrm>
            <a:off x="9448800" y="723900"/>
            <a:ext cx="8153400" cy="8534400"/>
            <a:chOff x="9448800" y="723900"/>
            <a:chExt cx="8153400" cy="8534400"/>
          </a:xfrm>
        </p:grpSpPr>
        <p:sp>
          <p:nvSpPr>
            <p:cNvPr id="9" name="TextBox 8">
              <a:extLst>
                <a:ext uri="{FF2B5EF4-FFF2-40B4-BE49-F238E27FC236}">
                  <a16:creationId xmlns:a16="http://schemas.microsoft.com/office/drawing/2014/main" id="{F2F0E91B-E06D-D351-5137-A2FF415292D8}"/>
                </a:ext>
              </a:extLst>
            </p:cNvPr>
            <p:cNvSpPr txBox="1"/>
            <p:nvPr/>
          </p:nvSpPr>
          <p:spPr>
            <a:xfrm>
              <a:off x="9448800" y="7606629"/>
              <a:ext cx="8153400" cy="1651671"/>
            </a:xfrm>
            <a:prstGeom prst="rect">
              <a:avLst/>
            </a:prstGeom>
            <a:noFill/>
          </p:spPr>
          <p:txBody>
            <a:bodyPr wrap="square">
              <a:spAutoFit/>
            </a:bodyPr>
            <a:lstStyle/>
            <a:p>
              <a:pPr marL="571500" indent="-571500" algn="just">
                <a:lnSpc>
                  <a:spcPct val="150000"/>
                </a:lnSpc>
                <a:spcAft>
                  <a:spcPts val="800"/>
                </a:spcAft>
                <a:buFont typeface="Arial" panose="020B0604020202020204" pitchFamily="34" charset="0"/>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Trên mạng xã hội em có thể biết thêm một số thông tin. </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pic>
          <p:nvPicPr>
            <p:cNvPr id="10" name="Picture 16">
              <a:extLst>
                <a:ext uri="{FF2B5EF4-FFF2-40B4-BE49-F238E27FC236}">
                  <a16:creationId xmlns:a16="http://schemas.microsoft.com/office/drawing/2014/main" id="{59B6AD66-500D-5440-0F8D-1380AFE2D47D}"/>
                </a:ext>
              </a:extLst>
            </p:cNvPr>
            <p:cNvPicPr>
              <a:picLocks noChangeAspect="1"/>
            </p:cNvPicPr>
            <p:nvPr/>
          </p:nvPicPr>
          <p:blipFill>
            <a:blip r:embed="rId4"/>
            <a:srcRect/>
            <a:stretch>
              <a:fillRect/>
            </a:stretch>
          </p:blipFill>
          <p:spPr>
            <a:xfrm>
              <a:off x="10134600" y="723900"/>
              <a:ext cx="7010400" cy="6677406"/>
            </a:xfrm>
            <a:prstGeom prst="rect">
              <a:avLst/>
            </a:prstGeom>
          </p:spPr>
        </p:pic>
      </p:grpSp>
    </p:spTree>
    <p:extLst>
      <p:ext uri="{BB962C8B-B14F-4D97-AF65-F5344CB8AC3E}">
        <p14:creationId xmlns:p14="http://schemas.microsoft.com/office/powerpoint/2010/main" val="1367379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7" name="Picture 14">
            <a:extLst>
              <a:ext uri="{FF2B5EF4-FFF2-40B4-BE49-F238E27FC236}">
                <a16:creationId xmlns:a16="http://schemas.microsoft.com/office/drawing/2014/main" id="{1F7E733B-9E90-8132-12AF-CB8E407E4B4D}"/>
              </a:ext>
            </a:extLst>
          </p:cNvPr>
          <p:cNvPicPr>
            <a:picLocks noChangeAspect="1"/>
          </p:cNvPicPr>
          <p:nvPr/>
        </p:nvPicPr>
        <p:blipFill>
          <a:blip r:embed="rId2"/>
          <a:srcRect/>
          <a:stretch>
            <a:fillRect/>
          </a:stretch>
        </p:blipFill>
        <p:spPr>
          <a:xfrm>
            <a:off x="16230600" y="-114300"/>
            <a:ext cx="2093626" cy="2150065"/>
          </a:xfrm>
          <a:prstGeom prst="rect">
            <a:avLst/>
          </a:prstGeom>
        </p:spPr>
      </p:pic>
      <p:pic>
        <p:nvPicPr>
          <p:cNvPr id="9" name="Picture 24">
            <a:extLst>
              <a:ext uri="{FF2B5EF4-FFF2-40B4-BE49-F238E27FC236}">
                <a16:creationId xmlns:a16="http://schemas.microsoft.com/office/drawing/2014/main" id="{73FF833F-CB06-EAA3-1E0B-880933E7C008}"/>
              </a:ext>
            </a:extLst>
          </p:cNvPr>
          <p:cNvPicPr>
            <a:picLocks noChangeAspect="1"/>
          </p:cNvPicPr>
          <p:nvPr/>
        </p:nvPicPr>
        <p:blipFill>
          <a:blip r:embed="rId3"/>
          <a:srcRect/>
          <a:stretch>
            <a:fillRect/>
          </a:stretch>
        </p:blipFill>
        <p:spPr>
          <a:xfrm>
            <a:off x="-609600" y="8142397"/>
            <a:ext cx="2362200" cy="2365156"/>
          </a:xfrm>
          <a:prstGeom prst="rect">
            <a:avLst/>
          </a:prstGeom>
        </p:spPr>
      </p:pic>
      <p:sp>
        <p:nvSpPr>
          <p:cNvPr id="10" name="TextBox 9">
            <a:extLst>
              <a:ext uri="{FF2B5EF4-FFF2-40B4-BE49-F238E27FC236}">
                <a16:creationId xmlns:a16="http://schemas.microsoft.com/office/drawing/2014/main" id="{535B5A8B-47E4-650D-EFE4-C7D80BD579DA}"/>
              </a:ext>
            </a:extLst>
          </p:cNvPr>
          <p:cNvSpPr txBox="1"/>
          <p:nvPr/>
        </p:nvSpPr>
        <p:spPr>
          <a:xfrm>
            <a:off x="1752600" y="335115"/>
            <a:ext cx="14782800" cy="2691250"/>
          </a:xfrm>
          <a:prstGeom prst="rect">
            <a:avLst/>
          </a:prstGeom>
          <a:noFill/>
        </p:spPr>
        <p:txBody>
          <a:bodyPr wrap="square">
            <a:spAutoFit/>
          </a:bodyPr>
          <a:lstStyle/>
          <a:p>
            <a:pPr algn="ctr">
              <a:lnSpc>
                <a:spcPct val="150000"/>
              </a:lnSpc>
            </a:pPr>
            <a:r>
              <a:rPr lang="en-US" sz="6000" b="1">
                <a:latin typeface="Arial" panose="020B0604020202020204" pitchFamily="34" charset="0"/>
                <a:cs typeface="Arial" panose="020B0604020202020204" pitchFamily="34" charset="0"/>
              </a:rPr>
              <a:t>4. Hậu quả của sự thiếu hiểu biết trong sử dụng thông tin trên mạng xã hội</a:t>
            </a:r>
            <a:endParaRPr lang="en-US" sz="6000" b="1">
              <a:solidFill>
                <a:schemeClr val="tx1"/>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7D020E9F-2358-4006-3BC2-A2D4A7E6B4C6}"/>
              </a:ext>
            </a:extLst>
          </p:cNvPr>
          <p:cNvSpPr txBox="1"/>
          <p:nvPr/>
        </p:nvSpPr>
        <p:spPr>
          <a:xfrm>
            <a:off x="3226593" y="1505718"/>
            <a:ext cx="11834813" cy="1824923"/>
          </a:xfrm>
          <a:prstGeom prst="rect">
            <a:avLst/>
          </a:prstGeom>
          <a:noFill/>
        </p:spPr>
        <p:txBody>
          <a:bodyPr wrap="square">
            <a:spAutoFit/>
          </a:bodyPr>
          <a:lstStyle/>
          <a:p>
            <a:pPr algn="ctr">
              <a:lnSpc>
                <a:spcPct val="150000"/>
              </a:lnSpc>
            </a:pPr>
            <a:r>
              <a:rPr lang="en-US" sz="4000" b="1" i="1">
                <a:solidFill>
                  <a:srgbClr val="FF0000"/>
                </a:solidFill>
                <a:latin typeface="Arial" panose="020B0604020202020204" pitchFamily="34" charset="0"/>
                <a:cs typeface="Arial" panose="020B0604020202020204" pitchFamily="34" charset="0"/>
              </a:rPr>
              <a:t>Các em hãy đọc thông tin mục 4 – SGK tr.28,29, và hoàn thành bảng 1:</a:t>
            </a:r>
          </a:p>
        </p:txBody>
      </p:sp>
      <p:sp>
        <p:nvSpPr>
          <p:cNvPr id="12" name="TextBox 11">
            <a:extLst>
              <a:ext uri="{FF2B5EF4-FFF2-40B4-BE49-F238E27FC236}">
                <a16:creationId xmlns:a16="http://schemas.microsoft.com/office/drawing/2014/main" id="{8E55A019-6C3A-DAD6-E6C0-E4968EACB351}"/>
              </a:ext>
            </a:extLst>
          </p:cNvPr>
          <p:cNvSpPr txBox="1"/>
          <p:nvPr/>
        </p:nvSpPr>
        <p:spPr>
          <a:xfrm>
            <a:off x="762000" y="3846286"/>
            <a:ext cx="7086600" cy="3671583"/>
          </a:xfrm>
          <a:prstGeom prst="rect">
            <a:avLst/>
          </a:prstGeom>
          <a:noFill/>
        </p:spPr>
        <p:txBody>
          <a:bodyPr wrap="square">
            <a:spAutoFit/>
          </a:bodyPr>
          <a:lstStyle/>
          <a:p>
            <a:pPr marL="685800" indent="-685800" algn="just">
              <a:lnSpc>
                <a:spcPct val="150000"/>
              </a:lnSpc>
              <a:spcAft>
                <a:spcPts val="800"/>
              </a:spcAft>
              <a:buFont typeface="Arial" panose="020B0604020202020204" pitchFamily="34" charset="0"/>
              <a:buChar char="•"/>
            </a:pPr>
            <a:r>
              <a:rPr lang="vi-VN" sz="4000">
                <a:solidFill>
                  <a:srgbClr val="000000"/>
                </a:solidFill>
                <a:ea typeface="Calibri" panose="020F0502020204030204" pitchFamily="34" charset="0"/>
                <a:cs typeface="Arial" panose="020B0604020202020204" pitchFamily="34" charset="0"/>
              </a:rPr>
              <a:t>Em hãy nêu những hậu quả của sự thiếu hiểu biết trong sử dụng thông tin trên mạng xã hội.</a:t>
            </a:r>
          </a:p>
        </p:txBody>
      </p:sp>
      <p:sp>
        <p:nvSpPr>
          <p:cNvPr id="13" name="TextBox 12">
            <a:extLst>
              <a:ext uri="{FF2B5EF4-FFF2-40B4-BE49-F238E27FC236}">
                <a16:creationId xmlns:a16="http://schemas.microsoft.com/office/drawing/2014/main" id="{C884A1FF-281E-FBB3-A906-FCF0C2CCEC60}"/>
              </a:ext>
            </a:extLst>
          </p:cNvPr>
          <p:cNvSpPr txBox="1"/>
          <p:nvPr/>
        </p:nvSpPr>
        <p:spPr>
          <a:xfrm>
            <a:off x="5486400" y="446499"/>
            <a:ext cx="7315200" cy="1184876"/>
          </a:xfrm>
          <a:prstGeom prst="rect">
            <a:avLst/>
          </a:prstGeom>
          <a:noFill/>
        </p:spPr>
        <p:txBody>
          <a:bodyPr wrap="square">
            <a:spAutoFit/>
          </a:bodyPr>
          <a:lstStyle/>
          <a:p>
            <a:pPr algn="ctr">
              <a:lnSpc>
                <a:spcPct val="150000"/>
              </a:lnSpc>
            </a:pPr>
            <a:r>
              <a:rPr lang="en-US" sz="5400" b="1">
                <a:latin typeface="Arial" panose="020B0604020202020204" pitchFamily="34" charset="0"/>
                <a:cs typeface="Arial" panose="020B0604020202020204" pitchFamily="34" charset="0"/>
              </a:rPr>
              <a:t>THẢO LUẬN NHÓM</a:t>
            </a:r>
          </a:p>
        </p:txBody>
      </p:sp>
      <p:graphicFrame>
        <p:nvGraphicFramePr>
          <p:cNvPr id="14" name="Table 13">
            <a:extLst>
              <a:ext uri="{FF2B5EF4-FFF2-40B4-BE49-F238E27FC236}">
                <a16:creationId xmlns:a16="http://schemas.microsoft.com/office/drawing/2014/main" id="{F6880274-02AA-BE45-90A0-A57B48E5A8D9}"/>
              </a:ext>
            </a:extLst>
          </p:cNvPr>
          <p:cNvGraphicFramePr>
            <a:graphicFrameLocks noGrp="1"/>
          </p:cNvGraphicFramePr>
          <p:nvPr>
            <p:extLst>
              <p:ext uri="{D42A27DB-BD31-4B8C-83A1-F6EECF244321}">
                <p14:modId xmlns:p14="http://schemas.microsoft.com/office/powerpoint/2010/main" val="390071705"/>
              </p:ext>
            </p:extLst>
          </p:nvPr>
        </p:nvGraphicFramePr>
        <p:xfrm>
          <a:off x="8229600" y="3733821"/>
          <a:ext cx="9448800" cy="5047461"/>
        </p:xfrm>
        <a:graphic>
          <a:graphicData uri="http://schemas.openxmlformats.org/drawingml/2006/table">
            <a:tbl>
              <a:tblPr firstRow="1" firstCol="1" bandRow="1">
                <a:tableStyleId>{16D9F66E-5EB9-4882-86FB-DCBF35E3C3E4}</a:tableStyleId>
              </a:tblPr>
              <a:tblGrid>
                <a:gridCol w="2520468">
                  <a:extLst>
                    <a:ext uri="{9D8B030D-6E8A-4147-A177-3AD203B41FA5}">
                      <a16:colId xmlns:a16="http://schemas.microsoft.com/office/drawing/2014/main" val="3408321124"/>
                    </a:ext>
                  </a:extLst>
                </a:gridCol>
                <a:gridCol w="2050229">
                  <a:extLst>
                    <a:ext uri="{9D8B030D-6E8A-4147-A177-3AD203B41FA5}">
                      <a16:colId xmlns:a16="http://schemas.microsoft.com/office/drawing/2014/main" val="4225816315"/>
                    </a:ext>
                  </a:extLst>
                </a:gridCol>
                <a:gridCol w="1891323">
                  <a:extLst>
                    <a:ext uri="{9D8B030D-6E8A-4147-A177-3AD203B41FA5}">
                      <a16:colId xmlns:a16="http://schemas.microsoft.com/office/drawing/2014/main" val="306643644"/>
                    </a:ext>
                  </a:extLst>
                </a:gridCol>
                <a:gridCol w="2986780">
                  <a:extLst>
                    <a:ext uri="{9D8B030D-6E8A-4147-A177-3AD203B41FA5}">
                      <a16:colId xmlns:a16="http://schemas.microsoft.com/office/drawing/2014/main" val="3087011733"/>
                    </a:ext>
                  </a:extLst>
                </a:gridCol>
              </a:tblGrid>
              <a:tr h="792768">
                <a:tc gridSpan="4">
                  <a:txBody>
                    <a:bodyPr/>
                    <a:lstStyle/>
                    <a:p>
                      <a:pPr algn="ctr">
                        <a:lnSpc>
                          <a:spcPct val="100000"/>
                        </a:lnSpc>
                        <a:spcBef>
                          <a:spcPts val="600"/>
                        </a:spcBef>
                        <a:spcAft>
                          <a:spcPts val="800"/>
                        </a:spcAft>
                      </a:pPr>
                      <a:r>
                        <a:rPr lang="en-US" sz="3600">
                          <a:effectLst/>
                          <a:latin typeface="Arial" panose="020B0604020202020204" pitchFamily="34" charset="0"/>
                          <a:cs typeface="Arial" panose="020B0604020202020204" pitchFamily="34" charset="0"/>
                        </a:rPr>
                        <a:t>Bảng 1</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06611450"/>
                  </a:ext>
                </a:extLst>
              </a:tr>
              <a:tr h="2186943">
                <a:tc>
                  <a:txBody>
                    <a:bodyPr/>
                    <a:lstStyle/>
                    <a:p>
                      <a:pPr algn="ctr">
                        <a:lnSpc>
                          <a:spcPct val="150000"/>
                        </a:lnSpc>
                        <a:spcBef>
                          <a:spcPts val="600"/>
                        </a:spcBef>
                        <a:spcAft>
                          <a:spcPts val="800"/>
                        </a:spcAft>
                      </a:pPr>
                      <a:r>
                        <a:rPr lang="en-US" sz="3600" b="1">
                          <a:effectLst/>
                          <a:latin typeface="Arial" panose="020B0604020202020204" pitchFamily="34" charset="0"/>
                          <a:cs typeface="Arial" panose="020B0604020202020204" pitchFamily="34" charset="0"/>
                        </a:rPr>
                        <a:t>Nội dung</a:t>
                      </a:r>
                      <a:endParaRPr lang="en-US" sz="28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600" b="1">
                          <a:effectLst/>
                          <a:latin typeface="Arial" panose="020B0604020202020204" pitchFamily="34" charset="0"/>
                          <a:cs typeface="Arial" panose="020B0604020202020204" pitchFamily="34" charset="0"/>
                        </a:rPr>
                        <a:t>Hậu quả</a:t>
                      </a:r>
                      <a:endParaRPr lang="en-US" sz="28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600" b="1">
                          <a:effectLst/>
                          <a:latin typeface="Arial" panose="020B0604020202020204" pitchFamily="34" charset="0"/>
                          <a:cs typeface="Arial" panose="020B0604020202020204" pitchFamily="34" charset="0"/>
                        </a:rPr>
                        <a:t>Ví dụ</a:t>
                      </a:r>
                      <a:endParaRPr lang="en-US" sz="28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600" b="1">
                          <a:effectLst/>
                          <a:latin typeface="Arial" panose="020B0604020202020204" pitchFamily="34" charset="0"/>
                          <a:cs typeface="Arial" panose="020B0604020202020204" pitchFamily="34" charset="0"/>
                        </a:rPr>
                        <a:t>Cách khắc phục</a:t>
                      </a:r>
                      <a:endParaRPr lang="en-US" sz="28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4234852338"/>
                  </a:ext>
                </a:extLst>
              </a:tr>
              <a:tr h="1033875">
                <a:tc>
                  <a:txBody>
                    <a:bodyPr/>
                    <a:lstStyle/>
                    <a:p>
                      <a:pPr algn="just">
                        <a:lnSpc>
                          <a:spcPct val="150000"/>
                        </a:lnSpc>
                        <a:spcBef>
                          <a:spcPts val="600"/>
                        </a:spcBef>
                        <a:spcAft>
                          <a:spcPts val="800"/>
                        </a:spcAft>
                      </a:pPr>
                      <a:r>
                        <a:rPr lang="en-US" sz="3600">
                          <a:effectLst/>
                          <a:latin typeface="Arial" panose="020B0604020202020204" pitchFamily="34" charset="0"/>
                          <a:cs typeface="Arial" panose="020B0604020202020204" pitchFamily="34" charset="0"/>
                        </a:rPr>
                        <a:t> </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just">
                        <a:lnSpc>
                          <a:spcPct val="150000"/>
                        </a:lnSpc>
                        <a:spcBef>
                          <a:spcPts val="600"/>
                        </a:spcBef>
                        <a:spcAft>
                          <a:spcPts val="800"/>
                        </a:spcAft>
                      </a:pPr>
                      <a:r>
                        <a:rPr lang="en-US" sz="3600">
                          <a:effectLst/>
                          <a:latin typeface="Arial" panose="020B0604020202020204" pitchFamily="34" charset="0"/>
                          <a:cs typeface="Arial" panose="020B0604020202020204" pitchFamily="34" charset="0"/>
                        </a:rPr>
                        <a:t> </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just">
                        <a:lnSpc>
                          <a:spcPct val="150000"/>
                        </a:lnSpc>
                        <a:spcBef>
                          <a:spcPts val="600"/>
                        </a:spcBef>
                        <a:spcAft>
                          <a:spcPts val="800"/>
                        </a:spcAft>
                      </a:pPr>
                      <a:r>
                        <a:rPr lang="en-US" sz="3600">
                          <a:effectLst/>
                          <a:latin typeface="Arial" panose="020B0604020202020204" pitchFamily="34" charset="0"/>
                          <a:cs typeface="Arial" panose="020B0604020202020204" pitchFamily="34" charset="0"/>
                        </a:rPr>
                        <a:t> </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just">
                        <a:lnSpc>
                          <a:spcPct val="150000"/>
                        </a:lnSpc>
                        <a:spcBef>
                          <a:spcPts val="600"/>
                        </a:spcBef>
                        <a:spcAft>
                          <a:spcPts val="800"/>
                        </a:spcAft>
                      </a:pPr>
                      <a:r>
                        <a:rPr lang="en-US" sz="3600">
                          <a:effectLst/>
                          <a:latin typeface="Arial" panose="020B0604020202020204" pitchFamily="34" charset="0"/>
                          <a:cs typeface="Arial" panose="020B0604020202020204" pitchFamily="34" charset="0"/>
                        </a:rPr>
                        <a:t> </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4135211993"/>
                  </a:ext>
                </a:extLst>
              </a:tr>
              <a:tr h="1033875">
                <a:tc>
                  <a:txBody>
                    <a:bodyPr/>
                    <a:lstStyle/>
                    <a:p>
                      <a:pPr algn="just">
                        <a:lnSpc>
                          <a:spcPct val="150000"/>
                        </a:lnSpc>
                        <a:spcBef>
                          <a:spcPts val="600"/>
                        </a:spcBef>
                        <a:spcAft>
                          <a:spcPts val="800"/>
                        </a:spcAft>
                      </a:pPr>
                      <a:r>
                        <a:rPr lang="en-US" sz="3600">
                          <a:effectLst/>
                          <a:latin typeface="Arial" panose="020B0604020202020204" pitchFamily="34" charset="0"/>
                          <a:cs typeface="Arial" panose="020B0604020202020204" pitchFamily="34" charset="0"/>
                        </a:rPr>
                        <a:t> </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just">
                        <a:lnSpc>
                          <a:spcPct val="150000"/>
                        </a:lnSpc>
                        <a:spcBef>
                          <a:spcPts val="600"/>
                        </a:spcBef>
                        <a:spcAft>
                          <a:spcPts val="800"/>
                        </a:spcAft>
                      </a:pPr>
                      <a:r>
                        <a:rPr lang="en-US" sz="3600">
                          <a:effectLst/>
                          <a:latin typeface="Arial" panose="020B0604020202020204" pitchFamily="34" charset="0"/>
                          <a:cs typeface="Arial" panose="020B0604020202020204" pitchFamily="34" charset="0"/>
                        </a:rPr>
                        <a:t> </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just">
                        <a:lnSpc>
                          <a:spcPct val="150000"/>
                        </a:lnSpc>
                        <a:spcBef>
                          <a:spcPts val="600"/>
                        </a:spcBef>
                        <a:spcAft>
                          <a:spcPts val="800"/>
                        </a:spcAft>
                      </a:pPr>
                      <a:r>
                        <a:rPr lang="en-US" sz="3600">
                          <a:effectLst/>
                          <a:latin typeface="Arial" panose="020B0604020202020204" pitchFamily="34" charset="0"/>
                          <a:cs typeface="Arial" panose="020B0604020202020204" pitchFamily="34" charset="0"/>
                        </a:rPr>
                        <a:t> </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just">
                        <a:lnSpc>
                          <a:spcPct val="150000"/>
                        </a:lnSpc>
                        <a:spcBef>
                          <a:spcPts val="600"/>
                        </a:spcBef>
                        <a:spcAft>
                          <a:spcPts val="800"/>
                        </a:spcAft>
                      </a:pPr>
                      <a:r>
                        <a:rPr lang="en-US" sz="3600">
                          <a:effectLst/>
                          <a:latin typeface="Arial" panose="020B0604020202020204" pitchFamily="34" charset="0"/>
                          <a:cs typeface="Arial" panose="020B0604020202020204" pitchFamily="34" charset="0"/>
                        </a:rPr>
                        <a:t> </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048124229"/>
                  </a:ext>
                </a:extLst>
              </a:tr>
            </a:tbl>
          </a:graphicData>
        </a:graphic>
      </p:graphicFrame>
    </p:spTree>
    <p:extLst>
      <p:ext uri="{BB962C8B-B14F-4D97-AF65-F5344CB8AC3E}">
        <p14:creationId xmlns:p14="http://schemas.microsoft.com/office/powerpoint/2010/main" val="31574396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1" grpId="0"/>
      <p:bldP spid="12"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EFD1"/>
        </a:solidFill>
        <a:effectLst/>
      </p:bgPr>
    </p:bg>
    <p:spTree>
      <p:nvGrpSpPr>
        <p:cNvPr id="1" name=""/>
        <p:cNvGrpSpPr/>
        <p:nvPr/>
      </p:nvGrpSpPr>
      <p:grpSpPr>
        <a:xfrm>
          <a:off x="0" y="0"/>
          <a:ext cx="0" cy="0"/>
          <a:chOff x="0" y="0"/>
          <a:chExt cx="0" cy="0"/>
        </a:xfrm>
      </p:grpSpPr>
      <p:sp>
        <p:nvSpPr>
          <p:cNvPr id="6" name="TextBox 9">
            <a:extLst>
              <a:ext uri="{FF2B5EF4-FFF2-40B4-BE49-F238E27FC236}">
                <a16:creationId xmlns:a16="http://schemas.microsoft.com/office/drawing/2014/main" id="{F2D35173-837A-6F9D-BE75-E7A5E35B8FE7}"/>
              </a:ext>
            </a:extLst>
          </p:cNvPr>
          <p:cNvSpPr txBox="1"/>
          <p:nvPr/>
        </p:nvSpPr>
        <p:spPr>
          <a:xfrm>
            <a:off x="5685627" y="647700"/>
            <a:ext cx="6916746" cy="1107996"/>
          </a:xfrm>
          <a:prstGeom prst="rect">
            <a:avLst/>
          </a:prstGeom>
        </p:spPr>
        <p:txBody>
          <a:bodyPr wrap="square" lIns="0" tIns="0" rIns="0" bIns="0" rtlCol="0" anchor="t">
            <a:spAutoFit/>
          </a:bodyPr>
          <a:lstStyle/>
          <a:p>
            <a:pPr algn="ctr"/>
            <a:r>
              <a:rPr lang="en-US" sz="7200" b="1">
                <a:latin typeface="Arial" panose="020B0604020202020204" pitchFamily="34" charset="0"/>
                <a:cs typeface="Arial" panose="020B0604020202020204" pitchFamily="34" charset="0"/>
              </a:rPr>
              <a:t>KHỞI ĐỘNG</a:t>
            </a:r>
          </a:p>
        </p:txBody>
      </p:sp>
      <p:pic>
        <p:nvPicPr>
          <p:cNvPr id="7" name="Picture 15">
            <a:extLst>
              <a:ext uri="{FF2B5EF4-FFF2-40B4-BE49-F238E27FC236}">
                <a16:creationId xmlns:a16="http://schemas.microsoft.com/office/drawing/2014/main" id="{EAAF5C48-0FC4-FCD3-DFFE-502DB702B4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143" y="2228014"/>
            <a:ext cx="12050869" cy="7411286"/>
          </a:xfrm>
          <a:prstGeom prst="rect">
            <a:avLst/>
          </a:prstGeom>
        </p:spPr>
      </p:pic>
      <p:sp>
        <p:nvSpPr>
          <p:cNvPr id="9" name="TextBox 8">
            <a:extLst>
              <a:ext uri="{FF2B5EF4-FFF2-40B4-BE49-F238E27FC236}">
                <a16:creationId xmlns:a16="http://schemas.microsoft.com/office/drawing/2014/main" id="{52AB5FA3-1D60-18DB-1F16-E5158CB93F06}"/>
              </a:ext>
            </a:extLst>
          </p:cNvPr>
          <p:cNvSpPr txBox="1"/>
          <p:nvPr/>
        </p:nvSpPr>
        <p:spPr>
          <a:xfrm>
            <a:off x="12420600" y="3924300"/>
            <a:ext cx="5138057" cy="2748253"/>
          </a:xfrm>
          <a:prstGeom prst="rect">
            <a:avLst/>
          </a:prstGeom>
          <a:noFill/>
        </p:spPr>
        <p:txBody>
          <a:bodyPr wrap="square">
            <a:spAutoFit/>
          </a:bodyPr>
          <a:lstStyle/>
          <a:p>
            <a:pPr algn="just">
              <a:lnSpc>
                <a:spcPct val="150000"/>
              </a:lnSpc>
              <a:spcAft>
                <a:spcPts val="800"/>
              </a:spcAft>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Theo em vì sao có nhiều người tham gia mạng xã hội?</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EFD1"/>
        </a:solidFill>
        <a:effectLst/>
      </p:bgPr>
    </p:bg>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1D27474E-9C2A-87D0-132E-5CCE87663585}"/>
              </a:ext>
            </a:extLst>
          </p:cNvPr>
          <p:cNvGraphicFramePr>
            <a:graphicFrameLocks noGrp="1"/>
          </p:cNvGraphicFramePr>
          <p:nvPr>
            <p:extLst>
              <p:ext uri="{D42A27DB-BD31-4B8C-83A1-F6EECF244321}">
                <p14:modId xmlns:p14="http://schemas.microsoft.com/office/powerpoint/2010/main" val="3355981573"/>
              </p:ext>
            </p:extLst>
          </p:nvPr>
        </p:nvGraphicFramePr>
        <p:xfrm>
          <a:off x="381000" y="1047946"/>
          <a:ext cx="17526000" cy="8191107"/>
        </p:xfrm>
        <a:graphic>
          <a:graphicData uri="http://schemas.openxmlformats.org/drawingml/2006/table">
            <a:tbl>
              <a:tblPr firstRow="1" firstCol="1" bandRow="1">
                <a:tableStyleId>{16D9F66E-5EB9-4882-86FB-DCBF35E3C3E4}</a:tableStyleId>
              </a:tblPr>
              <a:tblGrid>
                <a:gridCol w="3733800">
                  <a:extLst>
                    <a:ext uri="{9D8B030D-6E8A-4147-A177-3AD203B41FA5}">
                      <a16:colId xmlns:a16="http://schemas.microsoft.com/office/drawing/2014/main" val="3408321124"/>
                    </a:ext>
                  </a:extLst>
                </a:gridCol>
                <a:gridCol w="3581400">
                  <a:extLst>
                    <a:ext uri="{9D8B030D-6E8A-4147-A177-3AD203B41FA5}">
                      <a16:colId xmlns:a16="http://schemas.microsoft.com/office/drawing/2014/main" val="4225816315"/>
                    </a:ext>
                  </a:extLst>
                </a:gridCol>
                <a:gridCol w="5486400">
                  <a:extLst>
                    <a:ext uri="{9D8B030D-6E8A-4147-A177-3AD203B41FA5}">
                      <a16:colId xmlns:a16="http://schemas.microsoft.com/office/drawing/2014/main" val="306643644"/>
                    </a:ext>
                  </a:extLst>
                </a:gridCol>
                <a:gridCol w="4724400">
                  <a:extLst>
                    <a:ext uri="{9D8B030D-6E8A-4147-A177-3AD203B41FA5}">
                      <a16:colId xmlns:a16="http://schemas.microsoft.com/office/drawing/2014/main" val="3087011733"/>
                    </a:ext>
                  </a:extLst>
                </a:gridCol>
              </a:tblGrid>
              <a:tr h="762000">
                <a:tc gridSpan="4">
                  <a:txBody>
                    <a:bodyPr/>
                    <a:lstStyle/>
                    <a:p>
                      <a:pPr algn="ctr">
                        <a:lnSpc>
                          <a:spcPct val="100000"/>
                        </a:lnSpc>
                        <a:spcBef>
                          <a:spcPts val="600"/>
                        </a:spcBef>
                        <a:spcAft>
                          <a:spcPts val="800"/>
                        </a:spcAft>
                      </a:pPr>
                      <a:r>
                        <a:rPr lang="en-US" sz="3600">
                          <a:effectLst/>
                          <a:latin typeface="Arial" panose="020B0604020202020204" pitchFamily="34" charset="0"/>
                          <a:cs typeface="Arial" panose="020B0604020202020204" pitchFamily="34" charset="0"/>
                        </a:rPr>
                        <a:t>Bảng 1</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06611450"/>
                  </a:ext>
                </a:extLst>
              </a:tr>
              <a:tr h="990600">
                <a:tc>
                  <a:txBody>
                    <a:bodyPr/>
                    <a:lstStyle/>
                    <a:p>
                      <a:pPr algn="ctr">
                        <a:lnSpc>
                          <a:spcPct val="150000"/>
                        </a:lnSpc>
                        <a:spcBef>
                          <a:spcPts val="600"/>
                        </a:spcBef>
                        <a:spcAft>
                          <a:spcPts val="800"/>
                        </a:spcAft>
                      </a:pPr>
                      <a:r>
                        <a:rPr lang="en-US" sz="3600" b="1">
                          <a:effectLst/>
                          <a:latin typeface="Arial" panose="020B0604020202020204" pitchFamily="34" charset="0"/>
                          <a:cs typeface="Arial" panose="020B0604020202020204" pitchFamily="34" charset="0"/>
                        </a:rPr>
                        <a:t>Nội dung</a:t>
                      </a:r>
                      <a:endParaRPr lang="en-US" sz="28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600" b="1">
                          <a:effectLst/>
                          <a:latin typeface="Arial" panose="020B0604020202020204" pitchFamily="34" charset="0"/>
                          <a:cs typeface="Arial" panose="020B0604020202020204" pitchFamily="34" charset="0"/>
                        </a:rPr>
                        <a:t>Hậu quả</a:t>
                      </a:r>
                      <a:endParaRPr lang="en-US" sz="28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600" b="1">
                          <a:effectLst/>
                          <a:latin typeface="Arial" panose="020B0604020202020204" pitchFamily="34" charset="0"/>
                          <a:cs typeface="Arial" panose="020B0604020202020204" pitchFamily="34" charset="0"/>
                        </a:rPr>
                        <a:t>Ví dụ</a:t>
                      </a:r>
                      <a:endParaRPr lang="en-US" sz="28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600" b="1">
                          <a:effectLst/>
                          <a:latin typeface="Arial" panose="020B0604020202020204" pitchFamily="34" charset="0"/>
                          <a:cs typeface="Arial" panose="020B0604020202020204" pitchFamily="34" charset="0"/>
                        </a:rPr>
                        <a:t>Cách khắc phục</a:t>
                      </a:r>
                      <a:endParaRPr lang="en-US" sz="28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4234852338"/>
                  </a:ext>
                </a:extLst>
              </a:tr>
              <a:tr h="1935404">
                <a:tc>
                  <a:txBody>
                    <a:bodyPr/>
                    <a:lstStyle/>
                    <a:p>
                      <a:pPr algn="just">
                        <a:lnSpc>
                          <a:spcPct val="150000"/>
                        </a:lnSpc>
                        <a:spcAft>
                          <a:spcPts val="800"/>
                        </a:spcAft>
                      </a:pPr>
                      <a:r>
                        <a:rPr lang="en-US" sz="2800" b="0">
                          <a:solidFill>
                            <a:srgbClr val="000000"/>
                          </a:solidFill>
                          <a:effectLst/>
                          <a:latin typeface="Arial" panose="020B0604020202020204" pitchFamily="34" charset="0"/>
                          <a:ea typeface="Calibri" panose="020F0502020204030204" pitchFamily="34" charset="0"/>
                          <a:cs typeface="Arial" panose="020B0604020202020204" pitchFamily="34" charset="0"/>
                        </a:rPr>
                        <a:t>Thông tin không đáng tin cậy, không được kiểm soát chặt chẽ. </a:t>
                      </a:r>
                      <a:endParaRPr lang="en-US" sz="28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just">
                        <a:lnSpc>
                          <a:spcPct val="150000"/>
                        </a:lnSpc>
                        <a:spcAft>
                          <a:spcPts val="800"/>
                        </a:spcAft>
                      </a:pPr>
                      <a:r>
                        <a:rPr lang="en-US" sz="2800" b="0">
                          <a:solidFill>
                            <a:srgbClr val="000000"/>
                          </a:solidFill>
                          <a:effectLst/>
                          <a:latin typeface="Arial" panose="020B0604020202020204" pitchFamily="34" charset="0"/>
                          <a:ea typeface="Calibri" panose="020F0502020204030204" pitchFamily="34" charset="0"/>
                          <a:cs typeface="Arial" panose="020B0604020202020204" pitchFamily="34" charset="0"/>
                        </a:rPr>
                        <a:t>Hậu quả nghiêm trọng và thương tâm.</a:t>
                      </a:r>
                      <a:endParaRPr lang="en-US" sz="28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just">
                        <a:lnSpc>
                          <a:spcPct val="150000"/>
                        </a:lnSpc>
                        <a:spcAft>
                          <a:spcPts val="800"/>
                        </a:spcAft>
                      </a:pPr>
                      <a:r>
                        <a:rPr lang="en-US" sz="2800" b="0">
                          <a:solidFill>
                            <a:srgbClr val="000000"/>
                          </a:solidFill>
                          <a:effectLst/>
                          <a:latin typeface="Arial" panose="020B0604020202020204" pitchFamily="34" charset="0"/>
                          <a:ea typeface="Calibri" panose="020F0502020204030204" pitchFamily="34" charset="0"/>
                          <a:cs typeface="Arial" panose="020B0604020202020204" pitchFamily="34" charset="0"/>
                        </a:rPr>
                        <a:t>Những video có nội dung xấu, có tính bạo lực làm nhiều em nhỏ bắt chước theo.</a:t>
                      </a:r>
                      <a:endParaRPr lang="en-US" sz="28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just">
                        <a:lnSpc>
                          <a:spcPct val="150000"/>
                        </a:lnSpc>
                        <a:spcAft>
                          <a:spcPts val="800"/>
                        </a:spcAft>
                      </a:pPr>
                      <a:r>
                        <a:rPr lang="en-US" sz="2800" b="0">
                          <a:solidFill>
                            <a:srgbClr val="000000"/>
                          </a:solidFill>
                          <a:effectLst/>
                          <a:latin typeface="Arial" panose="020B0604020202020204" pitchFamily="34" charset="0"/>
                          <a:ea typeface="Calibri" panose="020F0502020204030204" pitchFamily="34" charset="0"/>
                          <a:cs typeface="Arial" panose="020B0604020202020204" pitchFamily="34" charset="0"/>
                        </a:rPr>
                        <a:t>Khi đọc hoặc đăng tin trên mạng xã hội phải chọn lọc từ những nguồn đáng tin cậy.</a:t>
                      </a:r>
                      <a:endParaRPr lang="en-US" sz="28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4135211993"/>
                  </a:ext>
                </a:extLst>
              </a:tr>
              <a:tr h="1935404">
                <a:tc>
                  <a:txBody>
                    <a:bodyPr/>
                    <a:lstStyle/>
                    <a:p>
                      <a:pPr algn="just">
                        <a:lnSpc>
                          <a:spcPct val="150000"/>
                        </a:lnSpc>
                        <a:spcAft>
                          <a:spcPts val="800"/>
                        </a:spcAft>
                      </a:pPr>
                      <a:r>
                        <a:rPr lang="en-US" sz="2800" b="0">
                          <a:solidFill>
                            <a:srgbClr val="000000"/>
                          </a:solidFill>
                          <a:effectLst/>
                          <a:latin typeface="Arial" panose="020B0604020202020204" pitchFamily="34" charset="0"/>
                          <a:ea typeface="Calibri" panose="020F0502020204030204" pitchFamily="34" charset="0"/>
                          <a:cs typeface="Arial" panose="020B0604020202020204" pitchFamily="34" charset="0"/>
                        </a:rPr>
                        <a:t>Thông tin cá nhân</a:t>
                      </a:r>
                      <a:endParaRPr lang="en-US" sz="28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just">
                        <a:lnSpc>
                          <a:spcPct val="150000"/>
                        </a:lnSpc>
                        <a:spcAft>
                          <a:spcPts val="800"/>
                        </a:spcAft>
                      </a:pPr>
                      <a:r>
                        <a:rPr lang="en-US" sz="2800" b="0">
                          <a:solidFill>
                            <a:srgbClr val="000000"/>
                          </a:solidFill>
                          <a:effectLst/>
                          <a:latin typeface="Arial" panose="020B0604020202020204" pitchFamily="34" charset="0"/>
                          <a:ea typeface="Calibri" panose="020F0502020204030204" pitchFamily="34" charset="0"/>
                          <a:cs typeface="Arial" panose="020B0604020202020204" pitchFamily="34" charset="0"/>
                        </a:rPr>
                        <a:t>Sử dụng với mục đích xấu, vi phạm quyền riêng tư, đe dọa, tống tiền.</a:t>
                      </a:r>
                      <a:endParaRPr lang="en-US" sz="28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457200" indent="-457200" algn="just">
                        <a:lnSpc>
                          <a:spcPct val="150000"/>
                        </a:lnSpc>
                        <a:spcAft>
                          <a:spcPts val="800"/>
                        </a:spcAft>
                        <a:buFontTx/>
                        <a:buChar char="-"/>
                      </a:pPr>
                      <a:r>
                        <a:rPr lang="en-US" sz="2800" b="0">
                          <a:solidFill>
                            <a:srgbClr val="000000"/>
                          </a:solidFill>
                          <a:effectLst/>
                          <a:latin typeface="Arial" panose="020B0604020202020204" pitchFamily="34" charset="0"/>
                          <a:ea typeface="Calibri" panose="020F0502020204030204" pitchFamily="34" charset="0"/>
                          <a:cs typeface="Arial" panose="020B0604020202020204" pitchFamily="34" charset="0"/>
                        </a:rPr>
                        <a:t>Khi công khai thông tin số điện thoại, địa chỉ nhà lên mạng xã hội, kẻ xấu có thể dùng thông tin này để tống tiền, đe dọa.</a:t>
                      </a:r>
                      <a:endParaRPr lang="en-US" sz="2800" b="0">
                        <a:effectLst/>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spcAft>
                          <a:spcPts val="800"/>
                        </a:spcAft>
                        <a:buFontTx/>
                        <a:buChar char="-"/>
                      </a:pPr>
                      <a:r>
                        <a:rPr lang="en-US" sz="2800" b="0">
                          <a:solidFill>
                            <a:srgbClr val="000000"/>
                          </a:solidFill>
                          <a:effectLst/>
                          <a:latin typeface="Arial" panose="020B0604020202020204" pitchFamily="34" charset="0"/>
                          <a:ea typeface="Calibri" panose="020F0502020204030204" pitchFamily="34" charset="0"/>
                          <a:cs typeface="Arial" panose="020B0604020202020204" pitchFamily="34" charset="0"/>
                        </a:rPr>
                        <a:t>Người bán hàng có thể gọi điện thoại liên tục quảng cáo, bán hàng gây phiên toái.</a:t>
                      </a:r>
                    </a:p>
                  </a:txBody>
                  <a:tcPr marL="68580" marR="68580" marT="0" marB="0" anchor="ctr"/>
                </a:tc>
                <a:tc>
                  <a:txBody>
                    <a:bodyPr/>
                    <a:lstStyle/>
                    <a:p>
                      <a:pPr algn="just">
                        <a:lnSpc>
                          <a:spcPct val="150000"/>
                        </a:lnSpc>
                        <a:spcAft>
                          <a:spcPts val="800"/>
                        </a:spcAft>
                      </a:pPr>
                      <a:r>
                        <a:rPr lang="en-US" sz="2800" b="0">
                          <a:solidFill>
                            <a:srgbClr val="000000"/>
                          </a:solidFill>
                          <a:effectLst/>
                          <a:latin typeface="Arial" panose="020B0604020202020204" pitchFamily="34" charset="0"/>
                          <a:ea typeface="Calibri" panose="020F0502020204030204" pitchFamily="34" charset="0"/>
                          <a:cs typeface="Arial" panose="020B0604020202020204" pitchFamily="34" charset="0"/>
                        </a:rPr>
                        <a:t>Cần hạn chế tối đa việc đăng hoặc làm lộ thông tin cá nhân của bản thân hay của người khác trên mạng xã hội.</a:t>
                      </a:r>
                      <a:endParaRPr lang="en-US" sz="28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048124229"/>
                  </a:ext>
                </a:extLst>
              </a:tr>
            </a:tbl>
          </a:graphicData>
        </a:graphic>
      </p:graphicFrame>
    </p:spTree>
    <p:extLst>
      <p:ext uri="{BB962C8B-B14F-4D97-AF65-F5344CB8AC3E}">
        <p14:creationId xmlns:p14="http://schemas.microsoft.com/office/powerpoint/2010/main" val="27051734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EFD1"/>
        </a:solidFill>
        <a:effectLst/>
      </p:bgPr>
    </p:bg>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1D27474E-9C2A-87D0-132E-5CCE87663585}"/>
              </a:ext>
            </a:extLst>
          </p:cNvPr>
          <p:cNvGraphicFramePr>
            <a:graphicFrameLocks noGrp="1"/>
          </p:cNvGraphicFramePr>
          <p:nvPr>
            <p:extLst>
              <p:ext uri="{D42A27DB-BD31-4B8C-83A1-F6EECF244321}">
                <p14:modId xmlns:p14="http://schemas.microsoft.com/office/powerpoint/2010/main" val="2607872879"/>
              </p:ext>
            </p:extLst>
          </p:nvPr>
        </p:nvGraphicFramePr>
        <p:xfrm>
          <a:off x="381000" y="454977"/>
          <a:ext cx="17526000" cy="9377046"/>
        </p:xfrm>
        <a:graphic>
          <a:graphicData uri="http://schemas.openxmlformats.org/drawingml/2006/table">
            <a:tbl>
              <a:tblPr firstRow="1" firstCol="1" bandRow="1">
                <a:tableStyleId>{16D9F66E-5EB9-4882-86FB-DCBF35E3C3E4}</a:tableStyleId>
              </a:tblPr>
              <a:tblGrid>
                <a:gridCol w="2971800">
                  <a:extLst>
                    <a:ext uri="{9D8B030D-6E8A-4147-A177-3AD203B41FA5}">
                      <a16:colId xmlns:a16="http://schemas.microsoft.com/office/drawing/2014/main" val="3408321124"/>
                    </a:ext>
                  </a:extLst>
                </a:gridCol>
                <a:gridCol w="4267200">
                  <a:extLst>
                    <a:ext uri="{9D8B030D-6E8A-4147-A177-3AD203B41FA5}">
                      <a16:colId xmlns:a16="http://schemas.microsoft.com/office/drawing/2014/main" val="4225816315"/>
                    </a:ext>
                  </a:extLst>
                </a:gridCol>
                <a:gridCol w="5410200">
                  <a:extLst>
                    <a:ext uri="{9D8B030D-6E8A-4147-A177-3AD203B41FA5}">
                      <a16:colId xmlns:a16="http://schemas.microsoft.com/office/drawing/2014/main" val="306643644"/>
                    </a:ext>
                  </a:extLst>
                </a:gridCol>
                <a:gridCol w="4876800">
                  <a:extLst>
                    <a:ext uri="{9D8B030D-6E8A-4147-A177-3AD203B41FA5}">
                      <a16:colId xmlns:a16="http://schemas.microsoft.com/office/drawing/2014/main" val="3087011733"/>
                    </a:ext>
                  </a:extLst>
                </a:gridCol>
              </a:tblGrid>
              <a:tr h="762000">
                <a:tc gridSpan="4">
                  <a:txBody>
                    <a:bodyPr/>
                    <a:lstStyle/>
                    <a:p>
                      <a:pPr algn="ctr">
                        <a:lnSpc>
                          <a:spcPct val="100000"/>
                        </a:lnSpc>
                        <a:spcBef>
                          <a:spcPts val="600"/>
                        </a:spcBef>
                        <a:spcAft>
                          <a:spcPts val="800"/>
                        </a:spcAft>
                      </a:pPr>
                      <a:r>
                        <a:rPr lang="en-US" sz="3600">
                          <a:effectLst/>
                          <a:latin typeface="Arial" panose="020B0604020202020204" pitchFamily="34" charset="0"/>
                          <a:cs typeface="Arial" panose="020B0604020202020204" pitchFamily="34" charset="0"/>
                        </a:rPr>
                        <a:t>Bảng 1</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06611450"/>
                  </a:ext>
                </a:extLst>
              </a:tr>
              <a:tr h="990600">
                <a:tc>
                  <a:txBody>
                    <a:bodyPr/>
                    <a:lstStyle/>
                    <a:p>
                      <a:pPr algn="ctr">
                        <a:lnSpc>
                          <a:spcPct val="150000"/>
                        </a:lnSpc>
                        <a:spcBef>
                          <a:spcPts val="600"/>
                        </a:spcBef>
                        <a:spcAft>
                          <a:spcPts val="800"/>
                        </a:spcAft>
                      </a:pPr>
                      <a:r>
                        <a:rPr lang="en-US" sz="3600" b="1">
                          <a:effectLst/>
                          <a:latin typeface="Arial" panose="020B0604020202020204" pitchFamily="34" charset="0"/>
                          <a:cs typeface="Arial" panose="020B0604020202020204" pitchFamily="34" charset="0"/>
                        </a:rPr>
                        <a:t>Nội dung</a:t>
                      </a:r>
                      <a:endParaRPr lang="en-US" sz="28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600" b="1">
                          <a:effectLst/>
                          <a:latin typeface="Arial" panose="020B0604020202020204" pitchFamily="34" charset="0"/>
                          <a:cs typeface="Arial" panose="020B0604020202020204" pitchFamily="34" charset="0"/>
                        </a:rPr>
                        <a:t>Hậu quả</a:t>
                      </a:r>
                      <a:endParaRPr lang="en-US" sz="28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600" b="1">
                          <a:effectLst/>
                          <a:latin typeface="Arial" panose="020B0604020202020204" pitchFamily="34" charset="0"/>
                          <a:cs typeface="Arial" panose="020B0604020202020204" pitchFamily="34" charset="0"/>
                        </a:rPr>
                        <a:t>Ví dụ</a:t>
                      </a:r>
                      <a:endParaRPr lang="en-US" sz="28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600" b="1">
                          <a:effectLst/>
                          <a:latin typeface="Arial" panose="020B0604020202020204" pitchFamily="34" charset="0"/>
                          <a:cs typeface="Arial" panose="020B0604020202020204" pitchFamily="34" charset="0"/>
                        </a:rPr>
                        <a:t>Cách khắc phục</a:t>
                      </a:r>
                      <a:endParaRPr lang="en-US" sz="28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4234852338"/>
                  </a:ext>
                </a:extLst>
              </a:tr>
              <a:tr h="1935404">
                <a:tc>
                  <a:txBody>
                    <a:bodyPr/>
                    <a:lstStyle/>
                    <a:p>
                      <a:pPr>
                        <a:lnSpc>
                          <a:spcPct val="150000"/>
                        </a:lnSpc>
                        <a:spcAft>
                          <a:spcPts val="800"/>
                        </a:spcAft>
                      </a:pPr>
                      <a:r>
                        <a:rPr lang="en-US" sz="2800" b="0">
                          <a:solidFill>
                            <a:srgbClr val="000000"/>
                          </a:solidFill>
                          <a:effectLst/>
                          <a:latin typeface="Arial" panose="020B0604020202020204" pitchFamily="34" charset="0"/>
                          <a:ea typeface="Calibri" panose="020F0502020204030204" pitchFamily="34" charset="0"/>
                          <a:cs typeface="Arial" panose="020B0604020202020204" pitchFamily="34" charset="0"/>
                        </a:rPr>
                        <a:t>Bắt nạt trên mạng hoặc bị lôi kéo, rủ rê làm việc xấu</a:t>
                      </a:r>
                      <a:endParaRPr lang="en-US" sz="28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50000"/>
                        </a:lnSpc>
                        <a:spcAft>
                          <a:spcPts val="800"/>
                        </a:spcAft>
                      </a:pPr>
                      <a:r>
                        <a:rPr lang="en-US" sz="2800" b="0">
                          <a:solidFill>
                            <a:srgbClr val="000000"/>
                          </a:solidFill>
                          <a:effectLst/>
                          <a:latin typeface="Arial" panose="020B0604020202020204" pitchFamily="34" charset="0"/>
                          <a:ea typeface="Calibri" panose="020F0502020204030204" pitchFamily="34" charset="0"/>
                          <a:cs typeface="Arial" panose="020B0604020202020204" pitchFamily="34" charset="0"/>
                        </a:rPr>
                        <a:t>Lo âu, ảnh hưởng đến tâm trạng, thậm trí có thể nghĩ đến tự tử.</a:t>
                      </a:r>
                      <a:endParaRPr lang="en-US" sz="28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457200" indent="-457200">
                        <a:lnSpc>
                          <a:spcPct val="150000"/>
                        </a:lnSpc>
                        <a:spcAft>
                          <a:spcPts val="800"/>
                        </a:spcAft>
                        <a:buFontTx/>
                        <a:buChar char="-"/>
                      </a:pPr>
                      <a:r>
                        <a:rPr lang="vi-VN" sz="2800" b="0">
                          <a:solidFill>
                            <a:srgbClr val="000000"/>
                          </a:solidFill>
                          <a:effectLst/>
                          <a:latin typeface="Arial" panose="020B0604020202020204" pitchFamily="34" charset="0"/>
                          <a:ea typeface="Calibri" panose="020F0502020204030204" pitchFamily="34" charset="0"/>
                          <a:cs typeface="Arial" panose="020B0604020202020204" pitchFamily="34" charset="0"/>
                        </a:rPr>
                        <a:t>Một số học sinh bị bắt nạt trên mạng, bị áp lực từ những bình luận tiêu cực dẫn đến lo lắng, căng thẳng, trầm cảm.</a:t>
                      </a:r>
                      <a:endParaRPr lang="en-US" sz="2800" b="0">
                        <a:effectLst/>
                        <a:latin typeface="Arial" panose="020B0604020202020204" pitchFamily="34" charset="0"/>
                        <a:ea typeface="Calibri" panose="020F0502020204030204" pitchFamily="34" charset="0"/>
                        <a:cs typeface="Arial" panose="020B0604020202020204" pitchFamily="34" charset="0"/>
                      </a:endParaRPr>
                    </a:p>
                    <a:p>
                      <a:pPr marL="457200" indent="-457200">
                        <a:lnSpc>
                          <a:spcPct val="150000"/>
                        </a:lnSpc>
                        <a:spcAft>
                          <a:spcPts val="800"/>
                        </a:spcAft>
                        <a:buFontTx/>
                        <a:buChar char="-"/>
                      </a:pPr>
                      <a:r>
                        <a:rPr lang="vi-VN" sz="2800" b="0">
                          <a:solidFill>
                            <a:srgbClr val="000000"/>
                          </a:solidFill>
                          <a:effectLst/>
                          <a:latin typeface="Arial" panose="020B0604020202020204" pitchFamily="34" charset="0"/>
                          <a:ea typeface="Calibri" panose="020F0502020204030204" pitchFamily="34" charset="0"/>
                          <a:cs typeface="Arial" panose="020B0604020202020204" pitchFamily="34" charset="0"/>
                        </a:rPr>
                        <a:t>Học sinh tụ tập đua xe hay làm việc xấu do bị rủ rê trên mạng xã hội.</a:t>
                      </a:r>
                      <a:endParaRPr lang="en-US" sz="2800" b="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50000"/>
                        </a:lnSpc>
                        <a:spcAft>
                          <a:spcPts val="800"/>
                        </a:spcAft>
                      </a:pPr>
                      <a:r>
                        <a:rPr lang="en-US" sz="2800" b="0">
                          <a:solidFill>
                            <a:srgbClr val="000000"/>
                          </a:solidFill>
                          <a:effectLst/>
                          <a:latin typeface="Arial" panose="020B0604020202020204" pitchFamily="34" charset="0"/>
                          <a:ea typeface="Calibri" panose="020F0502020204030204" pitchFamily="34" charset="0"/>
                          <a:cs typeface="Arial" panose="020B0604020202020204" pitchFamily="34" charset="0"/>
                        </a:rPr>
                        <a:t>Chỉ nên kết bạn với bạn bè, người thân, những người mà mình biết trong đời thực.</a:t>
                      </a:r>
                      <a:endParaRPr lang="en-US" sz="28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4135211993"/>
                  </a:ext>
                </a:extLst>
              </a:tr>
              <a:tr h="1935404">
                <a:tc>
                  <a:txBody>
                    <a:bodyPr/>
                    <a:lstStyle/>
                    <a:p>
                      <a:pPr>
                        <a:lnSpc>
                          <a:spcPct val="150000"/>
                        </a:lnSpc>
                        <a:spcAft>
                          <a:spcPts val="800"/>
                        </a:spcAft>
                      </a:pPr>
                      <a:r>
                        <a:rPr lang="en-US" sz="2800" b="0">
                          <a:solidFill>
                            <a:srgbClr val="000000"/>
                          </a:solidFill>
                          <a:effectLst/>
                          <a:latin typeface="Arial" panose="020B0604020202020204" pitchFamily="34" charset="0"/>
                          <a:ea typeface="Calibri" panose="020F0502020204030204" pitchFamily="34" charset="0"/>
                          <a:cs typeface="Arial" panose="020B0604020202020204" pitchFamily="34" charset="0"/>
                        </a:rPr>
                        <a:t>Làm dụng mạng xã hội quá nhiều</a:t>
                      </a:r>
                      <a:endParaRPr lang="en-US" sz="28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50000"/>
                        </a:lnSpc>
                        <a:spcAft>
                          <a:spcPts val="800"/>
                        </a:spcAft>
                      </a:pPr>
                      <a:r>
                        <a:rPr lang="en-US" sz="2800" b="0">
                          <a:solidFill>
                            <a:srgbClr val="000000"/>
                          </a:solidFill>
                          <a:effectLst/>
                          <a:latin typeface="Arial" panose="020B0604020202020204" pitchFamily="34" charset="0"/>
                          <a:ea typeface="Calibri" panose="020F0502020204030204" pitchFamily="34" charset="0"/>
                          <a:cs typeface="Arial" panose="020B0604020202020204" pitchFamily="34" charset="0"/>
                        </a:rPr>
                        <a:t>Sống ảo, sự xa rời giữa người với người trong thế giới thực, mất kĩ năng xã hội, ảnh hưởng đến sức khỏe, học tập và làm việc.</a:t>
                      </a:r>
                      <a:endParaRPr lang="en-US" sz="28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50000"/>
                        </a:lnSpc>
                        <a:spcAft>
                          <a:spcPts val="800"/>
                        </a:spcAft>
                      </a:pPr>
                      <a:r>
                        <a:rPr lang="en-US" sz="2800" b="0">
                          <a:solidFill>
                            <a:srgbClr val="000000"/>
                          </a:solidFill>
                          <a:effectLst/>
                          <a:latin typeface="Arial" panose="020B0604020202020204" pitchFamily="34" charset="0"/>
                          <a:ea typeface="Calibri" panose="020F0502020204030204" pitchFamily="34" charset="0"/>
                          <a:cs typeface="Arial" panose="020B0604020202020204" pitchFamily="34" charset="0"/>
                        </a:rPr>
                        <a:t>Sử dụng mạng xã hội quá nhiều sẽ làm sa sút kết quả học tập, giảm thị lực và ảnh hưởng đến sức khỏe.</a:t>
                      </a:r>
                      <a:endParaRPr lang="en-US" sz="28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50000"/>
                        </a:lnSpc>
                        <a:spcAft>
                          <a:spcPts val="800"/>
                        </a:spcAft>
                      </a:pPr>
                      <a:r>
                        <a:rPr lang="en-US" sz="2800" b="0">
                          <a:solidFill>
                            <a:srgbClr val="000000"/>
                          </a:solidFill>
                          <a:effectLst/>
                          <a:latin typeface="Arial" panose="020B0604020202020204" pitchFamily="34" charset="0"/>
                          <a:ea typeface="Calibri" panose="020F0502020204030204" pitchFamily="34" charset="0"/>
                          <a:cs typeface="Arial" panose="020B0604020202020204" pitchFamily="34" charset="0"/>
                        </a:rPr>
                        <a:t>Chỉ nên dùng mạng xã hội phục vụ cho học tập, giải trí, giao lưu với bạn bè và người thân với sự hướng dẫn và kiểm soát của người lớn.</a:t>
                      </a:r>
                      <a:endParaRPr lang="en-US" sz="28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048124229"/>
                  </a:ext>
                </a:extLst>
              </a:tr>
            </a:tbl>
          </a:graphicData>
        </a:graphic>
      </p:graphicFrame>
    </p:spTree>
    <p:extLst>
      <p:ext uri="{BB962C8B-B14F-4D97-AF65-F5344CB8AC3E}">
        <p14:creationId xmlns:p14="http://schemas.microsoft.com/office/powerpoint/2010/main" val="17314895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6268184" y="0"/>
            <a:ext cx="2019816" cy="2171846"/>
          </a:xfrm>
          <a:prstGeom prst="rect">
            <a:avLst/>
          </a:prstGeom>
        </p:spPr>
      </p:pic>
      <p:pic>
        <p:nvPicPr>
          <p:cNvPr id="3" name="Picture 3"/>
          <p:cNvPicPr>
            <a:picLocks noChangeAspect="1"/>
          </p:cNvPicPr>
          <p:nvPr/>
        </p:nvPicPr>
        <p:blipFill>
          <a:blip r:embed="rId3"/>
          <a:srcRect/>
          <a:stretch>
            <a:fillRect/>
          </a:stretch>
        </p:blipFill>
        <p:spPr>
          <a:xfrm>
            <a:off x="0" y="8648290"/>
            <a:ext cx="1524000" cy="1638710"/>
          </a:xfrm>
          <a:prstGeom prst="rect">
            <a:avLst/>
          </a:prstGeom>
        </p:spPr>
      </p:pic>
      <p:sp>
        <p:nvSpPr>
          <p:cNvPr id="6" name="TextBox 5">
            <a:extLst>
              <a:ext uri="{FF2B5EF4-FFF2-40B4-BE49-F238E27FC236}">
                <a16:creationId xmlns:a16="http://schemas.microsoft.com/office/drawing/2014/main" id="{D0243829-E46F-9C1F-B88C-890CA73D3326}"/>
              </a:ext>
            </a:extLst>
          </p:cNvPr>
          <p:cNvSpPr txBox="1"/>
          <p:nvPr/>
        </p:nvSpPr>
        <p:spPr>
          <a:xfrm>
            <a:off x="5486400" y="419100"/>
            <a:ext cx="7315200" cy="1184876"/>
          </a:xfrm>
          <a:prstGeom prst="rect">
            <a:avLst/>
          </a:prstGeom>
          <a:noFill/>
        </p:spPr>
        <p:txBody>
          <a:bodyPr wrap="square">
            <a:spAutoFit/>
          </a:bodyPr>
          <a:lstStyle/>
          <a:p>
            <a:pPr algn="ctr">
              <a:lnSpc>
                <a:spcPct val="150000"/>
              </a:lnSpc>
            </a:pPr>
            <a:r>
              <a:rPr lang="en-US" sz="5400" b="1">
                <a:latin typeface="Arial" panose="020B0604020202020204" pitchFamily="34" charset="0"/>
                <a:cs typeface="Arial" panose="020B0604020202020204" pitchFamily="34" charset="0"/>
              </a:rPr>
              <a:t>Xử lí tình huống</a:t>
            </a:r>
          </a:p>
        </p:txBody>
      </p:sp>
      <p:sp>
        <p:nvSpPr>
          <p:cNvPr id="11" name="TextBox 10">
            <a:extLst>
              <a:ext uri="{FF2B5EF4-FFF2-40B4-BE49-F238E27FC236}">
                <a16:creationId xmlns:a16="http://schemas.microsoft.com/office/drawing/2014/main" id="{73E10111-526A-9262-607F-BEF892553C72}"/>
              </a:ext>
            </a:extLst>
          </p:cNvPr>
          <p:cNvSpPr txBox="1"/>
          <p:nvPr/>
        </p:nvSpPr>
        <p:spPr>
          <a:xfrm>
            <a:off x="1266696" y="1866900"/>
            <a:ext cx="15754608" cy="7746801"/>
          </a:xfrm>
          <a:prstGeom prst="rect">
            <a:avLst/>
          </a:prstGeom>
          <a:noFill/>
        </p:spPr>
        <p:txBody>
          <a:bodyPr wrap="square">
            <a:spAutoFit/>
          </a:bodyPr>
          <a:lstStyle/>
          <a:p>
            <a:pPr marL="285750" indent="-285750" algn="just">
              <a:lnSpc>
                <a:spcPct val="150000"/>
              </a:lnSpc>
              <a:spcBef>
                <a:spcPts val="600"/>
              </a:spcBef>
              <a:spcAft>
                <a:spcPts val="800"/>
              </a:spcAft>
              <a:buFont typeface="Arial" panose="020B0604020202020204" pitchFamily="34" charset="0"/>
              <a:buChar char="•"/>
            </a:pPr>
            <a:r>
              <a:rPr lang="en-US" sz="3200" b="1" i="1">
                <a:solidFill>
                  <a:srgbClr val="000000"/>
                </a:solidFill>
                <a:effectLst/>
                <a:latin typeface="Arial" panose="020B0604020202020204" pitchFamily="34" charset="0"/>
                <a:ea typeface="Calibri" panose="020F0502020204030204" pitchFamily="34" charset="0"/>
                <a:cs typeface="Arial" panose="020B0604020202020204" pitchFamily="34" charset="0"/>
              </a:rPr>
              <a:t>Tình huống 1: </a:t>
            </a: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Bạn Hoa thấy video của một bạn nữ sinh trong trường học của mình đang bị đánh hội đồng được chia sẻ trên mạng. Theo em, bạn Hoa nên làm gì?</a:t>
            </a:r>
          </a:p>
          <a:p>
            <a:pPr marL="285750" indent="-285750" algn="just">
              <a:lnSpc>
                <a:spcPct val="150000"/>
              </a:lnSpc>
              <a:spcBef>
                <a:spcPts val="600"/>
              </a:spcBef>
              <a:spcAft>
                <a:spcPts val="800"/>
              </a:spcAft>
              <a:buFont typeface="Arial" panose="020B0604020202020204" pitchFamily="34" charset="0"/>
              <a:buChar char="•"/>
            </a:pPr>
            <a:r>
              <a:rPr lang="vi-VN" sz="3200" b="1" i="1">
                <a:effectLst/>
                <a:latin typeface="Arial" panose="020B0604020202020204" pitchFamily="34" charset="0"/>
                <a:ea typeface="Calibri" panose="020F0502020204030204" pitchFamily="34" charset="0"/>
                <a:cs typeface="Arial" panose="020B0604020202020204" pitchFamily="34" charset="0"/>
              </a:rPr>
              <a:t>Tình huống 2: </a:t>
            </a:r>
            <a:r>
              <a:rPr lang="vi-VN" sz="3200">
                <a:effectLst/>
                <a:latin typeface="Arial" panose="020B0604020202020204" pitchFamily="34" charset="0"/>
                <a:ea typeface="Calibri" panose="020F0502020204030204" pitchFamily="34" charset="0"/>
                <a:cs typeface="Arial" panose="020B0604020202020204" pitchFamily="34" charset="0"/>
              </a:rPr>
              <a:t>Bạn Lan nhìn thấy tin tức về một người bị nghi ngờ mắc Covid-19 ở khu mình sống đang được chia sẻ tràn lan trên mạng xã hội. Bạn Lan không cần kiểm chứng thông tin đã chia sẻ lại bài đăng và đi thông báo với tất cả mọi người. Theo em, việc làm của bạn Lan là đúng hay sai? Tại sao?</a:t>
            </a:r>
          </a:p>
          <a:p>
            <a:pPr marL="285750" indent="-285750" algn="just">
              <a:lnSpc>
                <a:spcPct val="150000"/>
              </a:lnSpc>
              <a:spcBef>
                <a:spcPts val="600"/>
              </a:spcBef>
              <a:spcAft>
                <a:spcPts val="800"/>
              </a:spcAft>
              <a:buFont typeface="Arial" panose="020B0604020202020204" pitchFamily="34" charset="0"/>
              <a:buChar char="•"/>
            </a:pPr>
            <a:r>
              <a:rPr lang="vi-VN" sz="3200" b="1" i="1">
                <a:effectLst/>
                <a:latin typeface="Arial" panose="020B0604020202020204" pitchFamily="34" charset="0"/>
                <a:ea typeface="Calibri" panose="020F0502020204030204" pitchFamily="34" charset="0"/>
                <a:cs typeface="Arial" panose="020B0604020202020204" pitchFamily="34" charset="0"/>
              </a:rPr>
              <a:t>Tình huống 3: </a:t>
            </a:r>
            <a:r>
              <a:rPr lang="vi-VN" sz="3200">
                <a:effectLst/>
                <a:latin typeface="Arial" panose="020B0604020202020204" pitchFamily="34" charset="0"/>
                <a:ea typeface="Calibri" panose="020F0502020204030204" pitchFamily="34" charset="0"/>
                <a:cs typeface="Arial" panose="020B0604020202020204" pitchFamily="34" charset="0"/>
              </a:rPr>
              <a:t>Bạn Minh thấy được ảnh của một người bạn mà mình không thích đang dự thi một cuộc thi trên mạng. Bạn Minh đã bình luận những lời lẽ xúc phạm về người bạn đó. Theo em, bạn Minh làm như vậy là đúng hay sai? Nếu em là bạn của cả hai em sẽ làm gì?</a:t>
            </a:r>
          </a:p>
        </p:txBody>
      </p:sp>
    </p:spTree>
    <p:extLst>
      <p:ext uri="{BB962C8B-B14F-4D97-AF65-F5344CB8AC3E}">
        <p14:creationId xmlns:p14="http://schemas.microsoft.com/office/powerpoint/2010/main" val="15029468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barn(inVertical)">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barn(inVertical)">
                                      <p:cBhvr>
                                        <p:cTn id="17" dur="500"/>
                                        <p:tgtEl>
                                          <p:spTgt spid="1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xEl>
                                              <p:pRg st="2" end="2"/>
                                            </p:txEl>
                                          </p:spTgt>
                                        </p:tgtEl>
                                        <p:attrNameLst>
                                          <p:attrName>style.visibility</p:attrName>
                                        </p:attrNameLst>
                                      </p:cBhvr>
                                      <p:to>
                                        <p:strVal val="visible"/>
                                      </p:to>
                                    </p:set>
                                    <p:animEffect transition="in" filter="barn(inVertical)">
                                      <p:cBhvr>
                                        <p:cTn id="22"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5132478">
            <a:off x="16553427" y="-326835"/>
            <a:ext cx="1905000" cy="1907384"/>
          </a:xfrm>
          <a:prstGeom prst="rect">
            <a:avLst/>
          </a:prstGeom>
        </p:spPr>
      </p:pic>
      <p:sp>
        <p:nvSpPr>
          <p:cNvPr id="6" name="TextBox 5">
            <a:extLst>
              <a:ext uri="{FF2B5EF4-FFF2-40B4-BE49-F238E27FC236}">
                <a16:creationId xmlns:a16="http://schemas.microsoft.com/office/drawing/2014/main" id="{9D4BBFCB-9AC8-5FBD-3105-E56E27CFFF73}"/>
              </a:ext>
            </a:extLst>
          </p:cNvPr>
          <p:cNvSpPr txBox="1"/>
          <p:nvPr/>
        </p:nvSpPr>
        <p:spPr>
          <a:xfrm>
            <a:off x="5486400" y="419100"/>
            <a:ext cx="7315200" cy="1184876"/>
          </a:xfrm>
          <a:prstGeom prst="rect">
            <a:avLst/>
          </a:prstGeom>
          <a:noFill/>
        </p:spPr>
        <p:txBody>
          <a:bodyPr wrap="square">
            <a:spAutoFit/>
          </a:bodyPr>
          <a:lstStyle/>
          <a:p>
            <a:pPr algn="ctr">
              <a:lnSpc>
                <a:spcPct val="150000"/>
              </a:lnSpc>
            </a:pPr>
            <a:r>
              <a:rPr lang="en-US" sz="5400" b="1">
                <a:latin typeface="Arial" panose="020B0604020202020204" pitchFamily="34" charset="0"/>
                <a:cs typeface="Arial" panose="020B0604020202020204" pitchFamily="34" charset="0"/>
              </a:rPr>
              <a:t>Cách xử lí</a:t>
            </a:r>
          </a:p>
        </p:txBody>
      </p:sp>
      <p:sp>
        <p:nvSpPr>
          <p:cNvPr id="7" name="TextBox 6">
            <a:extLst>
              <a:ext uri="{FF2B5EF4-FFF2-40B4-BE49-F238E27FC236}">
                <a16:creationId xmlns:a16="http://schemas.microsoft.com/office/drawing/2014/main" id="{A37544BC-8FED-C618-C7F0-67BC50587C0C}"/>
              </a:ext>
            </a:extLst>
          </p:cNvPr>
          <p:cNvSpPr txBox="1"/>
          <p:nvPr/>
        </p:nvSpPr>
        <p:spPr>
          <a:xfrm>
            <a:off x="823848" y="1825214"/>
            <a:ext cx="16640304" cy="7827720"/>
          </a:xfrm>
          <a:prstGeom prst="rect">
            <a:avLst/>
          </a:prstGeom>
          <a:noFill/>
        </p:spPr>
        <p:txBody>
          <a:bodyPr wrap="square">
            <a:spAutoFit/>
          </a:bodyPr>
          <a:lstStyle/>
          <a:p>
            <a:pPr marL="285750" indent="-285750" algn="just">
              <a:lnSpc>
                <a:spcPct val="150000"/>
              </a:lnSpc>
              <a:spcBef>
                <a:spcPts val="600"/>
              </a:spcBef>
              <a:spcAft>
                <a:spcPts val="800"/>
              </a:spcAft>
              <a:buFont typeface="Arial" panose="020B0604020202020204" pitchFamily="34" charset="0"/>
              <a:buChar char="•"/>
            </a:pPr>
            <a:r>
              <a:rPr lang="en-US" sz="3600" b="1" i="1">
                <a:solidFill>
                  <a:srgbClr val="000000"/>
                </a:solidFill>
                <a:effectLst/>
                <a:latin typeface="Arial" panose="020B0604020202020204" pitchFamily="34" charset="0"/>
                <a:ea typeface="Calibri" panose="020F0502020204030204" pitchFamily="34" charset="0"/>
                <a:cs typeface="Arial" panose="020B0604020202020204" pitchFamily="34" charset="0"/>
              </a:rPr>
              <a:t>Tình huống 1: </a:t>
            </a: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Bạn Hoa nên báo cáo lại với thầy cô hoặc người lớn trong trường để kịp thời giải quyết và ngăn chặn video lan tràn trên mạng xã hội.</a:t>
            </a:r>
            <a:endParaRPr lang="en-US" sz="36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285750" indent="-285750" algn="just">
              <a:lnSpc>
                <a:spcPct val="150000"/>
              </a:lnSpc>
              <a:spcBef>
                <a:spcPts val="600"/>
              </a:spcBef>
              <a:spcAft>
                <a:spcPts val="800"/>
              </a:spcAft>
              <a:buFont typeface="Arial" panose="020B0604020202020204" pitchFamily="34" charset="0"/>
              <a:buChar char="•"/>
            </a:pPr>
            <a:r>
              <a:rPr lang="vi-VN" sz="3600" b="1" i="1">
                <a:effectLst/>
                <a:latin typeface="Arial" panose="020B0604020202020204" pitchFamily="34" charset="0"/>
                <a:ea typeface="Calibri" panose="020F0502020204030204" pitchFamily="34" charset="0"/>
                <a:cs typeface="Arial" panose="020B0604020202020204" pitchFamily="34" charset="0"/>
              </a:rPr>
              <a:t>Tình huống 2: </a:t>
            </a:r>
            <a:r>
              <a:rPr lang="vi-VN" sz="3600">
                <a:latin typeface="Arial" panose="020B0604020202020204" pitchFamily="34" charset="0"/>
                <a:ea typeface="Calibri" panose="020F0502020204030204" pitchFamily="34" charset="0"/>
                <a:cs typeface="Arial" panose="020B0604020202020204" pitchFamily="34" charset="0"/>
              </a:rPr>
              <a:t>Việc làm của bạn Lan là sai vì bạn Lan chưa kiểm chứng thông tin có đúng hay không mà đã chia sẻ sẽ tiếp tay cho những hành vi lừa đảo hoặc chia sẻ thông tin giả mạo gây hoang mang dư luận và có thể bị phạt tiền.</a:t>
            </a:r>
            <a:endParaRPr lang="en-US" sz="3600">
              <a:latin typeface="Arial" panose="020B0604020202020204" pitchFamily="34" charset="0"/>
              <a:ea typeface="Calibri" panose="020F0502020204030204" pitchFamily="34" charset="0"/>
              <a:cs typeface="Arial" panose="020B0604020202020204" pitchFamily="34" charset="0"/>
            </a:endParaRPr>
          </a:p>
          <a:p>
            <a:pPr marL="285750" indent="-285750" algn="just">
              <a:lnSpc>
                <a:spcPct val="150000"/>
              </a:lnSpc>
              <a:spcBef>
                <a:spcPts val="600"/>
              </a:spcBef>
              <a:spcAft>
                <a:spcPts val="800"/>
              </a:spcAft>
              <a:buFont typeface="Arial" panose="020B0604020202020204" pitchFamily="34" charset="0"/>
              <a:buChar char="•"/>
            </a:pPr>
            <a:r>
              <a:rPr lang="vi-VN" sz="3600" b="1" i="1">
                <a:effectLst/>
                <a:latin typeface="Arial" panose="020B0604020202020204" pitchFamily="34" charset="0"/>
                <a:ea typeface="Calibri" panose="020F0502020204030204" pitchFamily="34" charset="0"/>
                <a:cs typeface="Arial" panose="020B0604020202020204" pitchFamily="34" charset="0"/>
              </a:rPr>
              <a:t>Tình huống 3: </a:t>
            </a:r>
            <a:r>
              <a:rPr lang="vi-VN" sz="3600">
                <a:latin typeface="Arial" panose="020B0604020202020204" pitchFamily="34" charset="0"/>
                <a:ea typeface="Calibri" panose="020F0502020204030204" pitchFamily="34" charset="0"/>
                <a:cs typeface="Arial" panose="020B0604020202020204" pitchFamily="34" charset="0"/>
              </a:rPr>
              <a:t>Bạn Minh làm như vậy là sai. Nếu em là bạn của cả hai, em sẽ khuyên bạn Minh nên xóa bình luận ác ý đó đi vì bình luận đó có thể xúc phạm tới người bạn kia. Nếu người bạn kia đọc được sẽ rất buồn và thậm chí có thể dẫn đến trầm cảm.</a:t>
            </a:r>
          </a:p>
        </p:txBody>
      </p:sp>
    </p:spTree>
    <p:extLst>
      <p:ext uri="{BB962C8B-B14F-4D97-AF65-F5344CB8AC3E}">
        <p14:creationId xmlns:p14="http://schemas.microsoft.com/office/powerpoint/2010/main" val="15046070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barn(inVertical)">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barn(inVertical)">
                                      <p:cBhvr>
                                        <p:cTn id="2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EFD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91C7E43A-1A55-9577-39B2-F5A45DA26848}"/>
              </a:ext>
            </a:extLst>
          </p:cNvPr>
          <p:cNvGrpSpPr/>
          <p:nvPr/>
        </p:nvGrpSpPr>
        <p:grpSpPr>
          <a:xfrm>
            <a:off x="5503754" y="672198"/>
            <a:ext cx="7280492" cy="1010814"/>
            <a:chOff x="5432880" y="1171009"/>
            <a:chExt cx="7280492" cy="1010814"/>
          </a:xfrm>
        </p:grpSpPr>
        <p:sp>
          <p:nvSpPr>
            <p:cNvPr id="12" name="TextBox 16">
              <a:extLst>
                <a:ext uri="{FF2B5EF4-FFF2-40B4-BE49-F238E27FC236}">
                  <a16:creationId xmlns:a16="http://schemas.microsoft.com/office/drawing/2014/main" id="{A2ABC6D5-D56B-3AEB-D6EF-A11CA456C628}"/>
                </a:ext>
              </a:extLst>
            </p:cNvPr>
            <p:cNvSpPr txBox="1"/>
            <p:nvPr/>
          </p:nvSpPr>
          <p:spPr>
            <a:xfrm>
              <a:off x="6341943" y="1368074"/>
              <a:ext cx="5604114" cy="782874"/>
            </a:xfrm>
            <a:prstGeom prst="rect">
              <a:avLst/>
            </a:prstGeom>
          </p:spPr>
          <p:txBody>
            <a:bodyPr wrap="square" lIns="0" tIns="0" rIns="0" bIns="0" rtlCol="0" anchor="t">
              <a:spAutoFit/>
            </a:bodyPr>
            <a:lstStyle/>
            <a:p>
              <a:pPr marL="0" lvl="0" indent="0" algn="ctr">
                <a:lnSpc>
                  <a:spcPts val="5940"/>
                </a:lnSpc>
                <a:spcBef>
                  <a:spcPct val="0"/>
                </a:spcBef>
              </a:pPr>
              <a:r>
                <a:rPr lang="en-US" sz="7200" b="1">
                  <a:latin typeface="Arial" panose="020B0604020202020204" pitchFamily="34" charset="0"/>
                  <a:cs typeface="Arial" panose="020B0604020202020204" pitchFamily="34" charset="0"/>
                </a:rPr>
                <a:t>LUYỆN TẬP</a:t>
              </a:r>
            </a:p>
          </p:txBody>
        </p:sp>
        <p:pic>
          <p:nvPicPr>
            <p:cNvPr id="13" name="Picture 29">
              <a:extLst>
                <a:ext uri="{FF2B5EF4-FFF2-40B4-BE49-F238E27FC236}">
                  <a16:creationId xmlns:a16="http://schemas.microsoft.com/office/drawing/2014/main" id="{0682F117-8182-D0E6-0B63-C8C413E6181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432880" y="1171009"/>
              <a:ext cx="650685" cy="844623"/>
            </a:xfrm>
            <a:prstGeom prst="rect">
              <a:avLst/>
            </a:prstGeom>
          </p:spPr>
        </p:pic>
        <p:pic>
          <p:nvPicPr>
            <p:cNvPr id="14" name="Picture 30">
              <a:extLst>
                <a:ext uri="{FF2B5EF4-FFF2-40B4-BE49-F238E27FC236}">
                  <a16:creationId xmlns:a16="http://schemas.microsoft.com/office/drawing/2014/main" id="{5127B228-C2D1-C91C-7255-F2EDEDBF3BE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2062687" y="1337200"/>
              <a:ext cx="650685" cy="844623"/>
            </a:xfrm>
            <a:prstGeom prst="rect">
              <a:avLst/>
            </a:prstGeom>
          </p:spPr>
        </p:pic>
      </p:grpSp>
      <p:sp>
        <p:nvSpPr>
          <p:cNvPr id="15" name="TextBox 14">
            <a:extLst>
              <a:ext uri="{FF2B5EF4-FFF2-40B4-BE49-F238E27FC236}">
                <a16:creationId xmlns:a16="http://schemas.microsoft.com/office/drawing/2014/main" id="{AA18535F-D81B-1E0D-0043-8F5494AC9C27}"/>
              </a:ext>
            </a:extLst>
          </p:cNvPr>
          <p:cNvSpPr txBox="1"/>
          <p:nvPr/>
        </p:nvSpPr>
        <p:spPr>
          <a:xfrm>
            <a:off x="1313938" y="2603266"/>
            <a:ext cx="15660124" cy="901593"/>
          </a:xfrm>
          <a:prstGeom prst="rect">
            <a:avLst/>
          </a:prstGeom>
          <a:noFill/>
        </p:spPr>
        <p:txBody>
          <a:bodyPr wrap="square">
            <a:spAutoFit/>
          </a:bodyPr>
          <a:lstStyle/>
          <a:p>
            <a:pPr algn="ctr">
              <a:lnSpc>
                <a:spcPct val="150000"/>
              </a:lnSpc>
              <a:spcAft>
                <a:spcPts val="800"/>
              </a:spcAft>
            </a:pPr>
            <a:r>
              <a:rPr lang="vi-VN" sz="4000" b="1">
                <a:solidFill>
                  <a:srgbClr val="000000"/>
                </a:solidFill>
                <a:effectLst/>
                <a:latin typeface="Arial" panose="020B0604020202020204" pitchFamily="34" charset="0"/>
                <a:ea typeface="Calibri" panose="020F0502020204030204" pitchFamily="34" charset="0"/>
                <a:cs typeface="Arial" panose="020B0604020202020204" pitchFamily="34" charset="0"/>
              </a:rPr>
              <a:t>Câu 1.</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Messenger có thể giúp người dùng làm gì?</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sp>
        <p:nvSpPr>
          <p:cNvPr id="17" name="Rectangle: Rounded Corners 16">
            <a:extLst>
              <a:ext uri="{FF2B5EF4-FFF2-40B4-BE49-F238E27FC236}">
                <a16:creationId xmlns:a16="http://schemas.microsoft.com/office/drawing/2014/main" id="{E7E9B3AE-C64F-317E-D65F-DFE736ADD962}"/>
              </a:ext>
            </a:extLst>
          </p:cNvPr>
          <p:cNvSpPr/>
          <p:nvPr/>
        </p:nvSpPr>
        <p:spPr>
          <a:xfrm>
            <a:off x="1188273" y="3800440"/>
            <a:ext cx="7641917" cy="2686119"/>
          </a:xfrm>
          <a:prstGeom prst="roundRect">
            <a:avLst/>
          </a:prstGeom>
          <a:solidFill>
            <a:srgbClr val="FFE3A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A.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Thực hiện cuộc gọi thoại.</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18" name="Rectangle: Rounded Corners 17">
            <a:extLst>
              <a:ext uri="{FF2B5EF4-FFF2-40B4-BE49-F238E27FC236}">
                <a16:creationId xmlns:a16="http://schemas.microsoft.com/office/drawing/2014/main" id="{892FB6CB-12CD-2CEE-FD12-63A2416EA72E}"/>
              </a:ext>
            </a:extLst>
          </p:cNvPr>
          <p:cNvSpPr/>
          <p:nvPr/>
        </p:nvSpPr>
        <p:spPr>
          <a:xfrm>
            <a:off x="1193821" y="6896207"/>
            <a:ext cx="7641917" cy="2686119"/>
          </a:xfrm>
          <a:prstGeom prst="roundRect">
            <a:avLst/>
          </a:prstGeom>
          <a:solidFill>
            <a:srgbClr val="FFE3A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 Gửi hình ảnh động.</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19" name="Rectangle: Rounded Corners 18">
            <a:extLst>
              <a:ext uri="{FF2B5EF4-FFF2-40B4-BE49-F238E27FC236}">
                <a16:creationId xmlns:a16="http://schemas.microsoft.com/office/drawing/2014/main" id="{1FFBBD55-CB17-B657-136F-A70CDEEE5389}"/>
              </a:ext>
            </a:extLst>
          </p:cNvPr>
          <p:cNvSpPr/>
          <p:nvPr/>
        </p:nvSpPr>
        <p:spPr>
          <a:xfrm>
            <a:off x="9452261" y="6896207"/>
            <a:ext cx="7641917" cy="2686119"/>
          </a:xfrm>
          <a:prstGeom prst="roundRect">
            <a:avLst/>
          </a:prstGeom>
          <a:solidFill>
            <a:srgbClr val="FFE3A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D. </a:t>
            </a:r>
            <a:r>
              <a:rPr lang="pt-BR" sz="4000">
                <a:solidFill>
                  <a:srgbClr val="000000"/>
                </a:solidFill>
                <a:latin typeface="Arial" panose="020B0604020202020204" pitchFamily="34" charset="0"/>
                <a:ea typeface="Calibri" panose="020F0502020204030204" pitchFamily="34" charset="0"/>
                <a:cs typeface="Arial" panose="020B0604020202020204" pitchFamily="34" charset="0"/>
              </a:rPr>
              <a:t>Cả A, B, C đều đúng.</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24" name="Rectangle: Rounded Corners 23">
            <a:extLst>
              <a:ext uri="{FF2B5EF4-FFF2-40B4-BE49-F238E27FC236}">
                <a16:creationId xmlns:a16="http://schemas.microsoft.com/office/drawing/2014/main" id="{95B88699-C938-C66C-BF86-27769113C465}"/>
              </a:ext>
            </a:extLst>
          </p:cNvPr>
          <p:cNvSpPr/>
          <p:nvPr/>
        </p:nvSpPr>
        <p:spPr>
          <a:xfrm>
            <a:off x="9457811" y="3800440"/>
            <a:ext cx="7641917" cy="2686119"/>
          </a:xfrm>
          <a:prstGeom prst="roundRect">
            <a:avLst/>
          </a:prstGeom>
          <a:solidFill>
            <a:srgbClr val="FFE3A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B.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Gửi hình ảnh, tệp tin cho bạn bè.</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27" name="Picture 25">
            <a:extLst>
              <a:ext uri="{FF2B5EF4-FFF2-40B4-BE49-F238E27FC236}">
                <a16:creationId xmlns:a16="http://schemas.microsoft.com/office/drawing/2014/main" id="{1AFD8396-DB0E-3826-67A2-F3962366BDB6}"/>
              </a:ext>
            </a:extLst>
          </p:cNvPr>
          <p:cNvPicPr>
            <a:picLocks noChangeAspect="1"/>
          </p:cNvPicPr>
          <p:nvPr/>
        </p:nvPicPr>
        <p:blipFill>
          <a:blip r:embed="rId4"/>
          <a:srcRect/>
          <a:stretch>
            <a:fillRect/>
          </a:stretch>
        </p:blipFill>
        <p:spPr>
          <a:xfrm>
            <a:off x="16054232" y="6681596"/>
            <a:ext cx="1631069" cy="1557670"/>
          </a:xfrm>
          <a:prstGeom prst="rect">
            <a:avLst/>
          </a:prstGeom>
        </p:spPr>
      </p:pic>
      <p:pic>
        <p:nvPicPr>
          <p:cNvPr id="28" name="Picture 27">
            <a:extLst>
              <a:ext uri="{FF2B5EF4-FFF2-40B4-BE49-F238E27FC236}">
                <a16:creationId xmlns:a16="http://schemas.microsoft.com/office/drawing/2014/main" id="{CB6D24F1-EFEC-51AB-6F16-9C7FA7184C29}"/>
              </a:ext>
            </a:extLst>
          </p:cNvPr>
          <p:cNvPicPr>
            <a:picLocks noChangeAspect="1"/>
          </p:cNvPicPr>
          <p:nvPr/>
        </p:nvPicPr>
        <p:blipFill>
          <a:blip r:embed="rId5"/>
          <a:srcRect/>
          <a:stretch>
            <a:fillRect/>
          </a:stretch>
        </p:blipFill>
        <p:spPr>
          <a:xfrm>
            <a:off x="15787192" y="-952499"/>
            <a:ext cx="3180035" cy="3080660"/>
          </a:xfrm>
          <a:prstGeom prst="rect">
            <a:avLst/>
          </a:prstGeom>
        </p:spPr>
      </p:pic>
      <p:sp>
        <p:nvSpPr>
          <p:cNvPr id="29" name="TextBox 9">
            <a:extLst>
              <a:ext uri="{FF2B5EF4-FFF2-40B4-BE49-F238E27FC236}">
                <a16:creationId xmlns:a16="http://schemas.microsoft.com/office/drawing/2014/main" id="{6F1D3C08-89CB-8818-DDDF-06F289774F27}"/>
              </a:ext>
            </a:extLst>
          </p:cNvPr>
          <p:cNvSpPr txBox="1"/>
          <p:nvPr/>
        </p:nvSpPr>
        <p:spPr>
          <a:xfrm>
            <a:off x="4518415" y="1705570"/>
            <a:ext cx="9251170" cy="923330"/>
          </a:xfrm>
          <a:prstGeom prst="rect">
            <a:avLst/>
          </a:prstGeom>
        </p:spPr>
        <p:txBody>
          <a:bodyPr wrap="square" lIns="0" tIns="0" rIns="0" bIns="0" rtlCol="0" anchor="t">
            <a:spAutoFit/>
          </a:bodyPr>
          <a:lstStyle/>
          <a:p>
            <a:pPr algn="ctr"/>
            <a:r>
              <a:rPr lang="en-US" sz="6000" b="1">
                <a:solidFill>
                  <a:srgbClr val="DE9400"/>
                </a:solidFill>
                <a:latin typeface="Arial" panose="020B0604020202020204" pitchFamily="34" charset="0"/>
                <a:cs typeface="Arial" panose="020B0604020202020204" pitchFamily="34" charset="0"/>
              </a:rPr>
              <a:t>A. Trắc nghiệm</a:t>
            </a:r>
          </a:p>
        </p:txBody>
      </p:sp>
    </p:spTree>
    <p:extLst>
      <p:ext uri="{BB962C8B-B14F-4D97-AF65-F5344CB8AC3E}">
        <p14:creationId xmlns:p14="http://schemas.microsoft.com/office/powerpoint/2010/main" val="40342331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barn(inVertical)">
                                      <p:cBhvr>
                                        <p:cTn id="20" dur="500"/>
                                        <p:tgtEl>
                                          <p:spTgt spid="24"/>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p:cTn id="31" dur="500" fill="hold"/>
                                        <p:tgtEl>
                                          <p:spTgt spid="27"/>
                                        </p:tgtEl>
                                        <p:attrNameLst>
                                          <p:attrName>ppt_w</p:attrName>
                                        </p:attrNameLst>
                                      </p:cBhvr>
                                      <p:tavLst>
                                        <p:tav tm="0">
                                          <p:val>
                                            <p:fltVal val="0"/>
                                          </p:val>
                                        </p:tav>
                                        <p:tav tm="100000">
                                          <p:val>
                                            <p:strVal val="#ppt_w"/>
                                          </p:val>
                                        </p:tav>
                                      </p:tavLst>
                                    </p:anim>
                                    <p:anim calcmode="lin" valueType="num">
                                      <p:cBhvr>
                                        <p:cTn id="32" dur="500" fill="hold"/>
                                        <p:tgtEl>
                                          <p:spTgt spid="27"/>
                                        </p:tgtEl>
                                        <p:attrNameLst>
                                          <p:attrName>ppt_h</p:attrName>
                                        </p:attrNameLst>
                                      </p:cBhvr>
                                      <p:tavLst>
                                        <p:tav tm="0">
                                          <p:val>
                                            <p:fltVal val="0"/>
                                          </p:val>
                                        </p:tav>
                                        <p:tav tm="100000">
                                          <p:val>
                                            <p:strVal val="#ppt_h"/>
                                          </p:val>
                                        </p:tav>
                                      </p:tavLst>
                                    </p:anim>
                                    <p:animEffect transition="in" filter="fade">
                                      <p:cBhvr>
                                        <p:cTn id="33" dur="500"/>
                                        <p:tgtEl>
                                          <p:spTgt spid="27"/>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barn(inVertical)">
                                      <p:cBhvr>
                                        <p:cTn id="3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animBg="1"/>
      <p:bldP spid="18" grpId="0" animBg="1"/>
      <p:bldP spid="19" grpId="0" animBg="1"/>
      <p:bldP spid="24" grpId="0" animBg="1"/>
      <p:bldP spid="29"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EFD1"/>
        </a:soli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AA18535F-D81B-1E0D-0043-8F5494AC9C27}"/>
              </a:ext>
            </a:extLst>
          </p:cNvPr>
          <p:cNvSpPr txBox="1"/>
          <p:nvPr/>
        </p:nvSpPr>
        <p:spPr>
          <a:xfrm>
            <a:off x="3209669" y="807061"/>
            <a:ext cx="11868662" cy="1824923"/>
          </a:xfrm>
          <a:prstGeom prst="rect">
            <a:avLst/>
          </a:prstGeom>
          <a:noFill/>
        </p:spPr>
        <p:txBody>
          <a:bodyPr wrap="square">
            <a:spAutoFit/>
          </a:bodyPr>
          <a:lstStyle/>
          <a:p>
            <a:pPr algn="ctr">
              <a:lnSpc>
                <a:spcPct val="150000"/>
              </a:lnSpc>
              <a:spcAft>
                <a:spcPts val="800"/>
              </a:spcAft>
            </a:pPr>
            <a:r>
              <a:rPr lang="vi-VN" sz="4000" b="1">
                <a:solidFill>
                  <a:srgbClr val="000000"/>
                </a:solidFill>
                <a:effectLst/>
                <a:latin typeface="Arial" panose="020B0604020202020204" pitchFamily="34" charset="0"/>
                <a:ea typeface="Calibri" panose="020F0502020204030204" pitchFamily="34" charset="0"/>
                <a:cs typeface="Arial" panose="020B0604020202020204" pitchFamily="34" charset="0"/>
              </a:rPr>
              <a:t>Câu </a:t>
            </a:r>
            <a:r>
              <a:rPr lang="en-US" sz="4000" b="1">
                <a:solidFill>
                  <a:srgbClr val="000000"/>
                </a:solidFill>
                <a:effectLst/>
                <a:latin typeface="Arial" panose="020B0604020202020204" pitchFamily="34" charset="0"/>
                <a:ea typeface="Calibri" panose="020F0502020204030204" pitchFamily="34" charset="0"/>
                <a:cs typeface="Arial" panose="020B0604020202020204" pitchFamily="34" charset="0"/>
              </a:rPr>
              <a:t>2</a:t>
            </a:r>
            <a:r>
              <a:rPr lang="vi-VN" sz="4000" b="1">
                <a:solidFill>
                  <a:srgbClr val="000000"/>
                </a:solidFill>
                <a:effectLst/>
                <a:latin typeface="Arial" panose="020B0604020202020204" pitchFamily="34" charset="0"/>
                <a:ea typeface="Calibri" panose="020F0502020204030204" pitchFamily="34" charset="0"/>
                <a:cs typeface="Arial" panose="020B0604020202020204" pitchFamily="34" charset="0"/>
              </a:rPr>
              <a:t>.</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4000">
                <a:solidFill>
                  <a:srgbClr val="000000"/>
                </a:solidFill>
                <a:ea typeface="Calibri" panose="020F0502020204030204" pitchFamily="34" charset="0"/>
                <a:cs typeface="Arial" panose="020B0604020202020204" pitchFamily="34" charset="0"/>
              </a:rPr>
              <a:t>Đâu </a:t>
            </a:r>
            <a:r>
              <a:rPr lang="vi-VN" sz="4000" b="1">
                <a:solidFill>
                  <a:srgbClr val="000000"/>
                </a:solidFill>
                <a:ea typeface="Calibri" panose="020F0502020204030204" pitchFamily="34" charset="0"/>
                <a:cs typeface="Arial" panose="020B0604020202020204" pitchFamily="34" charset="0"/>
              </a:rPr>
              <a:t>không </a:t>
            </a:r>
            <a:r>
              <a:rPr lang="vi-VN" sz="4000">
                <a:solidFill>
                  <a:srgbClr val="000000"/>
                </a:solidFill>
                <a:ea typeface="Calibri" panose="020F0502020204030204" pitchFamily="34" charset="0"/>
                <a:cs typeface="Arial" panose="020B0604020202020204" pitchFamily="34" charset="0"/>
              </a:rPr>
              <a:t>phải là tác hại của việc sử dụng mạng xã hội quá nhiều?</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sp>
        <p:nvSpPr>
          <p:cNvPr id="17" name="Rectangle: Rounded Corners 16">
            <a:extLst>
              <a:ext uri="{FF2B5EF4-FFF2-40B4-BE49-F238E27FC236}">
                <a16:creationId xmlns:a16="http://schemas.microsoft.com/office/drawing/2014/main" id="{E7E9B3AE-C64F-317E-D65F-DFE736ADD962}"/>
              </a:ext>
            </a:extLst>
          </p:cNvPr>
          <p:cNvSpPr/>
          <p:nvPr/>
        </p:nvSpPr>
        <p:spPr>
          <a:xfrm>
            <a:off x="1188273" y="3143181"/>
            <a:ext cx="7641917" cy="2686119"/>
          </a:xfrm>
          <a:prstGeom prst="roundRect">
            <a:avLst/>
          </a:prstGeom>
          <a:solidFill>
            <a:srgbClr val="FFE3A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A.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Sống ảo.</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18" name="Rectangle: Rounded Corners 17">
            <a:extLst>
              <a:ext uri="{FF2B5EF4-FFF2-40B4-BE49-F238E27FC236}">
                <a16:creationId xmlns:a16="http://schemas.microsoft.com/office/drawing/2014/main" id="{892FB6CB-12CD-2CEE-FD12-63A2416EA72E}"/>
              </a:ext>
            </a:extLst>
          </p:cNvPr>
          <p:cNvSpPr/>
          <p:nvPr/>
        </p:nvSpPr>
        <p:spPr>
          <a:xfrm>
            <a:off x="1193821" y="6258067"/>
            <a:ext cx="7641917" cy="2686119"/>
          </a:xfrm>
          <a:prstGeom prst="roundRect">
            <a:avLst/>
          </a:prstGeom>
          <a:solidFill>
            <a:srgbClr val="FFE3A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 Kết nối với bạn bè.</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19" name="Rectangle: Rounded Corners 18">
            <a:extLst>
              <a:ext uri="{FF2B5EF4-FFF2-40B4-BE49-F238E27FC236}">
                <a16:creationId xmlns:a16="http://schemas.microsoft.com/office/drawing/2014/main" id="{1FFBBD55-CB17-B657-136F-A70CDEEE5389}"/>
              </a:ext>
            </a:extLst>
          </p:cNvPr>
          <p:cNvSpPr/>
          <p:nvPr/>
        </p:nvSpPr>
        <p:spPr>
          <a:xfrm>
            <a:off x="9452261" y="6258067"/>
            <a:ext cx="7641917" cy="2686119"/>
          </a:xfrm>
          <a:prstGeom prst="roundRect">
            <a:avLst/>
          </a:prstGeom>
          <a:solidFill>
            <a:srgbClr val="FFE3A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D. </a:t>
            </a:r>
            <a:r>
              <a:rPr lang="vi-VN" sz="4000">
                <a:solidFill>
                  <a:srgbClr val="000000"/>
                </a:solidFill>
                <a:ea typeface="Calibri" panose="020F0502020204030204" pitchFamily="34" charset="0"/>
                <a:cs typeface="Arial" panose="020B0604020202020204" pitchFamily="34" charset="0"/>
              </a:rPr>
              <a:t>Không quan tâm đến mọi người xung quanh.</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24" name="Rectangle: Rounded Corners 23">
            <a:extLst>
              <a:ext uri="{FF2B5EF4-FFF2-40B4-BE49-F238E27FC236}">
                <a16:creationId xmlns:a16="http://schemas.microsoft.com/office/drawing/2014/main" id="{95B88699-C938-C66C-BF86-27769113C465}"/>
              </a:ext>
            </a:extLst>
          </p:cNvPr>
          <p:cNvSpPr/>
          <p:nvPr/>
        </p:nvSpPr>
        <p:spPr>
          <a:xfrm>
            <a:off x="9457811" y="3143181"/>
            <a:ext cx="7641917" cy="2686119"/>
          </a:xfrm>
          <a:prstGeom prst="roundRect">
            <a:avLst/>
          </a:prstGeom>
          <a:solidFill>
            <a:srgbClr val="FFE3A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B.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Sức khỏe sa sút.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27" name="Picture 25">
            <a:extLst>
              <a:ext uri="{FF2B5EF4-FFF2-40B4-BE49-F238E27FC236}">
                <a16:creationId xmlns:a16="http://schemas.microsoft.com/office/drawing/2014/main" id="{1AFD8396-DB0E-3826-67A2-F3962366BDB6}"/>
              </a:ext>
            </a:extLst>
          </p:cNvPr>
          <p:cNvPicPr>
            <a:picLocks noChangeAspect="1"/>
          </p:cNvPicPr>
          <p:nvPr/>
        </p:nvPicPr>
        <p:blipFill>
          <a:blip r:embed="rId2"/>
          <a:srcRect/>
          <a:stretch>
            <a:fillRect/>
          </a:stretch>
        </p:blipFill>
        <p:spPr>
          <a:xfrm>
            <a:off x="7487531" y="7386516"/>
            <a:ext cx="1631069" cy="1557670"/>
          </a:xfrm>
          <a:prstGeom prst="rect">
            <a:avLst/>
          </a:prstGeom>
        </p:spPr>
      </p:pic>
      <p:pic>
        <p:nvPicPr>
          <p:cNvPr id="16" name="Picture 15">
            <a:extLst>
              <a:ext uri="{FF2B5EF4-FFF2-40B4-BE49-F238E27FC236}">
                <a16:creationId xmlns:a16="http://schemas.microsoft.com/office/drawing/2014/main" id="{ACEAA1E5-3996-0B5C-F440-DFB159B28B3C}"/>
              </a:ext>
            </a:extLst>
          </p:cNvPr>
          <p:cNvPicPr>
            <a:picLocks noChangeAspect="1"/>
          </p:cNvPicPr>
          <p:nvPr/>
        </p:nvPicPr>
        <p:blipFill>
          <a:blip r:embed="rId3"/>
          <a:srcRect/>
          <a:stretch>
            <a:fillRect/>
          </a:stretch>
        </p:blipFill>
        <p:spPr>
          <a:xfrm>
            <a:off x="15787192" y="-952499"/>
            <a:ext cx="3180035" cy="3080660"/>
          </a:xfrm>
          <a:prstGeom prst="rect">
            <a:avLst/>
          </a:prstGeom>
        </p:spPr>
      </p:pic>
    </p:spTree>
    <p:extLst>
      <p:ext uri="{BB962C8B-B14F-4D97-AF65-F5344CB8AC3E}">
        <p14:creationId xmlns:p14="http://schemas.microsoft.com/office/powerpoint/2010/main" val="2041730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 calcmode="lin" valueType="num">
                                      <p:cBhvr>
                                        <p:cTn id="26" dur="500" fill="hold"/>
                                        <p:tgtEl>
                                          <p:spTgt spid="27"/>
                                        </p:tgtEl>
                                        <p:attrNameLst>
                                          <p:attrName>ppt_w</p:attrName>
                                        </p:attrNameLst>
                                      </p:cBhvr>
                                      <p:tavLst>
                                        <p:tav tm="0">
                                          <p:val>
                                            <p:fltVal val="0"/>
                                          </p:val>
                                        </p:tav>
                                        <p:tav tm="100000">
                                          <p:val>
                                            <p:strVal val="#ppt_w"/>
                                          </p:val>
                                        </p:tav>
                                      </p:tavLst>
                                    </p:anim>
                                    <p:anim calcmode="lin" valueType="num">
                                      <p:cBhvr>
                                        <p:cTn id="27" dur="500" fill="hold"/>
                                        <p:tgtEl>
                                          <p:spTgt spid="27"/>
                                        </p:tgtEl>
                                        <p:attrNameLst>
                                          <p:attrName>ppt_h</p:attrName>
                                        </p:attrNameLst>
                                      </p:cBhvr>
                                      <p:tavLst>
                                        <p:tav tm="0">
                                          <p:val>
                                            <p:fltVal val="0"/>
                                          </p:val>
                                        </p:tav>
                                        <p:tav tm="100000">
                                          <p:val>
                                            <p:strVal val="#ppt_h"/>
                                          </p:val>
                                        </p:tav>
                                      </p:tavLst>
                                    </p:anim>
                                    <p:animEffect transition="in" filter="fade">
                                      <p:cBhvr>
                                        <p:cTn id="2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animBg="1"/>
      <p:bldP spid="18" grpId="0" animBg="1"/>
      <p:bldP spid="19" grpId="0" animBg="1"/>
      <p:bldP spid="2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EFD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D9C3ABD-DE53-E105-50DB-DB5B7065E0F8}"/>
              </a:ext>
            </a:extLst>
          </p:cNvPr>
          <p:cNvPicPr>
            <a:picLocks noChangeAspect="1"/>
          </p:cNvPicPr>
          <p:nvPr/>
        </p:nvPicPr>
        <p:blipFill>
          <a:blip r:embed="rId2"/>
          <a:srcRect/>
          <a:stretch>
            <a:fillRect/>
          </a:stretch>
        </p:blipFill>
        <p:spPr>
          <a:xfrm>
            <a:off x="15787192" y="-952499"/>
            <a:ext cx="3180035" cy="3080660"/>
          </a:xfrm>
          <a:prstGeom prst="rect">
            <a:avLst/>
          </a:prstGeom>
        </p:spPr>
      </p:pic>
      <p:sp>
        <p:nvSpPr>
          <p:cNvPr id="15" name="TextBox 14">
            <a:extLst>
              <a:ext uri="{FF2B5EF4-FFF2-40B4-BE49-F238E27FC236}">
                <a16:creationId xmlns:a16="http://schemas.microsoft.com/office/drawing/2014/main" id="{AA18535F-D81B-1E0D-0043-8F5494AC9C27}"/>
              </a:ext>
            </a:extLst>
          </p:cNvPr>
          <p:cNvSpPr txBox="1"/>
          <p:nvPr/>
        </p:nvSpPr>
        <p:spPr>
          <a:xfrm>
            <a:off x="2709734" y="1226567"/>
            <a:ext cx="12868531" cy="901593"/>
          </a:xfrm>
          <a:prstGeom prst="rect">
            <a:avLst/>
          </a:prstGeom>
          <a:noFill/>
        </p:spPr>
        <p:txBody>
          <a:bodyPr wrap="square">
            <a:spAutoFit/>
          </a:bodyPr>
          <a:lstStyle/>
          <a:p>
            <a:pPr algn="ctr">
              <a:lnSpc>
                <a:spcPct val="150000"/>
              </a:lnSpc>
              <a:spcAft>
                <a:spcPts val="800"/>
              </a:spcAft>
            </a:pPr>
            <a:r>
              <a:rPr lang="vi-VN" sz="4000" b="1">
                <a:solidFill>
                  <a:srgbClr val="000000"/>
                </a:solidFill>
                <a:effectLst/>
                <a:latin typeface="Arial" panose="020B0604020202020204" pitchFamily="34" charset="0"/>
                <a:ea typeface="Calibri" panose="020F0502020204030204" pitchFamily="34" charset="0"/>
                <a:cs typeface="Arial" panose="020B0604020202020204" pitchFamily="34" charset="0"/>
              </a:rPr>
              <a:t>Câu </a:t>
            </a:r>
            <a:r>
              <a:rPr lang="en-US" sz="4000" b="1">
                <a:solidFill>
                  <a:srgbClr val="000000"/>
                </a:solidFill>
                <a:latin typeface="Arial" panose="020B0604020202020204" pitchFamily="34" charset="0"/>
                <a:ea typeface="Calibri" panose="020F0502020204030204" pitchFamily="34" charset="0"/>
                <a:cs typeface="Arial" panose="020B0604020202020204" pitchFamily="34" charset="0"/>
              </a:rPr>
              <a:t>3</a:t>
            </a:r>
            <a:r>
              <a:rPr lang="vi-VN" sz="4000" b="1">
                <a:solidFill>
                  <a:srgbClr val="000000"/>
                </a:solidFill>
                <a:effectLst/>
                <a:latin typeface="Arial" panose="020B0604020202020204" pitchFamily="34" charset="0"/>
                <a:ea typeface="Calibri" panose="020F0502020204030204" pitchFamily="34" charset="0"/>
                <a:cs typeface="Arial" panose="020B0604020202020204" pitchFamily="34" charset="0"/>
              </a:rPr>
              <a:t>.</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4000">
                <a:solidFill>
                  <a:srgbClr val="000000"/>
                </a:solidFill>
                <a:ea typeface="Calibri" panose="020F0502020204030204" pitchFamily="34" charset="0"/>
                <a:cs typeface="Arial" panose="020B0604020202020204" pitchFamily="34" charset="0"/>
              </a:rPr>
              <a:t>Đâu là hành vi sai trái khi sử dụng mạng xã hội?</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sp>
        <p:nvSpPr>
          <p:cNvPr id="17" name="Rectangle: Rounded Corners 16">
            <a:extLst>
              <a:ext uri="{FF2B5EF4-FFF2-40B4-BE49-F238E27FC236}">
                <a16:creationId xmlns:a16="http://schemas.microsoft.com/office/drawing/2014/main" id="{E7E9B3AE-C64F-317E-D65F-DFE736ADD962}"/>
              </a:ext>
            </a:extLst>
          </p:cNvPr>
          <p:cNvSpPr/>
          <p:nvPr/>
        </p:nvSpPr>
        <p:spPr>
          <a:xfrm>
            <a:off x="1188273" y="3143181"/>
            <a:ext cx="7641917" cy="2686119"/>
          </a:xfrm>
          <a:prstGeom prst="roundRect">
            <a:avLst/>
          </a:prstGeom>
          <a:solidFill>
            <a:srgbClr val="FFE3A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A.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Đăng tải thông tin </a:t>
            </a:r>
          </a:p>
          <a:p>
            <a:pPr algn="ctr">
              <a:spcAft>
                <a:spcPts val="800"/>
              </a:spcAft>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sai sự thật.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18" name="Rectangle: Rounded Corners 17">
            <a:extLst>
              <a:ext uri="{FF2B5EF4-FFF2-40B4-BE49-F238E27FC236}">
                <a16:creationId xmlns:a16="http://schemas.microsoft.com/office/drawing/2014/main" id="{892FB6CB-12CD-2CEE-FD12-63A2416EA72E}"/>
              </a:ext>
            </a:extLst>
          </p:cNvPr>
          <p:cNvSpPr/>
          <p:nvPr/>
        </p:nvSpPr>
        <p:spPr>
          <a:xfrm>
            <a:off x="1193821" y="6258067"/>
            <a:ext cx="7641917" cy="2686119"/>
          </a:xfrm>
          <a:prstGeom prst="roundRect">
            <a:avLst/>
          </a:prstGeom>
          <a:solidFill>
            <a:srgbClr val="FFE3A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 Quảng cáo, chia sẻ thông tin, hình ảnh hàng hóa bị cấm.</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19" name="Rectangle: Rounded Corners 18">
            <a:extLst>
              <a:ext uri="{FF2B5EF4-FFF2-40B4-BE49-F238E27FC236}">
                <a16:creationId xmlns:a16="http://schemas.microsoft.com/office/drawing/2014/main" id="{1FFBBD55-CB17-B657-136F-A70CDEEE5389}"/>
              </a:ext>
            </a:extLst>
          </p:cNvPr>
          <p:cNvSpPr/>
          <p:nvPr/>
        </p:nvSpPr>
        <p:spPr>
          <a:xfrm>
            <a:off x="9477664" y="6219967"/>
            <a:ext cx="7641917" cy="2686119"/>
          </a:xfrm>
          <a:prstGeom prst="roundRect">
            <a:avLst/>
          </a:prstGeom>
          <a:solidFill>
            <a:srgbClr val="FFE3A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D. </a:t>
            </a:r>
            <a:r>
              <a:rPr lang="pt-BR" sz="4000">
                <a:solidFill>
                  <a:srgbClr val="000000"/>
                </a:solidFill>
                <a:latin typeface="Arial" panose="020B0604020202020204" pitchFamily="34" charset="0"/>
                <a:ea typeface="Calibri" panose="020F0502020204030204" pitchFamily="34" charset="0"/>
                <a:cs typeface="Arial" panose="020B0604020202020204" pitchFamily="34" charset="0"/>
              </a:rPr>
              <a:t>Cả A, B, C đều đúng.</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24" name="Rectangle: Rounded Corners 23">
            <a:extLst>
              <a:ext uri="{FF2B5EF4-FFF2-40B4-BE49-F238E27FC236}">
                <a16:creationId xmlns:a16="http://schemas.microsoft.com/office/drawing/2014/main" id="{95B88699-C938-C66C-BF86-27769113C465}"/>
              </a:ext>
            </a:extLst>
          </p:cNvPr>
          <p:cNvSpPr/>
          <p:nvPr/>
        </p:nvSpPr>
        <p:spPr>
          <a:xfrm>
            <a:off x="9457811" y="3143181"/>
            <a:ext cx="7641917" cy="2686119"/>
          </a:xfrm>
          <a:prstGeom prst="roundRect">
            <a:avLst/>
          </a:prstGeom>
          <a:solidFill>
            <a:srgbClr val="FFE3A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B. </a:t>
            </a:r>
            <a:r>
              <a:rPr lang="vi-VN" sz="4000">
                <a:solidFill>
                  <a:srgbClr val="000000"/>
                </a:solidFill>
                <a:ea typeface="Calibri" panose="020F0502020204030204" pitchFamily="34" charset="0"/>
                <a:cs typeface="Arial" panose="020B0604020202020204" pitchFamily="34" charset="0"/>
              </a:rPr>
              <a:t>Nhắn tin quấy rối, đe dọa người khác.</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27" name="Picture 25">
            <a:extLst>
              <a:ext uri="{FF2B5EF4-FFF2-40B4-BE49-F238E27FC236}">
                <a16:creationId xmlns:a16="http://schemas.microsoft.com/office/drawing/2014/main" id="{1AFD8396-DB0E-3826-67A2-F3962366BDB6}"/>
              </a:ext>
            </a:extLst>
          </p:cNvPr>
          <p:cNvPicPr>
            <a:picLocks noChangeAspect="1"/>
          </p:cNvPicPr>
          <p:nvPr/>
        </p:nvPicPr>
        <p:blipFill>
          <a:blip r:embed="rId3"/>
          <a:srcRect/>
          <a:stretch>
            <a:fillRect/>
          </a:stretch>
        </p:blipFill>
        <p:spPr>
          <a:xfrm>
            <a:off x="15812592" y="7659101"/>
            <a:ext cx="1631069" cy="1557670"/>
          </a:xfrm>
          <a:prstGeom prst="rect">
            <a:avLst/>
          </a:prstGeom>
        </p:spPr>
      </p:pic>
    </p:spTree>
    <p:extLst>
      <p:ext uri="{BB962C8B-B14F-4D97-AF65-F5344CB8AC3E}">
        <p14:creationId xmlns:p14="http://schemas.microsoft.com/office/powerpoint/2010/main" val="6230059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 calcmode="lin" valueType="num">
                                      <p:cBhvr>
                                        <p:cTn id="26" dur="500" fill="hold"/>
                                        <p:tgtEl>
                                          <p:spTgt spid="27"/>
                                        </p:tgtEl>
                                        <p:attrNameLst>
                                          <p:attrName>ppt_w</p:attrName>
                                        </p:attrNameLst>
                                      </p:cBhvr>
                                      <p:tavLst>
                                        <p:tav tm="0">
                                          <p:val>
                                            <p:fltVal val="0"/>
                                          </p:val>
                                        </p:tav>
                                        <p:tav tm="100000">
                                          <p:val>
                                            <p:strVal val="#ppt_w"/>
                                          </p:val>
                                        </p:tav>
                                      </p:tavLst>
                                    </p:anim>
                                    <p:anim calcmode="lin" valueType="num">
                                      <p:cBhvr>
                                        <p:cTn id="27" dur="500" fill="hold"/>
                                        <p:tgtEl>
                                          <p:spTgt spid="27"/>
                                        </p:tgtEl>
                                        <p:attrNameLst>
                                          <p:attrName>ppt_h</p:attrName>
                                        </p:attrNameLst>
                                      </p:cBhvr>
                                      <p:tavLst>
                                        <p:tav tm="0">
                                          <p:val>
                                            <p:fltVal val="0"/>
                                          </p:val>
                                        </p:tav>
                                        <p:tav tm="100000">
                                          <p:val>
                                            <p:strVal val="#ppt_h"/>
                                          </p:val>
                                        </p:tav>
                                      </p:tavLst>
                                    </p:anim>
                                    <p:animEffect transition="in" filter="fade">
                                      <p:cBhvr>
                                        <p:cTn id="2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animBg="1"/>
      <p:bldP spid="18" grpId="0" animBg="1"/>
      <p:bldP spid="19" grpId="0" animBg="1"/>
      <p:bldP spid="2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EFD1"/>
        </a:soli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AA18535F-D81B-1E0D-0043-8F5494AC9C27}"/>
              </a:ext>
            </a:extLst>
          </p:cNvPr>
          <p:cNvSpPr txBox="1"/>
          <p:nvPr/>
        </p:nvSpPr>
        <p:spPr>
          <a:xfrm>
            <a:off x="2855238" y="810748"/>
            <a:ext cx="12577523" cy="1824923"/>
          </a:xfrm>
          <a:prstGeom prst="rect">
            <a:avLst/>
          </a:prstGeom>
          <a:noFill/>
        </p:spPr>
        <p:txBody>
          <a:bodyPr wrap="square">
            <a:spAutoFit/>
          </a:bodyPr>
          <a:lstStyle/>
          <a:p>
            <a:pPr algn="ctr">
              <a:lnSpc>
                <a:spcPct val="150000"/>
              </a:lnSpc>
              <a:spcAft>
                <a:spcPts val="800"/>
              </a:spcAft>
            </a:pPr>
            <a:r>
              <a:rPr lang="vi-VN" sz="4000" b="1">
                <a:solidFill>
                  <a:srgbClr val="000000"/>
                </a:solidFill>
                <a:effectLst/>
                <a:latin typeface="Arial" panose="020B0604020202020204" pitchFamily="34" charset="0"/>
                <a:ea typeface="Calibri" panose="020F0502020204030204" pitchFamily="34" charset="0"/>
                <a:cs typeface="Arial" panose="020B0604020202020204" pitchFamily="34" charset="0"/>
              </a:rPr>
              <a:t>Câu </a:t>
            </a:r>
            <a:r>
              <a:rPr lang="en-US" sz="4000" b="1">
                <a:solidFill>
                  <a:srgbClr val="000000"/>
                </a:solidFill>
                <a:latin typeface="Arial" panose="020B0604020202020204" pitchFamily="34" charset="0"/>
                <a:ea typeface="Calibri" panose="020F0502020204030204" pitchFamily="34" charset="0"/>
                <a:cs typeface="Arial" panose="020B0604020202020204" pitchFamily="34" charset="0"/>
              </a:rPr>
              <a:t>4</a:t>
            </a:r>
            <a:r>
              <a:rPr lang="vi-VN" sz="4000" b="1">
                <a:solidFill>
                  <a:srgbClr val="000000"/>
                </a:solidFill>
                <a:effectLst/>
                <a:latin typeface="Arial" panose="020B0604020202020204" pitchFamily="34" charset="0"/>
                <a:ea typeface="Calibri" panose="020F0502020204030204" pitchFamily="34" charset="0"/>
                <a:cs typeface="Arial" panose="020B0604020202020204" pitchFamily="34" charset="0"/>
              </a:rPr>
              <a:t>.</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4000">
                <a:solidFill>
                  <a:srgbClr val="000000"/>
                </a:solidFill>
                <a:ea typeface="Calibri" panose="020F0502020204030204" pitchFamily="34" charset="0"/>
                <a:cs typeface="Arial" panose="020B0604020202020204" pitchFamily="34" charset="0"/>
              </a:rPr>
              <a:t>Trong các hành vi sau đây, hành vi nào </a:t>
            </a:r>
            <a:r>
              <a:rPr lang="vi-VN" sz="4000" b="1">
                <a:solidFill>
                  <a:srgbClr val="000000"/>
                </a:solidFill>
                <a:ea typeface="Calibri" panose="020F0502020204030204" pitchFamily="34" charset="0"/>
                <a:cs typeface="Arial" panose="020B0604020202020204" pitchFamily="34" charset="0"/>
              </a:rPr>
              <a:t>không </a:t>
            </a:r>
            <a:r>
              <a:rPr lang="vi-VN" sz="4000">
                <a:solidFill>
                  <a:srgbClr val="000000"/>
                </a:solidFill>
                <a:ea typeface="Calibri" panose="020F0502020204030204" pitchFamily="34" charset="0"/>
                <a:cs typeface="Arial" panose="020B0604020202020204" pitchFamily="34" charset="0"/>
              </a:rPr>
              <a:t>mang tính tiêu cực khi sử dụng mạng xã hội?</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sp>
        <p:nvSpPr>
          <p:cNvPr id="17" name="Rectangle: Rounded Corners 16">
            <a:extLst>
              <a:ext uri="{FF2B5EF4-FFF2-40B4-BE49-F238E27FC236}">
                <a16:creationId xmlns:a16="http://schemas.microsoft.com/office/drawing/2014/main" id="{E7E9B3AE-C64F-317E-D65F-DFE736ADD962}"/>
              </a:ext>
            </a:extLst>
          </p:cNvPr>
          <p:cNvSpPr/>
          <p:nvPr/>
        </p:nvSpPr>
        <p:spPr>
          <a:xfrm>
            <a:off x="1188273" y="3143181"/>
            <a:ext cx="7641917" cy="2686119"/>
          </a:xfrm>
          <a:prstGeom prst="roundRect">
            <a:avLst/>
          </a:prstGeom>
          <a:solidFill>
            <a:srgbClr val="FFE3A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A. </a:t>
            </a:r>
            <a:r>
              <a:rPr lang="vi-VN" sz="4000">
                <a:solidFill>
                  <a:srgbClr val="000000"/>
                </a:solidFill>
                <a:ea typeface="Calibri" panose="020F0502020204030204" pitchFamily="34" charset="0"/>
                <a:cs typeface="Arial" panose="020B0604020202020204" pitchFamily="34" charset="0"/>
              </a:rPr>
              <a:t>Tẩy chay những thông tin đe dọa, bắt nạt,… gây hậu quả cho người khác.</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18" name="Rectangle: Rounded Corners 17">
            <a:extLst>
              <a:ext uri="{FF2B5EF4-FFF2-40B4-BE49-F238E27FC236}">
                <a16:creationId xmlns:a16="http://schemas.microsoft.com/office/drawing/2014/main" id="{892FB6CB-12CD-2CEE-FD12-63A2416EA72E}"/>
              </a:ext>
            </a:extLst>
          </p:cNvPr>
          <p:cNvSpPr/>
          <p:nvPr/>
        </p:nvSpPr>
        <p:spPr>
          <a:xfrm>
            <a:off x="1193821" y="6258067"/>
            <a:ext cx="7641917" cy="2686119"/>
          </a:xfrm>
          <a:prstGeom prst="roundRect">
            <a:avLst/>
          </a:prstGeom>
          <a:solidFill>
            <a:srgbClr val="FFE3A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 </a:t>
            </a:r>
            <a:r>
              <a:rPr lang="vi-VN" sz="4000">
                <a:solidFill>
                  <a:srgbClr val="000000"/>
                </a:solidFill>
                <a:ea typeface="Calibri" panose="020F0502020204030204" pitchFamily="34" charset="0"/>
                <a:cs typeface="Arial" panose="020B0604020202020204" pitchFamily="34" charset="0"/>
              </a:rPr>
              <a:t>Đăng những thông tin có tính chất chống phá nhà nước.</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19" name="Rectangle: Rounded Corners 18">
            <a:extLst>
              <a:ext uri="{FF2B5EF4-FFF2-40B4-BE49-F238E27FC236}">
                <a16:creationId xmlns:a16="http://schemas.microsoft.com/office/drawing/2014/main" id="{1FFBBD55-CB17-B657-136F-A70CDEEE5389}"/>
              </a:ext>
            </a:extLst>
          </p:cNvPr>
          <p:cNvSpPr/>
          <p:nvPr/>
        </p:nvSpPr>
        <p:spPr>
          <a:xfrm>
            <a:off x="9452261" y="6258067"/>
            <a:ext cx="7641917" cy="2686119"/>
          </a:xfrm>
          <a:prstGeom prst="roundRect">
            <a:avLst/>
          </a:prstGeom>
          <a:solidFill>
            <a:srgbClr val="FFE3A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D. </a:t>
            </a:r>
            <a:r>
              <a:rPr lang="vi-VN" sz="4000">
                <a:solidFill>
                  <a:srgbClr val="000000"/>
                </a:solidFill>
                <a:ea typeface="Calibri" panose="020F0502020204030204" pitchFamily="34" charset="0"/>
                <a:cs typeface="Arial" panose="020B0604020202020204" pitchFamily="34" charset="0"/>
              </a:rPr>
              <a:t>Chia sẻ những thông tin sai sự thật trong giai đoạn </a:t>
            </a:r>
            <a:endParaRPr lang="en-US" sz="4000">
              <a:solidFill>
                <a:srgbClr val="000000"/>
              </a:solidFill>
              <a:ea typeface="Calibri" panose="020F0502020204030204" pitchFamily="34" charset="0"/>
              <a:cs typeface="Arial" panose="020B0604020202020204" pitchFamily="34" charset="0"/>
            </a:endParaRPr>
          </a:p>
          <a:p>
            <a:pPr algn="ctr">
              <a:spcAft>
                <a:spcPts val="800"/>
              </a:spcAft>
            </a:pPr>
            <a:r>
              <a:rPr lang="vi-VN" sz="4000">
                <a:solidFill>
                  <a:srgbClr val="000000"/>
                </a:solidFill>
                <a:ea typeface="Calibri" panose="020F0502020204030204" pitchFamily="34" charset="0"/>
                <a:cs typeface="Arial" panose="020B0604020202020204" pitchFamily="34" charset="0"/>
              </a:rPr>
              <a:t>dịch bệnh.</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24" name="Rectangle: Rounded Corners 23">
            <a:extLst>
              <a:ext uri="{FF2B5EF4-FFF2-40B4-BE49-F238E27FC236}">
                <a16:creationId xmlns:a16="http://schemas.microsoft.com/office/drawing/2014/main" id="{95B88699-C938-C66C-BF86-27769113C465}"/>
              </a:ext>
            </a:extLst>
          </p:cNvPr>
          <p:cNvSpPr/>
          <p:nvPr/>
        </p:nvSpPr>
        <p:spPr>
          <a:xfrm>
            <a:off x="9457811" y="3143181"/>
            <a:ext cx="7641917" cy="2686119"/>
          </a:xfrm>
          <a:prstGeom prst="roundRect">
            <a:avLst/>
          </a:prstGeom>
          <a:solidFill>
            <a:srgbClr val="FFE3A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B. </a:t>
            </a:r>
            <a:r>
              <a:rPr lang="vi-VN" sz="4000">
                <a:solidFill>
                  <a:srgbClr val="000000"/>
                </a:solidFill>
                <a:ea typeface="Calibri" panose="020F0502020204030204" pitchFamily="34" charset="0"/>
                <a:cs typeface="Arial" panose="020B0604020202020204" pitchFamily="34" charset="0"/>
              </a:rPr>
              <a:t>Đăng ảnh xúc phạm đến một người bạn của em.</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27" name="Picture 25">
            <a:extLst>
              <a:ext uri="{FF2B5EF4-FFF2-40B4-BE49-F238E27FC236}">
                <a16:creationId xmlns:a16="http://schemas.microsoft.com/office/drawing/2014/main" id="{1AFD8396-DB0E-3826-67A2-F3962366BDB6}"/>
              </a:ext>
            </a:extLst>
          </p:cNvPr>
          <p:cNvPicPr>
            <a:picLocks noChangeAspect="1"/>
          </p:cNvPicPr>
          <p:nvPr/>
        </p:nvPicPr>
        <p:blipFill>
          <a:blip r:embed="rId2"/>
          <a:srcRect/>
          <a:stretch>
            <a:fillRect/>
          </a:stretch>
        </p:blipFill>
        <p:spPr>
          <a:xfrm>
            <a:off x="7510195" y="4486240"/>
            <a:ext cx="1631069" cy="1557670"/>
          </a:xfrm>
          <a:prstGeom prst="rect">
            <a:avLst/>
          </a:prstGeom>
        </p:spPr>
      </p:pic>
      <p:pic>
        <p:nvPicPr>
          <p:cNvPr id="10" name="Picture 9">
            <a:extLst>
              <a:ext uri="{FF2B5EF4-FFF2-40B4-BE49-F238E27FC236}">
                <a16:creationId xmlns:a16="http://schemas.microsoft.com/office/drawing/2014/main" id="{7C69CD41-7793-52CA-8500-909E51BEC043}"/>
              </a:ext>
            </a:extLst>
          </p:cNvPr>
          <p:cNvPicPr>
            <a:picLocks noChangeAspect="1"/>
          </p:cNvPicPr>
          <p:nvPr/>
        </p:nvPicPr>
        <p:blipFill>
          <a:blip r:embed="rId3"/>
          <a:srcRect/>
          <a:stretch>
            <a:fillRect/>
          </a:stretch>
        </p:blipFill>
        <p:spPr>
          <a:xfrm>
            <a:off x="15787192" y="-952499"/>
            <a:ext cx="3180035" cy="3080660"/>
          </a:xfrm>
          <a:prstGeom prst="rect">
            <a:avLst/>
          </a:prstGeom>
        </p:spPr>
      </p:pic>
    </p:spTree>
    <p:extLst>
      <p:ext uri="{BB962C8B-B14F-4D97-AF65-F5344CB8AC3E}">
        <p14:creationId xmlns:p14="http://schemas.microsoft.com/office/powerpoint/2010/main" val="41236012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 calcmode="lin" valueType="num">
                                      <p:cBhvr>
                                        <p:cTn id="26" dur="500" fill="hold"/>
                                        <p:tgtEl>
                                          <p:spTgt spid="27"/>
                                        </p:tgtEl>
                                        <p:attrNameLst>
                                          <p:attrName>ppt_w</p:attrName>
                                        </p:attrNameLst>
                                      </p:cBhvr>
                                      <p:tavLst>
                                        <p:tav tm="0">
                                          <p:val>
                                            <p:fltVal val="0"/>
                                          </p:val>
                                        </p:tav>
                                        <p:tav tm="100000">
                                          <p:val>
                                            <p:strVal val="#ppt_w"/>
                                          </p:val>
                                        </p:tav>
                                      </p:tavLst>
                                    </p:anim>
                                    <p:anim calcmode="lin" valueType="num">
                                      <p:cBhvr>
                                        <p:cTn id="27" dur="500" fill="hold"/>
                                        <p:tgtEl>
                                          <p:spTgt spid="27"/>
                                        </p:tgtEl>
                                        <p:attrNameLst>
                                          <p:attrName>ppt_h</p:attrName>
                                        </p:attrNameLst>
                                      </p:cBhvr>
                                      <p:tavLst>
                                        <p:tav tm="0">
                                          <p:val>
                                            <p:fltVal val="0"/>
                                          </p:val>
                                        </p:tav>
                                        <p:tav tm="100000">
                                          <p:val>
                                            <p:strVal val="#ppt_h"/>
                                          </p:val>
                                        </p:tav>
                                      </p:tavLst>
                                    </p:anim>
                                    <p:animEffect transition="in" filter="fade">
                                      <p:cBhvr>
                                        <p:cTn id="2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animBg="1"/>
      <p:bldP spid="18" grpId="0" animBg="1"/>
      <p:bldP spid="19" grpId="0" animBg="1"/>
      <p:bldP spid="2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EFD1"/>
        </a:soli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AA18535F-D81B-1E0D-0043-8F5494AC9C27}"/>
              </a:ext>
            </a:extLst>
          </p:cNvPr>
          <p:cNvSpPr txBox="1"/>
          <p:nvPr/>
        </p:nvSpPr>
        <p:spPr>
          <a:xfrm>
            <a:off x="2404934" y="1239267"/>
            <a:ext cx="13478131" cy="901593"/>
          </a:xfrm>
          <a:prstGeom prst="rect">
            <a:avLst/>
          </a:prstGeom>
          <a:noFill/>
        </p:spPr>
        <p:txBody>
          <a:bodyPr wrap="square">
            <a:spAutoFit/>
          </a:bodyPr>
          <a:lstStyle/>
          <a:p>
            <a:pPr algn="ctr">
              <a:lnSpc>
                <a:spcPct val="150000"/>
              </a:lnSpc>
              <a:spcAft>
                <a:spcPts val="800"/>
              </a:spcAft>
            </a:pPr>
            <a:r>
              <a:rPr lang="vi-VN" sz="4000" b="1">
                <a:solidFill>
                  <a:srgbClr val="000000"/>
                </a:solidFill>
                <a:effectLst/>
                <a:latin typeface="Arial" panose="020B0604020202020204" pitchFamily="34" charset="0"/>
                <a:ea typeface="Calibri" panose="020F0502020204030204" pitchFamily="34" charset="0"/>
                <a:cs typeface="Arial" panose="020B0604020202020204" pitchFamily="34" charset="0"/>
              </a:rPr>
              <a:t>Câu </a:t>
            </a:r>
            <a:r>
              <a:rPr lang="en-US" sz="4000" b="1">
                <a:solidFill>
                  <a:srgbClr val="000000"/>
                </a:solidFill>
                <a:latin typeface="Arial" panose="020B0604020202020204" pitchFamily="34" charset="0"/>
                <a:ea typeface="Calibri" panose="020F0502020204030204" pitchFamily="34" charset="0"/>
                <a:cs typeface="Arial" panose="020B0604020202020204" pitchFamily="34" charset="0"/>
              </a:rPr>
              <a:t>5</a:t>
            </a:r>
            <a:r>
              <a:rPr lang="vi-VN" sz="4000" b="1">
                <a:solidFill>
                  <a:srgbClr val="000000"/>
                </a:solidFill>
                <a:effectLst/>
                <a:latin typeface="Arial" panose="020B0604020202020204" pitchFamily="34" charset="0"/>
                <a:ea typeface="Calibri" panose="020F0502020204030204" pitchFamily="34" charset="0"/>
                <a:cs typeface="Arial" panose="020B0604020202020204" pitchFamily="34" charset="0"/>
              </a:rPr>
              <a:t>.</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4000">
                <a:solidFill>
                  <a:srgbClr val="000000"/>
                </a:solidFill>
                <a:ea typeface="Calibri" panose="020F0502020204030204" pitchFamily="34" charset="0"/>
                <a:cs typeface="Arial" panose="020B0604020202020204" pitchFamily="34" charset="0"/>
              </a:rPr>
              <a:t>Lợi ích chính của việc sử dụng mạng xã hội là gì?</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sp>
        <p:nvSpPr>
          <p:cNvPr id="17" name="Rectangle: Rounded Corners 16">
            <a:extLst>
              <a:ext uri="{FF2B5EF4-FFF2-40B4-BE49-F238E27FC236}">
                <a16:creationId xmlns:a16="http://schemas.microsoft.com/office/drawing/2014/main" id="{E7E9B3AE-C64F-317E-D65F-DFE736ADD962}"/>
              </a:ext>
            </a:extLst>
          </p:cNvPr>
          <p:cNvSpPr/>
          <p:nvPr/>
        </p:nvSpPr>
        <p:spPr>
          <a:xfrm>
            <a:off x="1188273" y="3143181"/>
            <a:ext cx="7641917" cy="2686119"/>
          </a:xfrm>
          <a:prstGeom prst="roundRect">
            <a:avLst/>
          </a:prstGeom>
          <a:solidFill>
            <a:srgbClr val="FFE3A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A.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Nghe nhạc.</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18" name="Rectangle: Rounded Corners 17">
            <a:extLst>
              <a:ext uri="{FF2B5EF4-FFF2-40B4-BE49-F238E27FC236}">
                <a16:creationId xmlns:a16="http://schemas.microsoft.com/office/drawing/2014/main" id="{892FB6CB-12CD-2CEE-FD12-63A2416EA72E}"/>
              </a:ext>
            </a:extLst>
          </p:cNvPr>
          <p:cNvSpPr/>
          <p:nvPr/>
        </p:nvSpPr>
        <p:spPr>
          <a:xfrm>
            <a:off x="1193821" y="6258067"/>
            <a:ext cx="7641917" cy="2686119"/>
          </a:xfrm>
          <a:prstGeom prst="roundRect">
            <a:avLst/>
          </a:prstGeom>
          <a:solidFill>
            <a:srgbClr val="FFE3A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 Xem phim</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19" name="Rectangle: Rounded Corners 18">
            <a:extLst>
              <a:ext uri="{FF2B5EF4-FFF2-40B4-BE49-F238E27FC236}">
                <a16:creationId xmlns:a16="http://schemas.microsoft.com/office/drawing/2014/main" id="{1FFBBD55-CB17-B657-136F-A70CDEEE5389}"/>
              </a:ext>
            </a:extLst>
          </p:cNvPr>
          <p:cNvSpPr/>
          <p:nvPr/>
        </p:nvSpPr>
        <p:spPr>
          <a:xfrm>
            <a:off x="9452261" y="6258067"/>
            <a:ext cx="7641917" cy="2686119"/>
          </a:xfrm>
          <a:prstGeom prst="roundRect">
            <a:avLst/>
          </a:prstGeom>
          <a:solidFill>
            <a:srgbClr val="FFE3A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D. </a:t>
            </a:r>
            <a:r>
              <a:rPr lang="pt-BR" sz="4000">
                <a:solidFill>
                  <a:srgbClr val="000000"/>
                </a:solidFill>
                <a:latin typeface="Arial" panose="020B0604020202020204" pitchFamily="34" charset="0"/>
                <a:ea typeface="Calibri" panose="020F0502020204030204" pitchFamily="34" charset="0"/>
                <a:cs typeface="Arial" panose="020B0604020202020204" pitchFamily="34" charset="0"/>
              </a:rPr>
              <a:t>Cả A, B, C đều đúng.</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24" name="Rectangle: Rounded Corners 23">
            <a:extLst>
              <a:ext uri="{FF2B5EF4-FFF2-40B4-BE49-F238E27FC236}">
                <a16:creationId xmlns:a16="http://schemas.microsoft.com/office/drawing/2014/main" id="{95B88699-C938-C66C-BF86-27769113C465}"/>
              </a:ext>
            </a:extLst>
          </p:cNvPr>
          <p:cNvSpPr/>
          <p:nvPr/>
        </p:nvSpPr>
        <p:spPr>
          <a:xfrm>
            <a:off x="9457811" y="3143181"/>
            <a:ext cx="7641917" cy="2686119"/>
          </a:xfrm>
          <a:prstGeom prst="roundRect">
            <a:avLst/>
          </a:prstGeom>
          <a:solidFill>
            <a:srgbClr val="FFE3A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B. </a:t>
            </a:r>
            <a:r>
              <a:rPr lang="vi-VN" sz="4000">
                <a:solidFill>
                  <a:srgbClr val="000000"/>
                </a:solidFill>
                <a:ea typeface="Calibri" panose="020F0502020204030204" pitchFamily="34" charset="0"/>
                <a:cs typeface="Arial" panose="020B0604020202020204" pitchFamily="34" charset="0"/>
              </a:rPr>
              <a:t>Kết nối mọi người trên thế giới với nhau.</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27" name="Picture 25">
            <a:extLst>
              <a:ext uri="{FF2B5EF4-FFF2-40B4-BE49-F238E27FC236}">
                <a16:creationId xmlns:a16="http://schemas.microsoft.com/office/drawing/2014/main" id="{1AFD8396-DB0E-3826-67A2-F3962366BDB6}"/>
              </a:ext>
            </a:extLst>
          </p:cNvPr>
          <p:cNvPicPr>
            <a:picLocks noChangeAspect="1"/>
          </p:cNvPicPr>
          <p:nvPr/>
        </p:nvPicPr>
        <p:blipFill>
          <a:blip r:embed="rId2"/>
          <a:srcRect/>
          <a:stretch>
            <a:fillRect/>
          </a:stretch>
        </p:blipFill>
        <p:spPr>
          <a:xfrm>
            <a:off x="15908465" y="4271630"/>
            <a:ext cx="1631069" cy="1557670"/>
          </a:xfrm>
          <a:prstGeom prst="rect">
            <a:avLst/>
          </a:prstGeom>
        </p:spPr>
      </p:pic>
      <p:pic>
        <p:nvPicPr>
          <p:cNvPr id="10" name="Picture 9">
            <a:extLst>
              <a:ext uri="{FF2B5EF4-FFF2-40B4-BE49-F238E27FC236}">
                <a16:creationId xmlns:a16="http://schemas.microsoft.com/office/drawing/2014/main" id="{F17EDE50-1446-ABD8-AC44-37CC5ADF26E9}"/>
              </a:ext>
            </a:extLst>
          </p:cNvPr>
          <p:cNvPicPr>
            <a:picLocks noChangeAspect="1"/>
          </p:cNvPicPr>
          <p:nvPr/>
        </p:nvPicPr>
        <p:blipFill>
          <a:blip r:embed="rId3"/>
          <a:srcRect/>
          <a:stretch>
            <a:fillRect/>
          </a:stretch>
        </p:blipFill>
        <p:spPr>
          <a:xfrm>
            <a:off x="15787192" y="-952499"/>
            <a:ext cx="3180035" cy="3080660"/>
          </a:xfrm>
          <a:prstGeom prst="rect">
            <a:avLst/>
          </a:prstGeom>
        </p:spPr>
      </p:pic>
    </p:spTree>
    <p:extLst>
      <p:ext uri="{BB962C8B-B14F-4D97-AF65-F5344CB8AC3E}">
        <p14:creationId xmlns:p14="http://schemas.microsoft.com/office/powerpoint/2010/main" val="38167058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 calcmode="lin" valueType="num">
                                      <p:cBhvr>
                                        <p:cTn id="26" dur="500" fill="hold"/>
                                        <p:tgtEl>
                                          <p:spTgt spid="27"/>
                                        </p:tgtEl>
                                        <p:attrNameLst>
                                          <p:attrName>ppt_w</p:attrName>
                                        </p:attrNameLst>
                                      </p:cBhvr>
                                      <p:tavLst>
                                        <p:tav tm="0">
                                          <p:val>
                                            <p:fltVal val="0"/>
                                          </p:val>
                                        </p:tav>
                                        <p:tav tm="100000">
                                          <p:val>
                                            <p:strVal val="#ppt_w"/>
                                          </p:val>
                                        </p:tav>
                                      </p:tavLst>
                                    </p:anim>
                                    <p:anim calcmode="lin" valueType="num">
                                      <p:cBhvr>
                                        <p:cTn id="27" dur="500" fill="hold"/>
                                        <p:tgtEl>
                                          <p:spTgt spid="27"/>
                                        </p:tgtEl>
                                        <p:attrNameLst>
                                          <p:attrName>ppt_h</p:attrName>
                                        </p:attrNameLst>
                                      </p:cBhvr>
                                      <p:tavLst>
                                        <p:tav tm="0">
                                          <p:val>
                                            <p:fltVal val="0"/>
                                          </p:val>
                                        </p:tav>
                                        <p:tav tm="100000">
                                          <p:val>
                                            <p:strVal val="#ppt_h"/>
                                          </p:val>
                                        </p:tav>
                                      </p:tavLst>
                                    </p:anim>
                                    <p:animEffect transition="in" filter="fade">
                                      <p:cBhvr>
                                        <p:cTn id="2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animBg="1"/>
      <p:bldP spid="18" grpId="0" animBg="1"/>
      <p:bldP spid="19" grpId="0" animBg="1"/>
      <p:bldP spid="2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5132478">
            <a:off x="16553427" y="-326835"/>
            <a:ext cx="1905000" cy="1907384"/>
          </a:xfrm>
          <a:prstGeom prst="rect">
            <a:avLst/>
          </a:prstGeom>
        </p:spPr>
      </p:pic>
      <p:sp>
        <p:nvSpPr>
          <p:cNvPr id="8" name="TextBox 9">
            <a:extLst>
              <a:ext uri="{FF2B5EF4-FFF2-40B4-BE49-F238E27FC236}">
                <a16:creationId xmlns:a16="http://schemas.microsoft.com/office/drawing/2014/main" id="{C6E68B9D-0F27-851F-2413-5BA9627F7D1A}"/>
              </a:ext>
            </a:extLst>
          </p:cNvPr>
          <p:cNvSpPr txBox="1"/>
          <p:nvPr/>
        </p:nvSpPr>
        <p:spPr>
          <a:xfrm>
            <a:off x="4518415" y="1303727"/>
            <a:ext cx="9251170" cy="923330"/>
          </a:xfrm>
          <a:prstGeom prst="rect">
            <a:avLst/>
          </a:prstGeom>
        </p:spPr>
        <p:txBody>
          <a:bodyPr wrap="square" lIns="0" tIns="0" rIns="0" bIns="0" rtlCol="0" anchor="t">
            <a:spAutoFit/>
          </a:bodyPr>
          <a:lstStyle/>
          <a:p>
            <a:pPr algn="ctr"/>
            <a:r>
              <a:rPr lang="en-US" sz="6000" b="1">
                <a:solidFill>
                  <a:schemeClr val="accent5">
                    <a:lumMod val="50000"/>
                  </a:schemeClr>
                </a:solidFill>
                <a:latin typeface="Arial" panose="020B0604020202020204" pitchFamily="34" charset="0"/>
                <a:cs typeface="Arial" panose="020B0604020202020204" pitchFamily="34" charset="0"/>
              </a:rPr>
              <a:t>B. Tự luận</a:t>
            </a:r>
          </a:p>
        </p:txBody>
      </p:sp>
      <p:pic>
        <p:nvPicPr>
          <p:cNvPr id="10" name="Picture 32">
            <a:extLst>
              <a:ext uri="{FF2B5EF4-FFF2-40B4-BE49-F238E27FC236}">
                <a16:creationId xmlns:a16="http://schemas.microsoft.com/office/drawing/2014/main" id="{BFA10935-34FA-E2AA-AA66-4ECA05ADB90F}"/>
              </a:ext>
            </a:extLst>
          </p:cNvPr>
          <p:cNvPicPr>
            <a:picLocks noChangeAspect="1"/>
          </p:cNvPicPr>
          <p:nvPr/>
        </p:nvPicPr>
        <p:blipFill>
          <a:blip r:embed="rId3"/>
          <a:srcRect/>
          <a:stretch>
            <a:fillRect/>
          </a:stretch>
        </p:blipFill>
        <p:spPr>
          <a:xfrm>
            <a:off x="7052741" y="2628900"/>
            <a:ext cx="10409810" cy="6462758"/>
          </a:xfrm>
          <a:prstGeom prst="rect">
            <a:avLst/>
          </a:prstGeom>
        </p:spPr>
      </p:pic>
      <p:sp>
        <p:nvSpPr>
          <p:cNvPr id="4" name="Speech Bubble: Oval 3">
            <a:extLst>
              <a:ext uri="{FF2B5EF4-FFF2-40B4-BE49-F238E27FC236}">
                <a16:creationId xmlns:a16="http://schemas.microsoft.com/office/drawing/2014/main" id="{1B0FED10-1571-F824-C4E6-407A1B26DD89}"/>
              </a:ext>
            </a:extLst>
          </p:cNvPr>
          <p:cNvSpPr/>
          <p:nvPr/>
        </p:nvSpPr>
        <p:spPr>
          <a:xfrm>
            <a:off x="825449" y="2227056"/>
            <a:ext cx="7772400" cy="5278643"/>
          </a:xfrm>
          <a:prstGeom prst="wedgeEllipseCallout">
            <a:avLst>
              <a:gd name="adj1" fmla="val 80801"/>
              <a:gd name="adj2" fmla="val 1871"/>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Em hãy nêu bốn ví dụ về những việc cần tránh khi sử dụng mạng xã hội.</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9149872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righ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6" name="TextBox 4">
            <a:extLst>
              <a:ext uri="{FF2B5EF4-FFF2-40B4-BE49-F238E27FC236}">
                <a16:creationId xmlns:a16="http://schemas.microsoft.com/office/drawing/2014/main" id="{1C001702-2F0B-2D21-C507-792C979C1E66}"/>
              </a:ext>
            </a:extLst>
          </p:cNvPr>
          <p:cNvSpPr txBox="1"/>
          <p:nvPr/>
        </p:nvSpPr>
        <p:spPr>
          <a:xfrm>
            <a:off x="2129843" y="5372100"/>
            <a:ext cx="14028314" cy="4112793"/>
          </a:xfrm>
          <a:prstGeom prst="rect">
            <a:avLst/>
          </a:prstGeom>
        </p:spPr>
        <p:txBody>
          <a:bodyPr wrap="square" lIns="0" tIns="0" rIns="0" bIns="0" rtlCol="0" anchor="t">
            <a:spAutoFit/>
          </a:bodyPr>
          <a:lstStyle/>
          <a:p>
            <a:pPr marL="0" marR="0" lvl="0" indent="0" algn="ctr" defTabSz="914400" rtl="0" eaLnBrk="1" fontAlgn="auto" latinLnBrk="0" hangingPunct="1">
              <a:lnSpc>
                <a:spcPts val="11000"/>
              </a:lnSpc>
              <a:spcBef>
                <a:spcPts val="0"/>
              </a:spcBef>
              <a:spcAft>
                <a:spcPts val="0"/>
              </a:spcAft>
              <a:buClrTx/>
              <a:buSzTx/>
              <a:buFontTx/>
              <a:buNone/>
              <a:tabLst/>
              <a:defRPr/>
            </a:pPr>
            <a:r>
              <a:rPr kumimoji="0" lang="vi-VN" sz="8000" b="1" i="0" u="none" strike="noStrike" kern="1200" cap="none" normalizeH="0" baseline="0" noProof="0">
                <a:ln>
                  <a:noFill/>
                </a:ln>
                <a:effectLst/>
                <a:uLnTx/>
                <a:uFillTx/>
                <a:latin typeface="Arial" panose="020B0604020202020204" pitchFamily="34" charset="0"/>
                <a:cs typeface="Arial" panose="020B0604020202020204" pitchFamily="34" charset="0"/>
              </a:rPr>
              <a:t>BÀI </a:t>
            </a:r>
            <a:r>
              <a:rPr kumimoji="0" lang="en-US" sz="8000" b="1" i="0" u="none" strike="noStrike" kern="1200" cap="none" normalizeH="0" baseline="0" noProof="0">
                <a:ln>
                  <a:noFill/>
                </a:ln>
                <a:effectLst/>
                <a:uLnTx/>
                <a:uFillTx/>
                <a:latin typeface="Arial" panose="020B0604020202020204" pitchFamily="34" charset="0"/>
                <a:cs typeface="Arial" panose="020B0604020202020204" pitchFamily="34" charset="0"/>
              </a:rPr>
              <a:t>3</a:t>
            </a:r>
            <a:r>
              <a:rPr kumimoji="0" lang="vi-VN" sz="8000" b="1" i="0" u="none" strike="noStrike" kern="1200" cap="none" normalizeH="0" baseline="0" noProof="0">
                <a:ln>
                  <a:noFill/>
                </a:ln>
                <a:effectLst/>
                <a:uLnTx/>
                <a:uFillTx/>
                <a:latin typeface="Arial" panose="020B0604020202020204" pitchFamily="34" charset="0"/>
                <a:cs typeface="Arial" panose="020B0604020202020204" pitchFamily="34" charset="0"/>
              </a:rPr>
              <a:t>: </a:t>
            </a:r>
            <a:endParaRPr kumimoji="0" lang="en-US" sz="8000" b="1" i="0" u="none" strike="noStrike" kern="1200" cap="none" normalizeH="0" baseline="0" noProof="0">
              <a:ln>
                <a:noFill/>
              </a:ln>
              <a:effectLst/>
              <a:uLnTx/>
              <a:uFillTx/>
              <a:latin typeface="Arial" panose="020B0604020202020204" pitchFamily="34" charset="0"/>
              <a:cs typeface="Arial" panose="020B0604020202020204" pitchFamily="34" charset="0"/>
            </a:endParaRPr>
          </a:p>
          <a:p>
            <a:pPr lvl="0" algn="ctr">
              <a:lnSpc>
                <a:spcPts val="11000"/>
              </a:lnSpc>
              <a:defRPr/>
            </a:pPr>
            <a:r>
              <a:rPr lang="en-US" sz="8000" b="1">
                <a:latin typeface="Arial" panose="020B0604020202020204" pitchFamily="34" charset="0"/>
                <a:cs typeface="Arial" panose="020B0604020202020204" pitchFamily="34" charset="0"/>
              </a:rPr>
              <a:t>TRAO ĐỔI THÔNG TIN TRÊN MẠNG XÃ HỘI</a:t>
            </a:r>
            <a:endParaRPr kumimoji="0" lang="en-US" sz="8000" b="1" i="0" u="none" strike="noStrike" kern="1200" cap="none" normalizeH="0" baseline="0" noProof="0" dirty="0">
              <a:ln>
                <a:noFill/>
              </a:ln>
              <a:effectLst/>
              <a:uLnTx/>
              <a:uFillTx/>
              <a:latin typeface="Arial" panose="020B0604020202020204" pitchFamily="34" charset="0"/>
              <a:cs typeface="Arial" panose="020B0604020202020204" pitchFamily="34" charset="0"/>
            </a:endParaRPr>
          </a:p>
        </p:txBody>
      </p:sp>
      <p:pic>
        <p:nvPicPr>
          <p:cNvPr id="9" name="Picture 11">
            <a:extLst>
              <a:ext uri="{FF2B5EF4-FFF2-40B4-BE49-F238E27FC236}">
                <a16:creationId xmlns:a16="http://schemas.microsoft.com/office/drawing/2014/main" id="{6B9FE1DA-66CB-BBA6-BF7C-757BD04930EA}"/>
              </a:ext>
            </a:extLst>
          </p:cNvPr>
          <p:cNvPicPr>
            <a:picLocks noChangeAspect="1"/>
          </p:cNvPicPr>
          <p:nvPr/>
        </p:nvPicPr>
        <p:blipFill rotWithShape="1">
          <a:blip r:embed="rId2"/>
          <a:srcRect t="43461"/>
          <a:stretch/>
        </p:blipFill>
        <p:spPr>
          <a:xfrm>
            <a:off x="0" y="-1"/>
            <a:ext cx="18288000" cy="558432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EFD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466609">
            <a:off x="16171196" y="-478504"/>
            <a:ext cx="2683137" cy="2683137"/>
          </a:xfrm>
          <a:prstGeom prst="rect">
            <a:avLst/>
          </a:prstGeom>
        </p:spPr>
      </p:pic>
      <p:sp>
        <p:nvSpPr>
          <p:cNvPr id="18" name="TextBox 17">
            <a:extLst>
              <a:ext uri="{FF2B5EF4-FFF2-40B4-BE49-F238E27FC236}">
                <a16:creationId xmlns:a16="http://schemas.microsoft.com/office/drawing/2014/main" id="{EA577144-D613-E074-BD50-207B19285088}"/>
              </a:ext>
            </a:extLst>
          </p:cNvPr>
          <p:cNvSpPr txBox="1"/>
          <p:nvPr/>
        </p:nvSpPr>
        <p:spPr>
          <a:xfrm>
            <a:off x="4779168" y="548906"/>
            <a:ext cx="8729663" cy="1824923"/>
          </a:xfrm>
          <a:prstGeom prst="rect">
            <a:avLst/>
          </a:prstGeom>
          <a:noFill/>
        </p:spPr>
        <p:txBody>
          <a:bodyPr wrap="square">
            <a:spAutoFit/>
          </a:bodyPr>
          <a:lstStyle/>
          <a:p>
            <a:pPr algn="ctr">
              <a:lnSpc>
                <a:spcPct val="150000"/>
              </a:lnSpc>
              <a:spcAft>
                <a:spcPts val="800"/>
              </a:spcAft>
            </a:pPr>
            <a:r>
              <a:rPr lang="en-US" sz="4000" b="1">
                <a:solidFill>
                  <a:srgbClr val="000000"/>
                </a:solidFill>
                <a:effectLst/>
                <a:latin typeface="Arial" panose="020B0604020202020204" pitchFamily="34" charset="0"/>
                <a:ea typeface="Calibri" panose="020F0502020204030204" pitchFamily="34" charset="0"/>
                <a:cs typeface="Arial" panose="020B0604020202020204" pitchFamily="34" charset="0"/>
              </a:rPr>
              <a:t>Bốn ví dụ về những việc cần tránh khi sử dụng mạng xã hội là:</a:t>
            </a:r>
            <a:endParaRPr lang="en-US" sz="4000" b="1">
              <a:effectLst/>
              <a:latin typeface="Arial" panose="020B0604020202020204" pitchFamily="34" charset="0"/>
              <a:ea typeface="Calibri" panose="020F050202020403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F07408B1-3824-6AF7-0848-52ECE2D18B66}"/>
              </a:ext>
            </a:extLst>
          </p:cNvPr>
          <p:cNvSpPr txBox="1"/>
          <p:nvPr/>
        </p:nvSpPr>
        <p:spPr>
          <a:xfrm>
            <a:off x="437401" y="3367942"/>
            <a:ext cx="7629525" cy="4975657"/>
          </a:xfrm>
          <a:prstGeom prst="rect">
            <a:avLst/>
          </a:prstGeom>
          <a:noFill/>
        </p:spPr>
        <p:txBody>
          <a:bodyPr wrap="square">
            <a:spAutoFit/>
          </a:bodyPr>
          <a:lstStyle/>
          <a:p>
            <a:pPr marL="571500" indent="-571500" algn="just">
              <a:lnSpc>
                <a:spcPct val="150000"/>
              </a:lnSpc>
              <a:spcAft>
                <a:spcPts val="800"/>
              </a:spcAft>
              <a:buFont typeface="Arial" panose="020B0604020202020204" pitchFamily="34" charset="0"/>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Không công khai các thông tin riêng tư như mật khẩu ngân hàng, mật khẩu thư điện tử hay các thông tin cá nhân khác (địa chỉ nhà, số điện thoại, thư điện tử,...) lên mạng xã hội.</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pic>
        <p:nvPicPr>
          <p:cNvPr id="21" name="Picture 20" descr="A picture containing text&#10;&#10;Description automatically generated">
            <a:extLst>
              <a:ext uri="{FF2B5EF4-FFF2-40B4-BE49-F238E27FC236}">
                <a16:creationId xmlns:a16="http://schemas.microsoft.com/office/drawing/2014/main" id="{EDA2EC24-180B-D7B0-8AD4-C641AF1FFDC0}"/>
              </a:ext>
            </a:extLst>
          </p:cNvPr>
          <p:cNvPicPr>
            <a:picLocks noChangeAspect="1"/>
          </p:cNvPicPr>
          <p:nvPr/>
        </p:nvPicPr>
        <p:blipFill rotWithShape="1">
          <a:blip r:embed="rId3">
            <a:extLst>
              <a:ext uri="{28A0092B-C50C-407E-A947-70E740481C1C}">
                <a14:useLocalDpi xmlns:a14="http://schemas.microsoft.com/office/drawing/2010/main" val="0"/>
              </a:ext>
            </a:extLst>
          </a:blip>
          <a:srcRect l="3334" r="1999"/>
          <a:stretch/>
        </p:blipFill>
        <p:spPr>
          <a:xfrm>
            <a:off x="8686800" y="3137285"/>
            <a:ext cx="9163799" cy="5436972"/>
          </a:xfrm>
          <a:prstGeom prst="rect">
            <a:avLst/>
          </a:prstGeom>
        </p:spPr>
      </p:pic>
    </p:spTree>
    <p:extLst>
      <p:ext uri="{BB962C8B-B14F-4D97-AF65-F5344CB8AC3E}">
        <p14:creationId xmlns:p14="http://schemas.microsoft.com/office/powerpoint/2010/main" val="11215752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EFD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466609">
            <a:off x="16171196" y="-478504"/>
            <a:ext cx="2683137" cy="2683137"/>
          </a:xfrm>
          <a:prstGeom prst="rect">
            <a:avLst/>
          </a:prstGeom>
        </p:spPr>
      </p:pic>
      <p:sp>
        <p:nvSpPr>
          <p:cNvPr id="19" name="TextBox 18">
            <a:extLst>
              <a:ext uri="{FF2B5EF4-FFF2-40B4-BE49-F238E27FC236}">
                <a16:creationId xmlns:a16="http://schemas.microsoft.com/office/drawing/2014/main" id="{F07408B1-3824-6AF7-0848-52ECE2D18B66}"/>
              </a:ext>
            </a:extLst>
          </p:cNvPr>
          <p:cNvSpPr txBox="1"/>
          <p:nvPr/>
        </p:nvSpPr>
        <p:spPr>
          <a:xfrm>
            <a:off x="585271" y="891085"/>
            <a:ext cx="8458200" cy="8504829"/>
          </a:xfrm>
          <a:prstGeom prst="rect">
            <a:avLst/>
          </a:prstGeom>
          <a:noFill/>
        </p:spPr>
        <p:txBody>
          <a:bodyPr wrap="square">
            <a:spAutoFit/>
          </a:bodyPr>
          <a:lstStyle/>
          <a:p>
            <a:pPr marL="571500" indent="-571500" algn="just">
              <a:lnSpc>
                <a:spcPct val="150000"/>
              </a:lnSpc>
              <a:spcAft>
                <a:spcPts val="800"/>
              </a:spcAft>
              <a:buFont typeface="Arial" panose="020B0604020202020204" pitchFamily="34" charset="0"/>
              <a:buChar char="•"/>
            </a:pP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Không đăng các thông tin khi chưa được công nhận có thật hay không (tin giả).</a:t>
            </a:r>
            <a:endPar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Không đăng các thông tin có nội dung b</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ạ</a:t>
            </a: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o lực, phản cảm, gây tranh cãi hoặc ảnh hưởng xấu đến một c</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á</a:t>
            </a: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 nhân nào đó lên mạng xã hội.</a:t>
            </a:r>
          </a:p>
          <a:p>
            <a:pPr marL="571500" indent="-571500" algn="just">
              <a:lnSpc>
                <a:spcPct val="150000"/>
              </a:lnSpc>
              <a:spcAft>
                <a:spcPts val="800"/>
              </a:spcAft>
              <a:buFont typeface="Arial" panose="020B0604020202020204" pitchFamily="34" charset="0"/>
              <a:buChar char="•"/>
            </a:pP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Không đăng các thông tin có nội dung đe dọa, tốn tiền người khác lên mạng xã hội. </a:t>
            </a:r>
          </a:p>
        </p:txBody>
      </p:sp>
      <p:pic>
        <p:nvPicPr>
          <p:cNvPr id="23" name="Picture 22" descr="Timeline&#10;&#10;Description automatically generated">
            <a:extLst>
              <a:ext uri="{FF2B5EF4-FFF2-40B4-BE49-F238E27FC236}">
                <a16:creationId xmlns:a16="http://schemas.microsoft.com/office/drawing/2014/main" id="{AF1E2059-F40C-AD7C-8790-FFF8C80C2D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8764" y="1111517"/>
            <a:ext cx="8063965" cy="8063965"/>
          </a:xfrm>
          <a:prstGeom prst="rect">
            <a:avLst/>
          </a:prstGeom>
        </p:spPr>
      </p:pic>
    </p:spTree>
    <p:extLst>
      <p:ext uri="{BB962C8B-B14F-4D97-AF65-F5344CB8AC3E}">
        <p14:creationId xmlns:p14="http://schemas.microsoft.com/office/powerpoint/2010/main" val="14618649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barn(inVertical)">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xEl>
                                              <p:pRg st="1" end="1"/>
                                            </p:txEl>
                                          </p:spTgt>
                                        </p:tgtEl>
                                        <p:attrNameLst>
                                          <p:attrName>style.visibility</p:attrName>
                                        </p:attrNameLst>
                                      </p:cBhvr>
                                      <p:to>
                                        <p:strVal val="visible"/>
                                      </p:to>
                                    </p:set>
                                    <p:animEffect transition="in" filter="barn(inVertical)">
                                      <p:cBhvr>
                                        <p:cTn id="12" dur="500"/>
                                        <p:tgtEl>
                                          <p:spTgt spid="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xEl>
                                              <p:pRg st="2" end="2"/>
                                            </p:txEl>
                                          </p:spTgt>
                                        </p:tgtEl>
                                        <p:attrNameLst>
                                          <p:attrName>style.visibility</p:attrName>
                                        </p:attrNameLst>
                                      </p:cBhvr>
                                      <p:to>
                                        <p:strVal val="visible"/>
                                      </p:to>
                                    </p:set>
                                    <p:animEffect transition="in" filter="barn(inVertical)">
                                      <p:cBhvr>
                                        <p:cTn id="17" dur="500"/>
                                        <p:tgtEl>
                                          <p:spTgt spid="19">
                                            <p:txEl>
                                              <p:pRg st="2" end="2"/>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rot="948280">
            <a:off x="-351926" y="8263240"/>
            <a:ext cx="1946056" cy="2162285"/>
          </a:xfrm>
          <a:prstGeom prst="rect">
            <a:avLst/>
          </a:prstGeom>
        </p:spPr>
      </p:pic>
      <p:sp>
        <p:nvSpPr>
          <p:cNvPr id="11" name="TextBox 8">
            <a:extLst>
              <a:ext uri="{FF2B5EF4-FFF2-40B4-BE49-F238E27FC236}">
                <a16:creationId xmlns:a16="http://schemas.microsoft.com/office/drawing/2014/main" id="{9E265F8C-A965-4189-D4FF-75CAB2A02593}"/>
              </a:ext>
            </a:extLst>
          </p:cNvPr>
          <p:cNvSpPr txBox="1"/>
          <p:nvPr/>
        </p:nvSpPr>
        <p:spPr>
          <a:xfrm>
            <a:off x="6231698" y="879318"/>
            <a:ext cx="5824604" cy="1102866"/>
          </a:xfrm>
          <a:prstGeom prst="rect">
            <a:avLst/>
          </a:prstGeom>
        </p:spPr>
        <p:txBody>
          <a:bodyPr lIns="0" tIns="0" rIns="0" bIns="0" rtlCol="0" anchor="t">
            <a:spAutoFit/>
          </a:bodyPr>
          <a:lstStyle/>
          <a:p>
            <a:pPr marL="0" lvl="0" indent="0" algn="ctr">
              <a:lnSpc>
                <a:spcPts val="8640"/>
              </a:lnSpc>
              <a:spcBef>
                <a:spcPct val="0"/>
              </a:spcBef>
            </a:pPr>
            <a:r>
              <a:rPr lang="en-US" sz="7200" b="1">
                <a:latin typeface="Arial" panose="020B0604020202020204" pitchFamily="34" charset="0"/>
                <a:cs typeface="Arial" panose="020B0604020202020204" pitchFamily="34" charset="0"/>
              </a:rPr>
              <a:t>VẬN DỤNG</a:t>
            </a:r>
          </a:p>
        </p:txBody>
      </p:sp>
      <p:pic>
        <p:nvPicPr>
          <p:cNvPr id="14" name="Picture 21">
            <a:extLst>
              <a:ext uri="{FF2B5EF4-FFF2-40B4-BE49-F238E27FC236}">
                <a16:creationId xmlns:a16="http://schemas.microsoft.com/office/drawing/2014/main" id="{411D5550-4285-624A-D1D7-63732C1381AF}"/>
              </a:ext>
            </a:extLst>
          </p:cNvPr>
          <p:cNvPicPr>
            <a:picLocks noChangeAspect="1"/>
          </p:cNvPicPr>
          <p:nvPr/>
        </p:nvPicPr>
        <p:blipFill>
          <a:blip r:embed="rId3"/>
          <a:srcRect/>
          <a:stretch>
            <a:fillRect/>
          </a:stretch>
        </p:blipFill>
        <p:spPr>
          <a:xfrm>
            <a:off x="15468600" y="-878369"/>
            <a:ext cx="3519774" cy="3515374"/>
          </a:xfrm>
          <a:prstGeom prst="rect">
            <a:avLst/>
          </a:prstGeom>
        </p:spPr>
      </p:pic>
      <p:pic>
        <p:nvPicPr>
          <p:cNvPr id="15" name="Picture 4">
            <a:extLst>
              <a:ext uri="{FF2B5EF4-FFF2-40B4-BE49-F238E27FC236}">
                <a16:creationId xmlns:a16="http://schemas.microsoft.com/office/drawing/2014/main" id="{22CADBF8-B742-3810-F395-5ACF9AD295D7}"/>
              </a:ext>
            </a:extLst>
          </p:cNvPr>
          <p:cNvPicPr>
            <a:picLocks noChangeAspect="1"/>
          </p:cNvPicPr>
          <p:nvPr/>
        </p:nvPicPr>
        <p:blipFill>
          <a:blip r:embed="rId4"/>
          <a:srcRect/>
          <a:stretch>
            <a:fillRect/>
          </a:stretch>
        </p:blipFill>
        <p:spPr>
          <a:xfrm>
            <a:off x="773503" y="2324100"/>
            <a:ext cx="8095521" cy="7083582"/>
          </a:xfrm>
          <a:prstGeom prst="rect">
            <a:avLst/>
          </a:prstGeom>
        </p:spPr>
      </p:pic>
      <p:sp>
        <p:nvSpPr>
          <p:cNvPr id="16" name="Speech Bubble: Rectangle with Corners Rounded 15">
            <a:extLst>
              <a:ext uri="{FF2B5EF4-FFF2-40B4-BE49-F238E27FC236}">
                <a16:creationId xmlns:a16="http://schemas.microsoft.com/office/drawing/2014/main" id="{92EB2DE8-B80B-FE6C-FC8A-744752CE3E92}"/>
              </a:ext>
            </a:extLst>
          </p:cNvPr>
          <p:cNvSpPr/>
          <p:nvPr/>
        </p:nvSpPr>
        <p:spPr>
          <a:xfrm>
            <a:off x="9657199" y="2760456"/>
            <a:ext cx="7772400" cy="5278643"/>
          </a:xfrm>
          <a:prstGeom prst="wedgeRoundRectCallout">
            <a:avLst>
              <a:gd name="adj1" fmla="val -68545"/>
              <a:gd name="adj2" fmla="val 19674"/>
              <a:gd name="adj3" fmla="val 16667"/>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vi-VN" sz="4000">
                <a:solidFill>
                  <a:srgbClr val="000000"/>
                </a:solidFill>
                <a:ea typeface="Calibri" panose="020F0502020204030204" pitchFamily="34" charset="0"/>
                <a:cs typeface="Arial" panose="020B0604020202020204" pitchFamily="34" charset="0"/>
              </a:rPr>
              <a:t>Em hãy tạo một nhóm trên Messenger của Facebook, gửi tin nhắn, gọi video để trao đổi về bài tập được giao làm theo nhóm.</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4027864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EFD1"/>
        </a:solidFill>
        <a:effectLst/>
      </p:bgPr>
    </p:bg>
    <p:spTree>
      <p:nvGrpSpPr>
        <p:cNvPr id="1" name=""/>
        <p:cNvGrpSpPr/>
        <p:nvPr/>
      </p:nvGrpSpPr>
      <p:grpSpPr>
        <a:xfrm>
          <a:off x="0" y="0"/>
          <a:ext cx="0" cy="0"/>
          <a:chOff x="0" y="0"/>
          <a:chExt cx="0" cy="0"/>
        </a:xfrm>
      </p:grpSpPr>
      <p:pic>
        <p:nvPicPr>
          <p:cNvPr id="4" name="Picture 13">
            <a:extLst>
              <a:ext uri="{FF2B5EF4-FFF2-40B4-BE49-F238E27FC236}">
                <a16:creationId xmlns:a16="http://schemas.microsoft.com/office/drawing/2014/main" id="{B8B7B51E-3816-9FB1-4B4D-D9FD75C02AF6}"/>
              </a:ext>
            </a:extLst>
          </p:cNvPr>
          <p:cNvPicPr>
            <a:picLocks noChangeAspect="1"/>
          </p:cNvPicPr>
          <p:nvPr/>
        </p:nvPicPr>
        <p:blipFill>
          <a:blip r:embed="rId2"/>
          <a:srcRect/>
          <a:stretch>
            <a:fillRect/>
          </a:stretch>
        </p:blipFill>
        <p:spPr>
          <a:xfrm>
            <a:off x="-762000" y="7962900"/>
            <a:ext cx="2663667" cy="2667000"/>
          </a:xfrm>
          <a:prstGeom prst="rect">
            <a:avLst/>
          </a:prstGeom>
        </p:spPr>
      </p:pic>
      <p:pic>
        <p:nvPicPr>
          <p:cNvPr id="5" name="Picture 23">
            <a:extLst>
              <a:ext uri="{FF2B5EF4-FFF2-40B4-BE49-F238E27FC236}">
                <a16:creationId xmlns:a16="http://schemas.microsoft.com/office/drawing/2014/main" id="{80490297-C8B8-B12F-9A7A-A6A089F81E14}"/>
              </a:ext>
            </a:extLst>
          </p:cNvPr>
          <p:cNvPicPr>
            <a:picLocks noChangeAspect="1"/>
          </p:cNvPicPr>
          <p:nvPr/>
        </p:nvPicPr>
        <p:blipFill>
          <a:blip r:embed="rId3"/>
          <a:srcRect/>
          <a:stretch>
            <a:fillRect/>
          </a:stretch>
        </p:blipFill>
        <p:spPr>
          <a:xfrm>
            <a:off x="16306800" y="-800100"/>
            <a:ext cx="2663667" cy="3667698"/>
          </a:xfrm>
          <a:prstGeom prst="rect">
            <a:avLst/>
          </a:prstGeom>
        </p:spPr>
      </p:pic>
      <p:sp>
        <p:nvSpPr>
          <p:cNvPr id="6" name="TextBox 18">
            <a:extLst>
              <a:ext uri="{FF2B5EF4-FFF2-40B4-BE49-F238E27FC236}">
                <a16:creationId xmlns:a16="http://schemas.microsoft.com/office/drawing/2014/main" id="{1EB965FC-ED8F-2FD7-445C-6D4797E81DE7}"/>
              </a:ext>
            </a:extLst>
          </p:cNvPr>
          <p:cNvSpPr txBox="1"/>
          <p:nvPr/>
        </p:nvSpPr>
        <p:spPr>
          <a:xfrm>
            <a:off x="3634005" y="1209868"/>
            <a:ext cx="11019989" cy="1133515"/>
          </a:xfrm>
          <a:prstGeom prst="rect">
            <a:avLst/>
          </a:prstGeom>
        </p:spPr>
        <p:txBody>
          <a:bodyPr lIns="0" tIns="0" rIns="0" bIns="0" rtlCol="0" anchor="t">
            <a:spAutoFit/>
          </a:bodyPr>
          <a:lstStyle/>
          <a:p>
            <a:pPr algn="ctr">
              <a:lnSpc>
                <a:spcPts val="9600"/>
              </a:lnSpc>
            </a:pPr>
            <a:r>
              <a:rPr lang="en-US" sz="7200" b="1">
                <a:latin typeface="Arial" panose="020B0604020202020204" pitchFamily="34" charset="0"/>
                <a:cs typeface="Arial" panose="020B0604020202020204" pitchFamily="34" charset="0"/>
              </a:rPr>
              <a:t>HƯỚNG DẪN VỀ NHÀ</a:t>
            </a:r>
          </a:p>
        </p:txBody>
      </p:sp>
      <p:grpSp>
        <p:nvGrpSpPr>
          <p:cNvPr id="3" name="Group 2">
            <a:extLst>
              <a:ext uri="{FF2B5EF4-FFF2-40B4-BE49-F238E27FC236}">
                <a16:creationId xmlns:a16="http://schemas.microsoft.com/office/drawing/2014/main" id="{9C0F4925-3647-378B-CAE9-0BB26AC456BD}"/>
              </a:ext>
            </a:extLst>
          </p:cNvPr>
          <p:cNvGrpSpPr/>
          <p:nvPr/>
        </p:nvGrpSpPr>
        <p:grpSpPr>
          <a:xfrm>
            <a:off x="304800" y="2611395"/>
            <a:ext cx="5589229" cy="6092466"/>
            <a:chOff x="212586" y="2264133"/>
            <a:chExt cx="5589229" cy="6092466"/>
          </a:xfrm>
        </p:grpSpPr>
        <p:sp>
          <p:nvSpPr>
            <p:cNvPr id="9" name="Rectangle: Rounded Corners 8">
              <a:extLst>
                <a:ext uri="{FF2B5EF4-FFF2-40B4-BE49-F238E27FC236}">
                  <a16:creationId xmlns:a16="http://schemas.microsoft.com/office/drawing/2014/main" id="{585E0F4B-855E-A969-871D-D82994DB3202}"/>
                </a:ext>
              </a:extLst>
            </p:cNvPr>
            <p:cNvSpPr/>
            <p:nvPr/>
          </p:nvSpPr>
          <p:spPr>
            <a:xfrm>
              <a:off x="212586" y="3155881"/>
              <a:ext cx="5589229" cy="5200718"/>
            </a:xfrm>
            <a:prstGeom prst="roundRect">
              <a:avLst/>
            </a:prstGeom>
            <a:solidFill>
              <a:srgbClr val="FFE3A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Ôn lại kiến thức </a:t>
              </a:r>
            </a:p>
            <a:p>
              <a:pPr algn="ctr">
                <a:lnSpc>
                  <a:spcPct val="150000"/>
                </a:lnSpc>
                <a:spcAft>
                  <a:spcPts val="800"/>
                </a:spcAft>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đã học.</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11" name="Picture 5">
              <a:extLst>
                <a:ext uri="{FF2B5EF4-FFF2-40B4-BE49-F238E27FC236}">
                  <a16:creationId xmlns:a16="http://schemas.microsoft.com/office/drawing/2014/main" id="{3867598C-EDF7-4DB5-5DB1-7B6416B84EF0}"/>
                </a:ext>
              </a:extLst>
            </p:cNvPr>
            <p:cNvPicPr>
              <a:picLocks noChangeAspect="1"/>
            </p:cNvPicPr>
            <p:nvPr/>
          </p:nvPicPr>
          <p:blipFill>
            <a:blip r:embed="rId4"/>
            <a:srcRect/>
            <a:stretch>
              <a:fillRect/>
            </a:stretch>
          </p:blipFill>
          <p:spPr>
            <a:xfrm>
              <a:off x="1964359" y="2264133"/>
              <a:ext cx="2085682" cy="2088292"/>
            </a:xfrm>
            <a:prstGeom prst="rect">
              <a:avLst/>
            </a:prstGeom>
          </p:spPr>
        </p:pic>
      </p:grpSp>
      <p:grpSp>
        <p:nvGrpSpPr>
          <p:cNvPr id="12" name="Group 11">
            <a:extLst>
              <a:ext uri="{FF2B5EF4-FFF2-40B4-BE49-F238E27FC236}">
                <a16:creationId xmlns:a16="http://schemas.microsoft.com/office/drawing/2014/main" id="{651DF9D6-95C8-5597-004B-F576F6FE0504}"/>
              </a:ext>
            </a:extLst>
          </p:cNvPr>
          <p:cNvGrpSpPr/>
          <p:nvPr/>
        </p:nvGrpSpPr>
        <p:grpSpPr>
          <a:xfrm>
            <a:off x="6121645" y="2690645"/>
            <a:ext cx="5875554" cy="6013215"/>
            <a:chOff x="6278492" y="2343383"/>
            <a:chExt cx="5875554" cy="6013215"/>
          </a:xfrm>
        </p:grpSpPr>
        <p:sp>
          <p:nvSpPr>
            <p:cNvPr id="8" name="Rectangle: Rounded Corners 7">
              <a:extLst>
                <a:ext uri="{FF2B5EF4-FFF2-40B4-BE49-F238E27FC236}">
                  <a16:creationId xmlns:a16="http://schemas.microsoft.com/office/drawing/2014/main" id="{495BEB2B-CD67-ACF6-80E3-27A495A3A294}"/>
                </a:ext>
              </a:extLst>
            </p:cNvPr>
            <p:cNvSpPr/>
            <p:nvPr/>
          </p:nvSpPr>
          <p:spPr>
            <a:xfrm>
              <a:off x="6278492" y="3155880"/>
              <a:ext cx="5875554" cy="5200718"/>
            </a:xfrm>
            <a:prstGeom prst="roundRect">
              <a:avLst/>
            </a:prstGeom>
            <a:solidFill>
              <a:srgbClr val="FFE3A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Hoàn thành bài tập </a:t>
              </a:r>
              <a:r>
                <a:rPr lang="en-US" sz="4000" b="1" i="1">
                  <a:solidFill>
                    <a:srgbClr val="000000"/>
                  </a:solidFill>
                  <a:latin typeface="Arial" panose="020B0604020202020204" pitchFamily="34" charset="0"/>
                  <a:ea typeface="Calibri" panose="020F0502020204030204" pitchFamily="34" charset="0"/>
                  <a:cs typeface="Arial" panose="020B0604020202020204" pitchFamily="34" charset="0"/>
                </a:rPr>
                <a:t>Câu hỏi tự kiểm tra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 SGK tr.29</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13" name="Picture 9">
              <a:extLst>
                <a:ext uri="{FF2B5EF4-FFF2-40B4-BE49-F238E27FC236}">
                  <a16:creationId xmlns:a16="http://schemas.microsoft.com/office/drawing/2014/main" id="{92CBEE0D-A8D9-F80D-892E-920F5E851DE2}"/>
                </a:ext>
              </a:extLst>
            </p:cNvPr>
            <p:cNvPicPr>
              <a:picLocks noChangeAspect="1"/>
            </p:cNvPicPr>
            <p:nvPr/>
          </p:nvPicPr>
          <p:blipFill>
            <a:blip r:embed="rId5"/>
            <a:srcRect/>
            <a:stretch>
              <a:fillRect/>
            </a:stretch>
          </p:blipFill>
          <p:spPr>
            <a:xfrm>
              <a:off x="8271828" y="2343383"/>
              <a:ext cx="2183741" cy="2009042"/>
            </a:xfrm>
            <a:prstGeom prst="rect">
              <a:avLst/>
            </a:prstGeom>
          </p:spPr>
        </p:pic>
      </p:grpSp>
      <p:grpSp>
        <p:nvGrpSpPr>
          <p:cNvPr id="14" name="Group 13">
            <a:extLst>
              <a:ext uri="{FF2B5EF4-FFF2-40B4-BE49-F238E27FC236}">
                <a16:creationId xmlns:a16="http://schemas.microsoft.com/office/drawing/2014/main" id="{1D77C13B-5CDB-5D59-9E95-2B5FC3D2DD42}"/>
              </a:ext>
            </a:extLst>
          </p:cNvPr>
          <p:cNvGrpSpPr/>
          <p:nvPr/>
        </p:nvGrpSpPr>
        <p:grpSpPr>
          <a:xfrm>
            <a:off x="12284215" y="2330683"/>
            <a:ext cx="5628174" cy="6373177"/>
            <a:chOff x="12344400" y="1983421"/>
            <a:chExt cx="5628174" cy="6373177"/>
          </a:xfrm>
        </p:grpSpPr>
        <p:sp>
          <p:nvSpPr>
            <p:cNvPr id="10" name="Rectangle: Rounded Corners 9">
              <a:extLst>
                <a:ext uri="{FF2B5EF4-FFF2-40B4-BE49-F238E27FC236}">
                  <a16:creationId xmlns:a16="http://schemas.microsoft.com/office/drawing/2014/main" id="{8D9377DE-1920-CC11-4749-7FCEBA3F1CA6}"/>
                </a:ext>
              </a:extLst>
            </p:cNvPr>
            <p:cNvSpPr/>
            <p:nvPr/>
          </p:nvSpPr>
          <p:spPr>
            <a:xfrm>
              <a:off x="12344400" y="3155880"/>
              <a:ext cx="5628174" cy="5200718"/>
            </a:xfrm>
            <a:prstGeom prst="roundRect">
              <a:avLst/>
            </a:prstGeom>
            <a:solidFill>
              <a:srgbClr val="FFE3A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vi-VN" sz="4000">
                  <a:solidFill>
                    <a:srgbClr val="000000"/>
                  </a:solidFill>
                  <a:ea typeface="Calibri" panose="020F0502020204030204" pitchFamily="34" charset="0"/>
                  <a:cs typeface="Arial" panose="020B0604020202020204" pitchFamily="34" charset="0"/>
                </a:rPr>
                <a:t>Đọc và tìm hiểu trước </a:t>
              </a:r>
              <a:r>
                <a:rPr lang="vi-VN" sz="4000" b="1" i="1">
                  <a:solidFill>
                    <a:srgbClr val="000000"/>
                  </a:solidFill>
                  <a:ea typeface="Calibri" panose="020F0502020204030204" pitchFamily="34" charset="0"/>
                  <a:cs typeface="Arial" panose="020B0604020202020204" pitchFamily="34" charset="0"/>
                </a:rPr>
                <a:t>Bài 1: Ứng xử có văn hóa khi giao tiếp qua mạng</a:t>
              </a:r>
              <a:endParaRPr lang="en-US" sz="4000" b="1" i="1">
                <a:effectLst/>
                <a:latin typeface="Arial" panose="020B0604020202020204" pitchFamily="34" charset="0"/>
                <a:ea typeface="Calibri" panose="020F0502020204030204" pitchFamily="34" charset="0"/>
                <a:cs typeface="Arial" panose="020B0604020202020204" pitchFamily="34" charset="0"/>
              </a:endParaRPr>
            </a:p>
          </p:txBody>
        </p:sp>
        <p:pic>
          <p:nvPicPr>
            <p:cNvPr id="15" name="Picture 7">
              <a:extLst>
                <a:ext uri="{FF2B5EF4-FFF2-40B4-BE49-F238E27FC236}">
                  <a16:creationId xmlns:a16="http://schemas.microsoft.com/office/drawing/2014/main" id="{631AB524-D587-ACAC-2E25-7DF3654C00F4}"/>
                </a:ext>
              </a:extLst>
            </p:cNvPr>
            <p:cNvPicPr>
              <a:picLocks noChangeAspect="1"/>
            </p:cNvPicPr>
            <p:nvPr/>
          </p:nvPicPr>
          <p:blipFill>
            <a:blip r:embed="rId6"/>
            <a:srcRect/>
            <a:stretch>
              <a:fillRect/>
            </a:stretch>
          </p:blipFill>
          <p:spPr>
            <a:xfrm>
              <a:off x="14323790" y="1983421"/>
              <a:ext cx="2059210" cy="2056637"/>
            </a:xfrm>
            <a:prstGeom prst="rect">
              <a:avLst/>
            </a:prstGeom>
          </p:spPr>
        </p:pic>
      </p:grpSp>
    </p:spTree>
    <p:extLst>
      <p:ext uri="{BB962C8B-B14F-4D97-AF65-F5344CB8AC3E}">
        <p14:creationId xmlns:p14="http://schemas.microsoft.com/office/powerpoint/2010/main" val="853500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par>
                                <p:cTn id="13" presetID="22" presetClass="entr" presetSubtype="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500"/>
                                        <p:tgtEl>
                                          <p:spTgt spid="12"/>
                                        </p:tgtEl>
                                      </p:cBhvr>
                                    </p:animEffect>
                                  </p:childTnLst>
                                </p:cTn>
                              </p:par>
                              <p:par>
                                <p:cTn id="16" presetID="22" presetClass="entr" presetSubtype="1"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up)">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538081">
            <a:off x="14988844" y="427660"/>
            <a:ext cx="3028078" cy="3715433"/>
          </a:xfrm>
          <a:prstGeom prst="rect">
            <a:avLst/>
          </a:prstGeom>
        </p:spPr>
      </p:pic>
      <p:pic>
        <p:nvPicPr>
          <p:cNvPr id="3" name="Picture 3"/>
          <p:cNvPicPr>
            <a:picLocks noChangeAspect="1"/>
          </p:cNvPicPr>
          <p:nvPr/>
        </p:nvPicPr>
        <p:blipFill>
          <a:blip r:embed="rId3"/>
          <a:srcRect/>
          <a:stretch>
            <a:fillRect/>
          </a:stretch>
        </p:blipFill>
        <p:spPr>
          <a:xfrm rot="948280">
            <a:off x="735163" y="6023511"/>
            <a:ext cx="3476743" cy="3863048"/>
          </a:xfrm>
          <a:prstGeom prst="rect">
            <a:avLst/>
          </a:prstGeom>
        </p:spPr>
      </p:pic>
      <p:pic>
        <p:nvPicPr>
          <p:cNvPr id="4" name="Picture 4"/>
          <p:cNvPicPr>
            <a:picLocks noChangeAspect="1"/>
          </p:cNvPicPr>
          <p:nvPr/>
        </p:nvPicPr>
        <p:blipFill>
          <a:blip r:embed="rId4"/>
          <a:srcRect/>
          <a:stretch>
            <a:fillRect/>
          </a:stretch>
        </p:blipFill>
        <p:spPr>
          <a:xfrm rot="-1906560">
            <a:off x="13723187" y="6253398"/>
            <a:ext cx="5032203" cy="5025913"/>
          </a:xfrm>
          <a:prstGeom prst="rect">
            <a:avLst/>
          </a:prstGeom>
        </p:spPr>
      </p:pic>
      <p:pic>
        <p:nvPicPr>
          <p:cNvPr id="5" name="Picture 5"/>
          <p:cNvPicPr>
            <a:picLocks noChangeAspect="1"/>
          </p:cNvPicPr>
          <p:nvPr/>
        </p:nvPicPr>
        <p:blipFill>
          <a:blip r:embed="rId5"/>
          <a:srcRect/>
          <a:stretch>
            <a:fillRect/>
          </a:stretch>
        </p:blipFill>
        <p:spPr>
          <a:xfrm rot="1633520">
            <a:off x="-904201" y="-960705"/>
            <a:ext cx="4536110" cy="4530440"/>
          </a:xfrm>
          <a:prstGeom prst="rect">
            <a:avLst/>
          </a:prstGeom>
        </p:spPr>
      </p:pic>
      <p:sp>
        <p:nvSpPr>
          <p:cNvPr id="8" name="TextBox 2">
            <a:extLst>
              <a:ext uri="{FF2B5EF4-FFF2-40B4-BE49-F238E27FC236}">
                <a16:creationId xmlns:a16="http://schemas.microsoft.com/office/drawing/2014/main" id="{105B5BE3-7319-640D-90C4-4E56190F01C4}"/>
              </a:ext>
            </a:extLst>
          </p:cNvPr>
          <p:cNvSpPr txBox="1"/>
          <p:nvPr/>
        </p:nvSpPr>
        <p:spPr>
          <a:xfrm>
            <a:off x="2975875" y="2008010"/>
            <a:ext cx="12336249" cy="5311839"/>
          </a:xfrm>
          <a:prstGeom prst="rect">
            <a:avLst/>
          </a:prstGeom>
        </p:spPr>
        <p:txBody>
          <a:bodyPr wrap="square" lIns="0" tIns="0" rIns="0" bIns="0" rtlCol="0" anchor="t">
            <a:spAutoFit/>
          </a:bodyPr>
          <a:lstStyle/>
          <a:p>
            <a:pPr algn="ctr">
              <a:lnSpc>
                <a:spcPct val="150000"/>
              </a:lnSpc>
            </a:pPr>
            <a:r>
              <a:rPr lang="vi-VN" sz="8000" b="1">
                <a:latin typeface="Arial" panose="020B0604020202020204" pitchFamily="34" charset="0"/>
                <a:cs typeface="Arial" panose="020B0604020202020204" pitchFamily="34" charset="0"/>
              </a:rPr>
              <a:t>CẢM ƠN CÁC BẠN </a:t>
            </a:r>
            <a:endParaRPr lang="en-US" sz="8000" b="1">
              <a:latin typeface="Arial" panose="020B0604020202020204" pitchFamily="34" charset="0"/>
              <a:cs typeface="Arial" panose="020B0604020202020204" pitchFamily="34" charset="0"/>
            </a:endParaRPr>
          </a:p>
          <a:p>
            <a:pPr algn="ctr">
              <a:lnSpc>
                <a:spcPct val="150000"/>
              </a:lnSpc>
            </a:pPr>
            <a:r>
              <a:rPr lang="vi-VN" sz="8000" b="1">
                <a:latin typeface="Arial" panose="020B0604020202020204" pitchFamily="34" charset="0"/>
                <a:cs typeface="Arial" panose="020B0604020202020204" pitchFamily="34" charset="0"/>
              </a:rPr>
              <a:t>ĐÃ CHÚ Ý LẮNG NGHE, </a:t>
            </a:r>
            <a:endParaRPr lang="en-US" sz="8000" b="1">
              <a:latin typeface="Arial" panose="020B0604020202020204" pitchFamily="34" charset="0"/>
              <a:cs typeface="Arial" panose="020B0604020202020204" pitchFamily="34" charset="0"/>
            </a:endParaRPr>
          </a:p>
          <a:p>
            <a:pPr algn="ctr">
              <a:lnSpc>
                <a:spcPct val="150000"/>
              </a:lnSpc>
            </a:pPr>
            <a:r>
              <a:rPr lang="vi-VN" sz="8000" b="1">
                <a:latin typeface="Arial" panose="020B0604020202020204" pitchFamily="34" charset="0"/>
                <a:cs typeface="Arial" panose="020B0604020202020204" pitchFamily="34" charset="0"/>
              </a:rPr>
              <a:t>HẸN GẶP LẠI!</a:t>
            </a:r>
          </a:p>
        </p:txBody>
      </p:sp>
    </p:spTree>
    <p:extLst>
      <p:ext uri="{BB962C8B-B14F-4D97-AF65-F5344CB8AC3E}">
        <p14:creationId xmlns:p14="http://schemas.microsoft.com/office/powerpoint/2010/main" val="2737438477"/>
      </p:ext>
    </p:extLst>
  </p:cSld>
  <p:clrMapOvr>
    <a:masterClrMapping/>
  </p:clrMapOvr>
  <p:transition spd="med">
    <p:split orient="vert" dir="in"/>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EFD1"/>
        </a:solidFill>
        <a:effectLst/>
      </p:bgPr>
    </p:bg>
    <p:spTree>
      <p:nvGrpSpPr>
        <p:cNvPr id="1" name=""/>
        <p:cNvGrpSpPr/>
        <p:nvPr/>
      </p:nvGrpSpPr>
      <p:grpSpPr>
        <a:xfrm>
          <a:off x="0" y="0"/>
          <a:ext cx="0" cy="0"/>
          <a:chOff x="0" y="0"/>
          <a:chExt cx="0" cy="0"/>
        </a:xfrm>
      </p:grpSpPr>
      <p:sp>
        <p:nvSpPr>
          <p:cNvPr id="9" name="TextBox 2">
            <a:extLst>
              <a:ext uri="{FF2B5EF4-FFF2-40B4-BE49-F238E27FC236}">
                <a16:creationId xmlns:a16="http://schemas.microsoft.com/office/drawing/2014/main" id="{17F35195-FBCE-FF61-3259-0886DD27B042}"/>
              </a:ext>
            </a:extLst>
          </p:cNvPr>
          <p:cNvSpPr txBox="1"/>
          <p:nvPr/>
        </p:nvSpPr>
        <p:spPr>
          <a:xfrm>
            <a:off x="2590559" y="408133"/>
            <a:ext cx="13106882" cy="1276323"/>
          </a:xfrm>
          <a:prstGeom prst="rect">
            <a:avLst/>
          </a:prstGeom>
        </p:spPr>
        <p:txBody>
          <a:bodyPr lIns="0" tIns="0" rIns="0" bIns="0" rtlCol="0" anchor="t">
            <a:spAutoFit/>
          </a:bodyPr>
          <a:lstStyle/>
          <a:p>
            <a:pPr algn="ctr"/>
            <a:r>
              <a:rPr lang="en-US" sz="8000" b="1">
                <a:latin typeface="Arial" panose="020B0604020202020204" pitchFamily="34" charset="0"/>
                <a:cs typeface="Arial" panose="020B0604020202020204" pitchFamily="34" charset="0"/>
              </a:rPr>
              <a:t>NỘI DUNG BÀI HỌC</a:t>
            </a:r>
          </a:p>
        </p:txBody>
      </p:sp>
      <p:grpSp>
        <p:nvGrpSpPr>
          <p:cNvPr id="39" name="Group 38">
            <a:extLst>
              <a:ext uri="{FF2B5EF4-FFF2-40B4-BE49-F238E27FC236}">
                <a16:creationId xmlns:a16="http://schemas.microsoft.com/office/drawing/2014/main" id="{14D12047-1F21-2487-A2A9-A6441F819636}"/>
              </a:ext>
            </a:extLst>
          </p:cNvPr>
          <p:cNvGrpSpPr/>
          <p:nvPr/>
        </p:nvGrpSpPr>
        <p:grpSpPr>
          <a:xfrm>
            <a:off x="614797" y="1777072"/>
            <a:ext cx="12659386" cy="1994087"/>
            <a:chOff x="614797" y="1777072"/>
            <a:chExt cx="12659386" cy="1994087"/>
          </a:xfrm>
        </p:grpSpPr>
        <p:sp>
          <p:nvSpPr>
            <p:cNvPr id="34" name="Arrow: Pentagon 33">
              <a:extLst>
                <a:ext uri="{FF2B5EF4-FFF2-40B4-BE49-F238E27FC236}">
                  <a16:creationId xmlns:a16="http://schemas.microsoft.com/office/drawing/2014/main" id="{CA9945D3-D62C-0B7F-D9A7-B0823194221F}"/>
                </a:ext>
              </a:extLst>
            </p:cNvPr>
            <p:cNvSpPr/>
            <p:nvPr/>
          </p:nvSpPr>
          <p:spPr>
            <a:xfrm>
              <a:off x="614797" y="1951156"/>
              <a:ext cx="12496800" cy="1645920"/>
            </a:xfrm>
            <a:prstGeom prst="homePlate">
              <a:avLst/>
            </a:prstGeom>
            <a:solidFill>
              <a:srgbClr val="FFD38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1. Trò chuyện qua Messenger</a:t>
              </a:r>
            </a:p>
          </p:txBody>
        </p:sp>
        <p:pic>
          <p:nvPicPr>
            <p:cNvPr id="3" name="Picture 3"/>
            <p:cNvPicPr>
              <a:picLocks noChangeAspect="1"/>
            </p:cNvPicPr>
            <p:nvPr/>
          </p:nvPicPr>
          <p:blipFill>
            <a:blip r:embed="rId2"/>
            <a:srcRect/>
            <a:stretch>
              <a:fillRect/>
            </a:stretch>
          </p:blipFill>
          <p:spPr>
            <a:xfrm>
              <a:off x="11277600" y="1777072"/>
              <a:ext cx="1996583" cy="1994087"/>
            </a:xfrm>
            <a:prstGeom prst="rect">
              <a:avLst/>
            </a:prstGeom>
          </p:spPr>
        </p:pic>
      </p:grpSp>
      <p:grpSp>
        <p:nvGrpSpPr>
          <p:cNvPr id="42" name="Group 41">
            <a:extLst>
              <a:ext uri="{FF2B5EF4-FFF2-40B4-BE49-F238E27FC236}">
                <a16:creationId xmlns:a16="http://schemas.microsoft.com/office/drawing/2014/main" id="{4BCCF292-1C09-9E17-D656-1585058CF5DA}"/>
              </a:ext>
            </a:extLst>
          </p:cNvPr>
          <p:cNvGrpSpPr/>
          <p:nvPr/>
        </p:nvGrpSpPr>
        <p:grpSpPr>
          <a:xfrm>
            <a:off x="4267200" y="7879786"/>
            <a:ext cx="13083683" cy="1999081"/>
            <a:chOff x="4267200" y="7879786"/>
            <a:chExt cx="13083683" cy="1999081"/>
          </a:xfrm>
        </p:grpSpPr>
        <p:sp>
          <p:nvSpPr>
            <p:cNvPr id="37" name="Arrow: Pentagon 36">
              <a:extLst>
                <a:ext uri="{FF2B5EF4-FFF2-40B4-BE49-F238E27FC236}">
                  <a16:creationId xmlns:a16="http://schemas.microsoft.com/office/drawing/2014/main" id="{98B1A23E-08A3-8B16-A7F4-B5129544059C}"/>
                </a:ext>
              </a:extLst>
            </p:cNvPr>
            <p:cNvSpPr/>
            <p:nvPr/>
          </p:nvSpPr>
          <p:spPr>
            <a:xfrm>
              <a:off x="4267200" y="8142121"/>
              <a:ext cx="12496800" cy="1645920"/>
            </a:xfrm>
            <a:prstGeom prst="homePlate">
              <a:avLst/>
            </a:prstGeom>
            <a:solidFill>
              <a:srgbClr val="FFD38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4. Hậu quả của sự thiếu hiểu biết trong </a:t>
              </a:r>
            </a:p>
            <a:p>
              <a:pPr algn="ctr"/>
              <a:r>
                <a:rPr lang="en-US" sz="4000">
                  <a:solidFill>
                    <a:schemeClr val="tx1"/>
                  </a:solidFill>
                  <a:latin typeface="Arial" panose="020B0604020202020204" pitchFamily="34" charset="0"/>
                  <a:cs typeface="Arial" panose="020B0604020202020204" pitchFamily="34" charset="0"/>
                </a:rPr>
                <a:t>sử dụng thông tin trên mạng xã hội</a:t>
              </a:r>
            </a:p>
          </p:txBody>
        </p:sp>
        <p:pic>
          <p:nvPicPr>
            <p:cNvPr id="4" name="Picture 4"/>
            <p:cNvPicPr>
              <a:picLocks noChangeAspect="1"/>
            </p:cNvPicPr>
            <p:nvPr/>
          </p:nvPicPr>
          <p:blipFill>
            <a:blip r:embed="rId3"/>
            <a:srcRect/>
            <a:stretch>
              <a:fillRect/>
            </a:stretch>
          </p:blipFill>
          <p:spPr>
            <a:xfrm>
              <a:off x="15354300" y="7879786"/>
              <a:ext cx="1996583" cy="1999081"/>
            </a:xfrm>
            <a:prstGeom prst="rect">
              <a:avLst/>
            </a:prstGeom>
          </p:spPr>
        </p:pic>
      </p:grpSp>
      <p:grpSp>
        <p:nvGrpSpPr>
          <p:cNvPr id="41" name="Group 40">
            <a:extLst>
              <a:ext uri="{FF2B5EF4-FFF2-40B4-BE49-F238E27FC236}">
                <a16:creationId xmlns:a16="http://schemas.microsoft.com/office/drawing/2014/main" id="{8B95F6BA-DFEF-1788-9057-AA5B10F9B4D0}"/>
              </a:ext>
            </a:extLst>
          </p:cNvPr>
          <p:cNvGrpSpPr/>
          <p:nvPr/>
        </p:nvGrpSpPr>
        <p:grpSpPr>
          <a:xfrm>
            <a:off x="2895600" y="5858374"/>
            <a:ext cx="13045583" cy="1994087"/>
            <a:chOff x="2895600" y="5858374"/>
            <a:chExt cx="13045583" cy="1994087"/>
          </a:xfrm>
        </p:grpSpPr>
        <p:sp>
          <p:nvSpPr>
            <p:cNvPr id="36" name="Arrow: Pentagon 35">
              <a:extLst>
                <a:ext uri="{FF2B5EF4-FFF2-40B4-BE49-F238E27FC236}">
                  <a16:creationId xmlns:a16="http://schemas.microsoft.com/office/drawing/2014/main" id="{C90AC42B-640E-56E8-946A-E5E10240BEA4}"/>
                </a:ext>
              </a:extLst>
            </p:cNvPr>
            <p:cNvSpPr/>
            <p:nvPr/>
          </p:nvSpPr>
          <p:spPr>
            <a:xfrm>
              <a:off x="2895600" y="6090966"/>
              <a:ext cx="12496800" cy="1645920"/>
            </a:xfrm>
            <a:prstGeom prst="homePlate">
              <a:avLst/>
            </a:prstGeom>
            <a:solidFill>
              <a:srgbClr val="FFD38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3. Lợi ích của mạng xã hội</a:t>
              </a:r>
            </a:p>
          </p:txBody>
        </p:sp>
        <p:pic>
          <p:nvPicPr>
            <p:cNvPr id="5" name="Picture 5"/>
            <p:cNvPicPr>
              <a:picLocks noChangeAspect="1"/>
            </p:cNvPicPr>
            <p:nvPr/>
          </p:nvPicPr>
          <p:blipFill>
            <a:blip r:embed="rId4"/>
            <a:srcRect/>
            <a:stretch>
              <a:fillRect/>
            </a:stretch>
          </p:blipFill>
          <p:spPr>
            <a:xfrm>
              <a:off x="13944600" y="5858374"/>
              <a:ext cx="1996583" cy="1994087"/>
            </a:xfrm>
            <a:prstGeom prst="rect">
              <a:avLst/>
            </a:prstGeom>
          </p:spPr>
        </p:pic>
      </p:grpSp>
      <p:grpSp>
        <p:nvGrpSpPr>
          <p:cNvPr id="40" name="Group 39">
            <a:extLst>
              <a:ext uri="{FF2B5EF4-FFF2-40B4-BE49-F238E27FC236}">
                <a16:creationId xmlns:a16="http://schemas.microsoft.com/office/drawing/2014/main" id="{C7449D14-7DCD-302E-0622-B8300D00D3F5}"/>
              </a:ext>
            </a:extLst>
          </p:cNvPr>
          <p:cNvGrpSpPr/>
          <p:nvPr/>
        </p:nvGrpSpPr>
        <p:grpSpPr>
          <a:xfrm>
            <a:off x="1600200" y="3898584"/>
            <a:ext cx="13045584" cy="1876582"/>
            <a:chOff x="1600200" y="3898584"/>
            <a:chExt cx="13045584" cy="1876582"/>
          </a:xfrm>
        </p:grpSpPr>
        <p:sp>
          <p:nvSpPr>
            <p:cNvPr id="35" name="Arrow: Pentagon 34">
              <a:extLst>
                <a:ext uri="{FF2B5EF4-FFF2-40B4-BE49-F238E27FC236}">
                  <a16:creationId xmlns:a16="http://schemas.microsoft.com/office/drawing/2014/main" id="{6E97D5C7-EFB8-B41D-3405-1B125E9CEFFF}"/>
                </a:ext>
              </a:extLst>
            </p:cNvPr>
            <p:cNvSpPr/>
            <p:nvPr/>
          </p:nvSpPr>
          <p:spPr>
            <a:xfrm>
              <a:off x="1600200" y="4034957"/>
              <a:ext cx="12496800" cy="1645920"/>
            </a:xfrm>
            <a:prstGeom prst="homePlate">
              <a:avLst/>
            </a:prstGeom>
            <a:solidFill>
              <a:srgbClr val="FFD38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2. Thực hành trao đổi và chia sẻ thông tin </a:t>
              </a:r>
            </a:p>
            <a:p>
              <a:pPr algn="ctr"/>
              <a:r>
                <a:rPr lang="en-US" sz="4000">
                  <a:solidFill>
                    <a:schemeClr val="tx1"/>
                  </a:solidFill>
                  <a:latin typeface="Arial" panose="020B0604020202020204" pitchFamily="34" charset="0"/>
                  <a:cs typeface="Arial" panose="020B0604020202020204" pitchFamily="34" charset="0"/>
                </a:rPr>
                <a:t>trong nhóm ở Facebook</a:t>
              </a:r>
            </a:p>
          </p:txBody>
        </p:sp>
        <p:pic>
          <p:nvPicPr>
            <p:cNvPr id="38" name="Picture 5">
              <a:extLst>
                <a:ext uri="{FF2B5EF4-FFF2-40B4-BE49-F238E27FC236}">
                  <a16:creationId xmlns:a16="http://schemas.microsoft.com/office/drawing/2014/main" id="{26574C48-F8A5-BB53-67F5-23C8FFA9BEC0}"/>
                </a:ext>
              </a:extLst>
            </p:cNvPr>
            <p:cNvPicPr>
              <a:picLocks noChangeAspect="1"/>
            </p:cNvPicPr>
            <p:nvPr/>
          </p:nvPicPr>
          <p:blipFill>
            <a:blip r:embed="rId5"/>
            <a:srcRect/>
            <a:stretch>
              <a:fillRect/>
            </a:stretch>
          </p:blipFill>
          <p:spPr>
            <a:xfrm>
              <a:off x="12771548" y="3898584"/>
              <a:ext cx="1874236" cy="1876582"/>
            </a:xfrm>
            <a:prstGeom prst="rect">
              <a:avLst/>
            </a:prstGeom>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left)">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wipe(left)">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wipe(left)">
                                      <p:cBhvr>
                                        <p:cTn id="22" dur="500"/>
                                        <p:tgtEl>
                                          <p:spTgt spid="4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wipe(left)">
                                      <p:cBhvr>
                                        <p:cTn id="2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9">
            <a:extLst>
              <a:ext uri="{FF2B5EF4-FFF2-40B4-BE49-F238E27FC236}">
                <a16:creationId xmlns:a16="http://schemas.microsoft.com/office/drawing/2014/main" id="{1AC0EF0C-30B2-DA4C-5E1E-1E6697B7211B}"/>
              </a:ext>
            </a:extLst>
          </p:cNvPr>
          <p:cNvPicPr>
            <a:picLocks noChangeAspect="1"/>
          </p:cNvPicPr>
          <p:nvPr/>
        </p:nvPicPr>
        <p:blipFill>
          <a:blip r:embed="rId2"/>
          <a:srcRect/>
          <a:stretch>
            <a:fillRect/>
          </a:stretch>
        </p:blipFill>
        <p:spPr>
          <a:xfrm>
            <a:off x="685800" y="2019146"/>
            <a:ext cx="5105400" cy="8267854"/>
          </a:xfrm>
          <a:prstGeom prst="rect">
            <a:avLst/>
          </a:prstGeom>
        </p:spPr>
      </p:pic>
      <p:sp>
        <p:nvSpPr>
          <p:cNvPr id="16" name="TextBox 15">
            <a:extLst>
              <a:ext uri="{FF2B5EF4-FFF2-40B4-BE49-F238E27FC236}">
                <a16:creationId xmlns:a16="http://schemas.microsoft.com/office/drawing/2014/main" id="{91739FB4-5500-E3D6-B73C-D9A4AD16DA2D}"/>
              </a:ext>
            </a:extLst>
          </p:cNvPr>
          <p:cNvSpPr txBox="1"/>
          <p:nvPr/>
        </p:nvSpPr>
        <p:spPr>
          <a:xfrm>
            <a:off x="3048000" y="723900"/>
            <a:ext cx="12192000" cy="1015663"/>
          </a:xfrm>
          <a:prstGeom prst="rect">
            <a:avLst/>
          </a:prstGeom>
          <a:noFill/>
        </p:spPr>
        <p:txBody>
          <a:bodyPr wrap="square">
            <a:spAutoFit/>
          </a:bodyPr>
          <a:lstStyle/>
          <a:p>
            <a:pPr algn="ctr"/>
            <a:r>
              <a:rPr lang="en-US" sz="6000" b="1">
                <a:solidFill>
                  <a:schemeClr val="tx1"/>
                </a:solidFill>
                <a:latin typeface="Arial" panose="020B0604020202020204" pitchFamily="34" charset="0"/>
                <a:cs typeface="Arial" panose="020B0604020202020204" pitchFamily="34" charset="0"/>
              </a:rPr>
              <a:t>1. Trò chuyện qua Messenger</a:t>
            </a:r>
          </a:p>
        </p:txBody>
      </p:sp>
      <p:sp>
        <p:nvSpPr>
          <p:cNvPr id="18" name="TextBox 17">
            <a:extLst>
              <a:ext uri="{FF2B5EF4-FFF2-40B4-BE49-F238E27FC236}">
                <a16:creationId xmlns:a16="http://schemas.microsoft.com/office/drawing/2014/main" id="{8617C768-D8AC-053A-FA48-ABF49DEE4821}"/>
              </a:ext>
            </a:extLst>
          </p:cNvPr>
          <p:cNvSpPr txBox="1"/>
          <p:nvPr/>
        </p:nvSpPr>
        <p:spPr>
          <a:xfrm>
            <a:off x="6248400" y="2705100"/>
            <a:ext cx="10972800" cy="5806654"/>
          </a:xfrm>
          <a:prstGeom prst="rect">
            <a:avLst/>
          </a:prstGeom>
          <a:noFill/>
        </p:spPr>
        <p:txBody>
          <a:bodyPr wrap="square">
            <a:spAutoFit/>
          </a:bodyPr>
          <a:lstStyle/>
          <a:p>
            <a:pPr algn="just">
              <a:lnSpc>
                <a:spcPct val="150000"/>
              </a:lnSpc>
              <a:spcAft>
                <a:spcPts val="800"/>
              </a:spcAft>
            </a:pPr>
            <a:r>
              <a:rPr lang="en-US" sz="3600" b="1" i="1">
                <a:solidFill>
                  <a:srgbClr val="000000"/>
                </a:solidFill>
                <a:effectLst/>
                <a:latin typeface="Arial" panose="020B0604020202020204" pitchFamily="34" charset="0"/>
                <a:ea typeface="Calibri" panose="020F0502020204030204" pitchFamily="34" charset="0"/>
                <a:cs typeface="Arial" panose="020B0604020202020204" pitchFamily="34" charset="0"/>
              </a:rPr>
              <a:t>Tình huống: </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Ông bà của bạn Nam đã vào thành phố Hồ Chí Minh sinh sống, bạn Nam muốn gọi video với ông bà để hỏi thăm sức khỏe và biết được tình hình của ông bà trong đó. Tuy nhiên, điện thoại bình thường không thể thực hiện cuộc gọi video, vậy bạn Nam sử dụng Messenger để tạo cuộc gọi video với ông bà và các thành viên khác trong gia đình.</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EFD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6630650" y="8684797"/>
            <a:ext cx="1600200" cy="1602203"/>
          </a:xfrm>
          <a:prstGeom prst="rect">
            <a:avLst/>
          </a:prstGeom>
        </p:spPr>
      </p:pic>
      <p:pic>
        <p:nvPicPr>
          <p:cNvPr id="3" name="Picture 3"/>
          <p:cNvPicPr>
            <a:picLocks noChangeAspect="1"/>
          </p:cNvPicPr>
          <p:nvPr/>
        </p:nvPicPr>
        <p:blipFill>
          <a:blip r:embed="rId3"/>
          <a:srcRect/>
          <a:stretch>
            <a:fillRect/>
          </a:stretch>
        </p:blipFill>
        <p:spPr>
          <a:xfrm>
            <a:off x="16698997" y="0"/>
            <a:ext cx="1589003" cy="1708606"/>
          </a:xfrm>
          <a:prstGeom prst="rect">
            <a:avLst/>
          </a:prstGeom>
        </p:spPr>
      </p:pic>
      <p:pic>
        <p:nvPicPr>
          <p:cNvPr id="4" name="Picture 4"/>
          <p:cNvPicPr>
            <a:picLocks noChangeAspect="1"/>
          </p:cNvPicPr>
          <p:nvPr/>
        </p:nvPicPr>
        <p:blipFill>
          <a:blip r:embed="rId4"/>
          <a:srcRect/>
          <a:stretch>
            <a:fillRect/>
          </a:stretch>
        </p:blipFill>
        <p:spPr>
          <a:xfrm>
            <a:off x="38100" y="8881501"/>
            <a:ext cx="1307114" cy="1405499"/>
          </a:xfrm>
          <a:prstGeom prst="rect">
            <a:avLst/>
          </a:prstGeom>
        </p:spPr>
      </p:pic>
      <p:sp>
        <p:nvSpPr>
          <p:cNvPr id="6" name="TextBox 5">
            <a:extLst>
              <a:ext uri="{FF2B5EF4-FFF2-40B4-BE49-F238E27FC236}">
                <a16:creationId xmlns:a16="http://schemas.microsoft.com/office/drawing/2014/main" id="{80B60667-EE99-D23D-2EC3-58AD2E3B5B62}"/>
              </a:ext>
            </a:extLst>
          </p:cNvPr>
          <p:cNvSpPr txBox="1"/>
          <p:nvPr/>
        </p:nvSpPr>
        <p:spPr>
          <a:xfrm>
            <a:off x="3481387" y="796144"/>
            <a:ext cx="11325225" cy="1824923"/>
          </a:xfrm>
          <a:prstGeom prst="rect">
            <a:avLst/>
          </a:prstGeom>
          <a:noFill/>
        </p:spPr>
        <p:txBody>
          <a:bodyPr wrap="square">
            <a:spAutoFit/>
          </a:bodyPr>
          <a:lstStyle/>
          <a:p>
            <a:pPr algn="ctr">
              <a:lnSpc>
                <a:spcPct val="150000"/>
              </a:lnSpc>
            </a:pPr>
            <a:r>
              <a:rPr lang="en-US" sz="4000" b="1" i="1">
                <a:solidFill>
                  <a:srgbClr val="FF0000"/>
                </a:solidFill>
                <a:latin typeface="Arial" panose="020B0604020202020204" pitchFamily="34" charset="0"/>
                <a:cs typeface="Arial" panose="020B0604020202020204" pitchFamily="34" charset="0"/>
              </a:rPr>
              <a:t>Các em hãy đọc thông tin mục 1 – SGK tr.27, quan sát Hình 1 và trả lời câu hỏi: </a:t>
            </a:r>
          </a:p>
        </p:txBody>
      </p:sp>
      <p:sp>
        <p:nvSpPr>
          <p:cNvPr id="8" name="TextBox 7">
            <a:extLst>
              <a:ext uri="{FF2B5EF4-FFF2-40B4-BE49-F238E27FC236}">
                <a16:creationId xmlns:a16="http://schemas.microsoft.com/office/drawing/2014/main" id="{D8C004BF-0CCC-8D64-FB41-93F2DC8A216C}"/>
              </a:ext>
            </a:extLst>
          </p:cNvPr>
          <p:cNvSpPr txBox="1"/>
          <p:nvPr/>
        </p:nvSpPr>
        <p:spPr>
          <a:xfrm>
            <a:off x="2362200" y="4305300"/>
            <a:ext cx="5715000" cy="2171428"/>
          </a:xfrm>
          <a:prstGeom prst="rect">
            <a:avLst/>
          </a:prstGeom>
          <a:noFill/>
        </p:spPr>
        <p:txBody>
          <a:bodyPr wrap="square">
            <a:spAutoFit/>
          </a:bodyPr>
          <a:lstStyle/>
          <a:p>
            <a:pPr algn="ctr">
              <a:lnSpc>
                <a:spcPct val="150000"/>
              </a:lnSpc>
              <a:spcAft>
                <a:spcPts val="800"/>
              </a:spcAft>
            </a:pPr>
            <a:r>
              <a:rPr lang="en-US" sz="4800">
                <a:solidFill>
                  <a:srgbClr val="000000"/>
                </a:solidFill>
                <a:effectLst/>
                <a:latin typeface="Arial" panose="020B0604020202020204" pitchFamily="34" charset="0"/>
                <a:ea typeface="Calibri" panose="020F0502020204030204" pitchFamily="34" charset="0"/>
                <a:cs typeface="Arial" panose="020B0604020202020204" pitchFamily="34" charset="0"/>
              </a:rPr>
              <a:t>Em có thể làm gì với Messenger?</a:t>
            </a:r>
            <a:endParaRPr lang="en-US" sz="4800">
              <a:effectLst/>
              <a:latin typeface="Arial" panose="020B0604020202020204" pitchFamily="34" charset="0"/>
              <a:ea typeface="Calibri" panose="020F0502020204030204" pitchFamily="34" charset="0"/>
              <a:cs typeface="Arial" panose="020B0604020202020204" pitchFamily="34" charset="0"/>
            </a:endParaRPr>
          </a:p>
        </p:txBody>
      </p:sp>
      <p:pic>
        <p:nvPicPr>
          <p:cNvPr id="9" name="Picture 20">
            <a:extLst>
              <a:ext uri="{FF2B5EF4-FFF2-40B4-BE49-F238E27FC236}">
                <a16:creationId xmlns:a16="http://schemas.microsoft.com/office/drawing/2014/main" id="{08AF2EB7-E15A-4428-DC86-0D6956FCEA1B}"/>
              </a:ext>
            </a:extLst>
          </p:cNvPr>
          <p:cNvPicPr>
            <a:picLocks noChangeAspect="1"/>
          </p:cNvPicPr>
          <p:nvPr/>
        </p:nvPicPr>
        <p:blipFill>
          <a:blip r:embed="rId5"/>
          <a:srcRect/>
          <a:stretch>
            <a:fillRect/>
          </a:stretch>
        </p:blipFill>
        <p:spPr>
          <a:xfrm>
            <a:off x="9829800" y="2788113"/>
            <a:ext cx="5961706" cy="688220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185041">
            <a:off x="16292154" y="8270009"/>
            <a:ext cx="2458972" cy="2354466"/>
          </a:xfrm>
          <a:prstGeom prst="rect">
            <a:avLst/>
          </a:prstGeom>
        </p:spPr>
      </p:pic>
      <p:sp>
        <p:nvSpPr>
          <p:cNvPr id="8" name="TextBox 7">
            <a:extLst>
              <a:ext uri="{FF2B5EF4-FFF2-40B4-BE49-F238E27FC236}">
                <a16:creationId xmlns:a16="http://schemas.microsoft.com/office/drawing/2014/main" id="{9AD5F367-4E76-1F10-533B-EE84D42F3FB9}"/>
              </a:ext>
            </a:extLst>
          </p:cNvPr>
          <p:cNvSpPr txBox="1"/>
          <p:nvPr/>
        </p:nvSpPr>
        <p:spPr>
          <a:xfrm>
            <a:off x="685800" y="839757"/>
            <a:ext cx="9144000" cy="8607485"/>
          </a:xfrm>
          <a:prstGeom prst="rect">
            <a:avLst/>
          </a:prstGeom>
          <a:noFill/>
        </p:spPr>
        <p:txBody>
          <a:bodyPr wrap="square">
            <a:spAutoFit/>
          </a:bodyPr>
          <a:lstStyle/>
          <a:p>
            <a:pPr algn="just">
              <a:lnSpc>
                <a:spcPct val="150000"/>
              </a:lnSpc>
              <a:spcAft>
                <a:spcPts val="800"/>
              </a:spcAft>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Em có thể sử dụng Messenger để:</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Nhắn tin</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Thực hiện cuộc gọi thoại, cuộc gọi video với bạn bè.</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Gửi hình ảnh, tệp tin cho bạn bè.</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Gửi các hình ảnh động và các biểu tượng đã được cài đặt sẵn để thể hiện cảm xúc.</a:t>
            </a:r>
            <a:endParaRPr lang="en-US" sz="4000">
              <a:effectLst/>
              <a:latin typeface="Arial" panose="020B0604020202020204" pitchFamily="34" charset="0"/>
              <a:ea typeface="Calibri" panose="020F0502020204030204" pitchFamily="34" charset="0"/>
              <a:cs typeface="Arial" panose="020B0604020202020204" pitchFamily="34" charset="0"/>
            </a:endParaRPr>
          </a:p>
          <a:p>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 Chức năng cơ bản của Facebook.</a:t>
            </a:r>
            <a:endParaRPr lang="en-US" sz="4000">
              <a:latin typeface="Arial" panose="020B0604020202020204" pitchFamily="34" charset="0"/>
              <a:cs typeface="Arial" panose="020B0604020202020204" pitchFamily="34" charset="0"/>
            </a:endParaRPr>
          </a:p>
        </p:txBody>
      </p:sp>
      <p:pic>
        <p:nvPicPr>
          <p:cNvPr id="10" name="Picture 9" descr="Graphical user interface, text, application&#10;&#10;Description automatically generated">
            <a:extLst>
              <a:ext uri="{FF2B5EF4-FFF2-40B4-BE49-F238E27FC236}">
                <a16:creationId xmlns:a16="http://schemas.microsoft.com/office/drawing/2014/main" id="{EF71D134-5706-D294-7B76-1CD749711173}"/>
              </a:ext>
            </a:extLst>
          </p:cNvPr>
          <p:cNvPicPr>
            <a:picLocks noChangeAspect="1"/>
          </p:cNvPicPr>
          <p:nvPr/>
        </p:nvPicPr>
        <p:blipFill rotWithShape="1">
          <a:blip r:embed="rId3">
            <a:extLst>
              <a:ext uri="{28A0092B-C50C-407E-A947-70E740481C1C}">
                <a14:useLocalDpi xmlns:a14="http://schemas.microsoft.com/office/drawing/2010/main" val="0"/>
              </a:ext>
            </a:extLst>
          </a:blip>
          <a:srcRect l="51582" t="6473" r="7823" b="2726"/>
          <a:stretch/>
        </p:blipFill>
        <p:spPr>
          <a:xfrm>
            <a:off x="10261944" y="928466"/>
            <a:ext cx="7259696" cy="727710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EFD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3451FD2-1FF6-186E-06E8-E521D48F7BCA}"/>
              </a:ext>
            </a:extLst>
          </p:cNvPr>
          <p:cNvSpPr txBox="1"/>
          <p:nvPr/>
        </p:nvSpPr>
        <p:spPr>
          <a:xfrm>
            <a:off x="3695700" y="647700"/>
            <a:ext cx="10896600" cy="707886"/>
          </a:xfrm>
          <a:prstGeom prst="rect">
            <a:avLst/>
          </a:prstGeom>
          <a:noFill/>
        </p:spPr>
        <p:txBody>
          <a:bodyPr wrap="square">
            <a:spAutoFit/>
          </a:bodyPr>
          <a:lstStyle/>
          <a:p>
            <a:pPr algn="ctr"/>
            <a:r>
              <a:rPr lang="en-US" sz="4000" b="1">
                <a:solidFill>
                  <a:srgbClr val="000000"/>
                </a:solidFill>
                <a:effectLst/>
                <a:latin typeface="Arial" panose="020B0604020202020204" pitchFamily="34" charset="0"/>
                <a:ea typeface="Calibri" panose="020F0502020204030204" pitchFamily="34" charset="0"/>
                <a:cs typeface="Arial" panose="020B0604020202020204" pitchFamily="34" charset="0"/>
              </a:rPr>
              <a:t>Các bước tạo nhóm chat trên Messenger:</a:t>
            </a:r>
            <a:endParaRPr lang="en-US" sz="4000" b="1">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DAE657BA-E3B9-DBBD-BF14-07A768E68EED}"/>
              </a:ext>
            </a:extLst>
          </p:cNvPr>
          <p:cNvSpPr txBox="1"/>
          <p:nvPr/>
        </p:nvSpPr>
        <p:spPr>
          <a:xfrm>
            <a:off x="1047601" y="1532795"/>
            <a:ext cx="7315200" cy="4349845"/>
          </a:xfrm>
          <a:prstGeom prst="rect">
            <a:avLst/>
          </a:prstGeom>
          <a:noFill/>
        </p:spPr>
        <p:txBody>
          <a:bodyPr wrap="square">
            <a:spAutoFit/>
          </a:bodyPr>
          <a:lstStyle/>
          <a:p>
            <a:pPr marL="457200" indent="-457200" algn="just">
              <a:lnSpc>
                <a:spcPct val="150000"/>
              </a:lnSpc>
              <a:spcAft>
                <a:spcPts val="800"/>
              </a:spcAft>
              <a:buFont typeface="Arial" panose="020B0604020202020204" pitchFamily="34" charset="0"/>
              <a:buChar char="•"/>
            </a:pPr>
            <a:r>
              <a:rPr lang="en-US" sz="3600" b="1" i="1">
                <a:solidFill>
                  <a:srgbClr val="000000"/>
                </a:solidFill>
                <a:effectLst/>
                <a:latin typeface="Arial" panose="020B0604020202020204" pitchFamily="34" charset="0"/>
                <a:ea typeface="Calibri" panose="020F0502020204030204" pitchFamily="34" charset="0"/>
                <a:cs typeface="Arial" panose="020B0604020202020204" pitchFamily="34" charset="0"/>
              </a:rPr>
              <a:t>Bước 1: </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Mở cửa sổ Messenger.</a:t>
            </a:r>
          </a:p>
          <a:p>
            <a:pPr marL="571500" indent="-571500" algn="just">
              <a:lnSpc>
                <a:spcPct val="150000"/>
              </a:lnSpc>
              <a:spcAft>
                <a:spcPts val="800"/>
              </a:spcAft>
              <a:buFont typeface="Arial" panose="020B0604020202020204" pitchFamily="34" charset="0"/>
              <a:buChar char="→"/>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C</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họn biểu tượng cái bút (</a:t>
            </a:r>
            <a:r>
              <a:rPr lang="en-US" sz="3600" b="1">
                <a:solidFill>
                  <a:srgbClr val="000000"/>
                </a:solidFill>
                <a:effectLst/>
                <a:latin typeface="Arial" panose="020B0604020202020204" pitchFamily="34" charset="0"/>
                <a:ea typeface="Calibri" panose="020F0502020204030204" pitchFamily="34" charset="0"/>
                <a:cs typeface="Arial" panose="020B0604020202020204" pitchFamily="34" charset="0"/>
              </a:rPr>
              <a:t>New messenger</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Aft>
                <a:spcPts val="800"/>
              </a:spcAft>
              <a:buFont typeface="Arial" panose="020B0604020202020204" pitchFamily="34" charset="0"/>
              <a:buChar char="→"/>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X</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uất hiện cửa sổ cuộc trò chuyện mới.</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pic>
        <p:nvPicPr>
          <p:cNvPr id="13" name="Picture 12" descr="Graphical user interface, text, application&#10;&#10;Description automatically generated">
            <a:extLst>
              <a:ext uri="{FF2B5EF4-FFF2-40B4-BE49-F238E27FC236}">
                <a16:creationId xmlns:a16="http://schemas.microsoft.com/office/drawing/2014/main" id="{9947EC97-D7EC-BD6C-4968-AAE58F154DEA}"/>
              </a:ext>
            </a:extLst>
          </p:cNvPr>
          <p:cNvPicPr>
            <a:picLocks noChangeAspect="1"/>
          </p:cNvPicPr>
          <p:nvPr/>
        </p:nvPicPr>
        <p:blipFill rotWithShape="1">
          <a:blip r:embed="rId2">
            <a:extLst>
              <a:ext uri="{28A0092B-C50C-407E-A947-70E740481C1C}">
                <a14:useLocalDpi xmlns:a14="http://schemas.microsoft.com/office/drawing/2010/main" val="0"/>
              </a:ext>
            </a:extLst>
          </a:blip>
          <a:srcRect b="55023"/>
          <a:stretch/>
        </p:blipFill>
        <p:spPr>
          <a:xfrm>
            <a:off x="8915400" y="1714500"/>
            <a:ext cx="8344049" cy="3986436"/>
          </a:xfrm>
          <a:prstGeom prst="rect">
            <a:avLst/>
          </a:prstGeom>
        </p:spPr>
      </p:pic>
      <p:sp>
        <p:nvSpPr>
          <p:cNvPr id="14" name="Oval 13">
            <a:extLst>
              <a:ext uri="{FF2B5EF4-FFF2-40B4-BE49-F238E27FC236}">
                <a16:creationId xmlns:a16="http://schemas.microsoft.com/office/drawing/2014/main" id="{B36F254B-FB5A-AB9B-3DF9-704E9F8DF651}"/>
              </a:ext>
            </a:extLst>
          </p:cNvPr>
          <p:cNvSpPr/>
          <p:nvPr/>
        </p:nvSpPr>
        <p:spPr>
          <a:xfrm>
            <a:off x="16078200" y="1989996"/>
            <a:ext cx="914400" cy="914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7D82FC94-8F15-D680-F0D9-DF2BC63E32C4}"/>
              </a:ext>
            </a:extLst>
          </p:cNvPr>
          <p:cNvSpPr txBox="1"/>
          <p:nvPr/>
        </p:nvSpPr>
        <p:spPr>
          <a:xfrm>
            <a:off x="8858250" y="6273370"/>
            <a:ext cx="8077200" cy="1651671"/>
          </a:xfrm>
          <a:prstGeom prst="rect">
            <a:avLst/>
          </a:prstGeom>
          <a:noFill/>
        </p:spPr>
        <p:txBody>
          <a:bodyPr wrap="square">
            <a:spAutoFit/>
          </a:bodyPr>
          <a:lstStyle/>
          <a:p>
            <a:pPr marL="457200" indent="-457200" algn="just">
              <a:lnSpc>
                <a:spcPct val="150000"/>
              </a:lnSpc>
              <a:spcAft>
                <a:spcPts val="800"/>
              </a:spcAft>
              <a:buFont typeface="Arial" panose="020B0604020202020204" pitchFamily="34" charset="0"/>
              <a:buChar char="•"/>
            </a:pPr>
            <a:r>
              <a:rPr lang="vi-VN" sz="3600" b="1" i="1">
                <a:solidFill>
                  <a:srgbClr val="000000"/>
                </a:solidFill>
                <a:effectLst/>
                <a:latin typeface="Arial" panose="020B0604020202020204" pitchFamily="34" charset="0"/>
                <a:ea typeface="Calibri" panose="020F0502020204030204" pitchFamily="34" charset="0"/>
                <a:cs typeface="Arial" panose="020B0604020202020204" pitchFamily="34" charset="0"/>
              </a:rPr>
              <a:t>Bước 2: </a:t>
            </a: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Nhập tên thành viên muốn tạo nhóm trò chuyện vào mục </a:t>
            </a:r>
            <a:r>
              <a:rPr lang="vi-VN" sz="3600" b="1">
                <a:solidFill>
                  <a:srgbClr val="000000"/>
                </a:solidFill>
                <a:effectLst/>
                <a:latin typeface="Arial" panose="020B0604020202020204" pitchFamily="34" charset="0"/>
                <a:ea typeface="Calibri" panose="020F0502020204030204" pitchFamily="34" charset="0"/>
                <a:cs typeface="Arial" panose="020B0604020202020204" pitchFamily="34" charset="0"/>
              </a:rPr>
              <a:t>To:</a:t>
            </a:r>
            <a:endParaRPr lang="en-US" sz="3600" b="1">
              <a:effectLst/>
              <a:latin typeface="Arial" panose="020B0604020202020204" pitchFamily="34" charset="0"/>
              <a:ea typeface="Calibri" panose="020F050202020403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DFF1A88E-81E2-A93D-7CB4-9467110FFF7B}"/>
              </a:ext>
            </a:extLst>
          </p:cNvPr>
          <p:cNvPicPr>
            <a:picLocks noChangeAspect="1"/>
          </p:cNvPicPr>
          <p:nvPr/>
        </p:nvPicPr>
        <p:blipFill rotWithShape="1">
          <a:blip r:embed="rId3">
            <a:extLst>
              <a:ext uri="{28A0092B-C50C-407E-A947-70E740481C1C}">
                <a14:useLocalDpi xmlns:a14="http://schemas.microsoft.com/office/drawing/2010/main" val="0"/>
              </a:ext>
            </a:extLst>
          </a:blip>
          <a:srcRect b="61640"/>
          <a:stretch/>
        </p:blipFill>
        <p:spPr>
          <a:xfrm>
            <a:off x="1352550" y="6059849"/>
            <a:ext cx="7029301" cy="3706819"/>
          </a:xfrm>
          <a:prstGeom prst="rect">
            <a:avLst/>
          </a:prstGeom>
        </p:spPr>
      </p:pic>
      <p:sp>
        <p:nvSpPr>
          <p:cNvPr id="18" name="Rectangle 17">
            <a:extLst>
              <a:ext uri="{FF2B5EF4-FFF2-40B4-BE49-F238E27FC236}">
                <a16:creationId xmlns:a16="http://schemas.microsoft.com/office/drawing/2014/main" id="{DBFFE32C-61DE-EF38-9EF4-3B5B4DFE4B5B}"/>
              </a:ext>
            </a:extLst>
          </p:cNvPr>
          <p:cNvSpPr/>
          <p:nvPr/>
        </p:nvSpPr>
        <p:spPr>
          <a:xfrm>
            <a:off x="1352550" y="6896100"/>
            <a:ext cx="7010251" cy="10668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79DC7CA6-E749-7EB8-5A44-A95E06BB60F2}"/>
              </a:ext>
            </a:extLst>
          </p:cNvPr>
          <p:cNvSpPr txBox="1"/>
          <p:nvPr/>
        </p:nvSpPr>
        <p:spPr>
          <a:xfrm>
            <a:off x="8858250" y="8020291"/>
            <a:ext cx="8743950" cy="1651671"/>
          </a:xfrm>
          <a:prstGeom prst="rect">
            <a:avLst/>
          </a:prstGeom>
          <a:noFill/>
        </p:spPr>
        <p:txBody>
          <a:bodyPr wrap="square">
            <a:spAutoFit/>
          </a:bodyPr>
          <a:lstStyle/>
          <a:p>
            <a:pPr marL="457200" indent="-457200" algn="just">
              <a:lnSpc>
                <a:spcPct val="150000"/>
              </a:lnSpc>
              <a:spcAft>
                <a:spcPts val="800"/>
              </a:spcAft>
              <a:buFont typeface="Arial" panose="020B0604020202020204" pitchFamily="34" charset="0"/>
              <a:buChar char="•"/>
            </a:pPr>
            <a:r>
              <a:rPr lang="vi-VN" sz="3600" b="1" i="1">
                <a:solidFill>
                  <a:srgbClr val="000000"/>
                </a:solidFill>
                <a:effectLst/>
                <a:latin typeface="Arial" panose="020B0604020202020204" pitchFamily="34" charset="0"/>
                <a:ea typeface="Calibri" panose="020F0502020204030204" pitchFamily="34" charset="0"/>
                <a:cs typeface="Arial" panose="020B0604020202020204" pitchFamily="34" charset="0"/>
              </a:rPr>
              <a:t>Bước </a:t>
            </a:r>
            <a:r>
              <a:rPr lang="en-US" sz="3600" b="1" i="1">
                <a:solidFill>
                  <a:srgbClr val="000000"/>
                </a:solidFill>
                <a:effectLst/>
                <a:latin typeface="Arial" panose="020B0604020202020204" pitchFamily="34" charset="0"/>
                <a:ea typeface="Calibri" panose="020F0502020204030204" pitchFamily="34" charset="0"/>
                <a:cs typeface="Arial" panose="020B0604020202020204" pitchFamily="34" charset="0"/>
              </a:rPr>
              <a:t>3</a:t>
            </a:r>
            <a:r>
              <a:rPr lang="vi-VN" sz="3600" b="1" i="1">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Nhập nội dung tin nhắn và gửi cho nhóm để bắt đầu cuộc trò chuyện.</a:t>
            </a:r>
            <a:endParaRPr lang="en-US" sz="3600" b="1">
              <a:effectLst/>
              <a:latin typeface="Arial" panose="020B0604020202020204" pitchFamily="34" charset="0"/>
              <a:ea typeface="Calibri" panose="020F0502020204030204" pitchFamily="34" charset="0"/>
              <a:cs typeface="Arial" panose="020B0604020202020204" pitchFamily="34" charset="0"/>
            </a:endParaRPr>
          </a:p>
        </p:txBody>
      </p:sp>
      <p:pic>
        <p:nvPicPr>
          <p:cNvPr id="20" name="Picture 5">
            <a:extLst>
              <a:ext uri="{FF2B5EF4-FFF2-40B4-BE49-F238E27FC236}">
                <a16:creationId xmlns:a16="http://schemas.microsoft.com/office/drawing/2014/main" id="{02DFCC7B-EE80-D372-4154-EEC8E2FF8F99}"/>
              </a:ext>
            </a:extLst>
          </p:cNvPr>
          <p:cNvPicPr>
            <a:picLocks noChangeAspect="1"/>
          </p:cNvPicPr>
          <p:nvPr/>
        </p:nvPicPr>
        <p:blipFill>
          <a:blip r:embed="rId4"/>
          <a:srcRect/>
          <a:stretch>
            <a:fillRect/>
          </a:stretch>
        </p:blipFill>
        <p:spPr>
          <a:xfrm>
            <a:off x="0" y="0"/>
            <a:ext cx="1676400" cy="167430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par>
                                <p:cTn id="28" presetID="16" presetClass="entr" presetSubtype="21"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arn(inVertical)">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barn(inVertical)">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barn(inVertical)">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4" grpId="0" animBg="1"/>
      <p:bldP spid="15" grpId="0"/>
      <p:bldP spid="18" grpId="0" animBg="1"/>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a:stretch>
            <a:fillRect/>
          </a:stretch>
        </p:blipFill>
        <p:spPr>
          <a:xfrm>
            <a:off x="762000" y="1717686"/>
            <a:ext cx="6860204" cy="6851628"/>
          </a:xfrm>
          <a:prstGeom prst="rect">
            <a:avLst/>
          </a:prstGeom>
        </p:spPr>
      </p:pic>
      <p:sp>
        <p:nvSpPr>
          <p:cNvPr id="6" name="TextBox 5">
            <a:extLst>
              <a:ext uri="{FF2B5EF4-FFF2-40B4-BE49-F238E27FC236}">
                <a16:creationId xmlns:a16="http://schemas.microsoft.com/office/drawing/2014/main" id="{45CA19CA-0CCA-3723-DADB-D1B2EE3EE5EA}"/>
              </a:ext>
            </a:extLst>
          </p:cNvPr>
          <p:cNvSpPr txBox="1"/>
          <p:nvPr/>
        </p:nvSpPr>
        <p:spPr>
          <a:xfrm>
            <a:off x="3695700" y="495300"/>
            <a:ext cx="10896600" cy="769441"/>
          </a:xfrm>
          <a:prstGeom prst="rect">
            <a:avLst/>
          </a:prstGeom>
          <a:noFill/>
        </p:spPr>
        <p:txBody>
          <a:bodyPr wrap="square">
            <a:spAutoFit/>
          </a:bodyPr>
          <a:lstStyle/>
          <a:p>
            <a:pPr algn="ctr"/>
            <a:r>
              <a:rPr lang="en-US" sz="4400" b="1">
                <a:solidFill>
                  <a:srgbClr val="000000"/>
                </a:solidFill>
                <a:effectLst/>
                <a:latin typeface="Arial" panose="020B0604020202020204" pitchFamily="34" charset="0"/>
                <a:ea typeface="Calibri" panose="020F0502020204030204" pitchFamily="34" charset="0"/>
                <a:cs typeface="Arial" panose="020B0604020202020204" pitchFamily="34" charset="0"/>
              </a:rPr>
              <a:t>Lưu ý:</a:t>
            </a:r>
            <a:endParaRPr lang="en-US" sz="4400" b="1">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643832E6-FD57-F40D-8D23-F35B365F923F}"/>
              </a:ext>
            </a:extLst>
          </p:cNvPr>
          <p:cNvSpPr txBox="1"/>
          <p:nvPr/>
        </p:nvSpPr>
        <p:spPr>
          <a:xfrm>
            <a:off x="8115300" y="1717686"/>
            <a:ext cx="9410700" cy="7776424"/>
          </a:xfrm>
          <a:prstGeom prst="rect">
            <a:avLst/>
          </a:prstGeom>
          <a:noFill/>
        </p:spPr>
        <p:txBody>
          <a:bodyPr wrap="square">
            <a:spAutoFit/>
          </a:bodyPr>
          <a:lstStyle/>
          <a:p>
            <a:pPr algn="just">
              <a:lnSpc>
                <a:spcPct val="150000"/>
              </a:lnSpc>
              <a:spcAft>
                <a:spcPts val="80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Đối với cuộc trò chuyện nhóm trên Messenger:</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Khi không muốn tồn tại nhóm thì có thể xóa nhóm, mỗi thành viên cũng có thể rời nhóm nếu muốn.</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Có thể đặt tên cho nhóm.</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Khi trò chuyện trên Messenger thì chỉ những thành viên tham gia nhóm mới nhận được nội dung của cuộc trò chuyện.</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338</TotalTime>
  <Words>2240</Words>
  <Application>Microsoft Office PowerPoint</Application>
  <PresentationFormat>Custom</PresentationFormat>
  <Paragraphs>171</Paragraphs>
  <Slides>34</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34</vt:i4>
      </vt:variant>
    </vt:vector>
  </HeadingPairs>
  <TitlesOfParts>
    <vt:vector size="37"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Hương Giang</cp:lastModifiedBy>
  <cp:revision>5</cp:revision>
  <dcterms:created xsi:type="dcterms:W3CDTF">2006-08-16T00:00:00Z</dcterms:created>
  <dcterms:modified xsi:type="dcterms:W3CDTF">2022-08-04T01:13:20Z</dcterms:modified>
  <dc:identifier>DAFIPL1Sj3o</dc:identifier>
</cp:coreProperties>
</file>