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61" r:id="rId5"/>
    <p:sldId id="260" r:id="rId6"/>
    <p:sldId id="259" r:id="rId7"/>
    <p:sldId id="262" r:id="rId8"/>
    <p:sldId id="263" r:id="rId9"/>
    <p:sldId id="264" r:id="rId10"/>
    <p:sldId id="265" r:id="rId11"/>
    <p:sldId id="276" r:id="rId12"/>
    <p:sldId id="277" r:id="rId13"/>
    <p:sldId id="266" r:id="rId14"/>
    <p:sldId id="267" r:id="rId15"/>
    <p:sldId id="268" r:id="rId16"/>
    <p:sldId id="269" r:id="rId17"/>
    <p:sldId id="278" r:id="rId18"/>
    <p:sldId id="271" r:id="rId19"/>
    <p:sldId id="270" r:id="rId20"/>
    <p:sldId id="273" r:id="rId21"/>
    <p:sldId id="272" r:id="rId22"/>
    <p:sldId id="279" r:id="rId23"/>
    <p:sldId id="280" r:id="rId24"/>
    <p:sldId id="274" r:id="rId25"/>
    <p:sldId id="281" r:id="rId26"/>
    <p:sldId id="282" r:id="rId27"/>
    <p:sldId id="283" r:id="rId28"/>
    <p:sldId id="284" r:id="rId29"/>
    <p:sldId id="285" r:id="rId30"/>
    <p:sldId id="286" r:id="rId31"/>
    <p:sldId id="287" r:id="rId32"/>
    <p:sldId id="275"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Hero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DC8"/>
    <a:srgbClr val="DF6E87"/>
    <a:srgbClr val="BBD4FF"/>
    <a:srgbClr val="DFDEBC"/>
    <a:srgbClr val="F3F3E7"/>
    <a:srgbClr val="D8506D"/>
    <a:srgbClr val="575A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EADEC-CF97-4735-9ED3-3EA2E48C3A20}"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8139D-F0FF-4760-8979-868756F28D15}" type="slidenum">
              <a:rPr lang="en-US" smtClean="0"/>
              <a:t>‹#›</a:t>
            </a:fld>
            <a:endParaRPr lang="en-US"/>
          </a:p>
        </p:txBody>
      </p:sp>
    </p:spTree>
    <p:extLst>
      <p:ext uri="{BB962C8B-B14F-4D97-AF65-F5344CB8AC3E}">
        <p14:creationId xmlns:p14="http://schemas.microsoft.com/office/powerpoint/2010/main" val="358778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C8139D-F0FF-4760-8979-868756F28D15}" type="slidenum">
              <a:rPr lang="en-US" smtClean="0"/>
              <a:t>2</a:t>
            </a:fld>
            <a:endParaRPr lang="en-US"/>
          </a:p>
        </p:txBody>
      </p:sp>
    </p:spTree>
    <p:extLst>
      <p:ext uri="{BB962C8B-B14F-4D97-AF65-F5344CB8AC3E}">
        <p14:creationId xmlns:p14="http://schemas.microsoft.com/office/powerpoint/2010/main" val="160051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56.png"/><Relationship Id="rId5" Type="http://schemas.openxmlformats.org/officeDocument/2006/relationships/image" Target="../media/image26.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png"/><Relationship Id="rId7" Type="http://schemas.openxmlformats.org/officeDocument/2006/relationships/image" Target="../media/image5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8.png"/><Relationship Id="rId7" Type="http://schemas.openxmlformats.org/officeDocument/2006/relationships/image" Target="../media/image61.jp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64.png"/><Relationship Id="rId4" Type="http://schemas.openxmlformats.org/officeDocument/2006/relationships/image" Target="../media/image39.svg"/><Relationship Id="rId9" Type="http://schemas.openxmlformats.org/officeDocument/2006/relationships/image" Target="../media/image63.jpg"/></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66.jpg"/><Relationship Id="rId4" Type="http://schemas.openxmlformats.org/officeDocument/2006/relationships/image" Target="../media/image39.svg"/><Relationship Id="rId9" Type="http://schemas.openxmlformats.org/officeDocument/2006/relationships/image" Target="../media/image65.jp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5.png"/><Relationship Id="rId7" Type="http://schemas.openxmlformats.org/officeDocument/2006/relationships/image" Target="../media/image6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9.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71.png"/><Relationship Id="rId4" Type="http://schemas.openxmlformats.org/officeDocument/2006/relationships/image" Target="../media/image39.sv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73.png"/><Relationship Id="rId4" Type="http://schemas.openxmlformats.org/officeDocument/2006/relationships/image" Target="../media/image39.sv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5.png"/><Relationship Id="rId7" Type="http://schemas.openxmlformats.org/officeDocument/2006/relationships/image" Target="../media/image74.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6.sv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0.sv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80.png"/><Relationship Id="rId7" Type="http://schemas.openxmlformats.org/officeDocument/2006/relationships/image" Target="../media/image4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84.png"/><Relationship Id="rId5" Type="http://schemas.openxmlformats.org/officeDocument/2006/relationships/image" Target="../media/image82.png"/><Relationship Id="rId10" Type="http://schemas.openxmlformats.org/officeDocument/2006/relationships/image" Target="../media/image34.svg"/><Relationship Id="rId4" Type="http://schemas.openxmlformats.org/officeDocument/2006/relationships/image" Target="../media/image81.sv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23.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6.sv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 name="Group 3"/>
          <p:cNvGrpSpPr/>
          <p:nvPr/>
        </p:nvGrpSpPr>
        <p:grpSpPr>
          <a:xfrm>
            <a:off x="2773456" y="1026403"/>
            <a:ext cx="12738399" cy="8008640"/>
            <a:chOff x="0" y="-38100"/>
            <a:chExt cx="2833063" cy="1583979"/>
          </a:xfrm>
        </p:grpSpPr>
        <p:sp>
          <p:nvSpPr>
            <p:cNvPr id="4" name="Freeform 4"/>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31976">
            <a:off x="3269261" y="2044105"/>
            <a:ext cx="1049338" cy="66633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26554" y="1496873"/>
            <a:ext cx="506977" cy="142309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6115">
            <a:off x="555989" y="-416286"/>
            <a:ext cx="896481" cy="1285277"/>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11605">
            <a:off x="3973477" y="8107418"/>
            <a:ext cx="376336" cy="65025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2505">
            <a:off x="13859614" y="8107418"/>
            <a:ext cx="376336" cy="650257"/>
          </a:xfrm>
          <a:prstGeom prst="rect">
            <a:avLst/>
          </a:prstGeom>
        </p:spPr>
      </p:pic>
      <p:sp>
        <p:nvSpPr>
          <p:cNvPr id="28" name="TextBox 2">
            <a:extLst>
              <a:ext uri="{FF2B5EF4-FFF2-40B4-BE49-F238E27FC236}">
                <a16:creationId xmlns:a16="http://schemas.microsoft.com/office/drawing/2014/main" id="{81A4B256-AD9B-1870-8822-E14635EE6BF3}"/>
              </a:ext>
            </a:extLst>
          </p:cNvPr>
          <p:cNvSpPr txBox="1"/>
          <p:nvPr/>
        </p:nvSpPr>
        <p:spPr>
          <a:xfrm>
            <a:off x="3223127" y="2430598"/>
            <a:ext cx="11839056" cy="5311839"/>
          </a:xfrm>
          <a:prstGeom prst="rect">
            <a:avLst/>
          </a:prstGeom>
        </p:spPr>
        <p:txBody>
          <a:bodyPr wrap="square" lIns="0" tIns="0" rIns="0" bIns="0" rtlCol="0" anchor="t">
            <a:spAutoFit/>
          </a:bodyPr>
          <a:lstStyle/>
          <a:p>
            <a:pPr algn="ctr">
              <a:lnSpc>
                <a:spcPct val="150000"/>
              </a:lnSpc>
            </a:pPr>
            <a:r>
              <a:rPr lang="en-US" sz="8000" b="1">
                <a:solidFill>
                  <a:srgbClr val="DF6E87"/>
                </a:solidFill>
                <a:latin typeface="Arial" panose="020B0604020202020204" pitchFamily="34" charset="0"/>
                <a:cs typeface="Arial" panose="020B0604020202020204" pitchFamily="34" charset="0"/>
              </a:rPr>
              <a:t>CHÀO MỪNG CÁC EM ĐẾN VỚI BÀI GIẢNG NGÀY HÔM NAY!</a:t>
            </a:r>
          </a:p>
        </p:txBody>
      </p:sp>
      <p:pic>
        <p:nvPicPr>
          <p:cNvPr id="29" name="Picture 7">
            <a:extLst>
              <a:ext uri="{FF2B5EF4-FFF2-40B4-BE49-F238E27FC236}">
                <a16:creationId xmlns:a16="http://schemas.microsoft.com/office/drawing/2014/main" id="{51B1BCAD-8372-9557-B404-0547378D4FFB}"/>
              </a:ext>
            </a:extLst>
          </p:cNvPr>
          <p:cNvPicPr>
            <a:picLocks noChangeAspect="1"/>
          </p:cNvPicPr>
          <p:nvPr/>
        </p:nvPicPr>
        <p:blipFill>
          <a:blip r:embed="rId11"/>
          <a:srcRect/>
          <a:stretch>
            <a:fillRect/>
          </a:stretch>
        </p:blipFill>
        <p:spPr>
          <a:xfrm>
            <a:off x="-2690" y="4847140"/>
            <a:ext cx="5260489" cy="5448931"/>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a16="http://schemas.microsoft.com/office/drawing/2014/main"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a16="http://schemas.microsoft.com/office/drawing/2014/main"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a16="http://schemas.microsoft.com/office/drawing/2014/main"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a16="http://schemas.microsoft.com/office/drawing/2014/main"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a16="http://schemas.microsoft.com/office/drawing/2014/main"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a16="http://schemas.microsoft.com/office/drawing/2014/main" id="{91A9C7A0-2E1E-1A2F-709A-EA3937B7202F}"/>
              </a:ext>
            </a:extLst>
          </p:cNvPr>
          <p:cNvSpPr txBox="1"/>
          <p:nvPr/>
        </p:nvSpPr>
        <p:spPr>
          <a:xfrm>
            <a:off x="10022834" y="7532758"/>
            <a:ext cx="6517470" cy="1651671"/>
          </a:xfrm>
          <a:prstGeom prst="rect">
            <a:avLst/>
          </a:prstGeom>
          <a:noFill/>
        </p:spPr>
        <p:txBody>
          <a:bodyPr wrap="square">
            <a:spAutoFit/>
          </a:bodyPr>
          <a:lstStyle/>
          <a:p>
            <a:pPr algn="ctr">
              <a:lnSpc>
                <a:spcPct val="150000"/>
              </a:lnSpc>
              <a:spcAft>
                <a:spcPts val="800"/>
              </a:spcAft>
            </a:pPr>
            <a:r>
              <a:rPr lang="vi-VN" sz="3600">
                <a:solidFill>
                  <a:srgbClr val="000000"/>
                </a:solidFill>
                <a:ea typeface="Calibri" panose="020F0502020204030204" pitchFamily="34" charset="0"/>
                <a:cs typeface="Arial" panose="020B0604020202020204" pitchFamily="34" charset="0"/>
              </a:rPr>
              <a:t>Bàn phím, chuột có dây gắn đầu cắm hình tròn.</a:t>
            </a:r>
          </a:p>
        </p:txBody>
      </p:sp>
      <p:pic>
        <p:nvPicPr>
          <p:cNvPr id="26" name="Picture 25" descr="A picture containing electronics, keyboard, computer, black&#10;&#10;Description automatically generated">
            <a:extLst>
              <a:ext uri="{FF2B5EF4-FFF2-40B4-BE49-F238E27FC236}">
                <a16:creationId xmlns:a16="http://schemas.microsoft.com/office/drawing/2014/main" id="{8EA48410-977D-14E0-EEEB-6365D86EB4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646" y="2288621"/>
            <a:ext cx="6933908" cy="6933908"/>
          </a:xfrm>
          <a:prstGeom prst="rect">
            <a:avLst/>
          </a:prstGeom>
        </p:spPr>
      </p:pic>
      <p:pic>
        <p:nvPicPr>
          <p:cNvPr id="30" name="Picture 29" descr="A picture containing mouse&#10;&#10;Description automatically generated">
            <a:extLst>
              <a:ext uri="{FF2B5EF4-FFF2-40B4-BE49-F238E27FC236}">
                <a16:creationId xmlns:a16="http://schemas.microsoft.com/office/drawing/2014/main" id="{08068DB2-47BC-CCA0-F251-06CC3359DC31}"/>
              </a:ext>
            </a:extLst>
          </p:cNvPr>
          <p:cNvPicPr>
            <a:picLocks noChangeAspect="1"/>
          </p:cNvPicPr>
          <p:nvPr/>
        </p:nvPicPr>
        <p:blipFill rotWithShape="1">
          <a:blip r:embed="rId8">
            <a:extLst>
              <a:ext uri="{28A0092B-C50C-407E-A947-70E740481C1C}">
                <a14:useLocalDpi xmlns:a14="http://schemas.microsoft.com/office/drawing/2010/main" val="0"/>
              </a:ext>
            </a:extLst>
          </a:blip>
          <a:srcRect t="26633" b="11238"/>
          <a:stretch/>
        </p:blipFill>
        <p:spPr>
          <a:xfrm>
            <a:off x="9347703" y="2519286"/>
            <a:ext cx="7476495" cy="4645063"/>
          </a:xfrm>
          <a:prstGeom prst="rect">
            <a:avLst/>
          </a:prstGeom>
        </p:spPr>
      </p:pic>
      <p:sp>
        <p:nvSpPr>
          <p:cNvPr id="31" name="TextBox 30">
            <a:extLst>
              <a:ext uri="{FF2B5EF4-FFF2-40B4-BE49-F238E27FC236}">
                <a16:creationId xmlns:a16="http://schemas.microsoft.com/office/drawing/2014/main"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a16="http://schemas.microsoft.com/office/drawing/2014/main"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a16="http://schemas.microsoft.com/office/drawing/2014/main"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a16="http://schemas.microsoft.com/office/drawing/2014/main"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a16="http://schemas.microsoft.com/office/drawing/2014/main"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a16="http://schemas.microsoft.com/office/drawing/2014/main"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a16="http://schemas.microsoft.com/office/drawing/2014/main" id="{91A9C7A0-2E1E-1A2F-709A-EA3937B7202F}"/>
              </a:ext>
            </a:extLst>
          </p:cNvPr>
          <p:cNvSpPr txBox="1"/>
          <p:nvPr/>
        </p:nvSpPr>
        <p:spPr>
          <a:xfrm>
            <a:off x="10070157" y="7551808"/>
            <a:ext cx="6593670" cy="1651671"/>
          </a:xfrm>
          <a:prstGeom prst="rect">
            <a:avLst/>
          </a:prstGeom>
          <a:noFill/>
        </p:spPr>
        <p:txBody>
          <a:bodyPr wrap="square">
            <a:spAutoFit/>
          </a:bodyPr>
          <a:lstStyle/>
          <a:p>
            <a:pPr algn="ctr">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Bàn phím, chuột có dây gắn đầu cắm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USB.</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EA48410-977D-14E0-EEEB-6365D86EB4CA}"/>
              </a:ext>
            </a:extLst>
          </p:cNvPr>
          <p:cNvPicPr>
            <a:picLocks noChangeAspect="1"/>
          </p:cNvPicPr>
          <p:nvPr/>
        </p:nvPicPr>
        <p:blipFill rotWithShape="1">
          <a:blip r:embed="rId7">
            <a:extLst>
              <a:ext uri="{28A0092B-C50C-407E-A947-70E740481C1C}">
                <a14:useLocalDpi xmlns:a14="http://schemas.microsoft.com/office/drawing/2010/main" val="0"/>
              </a:ext>
            </a:extLst>
          </a:blip>
          <a:srcRect t="16529" b="20166"/>
          <a:stretch/>
        </p:blipFill>
        <p:spPr>
          <a:xfrm>
            <a:off x="9594375" y="3162300"/>
            <a:ext cx="6933908" cy="4389508"/>
          </a:xfrm>
          <a:prstGeom prst="rect">
            <a:avLst/>
          </a:prstGeom>
        </p:spPr>
      </p:pic>
      <p:sp>
        <p:nvSpPr>
          <p:cNvPr id="31" name="TextBox 30">
            <a:extLst>
              <a:ext uri="{FF2B5EF4-FFF2-40B4-BE49-F238E27FC236}">
                <a16:creationId xmlns:a16="http://schemas.microsoft.com/office/drawing/2014/main"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pic>
        <p:nvPicPr>
          <p:cNvPr id="4" name="Picture 3" descr="A picture containing keyboard, electronics, computer, indoor&#10;&#10;Description automatically generated">
            <a:extLst>
              <a:ext uri="{FF2B5EF4-FFF2-40B4-BE49-F238E27FC236}">
                <a16:creationId xmlns:a16="http://schemas.microsoft.com/office/drawing/2014/main" id="{C36EE51D-527A-FC04-DFD6-0D394D475681}"/>
              </a:ext>
            </a:extLst>
          </p:cNvPr>
          <p:cNvPicPr>
            <a:picLocks noChangeAspect="1"/>
          </p:cNvPicPr>
          <p:nvPr/>
        </p:nvPicPr>
        <p:blipFill rotWithShape="1">
          <a:blip r:embed="rId8">
            <a:extLst>
              <a:ext uri="{28A0092B-C50C-407E-A947-70E740481C1C}">
                <a14:useLocalDpi xmlns:a14="http://schemas.microsoft.com/office/drawing/2010/main" val="0"/>
              </a:ext>
            </a:extLst>
          </a:blip>
          <a:srcRect t="15103" b="12787"/>
          <a:stretch/>
        </p:blipFill>
        <p:spPr>
          <a:xfrm>
            <a:off x="1003874" y="2974345"/>
            <a:ext cx="9236232" cy="6660166"/>
          </a:xfrm>
          <a:prstGeom prst="rect">
            <a:avLst/>
          </a:prstGeom>
        </p:spPr>
      </p:pic>
    </p:spTree>
    <p:extLst>
      <p:ext uri="{BB962C8B-B14F-4D97-AF65-F5344CB8AC3E}">
        <p14:creationId xmlns:p14="http://schemas.microsoft.com/office/powerpoint/2010/main" val="104791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a16="http://schemas.microsoft.com/office/drawing/2014/main"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a16="http://schemas.microsoft.com/office/drawing/2014/main"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a16="http://schemas.microsoft.com/office/drawing/2014/main"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a16="http://schemas.microsoft.com/office/drawing/2014/main"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a16="http://schemas.microsoft.com/office/drawing/2014/main"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a16="http://schemas.microsoft.com/office/drawing/2014/main" id="{91A9C7A0-2E1E-1A2F-709A-EA3937B7202F}"/>
              </a:ext>
            </a:extLst>
          </p:cNvPr>
          <p:cNvSpPr txBox="1"/>
          <p:nvPr/>
        </p:nvSpPr>
        <p:spPr>
          <a:xfrm>
            <a:off x="3783886" y="8009814"/>
            <a:ext cx="10720227" cy="820674"/>
          </a:xfrm>
          <a:prstGeom prst="rect">
            <a:avLst/>
          </a:prstGeom>
          <a:noFill/>
        </p:spPr>
        <p:txBody>
          <a:bodyPr wrap="square">
            <a:spAutoFit/>
          </a:bodyPr>
          <a:lstStyle/>
          <a:p>
            <a:pPr algn="ctr">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Bàn phím, chuột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không dây (kèm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đầu cắm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USB).</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pic>
        <p:nvPicPr>
          <p:cNvPr id="5" name="Picture 4" descr="A computer mouse and keyboard&#10;&#10;Description automatically generated with low confidence">
            <a:extLst>
              <a:ext uri="{FF2B5EF4-FFF2-40B4-BE49-F238E27FC236}">
                <a16:creationId xmlns:a16="http://schemas.microsoft.com/office/drawing/2014/main" id="{81F655B3-B914-3FE3-C198-93997AD51B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9633" y="2582233"/>
            <a:ext cx="7683800" cy="5122533"/>
          </a:xfrm>
          <a:prstGeom prst="rect">
            <a:avLst/>
          </a:prstGeom>
        </p:spPr>
      </p:pic>
      <p:pic>
        <p:nvPicPr>
          <p:cNvPr id="11" name="Picture 10" descr="Calendar&#10;&#10;Description automatically generated with low confidence">
            <a:extLst>
              <a:ext uri="{FF2B5EF4-FFF2-40B4-BE49-F238E27FC236}">
                <a16:creationId xmlns:a16="http://schemas.microsoft.com/office/drawing/2014/main" id="{0E108ED3-3B88-7501-0CAE-4E7FF06FB0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05" y="3011534"/>
            <a:ext cx="8699856" cy="5799904"/>
          </a:xfrm>
          <a:prstGeom prst="rect">
            <a:avLst/>
          </a:prstGeom>
        </p:spPr>
      </p:pic>
    </p:spTree>
    <p:extLst>
      <p:ext uri="{BB962C8B-B14F-4D97-AF65-F5344CB8AC3E}">
        <p14:creationId xmlns:p14="http://schemas.microsoft.com/office/powerpoint/2010/main" val="62201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4" name="Group 33">
            <a:extLst>
              <a:ext uri="{FF2B5EF4-FFF2-40B4-BE49-F238E27FC236}">
                <a16:creationId xmlns:a16="http://schemas.microsoft.com/office/drawing/2014/main" id="{36800755-E737-E872-2DCA-006F7D403143}"/>
              </a:ext>
            </a:extLst>
          </p:cNvPr>
          <p:cNvGrpSpPr/>
          <p:nvPr/>
        </p:nvGrpSpPr>
        <p:grpSpPr>
          <a:xfrm>
            <a:off x="714292" y="765868"/>
            <a:ext cx="8139770" cy="8650566"/>
            <a:chOff x="1004230" y="786298"/>
            <a:chExt cx="8139770" cy="8650566"/>
          </a:xfrm>
        </p:grpSpPr>
        <p:grpSp>
          <p:nvGrpSpPr>
            <p:cNvPr id="3" name="Group 3"/>
            <p:cNvGrpSpPr/>
            <p:nvPr/>
          </p:nvGrpSpPr>
          <p:grpSpPr>
            <a:xfrm>
              <a:off x="1004230" y="1241112"/>
              <a:ext cx="8139770" cy="8195752"/>
              <a:chOff x="0" y="-38100"/>
              <a:chExt cx="2833063" cy="1583979"/>
            </a:xfrm>
          </p:grpSpPr>
          <p:sp>
            <p:nvSpPr>
              <p:cNvPr id="4" name="Freeform 4"/>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a16="http://schemas.microsoft.com/office/drawing/2014/main" id="{9588F928-77A5-6CA1-C6CD-66DFA59BA0DA}"/>
                </a:ext>
              </a:extLst>
            </p:cNvPr>
            <p:cNvGrpSpPr/>
            <p:nvPr/>
          </p:nvGrpSpPr>
          <p:grpSpPr>
            <a:xfrm>
              <a:off x="2897898" y="786298"/>
              <a:ext cx="4352434" cy="1269574"/>
              <a:chOff x="3269368" y="2096420"/>
              <a:chExt cx="4352434" cy="1269574"/>
            </a:xfrm>
          </p:grpSpPr>
          <p:grpSp>
            <p:nvGrpSpPr>
              <p:cNvPr id="27" name="Group 12">
                <a:extLst>
                  <a:ext uri="{FF2B5EF4-FFF2-40B4-BE49-F238E27FC236}">
                    <a16:creationId xmlns:a16="http://schemas.microsoft.com/office/drawing/2014/main" id="{34E24DF4-1212-3F05-1B29-1CEEA435C8A8}"/>
                  </a:ext>
                </a:extLst>
              </p:cNvPr>
              <p:cNvGrpSpPr/>
              <p:nvPr/>
            </p:nvGrpSpPr>
            <p:grpSpPr>
              <a:xfrm rot="134688">
                <a:off x="3269368" y="2096420"/>
                <a:ext cx="4352434" cy="1269574"/>
                <a:chOff x="0" y="0"/>
                <a:chExt cx="685838" cy="200054"/>
              </a:xfrm>
            </p:grpSpPr>
            <p:sp>
              <p:nvSpPr>
                <p:cNvPr id="28" name="Freeform 13">
                  <a:extLst>
                    <a:ext uri="{FF2B5EF4-FFF2-40B4-BE49-F238E27FC236}">
                      <a16:creationId xmlns:a16="http://schemas.microsoft.com/office/drawing/2014/main" id="{2E348EF4-A0FA-A727-F82F-1571D0785046}"/>
                    </a:ext>
                  </a:extLst>
                </p:cNvPr>
                <p:cNvSpPr/>
                <p:nvPr/>
              </p:nvSpPr>
              <p:spPr>
                <a:xfrm>
                  <a:off x="0" y="0"/>
                  <a:ext cx="685838" cy="200054"/>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sp>
            <p:sp>
              <p:nvSpPr>
                <p:cNvPr id="29" name="TextBox 14">
                  <a:extLst>
                    <a:ext uri="{FF2B5EF4-FFF2-40B4-BE49-F238E27FC236}">
                      <a16:creationId xmlns:a16="http://schemas.microsoft.com/office/drawing/2014/main" id="{6B265B81-E880-C646-CF90-5A5DF44429AD}"/>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30" name="TextBox 15">
                <a:extLst>
                  <a:ext uri="{FF2B5EF4-FFF2-40B4-BE49-F238E27FC236}">
                    <a16:creationId xmlns:a16="http://schemas.microsoft.com/office/drawing/2014/main" id="{F34EACEE-4635-C88A-0A10-D570A66002D1}"/>
                  </a:ext>
                </a:extLst>
              </p:cNvPr>
              <p:cNvSpPr txBox="1"/>
              <p:nvPr/>
            </p:nvSpPr>
            <p:spPr>
              <a:xfrm rot="154785">
                <a:off x="3993925" y="2217063"/>
                <a:ext cx="2903319" cy="842218"/>
              </a:xfrm>
              <a:prstGeom prst="rect">
                <a:avLst/>
              </a:prstGeom>
            </p:spPr>
            <p:txBody>
              <a:bodyPr wrap="square"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3</a:t>
                </a:r>
              </a:p>
            </p:txBody>
          </p:sp>
        </p:gr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115">
            <a:off x="555989" y="-416286"/>
            <a:ext cx="896481" cy="1285277"/>
          </a:xfrm>
          <a:prstGeom prst="rect">
            <a:avLst/>
          </a:prstGeom>
        </p:spPr>
      </p:pic>
      <p:sp>
        <p:nvSpPr>
          <p:cNvPr id="33" name="TextBox 32">
            <a:extLst>
              <a:ext uri="{FF2B5EF4-FFF2-40B4-BE49-F238E27FC236}">
                <a16:creationId xmlns:a16="http://schemas.microsoft.com/office/drawing/2014/main" id="{8D5373CC-4F5B-31DA-4570-F65504A9D9B0}"/>
              </a:ext>
            </a:extLst>
          </p:cNvPr>
          <p:cNvSpPr txBox="1"/>
          <p:nvPr/>
        </p:nvSpPr>
        <p:spPr>
          <a:xfrm>
            <a:off x="1114933" y="2160872"/>
            <a:ext cx="7269260" cy="6945427"/>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kết nối cho mỗi loại: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Cắm đầu cắm hình tròn vào cổng tròn đánh dấu tương tự (màu sắc, hình dạng).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Cắm đầu cắm USB vào cổng USB.</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Lấy USB đi kèm để kết nối không dây; cắm vào cổng USB.</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A95A597-ADB3-5047-102E-3BB0D416E69C}"/>
              </a:ext>
            </a:extLst>
          </p:cNvPr>
          <p:cNvGrpSpPr/>
          <p:nvPr/>
        </p:nvGrpSpPr>
        <p:grpSpPr>
          <a:xfrm>
            <a:off x="9433939" y="765868"/>
            <a:ext cx="8139770" cy="8650566"/>
            <a:chOff x="1004230" y="786298"/>
            <a:chExt cx="8139770" cy="8650566"/>
          </a:xfrm>
        </p:grpSpPr>
        <p:grpSp>
          <p:nvGrpSpPr>
            <p:cNvPr id="36" name="Group 3">
              <a:extLst>
                <a:ext uri="{FF2B5EF4-FFF2-40B4-BE49-F238E27FC236}">
                  <a16:creationId xmlns:a16="http://schemas.microsoft.com/office/drawing/2014/main" id="{A6B8D0A5-1D4C-3BF3-DAE6-3794EA838666}"/>
                </a:ext>
              </a:extLst>
            </p:cNvPr>
            <p:cNvGrpSpPr/>
            <p:nvPr/>
          </p:nvGrpSpPr>
          <p:grpSpPr>
            <a:xfrm>
              <a:off x="1004230" y="1241112"/>
              <a:ext cx="8139770" cy="8195752"/>
              <a:chOff x="0" y="-38100"/>
              <a:chExt cx="2833063" cy="1583979"/>
            </a:xfrm>
          </p:grpSpPr>
          <p:sp>
            <p:nvSpPr>
              <p:cNvPr id="42" name="Freeform 4">
                <a:extLst>
                  <a:ext uri="{FF2B5EF4-FFF2-40B4-BE49-F238E27FC236}">
                    <a16:creationId xmlns:a16="http://schemas.microsoft.com/office/drawing/2014/main" id="{34A350F3-71D8-851D-F224-59FC26EAAD29}"/>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43" name="TextBox 5">
                <a:extLst>
                  <a:ext uri="{FF2B5EF4-FFF2-40B4-BE49-F238E27FC236}">
                    <a16:creationId xmlns:a16="http://schemas.microsoft.com/office/drawing/2014/main" id="{5DB1C48F-545D-32F7-9AA4-ECDDCE31CAF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7" name="Group 36">
              <a:extLst>
                <a:ext uri="{FF2B5EF4-FFF2-40B4-BE49-F238E27FC236}">
                  <a16:creationId xmlns:a16="http://schemas.microsoft.com/office/drawing/2014/main" id="{79C08024-B9A4-861C-3E49-65291E65E3D0}"/>
                </a:ext>
              </a:extLst>
            </p:cNvPr>
            <p:cNvGrpSpPr/>
            <p:nvPr/>
          </p:nvGrpSpPr>
          <p:grpSpPr>
            <a:xfrm>
              <a:off x="2897898" y="786298"/>
              <a:ext cx="4352434" cy="1269574"/>
              <a:chOff x="3269368" y="2096420"/>
              <a:chExt cx="4352434" cy="1269574"/>
            </a:xfrm>
          </p:grpSpPr>
          <p:grpSp>
            <p:nvGrpSpPr>
              <p:cNvPr id="38" name="Group 12">
                <a:extLst>
                  <a:ext uri="{FF2B5EF4-FFF2-40B4-BE49-F238E27FC236}">
                    <a16:creationId xmlns:a16="http://schemas.microsoft.com/office/drawing/2014/main" id="{7ED81872-4DDA-455F-0B6D-069C7FC8144D}"/>
                  </a:ext>
                </a:extLst>
              </p:cNvPr>
              <p:cNvGrpSpPr/>
              <p:nvPr/>
            </p:nvGrpSpPr>
            <p:grpSpPr>
              <a:xfrm rot="134688">
                <a:off x="3269368" y="2096420"/>
                <a:ext cx="4352434" cy="1269574"/>
                <a:chOff x="0" y="0"/>
                <a:chExt cx="685838" cy="200054"/>
              </a:xfrm>
            </p:grpSpPr>
            <p:sp>
              <p:nvSpPr>
                <p:cNvPr id="40" name="Freeform 13">
                  <a:extLst>
                    <a:ext uri="{FF2B5EF4-FFF2-40B4-BE49-F238E27FC236}">
                      <a16:creationId xmlns:a16="http://schemas.microsoft.com/office/drawing/2014/main" id="{6066FF83-B34C-4CB7-35C3-41C4CB4249DF}"/>
                    </a:ext>
                  </a:extLst>
                </p:cNvPr>
                <p:cNvSpPr/>
                <p:nvPr/>
              </p:nvSpPr>
              <p:spPr>
                <a:xfrm>
                  <a:off x="0" y="0"/>
                  <a:ext cx="685838" cy="200054"/>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sp>
            <p:sp>
              <p:nvSpPr>
                <p:cNvPr id="41" name="TextBox 14">
                  <a:extLst>
                    <a:ext uri="{FF2B5EF4-FFF2-40B4-BE49-F238E27FC236}">
                      <a16:creationId xmlns:a16="http://schemas.microsoft.com/office/drawing/2014/main" id="{F399F355-8B1A-F482-00B5-540580CB9D91}"/>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39" name="TextBox 15">
                <a:extLst>
                  <a:ext uri="{FF2B5EF4-FFF2-40B4-BE49-F238E27FC236}">
                    <a16:creationId xmlns:a16="http://schemas.microsoft.com/office/drawing/2014/main" id="{B866980D-1BD3-E889-4C05-8AB68DEECF7D}"/>
                  </a:ext>
                </a:extLst>
              </p:cNvPr>
              <p:cNvSpPr txBox="1"/>
              <p:nvPr/>
            </p:nvSpPr>
            <p:spPr>
              <a:xfrm rot="154785">
                <a:off x="3993925" y="2217063"/>
                <a:ext cx="2903319" cy="842218"/>
              </a:xfrm>
              <a:prstGeom prst="rect">
                <a:avLst/>
              </a:prstGeom>
            </p:spPr>
            <p:txBody>
              <a:bodyPr wrap="square"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4</a:t>
                </a:r>
              </a:p>
            </p:txBody>
          </p:sp>
        </p:grpSp>
      </p:grpSp>
      <p:sp>
        <p:nvSpPr>
          <p:cNvPr id="44" name="TextBox 43">
            <a:extLst>
              <a:ext uri="{FF2B5EF4-FFF2-40B4-BE49-F238E27FC236}">
                <a16:creationId xmlns:a16="http://schemas.microsoft.com/office/drawing/2014/main" id="{243C9539-0979-8F13-A344-CF500709B857}"/>
              </a:ext>
            </a:extLst>
          </p:cNvPr>
          <p:cNvSpPr txBox="1"/>
          <p:nvPr/>
        </p:nvSpPr>
        <p:spPr>
          <a:xfrm>
            <a:off x="9869193" y="2114491"/>
            <a:ext cx="7269260" cy="5180842"/>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tra hoạt động của các thiết bị:</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Lắp pin và bật công tắc trên bàn phím, chuột (nếu cần).</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tra hoạt động của chuột và bàn phím.</a:t>
            </a:r>
          </a:p>
        </p:txBody>
      </p:sp>
    </p:spTree>
    <p:extLst>
      <p:ext uri="{BB962C8B-B14F-4D97-AF65-F5344CB8AC3E}">
        <p14:creationId xmlns:p14="http://schemas.microsoft.com/office/powerpoint/2010/main" val="4129860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00" name="Picture 10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451713">
            <a:off x="-285043" y="6619518"/>
            <a:ext cx="1444813" cy="1121143"/>
          </a:xfrm>
          <a:prstGeom prst="rect">
            <a:avLst/>
          </a:prstGeom>
        </p:spPr>
      </p:pic>
      <p:pic>
        <p:nvPicPr>
          <p:cNvPr id="101" name="Picture 10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78220">
            <a:off x="17009602" y="5023626"/>
            <a:ext cx="643196" cy="817739"/>
          </a:xfrm>
          <a:prstGeom prst="rect">
            <a:avLst/>
          </a:prstGeom>
        </p:spPr>
      </p:pic>
      <p:pic>
        <p:nvPicPr>
          <p:cNvPr id="102" name="Picture 10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10880">
            <a:off x="1334745" y="1352341"/>
            <a:ext cx="395479" cy="667475"/>
          </a:xfrm>
          <a:prstGeom prst="rect">
            <a:avLst/>
          </a:prstGeom>
        </p:spPr>
      </p:pic>
      <p:pic>
        <p:nvPicPr>
          <p:cNvPr id="104" name="Picture 10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7093">
            <a:off x="10135248" y="-215463"/>
            <a:ext cx="399991" cy="675091"/>
          </a:xfrm>
          <a:prstGeom prst="rect">
            <a:avLst/>
          </a:prstGeom>
        </p:spPr>
      </p:pic>
      <p:pic>
        <p:nvPicPr>
          <p:cNvPr id="105" name="Picture 10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19561">
            <a:off x="17006116" y="9560454"/>
            <a:ext cx="630406" cy="1063976"/>
          </a:xfrm>
          <a:prstGeom prst="rect">
            <a:avLst/>
          </a:prstGeom>
        </p:spPr>
      </p:pic>
      <p:pic>
        <p:nvPicPr>
          <p:cNvPr id="106" name="Picture 10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24713">
            <a:off x="16446147" y="1306184"/>
            <a:ext cx="286345" cy="483284"/>
          </a:xfrm>
          <a:prstGeom prst="rect">
            <a:avLst/>
          </a:prstGeom>
        </p:spPr>
      </p:pic>
      <p:grpSp>
        <p:nvGrpSpPr>
          <p:cNvPr id="137" name="Group 136">
            <a:extLst>
              <a:ext uri="{FF2B5EF4-FFF2-40B4-BE49-F238E27FC236}">
                <a16:creationId xmlns:a16="http://schemas.microsoft.com/office/drawing/2014/main" id="{4031557E-5729-0863-0341-5ABDCF5B8281}"/>
              </a:ext>
            </a:extLst>
          </p:cNvPr>
          <p:cNvGrpSpPr/>
          <p:nvPr/>
        </p:nvGrpSpPr>
        <p:grpSpPr>
          <a:xfrm>
            <a:off x="5692928" y="464983"/>
            <a:ext cx="6865938" cy="2779890"/>
            <a:chOff x="1193614" y="987959"/>
            <a:chExt cx="6865938" cy="2779890"/>
          </a:xfrm>
        </p:grpSpPr>
        <p:grpSp>
          <p:nvGrpSpPr>
            <p:cNvPr id="138" name="Group 9">
              <a:extLst>
                <a:ext uri="{FF2B5EF4-FFF2-40B4-BE49-F238E27FC236}">
                  <a16:creationId xmlns:a16="http://schemas.microsoft.com/office/drawing/2014/main" id="{40BF3EF0-FBF7-FAB5-12EC-70BAEF8D0CC3}"/>
                </a:ext>
              </a:extLst>
            </p:cNvPr>
            <p:cNvGrpSpPr/>
            <p:nvPr/>
          </p:nvGrpSpPr>
          <p:grpSpPr>
            <a:xfrm rot="-198014">
              <a:off x="1193614" y="987959"/>
              <a:ext cx="6865938" cy="2779890"/>
              <a:chOff x="0" y="-38100"/>
              <a:chExt cx="2101603" cy="850900"/>
            </a:xfrm>
          </p:grpSpPr>
          <p:sp>
            <p:nvSpPr>
              <p:cNvPr id="140" name="Freeform 10">
                <a:extLst>
                  <a:ext uri="{FF2B5EF4-FFF2-40B4-BE49-F238E27FC236}">
                    <a16:creationId xmlns:a16="http://schemas.microsoft.com/office/drawing/2014/main" id="{D146F7B9-A871-550B-4971-FBECEB42DDC0}"/>
                  </a:ext>
                </a:extLst>
              </p:cNvPr>
              <p:cNvSpPr/>
              <p:nvPr/>
            </p:nvSpPr>
            <p:spPr>
              <a:xfrm rot="198014">
                <a:off x="2222" y="64"/>
                <a:ext cx="2099381" cy="423227"/>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141" name="TextBox 11">
                <a:extLst>
                  <a:ext uri="{FF2B5EF4-FFF2-40B4-BE49-F238E27FC236}">
                    <a16:creationId xmlns:a16="http://schemas.microsoft.com/office/drawing/2014/main" id="{DFE12015-445A-1D6B-E061-60A50A56342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9" name="TextBox 15">
              <a:extLst>
                <a:ext uri="{FF2B5EF4-FFF2-40B4-BE49-F238E27FC236}">
                  <a16:creationId xmlns:a16="http://schemas.microsoft.com/office/drawing/2014/main" id="{3C6C3DDE-B8FD-F691-1F3E-2579D3837CDB}"/>
                </a:ext>
              </a:extLst>
            </p:cNvPr>
            <p:cNvSpPr txBox="1"/>
            <p:nvPr/>
          </p:nvSpPr>
          <p:spPr>
            <a:xfrm>
              <a:off x="1472926" y="1367090"/>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LƯU Ý:</a:t>
              </a:r>
            </a:p>
          </p:txBody>
        </p:sp>
      </p:grpSp>
      <p:sp>
        <p:nvSpPr>
          <p:cNvPr id="143" name="TextBox 142">
            <a:extLst>
              <a:ext uri="{FF2B5EF4-FFF2-40B4-BE49-F238E27FC236}">
                <a16:creationId xmlns:a16="http://schemas.microsoft.com/office/drawing/2014/main" id="{2C9CD47B-7210-A877-4244-37819E1C9C30}"/>
              </a:ext>
            </a:extLst>
          </p:cNvPr>
          <p:cNvSpPr txBox="1"/>
          <p:nvPr/>
        </p:nvSpPr>
        <p:spPr>
          <a:xfrm>
            <a:off x="1042727" y="2171700"/>
            <a:ext cx="16202546" cy="2482667"/>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khả năng xảy ra sự không tương thích giữa cổng USB và đầu cắm USB. Hiện nay USB với giao diện 2.0 hay 3.0 được dùng phổ biến, trong khi máy tính có cổng USB với giao diện cũ hơn có thể không tương thích.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47" name="Picture 146" descr="A picture containing text, indoor, different&#10;&#10;Description automatically generated">
            <a:extLst>
              <a:ext uri="{FF2B5EF4-FFF2-40B4-BE49-F238E27FC236}">
                <a16:creationId xmlns:a16="http://schemas.microsoft.com/office/drawing/2014/main" id="{AEE501E4-0A53-6E9C-2B78-3FEDA031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5200" y="4983821"/>
            <a:ext cx="10897129" cy="4816531"/>
          </a:xfrm>
          <a:prstGeom prst="rect">
            <a:avLst/>
          </a:prstGeom>
        </p:spPr>
      </p:pic>
    </p:spTree>
    <p:extLst>
      <p:ext uri="{BB962C8B-B14F-4D97-AF65-F5344CB8AC3E}">
        <p14:creationId xmlns:p14="http://schemas.microsoft.com/office/powerpoint/2010/main" val="2342753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barn(inVertical)">
                                      <p:cBhvr>
                                        <p:cTn id="1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sp>
        <p:nvSpPr>
          <p:cNvPr id="34" name="TextBox 4">
            <a:extLst>
              <a:ext uri="{FF2B5EF4-FFF2-40B4-BE49-F238E27FC236}">
                <a16:creationId xmlns:a16="http://schemas.microsoft.com/office/drawing/2014/main" id="{6B8898E1-9F38-0EB3-ED0E-FF2755F25377}"/>
              </a:ext>
            </a:extLst>
          </p:cNvPr>
          <p:cNvSpPr txBox="1"/>
          <p:nvPr/>
        </p:nvSpPr>
        <p:spPr>
          <a:xfrm>
            <a:off x="3124037" y="606804"/>
            <a:ext cx="12039926" cy="2441822"/>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2. Kết nối đúng cách màn hình với máy tính</a:t>
            </a:r>
          </a:p>
        </p:txBody>
      </p:sp>
      <p:grpSp>
        <p:nvGrpSpPr>
          <p:cNvPr id="45" name="Group 44">
            <a:extLst>
              <a:ext uri="{FF2B5EF4-FFF2-40B4-BE49-F238E27FC236}">
                <a16:creationId xmlns:a16="http://schemas.microsoft.com/office/drawing/2014/main" id="{9607140F-5F8B-A248-F277-6CF7F9C666B0}"/>
              </a:ext>
            </a:extLst>
          </p:cNvPr>
          <p:cNvGrpSpPr/>
          <p:nvPr/>
        </p:nvGrpSpPr>
        <p:grpSpPr>
          <a:xfrm>
            <a:off x="8153400" y="1137770"/>
            <a:ext cx="9204548" cy="8292788"/>
            <a:chOff x="8153400" y="1137770"/>
            <a:chExt cx="9204548" cy="8292788"/>
          </a:xfrm>
        </p:grpSpPr>
        <p:grpSp>
          <p:nvGrpSpPr>
            <p:cNvPr id="5" name="Group 5"/>
            <p:cNvGrpSpPr/>
            <p:nvPr/>
          </p:nvGrpSpPr>
          <p:grpSpPr>
            <a:xfrm>
              <a:off x="8153400" y="1978948"/>
              <a:ext cx="9204548" cy="7451610"/>
              <a:chOff x="0" y="0"/>
              <a:chExt cx="2424243" cy="1962564"/>
            </a:xfrm>
          </p:grpSpPr>
          <p:sp>
            <p:nvSpPr>
              <p:cNvPr id="6" name="Freeform 6"/>
              <p:cNvSpPr/>
              <p:nvPr/>
            </p:nvSpPr>
            <p:spPr>
              <a:xfrm>
                <a:off x="0" y="0"/>
                <a:ext cx="2424243" cy="1962564"/>
              </a:xfrm>
              <a:custGeom>
                <a:avLst/>
                <a:gdLst/>
                <a:ahLst/>
                <a:cxnLst/>
                <a:rect l="l" t="t" r="r" b="b"/>
                <a:pathLst>
                  <a:path w="2424243" h="1962564">
                    <a:moveTo>
                      <a:pt x="42896" y="0"/>
                    </a:moveTo>
                    <a:lnTo>
                      <a:pt x="2381347" y="0"/>
                    </a:lnTo>
                    <a:cubicBezTo>
                      <a:pt x="2405038" y="0"/>
                      <a:pt x="2424243" y="19205"/>
                      <a:pt x="2424243" y="42896"/>
                    </a:cubicBezTo>
                    <a:lnTo>
                      <a:pt x="2424243" y="1919668"/>
                    </a:lnTo>
                    <a:cubicBezTo>
                      <a:pt x="2424243" y="1931045"/>
                      <a:pt x="2419724" y="1941955"/>
                      <a:pt x="2411679" y="1950000"/>
                    </a:cubicBezTo>
                    <a:cubicBezTo>
                      <a:pt x="2403635" y="1958045"/>
                      <a:pt x="2392724" y="1962564"/>
                      <a:pt x="2381347" y="1962564"/>
                    </a:cubicBezTo>
                    <a:lnTo>
                      <a:pt x="42896" y="1962564"/>
                    </a:lnTo>
                    <a:cubicBezTo>
                      <a:pt x="31519" y="1962564"/>
                      <a:pt x="20608" y="1958045"/>
                      <a:pt x="12564" y="1950000"/>
                    </a:cubicBezTo>
                    <a:cubicBezTo>
                      <a:pt x="4519" y="1941955"/>
                      <a:pt x="0" y="1931045"/>
                      <a:pt x="0" y="1919668"/>
                    </a:cubicBezTo>
                    <a:lnTo>
                      <a:pt x="0" y="42896"/>
                    </a:lnTo>
                    <a:cubicBezTo>
                      <a:pt x="0" y="31519"/>
                      <a:pt x="4519" y="20608"/>
                      <a:pt x="12564" y="12564"/>
                    </a:cubicBezTo>
                    <a:cubicBezTo>
                      <a:pt x="20608" y="4519"/>
                      <a:pt x="31519" y="0"/>
                      <a:pt x="42896" y="0"/>
                    </a:cubicBezTo>
                    <a:close/>
                  </a:path>
                </a:pathLst>
              </a:custGeom>
              <a:solidFill>
                <a:srgbClr val="FAFAFA"/>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310400">
              <a:off x="8636605" y="1137770"/>
              <a:ext cx="6304842" cy="1435410"/>
              <a:chOff x="0" y="0"/>
              <a:chExt cx="1768153" cy="402552"/>
            </a:xfrm>
          </p:grpSpPr>
          <p:sp>
            <p:nvSpPr>
              <p:cNvPr id="9" name="Freeform 9"/>
              <p:cNvSpPr/>
              <p:nvPr/>
            </p:nvSpPr>
            <p:spPr>
              <a:xfrm>
                <a:off x="0" y="0"/>
                <a:ext cx="1768153" cy="402552"/>
              </a:xfrm>
              <a:custGeom>
                <a:avLst/>
                <a:gdLst/>
                <a:ahLst/>
                <a:cxnLst/>
                <a:rect l="l" t="t" r="r" b="b"/>
                <a:pathLst>
                  <a:path w="1768153" h="402552">
                    <a:moveTo>
                      <a:pt x="62625" y="0"/>
                    </a:moveTo>
                    <a:lnTo>
                      <a:pt x="1705529" y="0"/>
                    </a:lnTo>
                    <a:cubicBezTo>
                      <a:pt x="1722138" y="0"/>
                      <a:pt x="1738067" y="6598"/>
                      <a:pt x="1749811" y="18342"/>
                    </a:cubicBezTo>
                    <a:cubicBezTo>
                      <a:pt x="1761555" y="30087"/>
                      <a:pt x="1768153" y="46015"/>
                      <a:pt x="1768153" y="62625"/>
                    </a:cubicBezTo>
                    <a:lnTo>
                      <a:pt x="1768153" y="339927"/>
                    </a:lnTo>
                    <a:cubicBezTo>
                      <a:pt x="1768153" y="356536"/>
                      <a:pt x="1761555" y="372465"/>
                      <a:pt x="1749811" y="384209"/>
                    </a:cubicBezTo>
                    <a:cubicBezTo>
                      <a:pt x="1738067" y="395954"/>
                      <a:pt x="1722138" y="402552"/>
                      <a:pt x="1705529" y="402552"/>
                    </a:cubicBezTo>
                    <a:lnTo>
                      <a:pt x="62625" y="402552"/>
                    </a:lnTo>
                    <a:cubicBezTo>
                      <a:pt x="46015" y="402552"/>
                      <a:pt x="30087" y="395954"/>
                      <a:pt x="18342" y="384209"/>
                    </a:cubicBezTo>
                    <a:cubicBezTo>
                      <a:pt x="6598" y="372465"/>
                      <a:pt x="0" y="356536"/>
                      <a:pt x="0" y="339927"/>
                    </a:cubicBezTo>
                    <a:lnTo>
                      <a:pt x="0" y="62625"/>
                    </a:lnTo>
                    <a:cubicBezTo>
                      <a:pt x="0" y="46015"/>
                      <a:pt x="6598" y="30087"/>
                      <a:pt x="18342" y="18342"/>
                    </a:cubicBezTo>
                    <a:cubicBezTo>
                      <a:pt x="30087" y="6598"/>
                      <a:pt x="46015" y="0"/>
                      <a:pt x="62625" y="0"/>
                    </a:cubicBezTo>
                    <a:close/>
                  </a:path>
                </a:pathLst>
              </a:custGeom>
              <a:solidFill>
                <a:srgbClr val="BBD4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rot="-310400">
              <a:off x="9061485" y="1586127"/>
              <a:ext cx="5462554" cy="624095"/>
            </a:xfrm>
            <a:prstGeom prst="rect">
              <a:avLst/>
            </a:prstGeom>
          </p:spPr>
          <p:txBody>
            <a:bodyPr lIns="0" tIns="0" rIns="0" bIns="0" rtlCol="0" anchor="t">
              <a:spAutoFit/>
            </a:bodyPr>
            <a:lstStyle/>
            <a:p>
              <a:pPr algn="ctr">
                <a:lnSpc>
                  <a:spcPts val="4695"/>
                </a:lnSpc>
              </a:pPr>
              <a:r>
                <a:rPr lang="en-US" sz="4800" b="1">
                  <a:solidFill>
                    <a:srgbClr val="373737"/>
                  </a:solidFill>
                  <a:latin typeface="Arial" panose="020B0604020202020204" pitchFamily="34" charset="0"/>
                  <a:cs typeface="Arial" panose="020B0604020202020204" pitchFamily="34" charset="0"/>
                </a:rPr>
                <a:t>HƯỚNG DẪN</a:t>
              </a:r>
            </a:p>
          </p:txBody>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56721">
            <a:off x="1329966" y="9029511"/>
            <a:ext cx="690213" cy="763721"/>
          </a:xfrm>
          <a:prstGeom prst="rect">
            <a:avLst/>
          </a:prstGeom>
        </p:spPr>
      </p:pic>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16034">
            <a:off x="16166961" y="8909887"/>
            <a:ext cx="941113" cy="1041342"/>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32875" y="646213"/>
            <a:ext cx="516809" cy="740945"/>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47847">
            <a:off x="16685243" y="1664012"/>
            <a:ext cx="439336" cy="629873"/>
          </a:xfrm>
          <a:prstGeom prst="rect">
            <a:avLst/>
          </a:prstGeom>
        </p:spPr>
      </p:pic>
      <p:grpSp>
        <p:nvGrpSpPr>
          <p:cNvPr id="35" name="Group 34">
            <a:extLst>
              <a:ext uri="{FF2B5EF4-FFF2-40B4-BE49-F238E27FC236}">
                <a16:creationId xmlns:a16="http://schemas.microsoft.com/office/drawing/2014/main" id="{8F5DFC4E-343A-68EA-BCBB-03105A391FDF}"/>
              </a:ext>
            </a:extLst>
          </p:cNvPr>
          <p:cNvGrpSpPr/>
          <p:nvPr/>
        </p:nvGrpSpPr>
        <p:grpSpPr>
          <a:xfrm>
            <a:off x="656772" y="1545615"/>
            <a:ext cx="7099420" cy="3034121"/>
            <a:chOff x="1450158" y="1434533"/>
            <a:chExt cx="7099420" cy="3034121"/>
          </a:xfrm>
        </p:grpSpPr>
        <p:grpSp>
          <p:nvGrpSpPr>
            <p:cNvPr id="36" name="Group 23">
              <a:extLst>
                <a:ext uri="{FF2B5EF4-FFF2-40B4-BE49-F238E27FC236}">
                  <a16:creationId xmlns:a16="http://schemas.microsoft.com/office/drawing/2014/main" id="{9B57146A-5ADF-3130-F436-515A5BE892AE}"/>
                </a:ext>
              </a:extLst>
            </p:cNvPr>
            <p:cNvGrpSpPr/>
            <p:nvPr/>
          </p:nvGrpSpPr>
          <p:grpSpPr>
            <a:xfrm rot="208386">
              <a:off x="1450158" y="1434533"/>
              <a:ext cx="6645068" cy="3034121"/>
              <a:chOff x="0" y="-38100"/>
              <a:chExt cx="1863567" cy="850900"/>
            </a:xfrm>
          </p:grpSpPr>
          <p:sp>
            <p:nvSpPr>
              <p:cNvPr id="38" name="Freeform 24">
                <a:extLst>
                  <a:ext uri="{FF2B5EF4-FFF2-40B4-BE49-F238E27FC236}">
                    <a16:creationId xmlns:a16="http://schemas.microsoft.com/office/drawing/2014/main" id="{6D88BE5C-B22A-94E0-888C-0C37133E0E28}"/>
                  </a:ext>
                </a:extLst>
              </p:cNvPr>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DF6E87"/>
              </a:solidFill>
            </p:spPr>
          </p:sp>
          <p:sp>
            <p:nvSpPr>
              <p:cNvPr id="39" name="TextBox 25">
                <a:extLst>
                  <a:ext uri="{FF2B5EF4-FFF2-40B4-BE49-F238E27FC236}">
                    <a16:creationId xmlns:a16="http://schemas.microsoft.com/office/drawing/2014/main" id="{16D2BBE0-718C-30BF-E509-8EFA1649D5F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7" name="TextBox 34">
              <a:extLst>
                <a:ext uri="{FF2B5EF4-FFF2-40B4-BE49-F238E27FC236}">
                  <a16:creationId xmlns:a16="http://schemas.microsoft.com/office/drawing/2014/main" id="{7AC332D6-A765-C470-3608-9BDEA3A322EB}"/>
                </a:ext>
              </a:extLst>
            </p:cNvPr>
            <p:cNvSpPr txBox="1"/>
            <p:nvPr/>
          </p:nvSpPr>
          <p:spPr>
            <a:xfrm rot="208386">
              <a:off x="1701924" y="2077319"/>
              <a:ext cx="6847654" cy="802079"/>
            </a:xfrm>
            <a:prstGeom prst="rect">
              <a:avLst/>
            </a:prstGeom>
          </p:spPr>
          <p:txBody>
            <a:bodyPr lIns="0" tIns="0" rIns="0" bIns="0" rtlCol="0" anchor="t">
              <a:spAutoFit/>
            </a:bodyPr>
            <a:lstStyle/>
            <a:p>
              <a:pPr algn="ctr">
                <a:lnSpc>
                  <a:spcPts val="6719"/>
                </a:lnSpc>
              </a:pPr>
              <a:r>
                <a:rPr lang="en-US" sz="5400" b="1">
                  <a:solidFill>
                    <a:srgbClr val="FAFAFA"/>
                  </a:solidFill>
                  <a:latin typeface="Arial" panose="020B0604020202020204" pitchFamily="34" charset="0"/>
                  <a:cs typeface="Arial" panose="020B0604020202020204" pitchFamily="34" charset="0"/>
                </a:rPr>
                <a:t>NHIỆM VỤ</a:t>
              </a:r>
            </a:p>
          </p:txBody>
        </p:sp>
      </p:grpSp>
      <p:sp>
        <p:nvSpPr>
          <p:cNvPr id="40" name="TextBox 39">
            <a:extLst>
              <a:ext uri="{FF2B5EF4-FFF2-40B4-BE49-F238E27FC236}">
                <a16:creationId xmlns:a16="http://schemas.microsoft.com/office/drawing/2014/main" id="{3CECFEC5-2E90-E05C-B871-8B8CDA05F708}"/>
              </a:ext>
            </a:extLst>
          </p:cNvPr>
          <p:cNvSpPr txBox="1"/>
          <p:nvPr/>
        </p:nvSpPr>
        <p:spPr>
          <a:xfrm>
            <a:off x="962481" y="3871079"/>
            <a:ext cx="6526301" cy="4975657"/>
          </a:xfrm>
          <a:prstGeom prst="rect">
            <a:avLst/>
          </a:prstGeom>
          <a:noFill/>
        </p:spPr>
        <p:txBody>
          <a:bodyPr wrap="square">
            <a:spAutoFit/>
          </a:bodyPr>
          <a:lstStyle/>
          <a:p>
            <a:pPr algn="just">
              <a:lnSpc>
                <a:spcPct val="150000"/>
              </a:lnSpc>
              <a:spcAft>
                <a:spcPts val="8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Có hộp thân máy và dây cắm màn hình các loại khác nhau để tách rời bên ngoài. Hãy chọn dây cắm phù hợp và kết nối màn hình với máy tính để có thể bắt đầu sử dụng.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AAF5CB80-20F4-9FE3-4C9F-E7DE2060E01A}"/>
              </a:ext>
            </a:extLst>
          </p:cNvPr>
          <p:cNvGrpSpPr/>
          <p:nvPr/>
        </p:nvGrpSpPr>
        <p:grpSpPr>
          <a:xfrm>
            <a:off x="8651405" y="3112105"/>
            <a:ext cx="8363662" cy="1651671"/>
            <a:chOff x="8651405" y="3112105"/>
            <a:chExt cx="8363662" cy="1651671"/>
          </a:xfrm>
        </p:grpSpPr>
        <p:grpSp>
          <p:nvGrpSpPr>
            <p:cNvPr id="11" name="Group 11"/>
            <p:cNvGrpSpPr/>
            <p:nvPr/>
          </p:nvGrpSpPr>
          <p:grpSpPr>
            <a:xfrm>
              <a:off x="8651405" y="3577734"/>
              <a:ext cx="908043" cy="90804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13" name="TextBox 13"/>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1</a:t>
                </a:r>
              </a:p>
            </p:txBody>
          </p:sp>
        </p:grpSp>
        <p:sp>
          <p:nvSpPr>
            <p:cNvPr id="42" name="TextBox 41">
              <a:extLst>
                <a:ext uri="{FF2B5EF4-FFF2-40B4-BE49-F238E27FC236}">
                  <a16:creationId xmlns:a16="http://schemas.microsoft.com/office/drawing/2014/main" id="{7ED40D02-29DE-716D-AF65-D597AEEB28F7}"/>
                </a:ext>
              </a:extLst>
            </p:cNvPr>
            <p:cNvSpPr txBox="1"/>
            <p:nvPr/>
          </p:nvSpPr>
          <p:spPr>
            <a:xfrm>
              <a:off x="9813626" y="3112105"/>
              <a:ext cx="7201441" cy="1651671"/>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các cổng cắm có thể dùng cho thiết bị xuất hình ảnh.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0E7DBC21-75BC-7E19-3DEF-3410C89C6946}"/>
              </a:ext>
            </a:extLst>
          </p:cNvPr>
          <p:cNvGrpSpPr/>
          <p:nvPr/>
        </p:nvGrpSpPr>
        <p:grpSpPr>
          <a:xfrm>
            <a:off x="8651403" y="5366165"/>
            <a:ext cx="8317736" cy="936816"/>
            <a:chOff x="8651403" y="5366165"/>
            <a:chExt cx="8317736" cy="936816"/>
          </a:xfrm>
        </p:grpSpPr>
        <p:grpSp>
          <p:nvGrpSpPr>
            <p:cNvPr id="14" name="Group 14"/>
            <p:cNvGrpSpPr/>
            <p:nvPr/>
          </p:nvGrpSpPr>
          <p:grpSpPr>
            <a:xfrm>
              <a:off x="8651403" y="5394938"/>
              <a:ext cx="908043" cy="90804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16" name="TextBox 16"/>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2</a:t>
                </a:r>
              </a:p>
            </p:txBody>
          </p:sp>
        </p:grpSp>
        <p:sp>
          <p:nvSpPr>
            <p:cNvPr id="43" name="TextBox 42">
              <a:extLst>
                <a:ext uri="{FF2B5EF4-FFF2-40B4-BE49-F238E27FC236}">
                  <a16:creationId xmlns:a16="http://schemas.microsoft.com/office/drawing/2014/main" id="{3A7A5758-EB0B-0F74-A523-480CDC10CE79}"/>
                </a:ext>
              </a:extLst>
            </p:cNvPr>
            <p:cNvSpPr txBox="1"/>
            <p:nvPr/>
          </p:nvSpPr>
          <p:spPr>
            <a:xfrm>
              <a:off x="9767698" y="5366165"/>
              <a:ext cx="7201441" cy="820674"/>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đầu cắm tương ứng.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A7BAF5AE-F62B-D72A-7A01-EE508DD3BDD0}"/>
              </a:ext>
            </a:extLst>
          </p:cNvPr>
          <p:cNvGrpSpPr/>
          <p:nvPr/>
        </p:nvGrpSpPr>
        <p:grpSpPr>
          <a:xfrm>
            <a:off x="8651407" y="6982863"/>
            <a:ext cx="8363658" cy="1651671"/>
            <a:chOff x="8651407" y="6982863"/>
            <a:chExt cx="8363658" cy="1651671"/>
          </a:xfrm>
        </p:grpSpPr>
        <p:grpSp>
          <p:nvGrpSpPr>
            <p:cNvPr id="20" name="Group 20"/>
            <p:cNvGrpSpPr/>
            <p:nvPr/>
          </p:nvGrpSpPr>
          <p:grpSpPr>
            <a:xfrm>
              <a:off x="8651407" y="7283457"/>
              <a:ext cx="908043" cy="908043"/>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22" name="TextBox 22"/>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3</a:t>
                </a:r>
              </a:p>
            </p:txBody>
          </p:sp>
        </p:grpSp>
        <p:sp>
          <p:nvSpPr>
            <p:cNvPr id="44" name="TextBox 43">
              <a:extLst>
                <a:ext uri="{FF2B5EF4-FFF2-40B4-BE49-F238E27FC236}">
                  <a16:creationId xmlns:a16="http://schemas.microsoft.com/office/drawing/2014/main" id="{EBAA253B-11A5-EA53-89DE-8018088016EF}"/>
                </a:ext>
              </a:extLst>
            </p:cNvPr>
            <p:cNvSpPr txBox="1"/>
            <p:nvPr/>
          </p:nvSpPr>
          <p:spPr>
            <a:xfrm>
              <a:off x="9813624" y="6982863"/>
              <a:ext cx="7201441" cy="1651671"/>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kết nối: Cắm đầu cắm vào đúng cổng; bật điện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99680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4">
                                            <p:txEl>
                                              <p:pRg st="0" end="0"/>
                                            </p:txEl>
                                          </p:spTgt>
                                        </p:tgtEl>
                                      </p:cBhvr>
                                    </p:animEffect>
                                    <p:set>
                                      <p:cBhvr>
                                        <p:cTn id="12" dur="1" fill="hold">
                                          <p:stCondLst>
                                            <p:cond delay="499"/>
                                          </p:stCondLst>
                                        </p:cTn>
                                        <p:tgtEl>
                                          <p:spTgt spid="34">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4" grpId="1" build="allAtOnce"/>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77409"/>
            <a:ext cx="462195" cy="1297389"/>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5052">
            <a:off x="16840574" y="1342620"/>
            <a:ext cx="1058221" cy="259745"/>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82462" y="8739259"/>
            <a:ext cx="1075620" cy="74902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0111">
            <a:off x="422146" y="9256113"/>
            <a:ext cx="483679" cy="693446"/>
          </a:xfrm>
          <a:prstGeom prst="rect">
            <a:avLst/>
          </a:prstGeom>
        </p:spPr>
      </p:pic>
      <p:pic>
        <p:nvPicPr>
          <p:cNvPr id="33" name="Picture 3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66232">
            <a:off x="17475534" y="9171405"/>
            <a:ext cx="404092" cy="579343"/>
          </a:xfrm>
          <a:prstGeom prst="rect">
            <a:avLst/>
          </a:prstGeom>
        </p:spPr>
      </p:pic>
      <p:grpSp>
        <p:nvGrpSpPr>
          <p:cNvPr id="39" name="Group 38">
            <a:extLst>
              <a:ext uri="{FF2B5EF4-FFF2-40B4-BE49-F238E27FC236}">
                <a16:creationId xmlns:a16="http://schemas.microsoft.com/office/drawing/2014/main" id="{271A6ED7-8323-5B32-0035-CFEDA66B3F6A}"/>
              </a:ext>
            </a:extLst>
          </p:cNvPr>
          <p:cNvGrpSpPr/>
          <p:nvPr/>
        </p:nvGrpSpPr>
        <p:grpSpPr>
          <a:xfrm>
            <a:off x="1327877" y="876300"/>
            <a:ext cx="6858679" cy="1634908"/>
            <a:chOff x="1167828" y="1113384"/>
            <a:chExt cx="6858679" cy="1634908"/>
          </a:xfrm>
        </p:grpSpPr>
        <p:grpSp>
          <p:nvGrpSpPr>
            <p:cNvPr id="40" name="Group 9">
              <a:extLst>
                <a:ext uri="{FF2B5EF4-FFF2-40B4-BE49-F238E27FC236}">
                  <a16:creationId xmlns:a16="http://schemas.microsoft.com/office/drawing/2014/main" id="{6A7D18CC-184E-AE96-7C0C-A4AE2C8017D8}"/>
                </a:ext>
              </a:extLst>
            </p:cNvPr>
            <p:cNvGrpSpPr/>
            <p:nvPr/>
          </p:nvGrpSpPr>
          <p:grpSpPr>
            <a:xfrm rot="-198014">
              <a:off x="1167828" y="1113384"/>
              <a:ext cx="6858679" cy="1634908"/>
              <a:chOff x="0" y="0"/>
              <a:chExt cx="2099381" cy="500431"/>
            </a:xfrm>
          </p:grpSpPr>
          <p:sp>
            <p:nvSpPr>
              <p:cNvPr id="42" name="Freeform 10">
                <a:extLst>
                  <a:ext uri="{FF2B5EF4-FFF2-40B4-BE49-F238E27FC236}">
                    <a16:creationId xmlns:a16="http://schemas.microsoft.com/office/drawing/2014/main" id="{86D51154-E531-9E0B-F750-564FF9F43799}"/>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43" name="TextBox 11">
                <a:extLst>
                  <a:ext uri="{FF2B5EF4-FFF2-40B4-BE49-F238E27FC236}">
                    <a16:creationId xmlns:a16="http://schemas.microsoft.com/office/drawing/2014/main" id="{6FDF0528-EA65-0CAA-314B-9D8707A3E5F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1" name="TextBox 15">
              <a:extLst>
                <a:ext uri="{FF2B5EF4-FFF2-40B4-BE49-F238E27FC236}">
                  <a16:creationId xmlns:a16="http://schemas.microsoft.com/office/drawing/2014/main" id="{38EEC1F5-C102-A5AA-E519-83255BA26943}"/>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1</a:t>
              </a:r>
            </a:p>
          </p:txBody>
        </p:sp>
      </p:grpSp>
      <p:sp>
        <p:nvSpPr>
          <p:cNvPr id="44" name="TextBox 43">
            <a:extLst>
              <a:ext uri="{FF2B5EF4-FFF2-40B4-BE49-F238E27FC236}">
                <a16:creationId xmlns:a16="http://schemas.microsoft.com/office/drawing/2014/main" id="{90F6FDA7-1F70-8C3D-E320-31341CF6107A}"/>
              </a:ext>
            </a:extLst>
          </p:cNvPr>
          <p:cNvSpPr txBox="1"/>
          <p:nvPr/>
        </p:nvSpPr>
        <p:spPr>
          <a:xfrm>
            <a:off x="987682" y="2913520"/>
            <a:ext cx="8511713" cy="6544164"/>
          </a:xfrm>
          <a:prstGeom prst="rect">
            <a:avLst/>
          </a:prstGeom>
          <a:noFill/>
        </p:spPr>
        <p:txBody>
          <a:bodyPr wrap="square">
            <a:spAutoFit/>
          </a:bodyPr>
          <a:lstStyle/>
          <a:p>
            <a:pPr marL="571500" indent="-571500" algn="just">
              <a:lnSpc>
                <a:spcPct val="150000"/>
              </a:lnSpc>
              <a:spcAft>
                <a:spcPts val="800"/>
              </a:spcAft>
              <a:buFontTx/>
              <a:buChar char="-"/>
            </a:pPr>
            <a:r>
              <a:rPr lang="vi-VN" sz="4000" b="1">
                <a:solidFill>
                  <a:srgbClr val="000000"/>
                </a:solidFill>
                <a:ea typeface="Calibri" panose="020F0502020204030204" pitchFamily="34" charset="0"/>
                <a:cs typeface="Arial" panose="020B0604020202020204" pitchFamily="34" charset="0"/>
              </a:rPr>
              <a:t>Nhận biết các cổng cắm có thể dùng cho thiết bị xuất hình ảnh.</a:t>
            </a:r>
          </a:p>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Máy tính thường có sẵn một số cổng xuất hình ảnh có hình dạng khác nhau để dễ phân biệt. Các loại cổng xuất hình ảnh như VGA, DVI, HDMI và Display.</a:t>
            </a:r>
          </a:p>
        </p:txBody>
      </p:sp>
      <p:pic>
        <p:nvPicPr>
          <p:cNvPr id="49" name="Picture 48">
            <a:extLst>
              <a:ext uri="{FF2B5EF4-FFF2-40B4-BE49-F238E27FC236}">
                <a16:creationId xmlns:a16="http://schemas.microsoft.com/office/drawing/2014/main" id="{4289E2F7-0070-C7BA-CAF7-DCD4BC80D7B0}"/>
              </a:ext>
            </a:extLst>
          </p:cNvPr>
          <p:cNvPicPr>
            <a:picLocks noChangeAspect="1"/>
          </p:cNvPicPr>
          <p:nvPr/>
        </p:nvPicPr>
        <p:blipFill>
          <a:blip r:embed="rId11"/>
          <a:stretch>
            <a:fillRect/>
          </a:stretch>
        </p:blipFill>
        <p:spPr>
          <a:xfrm>
            <a:off x="9946186" y="2536035"/>
            <a:ext cx="7760881" cy="6279424"/>
          </a:xfrm>
          <a:prstGeom prst="rect">
            <a:avLst/>
          </a:prstGeom>
        </p:spPr>
      </p:pic>
    </p:spTree>
    <p:extLst>
      <p:ext uri="{BB962C8B-B14F-4D97-AF65-F5344CB8AC3E}">
        <p14:creationId xmlns:p14="http://schemas.microsoft.com/office/powerpoint/2010/main" val="2950718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239" name="Group 238">
            <a:extLst>
              <a:ext uri="{FF2B5EF4-FFF2-40B4-BE49-F238E27FC236}">
                <a16:creationId xmlns:a16="http://schemas.microsoft.com/office/drawing/2014/main" id="{C8AD6105-93B4-3415-3702-5C93A376FE3C}"/>
              </a:ext>
            </a:extLst>
          </p:cNvPr>
          <p:cNvGrpSpPr/>
          <p:nvPr/>
        </p:nvGrpSpPr>
        <p:grpSpPr>
          <a:xfrm>
            <a:off x="1750487" y="1346711"/>
            <a:ext cx="6858679" cy="1634908"/>
            <a:chOff x="1167828" y="1113384"/>
            <a:chExt cx="6858679" cy="1634908"/>
          </a:xfrm>
        </p:grpSpPr>
        <p:grpSp>
          <p:nvGrpSpPr>
            <p:cNvPr id="9" name="Group 9"/>
            <p:cNvGrpSpPr/>
            <p:nvPr/>
          </p:nvGrpSpPr>
          <p:grpSpPr>
            <a:xfrm rot="-198014">
              <a:off x="1167828" y="1113384"/>
              <a:ext cx="6858679" cy="1634908"/>
              <a:chOff x="0" y="0"/>
              <a:chExt cx="2099381" cy="500431"/>
            </a:xfrm>
          </p:grpSpPr>
          <p:sp>
            <p:nvSpPr>
              <p:cNvPr id="10" name="Freeform 10"/>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BBD4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2</a:t>
              </a:r>
            </a:p>
          </p:txBody>
        </p:sp>
      </p:grpSp>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952">
            <a:off x="8258331" y="2010100"/>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42563">
            <a:off x="461267" y="3336807"/>
            <a:ext cx="540360" cy="597909"/>
          </a:xfrm>
          <a:prstGeom prst="rect">
            <a:avLst/>
          </a:prstGeom>
        </p:spPr>
      </p:pic>
      <p:pic>
        <p:nvPicPr>
          <p:cNvPr id="237" name="Picture 2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865111">
            <a:off x="9324404" y="9124244"/>
            <a:ext cx="582375" cy="644398"/>
          </a:xfrm>
          <a:prstGeom prst="rect">
            <a:avLst/>
          </a:prstGeom>
        </p:spPr>
      </p:pic>
      <p:pic>
        <p:nvPicPr>
          <p:cNvPr id="238" name="Picture 2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89002">
            <a:off x="16714738" y="795098"/>
            <a:ext cx="746417" cy="825911"/>
          </a:xfrm>
          <a:prstGeom prst="rect">
            <a:avLst/>
          </a:prstGeom>
        </p:spPr>
      </p:pic>
      <p:sp>
        <p:nvSpPr>
          <p:cNvPr id="243" name="TextBox 242">
            <a:extLst>
              <a:ext uri="{FF2B5EF4-FFF2-40B4-BE49-F238E27FC236}">
                <a16:creationId xmlns:a16="http://schemas.microsoft.com/office/drawing/2014/main" id="{6FDE8521-FB57-868C-E735-9F2881DDD850}"/>
              </a:ext>
            </a:extLst>
          </p:cNvPr>
          <p:cNvSpPr txBox="1"/>
          <p:nvPr/>
        </p:nvSpPr>
        <p:spPr>
          <a:xfrm>
            <a:off x="860534" y="3670992"/>
            <a:ext cx="8886616" cy="4697504"/>
          </a:xfrm>
          <a:prstGeom prst="rect">
            <a:avLst/>
          </a:prstGeom>
          <a:noFill/>
        </p:spPr>
        <p:txBody>
          <a:bodyPr wrap="square">
            <a:spAutoFit/>
          </a:bodyPr>
          <a:lstStyle/>
          <a:p>
            <a:pPr marL="571500" indent="-571500" algn="just">
              <a:lnSpc>
                <a:spcPct val="150000"/>
              </a:lnSpc>
              <a:spcAft>
                <a:spcPts val="800"/>
              </a:spcAft>
              <a:buFontTx/>
              <a:buChar char="-"/>
            </a:pPr>
            <a:r>
              <a:rPr lang="vi-VN" sz="4000" b="1">
                <a:solidFill>
                  <a:srgbClr val="000000"/>
                </a:solidFill>
                <a:ea typeface="Calibri" panose="020F0502020204030204" pitchFamily="34" charset="0"/>
                <a:cs typeface="Arial" panose="020B0604020202020204" pitchFamily="34" charset="0"/>
              </a:rPr>
              <a:t>Nhận biết đầu cắm tương ứng.</a:t>
            </a:r>
          </a:p>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Dây nối từ màn hình hay máy chiếu có gắn đầu cắm thuộc một trong các loại VGA, DVI, HDMI hay Display rất dễ nhận biết theo hình dạng tương ứng.</a:t>
            </a:r>
          </a:p>
        </p:txBody>
      </p:sp>
      <p:pic>
        <p:nvPicPr>
          <p:cNvPr id="6" name="Picture 5">
            <a:extLst>
              <a:ext uri="{FF2B5EF4-FFF2-40B4-BE49-F238E27FC236}">
                <a16:creationId xmlns:a16="http://schemas.microsoft.com/office/drawing/2014/main" id="{02CE1FC3-E3BF-489D-42CA-35A800C9D003}"/>
              </a:ext>
            </a:extLst>
          </p:cNvPr>
          <p:cNvPicPr>
            <a:picLocks noChangeAspect="1"/>
          </p:cNvPicPr>
          <p:nvPr/>
        </p:nvPicPr>
        <p:blipFill>
          <a:blip r:embed="rId7"/>
          <a:stretch>
            <a:fillRect/>
          </a:stretch>
        </p:blipFill>
        <p:spPr>
          <a:xfrm>
            <a:off x="10483520" y="360773"/>
            <a:ext cx="6943946" cy="9565453"/>
          </a:xfrm>
          <a:prstGeom prst="rect">
            <a:avLst/>
          </a:prstGeom>
        </p:spPr>
      </p:pic>
    </p:spTree>
    <p:extLst>
      <p:ext uri="{BB962C8B-B14F-4D97-AF65-F5344CB8AC3E}">
        <p14:creationId xmlns:p14="http://schemas.microsoft.com/office/powerpoint/2010/main" val="3633508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barn(inVertical)">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8359">
            <a:off x="3424080" y="745637"/>
            <a:ext cx="252722" cy="42653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5756">
            <a:off x="573203" y="6122905"/>
            <a:ext cx="293166" cy="494794"/>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1200">
            <a:off x="10626766" y="856653"/>
            <a:ext cx="408491" cy="689436"/>
          </a:xfrm>
          <a:prstGeom prst="rect">
            <a:avLst/>
          </a:prstGeom>
        </p:spPr>
      </p:pic>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0520">
            <a:off x="17070318" y="2304661"/>
            <a:ext cx="377965" cy="63791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4265">
            <a:off x="16815008" y="9475527"/>
            <a:ext cx="1907653" cy="468242"/>
          </a:xfrm>
          <a:prstGeom prst="rect">
            <a:avLst/>
          </a:prstGeom>
        </p:spPr>
      </p:pic>
      <p:grpSp>
        <p:nvGrpSpPr>
          <p:cNvPr id="24" name="Group 23">
            <a:extLst>
              <a:ext uri="{FF2B5EF4-FFF2-40B4-BE49-F238E27FC236}">
                <a16:creationId xmlns:a16="http://schemas.microsoft.com/office/drawing/2014/main" id="{C0F5F2C5-25A5-2386-BD74-BF49685BEC40}"/>
              </a:ext>
            </a:extLst>
          </p:cNvPr>
          <p:cNvGrpSpPr/>
          <p:nvPr/>
        </p:nvGrpSpPr>
        <p:grpSpPr>
          <a:xfrm rot="217137">
            <a:off x="5714660" y="583224"/>
            <a:ext cx="6858679" cy="1634908"/>
            <a:chOff x="1167828" y="1113384"/>
            <a:chExt cx="6858679" cy="1634908"/>
          </a:xfrm>
        </p:grpSpPr>
        <p:grpSp>
          <p:nvGrpSpPr>
            <p:cNvPr id="25" name="Group 9">
              <a:extLst>
                <a:ext uri="{FF2B5EF4-FFF2-40B4-BE49-F238E27FC236}">
                  <a16:creationId xmlns:a16="http://schemas.microsoft.com/office/drawing/2014/main" id="{CB49BE7F-6DB3-8214-188D-DB11722D3B89}"/>
                </a:ext>
              </a:extLst>
            </p:cNvPr>
            <p:cNvGrpSpPr/>
            <p:nvPr/>
          </p:nvGrpSpPr>
          <p:grpSpPr>
            <a:xfrm rot="-198014">
              <a:off x="1167828" y="1113384"/>
              <a:ext cx="6858679" cy="1634908"/>
              <a:chOff x="0" y="0"/>
              <a:chExt cx="2099381" cy="500431"/>
            </a:xfrm>
          </p:grpSpPr>
          <p:sp>
            <p:nvSpPr>
              <p:cNvPr id="27" name="Freeform 10">
                <a:extLst>
                  <a:ext uri="{FF2B5EF4-FFF2-40B4-BE49-F238E27FC236}">
                    <a16:creationId xmlns:a16="http://schemas.microsoft.com/office/drawing/2014/main" id="{763E44C0-B2A9-5A6F-B538-1F6FDDFE85B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8" name="TextBox 11">
                <a:extLst>
                  <a:ext uri="{FF2B5EF4-FFF2-40B4-BE49-F238E27FC236}">
                    <a16:creationId xmlns:a16="http://schemas.microsoft.com/office/drawing/2014/main" id="{57397046-20D6-5F7D-FAD2-D5BA6F1C053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6" name="TextBox 15">
              <a:extLst>
                <a:ext uri="{FF2B5EF4-FFF2-40B4-BE49-F238E27FC236}">
                  <a16:creationId xmlns:a16="http://schemas.microsoft.com/office/drawing/2014/main" id="{30CDBBFC-7117-CB7E-1F84-4E553BE56F4D}"/>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3</a:t>
              </a:r>
            </a:p>
          </p:txBody>
        </p:sp>
      </p:grpSp>
      <p:grpSp>
        <p:nvGrpSpPr>
          <p:cNvPr id="39" name="Group 38">
            <a:extLst>
              <a:ext uri="{FF2B5EF4-FFF2-40B4-BE49-F238E27FC236}">
                <a16:creationId xmlns:a16="http://schemas.microsoft.com/office/drawing/2014/main" id="{C2F13ACB-F450-1E45-B8F7-26E5601DC5E0}"/>
              </a:ext>
            </a:extLst>
          </p:cNvPr>
          <p:cNvGrpSpPr/>
          <p:nvPr/>
        </p:nvGrpSpPr>
        <p:grpSpPr>
          <a:xfrm>
            <a:off x="9452180" y="2784432"/>
            <a:ext cx="7967515" cy="6820242"/>
            <a:chOff x="9452180" y="2784432"/>
            <a:chExt cx="7967515" cy="6820242"/>
          </a:xfrm>
        </p:grpSpPr>
        <p:sp>
          <p:nvSpPr>
            <p:cNvPr id="29" name="TextBox 28">
              <a:extLst>
                <a:ext uri="{FF2B5EF4-FFF2-40B4-BE49-F238E27FC236}">
                  <a16:creationId xmlns:a16="http://schemas.microsoft.com/office/drawing/2014/main" id="{E057AB8F-0274-1FDE-8AE1-2178FA7B5D20}"/>
                </a:ext>
              </a:extLst>
            </p:cNvPr>
            <p:cNvSpPr txBox="1"/>
            <p:nvPr/>
          </p:nvSpPr>
          <p:spPr>
            <a:xfrm>
              <a:off x="9452180" y="8703081"/>
              <a:ext cx="7967515" cy="901593"/>
            </a:xfrm>
            <a:prstGeom prst="rect">
              <a:avLst/>
            </a:prstGeom>
            <a:noFill/>
          </p:spPr>
          <p:txBody>
            <a:bodyPr wrap="square">
              <a:spAutoFit/>
            </a:bodyP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Cắm điện vào nguồn và bật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điện</a:t>
              </a:r>
            </a:p>
          </p:txBody>
        </p:sp>
        <p:pic>
          <p:nvPicPr>
            <p:cNvPr id="33" name="Picture 32" descr="Diagram&#10;&#10;Description automatically generated">
              <a:extLst>
                <a:ext uri="{FF2B5EF4-FFF2-40B4-BE49-F238E27FC236}">
                  <a16:creationId xmlns:a16="http://schemas.microsoft.com/office/drawing/2014/main" id="{065B05DC-4E3A-C1ED-8DA2-98DFD7749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0171" y="2784432"/>
              <a:ext cx="7891534" cy="5918650"/>
            </a:xfrm>
            <a:prstGeom prst="rect">
              <a:avLst/>
            </a:prstGeom>
          </p:spPr>
        </p:pic>
      </p:grpSp>
      <p:grpSp>
        <p:nvGrpSpPr>
          <p:cNvPr id="38" name="Group 37">
            <a:extLst>
              <a:ext uri="{FF2B5EF4-FFF2-40B4-BE49-F238E27FC236}">
                <a16:creationId xmlns:a16="http://schemas.microsoft.com/office/drawing/2014/main" id="{4D5357CF-89FE-6019-C2EB-D2E9553A04FC}"/>
              </a:ext>
            </a:extLst>
          </p:cNvPr>
          <p:cNvGrpSpPr/>
          <p:nvPr/>
        </p:nvGrpSpPr>
        <p:grpSpPr>
          <a:xfrm>
            <a:off x="1034990" y="2784432"/>
            <a:ext cx="7891534" cy="6820243"/>
            <a:chOff x="1034990" y="2784432"/>
            <a:chExt cx="7891534" cy="6820243"/>
          </a:xfrm>
        </p:grpSpPr>
        <p:pic>
          <p:nvPicPr>
            <p:cNvPr id="35" name="Picture 34" descr="Graphical user interface, application&#10;&#10;Description automatically generated">
              <a:extLst>
                <a:ext uri="{FF2B5EF4-FFF2-40B4-BE49-F238E27FC236}">
                  <a16:creationId xmlns:a16="http://schemas.microsoft.com/office/drawing/2014/main" id="{C32570DF-7928-80F8-5404-5C318FFB3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990" y="2784432"/>
              <a:ext cx="7891534" cy="5918650"/>
            </a:xfrm>
            <a:prstGeom prst="rect">
              <a:avLst/>
            </a:prstGeom>
          </p:spPr>
        </p:pic>
        <p:sp>
          <p:nvSpPr>
            <p:cNvPr id="37" name="TextBox 36">
              <a:extLst>
                <a:ext uri="{FF2B5EF4-FFF2-40B4-BE49-F238E27FC236}">
                  <a16:creationId xmlns:a16="http://schemas.microsoft.com/office/drawing/2014/main" id="{EBA419F6-FC26-FEA2-E7E2-6449FD2E2599}"/>
                </a:ext>
              </a:extLst>
            </p:cNvPr>
            <p:cNvSpPr txBox="1"/>
            <p:nvPr/>
          </p:nvSpPr>
          <p:spPr>
            <a:xfrm>
              <a:off x="1435272" y="8703082"/>
              <a:ext cx="7090970" cy="901593"/>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Cắm đầu cắm vào đúng cổng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grpSp>
    </p:spTree>
    <p:extLst>
      <p:ext uri="{BB962C8B-B14F-4D97-AF65-F5344CB8AC3E}">
        <p14:creationId xmlns:p14="http://schemas.microsoft.com/office/powerpoint/2010/main" val="3404429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25" name="Picture 1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0023">
            <a:off x="17453609" y="1131137"/>
            <a:ext cx="400138" cy="573674"/>
          </a:xfrm>
          <a:prstGeom prst="rect">
            <a:avLst/>
          </a:prstGeom>
        </p:spPr>
      </p:pic>
      <p:pic>
        <p:nvPicPr>
          <p:cNvPr id="126" name="Picture 1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6402">
            <a:off x="469608" y="8048645"/>
            <a:ext cx="452423" cy="648636"/>
          </a:xfrm>
          <a:prstGeom prst="rect">
            <a:avLst/>
          </a:prstGeom>
        </p:spPr>
      </p:pic>
      <p:pic>
        <p:nvPicPr>
          <p:cNvPr id="127" name="Picture 1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0912">
            <a:off x="16673632" y="8825873"/>
            <a:ext cx="467648" cy="670463"/>
          </a:xfrm>
          <a:prstGeom prst="rect">
            <a:avLst/>
          </a:prstGeom>
        </p:spPr>
      </p:pic>
      <p:pic>
        <p:nvPicPr>
          <p:cNvPr id="128" name="Picture 1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115">
            <a:off x="9822817" y="9773584"/>
            <a:ext cx="568151" cy="814554"/>
          </a:xfrm>
          <a:prstGeom prst="rect">
            <a:avLst/>
          </a:prstGeom>
        </p:spPr>
      </p:pic>
      <p:pic>
        <p:nvPicPr>
          <p:cNvPr id="129" name="Picture 1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115">
            <a:off x="397216" y="-346438"/>
            <a:ext cx="744585" cy="1067505"/>
          </a:xfrm>
          <a:prstGeom prst="rect">
            <a:avLst/>
          </a:prstGeom>
        </p:spPr>
      </p:pic>
      <p:grpSp>
        <p:nvGrpSpPr>
          <p:cNvPr id="131" name="Group 130">
            <a:extLst>
              <a:ext uri="{FF2B5EF4-FFF2-40B4-BE49-F238E27FC236}">
                <a16:creationId xmlns:a16="http://schemas.microsoft.com/office/drawing/2014/main" id="{28359C97-99AA-08E6-5B45-DCEBD777BC9F}"/>
              </a:ext>
            </a:extLst>
          </p:cNvPr>
          <p:cNvGrpSpPr/>
          <p:nvPr/>
        </p:nvGrpSpPr>
        <p:grpSpPr>
          <a:xfrm>
            <a:off x="2825275" y="606804"/>
            <a:ext cx="12594779" cy="1253659"/>
            <a:chOff x="2825275" y="606804"/>
            <a:chExt cx="12594779" cy="1253659"/>
          </a:xfrm>
        </p:grpSpPr>
        <p:pic>
          <p:nvPicPr>
            <p:cNvPr id="123" name="Picture 1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44772">
              <a:off x="2825275" y="676863"/>
              <a:ext cx="551071" cy="952175"/>
            </a:xfrm>
            <a:prstGeom prst="rect">
              <a:avLst/>
            </a:prstGeom>
          </p:spPr>
        </p:pic>
        <p:pic>
          <p:nvPicPr>
            <p:cNvPr id="124" name="Picture 1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7511">
              <a:off x="14907872" y="975483"/>
              <a:ext cx="512182" cy="884980"/>
            </a:xfrm>
            <a:prstGeom prst="rect">
              <a:avLst/>
            </a:prstGeom>
          </p:spPr>
        </p:pic>
        <p:sp>
          <p:nvSpPr>
            <p:cNvPr id="130" name="TextBox 4">
              <a:extLst>
                <a:ext uri="{FF2B5EF4-FFF2-40B4-BE49-F238E27FC236}">
                  <a16:creationId xmlns:a16="http://schemas.microsoft.com/office/drawing/2014/main" id="{26528C06-F190-D0CD-8EFD-5D93C12949CA}"/>
                </a:ext>
              </a:extLst>
            </p:cNvPr>
            <p:cNvSpPr txBox="1"/>
            <p:nvPr/>
          </p:nvSpPr>
          <p:spPr>
            <a:xfrm>
              <a:off x="3124037" y="606804"/>
              <a:ext cx="12039926"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3. Một số ví dụ thao tác gây lỗi</a:t>
              </a:r>
            </a:p>
          </p:txBody>
        </p:sp>
      </p:grpSp>
      <p:pic>
        <p:nvPicPr>
          <p:cNvPr id="132" name="Picture 20">
            <a:extLst>
              <a:ext uri="{FF2B5EF4-FFF2-40B4-BE49-F238E27FC236}">
                <a16:creationId xmlns:a16="http://schemas.microsoft.com/office/drawing/2014/main" id="{0424FBA7-6F9B-A0B3-B9CF-57F4CE74AE05}"/>
              </a:ext>
            </a:extLst>
          </p:cNvPr>
          <p:cNvPicPr>
            <a:picLocks noChangeAspect="1"/>
          </p:cNvPicPr>
          <p:nvPr/>
        </p:nvPicPr>
        <p:blipFill>
          <a:blip r:embed="rId7"/>
          <a:srcRect/>
          <a:stretch>
            <a:fillRect/>
          </a:stretch>
        </p:blipFill>
        <p:spPr>
          <a:xfrm>
            <a:off x="1676400" y="2887700"/>
            <a:ext cx="3909575" cy="6122039"/>
          </a:xfrm>
          <a:prstGeom prst="rect">
            <a:avLst/>
          </a:prstGeom>
        </p:spPr>
      </p:pic>
      <p:sp>
        <p:nvSpPr>
          <p:cNvPr id="133" name="Speech Bubble: Rectangle with Corners Rounded 132">
            <a:extLst>
              <a:ext uri="{FF2B5EF4-FFF2-40B4-BE49-F238E27FC236}">
                <a16:creationId xmlns:a16="http://schemas.microsoft.com/office/drawing/2014/main" id="{45118781-B9EB-79E4-FEB9-544F92773F5F}"/>
              </a:ext>
            </a:extLst>
          </p:cNvPr>
          <p:cNvSpPr/>
          <p:nvPr/>
        </p:nvSpPr>
        <p:spPr>
          <a:xfrm>
            <a:off x="6742118" y="2884302"/>
            <a:ext cx="10134600" cy="5150907"/>
          </a:xfrm>
          <a:prstGeom prst="wedgeRoundRectCallout">
            <a:avLst>
              <a:gd name="adj1" fmla="val -60703"/>
              <a:gd name="adj2" fmla="val 1703"/>
              <a:gd name="adj3" fmla="val 16667"/>
            </a:avLst>
          </a:prstGeom>
          <a:solidFill>
            <a:srgbClr val="DFD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Arial" panose="020B0604020202020204" pitchFamily="34" charset="0"/>
                <a:cs typeface="Arial" panose="020B0604020202020204" pitchFamily="34" charset="0"/>
              </a:rPr>
              <a:t>Em hãy nêu một số thao tác không đúng cách gây ra lỗi cho thiết bị và hệ thống xử lí thông tin.</a:t>
            </a:r>
          </a:p>
        </p:txBody>
      </p:sp>
    </p:spTree>
    <p:extLst>
      <p:ext uri="{BB962C8B-B14F-4D97-AF65-F5344CB8AC3E}">
        <p14:creationId xmlns:p14="http://schemas.microsoft.com/office/powerpoint/2010/main" val="4052476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500" fill="hold"/>
                                        <p:tgtEl>
                                          <p:spTgt spid="132"/>
                                        </p:tgtEl>
                                        <p:attrNameLst>
                                          <p:attrName>ppt_x</p:attrName>
                                        </p:attrNameLst>
                                      </p:cBhvr>
                                      <p:tavLst>
                                        <p:tav tm="0">
                                          <p:val>
                                            <p:strVal val="#ppt_x"/>
                                          </p:val>
                                        </p:tav>
                                        <p:tav tm="100000">
                                          <p:val>
                                            <p:strVal val="#ppt_x"/>
                                          </p:val>
                                        </p:tav>
                                      </p:tavLst>
                                    </p:anim>
                                    <p:anim calcmode="lin" valueType="num">
                                      <p:cBhvr additive="base">
                                        <p:cTn id="13"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wipe(left)">
                                      <p:cBhvr>
                                        <p:cTn id="18"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9169" b="6455"/>
          <a:stretch>
            <a:fillRect/>
          </a:stretch>
        </p:blipFill>
        <p:spPr>
          <a:xfrm>
            <a:off x="0" y="0"/>
            <a:ext cx="18288000" cy="10287000"/>
          </a:xfrm>
          <a:prstGeom prst="rect">
            <a:avLst/>
          </a:prstGeom>
        </p:spPr>
      </p:pic>
      <p:pic>
        <p:nvPicPr>
          <p:cNvPr id="100" name="Picture 10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51713">
            <a:off x="-285043" y="6619518"/>
            <a:ext cx="1444813" cy="1121143"/>
          </a:xfrm>
          <a:prstGeom prst="rect">
            <a:avLst/>
          </a:prstGeom>
        </p:spPr>
      </p:pic>
      <p:pic>
        <p:nvPicPr>
          <p:cNvPr id="101" name="Picture 10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8220">
            <a:off x="17009602" y="5023626"/>
            <a:ext cx="643196" cy="817739"/>
          </a:xfrm>
          <a:prstGeom prst="rect">
            <a:avLst/>
          </a:prstGeom>
        </p:spPr>
      </p:pic>
      <p:pic>
        <p:nvPicPr>
          <p:cNvPr id="102" name="Picture 10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0880">
            <a:off x="1334745" y="1352341"/>
            <a:ext cx="395479" cy="667475"/>
          </a:xfrm>
          <a:prstGeom prst="rect">
            <a:avLst/>
          </a:prstGeom>
        </p:spPr>
      </p:pic>
      <p:pic>
        <p:nvPicPr>
          <p:cNvPr id="103" name="Picture 10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1852">
            <a:off x="8723486" y="8967231"/>
            <a:ext cx="361782" cy="610602"/>
          </a:xfrm>
          <a:prstGeom prst="rect">
            <a:avLst/>
          </a:prstGeom>
        </p:spPr>
      </p:pic>
      <p:pic>
        <p:nvPicPr>
          <p:cNvPr id="104" name="Picture 10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07093">
            <a:off x="10135248" y="-215463"/>
            <a:ext cx="399991" cy="675091"/>
          </a:xfrm>
          <a:prstGeom prst="rect">
            <a:avLst/>
          </a:prstGeom>
        </p:spPr>
      </p:pic>
      <p:pic>
        <p:nvPicPr>
          <p:cNvPr id="105" name="Picture 10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9561">
            <a:off x="17006116" y="9560454"/>
            <a:ext cx="630406" cy="1063976"/>
          </a:xfrm>
          <a:prstGeom prst="rect">
            <a:avLst/>
          </a:prstGeom>
        </p:spPr>
      </p:pic>
      <p:pic>
        <p:nvPicPr>
          <p:cNvPr id="106" name="Picture 10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4713">
            <a:off x="16446147" y="1306184"/>
            <a:ext cx="286345" cy="483284"/>
          </a:xfrm>
          <a:prstGeom prst="rect">
            <a:avLst/>
          </a:prstGeom>
        </p:spPr>
      </p:pic>
      <p:sp>
        <p:nvSpPr>
          <p:cNvPr id="137" name="TextBox 9">
            <a:extLst>
              <a:ext uri="{FF2B5EF4-FFF2-40B4-BE49-F238E27FC236}">
                <a16:creationId xmlns:a16="http://schemas.microsoft.com/office/drawing/2014/main" id="{73D7EB6A-8978-9955-356E-00BC8960CF57}"/>
              </a:ext>
            </a:extLst>
          </p:cNvPr>
          <p:cNvSpPr txBox="1"/>
          <p:nvPr/>
        </p:nvSpPr>
        <p:spPr>
          <a:xfrm>
            <a:off x="5667524" y="1028681"/>
            <a:ext cx="6916746" cy="1107996"/>
          </a:xfrm>
          <a:prstGeom prst="rect">
            <a:avLst/>
          </a:prstGeom>
        </p:spPr>
        <p:txBody>
          <a:bodyPr wrap="square" lIns="0" tIns="0" rIns="0" bIns="0" rtlCol="0" anchor="t">
            <a:spAutoFit/>
          </a:bodyPr>
          <a:lstStyle/>
          <a:p>
            <a:pPr algn="ctr"/>
            <a:r>
              <a:rPr lang="en-US" sz="7200" b="1">
                <a:solidFill>
                  <a:srgbClr val="2E4559"/>
                </a:solidFill>
                <a:latin typeface="Arial" panose="020B0604020202020204" pitchFamily="34" charset="0"/>
                <a:cs typeface="Arial" panose="020B0604020202020204" pitchFamily="34" charset="0"/>
              </a:rPr>
              <a:t>KHỞI ĐỘNG</a:t>
            </a:r>
          </a:p>
        </p:txBody>
      </p:sp>
      <p:sp>
        <p:nvSpPr>
          <p:cNvPr id="138" name="TextBox 137">
            <a:extLst>
              <a:ext uri="{FF2B5EF4-FFF2-40B4-BE49-F238E27FC236}">
                <a16:creationId xmlns:a16="http://schemas.microsoft.com/office/drawing/2014/main" id="{DBDBDB1E-A928-A732-42D1-1CB364DBB3E1}"/>
              </a:ext>
            </a:extLst>
          </p:cNvPr>
          <p:cNvSpPr txBox="1"/>
          <p:nvPr/>
        </p:nvSpPr>
        <p:spPr>
          <a:xfrm>
            <a:off x="838199" y="3250886"/>
            <a:ext cx="6400800" cy="4975657"/>
          </a:xfrm>
          <a:prstGeom prst="rect">
            <a:avLst/>
          </a:prstGeom>
          <a:noFill/>
        </p:spPr>
        <p:txBody>
          <a:bodyPr wrap="square">
            <a:spAutoFit/>
          </a:bodyPr>
          <a:lstStyle/>
          <a:p>
            <a:pPr algn="ctr">
              <a:lnSpc>
                <a:spcPct val="150000"/>
              </a:lnSpc>
            </a:pPr>
            <a:r>
              <a:rPr lang="en-US" sz="3600" b="1" i="1">
                <a:solidFill>
                  <a:srgbClr val="FF0000"/>
                </a:solidFill>
                <a:latin typeface="Arial" panose="020B0604020202020204" pitchFamily="34" charset="0"/>
                <a:cs typeface="Arial" panose="020B0604020202020204" pitchFamily="34" charset="0"/>
              </a:rPr>
              <a:t>Dựa vào kiến thức đã học, em hãy cho biết: </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Thiết bị vào – ra là gì?</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Nêu các thiết bị vào – ra mà em đã học và hoàn thành bảng sau theo mẫu:</a:t>
            </a:r>
          </a:p>
        </p:txBody>
      </p:sp>
      <p:graphicFrame>
        <p:nvGraphicFramePr>
          <p:cNvPr id="139" name="Table 138">
            <a:extLst>
              <a:ext uri="{FF2B5EF4-FFF2-40B4-BE49-F238E27FC236}">
                <a16:creationId xmlns:a16="http://schemas.microsoft.com/office/drawing/2014/main" id="{E1B2D7EA-47EB-FE80-3668-D87A7366ECD2}"/>
              </a:ext>
            </a:extLst>
          </p:cNvPr>
          <p:cNvGraphicFramePr>
            <a:graphicFrameLocks noGrp="1"/>
          </p:cNvGraphicFramePr>
          <p:nvPr>
            <p:extLst>
              <p:ext uri="{D42A27DB-BD31-4B8C-83A1-F6EECF244321}">
                <p14:modId xmlns:p14="http://schemas.microsoft.com/office/powerpoint/2010/main" val="4191519248"/>
              </p:ext>
            </p:extLst>
          </p:nvPr>
        </p:nvGraphicFramePr>
        <p:xfrm>
          <a:off x="7848600" y="2732647"/>
          <a:ext cx="9601201" cy="5951160"/>
        </p:xfrm>
        <a:graphic>
          <a:graphicData uri="http://schemas.openxmlformats.org/drawingml/2006/table">
            <a:tbl>
              <a:tblPr firstRow="1" firstCol="1" bandRow="1">
                <a:tableStyleId>{16D9F66E-5EB9-4882-86FB-DCBF35E3C3E4}</a:tableStyleId>
              </a:tblPr>
              <a:tblGrid>
                <a:gridCol w="2458151">
                  <a:extLst>
                    <a:ext uri="{9D8B030D-6E8A-4147-A177-3AD203B41FA5}">
                      <a16:colId xmlns:a16="http://schemas.microsoft.com/office/drawing/2014/main" val="1985031680"/>
                    </a:ext>
                  </a:extLst>
                </a:gridCol>
                <a:gridCol w="1961449">
                  <a:extLst>
                    <a:ext uri="{9D8B030D-6E8A-4147-A177-3AD203B41FA5}">
                      <a16:colId xmlns:a16="http://schemas.microsoft.com/office/drawing/2014/main" val="2334917151"/>
                    </a:ext>
                  </a:extLst>
                </a:gridCol>
                <a:gridCol w="1752600">
                  <a:extLst>
                    <a:ext uri="{9D8B030D-6E8A-4147-A177-3AD203B41FA5}">
                      <a16:colId xmlns:a16="http://schemas.microsoft.com/office/drawing/2014/main" val="289351336"/>
                    </a:ext>
                  </a:extLst>
                </a:gridCol>
                <a:gridCol w="3429001">
                  <a:extLst>
                    <a:ext uri="{9D8B030D-6E8A-4147-A177-3AD203B41FA5}">
                      <a16:colId xmlns:a16="http://schemas.microsoft.com/office/drawing/2014/main" val="2961396186"/>
                    </a:ext>
                  </a:extLst>
                </a:gridCol>
              </a:tblGrid>
              <a:tr h="0">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vào</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ra</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Dạng thông tin chuyển đổi</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16463549"/>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Bàn phím</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chữ, số</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32014469"/>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Màn hình cảm ứng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65298870"/>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in</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30147368"/>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quét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96190917"/>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Camera</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6874058"/>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chiếu</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23029449"/>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barn(inVertical)">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barn(inVertical)">
                                      <p:cBhvr>
                                        <p:cTn id="1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4616">
            <a:off x="50367" y="190699"/>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5053">
            <a:off x="114184" y="9564856"/>
            <a:ext cx="361782" cy="610602"/>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0865">
            <a:off x="16100137" y="689384"/>
            <a:ext cx="286345" cy="483284"/>
          </a:xfrm>
          <a:prstGeom prst="rect">
            <a:avLst/>
          </a:prstGeom>
        </p:spPr>
      </p:pic>
      <p:sp>
        <p:nvSpPr>
          <p:cNvPr id="23" name="TextBox 22">
            <a:extLst>
              <a:ext uri="{FF2B5EF4-FFF2-40B4-BE49-F238E27FC236}">
                <a16:creationId xmlns:a16="http://schemas.microsoft.com/office/drawing/2014/main" id="{3DAE5140-F80F-D04A-9007-EFFFB2201D5A}"/>
              </a:ext>
            </a:extLst>
          </p:cNvPr>
          <p:cNvSpPr txBox="1"/>
          <p:nvPr/>
        </p:nvSpPr>
        <p:spPr>
          <a:xfrm>
            <a:off x="629209" y="955395"/>
            <a:ext cx="9733991" cy="8536761"/>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kết nối thiết bị vào – ra với máy tính chọn cắm sai cổng (cổng được chọn không tương thích).</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Cắm giắc USB (của chuột, bàn phím, máy in,…) không đúng chiều (trên, dưới).</a:t>
            </a: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Lắp pin không đúng chiều cho chuột không dây hoặc bàn phím không dây.</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sai máy in.</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Dịch chuyển màn hình làm cáp màn hình kéo căng, có thể dẫn đến lỏng chỗ tiếp xúc của các giắc cắm kết nối màn hình với máy tính và màn hình với nguồn điện.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A picture containing text&#10;&#10;Description automatically generated">
            <a:extLst>
              <a:ext uri="{FF2B5EF4-FFF2-40B4-BE49-F238E27FC236}">
                <a16:creationId xmlns:a16="http://schemas.microsoft.com/office/drawing/2014/main" id="{BED3F356-4849-8D17-78AE-D0E90A3EA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4081" y="773695"/>
            <a:ext cx="6769928" cy="3384964"/>
          </a:xfrm>
          <a:prstGeom prst="rect">
            <a:avLst/>
          </a:prstGeom>
        </p:spPr>
      </p:pic>
      <p:pic>
        <p:nvPicPr>
          <p:cNvPr id="27" name="Picture 26" descr="Diagram, icon&#10;&#10;Description automatically generated">
            <a:extLst>
              <a:ext uri="{FF2B5EF4-FFF2-40B4-BE49-F238E27FC236}">
                <a16:creationId xmlns:a16="http://schemas.microsoft.com/office/drawing/2014/main" id="{B77C9771-CE8E-8713-E9A8-8F9A900A43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94082" y="4414710"/>
            <a:ext cx="6769928" cy="5077446"/>
          </a:xfrm>
          <a:prstGeom prst="rect">
            <a:avLst/>
          </a:prstGeom>
        </p:spPr>
      </p:pic>
    </p:spTree>
    <p:extLst>
      <p:ext uri="{BB962C8B-B14F-4D97-AF65-F5344CB8AC3E}">
        <p14:creationId xmlns:p14="http://schemas.microsoft.com/office/powerpoint/2010/main" val="3675346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arn(inVertical)">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arn(inVertical)">
                                      <p:cBhvr>
                                        <p:cTn id="22" dur="5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barn(inVertical)">
                                      <p:cBhvr>
                                        <p:cTn id="27" dur="500"/>
                                        <p:tgtEl>
                                          <p:spTgt spid="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952">
            <a:off x="116256" y="9265188"/>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42563">
            <a:off x="53471" y="31459"/>
            <a:ext cx="540360" cy="597909"/>
          </a:xfrm>
          <a:prstGeom prst="rect">
            <a:avLst/>
          </a:prstGeom>
        </p:spPr>
      </p:pic>
      <p:pic>
        <p:nvPicPr>
          <p:cNvPr id="237" name="Picture 2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865111">
            <a:off x="8230222" y="8936101"/>
            <a:ext cx="582375" cy="644398"/>
          </a:xfrm>
          <a:prstGeom prst="rect">
            <a:avLst/>
          </a:prstGeom>
        </p:spPr>
      </p:pic>
      <p:pic>
        <p:nvPicPr>
          <p:cNvPr id="238" name="Picture 2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89002">
            <a:off x="16714738" y="795098"/>
            <a:ext cx="746417" cy="825911"/>
          </a:xfrm>
          <a:prstGeom prst="rect">
            <a:avLst/>
          </a:prstGeom>
        </p:spPr>
      </p:pic>
      <p:grpSp>
        <p:nvGrpSpPr>
          <p:cNvPr id="239" name="Group 238">
            <a:extLst>
              <a:ext uri="{FF2B5EF4-FFF2-40B4-BE49-F238E27FC236}">
                <a16:creationId xmlns:a16="http://schemas.microsoft.com/office/drawing/2014/main" id="{8F8A76BB-352F-3867-E091-342292704D27}"/>
              </a:ext>
            </a:extLst>
          </p:cNvPr>
          <p:cNvGrpSpPr/>
          <p:nvPr/>
        </p:nvGrpSpPr>
        <p:grpSpPr>
          <a:xfrm>
            <a:off x="656772" y="876300"/>
            <a:ext cx="7099420" cy="3034121"/>
            <a:chOff x="1450158" y="1434533"/>
            <a:chExt cx="7099420" cy="3034121"/>
          </a:xfrm>
        </p:grpSpPr>
        <p:grpSp>
          <p:nvGrpSpPr>
            <p:cNvPr id="240" name="Group 23">
              <a:extLst>
                <a:ext uri="{FF2B5EF4-FFF2-40B4-BE49-F238E27FC236}">
                  <a16:creationId xmlns:a16="http://schemas.microsoft.com/office/drawing/2014/main" id="{B0D0CD36-674B-FA90-2057-19654C8C2D7C}"/>
                </a:ext>
              </a:extLst>
            </p:cNvPr>
            <p:cNvGrpSpPr/>
            <p:nvPr/>
          </p:nvGrpSpPr>
          <p:grpSpPr>
            <a:xfrm rot="208386">
              <a:off x="1450158" y="1434533"/>
              <a:ext cx="6645068" cy="3034121"/>
              <a:chOff x="0" y="-38100"/>
              <a:chExt cx="1863567" cy="850900"/>
            </a:xfrm>
          </p:grpSpPr>
          <p:sp>
            <p:nvSpPr>
              <p:cNvPr id="242" name="Freeform 24">
                <a:extLst>
                  <a:ext uri="{FF2B5EF4-FFF2-40B4-BE49-F238E27FC236}">
                    <a16:creationId xmlns:a16="http://schemas.microsoft.com/office/drawing/2014/main" id="{AEF6CC03-F9AE-28C9-2A02-01A1347DE120}"/>
                  </a:ext>
                </a:extLst>
              </p:cNvPr>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BBD4FF"/>
              </a:solidFill>
            </p:spPr>
          </p:sp>
          <p:sp>
            <p:nvSpPr>
              <p:cNvPr id="243" name="TextBox 25">
                <a:extLst>
                  <a:ext uri="{FF2B5EF4-FFF2-40B4-BE49-F238E27FC236}">
                    <a16:creationId xmlns:a16="http://schemas.microsoft.com/office/drawing/2014/main" id="{F09155D6-9414-46DE-6F19-D94093A43BF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1" name="TextBox 34">
              <a:extLst>
                <a:ext uri="{FF2B5EF4-FFF2-40B4-BE49-F238E27FC236}">
                  <a16:creationId xmlns:a16="http://schemas.microsoft.com/office/drawing/2014/main" id="{D2CE1373-4079-3ADD-718E-BB27478D26C2}"/>
                </a:ext>
              </a:extLst>
            </p:cNvPr>
            <p:cNvSpPr txBox="1"/>
            <p:nvPr/>
          </p:nvSpPr>
          <p:spPr>
            <a:xfrm rot="208386">
              <a:off x="1701924" y="2191045"/>
              <a:ext cx="6847654" cy="859210"/>
            </a:xfrm>
            <a:prstGeom prst="rect">
              <a:avLst/>
            </a:prstGeom>
          </p:spPr>
          <p:txBody>
            <a:bodyPr lIns="0" tIns="0" rIns="0" bIns="0" rtlCol="0" anchor="t">
              <a:spAutoFit/>
            </a:bodyPr>
            <a:lstStyle/>
            <a:p>
              <a:pPr algn="ctr">
                <a:lnSpc>
                  <a:spcPts val="6719"/>
                </a:lnSpc>
              </a:pPr>
              <a:r>
                <a:rPr lang="en-US" sz="7200" b="1">
                  <a:latin typeface="Arial" panose="020B0604020202020204" pitchFamily="34" charset="0"/>
                  <a:cs typeface="Arial" panose="020B0604020202020204" pitchFamily="34" charset="0"/>
                </a:rPr>
                <a:t>LUYỆN TẬP</a:t>
              </a:r>
            </a:p>
          </p:txBody>
        </p:sp>
      </p:grpSp>
      <p:sp>
        <p:nvSpPr>
          <p:cNvPr id="244" name="TextBox 243">
            <a:extLst>
              <a:ext uri="{FF2B5EF4-FFF2-40B4-BE49-F238E27FC236}">
                <a16:creationId xmlns:a16="http://schemas.microsoft.com/office/drawing/2014/main" id="{477F488A-22A2-6118-4702-10A049E78D09}"/>
              </a:ext>
            </a:extLst>
          </p:cNvPr>
          <p:cNvSpPr txBox="1"/>
          <p:nvPr/>
        </p:nvSpPr>
        <p:spPr>
          <a:xfrm>
            <a:off x="766061" y="3169469"/>
            <a:ext cx="7387339" cy="6217023"/>
          </a:xfrm>
          <a:prstGeom prst="rect">
            <a:avLst/>
          </a:prstGeom>
          <a:noFill/>
        </p:spPr>
        <p:txBody>
          <a:bodyPr wrap="square">
            <a:spAutoFit/>
          </a:bodyPr>
          <a:lstStyle/>
          <a:p>
            <a:pPr algn="just">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Em hãy sử dụng Internet để tìm hiểu về các cổng kết nối màn hình với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ăm ra đời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hức năng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hân loại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u điểm, nhược điểm).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245" name="Group 244">
            <a:extLst>
              <a:ext uri="{FF2B5EF4-FFF2-40B4-BE49-F238E27FC236}">
                <a16:creationId xmlns:a16="http://schemas.microsoft.com/office/drawing/2014/main" id="{885A5FC9-CE9B-22D4-53D3-80229B2E9360}"/>
              </a:ext>
            </a:extLst>
          </p:cNvPr>
          <p:cNvGrpSpPr/>
          <p:nvPr/>
        </p:nvGrpSpPr>
        <p:grpSpPr>
          <a:xfrm>
            <a:off x="8366402" y="925600"/>
            <a:ext cx="4642826" cy="4032642"/>
            <a:chOff x="9163374" y="670537"/>
            <a:chExt cx="4642826" cy="4032642"/>
          </a:xfrm>
        </p:grpSpPr>
        <p:grpSp>
          <p:nvGrpSpPr>
            <p:cNvPr id="246" name="Group 3">
              <a:extLst>
                <a:ext uri="{FF2B5EF4-FFF2-40B4-BE49-F238E27FC236}">
                  <a16:creationId xmlns:a16="http://schemas.microsoft.com/office/drawing/2014/main" id="{088D3E79-7918-CA0B-9181-438EB1FE7845}"/>
                </a:ext>
              </a:extLst>
            </p:cNvPr>
            <p:cNvGrpSpPr/>
            <p:nvPr/>
          </p:nvGrpSpPr>
          <p:grpSpPr>
            <a:xfrm>
              <a:off x="9163374" y="670537"/>
              <a:ext cx="4642826" cy="4032642"/>
              <a:chOff x="0" y="-19050"/>
              <a:chExt cx="945453" cy="1022263"/>
            </a:xfrm>
          </p:grpSpPr>
          <p:sp>
            <p:nvSpPr>
              <p:cNvPr id="248" name="Freeform 4">
                <a:extLst>
                  <a:ext uri="{FF2B5EF4-FFF2-40B4-BE49-F238E27FC236}">
                    <a16:creationId xmlns:a16="http://schemas.microsoft.com/office/drawing/2014/main" id="{39A60CF1-3F5D-A969-1739-CDD5CFB09A32}"/>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49" name="TextBox 5">
                <a:extLst>
                  <a:ext uri="{FF2B5EF4-FFF2-40B4-BE49-F238E27FC236}">
                    <a16:creationId xmlns:a16="http://schemas.microsoft.com/office/drawing/2014/main" id="{D7D59936-FFFB-C62F-B8AE-AB8530436579}"/>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47" name="TextBox 246">
              <a:extLst>
                <a:ext uri="{FF2B5EF4-FFF2-40B4-BE49-F238E27FC236}">
                  <a16:creationId xmlns:a16="http://schemas.microsoft.com/office/drawing/2014/main" id="{0CAC59FE-E54C-A81B-2697-9F2EBF8BC1B1}"/>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1: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VGA.</a:t>
              </a:r>
              <a:endParaRPr lang="en-US" sz="3600">
                <a:solidFill>
                  <a:schemeClr val="tx1"/>
                </a:solidFill>
                <a:latin typeface="Arial" panose="020B0604020202020204" pitchFamily="34" charset="0"/>
                <a:cs typeface="Arial" panose="020B0604020202020204" pitchFamily="34" charset="0"/>
              </a:endParaRPr>
            </a:p>
          </p:txBody>
        </p:sp>
      </p:grpSp>
      <p:grpSp>
        <p:nvGrpSpPr>
          <p:cNvPr id="265" name="Group 264">
            <a:extLst>
              <a:ext uri="{FF2B5EF4-FFF2-40B4-BE49-F238E27FC236}">
                <a16:creationId xmlns:a16="http://schemas.microsoft.com/office/drawing/2014/main" id="{3B54F81B-22B8-37FB-0E5B-E5A4BC306295}"/>
              </a:ext>
            </a:extLst>
          </p:cNvPr>
          <p:cNvGrpSpPr/>
          <p:nvPr/>
        </p:nvGrpSpPr>
        <p:grpSpPr>
          <a:xfrm>
            <a:off x="13129909" y="925600"/>
            <a:ext cx="4642826" cy="4032642"/>
            <a:chOff x="9163374" y="670537"/>
            <a:chExt cx="4642826" cy="4032642"/>
          </a:xfrm>
        </p:grpSpPr>
        <p:grpSp>
          <p:nvGrpSpPr>
            <p:cNvPr id="266" name="Group 3">
              <a:extLst>
                <a:ext uri="{FF2B5EF4-FFF2-40B4-BE49-F238E27FC236}">
                  <a16:creationId xmlns:a16="http://schemas.microsoft.com/office/drawing/2014/main" id="{821F3975-E0B2-20F8-BCE1-0C879DCE631B}"/>
                </a:ext>
              </a:extLst>
            </p:cNvPr>
            <p:cNvGrpSpPr/>
            <p:nvPr/>
          </p:nvGrpSpPr>
          <p:grpSpPr>
            <a:xfrm>
              <a:off x="9163374" y="670537"/>
              <a:ext cx="4642826" cy="4032642"/>
              <a:chOff x="0" y="-19050"/>
              <a:chExt cx="945453" cy="1022263"/>
            </a:xfrm>
          </p:grpSpPr>
          <p:sp>
            <p:nvSpPr>
              <p:cNvPr id="268" name="Freeform 4">
                <a:extLst>
                  <a:ext uri="{FF2B5EF4-FFF2-40B4-BE49-F238E27FC236}">
                    <a16:creationId xmlns:a16="http://schemas.microsoft.com/office/drawing/2014/main" id="{50891562-FC67-800D-2E60-6BA587AE1302}"/>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69" name="TextBox 5">
                <a:extLst>
                  <a:ext uri="{FF2B5EF4-FFF2-40B4-BE49-F238E27FC236}">
                    <a16:creationId xmlns:a16="http://schemas.microsoft.com/office/drawing/2014/main" id="{67352D34-D690-6901-248C-C636FB063035}"/>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67" name="TextBox 266">
              <a:extLst>
                <a:ext uri="{FF2B5EF4-FFF2-40B4-BE49-F238E27FC236}">
                  <a16:creationId xmlns:a16="http://schemas.microsoft.com/office/drawing/2014/main" id="{11EA4EAB-BE97-DD39-330F-9B6BBF0FB034}"/>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2</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DVI.</a:t>
              </a:r>
              <a:endParaRPr lang="en-US" sz="3600">
                <a:solidFill>
                  <a:schemeClr val="tx1"/>
                </a:solidFill>
                <a:latin typeface="Arial" panose="020B0604020202020204" pitchFamily="34" charset="0"/>
                <a:cs typeface="Arial" panose="020B0604020202020204" pitchFamily="34" charset="0"/>
              </a:endParaRPr>
            </a:p>
          </p:txBody>
        </p:sp>
      </p:grpSp>
      <p:grpSp>
        <p:nvGrpSpPr>
          <p:cNvPr id="270" name="Group 269">
            <a:extLst>
              <a:ext uri="{FF2B5EF4-FFF2-40B4-BE49-F238E27FC236}">
                <a16:creationId xmlns:a16="http://schemas.microsoft.com/office/drawing/2014/main" id="{C5DBACA6-B89C-E426-2A6A-2CBE5504E927}"/>
              </a:ext>
            </a:extLst>
          </p:cNvPr>
          <p:cNvGrpSpPr/>
          <p:nvPr/>
        </p:nvGrpSpPr>
        <p:grpSpPr>
          <a:xfrm>
            <a:off x="8366402" y="5250810"/>
            <a:ext cx="4642826" cy="4032642"/>
            <a:chOff x="9163374" y="670537"/>
            <a:chExt cx="4642826" cy="4032642"/>
          </a:xfrm>
        </p:grpSpPr>
        <p:grpSp>
          <p:nvGrpSpPr>
            <p:cNvPr id="271" name="Group 3">
              <a:extLst>
                <a:ext uri="{FF2B5EF4-FFF2-40B4-BE49-F238E27FC236}">
                  <a16:creationId xmlns:a16="http://schemas.microsoft.com/office/drawing/2014/main" id="{2CFDC082-C229-DA12-BDDD-E541D2155FCF}"/>
                </a:ext>
              </a:extLst>
            </p:cNvPr>
            <p:cNvGrpSpPr/>
            <p:nvPr/>
          </p:nvGrpSpPr>
          <p:grpSpPr>
            <a:xfrm>
              <a:off x="9163374" y="670537"/>
              <a:ext cx="4642826" cy="4032642"/>
              <a:chOff x="0" y="-19050"/>
              <a:chExt cx="945453" cy="1022263"/>
            </a:xfrm>
          </p:grpSpPr>
          <p:sp>
            <p:nvSpPr>
              <p:cNvPr id="273" name="Freeform 4">
                <a:extLst>
                  <a:ext uri="{FF2B5EF4-FFF2-40B4-BE49-F238E27FC236}">
                    <a16:creationId xmlns:a16="http://schemas.microsoft.com/office/drawing/2014/main" id="{3D0CFF31-6EBA-5E3E-59AC-04A082B3A547}"/>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74" name="TextBox 5">
                <a:extLst>
                  <a:ext uri="{FF2B5EF4-FFF2-40B4-BE49-F238E27FC236}">
                    <a16:creationId xmlns:a16="http://schemas.microsoft.com/office/drawing/2014/main" id="{7B7A7E21-DA38-D85E-6814-9CAB1771DD01}"/>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72" name="TextBox 271">
              <a:extLst>
                <a:ext uri="{FF2B5EF4-FFF2-40B4-BE49-F238E27FC236}">
                  <a16:creationId xmlns:a16="http://schemas.microsoft.com/office/drawing/2014/main" id="{A7692853-4822-2A11-688E-CD5BFD8A3A79}"/>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3</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HDMI.</a:t>
              </a:r>
              <a:endParaRPr lang="en-US" sz="3600">
                <a:solidFill>
                  <a:schemeClr val="tx1"/>
                </a:solidFill>
                <a:latin typeface="Arial" panose="020B060402020202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C0C22A4C-5529-2C2A-DE26-2587CE25868B}"/>
              </a:ext>
            </a:extLst>
          </p:cNvPr>
          <p:cNvGrpSpPr/>
          <p:nvPr/>
        </p:nvGrpSpPr>
        <p:grpSpPr>
          <a:xfrm>
            <a:off x="13129909" y="5250810"/>
            <a:ext cx="4642826" cy="4032642"/>
            <a:chOff x="9163374" y="670537"/>
            <a:chExt cx="4642826" cy="4032642"/>
          </a:xfrm>
        </p:grpSpPr>
        <p:grpSp>
          <p:nvGrpSpPr>
            <p:cNvPr id="276" name="Group 3">
              <a:extLst>
                <a:ext uri="{FF2B5EF4-FFF2-40B4-BE49-F238E27FC236}">
                  <a16:creationId xmlns:a16="http://schemas.microsoft.com/office/drawing/2014/main" id="{20CB6156-6DC8-162B-F5A5-DFFEA6C78447}"/>
                </a:ext>
              </a:extLst>
            </p:cNvPr>
            <p:cNvGrpSpPr/>
            <p:nvPr/>
          </p:nvGrpSpPr>
          <p:grpSpPr>
            <a:xfrm>
              <a:off x="9163374" y="670537"/>
              <a:ext cx="4642826" cy="4032642"/>
              <a:chOff x="0" y="-19050"/>
              <a:chExt cx="945453" cy="1022263"/>
            </a:xfrm>
          </p:grpSpPr>
          <p:sp>
            <p:nvSpPr>
              <p:cNvPr id="278" name="Freeform 4">
                <a:extLst>
                  <a:ext uri="{FF2B5EF4-FFF2-40B4-BE49-F238E27FC236}">
                    <a16:creationId xmlns:a16="http://schemas.microsoft.com/office/drawing/2014/main" id="{5535D8F9-E74B-88F7-4232-8FFB1B8775A7}"/>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79" name="TextBox 5">
                <a:extLst>
                  <a:ext uri="{FF2B5EF4-FFF2-40B4-BE49-F238E27FC236}">
                    <a16:creationId xmlns:a16="http://schemas.microsoft.com/office/drawing/2014/main" id="{06879DF1-1AB6-2BB3-C64B-0A3B0FFA24CC}"/>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77" name="TextBox 276">
              <a:extLst>
                <a:ext uri="{FF2B5EF4-FFF2-40B4-BE49-F238E27FC236}">
                  <a16:creationId xmlns:a16="http://schemas.microsoft.com/office/drawing/2014/main" id="{3DF038D4-A63B-022E-B7CE-5063FE8E560A}"/>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4</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Display.</a:t>
              </a:r>
              <a:endParaRPr lang="en-US" sz="36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1324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4"/>
                                        </p:tgtEl>
                                        <p:attrNameLst>
                                          <p:attrName>style.visibility</p:attrName>
                                        </p:attrNameLst>
                                      </p:cBhvr>
                                      <p:to>
                                        <p:strVal val="visible"/>
                                      </p:to>
                                    </p:set>
                                    <p:animEffect transition="in" filter="barn(inVertical)">
                                      <p:cBhvr>
                                        <p:cTn id="12" dur="500"/>
                                        <p:tgtEl>
                                          <p:spTgt spid="2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barn(inVertical)">
                                      <p:cBhvr>
                                        <p:cTn id="17" dur="500"/>
                                        <p:tgtEl>
                                          <p:spTgt spid="245"/>
                                        </p:tgtEl>
                                      </p:cBhvr>
                                    </p:animEffect>
                                  </p:childTnLst>
                                </p:cTn>
                              </p:par>
                              <p:par>
                                <p:cTn id="18" presetID="16" presetClass="entr" presetSubtype="21" fill="hold" nodeType="withEffect">
                                  <p:stCondLst>
                                    <p:cond delay="0"/>
                                  </p:stCondLst>
                                  <p:childTnLst>
                                    <p:set>
                                      <p:cBhvr>
                                        <p:cTn id="19" dur="1" fill="hold">
                                          <p:stCondLst>
                                            <p:cond delay="0"/>
                                          </p:stCondLst>
                                        </p:cTn>
                                        <p:tgtEl>
                                          <p:spTgt spid="265"/>
                                        </p:tgtEl>
                                        <p:attrNameLst>
                                          <p:attrName>style.visibility</p:attrName>
                                        </p:attrNameLst>
                                      </p:cBhvr>
                                      <p:to>
                                        <p:strVal val="visible"/>
                                      </p:to>
                                    </p:set>
                                    <p:animEffect transition="in" filter="barn(inVertical)">
                                      <p:cBhvr>
                                        <p:cTn id="20" dur="500"/>
                                        <p:tgtEl>
                                          <p:spTgt spid="265"/>
                                        </p:tgtEl>
                                      </p:cBhvr>
                                    </p:animEffect>
                                  </p:childTnLst>
                                </p:cTn>
                              </p:par>
                              <p:par>
                                <p:cTn id="21" presetID="16" presetClass="entr" presetSubtype="21" fill="hold" nodeType="with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barn(inVertical)">
                                      <p:cBhvr>
                                        <p:cTn id="23" dur="500"/>
                                        <p:tgtEl>
                                          <p:spTgt spid="270"/>
                                        </p:tgtEl>
                                      </p:cBhvr>
                                    </p:animEffect>
                                  </p:childTnLst>
                                </p:cTn>
                              </p:par>
                              <p:par>
                                <p:cTn id="24" presetID="16" presetClass="entr" presetSubtype="21" fill="hold" nodeType="withEffect">
                                  <p:stCondLst>
                                    <p:cond delay="0"/>
                                  </p:stCondLst>
                                  <p:childTnLst>
                                    <p:set>
                                      <p:cBhvr>
                                        <p:cTn id="25" dur="1" fill="hold">
                                          <p:stCondLst>
                                            <p:cond delay="0"/>
                                          </p:stCondLst>
                                        </p:cTn>
                                        <p:tgtEl>
                                          <p:spTgt spid="275"/>
                                        </p:tgtEl>
                                        <p:attrNameLst>
                                          <p:attrName>style.visibility</p:attrName>
                                        </p:attrNameLst>
                                      </p:cBhvr>
                                      <p:to>
                                        <p:strVal val="visible"/>
                                      </p:to>
                                    </p:set>
                                    <p:animEffect transition="in" filter="barn(inVertical)">
                                      <p:cBhvr>
                                        <p:cTn id="26"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735" y="9537985"/>
            <a:ext cx="1316510" cy="710915"/>
          </a:xfrm>
          <a:prstGeom prst="rect">
            <a:avLst/>
          </a:prstGeom>
        </p:spPr>
      </p:pic>
      <p:sp>
        <p:nvSpPr>
          <p:cNvPr id="22" name="TextBox 4">
            <a:extLst>
              <a:ext uri="{FF2B5EF4-FFF2-40B4-BE49-F238E27FC236}">
                <a16:creationId xmlns:a16="http://schemas.microsoft.com/office/drawing/2014/main" id="{0ED11D68-A51E-6D88-5269-FEEE26BE0C81}"/>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VGA</a:t>
            </a:r>
          </a:p>
        </p:txBody>
      </p:sp>
      <p:sp>
        <p:nvSpPr>
          <p:cNvPr id="24" name="TextBox 23">
            <a:extLst>
              <a:ext uri="{FF2B5EF4-FFF2-40B4-BE49-F238E27FC236}">
                <a16:creationId xmlns:a16="http://schemas.microsoft.com/office/drawing/2014/main" id="{811C1FDF-942F-9FA6-A9C8-C04E8D5EA307}"/>
              </a:ext>
            </a:extLst>
          </p:cNvPr>
          <p:cNvSpPr txBox="1"/>
          <p:nvPr/>
        </p:nvSpPr>
        <p:spPr>
          <a:xfrm>
            <a:off x="723990" y="1726995"/>
            <a:ext cx="8182038" cy="7695505"/>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Video Graphics Array</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Năm ra đời: năm 1987 từ phía IBM.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Chức năng: kết nối và chia sẻ hình ảnh trên màn hình laptop đến một thiết bị màn hình khác chẳng hạn như tivi.</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Phân loại: Cổng VGA thường có màu xanh nước biển đậm hoặc đen. Để chắn chắn hơn, các lỗ cắm VGA thường sẽ có thêm hai lỗ vít vặn để vặn vít từ dây VGA vào để không bị kết nối giữa chừng.</a:t>
            </a:r>
          </a:p>
        </p:txBody>
      </p:sp>
      <p:pic>
        <p:nvPicPr>
          <p:cNvPr id="5" name="Picture 4" descr="A picture containing indoor, camera, cellphone, electronics&#10;&#10;Description automatically generated">
            <a:extLst>
              <a:ext uri="{FF2B5EF4-FFF2-40B4-BE49-F238E27FC236}">
                <a16:creationId xmlns:a16="http://schemas.microsoft.com/office/drawing/2014/main" id="{E671CAB0-A6DE-7B20-6382-083500617A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8087" y="1889756"/>
            <a:ext cx="6648032" cy="3789378"/>
          </a:xfrm>
          <a:prstGeom prst="rect">
            <a:avLst/>
          </a:prstGeom>
        </p:spPr>
      </p:pic>
      <p:pic>
        <p:nvPicPr>
          <p:cNvPr id="10" name="Picture 9" descr="A picture containing connector, cable, close, adapter&#10;&#10;Description automatically generated">
            <a:extLst>
              <a:ext uri="{FF2B5EF4-FFF2-40B4-BE49-F238E27FC236}">
                <a16:creationId xmlns:a16="http://schemas.microsoft.com/office/drawing/2014/main" id="{17C28D5F-F05D-B314-D04F-AC87B73EBC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85936" y="6052421"/>
            <a:ext cx="5238729" cy="3755902"/>
          </a:xfrm>
          <a:prstGeom prst="rect">
            <a:avLst/>
          </a:prstGeom>
        </p:spPr>
      </p:pic>
    </p:spTree>
    <p:extLst>
      <p:ext uri="{BB962C8B-B14F-4D97-AF65-F5344CB8AC3E}">
        <p14:creationId xmlns:p14="http://schemas.microsoft.com/office/powerpoint/2010/main" val="1073149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749">
            <a:off x="8234784" y="431982"/>
            <a:ext cx="399991" cy="67509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735" y="9537985"/>
            <a:ext cx="1316510" cy="710915"/>
          </a:xfrm>
          <a:prstGeom prst="rect">
            <a:avLst/>
          </a:prstGeom>
        </p:spPr>
      </p:pic>
      <p:sp>
        <p:nvSpPr>
          <p:cNvPr id="24" name="TextBox 23">
            <a:extLst>
              <a:ext uri="{FF2B5EF4-FFF2-40B4-BE49-F238E27FC236}">
                <a16:creationId xmlns:a16="http://schemas.microsoft.com/office/drawing/2014/main" id="{811C1FDF-942F-9FA6-A9C8-C04E8D5EA307}"/>
              </a:ext>
            </a:extLst>
          </p:cNvPr>
          <p:cNvSpPr txBox="1"/>
          <p:nvPr/>
        </p:nvSpPr>
        <p:spPr>
          <a:xfrm>
            <a:off x="967078" y="1077739"/>
            <a:ext cx="8411146" cy="8105873"/>
          </a:xfrm>
          <a:prstGeom prst="rect">
            <a:avLst/>
          </a:prstGeom>
          <a:noFill/>
        </p:spPr>
        <p:txBody>
          <a:bodyPr wrap="square">
            <a:spAutoFit/>
          </a:bodyPr>
          <a:lstStyle/>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Ưu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hổ biến</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ử dụng để kết nối nhiều thiết bị, hình ảnh khác nhau như màn hình máy tính, card đồ họa, máy chiếu,…</a:t>
            </a:r>
          </a:p>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hược điểm: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Còn nhiều hạn chế:</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ín hiệu không ổn định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ộ phân giải chưa tốt</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ạn chế về chuyền âm thanh</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Đang dần bị thay thế.</a:t>
            </a:r>
            <a:endParaRPr lang="vi-VN" sz="3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indoor, electronics&#10;&#10;Description automatically generated">
            <a:extLst>
              <a:ext uri="{FF2B5EF4-FFF2-40B4-BE49-F238E27FC236}">
                <a16:creationId xmlns:a16="http://schemas.microsoft.com/office/drawing/2014/main" id="{05520AB1-1402-9A06-EF08-38F5AEE8F1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06494" y="664285"/>
            <a:ext cx="6962306" cy="4201530"/>
          </a:xfrm>
          <a:prstGeom prst="rect">
            <a:avLst/>
          </a:prstGeom>
        </p:spPr>
      </p:pic>
      <p:pic>
        <p:nvPicPr>
          <p:cNvPr id="7" name="Picture 6">
            <a:extLst>
              <a:ext uri="{FF2B5EF4-FFF2-40B4-BE49-F238E27FC236}">
                <a16:creationId xmlns:a16="http://schemas.microsoft.com/office/drawing/2014/main" id="{A0AF1252-F364-62F5-3F0D-E591C6DFBD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106494" y="5077376"/>
            <a:ext cx="6962306" cy="4638124"/>
          </a:xfrm>
          <a:prstGeom prst="rect">
            <a:avLst/>
          </a:prstGeom>
        </p:spPr>
      </p:pic>
    </p:spTree>
    <p:extLst>
      <p:ext uri="{BB962C8B-B14F-4D97-AF65-F5344CB8AC3E}">
        <p14:creationId xmlns:p14="http://schemas.microsoft.com/office/powerpoint/2010/main" val="3480726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barn(inVertical)">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barn(inVertical)">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barn(inVertical)">
                                      <p:cBhvr>
                                        <p:cTn id="37" dur="500"/>
                                        <p:tgtEl>
                                          <p:spTgt spid="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xEl>
                                              <p:pRg st="7" end="7"/>
                                            </p:txEl>
                                          </p:spTgt>
                                        </p:tgtEl>
                                        <p:attrNameLst>
                                          <p:attrName>style.visibility</p:attrName>
                                        </p:attrNameLst>
                                      </p:cBhvr>
                                      <p:to>
                                        <p:strVal val="visible"/>
                                      </p:to>
                                    </p:set>
                                    <p:animEffect transition="in" filter="barn(inVertical)">
                                      <p:cBhvr>
                                        <p:cTn id="42" dur="500"/>
                                        <p:tgtEl>
                                          <p:spTgt spid="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par>
                                <p:cTn id="48" presetID="16" presetClass="entr" presetSubtype="21"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115">
            <a:off x="96795" y="12666"/>
            <a:ext cx="404478" cy="579896"/>
          </a:xfrm>
          <a:prstGeom prst="rect">
            <a:avLst/>
          </a:prstGeom>
        </p:spPr>
      </p:pic>
      <p:sp>
        <p:nvSpPr>
          <p:cNvPr id="24" name="TextBox 4">
            <a:extLst>
              <a:ext uri="{FF2B5EF4-FFF2-40B4-BE49-F238E27FC236}">
                <a16:creationId xmlns:a16="http://schemas.microsoft.com/office/drawing/2014/main" id="{CBC2E19A-CCC5-3C14-7827-D1CF8CB0CF32}"/>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VGA</a:t>
            </a:r>
          </a:p>
        </p:txBody>
      </p:sp>
      <p:sp>
        <p:nvSpPr>
          <p:cNvPr id="25" name="TextBox 24">
            <a:extLst>
              <a:ext uri="{FF2B5EF4-FFF2-40B4-BE49-F238E27FC236}">
                <a16:creationId xmlns:a16="http://schemas.microsoft.com/office/drawing/2014/main" id="{F5D95736-8AE0-268C-8A88-809FA5E8629D}"/>
              </a:ext>
            </a:extLst>
          </p:cNvPr>
          <p:cNvSpPr txBox="1"/>
          <p:nvPr/>
        </p:nvSpPr>
        <p:spPr>
          <a:xfrm>
            <a:off x="1000061" y="2000297"/>
            <a:ext cx="8182038" cy="6956841"/>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a:t>
            </a:r>
            <a:r>
              <a:rPr lang="vi-VN" sz="3200">
                <a:solidFill>
                  <a:srgbClr val="000000"/>
                </a:solidFill>
                <a:ea typeface="Calibri" panose="020F0502020204030204" pitchFamily="34" charset="0"/>
                <a:cs typeface="Arial" panose="020B0604020202020204" pitchFamily="34" charset="0"/>
              </a:rPr>
              <a:t>Digital Visual Interface</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Năm ra đời: 1999.</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Chức năng: dùng để truyền hình ảnh, phát video trực tiếp đến màn hình thông qua một kết nối duy nhất mà không cần phải chuyển về analog (tín hiệu tương tự) mặc định như trước đây. </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Phân loại: Có 3 loại cổng DVI phổ biến là DVI – A, DVI – D, DVI – I.</a:t>
            </a:r>
          </a:p>
        </p:txBody>
      </p:sp>
      <p:pic>
        <p:nvPicPr>
          <p:cNvPr id="27" name="Picture 26" descr="A picture containing text, container, box&#10;&#10;Description automatically generated">
            <a:extLst>
              <a:ext uri="{FF2B5EF4-FFF2-40B4-BE49-F238E27FC236}">
                <a16:creationId xmlns:a16="http://schemas.microsoft.com/office/drawing/2014/main" id="{DCD10209-ACE7-A0F9-95E9-82C35A6CF0C1}"/>
              </a:ext>
            </a:extLst>
          </p:cNvPr>
          <p:cNvPicPr>
            <a:picLocks noChangeAspect="1"/>
          </p:cNvPicPr>
          <p:nvPr/>
        </p:nvPicPr>
        <p:blipFill rotWithShape="1">
          <a:blip r:embed="rId7">
            <a:extLst>
              <a:ext uri="{28A0092B-C50C-407E-A947-70E740481C1C}">
                <a14:useLocalDpi xmlns:a14="http://schemas.microsoft.com/office/drawing/2010/main" val="0"/>
              </a:ext>
            </a:extLst>
          </a:blip>
          <a:srcRect l="5351" t="6006" r="5095" b="4439"/>
          <a:stretch/>
        </p:blipFill>
        <p:spPr>
          <a:xfrm>
            <a:off x="11201400" y="4773413"/>
            <a:ext cx="4783498" cy="4783498"/>
          </a:xfrm>
          <a:prstGeom prst="rect">
            <a:avLst/>
          </a:prstGeom>
        </p:spPr>
      </p:pic>
      <p:pic>
        <p:nvPicPr>
          <p:cNvPr id="31" name="Picture 30" descr="A picture containing indoor, cable, connector&#10;&#10;Description automatically generated">
            <a:extLst>
              <a:ext uri="{FF2B5EF4-FFF2-40B4-BE49-F238E27FC236}">
                <a16:creationId xmlns:a16="http://schemas.microsoft.com/office/drawing/2014/main" id="{0BC16183-1D7B-0652-AEC0-5CCCC9E982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4117" y="1237556"/>
            <a:ext cx="5611308" cy="3133261"/>
          </a:xfrm>
          <a:prstGeom prst="rect">
            <a:avLst/>
          </a:prstGeom>
        </p:spPr>
      </p:pic>
    </p:spTree>
    <p:extLst>
      <p:ext uri="{BB962C8B-B14F-4D97-AF65-F5344CB8AC3E}">
        <p14:creationId xmlns:p14="http://schemas.microsoft.com/office/powerpoint/2010/main" val="1578924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barn(inVertical)">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barn(inVertical)">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barn(inVertical)">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115">
            <a:off x="96795" y="12666"/>
            <a:ext cx="404478" cy="579896"/>
          </a:xfrm>
          <a:prstGeom prst="rect">
            <a:avLst/>
          </a:prstGeom>
        </p:spPr>
      </p:pic>
      <p:sp>
        <p:nvSpPr>
          <p:cNvPr id="25" name="TextBox 24">
            <a:extLst>
              <a:ext uri="{FF2B5EF4-FFF2-40B4-BE49-F238E27FC236}">
                <a16:creationId xmlns:a16="http://schemas.microsoft.com/office/drawing/2014/main" id="{F5D95736-8AE0-268C-8A88-809FA5E8629D}"/>
              </a:ext>
            </a:extLst>
          </p:cNvPr>
          <p:cNvSpPr txBox="1"/>
          <p:nvPr/>
        </p:nvSpPr>
        <p:spPr>
          <a:xfrm>
            <a:off x="635067" y="1357879"/>
            <a:ext cx="8454392" cy="7571240"/>
          </a:xfrm>
          <a:prstGeom prst="rect">
            <a:avLst/>
          </a:prstGeom>
          <a:noFill/>
        </p:spPr>
        <p:txBody>
          <a:bodyPr wrap="square">
            <a:spAutoFit/>
          </a:bodyPr>
          <a:lstStyle/>
          <a:p>
            <a:pPr marL="457200" indent="-457200" algn="just">
              <a:lnSpc>
                <a:spcPct val="150000"/>
              </a:lnSpc>
              <a:spcAft>
                <a:spcPts val="800"/>
              </a:spcAft>
              <a:buFontTx/>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Ưu điểm: Được các chuyên gia thuộc tổ chức hoạt động hiển thị kỹ thuật số đánh giá là một chuẩn kết nối màn hình kỹ thuật số giúp truyền tải tín hiệu hình ảnh không cần nén, hoàn toàn tương thích với kết nối VGA.</a:t>
            </a:r>
          </a:p>
          <a:p>
            <a:pPr marL="457200" indent="-457200" algn="just">
              <a:lnSpc>
                <a:spcPct val="150000"/>
              </a:lnSpc>
              <a:spcAft>
                <a:spcPts val="800"/>
              </a:spcAft>
              <a:buFontTx/>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Nhược điểm: Chưa hỗ trợ một số không gian màu, chưa hỗ trợ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uyền tải âm thanh.</a:t>
            </a:r>
          </a:p>
        </p:txBody>
      </p:sp>
      <p:pic>
        <p:nvPicPr>
          <p:cNvPr id="4" name="Picture 3">
            <a:extLst>
              <a:ext uri="{FF2B5EF4-FFF2-40B4-BE49-F238E27FC236}">
                <a16:creationId xmlns:a16="http://schemas.microsoft.com/office/drawing/2014/main" id="{492F5702-4291-6D97-F740-53C3A6B60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7329" y="1065697"/>
            <a:ext cx="8155604" cy="8155604"/>
          </a:xfrm>
          <a:prstGeom prst="rect">
            <a:avLst/>
          </a:prstGeom>
        </p:spPr>
      </p:pic>
    </p:spTree>
    <p:extLst>
      <p:ext uri="{BB962C8B-B14F-4D97-AF65-F5344CB8AC3E}">
        <p14:creationId xmlns:p14="http://schemas.microsoft.com/office/powerpoint/2010/main" val="1836949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735" y="9537985"/>
            <a:ext cx="1316510" cy="710915"/>
          </a:xfrm>
          <a:prstGeom prst="rect">
            <a:avLst/>
          </a:prstGeom>
        </p:spPr>
      </p:pic>
      <p:sp>
        <p:nvSpPr>
          <p:cNvPr id="22" name="TextBox 4">
            <a:extLst>
              <a:ext uri="{FF2B5EF4-FFF2-40B4-BE49-F238E27FC236}">
                <a16:creationId xmlns:a16="http://schemas.microsoft.com/office/drawing/2014/main" id="{0ED11D68-A51E-6D88-5269-FEEE26BE0C81}"/>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HDMI</a:t>
            </a:r>
          </a:p>
        </p:txBody>
      </p:sp>
      <p:sp>
        <p:nvSpPr>
          <p:cNvPr id="24" name="TextBox 23">
            <a:extLst>
              <a:ext uri="{FF2B5EF4-FFF2-40B4-BE49-F238E27FC236}">
                <a16:creationId xmlns:a16="http://schemas.microsoft.com/office/drawing/2014/main" id="{811C1FDF-942F-9FA6-A9C8-C04E8D5EA307}"/>
              </a:ext>
            </a:extLst>
          </p:cNvPr>
          <p:cNvSpPr txBox="1"/>
          <p:nvPr/>
        </p:nvSpPr>
        <p:spPr>
          <a:xfrm>
            <a:off x="1104990" y="1724571"/>
            <a:ext cx="9029610" cy="7900689"/>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cụm từ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High-Definition Multimedia Interface</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Năm ra đời: 2002</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Chức năng:</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iúp truyền tải hình ảnh và âm thanh qua sợi cáp đến các thiết bị như màn hình chiếu lớn, tivi nhưng vẫn giữ được độ phân giải cao.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ỗ trợ truyền tải âm thanh ra loa,... </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Phân loại: Cổng HDMI có 3 phiên bản phổ biến nhất là HDMI 1.4, HDMI 2.0 và HDMI 2.1.</a:t>
            </a:r>
          </a:p>
        </p:txBody>
      </p:sp>
      <p:pic>
        <p:nvPicPr>
          <p:cNvPr id="9" name="Picture 8" descr="A picture containing black, cable, connector, adapter&#10;&#10;Description automatically generated">
            <a:extLst>
              <a:ext uri="{FF2B5EF4-FFF2-40B4-BE49-F238E27FC236}">
                <a16:creationId xmlns:a16="http://schemas.microsoft.com/office/drawing/2014/main" id="{9A557C5A-6B66-423B-C33A-F06E3567B6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1898" y="1178717"/>
            <a:ext cx="3902475" cy="3902475"/>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F4D87030-2C54-9FF2-42DB-90973F8CACD0}"/>
              </a:ext>
            </a:extLst>
          </p:cNvPr>
          <p:cNvPicPr>
            <a:picLocks noChangeAspect="1"/>
          </p:cNvPicPr>
          <p:nvPr/>
        </p:nvPicPr>
        <p:blipFill rotWithShape="1">
          <a:blip r:embed="rId10">
            <a:extLst>
              <a:ext uri="{28A0092B-C50C-407E-A947-70E740481C1C}">
                <a14:useLocalDpi xmlns:a14="http://schemas.microsoft.com/office/drawing/2010/main" val="0"/>
              </a:ext>
            </a:extLst>
          </a:blip>
          <a:srcRect l="9721" t="4721" r="10543"/>
          <a:stretch/>
        </p:blipFill>
        <p:spPr>
          <a:xfrm>
            <a:off x="10583980" y="5105400"/>
            <a:ext cx="6599030" cy="4320763"/>
          </a:xfrm>
          <a:prstGeom prst="rect">
            <a:avLst/>
          </a:prstGeom>
        </p:spPr>
      </p:pic>
    </p:spTree>
    <p:extLst>
      <p:ext uri="{BB962C8B-B14F-4D97-AF65-F5344CB8AC3E}">
        <p14:creationId xmlns:p14="http://schemas.microsoft.com/office/powerpoint/2010/main" val="2299491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Effect transition="in" filter="barn(inVertical)">
                                      <p:cBhvr>
                                        <p:cTn id="35" dur="500"/>
                                        <p:tgtEl>
                                          <p:spTgt spid="2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xEl>
                                              <p:pRg st="5" end="5"/>
                                            </p:txEl>
                                          </p:spTgt>
                                        </p:tgtEl>
                                        <p:attrNameLst>
                                          <p:attrName>style.visibility</p:attrName>
                                        </p:attrNameLst>
                                      </p:cBhvr>
                                      <p:to>
                                        <p:strVal val="visible"/>
                                      </p:to>
                                    </p:set>
                                    <p:animEffect transition="in" filter="barn(inVertical)">
                                      <p:cBhvr>
                                        <p:cTn id="40" dur="500"/>
                                        <p:tgtEl>
                                          <p:spTgt spid="24">
                                            <p:txEl>
                                              <p:pRg st="5" end="5"/>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735" y="9537985"/>
            <a:ext cx="1316510" cy="710915"/>
          </a:xfrm>
          <a:prstGeom prst="rect">
            <a:avLst/>
          </a:prstGeom>
        </p:spPr>
      </p:pic>
      <p:sp>
        <p:nvSpPr>
          <p:cNvPr id="24" name="TextBox 23">
            <a:extLst>
              <a:ext uri="{FF2B5EF4-FFF2-40B4-BE49-F238E27FC236}">
                <a16:creationId xmlns:a16="http://schemas.microsoft.com/office/drawing/2014/main" id="{811C1FDF-942F-9FA6-A9C8-C04E8D5EA307}"/>
              </a:ext>
            </a:extLst>
          </p:cNvPr>
          <p:cNvSpPr txBox="1"/>
          <p:nvPr/>
        </p:nvSpPr>
        <p:spPr>
          <a:xfrm>
            <a:off x="782436" y="1135992"/>
            <a:ext cx="9258300" cy="8015015"/>
          </a:xfrm>
          <a:prstGeom prst="rect">
            <a:avLst/>
          </a:prstGeom>
          <a:noFill/>
        </p:spPr>
        <p:txBody>
          <a:bodyPr wrap="square">
            <a:spAutoFit/>
          </a:bodyPr>
          <a:lstStyle/>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Ưu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ó khả năng truyền tải hình ảnh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âm thanh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vượt trội</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ỗ trợ hiển thị 4K</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hoảng cách truyền tải xa lên đến 70 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Có nhiều kích thước đầu vào khác nhau nhằm đáp ứng nhu cầu sử dụng của người dùng.</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Nhược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iá thành cao hơn so với cổng kết nối VGA. Chưa phổ biến ở nhiều cơ quan, trường học</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A picture containing indoor, cellphone&#10;&#10;Description automatically generated">
            <a:extLst>
              <a:ext uri="{FF2B5EF4-FFF2-40B4-BE49-F238E27FC236}">
                <a16:creationId xmlns:a16="http://schemas.microsoft.com/office/drawing/2014/main" id="{799FBA00-D46D-1F63-C511-3D4D483009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5505" y="4656157"/>
            <a:ext cx="7124295" cy="4718475"/>
          </a:xfrm>
          <a:prstGeom prst="rect">
            <a:avLst/>
          </a:prstGeom>
        </p:spPr>
      </p:pic>
      <p:pic>
        <p:nvPicPr>
          <p:cNvPr id="8" name="Picture 7" descr="A picture containing electronics, cellphone&#10;&#10;Description automatically generated">
            <a:extLst>
              <a:ext uri="{FF2B5EF4-FFF2-40B4-BE49-F238E27FC236}">
                <a16:creationId xmlns:a16="http://schemas.microsoft.com/office/drawing/2014/main" id="{8B2DF5F9-5677-C268-650A-9944D2ECD9BE}"/>
              </a:ext>
            </a:extLst>
          </p:cNvPr>
          <p:cNvPicPr>
            <a:picLocks noChangeAspect="1"/>
          </p:cNvPicPr>
          <p:nvPr/>
        </p:nvPicPr>
        <p:blipFill rotWithShape="1">
          <a:blip r:embed="rId10">
            <a:extLst>
              <a:ext uri="{28A0092B-C50C-407E-A947-70E740481C1C}">
                <a14:useLocalDpi xmlns:a14="http://schemas.microsoft.com/office/drawing/2010/main" val="0"/>
              </a:ext>
            </a:extLst>
          </a:blip>
          <a:srcRect l="22465"/>
          <a:stretch/>
        </p:blipFill>
        <p:spPr>
          <a:xfrm>
            <a:off x="11137999" y="588002"/>
            <a:ext cx="4382135" cy="3532381"/>
          </a:xfrm>
          <a:prstGeom prst="rect">
            <a:avLst/>
          </a:prstGeom>
        </p:spPr>
      </p:pic>
    </p:spTree>
    <p:extLst>
      <p:ext uri="{BB962C8B-B14F-4D97-AF65-F5344CB8AC3E}">
        <p14:creationId xmlns:p14="http://schemas.microsoft.com/office/powerpoint/2010/main" val="46118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barn(inVertical)">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barn(inVertical)">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barn(inVertical)">
                                      <p:cBhvr>
                                        <p:cTn id="37" dur="500"/>
                                        <p:tgtEl>
                                          <p:spTgt spid="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115">
            <a:off x="96795" y="12666"/>
            <a:ext cx="404478" cy="579896"/>
          </a:xfrm>
          <a:prstGeom prst="rect">
            <a:avLst/>
          </a:prstGeom>
        </p:spPr>
      </p:pic>
      <p:sp>
        <p:nvSpPr>
          <p:cNvPr id="24" name="TextBox 4">
            <a:extLst>
              <a:ext uri="{FF2B5EF4-FFF2-40B4-BE49-F238E27FC236}">
                <a16:creationId xmlns:a16="http://schemas.microsoft.com/office/drawing/2014/main" id="{CBC2E19A-CCC5-3C14-7827-D1CF8CB0CF32}"/>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Display</a:t>
            </a:r>
          </a:p>
        </p:txBody>
      </p:sp>
      <p:sp>
        <p:nvSpPr>
          <p:cNvPr id="25" name="TextBox 24">
            <a:extLst>
              <a:ext uri="{FF2B5EF4-FFF2-40B4-BE49-F238E27FC236}">
                <a16:creationId xmlns:a16="http://schemas.microsoft.com/office/drawing/2014/main" id="{F5D95736-8AE0-268C-8A88-809FA5E8629D}"/>
              </a:ext>
            </a:extLst>
          </p:cNvPr>
          <p:cNvSpPr txBox="1"/>
          <p:nvPr/>
        </p:nvSpPr>
        <p:spPr>
          <a:xfrm>
            <a:off x="990600" y="2400300"/>
            <a:ext cx="7610539" cy="6218177"/>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là DP (DisplayPort)</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Năm ra đời: năm 2006. </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Chức năng: trích xuất hình ảnh và âm thanh chất lượng cao từ thiết bị nguồn sang màn hình TV, laptop, máy chiếu, màn hình máy tính,…</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Phân loại: Mini DisplayPort và Thunderbolt.</a:t>
            </a:r>
          </a:p>
        </p:txBody>
      </p:sp>
      <p:pic>
        <p:nvPicPr>
          <p:cNvPr id="4" name="Picture 3" descr="Diagram&#10;&#10;Description automatically generated">
            <a:extLst>
              <a:ext uri="{FF2B5EF4-FFF2-40B4-BE49-F238E27FC236}">
                <a16:creationId xmlns:a16="http://schemas.microsoft.com/office/drawing/2014/main" id="{0B175E51-C75E-3F12-0FC5-509E38CF8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0420" y="5261737"/>
            <a:ext cx="8668015" cy="4052297"/>
          </a:xfrm>
          <a:prstGeom prst="rect">
            <a:avLst/>
          </a:prstGeom>
        </p:spPr>
      </p:pic>
      <p:pic>
        <p:nvPicPr>
          <p:cNvPr id="6" name="Picture 5" descr="A picture containing remote, indoor, black, controller&#10;&#10;Description automatically generated">
            <a:extLst>
              <a:ext uri="{FF2B5EF4-FFF2-40B4-BE49-F238E27FC236}">
                <a16:creationId xmlns:a16="http://schemas.microsoft.com/office/drawing/2014/main" id="{88DD27C5-2562-9E65-F914-DBAF84398A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86863" y="1036374"/>
            <a:ext cx="6446837" cy="4052297"/>
          </a:xfrm>
          <a:prstGeom prst="rect">
            <a:avLst/>
          </a:prstGeom>
        </p:spPr>
      </p:pic>
    </p:spTree>
    <p:extLst>
      <p:ext uri="{BB962C8B-B14F-4D97-AF65-F5344CB8AC3E}">
        <p14:creationId xmlns:p14="http://schemas.microsoft.com/office/powerpoint/2010/main" val="93826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115">
            <a:off x="96795" y="12666"/>
            <a:ext cx="404478" cy="579896"/>
          </a:xfrm>
          <a:prstGeom prst="rect">
            <a:avLst/>
          </a:prstGeom>
        </p:spPr>
      </p:pic>
      <p:sp>
        <p:nvSpPr>
          <p:cNvPr id="25" name="TextBox 24">
            <a:extLst>
              <a:ext uri="{FF2B5EF4-FFF2-40B4-BE49-F238E27FC236}">
                <a16:creationId xmlns:a16="http://schemas.microsoft.com/office/drawing/2014/main" id="{F5D95736-8AE0-268C-8A88-809FA5E8629D}"/>
              </a:ext>
            </a:extLst>
          </p:cNvPr>
          <p:cNvSpPr txBox="1"/>
          <p:nvPr/>
        </p:nvSpPr>
        <p:spPr>
          <a:xfrm>
            <a:off x="811141" y="1773378"/>
            <a:ext cx="8454392" cy="6740243"/>
          </a:xfrm>
          <a:prstGeom prst="rect">
            <a:avLst/>
          </a:prstGeom>
          <a:noFill/>
        </p:spPr>
        <p:txBody>
          <a:bodyPr wrap="square">
            <a:spAutoFit/>
          </a:bodyPr>
          <a:lstStyle/>
          <a:p>
            <a:pPr marL="457200" indent="-457200" algn="just">
              <a:lnSpc>
                <a:spcPct val="150000"/>
              </a:lnSpc>
              <a:spcAft>
                <a:spcPts val="800"/>
              </a:spcAft>
              <a:buFontTx/>
              <a:buChar char="-"/>
            </a:pPr>
            <a:r>
              <a:rPr lang="vi-VN" sz="3600">
                <a:solidFill>
                  <a:srgbClr val="000000"/>
                </a:solidFill>
                <a:ea typeface="Calibri" panose="020F0502020204030204" pitchFamily="34" charset="0"/>
                <a:cs typeface="Arial" panose="020B0604020202020204" pitchFamily="34" charset="0"/>
              </a:rPr>
              <a:t>Ưu điểm: Phiên bản mới nhất là Thunderbolt 3 với khả năng kết nối và truyền tải ổn định, hình ảnh và âm thanh sắc nét.</a:t>
            </a:r>
          </a:p>
          <a:p>
            <a:pPr marL="457200" indent="-457200" algn="just">
              <a:lnSpc>
                <a:spcPct val="150000"/>
              </a:lnSpc>
              <a:spcAft>
                <a:spcPts val="800"/>
              </a:spcAft>
              <a:buFontTx/>
              <a:buChar char="-"/>
            </a:pPr>
            <a:r>
              <a:rPr lang="vi-VN" sz="3600">
                <a:solidFill>
                  <a:srgbClr val="000000"/>
                </a:solidFill>
                <a:ea typeface="Calibri" panose="020F0502020204030204" pitchFamily="34" charset="0"/>
                <a:cs typeface="Arial" panose="020B0604020202020204" pitchFamily="34" charset="0"/>
              </a:rPr>
              <a:t>Nhược điểm: Là một cổng còn khá mới mẻ với các laptop, màn hình máy tính có trang bị cổng này thì cần có thêm adapter chuyển đổi.</a:t>
            </a:r>
          </a:p>
        </p:txBody>
      </p:sp>
      <p:grpSp>
        <p:nvGrpSpPr>
          <p:cNvPr id="15" name="Group 14">
            <a:extLst>
              <a:ext uri="{FF2B5EF4-FFF2-40B4-BE49-F238E27FC236}">
                <a16:creationId xmlns:a16="http://schemas.microsoft.com/office/drawing/2014/main" id="{39ED3DEF-E5E3-C88F-BA37-19F35B4AD233}"/>
              </a:ext>
            </a:extLst>
          </p:cNvPr>
          <p:cNvGrpSpPr/>
          <p:nvPr/>
        </p:nvGrpSpPr>
        <p:grpSpPr>
          <a:xfrm>
            <a:off x="9485355" y="419100"/>
            <a:ext cx="8119246" cy="9257465"/>
            <a:chOff x="9485355" y="419100"/>
            <a:chExt cx="8119246" cy="9257465"/>
          </a:xfrm>
        </p:grpSpPr>
        <p:pic>
          <p:nvPicPr>
            <p:cNvPr id="7" name="Picture 6" descr="A picture containing adapter&#10;&#10;Description automatically generated">
              <a:extLst>
                <a:ext uri="{FF2B5EF4-FFF2-40B4-BE49-F238E27FC236}">
                  <a16:creationId xmlns:a16="http://schemas.microsoft.com/office/drawing/2014/main" id="{A3E097F9-87C0-AEA5-74DC-858B1DADC6BE}"/>
                </a:ext>
              </a:extLst>
            </p:cNvPr>
            <p:cNvPicPr>
              <a:picLocks noChangeAspect="1"/>
            </p:cNvPicPr>
            <p:nvPr/>
          </p:nvPicPr>
          <p:blipFill rotWithShape="1">
            <a:blip r:embed="rId7">
              <a:extLst>
                <a:ext uri="{28A0092B-C50C-407E-A947-70E740481C1C}">
                  <a14:useLocalDpi xmlns:a14="http://schemas.microsoft.com/office/drawing/2010/main" val="0"/>
                </a:ext>
              </a:extLst>
            </a:blip>
            <a:srcRect t="16400" b="19600"/>
            <a:stretch/>
          </p:blipFill>
          <p:spPr>
            <a:xfrm>
              <a:off x="9757881" y="419100"/>
              <a:ext cx="5623035" cy="3598742"/>
            </a:xfrm>
            <a:prstGeom prst="rect">
              <a:avLst/>
            </a:prstGeom>
          </p:spPr>
        </p:pic>
        <p:pic>
          <p:nvPicPr>
            <p:cNvPr id="9" name="Picture 8" descr="A picture containing electronics, cable, connector, adapter&#10;&#10;Description automatically generated">
              <a:extLst>
                <a:ext uri="{FF2B5EF4-FFF2-40B4-BE49-F238E27FC236}">
                  <a16:creationId xmlns:a16="http://schemas.microsoft.com/office/drawing/2014/main" id="{A137F4A4-7025-9A8C-0945-10BFC90A2842}"/>
                </a:ext>
              </a:extLst>
            </p:cNvPr>
            <p:cNvPicPr>
              <a:picLocks noChangeAspect="1"/>
            </p:cNvPicPr>
            <p:nvPr/>
          </p:nvPicPr>
          <p:blipFill rotWithShape="1">
            <a:blip r:embed="rId8">
              <a:extLst>
                <a:ext uri="{28A0092B-C50C-407E-A947-70E740481C1C}">
                  <a14:useLocalDpi xmlns:a14="http://schemas.microsoft.com/office/drawing/2010/main" val="0"/>
                </a:ext>
              </a:extLst>
            </a:blip>
            <a:srcRect t="17429" b="23178"/>
            <a:stretch/>
          </p:blipFill>
          <p:spPr>
            <a:xfrm>
              <a:off x="12344400" y="3640919"/>
              <a:ext cx="5260201" cy="3124201"/>
            </a:xfrm>
            <a:prstGeom prst="rect">
              <a:avLst/>
            </a:prstGeom>
          </p:spPr>
        </p:pic>
        <p:pic>
          <p:nvPicPr>
            <p:cNvPr id="13" name="Picture 12" descr="A picture containing remote, controller, control, white&#10;&#10;Description automatically generated">
              <a:extLst>
                <a:ext uri="{FF2B5EF4-FFF2-40B4-BE49-F238E27FC236}">
                  <a16:creationId xmlns:a16="http://schemas.microsoft.com/office/drawing/2014/main" id="{58E33087-47F1-9FB0-F16C-3F600D58B6D6}"/>
                </a:ext>
              </a:extLst>
            </p:cNvPr>
            <p:cNvPicPr>
              <a:picLocks noChangeAspect="1"/>
            </p:cNvPicPr>
            <p:nvPr/>
          </p:nvPicPr>
          <p:blipFill rotWithShape="1">
            <a:blip r:embed="rId9">
              <a:extLst>
                <a:ext uri="{28A0092B-C50C-407E-A947-70E740481C1C}">
                  <a14:useLocalDpi xmlns:a14="http://schemas.microsoft.com/office/drawing/2010/main" val="0"/>
                </a:ext>
              </a:extLst>
            </a:blip>
            <a:srcRect t="18473" b="39100"/>
            <a:stretch/>
          </p:blipFill>
          <p:spPr>
            <a:xfrm>
              <a:off x="9485355" y="5905500"/>
              <a:ext cx="5838494" cy="2477071"/>
            </a:xfrm>
            <a:prstGeom prst="rect">
              <a:avLst/>
            </a:prstGeom>
          </p:spPr>
        </p:pic>
        <p:sp>
          <p:nvSpPr>
            <p:cNvPr id="24" name="TextBox 23">
              <a:extLst>
                <a:ext uri="{FF2B5EF4-FFF2-40B4-BE49-F238E27FC236}">
                  <a16:creationId xmlns:a16="http://schemas.microsoft.com/office/drawing/2014/main" id="{CC27223B-B78B-69D8-3C8A-B73829197185}"/>
                </a:ext>
              </a:extLst>
            </p:cNvPr>
            <p:cNvSpPr txBox="1"/>
            <p:nvPr/>
          </p:nvSpPr>
          <p:spPr>
            <a:xfrm>
              <a:off x="10363200" y="8599347"/>
              <a:ext cx="6290538" cy="1077218"/>
            </a:xfrm>
            <a:prstGeom prst="rect">
              <a:avLst/>
            </a:prstGeom>
            <a:noFill/>
          </p:spPr>
          <p:txBody>
            <a:bodyPr wrap="square">
              <a:spAutoFit/>
            </a:bodyPr>
            <a:lstStyle/>
            <a:p>
              <a:pPr algn="ctr"/>
              <a:r>
                <a:rPr lang="en-US" sz="3200" i="1">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vi-VN" sz="3200" i="1">
                  <a:solidFill>
                    <a:srgbClr val="000000"/>
                  </a:solidFill>
                  <a:latin typeface="Arial" panose="020B0604020202020204" pitchFamily="34" charset="0"/>
                  <a:ea typeface="Calibri" panose="020F0502020204030204" pitchFamily="34" charset="0"/>
                  <a:cs typeface="Arial" panose="020B0604020202020204" pitchFamily="34" charset="0"/>
                </a:rPr>
                <a:t>adapter chuyển đổi</a:t>
              </a:r>
              <a:r>
                <a:rPr lang="en-US" sz="3200" i="1">
                  <a:solidFill>
                    <a:srgbClr val="000000"/>
                  </a:solidFill>
                  <a:latin typeface="Arial" panose="020B0604020202020204" pitchFamily="34" charset="0"/>
                  <a:ea typeface="Calibri" panose="020F0502020204030204" pitchFamily="34" charset="0"/>
                  <a:cs typeface="Arial" panose="020B0604020202020204" pitchFamily="34" charset="0"/>
                </a:rPr>
                <a:t> từ DP sang VGA, DVI hoặc HDMI </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6642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54186">
            <a:off x="129747" y="59145"/>
            <a:ext cx="1316742" cy="1305584"/>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56721">
            <a:off x="1329966" y="9029511"/>
            <a:ext cx="690213" cy="76372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16034">
            <a:off x="16166961" y="8909887"/>
            <a:ext cx="941113" cy="1041342"/>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47847">
            <a:off x="16685243" y="1664012"/>
            <a:ext cx="439336" cy="629873"/>
          </a:xfrm>
          <a:prstGeom prst="rect">
            <a:avLst/>
          </a:prstGeom>
        </p:spPr>
      </p:pic>
      <p:graphicFrame>
        <p:nvGraphicFramePr>
          <p:cNvPr id="34" name="Table 33">
            <a:extLst>
              <a:ext uri="{FF2B5EF4-FFF2-40B4-BE49-F238E27FC236}">
                <a16:creationId xmlns:a16="http://schemas.microsoft.com/office/drawing/2014/main" id="{F6ADAEF4-FC94-554B-3C7D-07F44A2103C6}"/>
              </a:ext>
            </a:extLst>
          </p:cNvPr>
          <p:cNvGraphicFramePr>
            <a:graphicFrameLocks noGrp="1"/>
          </p:cNvGraphicFramePr>
          <p:nvPr>
            <p:extLst>
              <p:ext uri="{D42A27DB-BD31-4B8C-83A1-F6EECF244321}">
                <p14:modId xmlns:p14="http://schemas.microsoft.com/office/powerpoint/2010/main" val="3588265736"/>
              </p:ext>
            </p:extLst>
          </p:nvPr>
        </p:nvGraphicFramePr>
        <p:xfrm>
          <a:off x="8158071" y="1303020"/>
          <a:ext cx="9597275" cy="7680960"/>
        </p:xfrm>
        <a:graphic>
          <a:graphicData uri="http://schemas.openxmlformats.org/drawingml/2006/table">
            <a:tbl>
              <a:tblPr firstRow="1" firstCol="1" bandRow="1">
                <a:tableStyleId>{16D9F66E-5EB9-4882-86FB-DCBF35E3C3E4}</a:tableStyleId>
              </a:tblPr>
              <a:tblGrid>
                <a:gridCol w="2052729">
                  <a:extLst>
                    <a:ext uri="{9D8B030D-6E8A-4147-A177-3AD203B41FA5}">
                      <a16:colId xmlns:a16="http://schemas.microsoft.com/office/drawing/2014/main" val="736606302"/>
                    </a:ext>
                  </a:extLst>
                </a:gridCol>
                <a:gridCol w="1981200">
                  <a:extLst>
                    <a:ext uri="{9D8B030D-6E8A-4147-A177-3AD203B41FA5}">
                      <a16:colId xmlns:a16="http://schemas.microsoft.com/office/drawing/2014/main" val="520588789"/>
                    </a:ext>
                  </a:extLst>
                </a:gridCol>
                <a:gridCol w="1600200">
                  <a:extLst>
                    <a:ext uri="{9D8B030D-6E8A-4147-A177-3AD203B41FA5}">
                      <a16:colId xmlns:a16="http://schemas.microsoft.com/office/drawing/2014/main" val="2661945057"/>
                    </a:ext>
                  </a:extLst>
                </a:gridCol>
                <a:gridCol w="3963146">
                  <a:extLst>
                    <a:ext uri="{9D8B030D-6E8A-4147-A177-3AD203B41FA5}">
                      <a16:colId xmlns:a16="http://schemas.microsoft.com/office/drawing/2014/main" val="783459817"/>
                    </a:ext>
                  </a:extLst>
                </a:gridCol>
              </a:tblGrid>
              <a:tr h="1577736">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vào</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ra</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Dạng thông tin chuyển đổi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15268310"/>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Bàn phím</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chữ, số</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10950976"/>
                  </a:ext>
                </a:extLst>
              </a:tr>
              <a:tr h="1577736">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Màn hình cảm ứng</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con số, âm thanh, 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59389743"/>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in</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 văn bản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00269611"/>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quét</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55039145"/>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Camera</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75356123"/>
                  </a:ext>
                </a:extLst>
              </a:tr>
              <a:tr h="1577736">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chiếu</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 văn bản, âm thanh, chữ số</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86075289"/>
                  </a:ext>
                </a:extLst>
              </a:tr>
            </a:tbl>
          </a:graphicData>
        </a:graphic>
      </p:graphicFrame>
      <p:sp>
        <p:nvSpPr>
          <p:cNvPr id="35" name="Rectangle 1">
            <a:extLst>
              <a:ext uri="{FF2B5EF4-FFF2-40B4-BE49-F238E27FC236}">
                <a16:creationId xmlns:a16="http://schemas.microsoft.com/office/drawing/2014/main" id="{6AF9F7C4-99DE-5FC5-D25A-010C591C7DE8}"/>
              </a:ext>
            </a:extLst>
          </p:cNvPr>
          <p:cNvSpPr>
            <a:spLocks noChangeArrowheads="1"/>
          </p:cNvSpPr>
          <p:nvPr/>
        </p:nvSpPr>
        <p:spPr bwMode="auto">
          <a:xfrm>
            <a:off x="818598" y="1978948"/>
            <a:ext cx="6806820" cy="664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 ra là các thiết bị giúp máy tính nhận thông tin vào và xuất thông tin ra.</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thiết bị vào: chuột, bàn phím, micro, camera, đĩa, màn hình cảm ứng, máy quét, máy đọc chữ,…</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thiết bị ra: màn hình, màn hình cảm ứng, tai nghe, loa, máy in, máy chiếu,…</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77409"/>
            <a:ext cx="462195" cy="1297389"/>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5052">
            <a:off x="16840574" y="1342620"/>
            <a:ext cx="1058221" cy="259745"/>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40111">
            <a:off x="422146" y="9256113"/>
            <a:ext cx="483679" cy="693446"/>
          </a:xfrm>
          <a:prstGeom prst="rect">
            <a:avLst/>
          </a:prstGeom>
        </p:spPr>
      </p:pic>
      <p:pic>
        <p:nvPicPr>
          <p:cNvPr id="33" name="Picture 3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6232">
            <a:off x="17475534" y="9171405"/>
            <a:ext cx="404092" cy="579343"/>
          </a:xfrm>
          <a:prstGeom prst="rect">
            <a:avLst/>
          </a:prstGeom>
        </p:spPr>
      </p:pic>
      <p:grpSp>
        <p:nvGrpSpPr>
          <p:cNvPr id="39" name="Group 38">
            <a:extLst>
              <a:ext uri="{FF2B5EF4-FFF2-40B4-BE49-F238E27FC236}">
                <a16:creationId xmlns:a16="http://schemas.microsoft.com/office/drawing/2014/main" id="{271A6ED7-8323-5B32-0035-CFEDA66B3F6A}"/>
              </a:ext>
            </a:extLst>
          </p:cNvPr>
          <p:cNvGrpSpPr/>
          <p:nvPr/>
        </p:nvGrpSpPr>
        <p:grpSpPr>
          <a:xfrm>
            <a:off x="1327877" y="876300"/>
            <a:ext cx="6858679" cy="1634908"/>
            <a:chOff x="1167828" y="1113384"/>
            <a:chExt cx="6858679" cy="1634908"/>
          </a:xfrm>
        </p:grpSpPr>
        <p:grpSp>
          <p:nvGrpSpPr>
            <p:cNvPr id="40" name="Group 9">
              <a:extLst>
                <a:ext uri="{FF2B5EF4-FFF2-40B4-BE49-F238E27FC236}">
                  <a16:creationId xmlns:a16="http://schemas.microsoft.com/office/drawing/2014/main" id="{6A7D18CC-184E-AE96-7C0C-A4AE2C8017D8}"/>
                </a:ext>
              </a:extLst>
            </p:cNvPr>
            <p:cNvGrpSpPr/>
            <p:nvPr/>
          </p:nvGrpSpPr>
          <p:grpSpPr>
            <a:xfrm rot="-198014">
              <a:off x="1167828" y="1113384"/>
              <a:ext cx="6858679" cy="1634908"/>
              <a:chOff x="0" y="0"/>
              <a:chExt cx="2099381" cy="500431"/>
            </a:xfrm>
          </p:grpSpPr>
          <p:sp>
            <p:nvSpPr>
              <p:cNvPr id="42" name="Freeform 10">
                <a:extLst>
                  <a:ext uri="{FF2B5EF4-FFF2-40B4-BE49-F238E27FC236}">
                    <a16:creationId xmlns:a16="http://schemas.microsoft.com/office/drawing/2014/main" id="{86D51154-E531-9E0B-F750-564FF9F43799}"/>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43" name="TextBox 11">
                <a:extLst>
                  <a:ext uri="{FF2B5EF4-FFF2-40B4-BE49-F238E27FC236}">
                    <a16:creationId xmlns:a16="http://schemas.microsoft.com/office/drawing/2014/main" id="{6FDF0528-EA65-0CAA-314B-9D8707A3E5F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1" name="TextBox 15">
              <a:extLst>
                <a:ext uri="{FF2B5EF4-FFF2-40B4-BE49-F238E27FC236}">
                  <a16:creationId xmlns:a16="http://schemas.microsoft.com/office/drawing/2014/main" id="{38EEC1F5-C102-A5AA-E519-83255BA26943}"/>
                </a:ext>
              </a:extLst>
            </p:cNvPr>
            <p:cNvSpPr txBox="1"/>
            <p:nvPr/>
          </p:nvSpPr>
          <p:spPr>
            <a:xfrm rot="21401986">
              <a:off x="1521480" y="1510114"/>
              <a:ext cx="6248481" cy="936154"/>
            </a:xfrm>
            <a:prstGeom prst="rect">
              <a:avLst/>
            </a:prstGeom>
          </p:spPr>
          <p:txBody>
            <a:bodyPr lIns="0" tIns="0" rIns="0" bIns="0" rtlCol="0" anchor="t">
              <a:spAutoFit/>
            </a:bodyPr>
            <a:lstStyle/>
            <a:p>
              <a:pPr algn="ctr">
                <a:lnSpc>
                  <a:spcPts val="7260"/>
                </a:lnSpc>
              </a:pPr>
              <a:r>
                <a:rPr lang="en-US" sz="7200" b="1">
                  <a:solidFill>
                    <a:schemeClr val="bg1"/>
                  </a:solidFill>
                  <a:latin typeface="Arial" panose="020B0604020202020204" pitchFamily="34" charset="0"/>
                  <a:cs typeface="Arial" panose="020B0604020202020204" pitchFamily="34" charset="0"/>
                </a:rPr>
                <a:t>VẬN DỤNG</a:t>
              </a:r>
            </a:p>
          </p:txBody>
        </p:sp>
      </p:grpSp>
      <p:pic>
        <p:nvPicPr>
          <p:cNvPr id="16" name="Picture 21">
            <a:extLst>
              <a:ext uri="{FF2B5EF4-FFF2-40B4-BE49-F238E27FC236}">
                <a16:creationId xmlns:a16="http://schemas.microsoft.com/office/drawing/2014/main" id="{4E6BB944-B90A-208A-F4FA-E76F96EAB3C8}"/>
              </a:ext>
            </a:extLst>
          </p:cNvPr>
          <p:cNvPicPr>
            <a:picLocks noChangeAspect="1"/>
          </p:cNvPicPr>
          <p:nvPr/>
        </p:nvPicPr>
        <p:blipFill>
          <a:blip r:embed="rId9"/>
          <a:srcRect/>
          <a:stretch>
            <a:fillRect/>
          </a:stretch>
        </p:blipFill>
        <p:spPr>
          <a:xfrm>
            <a:off x="337492" y="4139804"/>
            <a:ext cx="7113438" cy="6147196"/>
          </a:xfrm>
          <a:prstGeom prst="rect">
            <a:avLst/>
          </a:prstGeom>
        </p:spPr>
      </p:pic>
      <p:sp>
        <p:nvSpPr>
          <p:cNvPr id="17" name="Speech Bubble: Rectangle with Corners Rounded 16">
            <a:extLst>
              <a:ext uri="{FF2B5EF4-FFF2-40B4-BE49-F238E27FC236}">
                <a16:creationId xmlns:a16="http://schemas.microsoft.com/office/drawing/2014/main" id="{5EFBEC99-A23D-F13D-27E1-F1095F15C5EE}"/>
              </a:ext>
            </a:extLst>
          </p:cNvPr>
          <p:cNvSpPr/>
          <p:nvPr/>
        </p:nvSpPr>
        <p:spPr>
          <a:xfrm>
            <a:off x="7057168" y="2876296"/>
            <a:ext cx="9951493" cy="5150907"/>
          </a:xfrm>
          <a:prstGeom prst="wedgeRoundRectCallout">
            <a:avLst>
              <a:gd name="adj1" fmla="val -69162"/>
              <a:gd name="adj2" fmla="val 8360"/>
              <a:gd name="adj3" fmla="val 16667"/>
            </a:avLst>
          </a:prstGeom>
          <a:solidFill>
            <a:srgbClr val="F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Cổng cắm chuột hoặc bàn phím của máy tính để bàn bị gãy một chân cắm nên không thể cắm chuột hoặc bàn phím có dây. Làm thế nào để có thể tiếp tục sử dụng được máy tính?</a:t>
            </a:r>
            <a:endParaRPr lang="en-US" sz="40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E2311EEA-7BAC-E7E3-CFA2-A6733A2AD881}"/>
              </a:ext>
            </a:extLst>
          </p:cNvPr>
          <p:cNvSpPr/>
          <p:nvPr/>
        </p:nvSpPr>
        <p:spPr>
          <a:xfrm>
            <a:off x="7057168" y="2876295"/>
            <a:ext cx="9951493" cy="5150907"/>
          </a:xfrm>
          <a:prstGeom prst="wedgeRoundRectCallout">
            <a:avLst>
              <a:gd name="adj1" fmla="val -69162"/>
              <a:gd name="adj2" fmla="val 8360"/>
              <a:gd name="adj3" fmla="val 16667"/>
            </a:avLst>
          </a:prstGeom>
          <a:solidFill>
            <a:srgbClr val="F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cs typeface="Arial" panose="020B0604020202020204" pitchFamily="34" charset="0"/>
              </a:rPr>
              <a:t>Giải pháp thay thế là dùng chuột, bàn phím có kết nối USB có dây hoặc không dây. </a:t>
            </a:r>
            <a:endParaRPr lang="en-US" sz="4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887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115">
            <a:off x="555989" y="-416286"/>
            <a:ext cx="896481" cy="1285277"/>
          </a:xfrm>
          <a:prstGeom prst="rect">
            <a:avLst/>
          </a:prstGeom>
        </p:spPr>
      </p:pic>
      <p:grpSp>
        <p:nvGrpSpPr>
          <p:cNvPr id="6" name="Group 5">
            <a:extLst>
              <a:ext uri="{FF2B5EF4-FFF2-40B4-BE49-F238E27FC236}">
                <a16:creationId xmlns:a16="http://schemas.microsoft.com/office/drawing/2014/main" id="{BB5CE414-5DDF-25D3-5743-FCE15B34D4CF}"/>
              </a:ext>
            </a:extLst>
          </p:cNvPr>
          <p:cNvGrpSpPr/>
          <p:nvPr/>
        </p:nvGrpSpPr>
        <p:grpSpPr>
          <a:xfrm>
            <a:off x="3605831" y="1172539"/>
            <a:ext cx="11076337" cy="1982145"/>
            <a:chOff x="3173069" y="617714"/>
            <a:chExt cx="11076337" cy="1982145"/>
          </a:xfrm>
        </p:grpSpPr>
        <p:sp>
          <p:nvSpPr>
            <p:cNvPr id="32" name="Freeform 13">
              <a:extLst>
                <a:ext uri="{FF2B5EF4-FFF2-40B4-BE49-F238E27FC236}">
                  <a16:creationId xmlns:a16="http://schemas.microsoft.com/office/drawing/2014/main" id="{903EE38B-ED6D-6CF5-EB12-14FCE7B82DB4}"/>
                </a:ext>
              </a:extLst>
            </p:cNvPr>
            <p:cNvSpPr/>
            <p:nvPr/>
          </p:nvSpPr>
          <p:spPr>
            <a:xfrm>
              <a:off x="3173069" y="617714"/>
              <a:ext cx="11076337" cy="1982145"/>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txBody>
            <a:bodyPr/>
            <a:lstStyle/>
            <a:p>
              <a:endParaRPr lang="en-US"/>
            </a:p>
          </p:txBody>
        </p:sp>
        <p:sp>
          <p:nvSpPr>
            <p:cNvPr id="30" name="TextBox 15">
              <a:extLst>
                <a:ext uri="{FF2B5EF4-FFF2-40B4-BE49-F238E27FC236}">
                  <a16:creationId xmlns:a16="http://schemas.microsoft.com/office/drawing/2014/main" id="{F34EACEE-4635-C88A-0A10-D570A66002D1}"/>
                </a:ext>
              </a:extLst>
            </p:cNvPr>
            <p:cNvSpPr txBox="1"/>
            <p:nvPr/>
          </p:nvSpPr>
          <p:spPr>
            <a:xfrm>
              <a:off x="3481395" y="1199270"/>
              <a:ext cx="10459683" cy="936154"/>
            </a:xfrm>
            <a:prstGeom prst="rect">
              <a:avLst/>
            </a:prstGeom>
          </p:spPr>
          <p:txBody>
            <a:bodyPr wrap="square" lIns="0" tIns="0" rIns="0" bIns="0" rtlCol="0" anchor="t">
              <a:spAutoFit/>
            </a:bodyPr>
            <a:lstStyle/>
            <a:p>
              <a:pPr algn="ctr">
                <a:lnSpc>
                  <a:spcPts val="7260"/>
                </a:lnSpc>
              </a:pPr>
              <a:r>
                <a:rPr lang="en-US" sz="7200" b="1">
                  <a:solidFill>
                    <a:srgbClr val="373737"/>
                  </a:solidFill>
                  <a:latin typeface="Arial" panose="020B0604020202020204" pitchFamily="34" charset="0"/>
                  <a:cs typeface="Arial" panose="020B0604020202020204" pitchFamily="34" charset="0"/>
                </a:rPr>
                <a:t>HƯỚNG DẪN VỀ NHÀ</a:t>
              </a:r>
            </a:p>
          </p:txBody>
        </p:sp>
      </p:grpSp>
      <p:grpSp>
        <p:nvGrpSpPr>
          <p:cNvPr id="45" name="Group 44">
            <a:extLst>
              <a:ext uri="{FF2B5EF4-FFF2-40B4-BE49-F238E27FC236}">
                <a16:creationId xmlns:a16="http://schemas.microsoft.com/office/drawing/2014/main" id="{011227A9-3D12-AFFB-FA77-E5342890AFE1}"/>
              </a:ext>
            </a:extLst>
          </p:cNvPr>
          <p:cNvGrpSpPr/>
          <p:nvPr/>
        </p:nvGrpSpPr>
        <p:grpSpPr>
          <a:xfrm>
            <a:off x="9925881" y="3913020"/>
            <a:ext cx="6509520" cy="5034933"/>
            <a:chOff x="2145630" y="3916795"/>
            <a:chExt cx="5534108" cy="5034933"/>
          </a:xfrm>
        </p:grpSpPr>
        <p:grpSp>
          <p:nvGrpSpPr>
            <p:cNvPr id="46" name="Group 3">
              <a:extLst>
                <a:ext uri="{FF2B5EF4-FFF2-40B4-BE49-F238E27FC236}">
                  <a16:creationId xmlns:a16="http://schemas.microsoft.com/office/drawing/2014/main" id="{24EBECDF-B8D3-CAF8-DD8F-014A47064F85}"/>
                </a:ext>
              </a:extLst>
            </p:cNvPr>
            <p:cNvGrpSpPr/>
            <p:nvPr/>
          </p:nvGrpSpPr>
          <p:grpSpPr>
            <a:xfrm>
              <a:off x="2145630" y="3916795"/>
              <a:ext cx="5534108" cy="5034933"/>
              <a:chOff x="0" y="-38100"/>
              <a:chExt cx="2833063" cy="1583979"/>
            </a:xfrm>
          </p:grpSpPr>
          <p:sp>
            <p:nvSpPr>
              <p:cNvPr id="48" name="Freeform 4">
                <a:extLst>
                  <a:ext uri="{FF2B5EF4-FFF2-40B4-BE49-F238E27FC236}">
                    <a16:creationId xmlns:a16="http://schemas.microsoft.com/office/drawing/2014/main" id="{5A294982-6E53-2F9B-CD5B-78AC4EAE9AB3}"/>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49" name="TextBox 5">
                <a:extLst>
                  <a:ext uri="{FF2B5EF4-FFF2-40B4-BE49-F238E27FC236}">
                    <a16:creationId xmlns:a16="http://schemas.microsoft.com/office/drawing/2014/main" id="{228D58A6-7109-5F93-EDC4-98072896FE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7" name="TextBox 46">
              <a:extLst>
                <a:ext uri="{FF2B5EF4-FFF2-40B4-BE49-F238E27FC236}">
                  <a16:creationId xmlns:a16="http://schemas.microsoft.com/office/drawing/2014/main" id="{F9257473-C4F0-DC8B-0011-1F0F680070A4}"/>
                </a:ext>
              </a:extLst>
            </p:cNvPr>
            <p:cNvSpPr txBox="1"/>
            <p:nvPr/>
          </p:nvSpPr>
          <p:spPr>
            <a:xfrm>
              <a:off x="2242346" y="4935778"/>
              <a:ext cx="5340677" cy="2850845"/>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Bài 4: Một số chức năng của hệ điều hành.</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9F6F16A0-4A75-FD66-0349-BCA84C2832BA}"/>
              </a:ext>
            </a:extLst>
          </p:cNvPr>
          <p:cNvGrpSpPr/>
          <p:nvPr/>
        </p:nvGrpSpPr>
        <p:grpSpPr>
          <a:xfrm>
            <a:off x="1852601" y="3913020"/>
            <a:ext cx="6509520" cy="5034933"/>
            <a:chOff x="2145630" y="3916795"/>
            <a:chExt cx="5534108" cy="5034933"/>
          </a:xfrm>
        </p:grpSpPr>
        <p:grpSp>
          <p:nvGrpSpPr>
            <p:cNvPr id="51" name="Group 3">
              <a:extLst>
                <a:ext uri="{FF2B5EF4-FFF2-40B4-BE49-F238E27FC236}">
                  <a16:creationId xmlns:a16="http://schemas.microsoft.com/office/drawing/2014/main" id="{96127C73-0EF8-F649-78D3-3E7866D3BE8D}"/>
                </a:ext>
              </a:extLst>
            </p:cNvPr>
            <p:cNvGrpSpPr/>
            <p:nvPr/>
          </p:nvGrpSpPr>
          <p:grpSpPr>
            <a:xfrm>
              <a:off x="2145630" y="3916795"/>
              <a:ext cx="5534108" cy="5034933"/>
              <a:chOff x="0" y="-38100"/>
              <a:chExt cx="2833063" cy="1583979"/>
            </a:xfrm>
          </p:grpSpPr>
          <p:sp>
            <p:nvSpPr>
              <p:cNvPr id="53" name="Freeform 4">
                <a:extLst>
                  <a:ext uri="{FF2B5EF4-FFF2-40B4-BE49-F238E27FC236}">
                    <a16:creationId xmlns:a16="http://schemas.microsoft.com/office/drawing/2014/main" id="{B62535F7-FEE1-9450-75C4-283E5CE74D6C}"/>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54" name="TextBox 5">
                <a:extLst>
                  <a:ext uri="{FF2B5EF4-FFF2-40B4-BE49-F238E27FC236}">
                    <a16:creationId xmlns:a16="http://schemas.microsoft.com/office/drawing/2014/main" id="{A6A4DB6E-6D66-675A-0542-FF728E1791E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2" name="TextBox 51">
              <a:extLst>
                <a:ext uri="{FF2B5EF4-FFF2-40B4-BE49-F238E27FC236}">
                  <a16:creationId xmlns:a16="http://schemas.microsoft.com/office/drawing/2014/main" id="{55B2C8DD-B421-0004-B857-01790581E63E}"/>
                </a:ext>
              </a:extLst>
            </p:cNvPr>
            <p:cNvSpPr txBox="1"/>
            <p:nvPr/>
          </p:nvSpPr>
          <p:spPr>
            <a:xfrm>
              <a:off x="2237474" y="5970117"/>
              <a:ext cx="5340677" cy="901593"/>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90856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 name="Group 3"/>
          <p:cNvGrpSpPr/>
          <p:nvPr/>
        </p:nvGrpSpPr>
        <p:grpSpPr>
          <a:xfrm rot="-243022">
            <a:off x="1360040" y="1190184"/>
            <a:ext cx="10953935" cy="6393844"/>
            <a:chOff x="0" y="0"/>
            <a:chExt cx="2947240" cy="1270692"/>
          </a:xfrm>
        </p:grpSpPr>
        <p:sp>
          <p:nvSpPr>
            <p:cNvPr id="4" name="Freeform 4"/>
            <p:cNvSpPr/>
            <p:nvPr/>
          </p:nvSpPr>
          <p:spPr>
            <a:xfrm>
              <a:off x="0" y="0"/>
              <a:ext cx="2947240" cy="1270692"/>
            </a:xfrm>
            <a:custGeom>
              <a:avLst/>
              <a:gdLst/>
              <a:ahLst/>
              <a:cxnLst/>
              <a:rect l="l" t="t" r="r" b="b"/>
              <a:pathLst>
                <a:path w="2947240" h="1270692">
                  <a:moveTo>
                    <a:pt x="44856" y="0"/>
                  </a:moveTo>
                  <a:lnTo>
                    <a:pt x="2902385" y="0"/>
                  </a:lnTo>
                  <a:cubicBezTo>
                    <a:pt x="2927158" y="0"/>
                    <a:pt x="2947240" y="20082"/>
                    <a:pt x="2947240" y="44856"/>
                  </a:cubicBezTo>
                  <a:lnTo>
                    <a:pt x="2947240" y="1225837"/>
                  </a:lnTo>
                  <a:cubicBezTo>
                    <a:pt x="2947240" y="1250610"/>
                    <a:pt x="2927158" y="1270692"/>
                    <a:pt x="2902385" y="1270692"/>
                  </a:cubicBezTo>
                  <a:lnTo>
                    <a:pt x="44856" y="1270692"/>
                  </a:lnTo>
                  <a:cubicBezTo>
                    <a:pt x="20082" y="1270692"/>
                    <a:pt x="0" y="1250610"/>
                    <a:pt x="0" y="1225837"/>
                  </a:cubicBezTo>
                  <a:lnTo>
                    <a:pt x="0" y="44856"/>
                  </a:lnTo>
                  <a:cubicBezTo>
                    <a:pt x="0" y="20082"/>
                    <a:pt x="20082" y="0"/>
                    <a:pt x="44856" y="0"/>
                  </a:cubicBezTo>
                  <a:close/>
                </a:path>
              </a:pathLst>
            </a:custGeom>
            <a:solidFill>
              <a:srgbClr val="DF6E87"/>
            </a:solidFill>
          </p:spPr>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984596" y="7976845"/>
            <a:ext cx="1113873" cy="1605582"/>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5845">
            <a:off x="12955016" y="3062850"/>
            <a:ext cx="1533886" cy="974017"/>
          </a:xfrm>
          <a:prstGeom prst="rect">
            <a:avLst/>
          </a:prstGeom>
        </p:spPr>
      </p:pic>
      <p:sp>
        <p:nvSpPr>
          <p:cNvPr id="11" name="TextBox 11"/>
          <p:cNvSpPr txBox="1"/>
          <p:nvPr/>
        </p:nvSpPr>
        <p:spPr>
          <a:xfrm rot="-243022">
            <a:off x="1709279" y="1618530"/>
            <a:ext cx="10113854" cy="531183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BÀI HỌC KẾT THÚC, CẢM ƠN CÁC EM ĐÃ LẮNG NGHE</a:t>
            </a:r>
          </a:p>
        </p:txBody>
      </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169206">
            <a:off x="1745604" y="763078"/>
            <a:ext cx="739596" cy="81836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216743">
            <a:off x="14802681" y="9038412"/>
            <a:ext cx="397447" cy="439775"/>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89002">
            <a:off x="2525559" y="8296206"/>
            <a:ext cx="746417" cy="82591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39979">
            <a:off x="14628196" y="659599"/>
            <a:ext cx="746417" cy="825911"/>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28562">
            <a:off x="746833" y="4638774"/>
            <a:ext cx="563734" cy="808220"/>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73247">
            <a:off x="16963423" y="5059999"/>
            <a:ext cx="591754" cy="848393"/>
          </a:xfrm>
          <a:prstGeom prst="rect">
            <a:avLst/>
          </a:prstGeom>
        </p:spPr>
      </p:pic>
      <p:pic>
        <p:nvPicPr>
          <p:cNvPr id="19" name="Picture 18">
            <a:extLst>
              <a:ext uri="{FF2B5EF4-FFF2-40B4-BE49-F238E27FC236}">
                <a16:creationId xmlns:a16="http://schemas.microsoft.com/office/drawing/2014/main" id="{05301D0E-33B5-6747-62EE-71BBD6F98C31}"/>
              </a:ext>
            </a:extLst>
          </p:cNvPr>
          <p:cNvPicPr>
            <a:picLocks noChangeAspect="1"/>
          </p:cNvPicPr>
          <p:nvPr/>
        </p:nvPicPr>
        <p:blipFill>
          <a:blip r:embed="rId11"/>
          <a:srcRect/>
          <a:stretch>
            <a:fillRect/>
          </a:stretch>
        </p:blipFill>
        <p:spPr>
          <a:xfrm>
            <a:off x="11640866" y="3700797"/>
            <a:ext cx="6647134" cy="6586203"/>
          </a:xfrm>
          <a:prstGeom prst="rect">
            <a:avLst/>
          </a:prstGeom>
        </p:spPr>
      </p:pic>
    </p:spTree>
    <p:extLst>
      <p:ext uri="{BB962C8B-B14F-4D97-AF65-F5344CB8AC3E}">
        <p14:creationId xmlns:p14="http://schemas.microsoft.com/office/powerpoint/2010/main" val="3598357829"/>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6" name="Group 6"/>
          <p:cNvGrpSpPr/>
          <p:nvPr/>
        </p:nvGrpSpPr>
        <p:grpSpPr>
          <a:xfrm>
            <a:off x="2125224" y="1201371"/>
            <a:ext cx="13483304" cy="6410408"/>
            <a:chOff x="0" y="0"/>
            <a:chExt cx="1937103" cy="910923"/>
          </a:xfrm>
        </p:grpSpPr>
        <p:sp>
          <p:nvSpPr>
            <p:cNvPr id="7" name="Freeform 7"/>
            <p:cNvSpPr/>
            <p:nvPr/>
          </p:nvSpPr>
          <p:spPr>
            <a:xfrm>
              <a:off x="0" y="0"/>
              <a:ext cx="1937102" cy="910923"/>
            </a:xfrm>
            <a:custGeom>
              <a:avLst/>
              <a:gdLst/>
              <a:ahLst/>
              <a:cxnLst/>
              <a:rect l="l" t="t" r="r" b="b"/>
              <a:pathLst>
                <a:path w="1937102" h="910923">
                  <a:moveTo>
                    <a:pt x="46249" y="0"/>
                  </a:moveTo>
                  <a:lnTo>
                    <a:pt x="1890853" y="0"/>
                  </a:lnTo>
                  <a:cubicBezTo>
                    <a:pt x="1903119" y="0"/>
                    <a:pt x="1914883" y="4873"/>
                    <a:pt x="1923556" y="13546"/>
                  </a:cubicBezTo>
                  <a:cubicBezTo>
                    <a:pt x="1932230" y="22220"/>
                    <a:pt x="1937102" y="33983"/>
                    <a:pt x="1937102" y="46249"/>
                  </a:cubicBezTo>
                  <a:lnTo>
                    <a:pt x="1937102" y="864673"/>
                  </a:lnTo>
                  <a:cubicBezTo>
                    <a:pt x="1937102" y="890216"/>
                    <a:pt x="1916396" y="910923"/>
                    <a:pt x="1890853" y="910923"/>
                  </a:cubicBezTo>
                  <a:lnTo>
                    <a:pt x="46249" y="910923"/>
                  </a:lnTo>
                  <a:cubicBezTo>
                    <a:pt x="20707" y="910923"/>
                    <a:pt x="0" y="890216"/>
                    <a:pt x="0" y="864673"/>
                  </a:cubicBezTo>
                  <a:lnTo>
                    <a:pt x="0" y="46249"/>
                  </a:lnTo>
                  <a:cubicBezTo>
                    <a:pt x="0" y="20707"/>
                    <a:pt x="20707" y="0"/>
                    <a:pt x="46249" y="0"/>
                  </a:cubicBezTo>
                  <a:close/>
                </a:path>
              </a:pathLst>
            </a:custGeom>
            <a:solidFill>
              <a:srgbClr val="D8506D"/>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1831" y="2489251"/>
            <a:ext cx="1223790" cy="852203"/>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65478">
            <a:off x="2939807" y="6888748"/>
            <a:ext cx="909963" cy="51288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18359">
            <a:off x="3424080" y="745637"/>
            <a:ext cx="252722" cy="42653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789">
            <a:off x="3747218" y="8922958"/>
            <a:ext cx="293166" cy="494794"/>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5756">
            <a:off x="573203" y="6122905"/>
            <a:ext cx="293166" cy="494794"/>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26532">
            <a:off x="10748175" y="7771713"/>
            <a:ext cx="432286" cy="72959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1200">
            <a:off x="10671222" y="336630"/>
            <a:ext cx="408491" cy="689436"/>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5666">
            <a:off x="16298326" y="6511022"/>
            <a:ext cx="327929" cy="55346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90520">
            <a:off x="17070318" y="2304661"/>
            <a:ext cx="377965" cy="637915"/>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4265">
            <a:off x="16897157" y="8660114"/>
            <a:ext cx="1907653" cy="468242"/>
          </a:xfrm>
          <a:prstGeom prst="rect">
            <a:avLst/>
          </a:prstGeom>
        </p:spPr>
      </p:pic>
      <p:pic>
        <p:nvPicPr>
          <p:cNvPr id="24" name="Picture 22">
            <a:extLst>
              <a:ext uri="{FF2B5EF4-FFF2-40B4-BE49-F238E27FC236}">
                <a16:creationId xmlns:a16="http://schemas.microsoft.com/office/drawing/2014/main" id="{DF7B86EC-7BC9-D3AE-7805-60EE9113EB6B}"/>
              </a:ext>
            </a:extLst>
          </p:cNvPr>
          <p:cNvPicPr>
            <a:picLocks noChangeAspect="1"/>
          </p:cNvPicPr>
          <p:nvPr/>
        </p:nvPicPr>
        <p:blipFill>
          <a:blip r:embed="rId11"/>
          <a:srcRect/>
          <a:stretch>
            <a:fillRect/>
          </a:stretch>
        </p:blipFill>
        <p:spPr>
          <a:xfrm>
            <a:off x="11817194" y="5404486"/>
            <a:ext cx="6477000" cy="4890134"/>
          </a:xfrm>
          <a:prstGeom prst="rect">
            <a:avLst/>
          </a:prstGeom>
        </p:spPr>
      </p:pic>
      <p:sp>
        <p:nvSpPr>
          <p:cNvPr id="25" name="TextBox 24">
            <a:extLst>
              <a:ext uri="{FF2B5EF4-FFF2-40B4-BE49-F238E27FC236}">
                <a16:creationId xmlns:a16="http://schemas.microsoft.com/office/drawing/2014/main" id="{CE8B1B65-D128-B157-3046-3D6E452A881D}"/>
              </a:ext>
            </a:extLst>
          </p:cNvPr>
          <p:cNvSpPr txBox="1"/>
          <p:nvPr/>
        </p:nvSpPr>
        <p:spPr>
          <a:xfrm>
            <a:off x="2760340" y="1507988"/>
            <a:ext cx="11891626" cy="5097870"/>
          </a:xfrm>
          <a:prstGeom prst="rect">
            <a:avLst/>
          </a:prstGeom>
          <a:noFill/>
        </p:spPr>
        <p:txBody>
          <a:bodyPr wrap="square">
            <a:spAutoFit/>
          </a:bodyPr>
          <a:lstStyle/>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3: </a:t>
            </a:r>
          </a:p>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THỰC HÀNH VỚI </a:t>
            </a:r>
          </a:p>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 THIẾT BỊ VÀO – RA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130" name="Group 129">
            <a:extLst>
              <a:ext uri="{FF2B5EF4-FFF2-40B4-BE49-F238E27FC236}">
                <a16:creationId xmlns:a16="http://schemas.microsoft.com/office/drawing/2014/main" id="{A86D109E-20C5-5543-E7DC-28C02BD3F437}"/>
              </a:ext>
            </a:extLst>
          </p:cNvPr>
          <p:cNvGrpSpPr/>
          <p:nvPr/>
        </p:nvGrpSpPr>
        <p:grpSpPr>
          <a:xfrm>
            <a:off x="4164391" y="1215580"/>
            <a:ext cx="9959211" cy="1154059"/>
            <a:chOff x="4155310" y="621923"/>
            <a:chExt cx="9959211" cy="1154059"/>
          </a:xfrm>
        </p:grpSpPr>
        <p:sp>
          <p:nvSpPr>
            <p:cNvPr id="121" name="TextBox 121"/>
            <p:cNvSpPr txBox="1"/>
            <p:nvPr/>
          </p:nvSpPr>
          <p:spPr>
            <a:xfrm>
              <a:off x="4646093" y="893623"/>
              <a:ext cx="8995813" cy="846386"/>
            </a:xfrm>
            <a:prstGeom prst="rect">
              <a:avLst/>
            </a:prstGeom>
          </p:spPr>
          <p:txBody>
            <a:bodyPr wrap="square" lIns="0" tIns="0" rIns="0" bIns="0" rtlCol="0" anchor="t">
              <a:spAutoFit/>
            </a:bodyPr>
            <a:lstStyle/>
            <a:p>
              <a:pPr algn="ctr">
                <a:lnSpc>
                  <a:spcPts val="6604"/>
                </a:lnSpc>
              </a:pPr>
              <a:r>
                <a:rPr lang="en-US" sz="7200" b="1">
                  <a:solidFill>
                    <a:srgbClr val="373737"/>
                  </a:solidFill>
                  <a:latin typeface="Arial" panose="020B0604020202020204" pitchFamily="34" charset="0"/>
                  <a:cs typeface="Arial" panose="020B0604020202020204" pitchFamily="34" charset="0"/>
                </a:rPr>
                <a:t>NỘI DUNG BÀI HỌC</a:t>
              </a:r>
            </a:p>
          </p:txBody>
        </p:sp>
        <p:pic>
          <p:nvPicPr>
            <p:cNvPr id="123" name="Picture 1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772">
              <a:off x="4155310" y="621923"/>
              <a:ext cx="551071" cy="952175"/>
            </a:xfrm>
            <a:prstGeom prst="rect">
              <a:avLst/>
            </a:prstGeom>
          </p:spPr>
        </p:pic>
        <p:pic>
          <p:nvPicPr>
            <p:cNvPr id="124" name="Picture 1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7511">
              <a:off x="13602339" y="891002"/>
              <a:ext cx="512182" cy="884980"/>
            </a:xfrm>
            <a:prstGeom prst="rect">
              <a:avLst/>
            </a:prstGeom>
          </p:spPr>
        </p:pic>
      </p:grpSp>
      <p:pic>
        <p:nvPicPr>
          <p:cNvPr id="125" name="Picture 1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0023">
            <a:off x="17453609" y="1131137"/>
            <a:ext cx="400138" cy="573674"/>
          </a:xfrm>
          <a:prstGeom prst="rect">
            <a:avLst/>
          </a:prstGeom>
        </p:spPr>
      </p:pic>
      <p:pic>
        <p:nvPicPr>
          <p:cNvPr id="126" name="Picture 1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46402">
            <a:off x="469608" y="8048645"/>
            <a:ext cx="452423" cy="648636"/>
          </a:xfrm>
          <a:prstGeom prst="rect">
            <a:avLst/>
          </a:prstGeom>
        </p:spPr>
      </p:pic>
      <p:pic>
        <p:nvPicPr>
          <p:cNvPr id="127" name="Picture 1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0912">
            <a:off x="16673632" y="8825873"/>
            <a:ext cx="467648" cy="670463"/>
          </a:xfrm>
          <a:prstGeom prst="rect">
            <a:avLst/>
          </a:prstGeom>
        </p:spPr>
      </p:pic>
      <p:pic>
        <p:nvPicPr>
          <p:cNvPr id="128" name="Picture 1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115">
            <a:off x="9822817" y="9773584"/>
            <a:ext cx="568151" cy="814554"/>
          </a:xfrm>
          <a:prstGeom prst="rect">
            <a:avLst/>
          </a:prstGeom>
        </p:spPr>
      </p:pic>
      <p:pic>
        <p:nvPicPr>
          <p:cNvPr id="129" name="Picture 1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115">
            <a:off x="397216" y="-346438"/>
            <a:ext cx="744585" cy="1067505"/>
          </a:xfrm>
          <a:prstGeom prst="rect">
            <a:avLst/>
          </a:prstGeom>
        </p:spPr>
      </p:pic>
      <p:grpSp>
        <p:nvGrpSpPr>
          <p:cNvPr id="148" name="Group 147">
            <a:extLst>
              <a:ext uri="{FF2B5EF4-FFF2-40B4-BE49-F238E27FC236}">
                <a16:creationId xmlns:a16="http://schemas.microsoft.com/office/drawing/2014/main" id="{93CECD38-ACCB-0C5B-B218-6D2DC8A4F2EA}"/>
              </a:ext>
            </a:extLst>
          </p:cNvPr>
          <p:cNvGrpSpPr/>
          <p:nvPr/>
        </p:nvGrpSpPr>
        <p:grpSpPr>
          <a:xfrm>
            <a:off x="903032" y="3524234"/>
            <a:ext cx="5256715" cy="5046869"/>
            <a:chOff x="903032" y="3320426"/>
            <a:chExt cx="5256715" cy="5046869"/>
          </a:xfrm>
        </p:grpSpPr>
        <p:grpSp>
          <p:nvGrpSpPr>
            <p:cNvPr id="131" name="Group 130">
              <a:extLst>
                <a:ext uri="{FF2B5EF4-FFF2-40B4-BE49-F238E27FC236}">
                  <a16:creationId xmlns:a16="http://schemas.microsoft.com/office/drawing/2014/main" id="{3914F8AE-348A-2D2E-29F4-9C7EA707AAD8}"/>
                </a:ext>
              </a:extLst>
            </p:cNvPr>
            <p:cNvGrpSpPr/>
            <p:nvPr/>
          </p:nvGrpSpPr>
          <p:grpSpPr>
            <a:xfrm>
              <a:off x="903032" y="3320426"/>
              <a:ext cx="5256715" cy="5046869"/>
              <a:chOff x="1160838" y="3320426"/>
              <a:chExt cx="5256715" cy="5046869"/>
            </a:xfrm>
          </p:grpSpPr>
          <p:grpSp>
            <p:nvGrpSpPr>
              <p:cNvPr id="3" name="Group 3"/>
              <p:cNvGrpSpPr/>
              <p:nvPr/>
            </p:nvGrpSpPr>
            <p:grpSpPr>
              <a:xfrm>
                <a:off x="1160838" y="4080172"/>
                <a:ext cx="5256715" cy="4287123"/>
                <a:chOff x="0" y="0"/>
                <a:chExt cx="2027888" cy="2324126"/>
              </a:xfrm>
            </p:grpSpPr>
            <p:sp>
              <p:nvSpPr>
                <p:cNvPr id="4" name="Freeform 4"/>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119" name="Freeform 119"/>
              <p:cNvSpPr/>
              <p:nvPr/>
            </p:nvSpPr>
            <p:spPr>
              <a:xfrm>
                <a:off x="1872626" y="3320426"/>
                <a:ext cx="3833136" cy="1149739"/>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grpSp>
        <p:sp>
          <p:nvSpPr>
            <p:cNvPr id="146" name="TextBox 145">
              <a:extLst>
                <a:ext uri="{FF2B5EF4-FFF2-40B4-BE49-F238E27FC236}">
                  <a16:creationId xmlns:a16="http://schemas.microsoft.com/office/drawing/2014/main" id="{861D5F02-F8D2-1AC9-7E9F-7B01170D6E5F}"/>
                </a:ext>
              </a:extLst>
            </p:cNvPr>
            <p:cNvSpPr txBox="1"/>
            <p:nvPr/>
          </p:nvSpPr>
          <p:spPr>
            <a:xfrm>
              <a:off x="1099391" y="4881948"/>
              <a:ext cx="4863993" cy="274825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nối đúng cách bàn phím, chuột với máy tính</a:t>
              </a:r>
            </a:p>
          </p:txBody>
        </p:sp>
        <p:sp>
          <p:nvSpPr>
            <p:cNvPr id="147" name="TextBox 146">
              <a:extLst>
                <a:ext uri="{FF2B5EF4-FFF2-40B4-BE49-F238E27FC236}">
                  <a16:creationId xmlns:a16="http://schemas.microsoft.com/office/drawing/2014/main" id="{008A8AA1-3D7C-64B4-BA47-09CA9BA2BAFF}"/>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1</a:t>
              </a:r>
            </a:p>
          </p:txBody>
        </p:sp>
      </p:grpSp>
      <p:grpSp>
        <p:nvGrpSpPr>
          <p:cNvPr id="149" name="Group 148">
            <a:extLst>
              <a:ext uri="{FF2B5EF4-FFF2-40B4-BE49-F238E27FC236}">
                <a16:creationId xmlns:a16="http://schemas.microsoft.com/office/drawing/2014/main" id="{EA03236B-6EBD-1C88-ADEC-B146A40176AF}"/>
              </a:ext>
            </a:extLst>
          </p:cNvPr>
          <p:cNvGrpSpPr/>
          <p:nvPr/>
        </p:nvGrpSpPr>
        <p:grpSpPr>
          <a:xfrm>
            <a:off x="6515641" y="3521351"/>
            <a:ext cx="5256715" cy="5046869"/>
            <a:chOff x="903032" y="3320426"/>
            <a:chExt cx="5256715" cy="5046869"/>
          </a:xfrm>
        </p:grpSpPr>
        <p:grpSp>
          <p:nvGrpSpPr>
            <p:cNvPr id="150" name="Group 149">
              <a:extLst>
                <a:ext uri="{FF2B5EF4-FFF2-40B4-BE49-F238E27FC236}">
                  <a16:creationId xmlns:a16="http://schemas.microsoft.com/office/drawing/2014/main" id="{731D9083-4CEB-385C-248F-7E82C9E27EBC}"/>
                </a:ext>
              </a:extLst>
            </p:cNvPr>
            <p:cNvGrpSpPr/>
            <p:nvPr/>
          </p:nvGrpSpPr>
          <p:grpSpPr>
            <a:xfrm>
              <a:off x="903032" y="3320426"/>
              <a:ext cx="5256715" cy="5046869"/>
              <a:chOff x="1160838" y="3320426"/>
              <a:chExt cx="5256715" cy="5046869"/>
            </a:xfrm>
          </p:grpSpPr>
          <p:grpSp>
            <p:nvGrpSpPr>
              <p:cNvPr id="153" name="Group 3">
                <a:extLst>
                  <a:ext uri="{FF2B5EF4-FFF2-40B4-BE49-F238E27FC236}">
                    <a16:creationId xmlns:a16="http://schemas.microsoft.com/office/drawing/2014/main" id="{7D38EBB2-2104-0366-EEE4-8A86C8A1E04E}"/>
                  </a:ext>
                </a:extLst>
              </p:cNvPr>
              <p:cNvGrpSpPr/>
              <p:nvPr/>
            </p:nvGrpSpPr>
            <p:grpSpPr>
              <a:xfrm>
                <a:off x="1160838" y="4080172"/>
                <a:ext cx="5256715" cy="4287123"/>
                <a:chOff x="0" y="0"/>
                <a:chExt cx="2027888" cy="2324126"/>
              </a:xfrm>
            </p:grpSpPr>
            <p:sp>
              <p:nvSpPr>
                <p:cNvPr id="157" name="Freeform 4">
                  <a:extLst>
                    <a:ext uri="{FF2B5EF4-FFF2-40B4-BE49-F238E27FC236}">
                      <a16:creationId xmlns:a16="http://schemas.microsoft.com/office/drawing/2014/main" id="{0F45B7FA-1560-A710-8F08-114B4231D0D4}"/>
                    </a:ext>
                  </a:extLst>
                </p:cNvPr>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txBody>
                <a:bodyPr/>
                <a:lstStyle/>
                <a:p>
                  <a:endParaRPr lang="en-US"/>
                </a:p>
              </p:txBody>
            </p:sp>
            <p:sp>
              <p:nvSpPr>
                <p:cNvPr id="158" name="TextBox 5">
                  <a:extLst>
                    <a:ext uri="{FF2B5EF4-FFF2-40B4-BE49-F238E27FC236}">
                      <a16:creationId xmlns:a16="http://schemas.microsoft.com/office/drawing/2014/main" id="{975CAD21-916A-A59A-CB86-9EEDEF043C76}"/>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154" name="Group 118">
                <a:extLst>
                  <a:ext uri="{FF2B5EF4-FFF2-40B4-BE49-F238E27FC236}">
                    <a16:creationId xmlns:a16="http://schemas.microsoft.com/office/drawing/2014/main" id="{D11EBF19-2E79-0551-0E55-2828C16761EA}"/>
                  </a:ext>
                </a:extLst>
              </p:cNvPr>
              <p:cNvGrpSpPr/>
              <p:nvPr/>
            </p:nvGrpSpPr>
            <p:grpSpPr>
              <a:xfrm>
                <a:off x="1872626" y="3320426"/>
                <a:ext cx="3833136" cy="1149739"/>
                <a:chOff x="0" y="0"/>
                <a:chExt cx="1421469" cy="337115"/>
              </a:xfrm>
            </p:grpSpPr>
            <p:sp>
              <p:nvSpPr>
                <p:cNvPr id="155" name="Freeform 119">
                  <a:extLst>
                    <a:ext uri="{FF2B5EF4-FFF2-40B4-BE49-F238E27FC236}">
                      <a16:creationId xmlns:a16="http://schemas.microsoft.com/office/drawing/2014/main" id="{9176ED80-E974-1655-4062-2E3CCCEEBF56}"/>
                    </a:ext>
                  </a:extLst>
                </p:cNvPr>
                <p:cNvSpPr/>
                <p:nvPr/>
              </p:nvSpPr>
              <p:spPr>
                <a:xfrm>
                  <a:off x="0" y="0"/>
                  <a:ext cx="1421469" cy="337115"/>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sp>
              <p:nvSpPr>
                <p:cNvPr id="156" name="TextBox 120">
                  <a:extLst>
                    <a:ext uri="{FF2B5EF4-FFF2-40B4-BE49-F238E27FC236}">
                      <a16:creationId xmlns:a16="http://schemas.microsoft.com/office/drawing/2014/main" id="{FEBBBD7E-29DE-F3A4-0031-04FB1DE2822C}"/>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sp>
          <p:nvSpPr>
            <p:cNvPr id="151" name="TextBox 150">
              <a:extLst>
                <a:ext uri="{FF2B5EF4-FFF2-40B4-BE49-F238E27FC236}">
                  <a16:creationId xmlns:a16="http://schemas.microsoft.com/office/drawing/2014/main" id="{9937A9FD-3BD5-5ADB-AD0C-001965A32593}"/>
                </a:ext>
              </a:extLst>
            </p:cNvPr>
            <p:cNvSpPr txBox="1"/>
            <p:nvPr/>
          </p:nvSpPr>
          <p:spPr>
            <a:xfrm>
              <a:off x="1099391" y="4881948"/>
              <a:ext cx="4798935" cy="274825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nối đúng cách màn hình </a:t>
              </a:r>
            </a:p>
            <a:p>
              <a:pPr algn="ctr">
                <a:lnSpc>
                  <a:spcPct val="150000"/>
                </a:lnSpc>
              </a:pPr>
              <a:r>
                <a:rPr lang="en-US" sz="4000" b="1">
                  <a:solidFill>
                    <a:schemeClr val="tx1"/>
                  </a:solidFill>
                  <a:latin typeface="Arial" panose="020B0604020202020204" pitchFamily="34" charset="0"/>
                  <a:cs typeface="Arial" panose="020B0604020202020204" pitchFamily="34" charset="0"/>
                </a:rPr>
                <a:t>với máy tính.</a:t>
              </a:r>
            </a:p>
          </p:txBody>
        </p:sp>
        <p:sp>
          <p:nvSpPr>
            <p:cNvPr id="152" name="TextBox 151">
              <a:extLst>
                <a:ext uri="{FF2B5EF4-FFF2-40B4-BE49-F238E27FC236}">
                  <a16:creationId xmlns:a16="http://schemas.microsoft.com/office/drawing/2014/main" id="{E7136D2F-D2FE-C196-D162-2DB5C2F0702F}"/>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2</a:t>
              </a:r>
            </a:p>
          </p:txBody>
        </p:sp>
      </p:grpSp>
      <p:grpSp>
        <p:nvGrpSpPr>
          <p:cNvPr id="159" name="Group 158">
            <a:extLst>
              <a:ext uri="{FF2B5EF4-FFF2-40B4-BE49-F238E27FC236}">
                <a16:creationId xmlns:a16="http://schemas.microsoft.com/office/drawing/2014/main" id="{155B716A-FF08-18FB-A0FA-77BF4468AD19}"/>
              </a:ext>
            </a:extLst>
          </p:cNvPr>
          <p:cNvGrpSpPr/>
          <p:nvPr/>
        </p:nvGrpSpPr>
        <p:grpSpPr>
          <a:xfrm>
            <a:off x="12135245" y="3525631"/>
            <a:ext cx="5256715" cy="5046869"/>
            <a:chOff x="903032" y="3320426"/>
            <a:chExt cx="5256715" cy="5046869"/>
          </a:xfrm>
        </p:grpSpPr>
        <p:grpSp>
          <p:nvGrpSpPr>
            <p:cNvPr id="160" name="Group 159">
              <a:extLst>
                <a:ext uri="{FF2B5EF4-FFF2-40B4-BE49-F238E27FC236}">
                  <a16:creationId xmlns:a16="http://schemas.microsoft.com/office/drawing/2014/main" id="{BB6A6DF8-1625-646D-2D2E-F75E05C9207A}"/>
                </a:ext>
              </a:extLst>
            </p:cNvPr>
            <p:cNvGrpSpPr/>
            <p:nvPr/>
          </p:nvGrpSpPr>
          <p:grpSpPr>
            <a:xfrm>
              <a:off x="903032" y="3320426"/>
              <a:ext cx="5256715" cy="5046869"/>
              <a:chOff x="1160838" y="3320426"/>
              <a:chExt cx="5256715" cy="5046869"/>
            </a:xfrm>
          </p:grpSpPr>
          <p:grpSp>
            <p:nvGrpSpPr>
              <p:cNvPr id="163" name="Group 3">
                <a:extLst>
                  <a:ext uri="{FF2B5EF4-FFF2-40B4-BE49-F238E27FC236}">
                    <a16:creationId xmlns:a16="http://schemas.microsoft.com/office/drawing/2014/main" id="{9843491B-4E69-D41A-D2D8-9D1F81547B88}"/>
                  </a:ext>
                </a:extLst>
              </p:cNvPr>
              <p:cNvGrpSpPr/>
              <p:nvPr/>
            </p:nvGrpSpPr>
            <p:grpSpPr>
              <a:xfrm>
                <a:off x="1160838" y="4080172"/>
                <a:ext cx="5256715" cy="4287123"/>
                <a:chOff x="0" y="0"/>
                <a:chExt cx="2027888" cy="2324126"/>
              </a:xfrm>
            </p:grpSpPr>
            <p:sp>
              <p:nvSpPr>
                <p:cNvPr id="167" name="Freeform 4">
                  <a:extLst>
                    <a:ext uri="{FF2B5EF4-FFF2-40B4-BE49-F238E27FC236}">
                      <a16:creationId xmlns:a16="http://schemas.microsoft.com/office/drawing/2014/main" id="{DA0AF8A0-1D63-9E93-DC9C-9BF5E882B53A}"/>
                    </a:ext>
                  </a:extLst>
                </p:cNvPr>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sp>
            <p:sp>
              <p:nvSpPr>
                <p:cNvPr id="168" name="TextBox 5">
                  <a:extLst>
                    <a:ext uri="{FF2B5EF4-FFF2-40B4-BE49-F238E27FC236}">
                      <a16:creationId xmlns:a16="http://schemas.microsoft.com/office/drawing/2014/main" id="{807BB5CE-5E7E-7AB4-AE47-13B597ED0F0F}"/>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164" name="Group 118">
                <a:extLst>
                  <a:ext uri="{FF2B5EF4-FFF2-40B4-BE49-F238E27FC236}">
                    <a16:creationId xmlns:a16="http://schemas.microsoft.com/office/drawing/2014/main" id="{3571DE9D-7925-696E-1150-CD99F255CCCD}"/>
                  </a:ext>
                </a:extLst>
              </p:cNvPr>
              <p:cNvGrpSpPr/>
              <p:nvPr/>
            </p:nvGrpSpPr>
            <p:grpSpPr>
              <a:xfrm>
                <a:off x="1872626" y="3320426"/>
                <a:ext cx="3833136" cy="1149739"/>
                <a:chOff x="0" y="0"/>
                <a:chExt cx="1421469" cy="337115"/>
              </a:xfrm>
            </p:grpSpPr>
            <p:sp>
              <p:nvSpPr>
                <p:cNvPr id="165" name="Freeform 119">
                  <a:extLst>
                    <a:ext uri="{FF2B5EF4-FFF2-40B4-BE49-F238E27FC236}">
                      <a16:creationId xmlns:a16="http://schemas.microsoft.com/office/drawing/2014/main" id="{AAD147A8-7790-C23B-90AE-BA244050E12C}"/>
                    </a:ext>
                  </a:extLst>
                </p:cNvPr>
                <p:cNvSpPr/>
                <p:nvPr/>
              </p:nvSpPr>
              <p:spPr>
                <a:xfrm>
                  <a:off x="0" y="0"/>
                  <a:ext cx="1421469" cy="337115"/>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sp>
              <p:nvSpPr>
                <p:cNvPr id="166" name="TextBox 120">
                  <a:extLst>
                    <a:ext uri="{FF2B5EF4-FFF2-40B4-BE49-F238E27FC236}">
                      <a16:creationId xmlns:a16="http://schemas.microsoft.com/office/drawing/2014/main" id="{58D1FA34-1D46-4A76-9894-B4D7D550FE8F}"/>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sp>
          <p:nvSpPr>
            <p:cNvPr id="161" name="TextBox 160">
              <a:extLst>
                <a:ext uri="{FF2B5EF4-FFF2-40B4-BE49-F238E27FC236}">
                  <a16:creationId xmlns:a16="http://schemas.microsoft.com/office/drawing/2014/main" id="{2A92C19A-4E01-D169-12C8-A920EF50D30D}"/>
                </a:ext>
              </a:extLst>
            </p:cNvPr>
            <p:cNvSpPr txBox="1"/>
            <p:nvPr/>
          </p:nvSpPr>
          <p:spPr>
            <a:xfrm>
              <a:off x="1400424" y="5211915"/>
              <a:ext cx="4315052" cy="182492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Một số ví dụ thao tác gặp lỗi</a:t>
              </a:r>
            </a:p>
          </p:txBody>
        </p:sp>
        <p:sp>
          <p:nvSpPr>
            <p:cNvPr id="162" name="TextBox 161">
              <a:extLst>
                <a:ext uri="{FF2B5EF4-FFF2-40B4-BE49-F238E27FC236}">
                  <a16:creationId xmlns:a16="http://schemas.microsoft.com/office/drawing/2014/main" id="{EF1EBA27-53E7-7D40-D5FB-60770CAA5902}"/>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3</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arn(inVertical)">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wipe(up)">
                                      <p:cBhvr>
                                        <p:cTn id="12" dur="5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wipe(up)">
                                      <p:cBhvr>
                                        <p:cTn id="17" dur="500"/>
                                        <p:tgtEl>
                                          <p:spTgt spid="1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animEffect transition="in" filter="wipe(up)">
                                      <p:cBhvr>
                                        <p:cTn id="22"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t="9169" b="6455"/>
          <a:stretch>
            <a:fillRect/>
          </a:stretch>
        </p:blipFill>
        <p:spPr>
          <a:xfrm>
            <a:off x="0" y="0"/>
            <a:ext cx="18288000" cy="10287000"/>
          </a:xfrm>
          <a:prstGeom prst="rect">
            <a:avLst/>
          </a:prstGeom>
        </p:spPr>
      </p:pic>
      <p:sp>
        <p:nvSpPr>
          <p:cNvPr id="39" name="TextBox 4">
            <a:extLst>
              <a:ext uri="{FF2B5EF4-FFF2-40B4-BE49-F238E27FC236}">
                <a16:creationId xmlns:a16="http://schemas.microsoft.com/office/drawing/2014/main" id="{80F53EE0-F8F5-435E-8C63-FCC37FF4A87F}"/>
              </a:ext>
            </a:extLst>
          </p:cNvPr>
          <p:cNvSpPr txBox="1"/>
          <p:nvPr/>
        </p:nvSpPr>
        <p:spPr>
          <a:xfrm>
            <a:off x="2173871" y="647700"/>
            <a:ext cx="13937863" cy="2441822"/>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1. Kết nối đúng cách bàn phím, chuột với máy tính</a:t>
            </a:r>
          </a:p>
        </p:txBody>
      </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2375" y="77600"/>
            <a:ext cx="462195" cy="1297389"/>
          </a:xfrm>
          <a:prstGeom prst="rect">
            <a:avLst/>
          </a:prstGeom>
        </p:spPr>
      </p:pic>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706070" y="4299947"/>
            <a:ext cx="326871" cy="917532"/>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5052">
            <a:off x="16840574" y="1342620"/>
            <a:ext cx="1058221" cy="259745"/>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2929" y="8673534"/>
            <a:ext cx="1075620" cy="74902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0111">
            <a:off x="-14860" y="9529811"/>
            <a:ext cx="483679" cy="693446"/>
          </a:xfrm>
          <a:prstGeom prst="rect">
            <a:avLst/>
          </a:prstGeom>
        </p:spPr>
      </p:pic>
      <p:pic>
        <p:nvPicPr>
          <p:cNvPr id="33" name="Picture 3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66232">
            <a:off x="17036803" y="8221975"/>
            <a:ext cx="404092" cy="579343"/>
          </a:xfrm>
          <a:prstGeom prst="rect">
            <a:avLst/>
          </a:prstGeom>
        </p:spPr>
      </p:pic>
      <p:grpSp>
        <p:nvGrpSpPr>
          <p:cNvPr id="40" name="Group 39">
            <a:extLst>
              <a:ext uri="{FF2B5EF4-FFF2-40B4-BE49-F238E27FC236}">
                <a16:creationId xmlns:a16="http://schemas.microsoft.com/office/drawing/2014/main" id="{284D3154-610A-E9CC-96A9-5AAAC82FFD28}"/>
              </a:ext>
            </a:extLst>
          </p:cNvPr>
          <p:cNvGrpSpPr/>
          <p:nvPr/>
        </p:nvGrpSpPr>
        <p:grpSpPr>
          <a:xfrm>
            <a:off x="656772" y="1545615"/>
            <a:ext cx="7099420" cy="3034121"/>
            <a:chOff x="1450158" y="1434533"/>
            <a:chExt cx="7099420" cy="3034121"/>
          </a:xfrm>
        </p:grpSpPr>
        <p:grpSp>
          <p:nvGrpSpPr>
            <p:cNvPr id="23" name="Group 23"/>
            <p:cNvGrpSpPr/>
            <p:nvPr/>
          </p:nvGrpSpPr>
          <p:grpSpPr>
            <a:xfrm rot="208386">
              <a:off x="1450158" y="1434533"/>
              <a:ext cx="6645068" cy="3034121"/>
              <a:chOff x="0" y="-38100"/>
              <a:chExt cx="1863567" cy="850900"/>
            </a:xfrm>
          </p:grpSpPr>
          <p:sp>
            <p:nvSpPr>
              <p:cNvPr id="24" name="Freeform 24"/>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DF6E87"/>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rot="208386">
              <a:off x="1701924" y="2077319"/>
              <a:ext cx="6847654" cy="802079"/>
            </a:xfrm>
            <a:prstGeom prst="rect">
              <a:avLst/>
            </a:prstGeom>
          </p:spPr>
          <p:txBody>
            <a:bodyPr lIns="0" tIns="0" rIns="0" bIns="0" rtlCol="0" anchor="t">
              <a:spAutoFit/>
            </a:bodyPr>
            <a:lstStyle/>
            <a:p>
              <a:pPr algn="ctr">
                <a:lnSpc>
                  <a:spcPts val="6719"/>
                </a:lnSpc>
              </a:pPr>
              <a:r>
                <a:rPr lang="en-US" sz="5400" b="1">
                  <a:solidFill>
                    <a:srgbClr val="FAFAFA"/>
                  </a:solidFill>
                  <a:latin typeface="Arial" panose="020B0604020202020204" pitchFamily="34" charset="0"/>
                  <a:cs typeface="Arial" panose="020B0604020202020204" pitchFamily="34" charset="0"/>
                </a:rPr>
                <a:t>NHIỆM VỤ</a:t>
              </a:r>
            </a:p>
          </p:txBody>
        </p:sp>
      </p:grpSp>
      <p:sp>
        <p:nvSpPr>
          <p:cNvPr id="42" name="TextBox 41">
            <a:extLst>
              <a:ext uri="{FF2B5EF4-FFF2-40B4-BE49-F238E27FC236}">
                <a16:creationId xmlns:a16="http://schemas.microsoft.com/office/drawing/2014/main" id="{6554626F-7F41-6712-61D9-722B79C45064}"/>
              </a:ext>
            </a:extLst>
          </p:cNvPr>
          <p:cNvSpPr txBox="1"/>
          <p:nvPr/>
        </p:nvSpPr>
        <p:spPr>
          <a:xfrm>
            <a:off x="697047" y="3883297"/>
            <a:ext cx="7387339" cy="4975657"/>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hộp thân máy, một số bàn phím và chuột các loại khác nhau để tách rời bên ngoài. Hãy chọn các thiết bị trên kết nối với máy tính và khởi động lại (nếu cần thiết) để có thể bắt đầu sử dụng.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2659CB81-93E8-B65D-0632-1EB63D6F1625}"/>
              </a:ext>
            </a:extLst>
          </p:cNvPr>
          <p:cNvGrpSpPr/>
          <p:nvPr/>
        </p:nvGrpSpPr>
        <p:grpSpPr>
          <a:xfrm>
            <a:off x="8366402" y="925600"/>
            <a:ext cx="4642826" cy="4032642"/>
            <a:chOff x="9163374" y="670537"/>
            <a:chExt cx="4642826" cy="4032642"/>
          </a:xfrm>
        </p:grpSpPr>
        <p:grpSp>
          <p:nvGrpSpPr>
            <p:cNvPr id="3" name="Group 3"/>
            <p:cNvGrpSpPr/>
            <p:nvPr/>
          </p:nvGrpSpPr>
          <p:grpSpPr>
            <a:xfrm>
              <a:off x="9163374" y="670537"/>
              <a:ext cx="4642826" cy="4032642"/>
              <a:chOff x="0" y="-19050"/>
              <a:chExt cx="945453" cy="1022263"/>
            </a:xfrm>
          </p:grpSpPr>
          <p:sp>
            <p:nvSpPr>
              <p:cNvPr id="4" name="Freeform 4"/>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43" name="TextBox 42">
              <a:extLst>
                <a:ext uri="{FF2B5EF4-FFF2-40B4-BE49-F238E27FC236}">
                  <a16:creationId xmlns:a16="http://schemas.microsoft.com/office/drawing/2014/main" id="{C049E87C-53D4-7DAC-4CDD-483611170EF4}"/>
                </a:ext>
              </a:extLst>
            </p:cNvPr>
            <p:cNvSpPr txBox="1"/>
            <p:nvPr/>
          </p:nvSpPr>
          <p:spPr>
            <a:xfrm>
              <a:off x="9185073" y="1253237"/>
              <a:ext cx="4574685" cy="2955746"/>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1: Nhận biết các cổng cắm trên thân máy có thể dùng kết nối chuột, bàn phím</a:t>
              </a:r>
              <a:endParaRPr lang="en-US" sz="3200">
                <a:solidFill>
                  <a:schemeClr val="tx1"/>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85962A99-4BD7-9D86-1A42-7EC09A441DA1}"/>
              </a:ext>
            </a:extLst>
          </p:cNvPr>
          <p:cNvGrpSpPr/>
          <p:nvPr/>
        </p:nvGrpSpPr>
        <p:grpSpPr>
          <a:xfrm>
            <a:off x="13161628" y="925600"/>
            <a:ext cx="4642826" cy="4032642"/>
            <a:chOff x="9163374" y="670537"/>
            <a:chExt cx="4642826" cy="4032642"/>
          </a:xfrm>
        </p:grpSpPr>
        <p:grpSp>
          <p:nvGrpSpPr>
            <p:cNvPr id="46" name="Group 3">
              <a:extLst>
                <a:ext uri="{FF2B5EF4-FFF2-40B4-BE49-F238E27FC236}">
                  <a16:creationId xmlns:a16="http://schemas.microsoft.com/office/drawing/2014/main" id="{D7761908-1C15-B450-A4E3-7EBFE10A7FB0}"/>
                </a:ext>
              </a:extLst>
            </p:cNvPr>
            <p:cNvGrpSpPr/>
            <p:nvPr/>
          </p:nvGrpSpPr>
          <p:grpSpPr>
            <a:xfrm>
              <a:off x="9163374" y="670537"/>
              <a:ext cx="4642826" cy="4032642"/>
              <a:chOff x="0" y="-19050"/>
              <a:chExt cx="945453" cy="1022263"/>
            </a:xfrm>
          </p:grpSpPr>
          <p:sp>
            <p:nvSpPr>
              <p:cNvPr id="48" name="Freeform 4">
                <a:extLst>
                  <a:ext uri="{FF2B5EF4-FFF2-40B4-BE49-F238E27FC236}">
                    <a16:creationId xmlns:a16="http://schemas.microsoft.com/office/drawing/2014/main" id="{D2F1318D-2B5B-672E-FBEB-20F78AD2E23E}"/>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49" name="TextBox 5">
                <a:extLst>
                  <a:ext uri="{FF2B5EF4-FFF2-40B4-BE49-F238E27FC236}">
                    <a16:creationId xmlns:a16="http://schemas.microsoft.com/office/drawing/2014/main" id="{D484F4EA-7343-FBD1-4651-4BEBF9A3D3F9}"/>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47" name="TextBox 46">
              <a:extLst>
                <a:ext uri="{FF2B5EF4-FFF2-40B4-BE49-F238E27FC236}">
                  <a16:creationId xmlns:a16="http://schemas.microsoft.com/office/drawing/2014/main" id="{6CEE75A6-862E-994A-A17C-0284FCFEA476}"/>
                </a:ext>
              </a:extLst>
            </p:cNvPr>
            <p:cNvSpPr txBox="1"/>
            <p:nvPr/>
          </p:nvSpPr>
          <p:spPr>
            <a:xfrm>
              <a:off x="9378913" y="1618126"/>
              <a:ext cx="4211747" cy="2217082"/>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2: Nhận biết bàn phím, chuột tương ứng</a:t>
              </a:r>
              <a:endParaRPr lang="en-US" sz="3200">
                <a:solidFill>
                  <a:schemeClr val="tx1"/>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3D509C25-C562-4817-A3C4-6B224A8B7A3B}"/>
              </a:ext>
            </a:extLst>
          </p:cNvPr>
          <p:cNvGrpSpPr/>
          <p:nvPr/>
        </p:nvGrpSpPr>
        <p:grpSpPr>
          <a:xfrm>
            <a:off x="8366402" y="5301858"/>
            <a:ext cx="4642826" cy="4032642"/>
            <a:chOff x="9163374" y="670537"/>
            <a:chExt cx="4642826" cy="4032642"/>
          </a:xfrm>
        </p:grpSpPr>
        <p:grpSp>
          <p:nvGrpSpPr>
            <p:cNvPr id="51" name="Group 3">
              <a:extLst>
                <a:ext uri="{FF2B5EF4-FFF2-40B4-BE49-F238E27FC236}">
                  <a16:creationId xmlns:a16="http://schemas.microsoft.com/office/drawing/2014/main" id="{049ABF90-2043-CEB6-76DC-4CAF6F36EA95}"/>
                </a:ext>
              </a:extLst>
            </p:cNvPr>
            <p:cNvGrpSpPr/>
            <p:nvPr/>
          </p:nvGrpSpPr>
          <p:grpSpPr>
            <a:xfrm>
              <a:off x="9163374" y="670537"/>
              <a:ext cx="4642826" cy="4032642"/>
              <a:chOff x="0" y="-19050"/>
              <a:chExt cx="945453" cy="1022263"/>
            </a:xfrm>
          </p:grpSpPr>
          <p:sp>
            <p:nvSpPr>
              <p:cNvPr id="53" name="Freeform 4">
                <a:extLst>
                  <a:ext uri="{FF2B5EF4-FFF2-40B4-BE49-F238E27FC236}">
                    <a16:creationId xmlns:a16="http://schemas.microsoft.com/office/drawing/2014/main" id="{BFDED2DA-C8C2-C3AD-AC96-085C52711CEA}"/>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4" name="TextBox 5">
                <a:extLst>
                  <a:ext uri="{FF2B5EF4-FFF2-40B4-BE49-F238E27FC236}">
                    <a16:creationId xmlns:a16="http://schemas.microsoft.com/office/drawing/2014/main" id="{289672A8-2108-989D-205B-231F551EDC0F}"/>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52" name="TextBox 51">
              <a:extLst>
                <a:ext uri="{FF2B5EF4-FFF2-40B4-BE49-F238E27FC236}">
                  <a16:creationId xmlns:a16="http://schemas.microsoft.com/office/drawing/2014/main" id="{D98712DD-939B-37F5-6019-1D81FA47ACE5}"/>
                </a:ext>
              </a:extLst>
            </p:cNvPr>
            <p:cNvSpPr txBox="1"/>
            <p:nvPr/>
          </p:nvSpPr>
          <p:spPr>
            <a:xfrm>
              <a:off x="9446896" y="1977252"/>
              <a:ext cx="4122109" cy="1478418"/>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3: Thực hiện kết nối cho mỗi loại</a:t>
              </a:r>
              <a:r>
                <a:rPr lang="en-US" sz="3200">
                  <a:solidFill>
                    <a:schemeClr val="tx1"/>
                  </a:solidFill>
                  <a:latin typeface="Arial" panose="020B0604020202020204" pitchFamily="34" charset="0"/>
                  <a:cs typeface="Arial" panose="020B0604020202020204" pitchFamily="34" charset="0"/>
                </a:rPr>
                <a:t>.</a:t>
              </a:r>
            </a:p>
          </p:txBody>
        </p:sp>
      </p:grpSp>
      <p:grpSp>
        <p:nvGrpSpPr>
          <p:cNvPr id="55" name="Group 54">
            <a:extLst>
              <a:ext uri="{FF2B5EF4-FFF2-40B4-BE49-F238E27FC236}">
                <a16:creationId xmlns:a16="http://schemas.microsoft.com/office/drawing/2014/main" id="{95156B98-D58C-038A-0825-6E38816E8E44}"/>
              </a:ext>
            </a:extLst>
          </p:cNvPr>
          <p:cNvGrpSpPr/>
          <p:nvPr/>
        </p:nvGrpSpPr>
        <p:grpSpPr>
          <a:xfrm>
            <a:off x="13161628" y="5301858"/>
            <a:ext cx="4642826" cy="4032642"/>
            <a:chOff x="9163374" y="670537"/>
            <a:chExt cx="4642826" cy="4032642"/>
          </a:xfrm>
        </p:grpSpPr>
        <p:grpSp>
          <p:nvGrpSpPr>
            <p:cNvPr id="56" name="Group 3">
              <a:extLst>
                <a:ext uri="{FF2B5EF4-FFF2-40B4-BE49-F238E27FC236}">
                  <a16:creationId xmlns:a16="http://schemas.microsoft.com/office/drawing/2014/main" id="{B924A181-F46C-5823-5A78-71CBA6DCDECD}"/>
                </a:ext>
              </a:extLst>
            </p:cNvPr>
            <p:cNvGrpSpPr/>
            <p:nvPr/>
          </p:nvGrpSpPr>
          <p:grpSpPr>
            <a:xfrm>
              <a:off x="9163374" y="670537"/>
              <a:ext cx="4642826" cy="4032642"/>
              <a:chOff x="0" y="-19050"/>
              <a:chExt cx="945453" cy="1022263"/>
            </a:xfrm>
          </p:grpSpPr>
          <p:sp>
            <p:nvSpPr>
              <p:cNvPr id="58" name="Freeform 4">
                <a:extLst>
                  <a:ext uri="{FF2B5EF4-FFF2-40B4-BE49-F238E27FC236}">
                    <a16:creationId xmlns:a16="http://schemas.microsoft.com/office/drawing/2014/main" id="{6816121A-C4CC-2855-25B3-BFB42189B4BF}"/>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9" name="TextBox 5">
                <a:extLst>
                  <a:ext uri="{FF2B5EF4-FFF2-40B4-BE49-F238E27FC236}">
                    <a16:creationId xmlns:a16="http://schemas.microsoft.com/office/drawing/2014/main" id="{F99549F1-19EB-0028-E45B-D394A589D12B}"/>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57" name="TextBox 56">
              <a:extLst>
                <a:ext uri="{FF2B5EF4-FFF2-40B4-BE49-F238E27FC236}">
                  <a16:creationId xmlns:a16="http://schemas.microsoft.com/office/drawing/2014/main" id="{CBA996CC-AAD7-DCF6-E676-3E9F88C9D789}"/>
                </a:ext>
              </a:extLst>
            </p:cNvPr>
            <p:cNvSpPr txBox="1"/>
            <p:nvPr/>
          </p:nvSpPr>
          <p:spPr>
            <a:xfrm>
              <a:off x="9351549" y="1985223"/>
              <a:ext cx="4266473" cy="1478418"/>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4: Kiểm tra hoạt động của các thiết bị</a:t>
              </a:r>
              <a:endParaRPr lang="en-US" sz="320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9">
                                            <p:txEl>
                                              <p:pRg st="0" end="0"/>
                                            </p:txEl>
                                          </p:spTgt>
                                        </p:tgtEl>
                                      </p:cBhvr>
                                    </p:animEffect>
                                    <p:set>
                                      <p:cBhvr>
                                        <p:cTn id="12" dur="1" fill="hold">
                                          <p:stCondLst>
                                            <p:cond delay="499"/>
                                          </p:stCondLst>
                                        </p:cTn>
                                        <p:tgtEl>
                                          <p:spTgt spid="3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39" grpId="1" build="allAtOnce"/>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239" name="Group 238">
            <a:extLst>
              <a:ext uri="{FF2B5EF4-FFF2-40B4-BE49-F238E27FC236}">
                <a16:creationId xmlns:a16="http://schemas.microsoft.com/office/drawing/2014/main" id="{C8AD6105-93B4-3415-3702-5C93A376FE3C}"/>
              </a:ext>
            </a:extLst>
          </p:cNvPr>
          <p:cNvGrpSpPr/>
          <p:nvPr/>
        </p:nvGrpSpPr>
        <p:grpSpPr>
          <a:xfrm>
            <a:off x="1327877" y="1338971"/>
            <a:ext cx="6858679" cy="1634908"/>
            <a:chOff x="1167828" y="1113384"/>
            <a:chExt cx="6858679" cy="1634908"/>
          </a:xfrm>
        </p:grpSpPr>
        <p:grpSp>
          <p:nvGrpSpPr>
            <p:cNvPr id="9" name="Group 9"/>
            <p:cNvGrpSpPr/>
            <p:nvPr/>
          </p:nvGrpSpPr>
          <p:grpSpPr>
            <a:xfrm rot="-198014">
              <a:off x="1167828" y="1113384"/>
              <a:ext cx="6858679" cy="1634908"/>
              <a:chOff x="0" y="0"/>
              <a:chExt cx="2099381" cy="500431"/>
            </a:xfrm>
          </p:grpSpPr>
          <p:sp>
            <p:nvSpPr>
              <p:cNvPr id="10" name="Freeform 10"/>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BBD4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1</a:t>
              </a:r>
            </a:p>
          </p:txBody>
        </p:sp>
      </p:grpSp>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2952">
            <a:off x="8258331" y="2010100"/>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42563">
            <a:off x="461267" y="3336807"/>
            <a:ext cx="540360" cy="597909"/>
          </a:xfrm>
          <a:prstGeom prst="rect">
            <a:avLst/>
          </a:prstGeom>
        </p:spPr>
      </p:pic>
      <p:pic>
        <p:nvPicPr>
          <p:cNvPr id="237" name="Picture 2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865111">
            <a:off x="9324404" y="9124244"/>
            <a:ext cx="582375" cy="644398"/>
          </a:xfrm>
          <a:prstGeom prst="rect">
            <a:avLst/>
          </a:prstGeom>
        </p:spPr>
      </p:pic>
      <p:pic>
        <p:nvPicPr>
          <p:cNvPr id="238" name="Picture 2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89002">
            <a:off x="16714738" y="795098"/>
            <a:ext cx="746417" cy="825911"/>
          </a:xfrm>
          <a:prstGeom prst="rect">
            <a:avLst/>
          </a:prstGeom>
        </p:spPr>
      </p:pic>
      <p:pic>
        <p:nvPicPr>
          <p:cNvPr id="241" name="Picture 240" descr="Graphical user interface, text, application&#10;&#10;Description automatically generated">
            <a:extLst>
              <a:ext uri="{FF2B5EF4-FFF2-40B4-BE49-F238E27FC236}">
                <a16:creationId xmlns:a16="http://schemas.microsoft.com/office/drawing/2014/main" id="{5F5C78DE-A9B9-E3E3-5744-10D1D772C07C}"/>
              </a:ext>
            </a:extLst>
          </p:cNvPr>
          <p:cNvPicPr>
            <a:picLocks noChangeAspect="1"/>
          </p:cNvPicPr>
          <p:nvPr/>
        </p:nvPicPr>
        <p:blipFill rotWithShape="1">
          <a:blip r:embed="rId7">
            <a:extLst>
              <a:ext uri="{28A0092B-C50C-407E-A947-70E740481C1C}">
                <a14:useLocalDpi xmlns:a14="http://schemas.microsoft.com/office/drawing/2010/main" val="0"/>
              </a:ext>
            </a:extLst>
          </a:blip>
          <a:srcRect l="62876" t="28622" r="10758" b="18889"/>
          <a:stretch/>
        </p:blipFill>
        <p:spPr>
          <a:xfrm>
            <a:off x="10858057" y="419100"/>
            <a:ext cx="5478055" cy="9027343"/>
          </a:xfrm>
          <a:prstGeom prst="rect">
            <a:avLst/>
          </a:prstGeom>
        </p:spPr>
      </p:pic>
      <p:sp>
        <p:nvSpPr>
          <p:cNvPr id="243" name="TextBox 242">
            <a:extLst>
              <a:ext uri="{FF2B5EF4-FFF2-40B4-BE49-F238E27FC236}">
                <a16:creationId xmlns:a16="http://schemas.microsoft.com/office/drawing/2014/main" id="{6FDE8521-FB57-868C-E735-9F2881DDD850}"/>
              </a:ext>
            </a:extLst>
          </p:cNvPr>
          <p:cNvSpPr txBox="1"/>
          <p:nvPr/>
        </p:nvSpPr>
        <p:spPr>
          <a:xfrm>
            <a:off x="1261228" y="3574252"/>
            <a:ext cx="8159749" cy="4800097"/>
          </a:xfrm>
          <a:prstGeom prst="rect">
            <a:avLst/>
          </a:prstGeom>
          <a:noFill/>
        </p:spPr>
        <p:txBody>
          <a:bodyPr wrap="square">
            <a:spAutoFit/>
          </a:bodyPr>
          <a:lstStyle/>
          <a:p>
            <a:pPr marL="571500" indent="-571500" algn="just">
              <a:lnSpc>
                <a:spcPct val="150000"/>
              </a:lnSpc>
              <a:spcAft>
                <a:spcPts val="800"/>
              </a:spcAft>
              <a:buFontTx/>
              <a:buChar char="-"/>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các cổng cắm trên thân máy có thể dùng kết nối chuột, bàn phím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Cổng hình tròn.</a:t>
            </a:r>
          </a:p>
          <a:p>
            <a:pPr marL="571500" indent="-571500" algn="just">
              <a:lnSpc>
                <a:spcPct val="150000"/>
              </a:lnSpc>
              <a:spcAft>
                <a:spcPts val="8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ổng USB</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barn(inVertical)">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randombar(horizontal)">
                                      <p:cBhvr>
                                        <p:cTn id="17"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5053">
            <a:off x="4753196" y="9098794"/>
            <a:ext cx="361782" cy="610602"/>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787" y="8852103"/>
            <a:ext cx="1316510" cy="710915"/>
          </a:xfrm>
          <a:prstGeom prst="rect">
            <a:avLst/>
          </a:prstGeom>
        </p:spPr>
      </p:pic>
      <p:sp>
        <p:nvSpPr>
          <p:cNvPr id="22" name="TextBox 4">
            <a:extLst>
              <a:ext uri="{FF2B5EF4-FFF2-40B4-BE49-F238E27FC236}">
                <a16:creationId xmlns:a16="http://schemas.microsoft.com/office/drawing/2014/main" id="{0ED11D68-A51E-6D88-5269-FEEE26BE0C81}"/>
              </a:ext>
            </a:extLst>
          </p:cNvPr>
          <p:cNvSpPr txBox="1"/>
          <p:nvPr/>
        </p:nvSpPr>
        <p:spPr>
          <a:xfrm>
            <a:off x="7297235" y="561694"/>
            <a:ext cx="3693529"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USB là gì?</a:t>
            </a:r>
          </a:p>
        </p:txBody>
      </p:sp>
      <p:sp>
        <p:nvSpPr>
          <p:cNvPr id="24" name="TextBox 23">
            <a:extLst>
              <a:ext uri="{FF2B5EF4-FFF2-40B4-BE49-F238E27FC236}">
                <a16:creationId xmlns:a16="http://schemas.microsoft.com/office/drawing/2014/main" id="{811C1FDF-942F-9FA6-A9C8-C04E8D5EA307}"/>
              </a:ext>
            </a:extLst>
          </p:cNvPr>
          <p:cNvSpPr txBox="1"/>
          <p:nvPr/>
        </p:nvSpPr>
        <p:spPr>
          <a:xfrm>
            <a:off x="1342962" y="1989666"/>
            <a:ext cx="7696200" cy="6956841"/>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là một tiêu chuẩn kĩ thuật để kết nối, giao tiếp giữa máy tính và các thiết bị ngoại vi.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Xuất hiện vào năm 1996.</a:t>
            </a:r>
          </a:p>
          <a:p>
            <a:pPr marL="285750" indent="-28575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Phân loại: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1.x, USB 2.0, USB 3.x, USB4.</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được thiết kế để tiêu chuẩn hóa kết nối của thiết bị ngoại vi với máy tính cá nhân.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close-up of a cell phone&#10;&#10;Description automatically generated with low confidence">
            <a:extLst>
              <a:ext uri="{FF2B5EF4-FFF2-40B4-BE49-F238E27FC236}">
                <a16:creationId xmlns:a16="http://schemas.microsoft.com/office/drawing/2014/main" id="{BC38D900-0A79-2770-03B5-7F271C7C7D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87014">
            <a:off x="9811181" y="419974"/>
            <a:ext cx="6349206" cy="6349206"/>
          </a:xfrm>
          <a:prstGeom prst="rect">
            <a:avLst/>
          </a:prstGeom>
        </p:spPr>
      </p:pic>
      <p:pic>
        <p:nvPicPr>
          <p:cNvPr id="6" name="Picture 5" descr="A picture containing remote, electronics, electronic&#10;&#10;Description automatically generated">
            <a:extLst>
              <a:ext uri="{FF2B5EF4-FFF2-40B4-BE49-F238E27FC236}">
                <a16:creationId xmlns:a16="http://schemas.microsoft.com/office/drawing/2014/main" id="{D35DE93D-300D-B10B-EB07-20A259E91752}"/>
              </a:ext>
            </a:extLst>
          </p:cNvPr>
          <p:cNvPicPr>
            <a:picLocks noChangeAspect="1"/>
          </p:cNvPicPr>
          <p:nvPr/>
        </p:nvPicPr>
        <p:blipFill rotWithShape="1">
          <a:blip r:embed="rId10">
            <a:extLst>
              <a:ext uri="{28A0092B-C50C-407E-A947-70E740481C1C}">
                <a14:useLocalDpi xmlns:a14="http://schemas.microsoft.com/office/drawing/2010/main" val="0"/>
              </a:ext>
            </a:extLst>
          </a:blip>
          <a:srcRect t="21073" b="16930"/>
          <a:stretch/>
        </p:blipFill>
        <p:spPr>
          <a:xfrm>
            <a:off x="10210800" y="5676900"/>
            <a:ext cx="6565058" cy="40701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41713" y="8610568"/>
            <a:ext cx="584569" cy="1638332"/>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726468" y="2000297"/>
            <a:ext cx="375731" cy="1053035"/>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30399" y="637288"/>
            <a:ext cx="351844" cy="504436"/>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4697">
            <a:off x="12547288" y="8977701"/>
            <a:ext cx="391436" cy="561199"/>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70912">
            <a:off x="16998816" y="2836709"/>
            <a:ext cx="685794" cy="983217"/>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115">
            <a:off x="399621" y="549162"/>
            <a:ext cx="404478" cy="579896"/>
          </a:xfrm>
          <a:prstGeom prst="rect">
            <a:avLst/>
          </a:prstGeom>
        </p:spPr>
      </p:pic>
      <p:sp>
        <p:nvSpPr>
          <p:cNvPr id="24" name="Rectangle 3">
            <a:extLst>
              <a:ext uri="{FF2B5EF4-FFF2-40B4-BE49-F238E27FC236}">
                <a16:creationId xmlns:a16="http://schemas.microsoft.com/office/drawing/2014/main" id="{35FB8B16-AF51-D745-1E0A-6E7004F5C780}"/>
              </a:ext>
            </a:extLst>
          </p:cNvPr>
          <p:cNvSpPr>
            <a:spLocks noChangeArrowheads="1"/>
          </p:cNvSpPr>
          <p:nvPr/>
        </p:nvSpPr>
        <p:spPr bwMode="auto">
          <a:xfrm>
            <a:off x="822720" y="993678"/>
            <a:ext cx="8872421" cy="829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kí hiệu 1.x, 2.0, 3.x và 4 đi sau chữ tắt USB phản ánh phiên bản đặc tả kĩ thuật thuộc thế hệ thứ mấy và sau dấu chấm là số phụ.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Kiểu USB là nói về phần cứng như hình dạng cổng và đầu cắm, số lượng chân kết nối,…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Có các kiểu Type-A, Type-B, Type-C. Mỗi kiểu có thể chia nhỏ hơn: Type-A mini, Type-A micro,…</a:t>
            </a:r>
            <a:endParaRPr kumimoji="0" lang="en-US" altLang="en-US" sz="36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7" name="Picture 26" descr="A picture containing text, electronics&#10;&#10;Description automatically generated">
            <a:extLst>
              <a:ext uri="{FF2B5EF4-FFF2-40B4-BE49-F238E27FC236}">
                <a16:creationId xmlns:a16="http://schemas.microsoft.com/office/drawing/2014/main" id="{D62F0A5C-7C61-261E-32CF-2EDEB7119B97}"/>
              </a:ext>
            </a:extLst>
          </p:cNvPr>
          <p:cNvPicPr>
            <a:picLocks noChangeAspect="1"/>
          </p:cNvPicPr>
          <p:nvPr/>
        </p:nvPicPr>
        <p:blipFill rotWithShape="1">
          <a:blip r:embed="rId7">
            <a:extLst>
              <a:ext uri="{28A0092B-C50C-407E-A947-70E740481C1C}">
                <a14:useLocalDpi xmlns:a14="http://schemas.microsoft.com/office/drawing/2010/main" val="0"/>
              </a:ext>
            </a:extLst>
          </a:blip>
          <a:srcRect l="12795" t="13995" r="12417" b="12795"/>
          <a:stretch/>
        </p:blipFill>
        <p:spPr>
          <a:xfrm>
            <a:off x="10500710" y="889506"/>
            <a:ext cx="3347225" cy="3276600"/>
          </a:xfrm>
          <a:prstGeom prst="rect">
            <a:avLst/>
          </a:prstGeom>
        </p:spPr>
      </p:pic>
      <p:pic>
        <p:nvPicPr>
          <p:cNvPr id="29" name="Picture 28" descr="A close-up of a credit card&#10;&#10;Description automatically generated with low confidence">
            <a:extLst>
              <a:ext uri="{FF2B5EF4-FFF2-40B4-BE49-F238E27FC236}">
                <a16:creationId xmlns:a16="http://schemas.microsoft.com/office/drawing/2014/main" id="{BB8610FE-1E16-AFBF-DB17-B4D5290AFE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47935" y="2268540"/>
            <a:ext cx="3104914" cy="2119553"/>
          </a:xfrm>
          <a:prstGeom prst="rect">
            <a:avLst/>
          </a:prstGeom>
        </p:spPr>
      </p:pic>
      <p:pic>
        <p:nvPicPr>
          <p:cNvPr id="31" name="Picture 30" descr="Diagram&#10;&#10;Description automatically generated">
            <a:extLst>
              <a:ext uri="{FF2B5EF4-FFF2-40B4-BE49-F238E27FC236}">
                <a16:creationId xmlns:a16="http://schemas.microsoft.com/office/drawing/2014/main" id="{B3A5C7AE-1BBA-AF50-9E0F-CD385EF4AC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32" y="5037295"/>
            <a:ext cx="7686472" cy="39216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barn(inVertical)">
                                      <p:cBhvr>
                                        <p:cTn id="20" dur="500"/>
                                        <p:tgtEl>
                                          <p:spTgt spid="2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Effect transition="in" filter="barn(inVertical)">
                                      <p:cBhvr>
                                        <p:cTn id="25" dur="500"/>
                                        <p:tgtEl>
                                          <p:spTgt spid="2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1968</Words>
  <Application>Microsoft Office PowerPoint</Application>
  <PresentationFormat>Custom</PresentationFormat>
  <Paragraphs>205</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Hero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4</cp:revision>
  <dcterms:created xsi:type="dcterms:W3CDTF">2006-08-16T00:00:00Z</dcterms:created>
  <dcterms:modified xsi:type="dcterms:W3CDTF">2022-08-04T01:04:41Z</dcterms:modified>
  <dc:identifier>DAFHsY0x_nQ</dc:identifier>
</cp:coreProperties>
</file>