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67" r:id="rId2"/>
    <p:sldId id="259" r:id="rId3"/>
    <p:sldId id="256" r:id="rId4"/>
    <p:sldId id="258" r:id="rId5"/>
    <p:sldId id="269" r:id="rId6"/>
    <p:sldId id="270" r:id="rId7"/>
    <p:sldId id="271" r:id="rId8"/>
    <p:sldId id="273" r:id="rId9"/>
    <p:sldId id="272" r:id="rId10"/>
    <p:sldId id="274" r:id="rId11"/>
    <p:sldId id="275" r:id="rId12"/>
    <p:sldId id="277" r:id="rId13"/>
    <p:sldId id="276" r:id="rId14"/>
    <p:sldId id="278" r:id="rId15"/>
    <p:sldId id="279" r:id="rId16"/>
    <p:sldId id="280" r:id="rId17"/>
    <p:sldId id="281" r:id="rId18"/>
    <p:sldId id="282" r:id="rId19"/>
    <p:sldId id="283" r:id="rId20"/>
    <p:sldId id="284" r:id="rId21"/>
    <p:sldId id="285" r:id="rId22"/>
    <p:sldId id="286" r:id="rId23"/>
    <p:sldId id="287" r:id="rId24"/>
    <p:sldId id="257" r:id="rId25"/>
    <p:sldId id="288"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Webdings" panose="05030102010509060703" pitchFamily="18" charset="2"/>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B0DB44-3642-4EC9-B98A-68851F1B839B}">
          <p14:sldIdLst>
            <p14:sldId id="267"/>
            <p14:sldId id="259"/>
            <p14:sldId id="256"/>
            <p14:sldId id="258"/>
            <p14:sldId id="269"/>
            <p14:sldId id="270"/>
            <p14:sldId id="271"/>
            <p14:sldId id="273"/>
            <p14:sldId id="272"/>
            <p14:sldId id="274"/>
            <p14:sldId id="275"/>
            <p14:sldId id="277"/>
            <p14:sldId id="276"/>
            <p14:sldId id="278"/>
            <p14:sldId id="279"/>
            <p14:sldId id="280"/>
            <p14:sldId id="281"/>
            <p14:sldId id="282"/>
            <p14:sldId id="283"/>
            <p14:sldId id="284"/>
            <p14:sldId id="285"/>
            <p14:sldId id="286"/>
            <p14:sldId id="287"/>
            <p14:sldId id="257"/>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E3AA"/>
    <a:srgbClr val="FFFF99"/>
    <a:srgbClr val="FFFF66"/>
    <a:srgbClr val="FCBD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3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4D146-0106-4B09-9E7D-76C1E8F27B35}" type="datetimeFigureOut">
              <a:rPr lang="en-US" smtClean="0"/>
              <a:t>9/10/2022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82829-D0DA-4839-9F72-5D4E078AFC93}" type="slidenum">
              <a:rPr lang="en-US" smtClean="0"/>
              <a:t>‹#›</a:t>
            </a:fld>
            <a:endParaRPr lang="en-US"/>
          </a:p>
        </p:txBody>
      </p:sp>
    </p:spTree>
    <p:extLst>
      <p:ext uri="{BB962C8B-B14F-4D97-AF65-F5344CB8AC3E}">
        <p14:creationId xmlns:p14="http://schemas.microsoft.com/office/powerpoint/2010/main" val="1739195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Thực </a:t>
            </a:r>
            <a:endParaRPr lang="en-US"/>
          </a:p>
        </p:txBody>
      </p:sp>
      <p:sp>
        <p:nvSpPr>
          <p:cNvPr id="4" name="Slide Number Placeholder 3"/>
          <p:cNvSpPr>
            <a:spLocks noGrp="1"/>
          </p:cNvSpPr>
          <p:nvPr>
            <p:ph type="sldNum" sz="quarter" idx="10"/>
          </p:nvPr>
        </p:nvSpPr>
        <p:spPr/>
        <p:txBody>
          <a:bodyPr/>
          <a:lstStyle/>
          <a:p>
            <a:fld id="{34C82829-D0DA-4839-9F72-5D4E078AFC93}" type="slidenum">
              <a:rPr lang="en-US" smtClean="0"/>
              <a:t>4</a:t>
            </a:fld>
            <a:endParaRPr lang="en-US"/>
          </a:p>
        </p:txBody>
      </p:sp>
    </p:spTree>
    <p:extLst>
      <p:ext uri="{BB962C8B-B14F-4D97-AF65-F5344CB8AC3E}">
        <p14:creationId xmlns:p14="http://schemas.microsoft.com/office/powerpoint/2010/main" val="327062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44.sv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14"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 Id="rId10" Type="http://schemas.openxmlformats.org/officeDocument/2006/relationships/image" Target="../media/image25.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11.sv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12" Type="http://schemas.openxmlformats.org/officeDocument/2006/relationships/image" Target="../media/image28.gif"/><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27.gif"/><Relationship Id="rId10" Type="http://schemas.openxmlformats.org/officeDocument/2006/relationships/image" Target="../media/image4.svg"/></Relationships>
</file>

<file path=ppt/slides/_rels/slide25.xml.rels><?xml version="1.0" encoding="UTF-8" standalone="yes"?>
<Relationships xmlns="http://schemas.openxmlformats.org/package/2006/relationships"><Relationship Id="rId18" Type="http://schemas.openxmlformats.org/officeDocument/2006/relationships/image" Target="../media/image44.sv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9" Type="http://schemas.openxmlformats.org/officeDocument/2006/relationships/image" Target="../media/image8.png"/><Relationship Id="rId14" Type="http://schemas.openxmlformats.org/officeDocument/2006/relationships/image" Target="../media/image40.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732" b="17684"/>
          <a:stretch>
            <a:fillRect/>
          </a:stretch>
        </p:blipFill>
        <p:spPr>
          <a:xfrm>
            <a:off x="838200" y="1866900"/>
            <a:ext cx="16155509" cy="5832644"/>
          </a:xfrm>
          <a:prstGeom prst="rect">
            <a:avLst/>
          </a:prstGeom>
        </p:spPr>
      </p:pic>
      <p:pic>
        <p:nvPicPr>
          <p:cNvPr id="3" name="Picture 3"/>
          <p:cNvPicPr>
            <a:picLocks noChangeAspect="1"/>
          </p:cNvPicPr>
          <p:nvPr/>
        </p:nvPicPr>
        <p:blipFill>
          <a:blip r:embed="rId3"/>
          <a:srcRect/>
          <a:stretch>
            <a:fillRect/>
          </a:stretch>
        </p:blipFill>
        <p:spPr>
          <a:xfrm rot="-507841">
            <a:off x="461613" y="592872"/>
            <a:ext cx="3530861" cy="1981346"/>
          </a:xfrm>
          <a:prstGeom prst="rect">
            <a:avLst/>
          </a:prstGeom>
        </p:spPr>
      </p:pic>
      <p:sp>
        <p:nvSpPr>
          <p:cNvPr id="4" name="TextBox 4"/>
          <p:cNvSpPr txBox="1"/>
          <p:nvPr/>
        </p:nvSpPr>
        <p:spPr>
          <a:xfrm>
            <a:off x="1624033" y="3099007"/>
            <a:ext cx="14583841" cy="3436838"/>
          </a:xfrm>
          <a:prstGeom prst="rect">
            <a:avLst/>
          </a:prstGeom>
        </p:spPr>
        <p:txBody>
          <a:bodyPr wrap="square" lIns="0" tIns="0" rIns="0" bIns="0" rtlCol="0" anchor="t">
            <a:spAutoFit/>
          </a:bodyPr>
          <a:lstStyle/>
          <a:p>
            <a:pPr algn="ctr">
              <a:lnSpc>
                <a:spcPts val="13381"/>
              </a:lnSpc>
            </a:pPr>
            <a:r>
              <a:rPr lang="en-US" sz="7200" b="1" smtClean="0">
                <a:solidFill>
                  <a:srgbClr val="000000"/>
                </a:solidFill>
                <a:latin typeface="Arial" panose="020B0604020202020204" pitchFamily="34" charset="0"/>
                <a:cs typeface="Arial" panose="020B0604020202020204" pitchFamily="34" charset="0"/>
              </a:rPr>
              <a:t>CHÀO MỪNG CÁC EM ĐẾN VỚI BUỔI HỌC NGÀY HÔM NAY!</a:t>
            </a:r>
            <a:endParaRPr lang="en-US" sz="7200" b="1">
              <a:solidFill>
                <a:srgbClr val="00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srcRect/>
          <a:stretch>
            <a:fillRect/>
          </a:stretch>
        </p:blipFill>
        <p:spPr>
          <a:xfrm>
            <a:off x="15911852" y="1323064"/>
            <a:ext cx="1224488" cy="1224488"/>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731241" y="6566014"/>
            <a:ext cx="3780883" cy="3691517"/>
          </a:xfrm>
          <a:prstGeom prst="rect">
            <a:avLst/>
          </a:prstGeom>
        </p:spPr>
      </p:pic>
    </p:spTree>
    <p:extLst>
      <p:ext uri="{BB962C8B-B14F-4D97-AF65-F5344CB8AC3E}">
        <p14:creationId xmlns:p14="http://schemas.microsoft.com/office/powerpoint/2010/main" val="34078868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4" name="Rounded Rectangle 3"/>
          <p:cNvSpPr/>
          <p:nvPr/>
        </p:nvSpPr>
        <p:spPr>
          <a:xfrm>
            <a:off x="1981200" y="3086100"/>
            <a:ext cx="5638800" cy="1382398"/>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smtClean="0">
                <a:solidFill>
                  <a:schemeClr val="tx1"/>
                </a:solidFill>
                <a:latin typeface="Arial" panose="020B0604020202020204" pitchFamily="34" charset="0"/>
                <a:cs typeface="Arial" panose="020B0604020202020204" pitchFamily="34" charset="0"/>
              </a:rPr>
              <a:t>Bước 2: </a:t>
            </a:r>
            <a:r>
              <a:rPr lang="en-US" sz="3500" smtClean="0">
                <a:solidFill>
                  <a:schemeClr val="tx1"/>
                </a:solidFill>
                <a:latin typeface="Arial" panose="020B0604020202020204" pitchFamily="34" charset="0"/>
                <a:cs typeface="Arial" panose="020B0604020202020204" pitchFamily="34" charset="0"/>
              </a:rPr>
              <a:t>ở hộp thoại Format Cells</a:t>
            </a:r>
            <a:endParaRPr lang="en-US" sz="350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838200" y="1952106"/>
            <a:ext cx="145542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i="1" smtClean="0">
                <a:latin typeface="Arial" panose="020B0604020202020204" pitchFamily="34" charset="0"/>
                <a:cs typeface="Arial" panose="020B0604020202020204" pitchFamily="34" charset="0"/>
              </a:rPr>
              <a:t>Để chọn kí hiệu tiền tệ của Việt Nam ta làm như sau:</a:t>
            </a:r>
            <a:endParaRPr lang="en-US" sz="4500" i="1">
              <a:latin typeface="Arial" panose="020B0604020202020204" pitchFamily="34" charset="0"/>
              <a:cs typeface="Arial" panose="020B0604020202020204" pitchFamily="34" charset="0"/>
            </a:endParaRPr>
          </a:p>
        </p:txBody>
      </p:sp>
      <p:sp>
        <p:nvSpPr>
          <p:cNvPr id="14" name="Rounded Rectangle 13"/>
          <p:cNvSpPr/>
          <p:nvPr/>
        </p:nvSpPr>
        <p:spPr>
          <a:xfrm>
            <a:off x="1981200" y="5363858"/>
            <a:ext cx="5638800" cy="12192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Chọn </a:t>
            </a:r>
            <a:r>
              <a:rPr lang="en-US" sz="3500" b="1" smtClean="0">
                <a:solidFill>
                  <a:schemeClr val="tx1"/>
                </a:solidFill>
                <a:latin typeface="Arial" panose="020B0604020202020204" pitchFamily="34" charset="0"/>
                <a:cs typeface="Arial" panose="020B0604020202020204" pitchFamily="34" charset="0"/>
              </a:rPr>
              <a:t>Currency</a:t>
            </a:r>
            <a:endParaRPr lang="en-US" sz="3500" b="1">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981200" y="7745036"/>
            <a:ext cx="5638800" cy="165584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Tìm kiếm kí hiệu tiền tệ ở thanh </a:t>
            </a:r>
            <a:r>
              <a:rPr lang="en-US" sz="3500" b="1" smtClean="0">
                <a:solidFill>
                  <a:schemeClr val="tx1"/>
                </a:solidFill>
                <a:latin typeface="Arial" panose="020B0604020202020204" pitchFamily="34" charset="0"/>
                <a:cs typeface="Arial" panose="020B0604020202020204" pitchFamily="34" charset="0"/>
              </a:rPr>
              <a:t>Symbol</a:t>
            </a:r>
            <a:endParaRPr lang="en-US" sz="3500" b="1">
              <a:solidFill>
                <a:schemeClr val="tx1"/>
              </a:solidFill>
              <a:latin typeface="Arial" panose="020B0604020202020204" pitchFamily="34" charset="0"/>
              <a:cs typeface="Arial" panose="020B0604020202020204" pitchFamily="34" charset="0"/>
            </a:endParaRPr>
          </a:p>
        </p:txBody>
      </p:sp>
      <p:sp>
        <p:nvSpPr>
          <p:cNvPr id="6" name="Down Arrow 5"/>
          <p:cNvSpPr/>
          <p:nvPr/>
        </p:nvSpPr>
        <p:spPr>
          <a:xfrm>
            <a:off x="4572000" y="4628131"/>
            <a:ext cx="457200" cy="61478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572000" y="6797902"/>
            <a:ext cx="457200" cy="61478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9251166" y="2860284"/>
            <a:ext cx="8077632" cy="7048732"/>
          </a:xfrm>
          <a:prstGeom prst="rect">
            <a:avLst/>
          </a:prstGeom>
        </p:spPr>
      </p:pic>
      <p:cxnSp>
        <p:nvCxnSpPr>
          <p:cNvPr id="19" name="Straight Arrow Connector 18"/>
          <p:cNvCxnSpPr/>
          <p:nvPr/>
        </p:nvCxnSpPr>
        <p:spPr>
          <a:xfrm flipV="1">
            <a:off x="10591800" y="4634892"/>
            <a:ext cx="0" cy="21697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0210800" y="6713294"/>
            <a:ext cx="762000" cy="783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cxnSp>
        <p:nvCxnSpPr>
          <p:cNvPr id="21" name="Straight Arrow Connector 20"/>
          <p:cNvCxnSpPr/>
          <p:nvPr/>
        </p:nvCxnSpPr>
        <p:spPr>
          <a:xfrm flipH="1" flipV="1">
            <a:off x="15511623" y="5274255"/>
            <a:ext cx="631718" cy="19319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5724241" y="7206194"/>
            <a:ext cx="838200" cy="783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2</a:t>
            </a:r>
          </a:p>
        </p:txBody>
      </p:sp>
      <p:sp>
        <p:nvSpPr>
          <p:cNvPr id="24" name="Oval 23"/>
          <p:cNvSpPr/>
          <p:nvPr/>
        </p:nvSpPr>
        <p:spPr>
          <a:xfrm>
            <a:off x="11831806" y="9237954"/>
            <a:ext cx="762000" cy="7839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a:latin typeface="Arial" panose="020B0604020202020204" pitchFamily="34" charset="0"/>
                <a:cs typeface="Arial" panose="020B0604020202020204" pitchFamily="34" charset="0"/>
              </a:rPr>
              <a:t>3</a:t>
            </a:r>
          </a:p>
        </p:txBody>
      </p:sp>
      <p:cxnSp>
        <p:nvCxnSpPr>
          <p:cNvPr id="25" name="Straight Arrow Connector 24"/>
          <p:cNvCxnSpPr/>
          <p:nvPr/>
        </p:nvCxnSpPr>
        <p:spPr>
          <a:xfrm flipV="1">
            <a:off x="12603966" y="9639300"/>
            <a:ext cx="2419019"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93594" y="773173"/>
            <a:ext cx="14989282" cy="861774"/>
          </a:xfrm>
          <a:prstGeom prst="rect">
            <a:avLst/>
          </a:prstGeom>
          <a:noFill/>
        </p:spPr>
        <p:txBody>
          <a:bodyPr wrap="square" rtlCol="0">
            <a:spAutoFit/>
          </a:bodyPr>
          <a:lstStyle/>
          <a:p>
            <a:r>
              <a:rPr lang="en-US" sz="5000" b="1" smtClean="0">
                <a:solidFill>
                  <a:srgbClr val="FF0000"/>
                </a:solidFill>
                <a:latin typeface="Arial" panose="020B0604020202020204" pitchFamily="34" charset="0"/>
                <a:cs typeface="Arial" panose="020B0604020202020204" pitchFamily="34" charset="0"/>
              </a:rPr>
              <a:t>c</a:t>
            </a:r>
            <a:r>
              <a:rPr lang="en-US" sz="5000" b="1" smtClean="0">
                <a:solidFill>
                  <a:srgbClr val="FF0000"/>
                </a:solidFill>
                <a:latin typeface="Arial" panose="020B0604020202020204" pitchFamily="34" charset="0"/>
                <a:cs typeface="Arial" panose="020B0604020202020204" pitchFamily="34" charset="0"/>
              </a:rPr>
              <a:t>. </a:t>
            </a:r>
            <a:r>
              <a:rPr lang="en-US" sz="5000" b="1" smtClean="0">
                <a:solidFill>
                  <a:srgbClr val="FF0000"/>
                </a:solidFill>
                <a:latin typeface="Arial" panose="020B0604020202020204" pitchFamily="34" charset="0"/>
                <a:cs typeface="Arial" panose="020B0604020202020204" pitchFamily="34" charset="0"/>
              </a:rPr>
              <a:t>Áp </a:t>
            </a:r>
            <a:r>
              <a:rPr lang="en-US" sz="5000" b="1">
                <a:solidFill>
                  <a:srgbClr val="FF0000"/>
                </a:solidFill>
                <a:latin typeface="Arial" panose="020B0604020202020204" pitchFamily="34" charset="0"/>
                <a:cs typeface="Arial" panose="020B0604020202020204" pitchFamily="34" charset="0"/>
              </a:rPr>
              <a:t>dụng kí hiệu tiền Việt Nam</a:t>
            </a:r>
          </a:p>
        </p:txBody>
      </p:sp>
    </p:spTree>
    <p:extLst>
      <p:ext uri="{BB962C8B-B14F-4D97-AF65-F5344CB8AC3E}">
        <p14:creationId xmlns:p14="http://schemas.microsoft.com/office/powerpoint/2010/main" val="3914448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2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2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2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6" grpId="0" animBg="1"/>
      <p:bldP spid="16" grpId="0" animBg="1"/>
      <p:bldP spid="20"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3" name="Pentagon 2"/>
          <p:cNvSpPr/>
          <p:nvPr/>
        </p:nvSpPr>
        <p:spPr>
          <a:xfrm>
            <a:off x="307596" y="800100"/>
            <a:ext cx="4493004" cy="914400"/>
          </a:xfrm>
          <a:prstGeom prst="homePlate">
            <a:avLst/>
          </a:prstGeom>
          <a:solidFill>
            <a:srgbClr val="B0E3AA"/>
          </a:solidFill>
          <a:ln>
            <a:solidFill>
              <a:srgbClr val="B0E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i="1" smtClean="0">
                <a:solidFill>
                  <a:schemeClr val="tx1"/>
                </a:solidFill>
                <a:latin typeface="Arial" panose="020B0604020202020204" pitchFamily="34" charset="0"/>
                <a:cs typeface="Arial" panose="020B0604020202020204" pitchFamily="34" charset="0"/>
              </a:rPr>
              <a:t>Hoạt động 1</a:t>
            </a:r>
            <a:endParaRPr lang="en-US" sz="4500" b="1" i="1">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763398" y="2164675"/>
            <a:ext cx="16611600" cy="7253049"/>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3500" b="1" i="1"/>
              <a:t>Mở trang tính có một cột số bất kì hoặc nhập một cột số liệu tùy ý. Chọn khối ô số liệu trong cột này. Cho biết kết quả khám phá cách định dạng hiển thị số tiền với các thao tác sau:</a:t>
            </a:r>
          </a:p>
          <a:p>
            <a:pPr algn="just">
              <a:lnSpc>
                <a:spcPct val="150000"/>
              </a:lnSpc>
            </a:pPr>
            <a:r>
              <a:rPr lang="vi-VN" sz="3500"/>
              <a:t>1) Nháy nút lệnh "$".</a:t>
            </a:r>
          </a:p>
          <a:p>
            <a:pPr algn="just">
              <a:lnSpc>
                <a:spcPct val="150000"/>
              </a:lnSpc>
            </a:pPr>
            <a:r>
              <a:rPr lang="vi-VN" sz="3500"/>
              <a:t>2) Mở danh sách các kí hiệu tiền tệ những nước phát triển trên thế giới như: £, €, ¥,… và lần lượt áp dụng định dạng số tiền của một số nước, khu vực khác như Anh, EU, Nhật Bản,...</a:t>
            </a:r>
          </a:p>
          <a:p>
            <a:pPr algn="just">
              <a:lnSpc>
                <a:spcPct val="150000"/>
              </a:lnSpc>
            </a:pPr>
            <a:r>
              <a:rPr lang="vi-VN" sz="3500"/>
              <a:t>3) Áp dụng định dạng số tiền theo đồng tiền Việt Nam.</a:t>
            </a:r>
          </a:p>
        </p:txBody>
      </p:sp>
    </p:spTree>
    <p:extLst>
      <p:ext uri="{BB962C8B-B14F-4D97-AF65-F5344CB8AC3E}">
        <p14:creationId xmlns:p14="http://schemas.microsoft.com/office/powerpoint/2010/main" val="22285730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par>
                                <p:cTn id="16" presetID="16" presetClass="entr" presetSubtype="21" fill="hold" nodeType="withEffect">
                                  <p:stCondLst>
                                    <p:cond delay="0"/>
                                  </p:stCondLst>
                                  <p:iterate type="lt">
                                    <p:tmPct val="0"/>
                                  </p:iterate>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par>
                                <p:cTn id="19" presetID="16" presetClass="entr" presetSubtype="21" fill="hold" nodeType="withEffect">
                                  <p:stCondLst>
                                    <p:cond delay="0"/>
                                  </p:stCondLst>
                                  <p:iterate type="lt">
                                    <p:tmPct val="0"/>
                                  </p:iterate>
                                  <p:childTnLst>
                                    <p:set>
                                      <p:cBhvr>
                                        <p:cTn id="20" dur="1" fill="hold">
                                          <p:stCondLst>
                                            <p:cond delay="0"/>
                                          </p:stCondLst>
                                        </p:cTn>
                                        <p:tgtEl>
                                          <p:spTgt spid="7">
                                            <p:txEl>
                                              <p:pRg st="2" end="2"/>
                                            </p:txEl>
                                          </p:spTgt>
                                        </p:tgtEl>
                                        <p:attrNameLst>
                                          <p:attrName>style.visibility</p:attrName>
                                        </p:attrNameLst>
                                      </p:cBhvr>
                                      <p:to>
                                        <p:strVal val="visible"/>
                                      </p:to>
                                    </p:set>
                                    <p:animEffect transition="in" filter="barn(inVertical)">
                                      <p:cBhvr>
                                        <p:cTn id="21" dur="500"/>
                                        <p:tgtEl>
                                          <p:spTgt spid="7">
                                            <p:txEl>
                                              <p:pRg st="2" end="2"/>
                                            </p:txEl>
                                          </p:spTgt>
                                        </p:tgtEl>
                                      </p:cBhvr>
                                    </p:animEffect>
                                  </p:childTnLst>
                                </p:cTn>
                              </p:par>
                              <p:par>
                                <p:cTn id="22" presetID="16" presetClass="entr" presetSubtype="21" fill="hold" nodeType="withEffect">
                                  <p:stCondLst>
                                    <p:cond delay="0"/>
                                  </p:stCondLst>
                                  <p:iterate type="lt">
                                    <p:tmPct val="0"/>
                                  </p:iterate>
                                  <p:childTnLst>
                                    <p:set>
                                      <p:cBhvr>
                                        <p:cTn id="23" dur="1" fill="hold">
                                          <p:stCondLst>
                                            <p:cond delay="0"/>
                                          </p:stCondLst>
                                        </p:cTn>
                                        <p:tgtEl>
                                          <p:spTgt spid="7">
                                            <p:txEl>
                                              <p:pRg st="3" end="3"/>
                                            </p:txEl>
                                          </p:spTgt>
                                        </p:tgtEl>
                                        <p:attrNameLst>
                                          <p:attrName>style.visibility</p:attrName>
                                        </p:attrNameLst>
                                      </p:cBhvr>
                                      <p:to>
                                        <p:strVal val="visible"/>
                                      </p:to>
                                    </p:set>
                                    <p:animEffect transition="in" filter="barn(inVertical)">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7">
                                            <p:txEl>
                                              <p:pRg st="1" end="1"/>
                                            </p:txEl>
                                          </p:spTgt>
                                        </p:tgtEl>
                                        <p:attrNameLst>
                                          <p:attrName>style.color</p:attrName>
                                        </p:attrNameLst>
                                      </p:cBhvr>
                                      <p:to>
                                        <p:clrVal>
                                          <a:srgbClr val="FF0000"/>
                                        </p:clrVal>
                                      </p:to>
                                    </p:set>
                                    <p:set>
                                      <p:cBhvr>
                                        <p:cTn id="29" dur="500" fill="hold"/>
                                        <p:tgtEl>
                                          <p:spTgt spid="7">
                                            <p:txEl>
                                              <p:pRg st="1" end="1"/>
                                            </p:txEl>
                                          </p:spTgt>
                                        </p:tgtEl>
                                        <p:attrNameLst>
                                          <p:attrName>fillcolor</p:attrName>
                                        </p:attrNameLst>
                                      </p:cBhvr>
                                      <p:to>
                                        <p:clrVal>
                                          <a:srgbClr val="FF0000"/>
                                        </p:clrVal>
                                      </p:to>
                                    </p:set>
                                    <p:set>
                                      <p:cBhvr>
                                        <p:cTn id="30" dur="500" fill="hold"/>
                                        <p:tgtEl>
                                          <p:spTgt spid="7">
                                            <p:txEl>
                                              <p:pRg st="1" end="1"/>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7">
                                            <p:txEl>
                                              <p:pRg st="1" end="1"/>
                                            </p:txEl>
                                          </p:spTgt>
                                        </p:tgtEl>
                                        <p:attrNameLst>
                                          <p:attrName>style.color</p:attrName>
                                        </p:attrNameLst>
                                      </p:cBhvr>
                                      <p:to>
                                        <p:clrVal>
                                          <a:srgbClr val="000000"/>
                                        </p:clrVal>
                                      </p:to>
                                    </p:set>
                                    <p:set>
                                      <p:cBhvr>
                                        <p:cTn id="35" dur="500" fill="hold"/>
                                        <p:tgtEl>
                                          <p:spTgt spid="7">
                                            <p:txEl>
                                              <p:pRg st="1" end="1"/>
                                            </p:txEl>
                                          </p:spTgt>
                                        </p:tgtEl>
                                        <p:attrNameLst>
                                          <p:attrName>fillcolor</p:attrName>
                                        </p:attrNameLst>
                                      </p:cBhvr>
                                      <p:to>
                                        <p:clrVal>
                                          <a:srgbClr val="000000"/>
                                        </p:clrVal>
                                      </p:to>
                                    </p:set>
                                    <p:set>
                                      <p:cBhvr>
                                        <p:cTn id="36" dur="500" fill="hold"/>
                                        <p:tgtEl>
                                          <p:spTgt spid="7">
                                            <p:txEl>
                                              <p:pRg st="1" end="1"/>
                                            </p:txEl>
                                          </p:spTgt>
                                        </p:tgtEl>
                                        <p:attrNameLst>
                                          <p:attrName>fill.type</p:attrName>
                                        </p:attrNameLst>
                                      </p:cBhvr>
                                      <p:to>
                                        <p:strVal val="solid"/>
                                      </p:to>
                                    </p:set>
                                  </p:childTnLst>
                                </p:cTn>
                              </p:par>
                              <p:par>
                                <p:cTn id="37" presetID="16" presetClass="emph" presetSubtype="0" fill="hold" nodeType="withEffect">
                                  <p:stCondLst>
                                    <p:cond delay="0"/>
                                  </p:stCondLst>
                                  <p:iterate type="lt">
                                    <p:tmPct val="10647"/>
                                  </p:iterate>
                                  <p:childTnLst>
                                    <p:set>
                                      <p:cBhvr override="childStyle">
                                        <p:cTn id="38" dur="10" fill="hold"/>
                                        <p:tgtEl>
                                          <p:spTgt spid="7">
                                            <p:txEl>
                                              <p:pRg st="2" end="2"/>
                                            </p:txEl>
                                          </p:spTgt>
                                        </p:tgtEl>
                                        <p:attrNameLst>
                                          <p:attrName>style.color</p:attrName>
                                        </p:attrNameLst>
                                      </p:cBhvr>
                                      <p:to>
                                        <p:clrVal>
                                          <a:srgbClr val="FF0000"/>
                                        </p:clrVal>
                                      </p:to>
                                    </p:set>
                                    <p:set>
                                      <p:cBhvr>
                                        <p:cTn id="39" dur="10" fill="hold"/>
                                        <p:tgtEl>
                                          <p:spTgt spid="7">
                                            <p:txEl>
                                              <p:pRg st="2" end="2"/>
                                            </p:txEl>
                                          </p:spTgt>
                                        </p:tgtEl>
                                        <p:attrNameLst>
                                          <p:attrName>fillcolor</p:attrName>
                                        </p:attrNameLst>
                                      </p:cBhvr>
                                      <p:to>
                                        <p:clrVal>
                                          <a:srgbClr val="FF0000"/>
                                        </p:clrVal>
                                      </p:to>
                                    </p:set>
                                    <p:set>
                                      <p:cBhvr>
                                        <p:cTn id="40" dur="10" fill="hold"/>
                                        <p:tgtEl>
                                          <p:spTgt spid="7">
                                            <p:txEl>
                                              <p:pRg st="2" end="2"/>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16" presetClass="emph" presetSubtype="0" fill="hold" nodeType="clickEffect">
                                  <p:stCondLst>
                                    <p:cond delay="0"/>
                                  </p:stCondLst>
                                  <p:iterate type="lt">
                                    <p:tmPct val="4000"/>
                                  </p:iterate>
                                  <p:childTnLst>
                                    <p:set>
                                      <p:cBhvr override="childStyle">
                                        <p:cTn id="44" dur="500" fill="hold"/>
                                        <p:tgtEl>
                                          <p:spTgt spid="7">
                                            <p:txEl>
                                              <p:pRg st="3" end="3"/>
                                            </p:txEl>
                                          </p:spTgt>
                                        </p:tgtEl>
                                        <p:attrNameLst>
                                          <p:attrName>style.color</p:attrName>
                                        </p:attrNameLst>
                                      </p:cBhvr>
                                      <p:to>
                                        <p:clrVal>
                                          <a:srgbClr val="FF0000"/>
                                        </p:clrVal>
                                      </p:to>
                                    </p:set>
                                    <p:set>
                                      <p:cBhvr>
                                        <p:cTn id="45" dur="500" fill="hold"/>
                                        <p:tgtEl>
                                          <p:spTgt spid="7">
                                            <p:txEl>
                                              <p:pRg st="3" end="3"/>
                                            </p:txEl>
                                          </p:spTgt>
                                        </p:tgtEl>
                                        <p:attrNameLst>
                                          <p:attrName>fillcolor</p:attrName>
                                        </p:attrNameLst>
                                      </p:cBhvr>
                                      <p:to>
                                        <p:clrVal>
                                          <a:srgbClr val="FF0000"/>
                                        </p:clrVal>
                                      </p:to>
                                    </p:set>
                                    <p:set>
                                      <p:cBhvr>
                                        <p:cTn id="46" dur="500" fill="hold"/>
                                        <p:tgtEl>
                                          <p:spTgt spid="7">
                                            <p:txEl>
                                              <p:pRg st="3" end="3"/>
                                            </p:txEl>
                                          </p:spTgt>
                                        </p:tgtEl>
                                        <p:attrNameLst>
                                          <p:attrName>fill.type</p:attrName>
                                        </p:attrNameLst>
                                      </p:cBhvr>
                                      <p:to>
                                        <p:strVal val="solid"/>
                                      </p:to>
                                    </p:set>
                                  </p:childTnLst>
                                </p:cTn>
                              </p:par>
                              <p:par>
                                <p:cTn id="47" presetID="16" presetClass="emph" presetSubtype="0" fill="hold" nodeType="withEffect">
                                  <p:stCondLst>
                                    <p:cond delay="0"/>
                                  </p:stCondLst>
                                  <p:iterate type="lt">
                                    <p:tmPct val="4000"/>
                                  </p:iterate>
                                  <p:childTnLst>
                                    <p:set>
                                      <p:cBhvr override="childStyle">
                                        <p:cTn id="48" dur="10" fill="hold"/>
                                        <p:tgtEl>
                                          <p:spTgt spid="7">
                                            <p:txEl>
                                              <p:pRg st="2" end="2"/>
                                            </p:txEl>
                                          </p:spTgt>
                                        </p:tgtEl>
                                        <p:attrNameLst>
                                          <p:attrName>style.color</p:attrName>
                                        </p:attrNameLst>
                                      </p:cBhvr>
                                      <p:to>
                                        <p:clrVal>
                                          <a:srgbClr val="000000"/>
                                        </p:clrVal>
                                      </p:to>
                                    </p:set>
                                    <p:set>
                                      <p:cBhvr>
                                        <p:cTn id="49" dur="10" fill="hold"/>
                                        <p:tgtEl>
                                          <p:spTgt spid="7">
                                            <p:txEl>
                                              <p:pRg st="2" end="2"/>
                                            </p:txEl>
                                          </p:spTgt>
                                        </p:tgtEl>
                                        <p:attrNameLst>
                                          <p:attrName>fillcolor</p:attrName>
                                        </p:attrNameLst>
                                      </p:cBhvr>
                                      <p:to>
                                        <p:clrVal>
                                          <a:srgbClr val="000000"/>
                                        </p:clrVal>
                                      </p:to>
                                    </p:set>
                                    <p:set>
                                      <p:cBhvr>
                                        <p:cTn id="50" dur="10" fill="hold"/>
                                        <p:tgtEl>
                                          <p:spTgt spid="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4" name="Rectangle 3"/>
          <p:cNvSpPr/>
          <p:nvPr/>
        </p:nvSpPr>
        <p:spPr>
          <a:xfrm>
            <a:off x="914400" y="664224"/>
            <a:ext cx="12059712" cy="1015663"/>
          </a:xfrm>
          <a:prstGeom prst="rect">
            <a:avLst/>
          </a:prstGeom>
        </p:spPr>
        <p:txBody>
          <a:bodyPr wrap="none">
            <a:spAutoFit/>
          </a:bodyPr>
          <a:lstStyle/>
          <a:p>
            <a:r>
              <a:rPr lang="en-US" sz="6000" b="1" smtClean="0">
                <a:latin typeface="Arial" panose="020B0604020202020204" pitchFamily="34" charset="0"/>
                <a:cs typeface="Arial" panose="020B0604020202020204" pitchFamily="34" charset="0"/>
              </a:rPr>
              <a:t>2. Định </a:t>
            </a:r>
            <a:r>
              <a:rPr lang="en-US" sz="6000" b="1">
                <a:latin typeface="Arial" panose="020B0604020202020204" pitchFamily="34" charset="0"/>
                <a:cs typeface="Arial" panose="020B0604020202020204" pitchFamily="34" charset="0"/>
              </a:rPr>
              <a:t>dạng hiển thị ngày tháng</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34387" t="35411" r="6055" b="6016"/>
          <a:stretch/>
        </p:blipFill>
        <p:spPr>
          <a:xfrm>
            <a:off x="10119125" y="3396508"/>
            <a:ext cx="6977720" cy="5871605"/>
          </a:xfrm>
          <a:prstGeom prst="rect">
            <a:avLst/>
          </a:prstGeom>
        </p:spPr>
      </p:pic>
      <p:sp>
        <p:nvSpPr>
          <p:cNvPr id="8" name="TextBox 7"/>
          <p:cNvSpPr txBox="1"/>
          <p:nvPr/>
        </p:nvSpPr>
        <p:spPr>
          <a:xfrm>
            <a:off x="9069198" y="9268113"/>
            <a:ext cx="8610600" cy="553998"/>
          </a:xfrm>
          <a:prstGeom prst="rect">
            <a:avLst/>
          </a:prstGeom>
          <a:noFill/>
        </p:spPr>
        <p:txBody>
          <a:bodyPr wrap="square" rtlCol="0">
            <a:spAutoFit/>
          </a:bodyPr>
          <a:lstStyle/>
          <a:p>
            <a:r>
              <a:rPr lang="en-US" sz="3000" i="1" smtClean="0">
                <a:solidFill>
                  <a:srgbClr val="002060"/>
                </a:solidFill>
                <a:latin typeface="Arial" panose="020B0604020202020204" pitchFamily="34" charset="0"/>
                <a:cs typeface="Arial" panose="020B0604020202020204" pitchFamily="34" charset="0"/>
              </a:rPr>
              <a:t>Hình 2. Định dạng ngày tháng năm kiểu Việt Nam</a:t>
            </a:r>
            <a:endParaRPr lang="en-US" sz="3000" i="1">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610998" y="1679887"/>
            <a:ext cx="16916400" cy="2862322"/>
          </a:xfrm>
          <a:prstGeom prst="rect">
            <a:avLst/>
          </a:prstGeom>
        </p:spPr>
        <p:txBody>
          <a:bodyPr wrap="square">
            <a:spAutoFit/>
          </a:bodyPr>
          <a:lstStyle/>
          <a:p>
            <a:pPr marL="571500" indent="-571500">
              <a:lnSpc>
                <a:spcPct val="150000"/>
              </a:lnSpc>
              <a:buFont typeface="Wingdings" panose="05000000000000000000" pitchFamily="2" charset="2"/>
              <a:buChar char="Ø"/>
            </a:pPr>
            <a:r>
              <a:rPr lang="vi-VN" sz="4000" smtClean="0"/>
              <a:t>Đọc </a:t>
            </a:r>
            <a:r>
              <a:rPr lang="vi-VN" sz="4000"/>
              <a:t>thông tin mục 2 – SGK tr.22, quan sát Hình 2 và trả lời câu hỏi: </a:t>
            </a:r>
            <a:r>
              <a:rPr lang="vi-VN" sz="4000" b="1" i="1"/>
              <a:t>Em hãy nêu các bước định dạng hiển thị ngày tháng theo kiểu Anh – Mỹ và kiểu Việt Nam.</a:t>
            </a:r>
            <a:endParaRPr lang="en-US" sz="4000" b="1" i="1"/>
          </a:p>
        </p:txBody>
      </p:sp>
      <p:pic>
        <p:nvPicPr>
          <p:cNvPr id="10"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064621" y="4542209"/>
            <a:ext cx="5883695" cy="5444868"/>
          </a:xfrm>
          <a:prstGeom prst="rect">
            <a:avLst/>
          </a:prstGeom>
        </p:spPr>
      </p:pic>
    </p:spTree>
    <p:extLst>
      <p:ext uri="{BB962C8B-B14F-4D97-AF65-F5344CB8AC3E}">
        <p14:creationId xmlns:p14="http://schemas.microsoft.com/office/powerpoint/2010/main" val="8055517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9" name="TextBox 8"/>
          <p:cNvSpPr txBox="1"/>
          <p:nvPr/>
        </p:nvSpPr>
        <p:spPr>
          <a:xfrm>
            <a:off x="1060865" y="741169"/>
            <a:ext cx="8616535" cy="861774"/>
          </a:xfrm>
          <a:prstGeom prst="rect">
            <a:avLst/>
          </a:prstGeom>
          <a:noFill/>
        </p:spPr>
        <p:txBody>
          <a:bodyPr wrap="square" rtlCol="0">
            <a:spAutoFit/>
          </a:bodyPr>
          <a:lstStyle/>
          <a:p>
            <a:r>
              <a:rPr lang="en-US" sz="5000" b="1" smtClean="0">
                <a:solidFill>
                  <a:srgbClr val="FF0000"/>
                </a:solidFill>
                <a:latin typeface="Arial" panose="020B0604020202020204" pitchFamily="34" charset="0"/>
                <a:cs typeface="Arial" panose="020B0604020202020204" pitchFamily="34" charset="0"/>
              </a:rPr>
              <a:t>a. Short Date và Long Date</a:t>
            </a:r>
            <a:endParaRPr lang="en-US" sz="5000" b="1">
              <a:solidFill>
                <a:srgbClr val="FF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3284" y="1620723"/>
            <a:ext cx="5791200" cy="3311960"/>
          </a:xfrm>
          <a:prstGeom prst="rect">
            <a:avLst/>
          </a:prstGeom>
        </p:spPr>
      </p:pic>
      <p:pic>
        <p:nvPicPr>
          <p:cNvPr id="14" name="Picture 13"/>
          <p:cNvPicPr>
            <a:picLocks noChangeAspect="1"/>
          </p:cNvPicPr>
          <p:nvPr/>
        </p:nvPicPr>
        <p:blipFill rotWithShape="1">
          <a:blip r:embed="rId8"/>
          <a:srcRect l="45900" t="7292" r="39459" b="48101"/>
          <a:stretch/>
        </p:blipFill>
        <p:spPr>
          <a:xfrm>
            <a:off x="12344400" y="892052"/>
            <a:ext cx="3505200" cy="6004048"/>
          </a:xfrm>
          <a:prstGeom prst="rect">
            <a:avLst/>
          </a:prstGeom>
        </p:spPr>
      </p:pic>
      <p:sp>
        <p:nvSpPr>
          <p:cNvPr id="15" name="Rounded Rectangle 14"/>
          <p:cNvSpPr/>
          <p:nvPr/>
        </p:nvSpPr>
        <p:spPr>
          <a:xfrm>
            <a:off x="726763" y="5278323"/>
            <a:ext cx="7002053" cy="2439521"/>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b="1">
                <a:solidFill>
                  <a:srgbClr val="000000"/>
                </a:solidFill>
                <a:ea typeface="Calibri" panose="020F0502020204030204" pitchFamily="34" charset="0"/>
              </a:rPr>
              <a:t>Bước 1: </a:t>
            </a:r>
            <a:endParaRPr lang="en-US" sz="3500" b="1" smtClean="0">
              <a:solidFill>
                <a:srgbClr val="000000"/>
              </a:solidFill>
              <a:ea typeface="Calibri" panose="020F0502020204030204" pitchFamily="34" charset="0"/>
            </a:endParaRPr>
          </a:p>
          <a:p>
            <a:pPr algn="just">
              <a:lnSpc>
                <a:spcPct val="150000"/>
              </a:lnSpc>
            </a:pPr>
            <a:r>
              <a:rPr lang="vi-VN" sz="3500" smtClean="0">
                <a:solidFill>
                  <a:srgbClr val="000000"/>
                </a:solidFill>
                <a:ea typeface="Calibri" panose="020F0502020204030204" pitchFamily="34" charset="0"/>
              </a:rPr>
              <a:t>Nháy </a:t>
            </a:r>
            <a:r>
              <a:rPr lang="vi-VN" sz="3500">
                <a:solidFill>
                  <a:srgbClr val="000000"/>
                </a:solidFill>
                <a:ea typeface="Calibri" panose="020F0502020204030204" pitchFamily="34" charset="0"/>
              </a:rPr>
              <a:t>chuột vào dấu trỏ xuống </a:t>
            </a:r>
            <a:r>
              <a:rPr lang="vi-VN" sz="3500">
                <a:solidFill>
                  <a:srgbClr val="000000"/>
                </a:solidFill>
                <a:ea typeface="Calibri" panose="020F0502020204030204" pitchFamily="34" charset="0"/>
                <a:cs typeface="Calibri" panose="020F0502020204030204" pitchFamily="34" charset="0"/>
                <a:sym typeface="Webdings" panose="05030102010509060703" pitchFamily="18" charset="2"/>
              </a:rPr>
              <a:t></a:t>
            </a:r>
            <a:r>
              <a:rPr lang="vi-VN" sz="3500">
                <a:solidFill>
                  <a:srgbClr val="000000"/>
                </a:solidFill>
                <a:ea typeface="Calibri" panose="020F0502020204030204" pitchFamily="34" charset="0"/>
              </a:rPr>
              <a:t> cạnh phải lệnh </a:t>
            </a:r>
            <a:r>
              <a:rPr lang="vi-VN" sz="3500" b="1">
                <a:solidFill>
                  <a:srgbClr val="000000"/>
                </a:solidFill>
                <a:ea typeface="Calibri" panose="020F0502020204030204" pitchFamily="34" charset="0"/>
              </a:rPr>
              <a:t>General</a:t>
            </a:r>
            <a:r>
              <a:rPr lang="vi-VN" sz="3500">
                <a:solidFill>
                  <a:srgbClr val="000000"/>
                </a:solidFill>
                <a:ea typeface="Calibri" panose="020F0502020204030204" pitchFamily="34" charset="0"/>
              </a:rPr>
              <a:t>.</a:t>
            </a:r>
            <a:endParaRPr lang="en-US" sz="3500"/>
          </a:p>
        </p:txBody>
      </p:sp>
      <p:sp>
        <p:nvSpPr>
          <p:cNvPr id="16" name="Rounded Rectangle 15"/>
          <p:cNvSpPr/>
          <p:nvPr/>
        </p:nvSpPr>
        <p:spPr>
          <a:xfrm>
            <a:off x="12468328" y="4616706"/>
            <a:ext cx="3200400" cy="152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286484" y="2210596"/>
            <a:ext cx="3657600" cy="16170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smtClean="0">
                <a:solidFill>
                  <a:schemeClr val="tx1"/>
                </a:solidFill>
                <a:latin typeface="Arial" panose="020B0604020202020204" pitchFamily="34" charset="0"/>
                <a:cs typeface="Arial" panose="020B0604020202020204" pitchFamily="34" charset="0"/>
              </a:rPr>
              <a:t>Bước 2</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Chọn 1 trong 2</a:t>
            </a:r>
            <a:endParaRPr lang="en-US" sz="3500">
              <a:solidFill>
                <a:schemeClr val="tx1"/>
              </a:solidFill>
              <a:latin typeface="Arial" panose="020B0604020202020204" pitchFamily="34" charset="0"/>
              <a:cs typeface="Arial" panose="020B0604020202020204" pitchFamily="34" charset="0"/>
            </a:endParaRPr>
          </a:p>
        </p:txBody>
      </p:sp>
      <p:cxnSp>
        <p:nvCxnSpPr>
          <p:cNvPr id="19" name="Straight Arrow Connector 18"/>
          <p:cNvCxnSpPr>
            <a:stCxn id="17" idx="2"/>
          </p:cNvCxnSpPr>
          <p:nvPr/>
        </p:nvCxnSpPr>
        <p:spPr>
          <a:xfrm>
            <a:off x="10115284" y="3827680"/>
            <a:ext cx="2801226" cy="15510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a:off x="726763" y="8574517"/>
            <a:ext cx="990600" cy="533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99720" y="8239167"/>
            <a:ext cx="15932309" cy="1015663"/>
          </a:xfrm>
          <a:prstGeom prst="rect">
            <a:avLst/>
          </a:prstGeom>
          <a:noFill/>
        </p:spPr>
        <p:txBody>
          <a:bodyPr wrap="square" rtlCol="0">
            <a:spAutoFit/>
          </a:bodyPr>
          <a:lstStyle/>
          <a:p>
            <a:pPr algn="just">
              <a:lnSpc>
                <a:spcPct val="150000"/>
              </a:lnSpc>
            </a:pPr>
            <a:r>
              <a:rPr lang="en-US" sz="4000" b="1" i="1" smtClean="0">
                <a:latin typeface="Arial" panose="020B0604020202020204" pitchFamily="34" charset="0"/>
                <a:cs typeface="Arial" panose="020B0604020202020204" pitchFamily="34" charset="0"/>
              </a:rPr>
              <a:t>Short Date và Long Date là định dạng ngày tháng kiểu Anh – Mỹ </a:t>
            </a:r>
            <a:endParaRPr lang="en-US" sz="40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243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6" grpId="0" animBg="1"/>
      <p:bldP spid="17" grpId="0" animBg="1"/>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18" name="Pentagon 17"/>
          <p:cNvSpPr/>
          <p:nvPr/>
        </p:nvSpPr>
        <p:spPr>
          <a:xfrm>
            <a:off x="282196" y="1172056"/>
            <a:ext cx="4493004" cy="914400"/>
          </a:xfrm>
          <a:prstGeom prst="homePlate">
            <a:avLst/>
          </a:prstGeom>
          <a:solidFill>
            <a:srgbClr val="B0E3AA"/>
          </a:solidFill>
          <a:ln>
            <a:solidFill>
              <a:srgbClr val="B0E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i="1" smtClean="0">
                <a:solidFill>
                  <a:schemeClr val="tx1"/>
                </a:solidFill>
                <a:latin typeface="Arial" panose="020B0604020202020204" pitchFamily="34" charset="0"/>
                <a:cs typeface="Arial" panose="020B0604020202020204" pitchFamily="34" charset="0"/>
              </a:rPr>
              <a:t>Hoạt động 2</a:t>
            </a:r>
            <a:endParaRPr lang="en-US" sz="4500" b="1" i="1">
              <a:solidFill>
                <a:schemeClr val="tx1"/>
              </a:solidFill>
              <a:latin typeface="Arial" panose="020B0604020202020204" pitchFamily="34" charset="0"/>
              <a:cs typeface="Arial" panose="020B0604020202020204" pitchFamily="34" charset="0"/>
            </a:endParaRPr>
          </a:p>
        </p:txBody>
      </p:sp>
      <p:sp>
        <p:nvSpPr>
          <p:cNvPr id="3" name="Rounded Rectangle 2"/>
          <p:cNvSpPr/>
          <p:nvPr/>
        </p:nvSpPr>
        <p:spPr>
          <a:xfrm>
            <a:off x="954597" y="3120563"/>
            <a:ext cx="16229202" cy="5925026"/>
          </a:xfrm>
          <a:prstGeom prst="round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3800" b="1" i="1"/>
              <a:t>Gõ nhập vào cột có một số ô dữ liệu phù hợp với kiểu ngày tháng; chú ý có một số ngày lớn hơn 12; chọn khối ô vừa nhập. Cho biết kết quả các định dạng hiển thị ngày tháng với các thao tác sau:</a:t>
            </a:r>
          </a:p>
          <a:p>
            <a:pPr algn="just">
              <a:lnSpc>
                <a:spcPct val="150000"/>
              </a:lnSpc>
            </a:pPr>
            <a:r>
              <a:rPr lang="vi-VN" sz="3800"/>
              <a:t>1) Mở danh sách thả xuống của lệnh General; áp dụng định dạng Short Date cho cột này.</a:t>
            </a:r>
          </a:p>
          <a:p>
            <a:pPr algn="just">
              <a:lnSpc>
                <a:spcPct val="150000"/>
              </a:lnSpc>
            </a:pPr>
            <a:r>
              <a:rPr lang="vi-VN" sz="3800"/>
              <a:t>2) Áp dụng định dạng Long Date cho cột này.</a:t>
            </a:r>
          </a:p>
        </p:txBody>
      </p:sp>
    </p:spTree>
    <p:extLst>
      <p:ext uri="{BB962C8B-B14F-4D97-AF65-F5344CB8AC3E}">
        <p14:creationId xmlns:p14="http://schemas.microsoft.com/office/powerpoint/2010/main" val="4191787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7" name="TextBox 6"/>
          <p:cNvSpPr txBox="1"/>
          <p:nvPr/>
        </p:nvSpPr>
        <p:spPr>
          <a:xfrm>
            <a:off x="1060865" y="741169"/>
            <a:ext cx="9988135" cy="861774"/>
          </a:xfrm>
          <a:prstGeom prst="rect">
            <a:avLst/>
          </a:prstGeom>
          <a:noFill/>
        </p:spPr>
        <p:txBody>
          <a:bodyPr wrap="square" rtlCol="0">
            <a:spAutoFit/>
          </a:bodyPr>
          <a:lstStyle/>
          <a:p>
            <a:r>
              <a:rPr lang="en-US" sz="5000" b="1" smtClean="0">
                <a:solidFill>
                  <a:srgbClr val="FF0000"/>
                </a:solidFill>
                <a:latin typeface="Arial" panose="020B0604020202020204" pitchFamily="34" charset="0"/>
                <a:cs typeface="Arial" panose="020B0604020202020204" pitchFamily="34" charset="0"/>
              </a:rPr>
              <a:t>b. Ngày tháng kiểu Việt Nam</a:t>
            </a:r>
            <a:endParaRPr lang="en-US" sz="5000" b="1">
              <a:solidFill>
                <a:srgbClr val="FF0000"/>
              </a:solidFill>
              <a:latin typeface="Arial" panose="020B0604020202020204" pitchFamily="34" charset="0"/>
              <a:cs typeface="Arial" panose="020B0604020202020204" pitchFamily="34" charset="0"/>
            </a:endParaRPr>
          </a:p>
        </p:txBody>
      </p:sp>
      <p:sp>
        <p:nvSpPr>
          <p:cNvPr id="4" name="TextBox 3"/>
          <p:cNvSpPr txBox="1"/>
          <p:nvPr/>
        </p:nvSpPr>
        <p:spPr>
          <a:xfrm>
            <a:off x="1060865" y="1881628"/>
            <a:ext cx="11125200" cy="784830"/>
          </a:xfrm>
          <a:prstGeom prst="rect">
            <a:avLst/>
          </a:prstGeom>
          <a:noFill/>
        </p:spPr>
        <p:txBody>
          <a:bodyPr wrap="square" rtlCol="0">
            <a:spAutoFit/>
          </a:bodyPr>
          <a:lstStyle/>
          <a:p>
            <a:pPr marL="914400" indent="-914400">
              <a:buFont typeface="Wingdings" panose="05000000000000000000" pitchFamily="2" charset="2"/>
              <a:buChar char="Ø"/>
            </a:pPr>
            <a:r>
              <a:rPr lang="en-US" sz="4500" i="1" smtClean="0">
                <a:latin typeface="Arial" panose="020B0604020202020204" pitchFamily="34" charset="0"/>
                <a:cs typeface="Arial" panose="020B0604020202020204" pitchFamily="34" charset="0"/>
              </a:rPr>
              <a:t>Cách chọn ngày tháng kiểu Việt Nam:</a:t>
            </a:r>
            <a:endParaRPr lang="en-US" sz="4500" i="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stretch>
            <a:fillRect/>
          </a:stretch>
        </p:blipFill>
        <p:spPr>
          <a:xfrm>
            <a:off x="4825513" y="2771322"/>
            <a:ext cx="8383162" cy="7375263"/>
          </a:xfrm>
          <a:prstGeom prst="rect">
            <a:avLst/>
          </a:prstGeom>
        </p:spPr>
      </p:pic>
      <p:sp>
        <p:nvSpPr>
          <p:cNvPr id="6" name="Rounded Rectangle 5"/>
          <p:cNvSpPr/>
          <p:nvPr/>
        </p:nvSpPr>
        <p:spPr>
          <a:xfrm>
            <a:off x="967150" y="4564421"/>
            <a:ext cx="2864967" cy="9144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Chọn </a:t>
            </a:r>
            <a:r>
              <a:rPr lang="en-US" sz="3500" b="1" smtClean="0">
                <a:solidFill>
                  <a:schemeClr val="tx1"/>
                </a:solidFill>
                <a:latin typeface="Arial" panose="020B0604020202020204" pitchFamily="34" charset="0"/>
                <a:cs typeface="Arial" panose="020B0604020202020204" pitchFamily="34" charset="0"/>
              </a:rPr>
              <a:t>Date</a:t>
            </a:r>
            <a:endParaRPr lang="en-US" sz="3500" b="1">
              <a:solidFill>
                <a:schemeClr val="tx1"/>
              </a:solidFill>
              <a:latin typeface="Arial" panose="020B0604020202020204" pitchFamily="34" charset="0"/>
              <a:cs typeface="Arial" panose="020B0604020202020204" pitchFamily="34" charset="0"/>
            </a:endParaRPr>
          </a:p>
        </p:txBody>
      </p:sp>
      <p:cxnSp>
        <p:nvCxnSpPr>
          <p:cNvPr id="9" name="Straight Arrow Connector 8"/>
          <p:cNvCxnSpPr/>
          <p:nvPr/>
        </p:nvCxnSpPr>
        <p:spPr>
          <a:xfrm>
            <a:off x="3832117" y="5024161"/>
            <a:ext cx="11208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3609479" y="2888021"/>
            <a:ext cx="3155663" cy="25908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Kéo xuống tìm vị trí </a:t>
            </a:r>
          </a:p>
          <a:p>
            <a:pPr algn="ctr">
              <a:lnSpc>
                <a:spcPct val="150000"/>
              </a:lnSpc>
            </a:pPr>
            <a:r>
              <a:rPr lang="en-US" sz="3500" smtClean="0">
                <a:solidFill>
                  <a:schemeClr val="tx1"/>
                </a:solidFill>
                <a:latin typeface="Arial" panose="020B0604020202020204" pitchFamily="34" charset="0"/>
                <a:cs typeface="Arial" panose="020B0604020202020204" pitchFamily="34" charset="0"/>
              </a:rPr>
              <a:t>của Việt Nam</a:t>
            </a:r>
            <a:endParaRPr lang="en-US" sz="3500" b="1">
              <a:solidFill>
                <a:schemeClr val="tx1"/>
              </a:solidFill>
              <a:latin typeface="Arial" panose="020B0604020202020204" pitchFamily="34" charset="0"/>
              <a:cs typeface="Arial" panose="020B0604020202020204" pitchFamily="34" charset="0"/>
            </a:endParaRPr>
          </a:p>
        </p:txBody>
      </p:sp>
      <p:cxnSp>
        <p:nvCxnSpPr>
          <p:cNvPr id="15" name="Straight Arrow Connector 14"/>
          <p:cNvCxnSpPr/>
          <p:nvPr/>
        </p:nvCxnSpPr>
        <p:spPr>
          <a:xfrm flipH="1">
            <a:off x="11049000" y="4822897"/>
            <a:ext cx="2560480" cy="22256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937197" y="7754830"/>
            <a:ext cx="3352800" cy="148777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Chọn định dạng phù hợp</a:t>
            </a:r>
            <a:endParaRPr lang="en-US" sz="3500" b="1">
              <a:solidFill>
                <a:schemeClr val="tx1"/>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flipV="1">
            <a:off x="8145678" y="5178090"/>
            <a:ext cx="1346149" cy="2576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340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animBg="1"/>
      <p:bldP spid="14"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3" name="Pentagon 2"/>
          <p:cNvSpPr/>
          <p:nvPr/>
        </p:nvSpPr>
        <p:spPr>
          <a:xfrm>
            <a:off x="307596" y="952500"/>
            <a:ext cx="4416804" cy="9906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Mở rộng</a:t>
            </a:r>
            <a:endParaRPr lang="en-US" sz="4500" b="1">
              <a:solidFill>
                <a:schemeClr val="tx1"/>
              </a:solidFill>
              <a:latin typeface="Arial" panose="020B0604020202020204" pitchFamily="34" charset="0"/>
              <a:cs typeface="Arial" panose="020B0604020202020204" pitchFamily="34" charset="0"/>
            </a:endParaRPr>
          </a:p>
        </p:txBody>
      </p:sp>
      <p:sp>
        <p:nvSpPr>
          <p:cNvPr id="16" name="TextBox 15"/>
          <p:cNvSpPr txBox="1"/>
          <p:nvPr/>
        </p:nvSpPr>
        <p:spPr>
          <a:xfrm>
            <a:off x="874730" y="1950720"/>
            <a:ext cx="16388935" cy="2041456"/>
          </a:xfrm>
          <a:prstGeom prst="rect">
            <a:avLst/>
          </a:prstGeom>
          <a:noFill/>
        </p:spPr>
        <p:txBody>
          <a:bodyPr wrap="square" rtlCol="0">
            <a:spAutoFit/>
          </a:bodyPr>
          <a:lstStyle/>
          <a:p>
            <a:pPr marL="914400" indent="-914400">
              <a:lnSpc>
                <a:spcPct val="150000"/>
              </a:lnSpc>
              <a:buFont typeface="Wingdings" panose="05000000000000000000" pitchFamily="2" charset="2"/>
              <a:buChar char="Ø"/>
            </a:pPr>
            <a:r>
              <a:rPr lang="en-US" sz="4500" i="1" smtClean="0">
                <a:latin typeface="Arial" panose="020B0604020202020204" pitchFamily="34" charset="0"/>
                <a:cs typeface="Arial" panose="020B0604020202020204" pitchFamily="34" charset="0"/>
              </a:rPr>
              <a:t>Để chọn ngày tháng của các nước khác ta làm tương tự như với của Việt Nam:</a:t>
            </a:r>
            <a:endParaRPr lang="en-US" sz="4500" i="1">
              <a:latin typeface="Arial" panose="020B0604020202020204" pitchFamily="34" charset="0"/>
              <a:cs typeface="Arial" panose="020B0604020202020204" pitchFamily="34" charset="0"/>
            </a:endParaRPr>
          </a:p>
        </p:txBody>
      </p:sp>
      <p:sp>
        <p:nvSpPr>
          <p:cNvPr id="8" name="Rounded Rectangle 7"/>
          <p:cNvSpPr/>
          <p:nvPr/>
        </p:nvSpPr>
        <p:spPr>
          <a:xfrm>
            <a:off x="900130" y="4610100"/>
            <a:ext cx="5029200" cy="40056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000" b="1">
                <a:solidFill>
                  <a:schemeClr val="tx1"/>
                </a:solidFill>
              </a:rPr>
              <a:t>Bước 1</a:t>
            </a:r>
            <a:r>
              <a:rPr lang="vi-VN" sz="4000" b="1" smtClean="0">
                <a:solidFill>
                  <a:schemeClr val="tx1"/>
                </a:solidFill>
              </a:rPr>
              <a:t>:</a:t>
            </a:r>
            <a:endParaRPr lang="en-US" sz="4000" b="1" smtClean="0">
              <a:solidFill>
                <a:schemeClr val="tx1"/>
              </a:solidFill>
            </a:endParaRPr>
          </a:p>
          <a:p>
            <a:pPr algn="just">
              <a:lnSpc>
                <a:spcPct val="150000"/>
              </a:lnSpc>
            </a:pPr>
            <a:r>
              <a:rPr lang="vi-VN" sz="4000" smtClean="0">
                <a:solidFill>
                  <a:schemeClr val="tx1"/>
                </a:solidFill>
              </a:rPr>
              <a:t>Mở </a:t>
            </a:r>
            <a:r>
              <a:rPr lang="vi-VN" sz="4000">
                <a:solidFill>
                  <a:schemeClr val="tx1"/>
                </a:solidFill>
              </a:rPr>
              <a:t>hộp thoại Format Cells.</a:t>
            </a:r>
            <a:endParaRPr lang="en-US" sz="4000">
              <a:solidFill>
                <a:schemeClr val="tx1"/>
              </a:solidFill>
            </a:endParaRPr>
          </a:p>
        </p:txBody>
      </p:sp>
      <p:sp>
        <p:nvSpPr>
          <p:cNvPr id="21" name="Rounded Rectangle 20"/>
          <p:cNvSpPr/>
          <p:nvPr/>
        </p:nvSpPr>
        <p:spPr>
          <a:xfrm>
            <a:off x="6504461" y="4558290"/>
            <a:ext cx="5029200" cy="40056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000" b="1">
                <a:solidFill>
                  <a:schemeClr val="tx1"/>
                </a:solidFill>
              </a:rPr>
              <a:t>Bước </a:t>
            </a:r>
            <a:r>
              <a:rPr lang="en-US" sz="4000" b="1" smtClean="0">
                <a:solidFill>
                  <a:schemeClr val="tx1"/>
                </a:solidFill>
                <a:latin typeface="Arial" panose="020B0604020202020204" pitchFamily="34" charset="0"/>
                <a:cs typeface="Arial" panose="020B0604020202020204" pitchFamily="34" charset="0"/>
              </a:rPr>
              <a:t>2</a:t>
            </a:r>
            <a:r>
              <a:rPr lang="vi-VN" sz="4000" b="1" smtClean="0">
                <a:solidFill>
                  <a:schemeClr val="tx1"/>
                </a:solidFill>
              </a:rPr>
              <a:t>:</a:t>
            </a:r>
            <a:endParaRPr lang="en-US" sz="4000" b="1" smtClean="0">
              <a:solidFill>
                <a:schemeClr val="tx1"/>
              </a:solidFill>
            </a:endParaRPr>
          </a:p>
          <a:p>
            <a:pPr algn="just">
              <a:lnSpc>
                <a:spcPct val="150000"/>
              </a:lnSpc>
            </a:pPr>
            <a:r>
              <a:rPr lang="vi-VN" sz="4000" smtClean="0">
                <a:solidFill>
                  <a:schemeClr val="tx1"/>
                </a:solidFill>
              </a:rPr>
              <a:t>Nháy </a:t>
            </a:r>
            <a:r>
              <a:rPr lang="vi-VN" sz="4000">
                <a:solidFill>
                  <a:schemeClr val="tx1"/>
                </a:solidFill>
              </a:rPr>
              <a:t>chuột chọn </a:t>
            </a:r>
            <a:r>
              <a:rPr lang="vi-VN" sz="4000" b="1">
                <a:solidFill>
                  <a:schemeClr val="tx1"/>
                </a:solidFill>
              </a:rPr>
              <a:t>Date</a:t>
            </a:r>
            <a:r>
              <a:rPr lang="vi-VN" sz="4000">
                <a:solidFill>
                  <a:schemeClr val="tx1"/>
                </a:solidFill>
              </a:rPr>
              <a:t> trong danh sách </a:t>
            </a:r>
            <a:r>
              <a:rPr lang="vi-VN" sz="4000" b="1">
                <a:solidFill>
                  <a:schemeClr val="tx1"/>
                </a:solidFill>
              </a:rPr>
              <a:t>Category</a:t>
            </a:r>
            <a:r>
              <a:rPr lang="vi-VN" sz="4000">
                <a:solidFill>
                  <a:schemeClr val="tx1"/>
                </a:solidFill>
              </a:rPr>
              <a:t>.</a:t>
            </a:r>
            <a:endParaRPr lang="en-US" sz="4000">
              <a:solidFill>
                <a:schemeClr val="tx1"/>
              </a:solidFill>
            </a:endParaRPr>
          </a:p>
        </p:txBody>
      </p:sp>
      <p:sp>
        <p:nvSpPr>
          <p:cNvPr id="22" name="Rounded Rectangle 21"/>
          <p:cNvSpPr/>
          <p:nvPr/>
        </p:nvSpPr>
        <p:spPr>
          <a:xfrm>
            <a:off x="12292010" y="4610100"/>
            <a:ext cx="5029200" cy="40056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50000"/>
              </a:lnSpc>
            </a:pPr>
            <a:r>
              <a:rPr lang="vi-VN" sz="4000" b="1">
                <a:solidFill>
                  <a:schemeClr val="tx1"/>
                </a:solidFill>
              </a:rPr>
              <a:t>Bước </a:t>
            </a:r>
            <a:r>
              <a:rPr lang="en-US" sz="4000" b="1">
                <a:solidFill>
                  <a:schemeClr val="tx1"/>
                </a:solidFill>
                <a:latin typeface="Arial" panose="020B0604020202020204" pitchFamily="34" charset="0"/>
                <a:cs typeface="Arial" panose="020B0604020202020204" pitchFamily="34" charset="0"/>
              </a:rPr>
              <a:t>3</a:t>
            </a:r>
            <a:r>
              <a:rPr lang="vi-VN" sz="4000" b="1" smtClean="0">
                <a:solidFill>
                  <a:schemeClr val="tx1"/>
                </a:solidFill>
              </a:rPr>
              <a:t>:</a:t>
            </a:r>
            <a:endParaRPr lang="en-US" sz="4000" b="1" smtClean="0">
              <a:solidFill>
                <a:schemeClr val="tx1"/>
              </a:solidFill>
            </a:endParaRPr>
          </a:p>
          <a:p>
            <a:pPr algn="just">
              <a:lnSpc>
                <a:spcPct val="150000"/>
              </a:lnSpc>
            </a:pPr>
            <a:r>
              <a:rPr lang="en-US" sz="4000" smtClean="0">
                <a:solidFill>
                  <a:schemeClr val="tx1"/>
                </a:solidFill>
                <a:latin typeface="Arial" panose="020B0604020202020204" pitchFamily="34" charset="0"/>
                <a:cs typeface="Arial" panose="020B0604020202020204" pitchFamily="34" charset="0"/>
              </a:rPr>
              <a:t>Chọn vị trí và chọn hình thức ngày tháng phù hợp.</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585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8"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4" name="Rectangle 3"/>
          <p:cNvSpPr/>
          <p:nvPr/>
        </p:nvSpPr>
        <p:spPr>
          <a:xfrm>
            <a:off x="536944" y="1172056"/>
            <a:ext cx="16161797" cy="1015663"/>
          </a:xfrm>
          <a:prstGeom prst="rect">
            <a:avLst/>
          </a:prstGeom>
        </p:spPr>
        <p:txBody>
          <a:bodyPr wrap="none">
            <a:spAutoFit/>
          </a:bodyPr>
          <a:lstStyle/>
          <a:p>
            <a:r>
              <a:rPr lang="en-US" sz="6000" b="1" smtClean="0">
                <a:latin typeface="Arial" panose="020B0604020202020204" pitchFamily="34" charset="0"/>
                <a:cs typeface="Arial" panose="020B0604020202020204" pitchFamily="34" charset="0"/>
              </a:rPr>
              <a:t>3. Thực </a:t>
            </a:r>
            <a:r>
              <a:rPr lang="en-US" sz="6000" b="1">
                <a:latin typeface="Arial" panose="020B0604020202020204" pitchFamily="34" charset="0"/>
                <a:cs typeface="Arial" panose="020B0604020202020204" pitchFamily="34" charset="0"/>
              </a:rPr>
              <a:t>hành định dạng hiển thị ngày tháng</a:t>
            </a:r>
          </a:p>
        </p:txBody>
      </p:sp>
      <p:sp>
        <p:nvSpPr>
          <p:cNvPr id="5" name="Rounded Rectangle 4"/>
          <p:cNvSpPr/>
          <p:nvPr/>
        </p:nvSpPr>
        <p:spPr>
          <a:xfrm>
            <a:off x="1192310" y="4139755"/>
            <a:ext cx="15922256"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4500">
                <a:solidFill>
                  <a:schemeClr val="tx1"/>
                </a:solidFill>
                <a:latin typeface="Arial" panose="020B0604020202020204" pitchFamily="34" charset="0"/>
                <a:cs typeface="Arial" panose="020B0604020202020204" pitchFamily="34" charset="0"/>
              </a:rPr>
              <a:t>1) Thêm cột Ngày sinh và nhập số liệu cho Bảng chỉ số BMI của một nhóm.</a:t>
            </a:r>
          </a:p>
          <a:p>
            <a:pPr algn="just">
              <a:lnSpc>
                <a:spcPct val="150000"/>
              </a:lnSpc>
            </a:pPr>
            <a:r>
              <a:rPr lang="en-US" sz="4500">
                <a:solidFill>
                  <a:schemeClr val="tx1"/>
                </a:solidFill>
                <a:latin typeface="Arial" panose="020B0604020202020204" pitchFamily="34" charset="0"/>
                <a:cs typeface="Arial" panose="020B0604020202020204" pitchFamily="34" charset="0"/>
              </a:rPr>
              <a:t>2) Chọn áp dụng định dạng ngày tháng kiểu Việt Nam.</a:t>
            </a:r>
          </a:p>
        </p:txBody>
      </p:sp>
      <p:sp>
        <p:nvSpPr>
          <p:cNvPr id="6" name="TextBox 5"/>
          <p:cNvSpPr txBox="1"/>
          <p:nvPr/>
        </p:nvSpPr>
        <p:spPr>
          <a:xfrm>
            <a:off x="1059093" y="2771322"/>
            <a:ext cx="56388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i="1" u="sng" smtClean="0">
                <a:latin typeface="Arial" panose="020B0604020202020204" pitchFamily="34" charset="0"/>
                <a:cs typeface="Arial" panose="020B0604020202020204" pitchFamily="34" charset="0"/>
              </a:rPr>
              <a:t>Nhiệm vụ:</a:t>
            </a:r>
            <a:endParaRPr lang="en-US" sz="4500" b="1" i="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459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4" name="Rectangle 3"/>
          <p:cNvSpPr/>
          <p:nvPr/>
        </p:nvSpPr>
        <p:spPr>
          <a:xfrm>
            <a:off x="307596" y="952500"/>
            <a:ext cx="17523204" cy="1015663"/>
          </a:xfrm>
          <a:prstGeom prst="rect">
            <a:avLst/>
          </a:prstGeom>
        </p:spPr>
        <p:txBody>
          <a:bodyPr wrap="square">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3" name="Rounded Rectangle 2"/>
          <p:cNvSpPr/>
          <p:nvPr/>
        </p:nvSpPr>
        <p:spPr>
          <a:xfrm>
            <a:off x="1060865" y="2182302"/>
            <a:ext cx="16160335" cy="2057400"/>
          </a:xfrm>
          <a:prstGeom prst="roundRect">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500" b="1">
                <a:solidFill>
                  <a:srgbClr val="002060"/>
                </a:solidFill>
                <a:latin typeface="Arial" panose="020B0604020202020204" pitchFamily="34" charset="0"/>
                <a:cs typeface="Arial" panose="020B0604020202020204" pitchFamily="34" charset="0"/>
              </a:rPr>
              <a:t>Câu 1. </a:t>
            </a:r>
            <a:r>
              <a:rPr lang="en-US" sz="4500">
                <a:solidFill>
                  <a:srgbClr val="002060"/>
                </a:solidFill>
                <a:latin typeface="Arial" panose="020B0604020202020204" pitchFamily="34" charset="0"/>
                <a:cs typeface="Arial" panose="020B0604020202020204" pitchFamily="34" charset="0"/>
              </a:rPr>
              <a:t>Để định dạng hiển thị số tiền bằng đồng đô la, ta sẽ thao tác với nút lệnh nào?</a:t>
            </a:r>
          </a:p>
        </p:txBody>
      </p:sp>
      <p:sp>
        <p:nvSpPr>
          <p:cNvPr id="7" name="TextBox 6"/>
          <p:cNvSpPr txBox="1"/>
          <p:nvPr/>
        </p:nvSpPr>
        <p:spPr>
          <a:xfrm>
            <a:off x="2817690" y="5438841"/>
            <a:ext cx="5486400" cy="784830"/>
          </a:xfrm>
          <a:prstGeom prst="rect">
            <a:avLst/>
          </a:prstGeom>
          <a:noFill/>
        </p:spPr>
        <p:txBody>
          <a:bodyPr wrap="square" rtlCol="0">
            <a:spAutoFit/>
          </a:bodyPr>
          <a:lstStyle/>
          <a:p>
            <a:r>
              <a:rPr lang="en-US" sz="4500" smtClean="0">
                <a:latin typeface="Arial" panose="020B0604020202020204" pitchFamily="34" charset="0"/>
                <a:cs typeface="Arial" panose="020B0604020202020204" pitchFamily="34" charset="0"/>
              </a:rPr>
              <a:t>A. </a:t>
            </a:r>
            <a:endParaRPr lang="en-US" sz="4500">
              <a:latin typeface="Arial" panose="020B0604020202020204" pitchFamily="34" charset="0"/>
              <a:cs typeface="Arial" panose="020B0604020202020204" pitchFamily="34" charset="0"/>
            </a:endParaRPr>
          </a:p>
        </p:txBody>
      </p:sp>
      <p:sp>
        <p:nvSpPr>
          <p:cNvPr id="10" name="TextBox 9"/>
          <p:cNvSpPr txBox="1"/>
          <p:nvPr/>
        </p:nvSpPr>
        <p:spPr>
          <a:xfrm>
            <a:off x="2817690" y="7719250"/>
            <a:ext cx="54864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C</a:t>
            </a:r>
            <a:r>
              <a:rPr lang="en-US" sz="4500" smtClean="0">
                <a:latin typeface="Arial" panose="020B0604020202020204" pitchFamily="34" charset="0"/>
                <a:cs typeface="Arial" panose="020B0604020202020204" pitchFamily="34" charset="0"/>
              </a:rPr>
              <a:t>. </a:t>
            </a:r>
            <a:endParaRPr lang="en-US" sz="4500">
              <a:latin typeface="Arial" panose="020B0604020202020204" pitchFamily="34" charset="0"/>
              <a:cs typeface="Arial" panose="020B0604020202020204" pitchFamily="34" charset="0"/>
            </a:endParaRPr>
          </a:p>
        </p:txBody>
      </p:sp>
      <p:sp>
        <p:nvSpPr>
          <p:cNvPr id="13" name="TextBox 12"/>
          <p:cNvSpPr txBox="1"/>
          <p:nvPr/>
        </p:nvSpPr>
        <p:spPr>
          <a:xfrm>
            <a:off x="11580690" y="5371433"/>
            <a:ext cx="54864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B</a:t>
            </a:r>
            <a:r>
              <a:rPr lang="en-US" sz="4500" smtClean="0">
                <a:latin typeface="Arial" panose="020B0604020202020204" pitchFamily="34" charset="0"/>
                <a:cs typeface="Arial" panose="020B0604020202020204" pitchFamily="34" charset="0"/>
              </a:rPr>
              <a:t>. </a:t>
            </a:r>
            <a:endParaRPr lang="en-US" sz="4500">
              <a:latin typeface="Arial" panose="020B0604020202020204" pitchFamily="34" charset="0"/>
              <a:cs typeface="Arial" panose="020B0604020202020204" pitchFamily="34" charset="0"/>
            </a:endParaRPr>
          </a:p>
        </p:txBody>
      </p:sp>
      <p:sp>
        <p:nvSpPr>
          <p:cNvPr id="14" name="TextBox 13"/>
          <p:cNvSpPr txBox="1"/>
          <p:nvPr/>
        </p:nvSpPr>
        <p:spPr>
          <a:xfrm>
            <a:off x="11580690" y="7719250"/>
            <a:ext cx="54864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D</a:t>
            </a:r>
            <a:r>
              <a:rPr lang="en-US" sz="4500" smtClean="0">
                <a:latin typeface="Arial" panose="020B0604020202020204" pitchFamily="34" charset="0"/>
                <a:cs typeface="Arial" panose="020B0604020202020204" pitchFamily="34" charset="0"/>
              </a:rPr>
              <a:t>. </a:t>
            </a:r>
            <a:endParaRPr lang="en-US" sz="45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9194" y="5203638"/>
            <a:ext cx="609653" cy="103031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90214" y="4826339"/>
            <a:ext cx="1133676" cy="140761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7602" y="7004825"/>
            <a:ext cx="1248594" cy="1428849"/>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42760" y="7215642"/>
            <a:ext cx="694660" cy="1162591"/>
          </a:xfrm>
          <a:prstGeom prst="rect">
            <a:avLst/>
          </a:prstGeom>
        </p:spPr>
      </p:pic>
      <p:sp>
        <p:nvSpPr>
          <p:cNvPr id="17" name="Oval 16"/>
          <p:cNvSpPr/>
          <p:nvPr/>
        </p:nvSpPr>
        <p:spPr>
          <a:xfrm>
            <a:off x="11253314" y="7505700"/>
            <a:ext cx="1261832" cy="11595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2352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7" grpId="0"/>
      <p:bldP spid="10" grpId="0"/>
      <p:bldP spid="13" grpId="0"/>
      <p:bldP spid="14"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3" name="Rounded Rectangle 2"/>
          <p:cNvSpPr/>
          <p:nvPr/>
        </p:nvSpPr>
        <p:spPr>
          <a:xfrm>
            <a:off x="1060865" y="1172056"/>
            <a:ext cx="16160335" cy="2057400"/>
          </a:xfrm>
          <a:prstGeom prst="roundRect">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a:solidFill>
                  <a:srgbClr val="002060"/>
                </a:solidFill>
                <a:cs typeface="Arial" panose="020B0604020202020204" pitchFamily="34" charset="0"/>
              </a:rPr>
              <a:t>Câu 2. </a:t>
            </a:r>
            <a:r>
              <a:rPr lang="vi-VN" sz="4500">
                <a:solidFill>
                  <a:srgbClr val="002060"/>
                </a:solidFill>
                <a:cs typeface="Arial" panose="020B0604020202020204" pitchFamily="34" charset="0"/>
              </a:rPr>
              <a:t>Để áp dụng kí hiệu đồng Bảng Anh, ta sẽ thao tác </a:t>
            </a:r>
            <a:endParaRPr lang="en-US" sz="4500" smtClean="0">
              <a:solidFill>
                <a:srgbClr val="002060"/>
              </a:solidFill>
              <a:cs typeface="Arial" panose="020B0604020202020204" pitchFamily="34" charset="0"/>
            </a:endParaRPr>
          </a:p>
          <a:p>
            <a:pPr algn="ctr">
              <a:lnSpc>
                <a:spcPct val="150000"/>
              </a:lnSpc>
            </a:pPr>
            <a:r>
              <a:rPr lang="vi-VN" sz="4500" smtClean="0">
                <a:solidFill>
                  <a:srgbClr val="002060"/>
                </a:solidFill>
                <a:cs typeface="Arial" panose="020B0604020202020204" pitchFamily="34" charset="0"/>
              </a:rPr>
              <a:t>như </a:t>
            </a:r>
            <a:r>
              <a:rPr lang="vi-VN" sz="4500">
                <a:solidFill>
                  <a:srgbClr val="002060"/>
                </a:solidFill>
                <a:cs typeface="Arial" panose="020B0604020202020204" pitchFamily="34" charset="0"/>
              </a:rPr>
              <a:t>thế nào?</a:t>
            </a:r>
            <a:endParaRPr lang="en-US" sz="450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1991360" y="3643156"/>
            <a:ext cx="7924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Nháy nút </a:t>
            </a:r>
            <a:r>
              <a:rPr lang="en-US" sz="4000" smtClean="0">
                <a:latin typeface="Arial" panose="020B0604020202020204" pitchFamily="34" charset="0"/>
                <a:cs typeface="Arial" panose="020B0604020202020204" pitchFamily="34" charset="0"/>
              </a:rPr>
              <a:t>lệnh “</a:t>
            </a:r>
            <a:r>
              <a:rPr lang="en-US" sz="4000" b="1" smtClean="0">
                <a:latin typeface="Arial" panose="020B0604020202020204" pitchFamily="34" charset="0"/>
                <a:cs typeface="Arial" panose="020B0604020202020204" pitchFamily="34" charset="0"/>
              </a:rPr>
              <a:t>$</a:t>
            </a:r>
            <a:r>
              <a:rPr lang="en-US"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sp>
        <p:nvSpPr>
          <p:cNvPr id="18" name="TextBox 17"/>
          <p:cNvSpPr txBox="1"/>
          <p:nvPr/>
        </p:nvSpPr>
        <p:spPr>
          <a:xfrm>
            <a:off x="1991360" y="4424669"/>
            <a:ext cx="14772640"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B. Nháy chuột vào dấu trỏ </a:t>
            </a:r>
            <a:r>
              <a:rPr lang="en-US" sz="4000" smtClean="0">
                <a:latin typeface="Arial" panose="020B0604020202020204" pitchFamily="34" charset="0"/>
                <a:cs typeface="Arial" panose="020B0604020202020204" pitchFamily="34" charset="0"/>
              </a:rPr>
              <a:t>xuống</a:t>
            </a:r>
            <a:r>
              <a:rPr lang="vi-VN" sz="4000">
                <a:solidFill>
                  <a:srgbClr val="000000"/>
                </a:solidFill>
                <a:ea typeface="Calibri" panose="020F0502020204030204" pitchFamily="34" charset="0"/>
                <a:cs typeface="Calibri" panose="020F0502020204030204" pitchFamily="34" charset="0"/>
                <a:sym typeface="Webdings" panose="05030102010509060703" pitchFamily="18" charset="2"/>
              </a:rPr>
              <a:t> </a:t>
            </a:r>
            <a:r>
              <a:rPr lang="en-US" sz="4000" smtClean="0">
                <a:latin typeface="Arial" panose="020B0604020202020204" pitchFamily="34" charset="0"/>
                <a:cs typeface="Arial" panose="020B0604020202020204" pitchFamily="34" charset="0"/>
              </a:rPr>
              <a:t>  cạnh </a:t>
            </a:r>
            <a:r>
              <a:rPr lang="en-US" sz="4000">
                <a:latin typeface="Arial" panose="020B0604020202020204" pitchFamily="34" charset="0"/>
                <a:cs typeface="Arial" panose="020B0604020202020204" pitchFamily="34" charset="0"/>
              </a:rPr>
              <a:t>phải lệnh “ ” → chọn kí hiệu £ English (United Kingdom).</a:t>
            </a:r>
          </a:p>
        </p:txBody>
      </p:sp>
      <p:sp>
        <p:nvSpPr>
          <p:cNvPr id="23" name="TextBox 22"/>
          <p:cNvSpPr txBox="1"/>
          <p:nvPr/>
        </p:nvSpPr>
        <p:spPr>
          <a:xfrm>
            <a:off x="1991360" y="6453825"/>
            <a:ext cx="14772640" cy="1840312"/>
          </a:xfrm>
          <a:prstGeom prst="rect">
            <a:avLst/>
          </a:prstGeom>
          <a:noFill/>
        </p:spPr>
        <p:txBody>
          <a:bodyPr wrap="square" rtlCol="0">
            <a:spAutoFit/>
          </a:bodyPr>
          <a:lstStyle/>
          <a:p>
            <a:pPr algn="just">
              <a:lnSpc>
                <a:spcPct val="150000"/>
              </a:lnSpc>
              <a:spcAft>
                <a:spcPts val="0"/>
              </a:spcAft>
            </a:pPr>
            <a:r>
              <a:rPr lang="vi-VN" sz="4000">
                <a:solidFill>
                  <a:srgbClr val="000000"/>
                </a:solidFill>
                <a:ea typeface="Times New Roman" panose="02020603050405020304" pitchFamily="18" charset="0"/>
              </a:rPr>
              <a:t>C. Nháy chuột vào dấu trỏ xuống </a:t>
            </a:r>
            <a:r>
              <a:rPr lang="vi-VN" sz="3200">
                <a:solidFill>
                  <a:srgbClr val="000000"/>
                </a:solidFill>
                <a:ea typeface="Calibri" panose="020F0502020204030204" pitchFamily="34" charset="0"/>
                <a:sym typeface="Webdings" panose="05030102010509060703" pitchFamily="18" charset="2"/>
              </a:rPr>
              <a:t></a:t>
            </a:r>
            <a:r>
              <a:rPr lang="vi-VN" sz="4000">
                <a:solidFill>
                  <a:srgbClr val="000000"/>
                </a:solidFill>
                <a:ea typeface="Caudex"/>
              </a:rPr>
              <a:t> cạnh phải lệnh </a:t>
            </a:r>
            <a:r>
              <a:rPr lang="vi-VN" sz="4000" b="1">
                <a:solidFill>
                  <a:srgbClr val="000000"/>
                </a:solidFill>
                <a:ea typeface="Caudex"/>
              </a:rPr>
              <a:t>General</a:t>
            </a:r>
            <a:r>
              <a:rPr lang="vi-VN" sz="4000">
                <a:solidFill>
                  <a:srgbClr val="000000"/>
                </a:solidFill>
                <a:ea typeface="Caudex"/>
              </a:rPr>
              <a:t> </a:t>
            </a:r>
            <a:endParaRPr lang="en-US" sz="4000" smtClean="0">
              <a:solidFill>
                <a:srgbClr val="000000"/>
              </a:solidFill>
              <a:ea typeface="Caudex"/>
            </a:endParaRPr>
          </a:p>
          <a:p>
            <a:pPr algn="just">
              <a:lnSpc>
                <a:spcPct val="150000"/>
              </a:lnSpc>
              <a:spcAft>
                <a:spcPts val="0"/>
              </a:spcAft>
            </a:pPr>
            <a:r>
              <a:rPr lang="vi-VN" sz="4000" smtClean="0">
                <a:solidFill>
                  <a:srgbClr val="000000"/>
                </a:solidFill>
                <a:ea typeface="Caudex"/>
              </a:rPr>
              <a:t>→ </a:t>
            </a:r>
            <a:r>
              <a:rPr lang="vi-VN" sz="4000">
                <a:solidFill>
                  <a:srgbClr val="000000"/>
                </a:solidFill>
                <a:ea typeface="Caudex"/>
              </a:rPr>
              <a:t>chọn </a:t>
            </a:r>
            <a:r>
              <a:rPr lang="vi-VN" sz="4000" b="1">
                <a:solidFill>
                  <a:srgbClr val="000000"/>
                </a:solidFill>
                <a:ea typeface="Caudex"/>
              </a:rPr>
              <a:t>Currency</a:t>
            </a:r>
            <a:r>
              <a:rPr lang="vi-VN" sz="4000">
                <a:solidFill>
                  <a:srgbClr val="000000"/>
                </a:solidFill>
                <a:ea typeface="Caudex"/>
              </a:rPr>
              <a:t>.</a:t>
            </a:r>
            <a:endParaRPr lang="en-US" sz="3200">
              <a:effectLst/>
              <a:ea typeface="Calibri" panose="020F0502020204030204" pitchFamily="34" charset="0"/>
            </a:endParaRPr>
          </a:p>
        </p:txBody>
      </p:sp>
      <p:sp>
        <p:nvSpPr>
          <p:cNvPr id="24" name="TextBox 23"/>
          <p:cNvSpPr txBox="1"/>
          <p:nvPr/>
        </p:nvSpPr>
        <p:spPr>
          <a:xfrm>
            <a:off x="1991360" y="8498370"/>
            <a:ext cx="14772640" cy="920252"/>
          </a:xfrm>
          <a:prstGeom prst="rect">
            <a:avLst/>
          </a:prstGeom>
          <a:noFill/>
        </p:spPr>
        <p:txBody>
          <a:bodyPr wrap="square" rtlCol="0">
            <a:spAutoFit/>
          </a:bodyPr>
          <a:lstStyle/>
          <a:p>
            <a:pPr algn="just">
              <a:lnSpc>
                <a:spcPct val="150000"/>
              </a:lnSpc>
              <a:spcAft>
                <a:spcPts val="0"/>
              </a:spcAft>
            </a:pPr>
            <a:r>
              <a:rPr lang="pt-BR" sz="4000">
                <a:solidFill>
                  <a:srgbClr val="000000"/>
                </a:solidFill>
                <a:latin typeface="Arial" panose="020B0604020202020204" pitchFamily="34" charset="0"/>
                <a:ea typeface="Times New Roman" panose="02020603050405020304" pitchFamily="18" charset="0"/>
                <a:cs typeface="Arial" panose="020B0604020202020204" pitchFamily="34" charset="0"/>
              </a:rPr>
              <a:t>D. Cả A, B, C đều đúng.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44971" y="8283679"/>
            <a:ext cx="1351469" cy="1267924"/>
          </a:xfrm>
          <a:prstGeom prst="rect">
            <a:avLst/>
          </a:prstGeom>
        </p:spPr>
      </p:pic>
    </p:spTree>
    <p:extLst>
      <p:ext uri="{BB962C8B-B14F-4D97-AF65-F5344CB8AC3E}">
        <p14:creationId xmlns:p14="http://schemas.microsoft.com/office/powerpoint/2010/main" val="1181265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80">
                                          <p:stCondLst>
                                            <p:cond delay="0"/>
                                          </p:stCondLst>
                                        </p:cTn>
                                        <p:tgtEl>
                                          <p:spTgt spid="25"/>
                                        </p:tgtEl>
                                      </p:cBhvr>
                                    </p:animEffect>
                                    <p:anim calcmode="lin" valueType="num">
                                      <p:cBhvr>
                                        <p:cTn id="27"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2" dur="26">
                                          <p:stCondLst>
                                            <p:cond delay="650"/>
                                          </p:stCondLst>
                                        </p:cTn>
                                        <p:tgtEl>
                                          <p:spTgt spid="25"/>
                                        </p:tgtEl>
                                      </p:cBhvr>
                                      <p:to x="100000" y="60000"/>
                                    </p:animScale>
                                    <p:animScale>
                                      <p:cBhvr>
                                        <p:cTn id="33" dur="166" decel="50000">
                                          <p:stCondLst>
                                            <p:cond delay="676"/>
                                          </p:stCondLst>
                                        </p:cTn>
                                        <p:tgtEl>
                                          <p:spTgt spid="25"/>
                                        </p:tgtEl>
                                      </p:cBhvr>
                                      <p:to x="100000" y="100000"/>
                                    </p:animScale>
                                    <p:animScale>
                                      <p:cBhvr>
                                        <p:cTn id="34" dur="26">
                                          <p:stCondLst>
                                            <p:cond delay="1312"/>
                                          </p:stCondLst>
                                        </p:cTn>
                                        <p:tgtEl>
                                          <p:spTgt spid="25"/>
                                        </p:tgtEl>
                                      </p:cBhvr>
                                      <p:to x="100000" y="80000"/>
                                    </p:animScale>
                                    <p:animScale>
                                      <p:cBhvr>
                                        <p:cTn id="35" dur="166" decel="50000">
                                          <p:stCondLst>
                                            <p:cond delay="1338"/>
                                          </p:stCondLst>
                                        </p:cTn>
                                        <p:tgtEl>
                                          <p:spTgt spid="25"/>
                                        </p:tgtEl>
                                      </p:cBhvr>
                                      <p:to x="100000" y="100000"/>
                                    </p:animScale>
                                    <p:animScale>
                                      <p:cBhvr>
                                        <p:cTn id="36" dur="26">
                                          <p:stCondLst>
                                            <p:cond delay="1642"/>
                                          </p:stCondLst>
                                        </p:cTn>
                                        <p:tgtEl>
                                          <p:spTgt spid="25"/>
                                        </p:tgtEl>
                                      </p:cBhvr>
                                      <p:to x="100000" y="90000"/>
                                    </p:animScale>
                                    <p:animScale>
                                      <p:cBhvr>
                                        <p:cTn id="37" dur="166" decel="50000">
                                          <p:stCondLst>
                                            <p:cond delay="1668"/>
                                          </p:stCondLst>
                                        </p:cTn>
                                        <p:tgtEl>
                                          <p:spTgt spid="25"/>
                                        </p:tgtEl>
                                      </p:cBhvr>
                                      <p:to x="100000" y="100000"/>
                                    </p:animScale>
                                    <p:animScale>
                                      <p:cBhvr>
                                        <p:cTn id="38" dur="26">
                                          <p:stCondLst>
                                            <p:cond delay="1808"/>
                                          </p:stCondLst>
                                        </p:cTn>
                                        <p:tgtEl>
                                          <p:spTgt spid="25"/>
                                        </p:tgtEl>
                                      </p:cBhvr>
                                      <p:to x="100000" y="95000"/>
                                    </p:animScale>
                                    <p:animScale>
                                      <p:cBhvr>
                                        <p:cTn id="39"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8"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15" name="TextBox 14"/>
          <p:cNvSpPr txBox="1"/>
          <p:nvPr/>
        </p:nvSpPr>
        <p:spPr>
          <a:xfrm>
            <a:off x="1030385" y="664224"/>
            <a:ext cx="4989415" cy="1015663"/>
          </a:xfrm>
          <a:prstGeom prst="rect">
            <a:avLst/>
          </a:prstGeom>
          <a:noFill/>
        </p:spPr>
        <p:txBody>
          <a:bodyPr wrap="square" rtlCol="0">
            <a:spAutoFit/>
          </a:bodyPr>
          <a:lstStyle/>
          <a:p>
            <a:r>
              <a:rPr lang="en-US" sz="6000" b="1" smtClean="0">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pic>
        <p:nvPicPr>
          <p:cNvPr id="16" name="Picture 5"/>
          <p:cNvPicPr>
            <a:picLocks noChangeAspect="1"/>
          </p:cNvPicPr>
          <p:nvPr/>
        </p:nvPicPr>
        <p:blipFill>
          <a:blip r:embed="rId7"/>
          <a:srcRect/>
          <a:stretch>
            <a:fillRect/>
          </a:stretch>
        </p:blipFill>
        <p:spPr>
          <a:xfrm>
            <a:off x="1004985" y="2799262"/>
            <a:ext cx="7110407" cy="6479358"/>
          </a:xfrm>
          <a:prstGeom prst="rect">
            <a:avLst/>
          </a:prstGeom>
        </p:spPr>
      </p:pic>
      <p:sp>
        <p:nvSpPr>
          <p:cNvPr id="17" name="Rounded Rectangular Callout 16"/>
          <p:cNvSpPr/>
          <p:nvPr/>
        </p:nvSpPr>
        <p:spPr>
          <a:xfrm>
            <a:off x="8812781" y="2799262"/>
            <a:ext cx="7466202" cy="5697038"/>
          </a:xfrm>
          <a:prstGeom prst="wedgeRoundRectCallout">
            <a:avLst>
              <a:gd name="adj1" fmla="val -57295"/>
              <a:gd name="adj2" fmla="val -33227"/>
              <a:gd name="adj3" fmla="val 16667"/>
            </a:avLst>
          </a:prstGeom>
          <a:solidFill>
            <a:srgbClr val="FCBDF8"/>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Em có biết cách hiển thị số tiền theo đồng tiền của Việt Nam trong Excel hay không?</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3" name="Rounded Rectangle 2"/>
          <p:cNvSpPr/>
          <p:nvPr/>
        </p:nvSpPr>
        <p:spPr>
          <a:xfrm>
            <a:off x="1066800" y="1570595"/>
            <a:ext cx="16160335" cy="2057400"/>
          </a:xfrm>
          <a:prstGeom prst="roundRect">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b="1">
                <a:solidFill>
                  <a:srgbClr val="002060"/>
                </a:solidFill>
                <a:cs typeface="Arial" panose="020B0604020202020204" pitchFamily="34" charset="0"/>
              </a:rPr>
              <a:t>Câu 3. </a:t>
            </a:r>
            <a:r>
              <a:rPr lang="vi-VN" sz="4500">
                <a:solidFill>
                  <a:srgbClr val="002060"/>
                </a:solidFill>
                <a:cs typeface="Arial" panose="020B0604020202020204" pitchFamily="34" charset="0"/>
              </a:rPr>
              <a:t>Định dạng ngày tháng mặc định ở trong phần mềm bảng tính Excel là gì?</a:t>
            </a:r>
            <a:endParaRPr lang="en-US" sz="4500">
              <a:solidFill>
                <a:srgbClr val="002060"/>
              </a:solidFill>
              <a:latin typeface="Arial" panose="020B0604020202020204" pitchFamily="34" charset="0"/>
              <a:cs typeface="Arial" panose="020B0604020202020204" pitchFamily="34" charset="0"/>
            </a:endParaRPr>
          </a:p>
        </p:txBody>
      </p:sp>
      <p:sp>
        <p:nvSpPr>
          <p:cNvPr id="13" name="Flowchart: Terminator 12"/>
          <p:cNvSpPr/>
          <p:nvPr/>
        </p:nvSpPr>
        <p:spPr>
          <a:xfrm>
            <a:off x="1981200" y="4613366"/>
            <a:ext cx="5791200" cy="1383328"/>
          </a:xfrm>
          <a:prstGeom prst="flowChartTerminator">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mm/dd/yyyy</a:t>
            </a:r>
          </a:p>
        </p:txBody>
      </p:sp>
      <p:sp>
        <p:nvSpPr>
          <p:cNvPr id="14" name="Flowchart: Terminator 13"/>
          <p:cNvSpPr/>
          <p:nvPr/>
        </p:nvSpPr>
        <p:spPr>
          <a:xfrm>
            <a:off x="1981200" y="6918650"/>
            <a:ext cx="5791200" cy="1383328"/>
          </a:xfrm>
          <a:prstGeom prst="flowChartTerminator">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yyyy/mm/dd</a:t>
            </a:r>
          </a:p>
        </p:txBody>
      </p:sp>
      <p:sp>
        <p:nvSpPr>
          <p:cNvPr id="15" name="Flowchart: Terminator 14"/>
          <p:cNvSpPr/>
          <p:nvPr/>
        </p:nvSpPr>
        <p:spPr>
          <a:xfrm>
            <a:off x="10439400" y="4613366"/>
            <a:ext cx="5791200" cy="1383328"/>
          </a:xfrm>
          <a:prstGeom prst="flowChartTerminator">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dd/mm/yyyy</a:t>
            </a:r>
          </a:p>
        </p:txBody>
      </p:sp>
      <p:sp>
        <p:nvSpPr>
          <p:cNvPr id="16" name="Flowchart: Terminator 15"/>
          <p:cNvSpPr/>
          <p:nvPr/>
        </p:nvSpPr>
        <p:spPr>
          <a:xfrm>
            <a:off x="10439400" y="6918650"/>
            <a:ext cx="5791200" cy="1383328"/>
          </a:xfrm>
          <a:prstGeom prst="flowChartTerminator">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D. mm/dd/yy</a:t>
            </a:r>
          </a:p>
        </p:txBody>
      </p:sp>
    </p:spTree>
    <p:extLst>
      <p:ext uri="{BB962C8B-B14F-4D97-AF65-F5344CB8AC3E}">
        <p14:creationId xmlns:p14="http://schemas.microsoft.com/office/powerpoint/2010/main" val="3232993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6"/>
                                        </p:tgtEl>
                                        <p:attrNameLst>
                                          <p:attrName>fillcolor</p:attrName>
                                        </p:attrNameLst>
                                      </p:cBhvr>
                                      <p:to>
                                        <a:srgbClr val="D99694"/>
                                      </p:to>
                                    </p:animClr>
                                    <p:set>
                                      <p:cBhvr>
                                        <p:cTn id="27" dur="2000" fill="hold"/>
                                        <p:tgtEl>
                                          <p:spTgt spid="16"/>
                                        </p:tgtEl>
                                        <p:attrNameLst>
                                          <p:attrName>fill.type</p:attrName>
                                        </p:attrNameLst>
                                      </p:cBhvr>
                                      <p:to>
                                        <p:strVal val="solid"/>
                                      </p:to>
                                    </p:set>
                                    <p:set>
                                      <p:cBhvr>
                                        <p:cTn id="2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5"/>
                                        </p:tgtEl>
                                        <p:attrNameLst>
                                          <p:attrName>fillcolor</p:attrName>
                                        </p:attrNameLst>
                                      </p:cBhvr>
                                      <p:to>
                                        <a:schemeClr val="accent2"/>
                                      </p:to>
                                    </p:animClr>
                                    <p:set>
                                      <p:cBhvr>
                                        <p:cTn id="34" dur="2000" fill="hold"/>
                                        <p:tgtEl>
                                          <p:spTgt spid="15"/>
                                        </p:tgtEl>
                                        <p:attrNameLst>
                                          <p:attrName>fill.type</p:attrName>
                                        </p:attrNameLst>
                                      </p:cBhvr>
                                      <p:to>
                                        <p:strVal val="solid"/>
                                      </p:to>
                                    </p:set>
                                    <p:set>
                                      <p:cBhvr>
                                        <p:cTn id="3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4"/>
                                        </p:tgtEl>
                                        <p:attrNameLst>
                                          <p:attrName>fillcolor</p:attrName>
                                        </p:attrNameLst>
                                      </p:cBhvr>
                                      <p:to>
                                        <a:schemeClr val="accent2"/>
                                      </p:to>
                                    </p:animClr>
                                    <p:set>
                                      <p:cBhvr>
                                        <p:cTn id="41" dur="2000" fill="hold"/>
                                        <p:tgtEl>
                                          <p:spTgt spid="14"/>
                                        </p:tgtEl>
                                        <p:attrNameLst>
                                          <p:attrName>fill.type</p:attrName>
                                        </p:attrNameLst>
                                      </p:cBhvr>
                                      <p:to>
                                        <p:strVal val="solid"/>
                                      </p:to>
                                    </p:set>
                                    <p:set>
                                      <p:cBhvr>
                                        <p:cTn id="4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3"/>
                                        </p:tgtEl>
                                        <p:attrNameLst>
                                          <p:attrName>fillcolor</p:attrName>
                                        </p:attrNameLst>
                                      </p:cBhvr>
                                      <p:to>
                                        <a:srgbClr val="92D050"/>
                                      </p:to>
                                    </p:animClr>
                                    <p:set>
                                      <p:cBhvr>
                                        <p:cTn id="48" dur="2000" fill="hold"/>
                                        <p:tgtEl>
                                          <p:spTgt spid="13"/>
                                        </p:tgtEl>
                                        <p:attrNameLst>
                                          <p:attrName>fill.type</p:attrName>
                                        </p:attrNameLst>
                                      </p:cBhvr>
                                      <p:to>
                                        <p:strVal val="solid"/>
                                      </p:to>
                                    </p:set>
                                    <p:set>
                                      <p:cBhvr>
                                        <p:cTn id="49"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3" name="Rounded Rectangle 2"/>
          <p:cNvSpPr/>
          <p:nvPr/>
        </p:nvSpPr>
        <p:spPr>
          <a:xfrm>
            <a:off x="989030" y="960804"/>
            <a:ext cx="16160335" cy="1760353"/>
          </a:xfrm>
          <a:prstGeom prst="roundRect">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002060"/>
                </a:solidFill>
                <a:cs typeface="Arial" panose="020B0604020202020204" pitchFamily="34" charset="0"/>
              </a:rPr>
              <a:t>Câu 4. </a:t>
            </a:r>
            <a:r>
              <a:rPr lang="vi-VN" sz="4000">
                <a:solidFill>
                  <a:srgbClr val="002060"/>
                </a:solidFill>
                <a:cs typeface="Arial" panose="020B0604020202020204" pitchFamily="34" charset="0"/>
              </a:rPr>
              <a:t>Em hãy sắp xếp các bước sau để định dạng hiển thị </a:t>
            </a:r>
            <a:endParaRPr lang="en-US" sz="4000" smtClean="0">
              <a:solidFill>
                <a:srgbClr val="002060"/>
              </a:solidFill>
              <a:cs typeface="Arial" panose="020B0604020202020204" pitchFamily="34" charset="0"/>
            </a:endParaRPr>
          </a:p>
          <a:p>
            <a:pPr algn="ctr">
              <a:lnSpc>
                <a:spcPct val="150000"/>
              </a:lnSpc>
            </a:pPr>
            <a:r>
              <a:rPr lang="vi-VN" sz="4000" smtClean="0">
                <a:solidFill>
                  <a:srgbClr val="002060"/>
                </a:solidFill>
                <a:cs typeface="Arial" panose="020B0604020202020204" pitchFamily="34" charset="0"/>
              </a:rPr>
              <a:t>ngày </a:t>
            </a:r>
            <a:r>
              <a:rPr lang="vi-VN" sz="4000">
                <a:solidFill>
                  <a:srgbClr val="002060"/>
                </a:solidFill>
                <a:cs typeface="Arial" panose="020B0604020202020204" pitchFamily="34" charset="0"/>
              </a:rPr>
              <a:t>tháng kiểu Việt Nam.</a:t>
            </a:r>
            <a:endParaRPr lang="en-US" sz="4000">
              <a:solidFill>
                <a:srgbClr val="002060"/>
              </a:solidFill>
              <a:latin typeface="Arial" panose="020B0604020202020204" pitchFamily="34" charset="0"/>
              <a:cs typeface="Arial" panose="020B0604020202020204" pitchFamily="34" charset="0"/>
            </a:endParaRPr>
          </a:p>
        </p:txBody>
      </p:sp>
      <p:sp>
        <p:nvSpPr>
          <p:cNvPr id="4" name="Rounded Rectangle 3"/>
          <p:cNvSpPr/>
          <p:nvPr/>
        </p:nvSpPr>
        <p:spPr>
          <a:xfrm>
            <a:off x="1323377" y="3281737"/>
            <a:ext cx="15852567" cy="127530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3500">
                <a:solidFill>
                  <a:schemeClr val="tx1"/>
                </a:solidFill>
                <a:latin typeface="Arial" panose="020B0604020202020204" pitchFamily="34" charset="0"/>
                <a:cs typeface="Arial" panose="020B0604020202020204" pitchFamily="34" charset="0"/>
              </a:rPr>
              <a:t>A. Chọn thẻ </a:t>
            </a:r>
            <a:r>
              <a:rPr lang="en-US" sz="3500" b="1">
                <a:solidFill>
                  <a:schemeClr val="tx1"/>
                </a:solidFill>
                <a:latin typeface="Arial" panose="020B0604020202020204" pitchFamily="34" charset="0"/>
                <a:cs typeface="Arial" panose="020B0604020202020204" pitchFamily="34" charset="0"/>
              </a:rPr>
              <a:t>Date</a:t>
            </a:r>
            <a:r>
              <a:rPr lang="en-US" sz="3500">
                <a:solidFill>
                  <a:schemeClr val="tx1"/>
                </a:solidFill>
                <a:latin typeface="Arial" panose="020B0604020202020204" pitchFamily="34" charset="0"/>
                <a:cs typeface="Arial" panose="020B0604020202020204" pitchFamily="34" charset="0"/>
              </a:rPr>
              <a:t> trong danh sách </a:t>
            </a:r>
            <a:r>
              <a:rPr lang="en-US" sz="3500" b="1">
                <a:solidFill>
                  <a:schemeClr val="tx1"/>
                </a:solidFill>
                <a:latin typeface="Arial" panose="020B0604020202020204" pitchFamily="34" charset="0"/>
                <a:cs typeface="Arial" panose="020B0604020202020204" pitchFamily="34" charset="0"/>
              </a:rPr>
              <a:t>Category</a:t>
            </a:r>
            <a:r>
              <a:rPr lang="en-US" sz="3500">
                <a:solidFill>
                  <a:schemeClr val="tx1"/>
                </a:solidFill>
                <a:latin typeface="Arial" panose="020B0604020202020204" pitchFamily="34" charset="0"/>
                <a:cs typeface="Arial" panose="020B0604020202020204" pitchFamily="34" charset="0"/>
              </a:rPr>
              <a:t>.</a:t>
            </a:r>
          </a:p>
        </p:txBody>
      </p:sp>
      <p:sp>
        <p:nvSpPr>
          <p:cNvPr id="17" name="Rounded Rectangle 16"/>
          <p:cNvSpPr/>
          <p:nvPr/>
        </p:nvSpPr>
        <p:spPr>
          <a:xfrm>
            <a:off x="1310973" y="4835558"/>
            <a:ext cx="15864972" cy="127530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3500">
                <a:solidFill>
                  <a:schemeClr val="tx1"/>
                </a:solidFill>
                <a:latin typeface="Arial" panose="020B0604020202020204" pitchFamily="34" charset="0"/>
                <a:cs typeface="Arial" panose="020B0604020202020204" pitchFamily="34" charset="0"/>
              </a:rPr>
              <a:t>B. Chọn một mẫu hiển thị trong hộp </a:t>
            </a:r>
            <a:r>
              <a:rPr lang="en-US" sz="3500" b="1">
                <a:solidFill>
                  <a:schemeClr val="tx1"/>
                </a:solidFill>
                <a:latin typeface="Arial" panose="020B0604020202020204" pitchFamily="34" charset="0"/>
                <a:cs typeface="Arial" panose="020B0604020202020204" pitchFamily="34" charset="0"/>
              </a:rPr>
              <a:t>Type</a:t>
            </a:r>
            <a:r>
              <a:rPr lang="en-US" sz="3500">
                <a:solidFill>
                  <a:schemeClr val="tx1"/>
                </a:solidFill>
                <a:latin typeface="Arial" panose="020B0604020202020204" pitchFamily="34" charset="0"/>
                <a:cs typeface="Arial" panose="020B0604020202020204" pitchFamily="34" charset="0"/>
              </a:rPr>
              <a:t>.</a:t>
            </a:r>
          </a:p>
        </p:txBody>
      </p:sp>
      <p:sp>
        <p:nvSpPr>
          <p:cNvPr id="18" name="Rounded Rectangle 17"/>
          <p:cNvSpPr/>
          <p:nvPr/>
        </p:nvSpPr>
        <p:spPr>
          <a:xfrm>
            <a:off x="1310972" y="6290176"/>
            <a:ext cx="15864973" cy="127530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3500">
                <a:solidFill>
                  <a:schemeClr val="tx1"/>
                </a:solidFill>
                <a:latin typeface="Arial" panose="020B0604020202020204" pitchFamily="34" charset="0"/>
                <a:cs typeface="Arial" panose="020B0604020202020204" pitchFamily="34" charset="0"/>
              </a:rPr>
              <a:t>C. Nháy chuột vào dấu trỏ xuống ở hộp </a:t>
            </a:r>
            <a:r>
              <a:rPr lang="en-US" sz="3500" b="1">
                <a:solidFill>
                  <a:schemeClr val="tx1"/>
                </a:solidFill>
                <a:latin typeface="Arial" panose="020B0604020202020204" pitchFamily="34" charset="0"/>
                <a:cs typeface="Arial" panose="020B0604020202020204" pitchFamily="34" charset="0"/>
              </a:rPr>
              <a:t>Locale</a:t>
            </a:r>
            <a:r>
              <a:rPr lang="en-US" sz="3500">
                <a:solidFill>
                  <a:schemeClr val="tx1"/>
                </a:solidFill>
                <a:latin typeface="Arial" panose="020B0604020202020204" pitchFamily="34" charset="0"/>
                <a:cs typeface="Arial" panose="020B0604020202020204" pitchFamily="34" charset="0"/>
              </a:rPr>
              <a:t> (location) và chọn Vietnamese.</a:t>
            </a:r>
          </a:p>
        </p:txBody>
      </p:sp>
      <p:sp>
        <p:nvSpPr>
          <p:cNvPr id="19" name="Rounded Rectangle 18"/>
          <p:cNvSpPr/>
          <p:nvPr/>
        </p:nvSpPr>
        <p:spPr>
          <a:xfrm>
            <a:off x="1300340" y="7744794"/>
            <a:ext cx="15875603" cy="127530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3500">
                <a:solidFill>
                  <a:schemeClr val="tx1"/>
                </a:solidFill>
                <a:latin typeface="Arial" panose="020B0604020202020204" pitchFamily="34" charset="0"/>
                <a:cs typeface="Arial" panose="020B0604020202020204" pitchFamily="34" charset="0"/>
              </a:rPr>
              <a:t>D. Mở hộp thoại </a:t>
            </a:r>
            <a:r>
              <a:rPr lang="en-US" sz="3500" b="1">
                <a:solidFill>
                  <a:schemeClr val="tx1"/>
                </a:solidFill>
                <a:latin typeface="Arial" panose="020B0604020202020204" pitchFamily="34" charset="0"/>
                <a:cs typeface="Arial" panose="020B0604020202020204" pitchFamily="34" charset="0"/>
              </a:rPr>
              <a:t>Format Cells</a:t>
            </a:r>
            <a:r>
              <a:rPr lang="en-US" sz="3500">
                <a:solidFill>
                  <a:schemeClr val="tx1"/>
                </a:solidFill>
                <a:latin typeface="Arial" panose="020B0604020202020204" pitchFamily="34" charset="0"/>
                <a:cs typeface="Arial" panose="020B0604020202020204" pitchFamily="34" charset="0"/>
              </a:rPr>
              <a:t>.</a:t>
            </a:r>
          </a:p>
        </p:txBody>
      </p:sp>
      <p:sp>
        <p:nvSpPr>
          <p:cNvPr id="5" name="Oval 4"/>
          <p:cNvSpPr/>
          <p:nvPr/>
        </p:nvSpPr>
        <p:spPr>
          <a:xfrm>
            <a:off x="323545" y="3421745"/>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2</a:t>
            </a:r>
          </a:p>
        </p:txBody>
      </p:sp>
      <p:sp>
        <p:nvSpPr>
          <p:cNvPr id="20" name="Oval 19"/>
          <p:cNvSpPr/>
          <p:nvPr/>
        </p:nvSpPr>
        <p:spPr>
          <a:xfrm>
            <a:off x="346582" y="4906324"/>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4</a:t>
            </a:r>
          </a:p>
        </p:txBody>
      </p:sp>
      <p:sp>
        <p:nvSpPr>
          <p:cNvPr id="21" name="Oval 20"/>
          <p:cNvSpPr/>
          <p:nvPr/>
        </p:nvSpPr>
        <p:spPr>
          <a:xfrm>
            <a:off x="346582" y="6422326"/>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3</a:t>
            </a:r>
          </a:p>
        </p:txBody>
      </p:sp>
      <p:sp>
        <p:nvSpPr>
          <p:cNvPr id="22" name="Oval 21"/>
          <p:cNvSpPr/>
          <p:nvPr/>
        </p:nvSpPr>
        <p:spPr>
          <a:xfrm>
            <a:off x="346582" y="7781902"/>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1</a:t>
            </a:r>
            <a:endParaRPr lang="en-US" sz="4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1044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7" grpId="0" animBg="1"/>
      <p:bldP spid="18" grpId="0" animBg="1"/>
      <p:bldP spid="19" grpId="0" animBg="1"/>
      <p:bldP spid="5"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3" name="Rounded Rectangle 2"/>
          <p:cNvSpPr/>
          <p:nvPr/>
        </p:nvSpPr>
        <p:spPr>
          <a:xfrm>
            <a:off x="989030" y="960804"/>
            <a:ext cx="16160335" cy="1760353"/>
          </a:xfrm>
          <a:prstGeom prst="roundRect">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002060"/>
                </a:solidFill>
                <a:cs typeface="Arial" panose="020B0604020202020204" pitchFamily="34" charset="0"/>
              </a:rPr>
              <a:t>Câu 5. </a:t>
            </a:r>
            <a:r>
              <a:rPr lang="vi-VN" sz="4000">
                <a:solidFill>
                  <a:srgbClr val="002060"/>
                </a:solidFill>
                <a:cs typeface="Arial" panose="020B0604020202020204" pitchFamily="34" charset="0"/>
              </a:rPr>
              <a:t>Em hãy sắp xếp các bước sau để định dạng hiển thị kí hiệu tiền Việt Nam.</a:t>
            </a:r>
            <a:endParaRPr lang="en-US" sz="4000">
              <a:solidFill>
                <a:srgbClr val="002060"/>
              </a:solidFill>
              <a:latin typeface="Arial" panose="020B0604020202020204" pitchFamily="34" charset="0"/>
              <a:cs typeface="Arial" panose="020B0604020202020204" pitchFamily="34" charset="0"/>
            </a:endParaRPr>
          </a:p>
        </p:txBody>
      </p:sp>
      <p:sp>
        <p:nvSpPr>
          <p:cNvPr id="4" name="Rounded Rectangle 3"/>
          <p:cNvSpPr/>
          <p:nvPr/>
        </p:nvSpPr>
        <p:spPr>
          <a:xfrm>
            <a:off x="1470837" y="3408511"/>
            <a:ext cx="15852567" cy="127530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3500">
                <a:solidFill>
                  <a:schemeClr val="tx1"/>
                </a:solidFill>
                <a:latin typeface="Arial" panose="020B0604020202020204" pitchFamily="34" charset="0"/>
                <a:cs typeface="Arial" panose="020B0604020202020204" pitchFamily="34" charset="0"/>
              </a:rPr>
              <a:t>A. Mở hộp thoại </a:t>
            </a:r>
            <a:r>
              <a:rPr lang="en-US" sz="3500" b="1">
                <a:solidFill>
                  <a:schemeClr val="tx1"/>
                </a:solidFill>
                <a:latin typeface="Arial" panose="020B0604020202020204" pitchFamily="34" charset="0"/>
                <a:cs typeface="Arial" panose="020B0604020202020204" pitchFamily="34" charset="0"/>
              </a:rPr>
              <a:t>Format Cells</a:t>
            </a:r>
            <a:r>
              <a:rPr lang="en-US" sz="3500">
                <a:solidFill>
                  <a:schemeClr val="tx1"/>
                </a:solidFill>
                <a:latin typeface="Arial" panose="020B0604020202020204" pitchFamily="34" charset="0"/>
                <a:cs typeface="Arial" panose="020B0604020202020204" pitchFamily="34" charset="0"/>
              </a:rPr>
              <a:t>.</a:t>
            </a:r>
          </a:p>
        </p:txBody>
      </p:sp>
      <p:sp>
        <p:nvSpPr>
          <p:cNvPr id="17" name="Rounded Rectangle 16"/>
          <p:cNvSpPr/>
          <p:nvPr/>
        </p:nvSpPr>
        <p:spPr>
          <a:xfrm>
            <a:off x="1458432" y="4856263"/>
            <a:ext cx="15864972" cy="140445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3500">
                <a:solidFill>
                  <a:schemeClr val="tx1"/>
                </a:solidFill>
                <a:latin typeface="Arial" panose="020B0604020202020204" pitchFamily="34" charset="0"/>
                <a:cs typeface="Arial" panose="020B0604020202020204" pitchFamily="34" charset="0"/>
              </a:rPr>
              <a:t>B. Nháy chuột vào dấu trỏ xuống ở hộp </a:t>
            </a:r>
            <a:r>
              <a:rPr lang="en-US" sz="3500" b="1">
                <a:solidFill>
                  <a:schemeClr val="tx1"/>
                </a:solidFill>
                <a:latin typeface="Arial" panose="020B0604020202020204" pitchFamily="34" charset="0"/>
                <a:cs typeface="Arial" panose="020B0604020202020204" pitchFamily="34" charset="0"/>
              </a:rPr>
              <a:t>Symbol</a:t>
            </a:r>
            <a:r>
              <a:rPr lang="en-US" sz="3500">
                <a:solidFill>
                  <a:schemeClr val="tx1"/>
                </a:solidFill>
                <a:latin typeface="Arial" panose="020B0604020202020204" pitchFamily="34" charset="0"/>
                <a:cs typeface="Arial" panose="020B0604020202020204" pitchFamily="34" charset="0"/>
              </a:rPr>
              <a:t> để hiển thị danh sách kí hiệu tiền tệ.</a:t>
            </a:r>
          </a:p>
        </p:txBody>
      </p:sp>
      <p:sp>
        <p:nvSpPr>
          <p:cNvPr id="18" name="Rounded Rectangle 17"/>
          <p:cNvSpPr/>
          <p:nvPr/>
        </p:nvSpPr>
        <p:spPr>
          <a:xfrm>
            <a:off x="1458432" y="6416950"/>
            <a:ext cx="15864973" cy="127530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3500">
                <a:solidFill>
                  <a:schemeClr val="tx1"/>
                </a:solidFill>
                <a:latin typeface="Arial" panose="020B0604020202020204" pitchFamily="34" charset="0"/>
                <a:cs typeface="Arial" panose="020B0604020202020204" pitchFamily="34" charset="0"/>
              </a:rPr>
              <a:t>C. Chọn thẻ </a:t>
            </a:r>
            <a:r>
              <a:rPr lang="en-US" sz="3500" b="1">
                <a:solidFill>
                  <a:schemeClr val="tx1"/>
                </a:solidFill>
                <a:latin typeface="Arial" panose="020B0604020202020204" pitchFamily="34" charset="0"/>
                <a:cs typeface="Arial" panose="020B0604020202020204" pitchFamily="34" charset="0"/>
              </a:rPr>
              <a:t>Currency</a:t>
            </a:r>
            <a:r>
              <a:rPr lang="en-US" sz="3500">
                <a:solidFill>
                  <a:schemeClr val="tx1"/>
                </a:solidFill>
                <a:latin typeface="Arial" panose="020B0604020202020204" pitchFamily="34" charset="0"/>
                <a:cs typeface="Arial" panose="020B0604020202020204" pitchFamily="34" charset="0"/>
              </a:rPr>
              <a:t> trong danh sách </a:t>
            </a:r>
            <a:r>
              <a:rPr lang="en-US" sz="3500" b="1">
                <a:solidFill>
                  <a:schemeClr val="tx1"/>
                </a:solidFill>
                <a:latin typeface="Arial" panose="020B0604020202020204" pitchFamily="34" charset="0"/>
                <a:cs typeface="Arial" panose="020B0604020202020204" pitchFamily="34" charset="0"/>
              </a:rPr>
              <a:t>Category</a:t>
            </a:r>
            <a:r>
              <a:rPr lang="en-US" sz="3500">
                <a:solidFill>
                  <a:schemeClr val="tx1"/>
                </a:solidFill>
                <a:latin typeface="Arial" panose="020B0604020202020204" pitchFamily="34" charset="0"/>
                <a:cs typeface="Arial" panose="020B0604020202020204" pitchFamily="34" charset="0"/>
              </a:rPr>
              <a:t>.</a:t>
            </a:r>
          </a:p>
        </p:txBody>
      </p:sp>
      <p:sp>
        <p:nvSpPr>
          <p:cNvPr id="19" name="Rounded Rectangle 18"/>
          <p:cNvSpPr/>
          <p:nvPr/>
        </p:nvSpPr>
        <p:spPr>
          <a:xfrm>
            <a:off x="1447800" y="7871568"/>
            <a:ext cx="15875603" cy="127530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3500">
                <a:solidFill>
                  <a:schemeClr val="tx1"/>
                </a:solidFill>
                <a:latin typeface="Arial" panose="020B0604020202020204" pitchFamily="34" charset="0"/>
                <a:cs typeface="Arial" panose="020B0604020202020204" pitchFamily="34" charset="0"/>
              </a:rPr>
              <a:t>D. Nháy chuột chọn đồng tiền Việt Nam (</a:t>
            </a:r>
            <a:r>
              <a:rPr lang="en-US" sz="3500" b="1">
                <a:solidFill>
                  <a:schemeClr val="tx1"/>
                </a:solidFill>
                <a:latin typeface="Arial" panose="020B0604020202020204" pitchFamily="34" charset="0"/>
                <a:cs typeface="Arial" panose="020B0604020202020204" pitchFamily="34" charset="0"/>
              </a:rPr>
              <a:t>VND</a:t>
            </a:r>
            <a:r>
              <a:rPr lang="en-US" sz="3500">
                <a:solidFill>
                  <a:schemeClr val="tx1"/>
                </a:solidFill>
                <a:latin typeface="Arial" panose="020B0604020202020204" pitchFamily="34" charset="0"/>
                <a:cs typeface="Arial" panose="020B0604020202020204" pitchFamily="34" charset="0"/>
              </a:rPr>
              <a:t>).</a:t>
            </a:r>
          </a:p>
        </p:txBody>
      </p:sp>
      <p:sp>
        <p:nvSpPr>
          <p:cNvPr id="5" name="Oval 4"/>
          <p:cNvSpPr/>
          <p:nvPr/>
        </p:nvSpPr>
        <p:spPr>
          <a:xfrm>
            <a:off x="471005" y="3548519"/>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1</a:t>
            </a:r>
            <a:endParaRPr lang="en-US" sz="4000" b="1">
              <a:solidFill>
                <a:schemeClr val="bg1"/>
              </a:solidFill>
              <a:latin typeface="Arial" panose="020B0604020202020204" pitchFamily="34" charset="0"/>
              <a:cs typeface="Arial" panose="020B0604020202020204" pitchFamily="34" charset="0"/>
            </a:endParaRPr>
          </a:p>
        </p:txBody>
      </p:sp>
      <p:sp>
        <p:nvSpPr>
          <p:cNvPr id="20" name="Oval 19"/>
          <p:cNvSpPr/>
          <p:nvPr/>
        </p:nvSpPr>
        <p:spPr>
          <a:xfrm>
            <a:off x="494042" y="5033098"/>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3</a:t>
            </a:r>
            <a:endParaRPr lang="en-US" sz="4000" b="1">
              <a:solidFill>
                <a:schemeClr val="bg1"/>
              </a:solidFill>
              <a:latin typeface="Arial" panose="020B0604020202020204" pitchFamily="34" charset="0"/>
              <a:cs typeface="Arial" panose="020B0604020202020204" pitchFamily="34" charset="0"/>
            </a:endParaRPr>
          </a:p>
        </p:txBody>
      </p:sp>
      <p:sp>
        <p:nvSpPr>
          <p:cNvPr id="21" name="Oval 20"/>
          <p:cNvSpPr/>
          <p:nvPr/>
        </p:nvSpPr>
        <p:spPr>
          <a:xfrm>
            <a:off x="494042" y="6549100"/>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bg1"/>
                </a:solidFill>
                <a:latin typeface="Arial" panose="020B0604020202020204" pitchFamily="34" charset="0"/>
                <a:cs typeface="Arial" panose="020B0604020202020204" pitchFamily="34" charset="0"/>
              </a:rPr>
              <a:t>2</a:t>
            </a:r>
            <a:endParaRPr lang="en-US" sz="4000" b="1">
              <a:solidFill>
                <a:schemeClr val="bg1"/>
              </a:solidFill>
              <a:latin typeface="Arial" panose="020B0604020202020204" pitchFamily="34" charset="0"/>
              <a:cs typeface="Arial" panose="020B0604020202020204" pitchFamily="34" charset="0"/>
            </a:endParaRPr>
          </a:p>
        </p:txBody>
      </p:sp>
      <p:sp>
        <p:nvSpPr>
          <p:cNvPr id="22" name="Oval 21"/>
          <p:cNvSpPr/>
          <p:nvPr/>
        </p:nvSpPr>
        <p:spPr>
          <a:xfrm>
            <a:off x="494042" y="7908676"/>
            <a:ext cx="976795" cy="9952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413025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7" grpId="0" animBg="1"/>
      <p:bldP spid="18" grpId="0" animBg="1"/>
      <p:bldP spid="19" grpId="0" animBg="1"/>
      <p:bldP spid="5"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6" name="TextBox 5"/>
          <p:cNvSpPr txBox="1"/>
          <p:nvPr/>
        </p:nvSpPr>
        <p:spPr>
          <a:xfrm>
            <a:off x="307596" y="870989"/>
            <a:ext cx="17523204"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 </a:t>
            </a:r>
            <a:endParaRPr lang="en-US" sz="6000" b="1">
              <a:latin typeface="Arial" panose="020B0604020202020204" pitchFamily="34" charset="0"/>
              <a:cs typeface="Arial" panose="020B0604020202020204" pitchFamily="34" charset="0"/>
            </a:endParaRPr>
          </a:p>
        </p:txBody>
      </p:sp>
      <p:sp>
        <p:nvSpPr>
          <p:cNvPr id="7" name="Pentagon 6"/>
          <p:cNvSpPr/>
          <p:nvPr/>
        </p:nvSpPr>
        <p:spPr>
          <a:xfrm>
            <a:off x="307596" y="1958287"/>
            <a:ext cx="5407404" cy="914400"/>
          </a:xfrm>
          <a:prstGeom prst="homePlate">
            <a:avLst/>
          </a:prstGeom>
          <a:solidFill>
            <a:srgbClr val="B0E3AA"/>
          </a:solidFill>
          <a:ln>
            <a:solidFill>
              <a:srgbClr val="B0E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Thảo luận nhóm </a:t>
            </a:r>
            <a:endParaRPr lang="en-US" sz="4500" b="1">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1525398" y="3596514"/>
            <a:ext cx="15087600" cy="2895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Thiết kế một bảng Excel để theo dõi chi tiêu của em (hoặc của tổ, của lớp, của gia đình) và dự kiến định dạng hiển thị dữ liệu cho các cột.</a:t>
            </a:r>
          </a:p>
        </p:txBody>
      </p:sp>
      <p:sp>
        <p:nvSpPr>
          <p:cNvPr id="9" name="TextBox 8"/>
          <p:cNvSpPr txBox="1"/>
          <p:nvPr/>
        </p:nvSpPr>
        <p:spPr>
          <a:xfrm>
            <a:off x="713080" y="6539982"/>
            <a:ext cx="16712235" cy="3323987"/>
          </a:xfrm>
          <a:prstGeom prst="rect">
            <a:avLst/>
          </a:prstGeom>
          <a:noFill/>
        </p:spPr>
        <p:txBody>
          <a:bodyPr wrap="square" rtlCol="0">
            <a:spAutoFit/>
          </a:bodyPr>
          <a:lstStyle/>
          <a:p>
            <a:pPr algn="just">
              <a:lnSpc>
                <a:spcPct val="150000"/>
              </a:lnSpc>
            </a:pPr>
            <a:r>
              <a:rPr lang="en-US" sz="3500" b="1" u="sng" smtClean="0">
                <a:latin typeface="Arial" panose="020B0604020202020204" pitchFamily="34" charset="0"/>
                <a:cs typeface="Arial" panose="020B0604020202020204" pitchFamily="34" charset="0"/>
              </a:rPr>
              <a:t>Gợi ý:</a:t>
            </a:r>
          </a:p>
          <a:p>
            <a:pPr marL="457200" indent="-4572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Mỗi khoản thu hoặc chi ghi tên một dòng, các thông tin cần có gồm: ngày tháng; thu (số tiền); chi (số tiền); lí do thu (chi); hiện còn (số tiền),... </a:t>
            </a:r>
            <a:endParaRPr lang="en-US" sz="3500" smtClean="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vi-VN" sz="3500" smtClean="0">
                <a:latin typeface="Arial" panose="020B0604020202020204" pitchFamily="34" charset="0"/>
                <a:cs typeface="Arial" panose="020B0604020202020204" pitchFamily="34" charset="0"/>
              </a:rPr>
              <a:t>Tạo </a:t>
            </a:r>
            <a:r>
              <a:rPr lang="vi-VN" sz="3500">
                <a:latin typeface="Arial" panose="020B0604020202020204" pitchFamily="34" charset="0"/>
                <a:cs typeface="Arial" panose="020B0604020202020204" pitchFamily="34" charset="0"/>
              </a:rPr>
              <a:t>bảng trong trang "MySheet" và nhập dữ liệu</a:t>
            </a:r>
            <a:r>
              <a:rPr lang="vi-VN" sz="3500" smtClean="0">
                <a:latin typeface="Arial" panose="020B0604020202020204" pitchFamily="34" charset="0"/>
                <a:cs typeface="Arial" panose="020B0604020202020204" pitchFamily="34" charset="0"/>
              </a:rPr>
              <a:t>.</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146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732" b="5732"/>
          <a:stretch>
            <a:fillRect/>
          </a:stretch>
        </p:blipFill>
        <p:spPr>
          <a:xfrm>
            <a:off x="2168083" y="1028700"/>
            <a:ext cx="13951833" cy="8229600"/>
          </a:xfrm>
          <a:prstGeom prst="rect">
            <a:avLst/>
          </a:prstGeom>
        </p:spPr>
      </p:pic>
      <p:sp>
        <p:nvSpPr>
          <p:cNvPr id="4" name="TextBox 4"/>
          <p:cNvSpPr txBox="1"/>
          <p:nvPr/>
        </p:nvSpPr>
        <p:spPr>
          <a:xfrm>
            <a:off x="4426268" y="1333500"/>
            <a:ext cx="9435462" cy="1463991"/>
          </a:xfrm>
          <a:prstGeom prst="rect">
            <a:avLst/>
          </a:prstGeom>
        </p:spPr>
        <p:txBody>
          <a:bodyPr wrap="square" lIns="0" tIns="0" rIns="0" bIns="0" rtlCol="0" anchor="t">
            <a:spAutoFit/>
          </a:bodyPr>
          <a:lstStyle/>
          <a:p>
            <a:pPr algn="ctr">
              <a:lnSpc>
                <a:spcPts val="13381"/>
              </a:lnSpc>
            </a:pPr>
            <a:r>
              <a:rPr lang="en-US" sz="6000" b="1" smtClean="0">
                <a:solidFill>
                  <a:srgbClr val="000000"/>
                </a:solidFill>
                <a:latin typeface="Arial" panose="020B0604020202020204" pitchFamily="34" charset="0"/>
                <a:cs typeface="Arial" panose="020B0604020202020204" pitchFamily="34" charset="0"/>
              </a:rPr>
              <a:t>HƯỚNG DẪN VỀ NHÀ</a:t>
            </a:r>
            <a:endParaRPr lang="en-US" sz="6000" b="1">
              <a:solidFill>
                <a:srgbClr val="000000"/>
              </a:solidFill>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953707">
            <a:off x="1335284" y="1311797"/>
            <a:ext cx="3956826" cy="964027"/>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43439" flipH="1">
            <a:off x="12630702" y="1063192"/>
            <a:ext cx="3956826" cy="964027"/>
          </a:xfrm>
          <a:prstGeom prst="rect">
            <a:avLst/>
          </a:prstGeom>
        </p:spPr>
      </p:pic>
      <p:pic>
        <p:nvPicPr>
          <p:cNvPr id="19" name="Picture 13"/>
          <p:cNvPicPr>
            <a:picLocks noChangeAspect="1"/>
          </p:cNvPicPr>
          <p:nvPr/>
        </p:nvPicPr>
        <p:blipFill>
          <a:blip r:embed="rId11"/>
          <a:srcRect/>
          <a:stretch>
            <a:fillRect/>
          </a:stretch>
        </p:blipFill>
        <p:spPr>
          <a:xfrm>
            <a:off x="891541" y="6928627"/>
            <a:ext cx="1771844" cy="3035609"/>
          </a:xfrm>
          <a:prstGeom prst="rect">
            <a:avLst/>
          </a:prstGeom>
        </p:spPr>
      </p:pic>
      <p:pic>
        <p:nvPicPr>
          <p:cNvPr id="20" name="Picture 12"/>
          <p:cNvPicPr>
            <a:picLocks noChangeAspect="1"/>
          </p:cNvPicPr>
          <p:nvPr/>
        </p:nvPicPr>
        <p:blipFill>
          <a:blip r:embed="rId12"/>
          <a:srcRect/>
          <a:stretch>
            <a:fillRect/>
          </a:stretch>
        </p:blipFill>
        <p:spPr>
          <a:xfrm>
            <a:off x="13106400" y="7794769"/>
            <a:ext cx="4901576" cy="2169467"/>
          </a:xfrm>
          <a:prstGeom prst="rect">
            <a:avLst/>
          </a:prstGeom>
        </p:spPr>
      </p:pic>
      <p:sp>
        <p:nvSpPr>
          <p:cNvPr id="21" name="TextBox 20"/>
          <p:cNvSpPr txBox="1"/>
          <p:nvPr/>
        </p:nvSpPr>
        <p:spPr>
          <a:xfrm>
            <a:off x="2362199" y="3337941"/>
            <a:ext cx="13563600" cy="470898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5000" smtClean="0"/>
              <a:t>Ôn </a:t>
            </a:r>
            <a:r>
              <a:rPr lang="vi-VN" sz="5000"/>
              <a:t>lại kiến thức đã học.</a:t>
            </a:r>
          </a:p>
          <a:p>
            <a:pPr marL="571500" indent="-571500" algn="just">
              <a:lnSpc>
                <a:spcPct val="150000"/>
              </a:lnSpc>
              <a:buFont typeface="Wingdings" panose="05000000000000000000" pitchFamily="2" charset="2"/>
              <a:buChar char="Ø"/>
            </a:pPr>
            <a:r>
              <a:rPr lang="vi-VN" sz="5000" smtClean="0"/>
              <a:t>Hoàn </a:t>
            </a:r>
            <a:r>
              <a:rPr lang="vi-VN" sz="5000"/>
              <a:t>thành bài tập phần Câu hỏi tự kiểm tra </a:t>
            </a:r>
            <a:endParaRPr lang="en-US" sz="5000" smtClean="0"/>
          </a:p>
          <a:p>
            <a:pPr marL="571500" indent="-571500" algn="just">
              <a:lnSpc>
                <a:spcPct val="150000"/>
              </a:lnSpc>
              <a:buFont typeface="Wingdings" panose="05000000000000000000" pitchFamily="2" charset="2"/>
              <a:buChar char="Ø"/>
            </a:pPr>
            <a:r>
              <a:rPr lang="vi-VN" sz="5000" smtClean="0"/>
              <a:t>Đọc </a:t>
            </a:r>
            <a:r>
              <a:rPr lang="vi-VN" sz="5000"/>
              <a:t>và tìm hiểu trước </a:t>
            </a:r>
            <a:r>
              <a:rPr lang="vi-VN" sz="5000" b="1" i="1"/>
              <a:t>Bài 6: Thực hành lập sổ theo dõi thu chi cá nhân</a:t>
            </a: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wipe(down)">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wipe(down)">
                                      <p:cBhvr>
                                        <p:cTn id="2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732" b="17684"/>
          <a:stretch>
            <a:fillRect/>
          </a:stretch>
        </p:blipFill>
        <p:spPr>
          <a:xfrm>
            <a:off x="838200" y="1866900"/>
            <a:ext cx="16155509" cy="5832644"/>
          </a:xfrm>
          <a:prstGeom prst="rect">
            <a:avLst/>
          </a:prstGeom>
        </p:spPr>
      </p:pic>
      <p:pic>
        <p:nvPicPr>
          <p:cNvPr id="3" name="Picture 3"/>
          <p:cNvPicPr>
            <a:picLocks noChangeAspect="1"/>
          </p:cNvPicPr>
          <p:nvPr/>
        </p:nvPicPr>
        <p:blipFill>
          <a:blip r:embed="rId3"/>
          <a:srcRect/>
          <a:stretch>
            <a:fillRect/>
          </a:stretch>
        </p:blipFill>
        <p:spPr>
          <a:xfrm rot="-507841">
            <a:off x="461613" y="592872"/>
            <a:ext cx="3530861" cy="1981346"/>
          </a:xfrm>
          <a:prstGeom prst="rect">
            <a:avLst/>
          </a:prstGeom>
        </p:spPr>
      </p:pic>
      <p:sp>
        <p:nvSpPr>
          <p:cNvPr id="4" name="TextBox 4"/>
          <p:cNvSpPr txBox="1"/>
          <p:nvPr/>
        </p:nvSpPr>
        <p:spPr>
          <a:xfrm>
            <a:off x="1624033" y="3099007"/>
            <a:ext cx="14583841" cy="3436838"/>
          </a:xfrm>
          <a:prstGeom prst="rect">
            <a:avLst/>
          </a:prstGeom>
        </p:spPr>
        <p:txBody>
          <a:bodyPr wrap="square" lIns="0" tIns="0" rIns="0" bIns="0" rtlCol="0" anchor="t">
            <a:spAutoFit/>
          </a:bodyPr>
          <a:lstStyle/>
          <a:p>
            <a:pPr algn="ctr">
              <a:lnSpc>
                <a:spcPts val="13381"/>
              </a:lnSpc>
            </a:pPr>
            <a:r>
              <a:rPr lang="en-US" sz="7200" b="1" smtClean="0">
                <a:solidFill>
                  <a:srgbClr val="000000"/>
                </a:solidFill>
                <a:latin typeface="Arial" panose="020B0604020202020204" pitchFamily="34" charset="0"/>
                <a:cs typeface="Arial" panose="020B0604020202020204" pitchFamily="34" charset="0"/>
              </a:rPr>
              <a:t>CẢM ƠN CÁC EM ĐÃ CHÚ Ý LẮNG NGHE BÀI GIẢNG!</a:t>
            </a:r>
            <a:endParaRPr lang="en-US" sz="7200" b="1">
              <a:solidFill>
                <a:srgbClr val="000000"/>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srcRect/>
          <a:stretch>
            <a:fillRect/>
          </a:stretch>
        </p:blipFill>
        <p:spPr>
          <a:xfrm>
            <a:off x="15911852" y="1323064"/>
            <a:ext cx="1224488" cy="1224488"/>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731241" y="6566014"/>
            <a:ext cx="3780883" cy="3691517"/>
          </a:xfrm>
          <a:prstGeom prst="rect">
            <a:avLst/>
          </a:prstGeom>
        </p:spPr>
      </p:pic>
    </p:spTree>
    <p:extLst>
      <p:ext uri="{BB962C8B-B14F-4D97-AF65-F5344CB8AC3E}">
        <p14:creationId xmlns:p14="http://schemas.microsoft.com/office/powerpoint/2010/main" val="1171066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732" b="17684"/>
          <a:stretch>
            <a:fillRect/>
          </a:stretch>
        </p:blipFill>
        <p:spPr>
          <a:xfrm>
            <a:off x="2168083" y="1584156"/>
            <a:ext cx="13951833" cy="7118688"/>
          </a:xfrm>
          <a:prstGeom prst="rect">
            <a:avLst/>
          </a:prstGeom>
        </p:spPr>
      </p:pic>
      <p:sp>
        <p:nvSpPr>
          <p:cNvPr id="4" name="TextBox 4"/>
          <p:cNvSpPr txBox="1"/>
          <p:nvPr/>
        </p:nvSpPr>
        <p:spPr>
          <a:xfrm>
            <a:off x="2277927" y="2565871"/>
            <a:ext cx="13288441" cy="5155257"/>
          </a:xfrm>
          <a:prstGeom prst="rect">
            <a:avLst/>
          </a:prstGeom>
        </p:spPr>
        <p:txBody>
          <a:bodyPr wrap="square" lIns="0" tIns="0" rIns="0" bIns="0" rtlCol="0" anchor="t">
            <a:spAutoFit/>
          </a:bodyPr>
          <a:lstStyle/>
          <a:p>
            <a:pPr algn="ctr">
              <a:lnSpc>
                <a:spcPts val="13381"/>
              </a:lnSpc>
            </a:pPr>
            <a:r>
              <a:rPr lang="en-US" sz="7200" b="1">
                <a:solidFill>
                  <a:srgbClr val="000000"/>
                </a:solidFill>
                <a:latin typeface="Arial" panose="020B0604020202020204" pitchFamily="34" charset="0"/>
                <a:cs typeface="Arial" panose="020B0604020202020204" pitchFamily="34" charset="0"/>
              </a:rPr>
              <a:t>BÀI 5: </a:t>
            </a:r>
            <a:endParaRPr lang="en-US" sz="7200" b="1" smtClean="0">
              <a:solidFill>
                <a:srgbClr val="000000"/>
              </a:solidFill>
              <a:latin typeface="Arial" panose="020B0604020202020204" pitchFamily="34" charset="0"/>
              <a:cs typeface="Arial" panose="020B0604020202020204" pitchFamily="34" charset="0"/>
            </a:endParaRPr>
          </a:p>
          <a:p>
            <a:pPr algn="ctr">
              <a:lnSpc>
                <a:spcPts val="13381"/>
              </a:lnSpc>
            </a:pPr>
            <a:r>
              <a:rPr lang="en-US" sz="7200" b="1" smtClean="0">
                <a:solidFill>
                  <a:srgbClr val="000000"/>
                </a:solidFill>
                <a:latin typeface="Arial" panose="020B0604020202020204" pitchFamily="34" charset="0"/>
                <a:cs typeface="Arial" panose="020B0604020202020204" pitchFamily="34" charset="0"/>
              </a:rPr>
              <a:t>ĐỊNH </a:t>
            </a:r>
            <a:r>
              <a:rPr lang="en-US" sz="7200" b="1">
                <a:solidFill>
                  <a:srgbClr val="000000"/>
                </a:solidFill>
                <a:latin typeface="Arial" panose="020B0604020202020204" pitchFamily="34" charset="0"/>
                <a:cs typeface="Arial" panose="020B0604020202020204" pitchFamily="34" charset="0"/>
              </a:rPr>
              <a:t>DẠNG SỐ TIỀN </a:t>
            </a:r>
            <a:endParaRPr lang="en-US" sz="7200" b="1" smtClean="0">
              <a:solidFill>
                <a:srgbClr val="000000"/>
              </a:solidFill>
              <a:latin typeface="Arial" panose="020B0604020202020204" pitchFamily="34" charset="0"/>
              <a:cs typeface="Arial" panose="020B0604020202020204" pitchFamily="34" charset="0"/>
            </a:endParaRPr>
          </a:p>
          <a:p>
            <a:pPr algn="ctr">
              <a:lnSpc>
                <a:spcPts val="13381"/>
              </a:lnSpc>
            </a:pPr>
            <a:r>
              <a:rPr lang="en-US" sz="7200" b="1" smtClean="0">
                <a:solidFill>
                  <a:srgbClr val="000000"/>
                </a:solidFill>
                <a:latin typeface="Arial" panose="020B0604020202020204" pitchFamily="34" charset="0"/>
                <a:cs typeface="Arial" panose="020B0604020202020204" pitchFamily="34" charset="0"/>
              </a:rPr>
              <a:t>VÀ </a:t>
            </a:r>
            <a:r>
              <a:rPr lang="en-US" sz="7200" b="1">
                <a:solidFill>
                  <a:srgbClr val="000000"/>
                </a:solidFill>
                <a:latin typeface="Arial" panose="020B0604020202020204" pitchFamily="34" charset="0"/>
                <a:cs typeface="Arial" panose="020B0604020202020204" pitchFamily="34" charset="0"/>
              </a:rPr>
              <a:t>NGÀY THÁNG</a:t>
            </a: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142763">
            <a:off x="189671" y="4521691"/>
            <a:ext cx="3956826" cy="96402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4313623" y="4766243"/>
            <a:ext cx="3612587" cy="880158"/>
          </a:xfrm>
          <a:prstGeom prst="rect">
            <a:avLst/>
          </a:prstGeom>
        </p:spPr>
      </p:pic>
      <p:pic>
        <p:nvPicPr>
          <p:cNvPr id="7" name="Picture 7"/>
          <p:cNvPicPr>
            <a:picLocks noChangeAspect="1"/>
          </p:cNvPicPr>
          <p:nvPr/>
        </p:nvPicPr>
        <p:blipFill>
          <a:blip r:embed="rId6"/>
          <a:srcRect/>
          <a:stretch>
            <a:fillRect/>
          </a:stretch>
        </p:blipFill>
        <p:spPr>
          <a:xfrm>
            <a:off x="14101629" y="7012616"/>
            <a:ext cx="1224488" cy="1224488"/>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99256" y="6045215"/>
            <a:ext cx="4794788" cy="4114800"/>
          </a:xfrm>
          <a:prstGeom prst="rect">
            <a:avLst/>
          </a:prstGeom>
        </p:spPr>
      </p:pic>
      <p:pic>
        <p:nvPicPr>
          <p:cNvPr id="11"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249400" y="931755"/>
            <a:ext cx="3134106" cy="30022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0614" t="5732" r="32575" b="20348"/>
          <a:stretch>
            <a:fillRect/>
          </a:stretch>
        </p:blipFill>
        <p:spPr>
          <a:xfrm>
            <a:off x="5826762" y="1028700"/>
            <a:ext cx="10887954" cy="9438631"/>
          </a:xfrm>
          <a:prstGeom prst="rect">
            <a:avLst/>
          </a:prstGeom>
        </p:spPr>
      </p:pic>
      <p:sp>
        <p:nvSpPr>
          <p:cNvPr id="4" name="Freeform 4"/>
          <p:cNvSpPr/>
          <p:nvPr/>
        </p:nvSpPr>
        <p:spPr>
          <a:xfrm>
            <a:off x="1573285" y="2377709"/>
            <a:ext cx="4776614" cy="7218519"/>
          </a:xfrm>
          <a:custGeom>
            <a:avLst/>
            <a:gdLst/>
            <a:ahLst/>
            <a:cxnLst/>
            <a:rect l="l" t="t" r="r" b="b"/>
            <a:pathLst>
              <a:path w="6790944" h="10262616">
                <a:moveTo>
                  <a:pt x="6790944" y="10262616"/>
                </a:moveTo>
                <a:lnTo>
                  <a:pt x="0" y="10262616"/>
                </a:lnTo>
                <a:lnTo>
                  <a:pt x="0" y="0"/>
                </a:lnTo>
                <a:lnTo>
                  <a:pt x="6790944" y="0"/>
                </a:lnTo>
                <a:lnTo>
                  <a:pt x="6790944" y="10262616"/>
                </a:lnTo>
                <a:close/>
              </a:path>
            </a:pathLst>
          </a:custGeom>
          <a:blipFill>
            <a:blip r:embed="rId4"/>
            <a:stretch>
              <a:fillRect l="-311" r="-311"/>
            </a:stretch>
          </a:blipFill>
        </p:spPr>
      </p:sp>
      <p:grpSp>
        <p:nvGrpSpPr>
          <p:cNvPr id="12" name="Group 11"/>
          <p:cNvGrpSpPr/>
          <p:nvPr/>
        </p:nvGrpSpPr>
        <p:grpSpPr>
          <a:xfrm>
            <a:off x="6858365" y="336198"/>
            <a:ext cx="9333139" cy="1967952"/>
            <a:chOff x="6671944" y="2000783"/>
            <a:chExt cx="9333139" cy="1967952"/>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891455" y="2008751"/>
              <a:ext cx="6758566" cy="1959984"/>
            </a:xfrm>
            <a:prstGeom prst="rect">
              <a:avLst/>
            </a:prstGeom>
          </p:spPr>
        </p:pic>
        <p:sp>
          <p:nvSpPr>
            <p:cNvPr id="7" name="TextBox 7"/>
            <p:cNvSpPr txBox="1"/>
            <p:nvPr/>
          </p:nvSpPr>
          <p:spPr>
            <a:xfrm>
              <a:off x="6671944" y="2000783"/>
              <a:ext cx="9333139" cy="1463991"/>
            </a:xfrm>
            <a:prstGeom prst="rect">
              <a:avLst/>
            </a:prstGeom>
          </p:spPr>
          <p:txBody>
            <a:bodyPr lIns="0" tIns="0" rIns="0" bIns="0" rtlCol="0" anchor="t">
              <a:spAutoFit/>
            </a:bodyPr>
            <a:lstStyle/>
            <a:p>
              <a:pPr algn="ctr">
                <a:lnSpc>
                  <a:spcPts val="13381"/>
                </a:lnSpc>
              </a:pPr>
              <a:r>
                <a:rPr lang="en-US" sz="6000" b="1" smtClean="0">
                  <a:solidFill>
                    <a:srgbClr val="000000"/>
                  </a:solidFill>
                  <a:latin typeface="Arial" panose="020B0604020202020204" pitchFamily="34" charset="0"/>
                  <a:cs typeface="Arial" panose="020B0604020202020204" pitchFamily="34" charset="0"/>
                </a:rPr>
                <a:t>NỘI DUNG BÀI HỌC</a:t>
              </a:r>
              <a:endParaRPr lang="en-US" sz="6000" b="1">
                <a:solidFill>
                  <a:srgbClr val="000000"/>
                </a:solidFill>
                <a:latin typeface="Arial" panose="020B0604020202020204" pitchFamily="34" charset="0"/>
                <a:cs typeface="Arial" panose="020B0604020202020204" pitchFamily="34" charset="0"/>
              </a:endParaRPr>
            </a:p>
          </p:txBody>
        </p:sp>
      </p:grpSp>
      <p:sp>
        <p:nvSpPr>
          <p:cNvPr id="9" name="TextBox 9"/>
          <p:cNvSpPr txBox="1"/>
          <p:nvPr/>
        </p:nvSpPr>
        <p:spPr>
          <a:xfrm>
            <a:off x="7043123" y="2949336"/>
            <a:ext cx="8978369" cy="6155531"/>
          </a:xfrm>
          <a:prstGeom prst="rect">
            <a:avLst/>
          </a:prstGeom>
        </p:spPr>
        <p:txBody>
          <a:bodyPr wrap="square" lIns="0" tIns="0" rIns="0" bIns="0" rtlCol="0" anchor="t">
            <a:spAutoFit/>
          </a:bodyPr>
          <a:lstStyle/>
          <a:p>
            <a:pPr marL="514350" indent="-514350" algn="just">
              <a:lnSpc>
                <a:spcPct val="200000"/>
              </a:lnSpc>
              <a:buAutoNum type="arabicPeriod"/>
            </a:pPr>
            <a:r>
              <a:rPr lang="en-US" sz="5000" spc="60" smtClean="0">
                <a:latin typeface="Arial" panose="020B0604020202020204" pitchFamily="34" charset="0"/>
                <a:cs typeface="Arial" panose="020B0604020202020204" pitchFamily="34" charset="0"/>
              </a:rPr>
              <a:t>định dạng hiển thị số tiền</a:t>
            </a:r>
          </a:p>
          <a:p>
            <a:pPr marL="514350" indent="-514350" algn="just">
              <a:lnSpc>
                <a:spcPct val="200000"/>
              </a:lnSpc>
              <a:buAutoNum type="arabicPeriod"/>
            </a:pPr>
            <a:r>
              <a:rPr lang="en-US" sz="5000" smtClean="0">
                <a:latin typeface="Arial" panose="020B0604020202020204" pitchFamily="34" charset="0"/>
                <a:cs typeface="Arial" panose="020B0604020202020204" pitchFamily="34" charset="0"/>
              </a:rPr>
              <a:t>Định dạng hiển thị ngày tháng</a:t>
            </a:r>
          </a:p>
          <a:p>
            <a:pPr marL="514350" indent="-514350" algn="just">
              <a:lnSpc>
                <a:spcPct val="200000"/>
              </a:lnSpc>
              <a:buAutoNum type="arabicPeriod"/>
            </a:pPr>
            <a:r>
              <a:rPr lang="en-US" sz="5000" smtClean="0">
                <a:latin typeface="Arial" panose="020B0604020202020204" pitchFamily="34" charset="0"/>
                <a:cs typeface="Arial" panose="020B0604020202020204" pitchFamily="34" charset="0"/>
              </a:rPr>
              <a:t>Thực hành định dạng hiển thị ngày tháng</a:t>
            </a:r>
            <a:endParaRPr lang="en-US" sz="5000">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7"/>
          <a:srcRect/>
          <a:stretch>
            <a:fillRect/>
          </a:stretch>
        </p:blipFill>
        <p:spPr>
          <a:xfrm>
            <a:off x="13887863" y="7735437"/>
            <a:ext cx="2486074" cy="3045726"/>
          </a:xfrm>
          <a:prstGeom prst="rect">
            <a:avLst/>
          </a:prstGeom>
        </p:spPr>
      </p:pic>
      <p:pic>
        <p:nvPicPr>
          <p:cNvPr id="11" name="Picture 10"/>
          <p:cNvPicPr>
            <a:picLocks noChangeAspect="1"/>
          </p:cNvPicPr>
          <p:nvPr/>
        </p:nvPicPr>
        <p:blipFill rotWithShape="1">
          <a:blip r:embed="rId8"/>
          <a:srcRect l="4997" r="34057"/>
          <a:stretch/>
        </p:blipFill>
        <p:spPr>
          <a:xfrm>
            <a:off x="1802875" y="3644689"/>
            <a:ext cx="4317433" cy="471975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5028077" y="5425971"/>
            <a:ext cx="2643644" cy="644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15" name="TextBox 14"/>
          <p:cNvSpPr txBox="1"/>
          <p:nvPr/>
        </p:nvSpPr>
        <p:spPr>
          <a:xfrm>
            <a:off x="838200" y="664224"/>
            <a:ext cx="16800415" cy="1015663"/>
          </a:xfrm>
          <a:prstGeom prst="rect">
            <a:avLst/>
          </a:prstGeom>
          <a:noFill/>
        </p:spPr>
        <p:txBody>
          <a:bodyPr wrap="square" rtlCol="0">
            <a:spAutoFit/>
          </a:bodyPr>
          <a:lstStyle/>
          <a:p>
            <a:r>
              <a:rPr lang="en-US" sz="6000" b="1" smtClean="0">
                <a:latin typeface="Arial" panose="020B0604020202020204" pitchFamily="34" charset="0"/>
                <a:cs typeface="Arial" panose="020B0604020202020204" pitchFamily="34" charset="0"/>
              </a:rPr>
              <a:t>1. Định dạng hiển thị số tiền</a:t>
            </a:r>
            <a:endParaRPr lang="en-US" sz="6000" b="1">
              <a:latin typeface="Arial" panose="020B0604020202020204" pitchFamily="34" charset="0"/>
              <a:cs typeface="Arial" panose="020B0604020202020204" pitchFamily="34" charset="0"/>
            </a:endParaRPr>
          </a:p>
        </p:txBody>
      </p:sp>
      <p:sp>
        <p:nvSpPr>
          <p:cNvPr id="3" name="Rectangle 2"/>
          <p:cNvSpPr/>
          <p:nvPr/>
        </p:nvSpPr>
        <p:spPr>
          <a:xfrm>
            <a:off x="838200" y="1871921"/>
            <a:ext cx="10642657" cy="861774"/>
          </a:xfrm>
          <a:prstGeom prst="rect">
            <a:avLst/>
          </a:prstGeom>
        </p:spPr>
        <p:txBody>
          <a:bodyPr wrap="none">
            <a:spAutoFit/>
          </a:bodyPr>
          <a:lstStyle/>
          <a:p>
            <a:r>
              <a:rPr lang="en-US" sz="5000" b="1" smtClean="0">
                <a:solidFill>
                  <a:srgbClr val="FF0000"/>
                </a:solidFill>
                <a:latin typeface="Arial" panose="020B0604020202020204" pitchFamily="34" charset="0"/>
                <a:cs typeface="Arial" panose="020B0604020202020204" pitchFamily="34" charset="0"/>
              </a:rPr>
              <a:t>a. </a:t>
            </a:r>
            <a:r>
              <a:rPr lang="en-US" sz="5000" b="1">
                <a:solidFill>
                  <a:srgbClr val="FF0000"/>
                </a:solidFill>
                <a:latin typeface="Arial" panose="020B0604020202020204" pitchFamily="34" charset="0"/>
                <a:cs typeface="Arial" panose="020B0604020202020204" pitchFamily="34" charset="0"/>
              </a:rPr>
              <a:t>Hiển thị số tiền bảng đồng đô la</a:t>
            </a:r>
          </a:p>
        </p:txBody>
      </p:sp>
      <p:sp>
        <p:nvSpPr>
          <p:cNvPr id="4" name="Rounded Rectangle 3"/>
          <p:cNvSpPr/>
          <p:nvPr/>
        </p:nvSpPr>
        <p:spPr>
          <a:xfrm>
            <a:off x="763398" y="3064775"/>
            <a:ext cx="16611600" cy="293000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000">
                <a:solidFill>
                  <a:schemeClr val="tx1"/>
                </a:solidFill>
              </a:rPr>
              <a:t>Ở bài học trước, em đã học các bước định dạng hiển thị số tiền mặc định trong phần mềm bảng tính. Em hãy nêu lại các cách định dạng hiển thị số tiền bằng đồng đô la.</a:t>
            </a:r>
            <a:endParaRPr lang="en-US" sz="4000">
              <a:solidFill>
                <a:schemeClr val="tx1"/>
              </a:solidFill>
            </a:endParaRPr>
          </a:p>
        </p:txBody>
      </p:sp>
      <p:sp>
        <p:nvSpPr>
          <p:cNvPr id="5" name="TextBox 4"/>
          <p:cNvSpPr txBox="1"/>
          <p:nvPr/>
        </p:nvSpPr>
        <p:spPr>
          <a:xfrm>
            <a:off x="2651760" y="6002399"/>
            <a:ext cx="15163800" cy="3785652"/>
          </a:xfrm>
          <a:prstGeom prst="rect">
            <a:avLst/>
          </a:prstGeom>
          <a:noFill/>
        </p:spPr>
        <p:txBody>
          <a:bodyPr wrap="square" rtlCol="0">
            <a:spAutoFit/>
          </a:bodyPr>
          <a:lstStyle/>
          <a:p>
            <a:pPr>
              <a:lnSpc>
                <a:spcPct val="150000"/>
              </a:lnSpc>
            </a:pPr>
            <a:r>
              <a:rPr lang="en-US" sz="4000" b="1" smtClean="0">
                <a:latin typeface="Arial" panose="020B0604020202020204" pitchFamily="34" charset="0"/>
                <a:cs typeface="Arial" panose="020B0604020202020204" pitchFamily="34" charset="0"/>
              </a:rPr>
              <a:t>Cách 1: </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Chọn ô tính cần định dạng dữ liệu.</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Chọn nhóm lệnh </a:t>
            </a:r>
            <a:r>
              <a:rPr lang="en-US" sz="4000" b="1" smtClean="0">
                <a:latin typeface="Arial" panose="020B0604020202020204" pitchFamily="34" charset="0"/>
                <a:cs typeface="Arial" panose="020B0604020202020204" pitchFamily="34" charset="0"/>
              </a:rPr>
              <a:t>Number</a:t>
            </a:r>
            <a:r>
              <a:rPr lang="en-US" sz="4000" smtClean="0">
                <a:latin typeface="Arial" panose="020B0604020202020204" pitchFamily="34" charset="0"/>
                <a:cs typeface="Arial" panose="020B0604020202020204" pitchFamily="34" charset="0"/>
              </a:rPr>
              <a:t> trong cửa sổ </a:t>
            </a:r>
            <a:r>
              <a:rPr lang="en-US" sz="4000" b="1" smtClean="0">
                <a:latin typeface="Arial" panose="020B0604020202020204" pitchFamily="34" charset="0"/>
                <a:cs typeface="Arial" panose="020B0604020202020204" pitchFamily="34" charset="0"/>
              </a:rPr>
              <a:t>Home</a:t>
            </a:r>
            <a:r>
              <a:rPr lang="en-US" sz="4000" smtClean="0">
                <a:latin typeface="Arial" panose="020B0604020202020204" pitchFamily="34" charset="0"/>
                <a:cs typeface="Arial" panose="020B0604020202020204" pitchFamily="34" charset="0"/>
              </a:rPr>
              <a:t>.</a:t>
            </a:r>
          </a:p>
          <a:p>
            <a:pPr marL="571500" indent="-571500">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Trong hộp thoại của lệnh </a:t>
            </a:r>
            <a:r>
              <a:rPr lang="en-US" sz="4000" b="1" smtClean="0">
                <a:latin typeface="Arial" panose="020B0604020202020204" pitchFamily="34" charset="0"/>
                <a:cs typeface="Arial" panose="020B0604020202020204" pitchFamily="34" charset="0"/>
              </a:rPr>
              <a:t>Number</a:t>
            </a:r>
            <a:r>
              <a:rPr lang="en-US" sz="4000" smtClean="0">
                <a:latin typeface="Arial" panose="020B0604020202020204" pitchFamily="34" charset="0"/>
                <a:cs typeface="Arial" panose="020B0604020202020204" pitchFamily="34" charset="0"/>
              </a:rPr>
              <a:t> chọn </a:t>
            </a:r>
            <a:r>
              <a:rPr lang="en-US" sz="4000" b="1" smtClean="0">
                <a:latin typeface="Arial" panose="020B0604020202020204" pitchFamily="34" charset="0"/>
                <a:cs typeface="Arial" panose="020B0604020202020204" pitchFamily="34" charset="0"/>
              </a:rPr>
              <a:t>Currency</a:t>
            </a:r>
            <a:r>
              <a:rPr lang="en-US" sz="4000" smtClean="0">
                <a:latin typeface="Arial" panose="020B0604020202020204" pitchFamily="34" charset="0"/>
                <a:cs typeface="Arial" panose="020B0604020202020204" pitchFamily="34" charset="0"/>
              </a:rPr>
              <a:t>.</a:t>
            </a:r>
          </a:p>
        </p:txBody>
      </p:sp>
      <p:sp>
        <p:nvSpPr>
          <p:cNvPr id="6" name="Right Arrow 5"/>
          <p:cNvSpPr/>
          <p:nvPr/>
        </p:nvSpPr>
        <p:spPr>
          <a:xfrm>
            <a:off x="1035465" y="7513310"/>
            <a:ext cx="1301335" cy="76383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629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barn(inVertical)">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barn(inVertical)">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barn(inVertical)">
                                      <p:cBhvr>
                                        <p:cTn id="4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4" name="Rounded Rectangle 3"/>
          <p:cNvSpPr/>
          <p:nvPr/>
        </p:nvSpPr>
        <p:spPr>
          <a:xfrm>
            <a:off x="763398" y="1149196"/>
            <a:ext cx="16611600" cy="293000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000">
                <a:solidFill>
                  <a:schemeClr val="tx1"/>
                </a:solidFill>
              </a:rPr>
              <a:t>Ở bài học trước, em đã học các bước định dạng hiển thị số tiền mặc định trong phần mềm bảng tính. Em hãy nêu lại các cách định dạng hiển thị số tiền bằng đồng đô la.</a:t>
            </a:r>
            <a:endParaRPr lang="en-US" sz="4000">
              <a:solidFill>
                <a:schemeClr val="tx1"/>
              </a:solidFill>
            </a:endParaRPr>
          </a:p>
        </p:txBody>
      </p:sp>
      <p:sp>
        <p:nvSpPr>
          <p:cNvPr id="5" name="TextBox 4"/>
          <p:cNvSpPr txBox="1"/>
          <p:nvPr/>
        </p:nvSpPr>
        <p:spPr>
          <a:xfrm>
            <a:off x="1635760" y="5078184"/>
            <a:ext cx="7598853" cy="3785652"/>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Cách 2:</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Nháy </a:t>
            </a:r>
            <a:r>
              <a:rPr lang="en-US" sz="4000">
                <a:latin typeface="Arial" panose="020B0604020202020204" pitchFamily="34" charset="0"/>
                <a:cs typeface="Arial" panose="020B0604020202020204" pitchFamily="34" charset="0"/>
              </a:rPr>
              <a:t>lệnh “$” để thao tác nhanh và áp dụng hiển thị số tiền bằng đồng đô la.</a:t>
            </a:r>
          </a:p>
        </p:txBody>
      </p:sp>
      <p:sp>
        <p:nvSpPr>
          <p:cNvPr id="6" name="Right Arrow 5"/>
          <p:cNvSpPr/>
          <p:nvPr/>
        </p:nvSpPr>
        <p:spPr>
          <a:xfrm>
            <a:off x="317756" y="4553958"/>
            <a:ext cx="1282444" cy="76383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5393" y="4776072"/>
            <a:ext cx="7499605" cy="4288989"/>
          </a:xfrm>
          <a:prstGeom prst="rect">
            <a:avLst/>
          </a:prstGeom>
        </p:spPr>
      </p:pic>
    </p:spTree>
    <p:extLst>
      <p:ext uri="{BB962C8B-B14F-4D97-AF65-F5344CB8AC3E}">
        <p14:creationId xmlns:p14="http://schemas.microsoft.com/office/powerpoint/2010/main" val="2150737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3" name="Rectangle 2"/>
          <p:cNvSpPr/>
          <p:nvPr/>
        </p:nvSpPr>
        <p:spPr>
          <a:xfrm>
            <a:off x="572898" y="1651866"/>
            <a:ext cx="16992600"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t>Đọc mục 1b, c – SGK tr.47 và trả lời câu hỏi: </a:t>
            </a:r>
            <a:r>
              <a:rPr lang="vi-VN" sz="4000" b="1" i="1" smtClean="0"/>
              <a:t>Em hãy nêu các bước để áp dụng kí hiệu tiền tệ của một số nước khác và áp dụng kí hiệu tiền Việt Nam.</a:t>
            </a:r>
            <a:endParaRPr lang="en-US" sz="4000" b="1" i="1"/>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600" y="3630535"/>
            <a:ext cx="5334000" cy="6051665"/>
          </a:xfrm>
          <a:prstGeom prst="rect">
            <a:avLst/>
          </a:prstGeom>
        </p:spPr>
      </p:pic>
      <p:grpSp>
        <p:nvGrpSpPr>
          <p:cNvPr id="15" name="Group 14"/>
          <p:cNvGrpSpPr/>
          <p:nvPr/>
        </p:nvGrpSpPr>
        <p:grpSpPr>
          <a:xfrm>
            <a:off x="1083581" y="5653048"/>
            <a:ext cx="5943600" cy="1295400"/>
            <a:chOff x="1479965" y="4982488"/>
            <a:chExt cx="5943600" cy="1295400"/>
          </a:xfrm>
        </p:grpSpPr>
        <p:sp>
          <p:nvSpPr>
            <p:cNvPr id="13" name="Rounded Rectangle 12"/>
            <p:cNvSpPr/>
            <p:nvPr/>
          </p:nvSpPr>
          <p:spPr>
            <a:xfrm>
              <a:off x="2013365" y="4982488"/>
              <a:ext cx="5410200" cy="1295400"/>
            </a:xfrm>
            <a:prstGeom prst="roundRect">
              <a:avLst/>
            </a:prstGeom>
            <a:solidFill>
              <a:schemeClr val="tx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Chọn lệnh </a:t>
              </a:r>
              <a:r>
                <a:rPr lang="en-US" sz="4000" b="1" smtClean="0">
                  <a:solidFill>
                    <a:schemeClr val="tx1"/>
                  </a:solidFill>
                  <a:latin typeface="Arial" panose="020B0604020202020204" pitchFamily="34" charset="0"/>
                  <a:cs typeface="Arial" panose="020B0604020202020204" pitchFamily="34" charset="0"/>
                </a:rPr>
                <a:t>$</a:t>
              </a:r>
              <a:endParaRPr lang="en-US" sz="4000" b="1">
                <a:solidFill>
                  <a:schemeClr val="tx1"/>
                </a:solidFill>
                <a:latin typeface="Arial" panose="020B0604020202020204" pitchFamily="34" charset="0"/>
                <a:cs typeface="Arial" panose="020B0604020202020204" pitchFamily="34" charset="0"/>
              </a:endParaRPr>
            </a:p>
          </p:txBody>
        </p:sp>
        <p:sp>
          <p:nvSpPr>
            <p:cNvPr id="14" name="Oval 13"/>
            <p:cNvSpPr/>
            <p:nvPr/>
          </p:nvSpPr>
          <p:spPr>
            <a:xfrm>
              <a:off x="1479965" y="5148682"/>
              <a:ext cx="1066800" cy="90921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1</a:t>
              </a:r>
              <a:endParaRPr lang="en-US" sz="4500" b="1">
                <a:solidFill>
                  <a:schemeClr val="tx1"/>
                </a:solidFill>
                <a:latin typeface="Arial" panose="020B0604020202020204" pitchFamily="34" charset="0"/>
                <a:cs typeface="Arial" panose="020B0604020202020204" pitchFamily="34" charset="0"/>
              </a:endParaRPr>
            </a:p>
          </p:txBody>
        </p:sp>
      </p:grpSp>
      <p:grpSp>
        <p:nvGrpSpPr>
          <p:cNvPr id="16" name="Group 15"/>
          <p:cNvGrpSpPr/>
          <p:nvPr/>
        </p:nvGrpSpPr>
        <p:grpSpPr>
          <a:xfrm>
            <a:off x="4495800" y="7488394"/>
            <a:ext cx="6724806" cy="1729116"/>
            <a:chOff x="1375253" y="4982488"/>
            <a:chExt cx="6724806" cy="1729116"/>
          </a:xfrm>
        </p:grpSpPr>
        <p:sp>
          <p:nvSpPr>
            <p:cNvPr id="17" name="Rounded Rectangle 16"/>
            <p:cNvSpPr/>
            <p:nvPr/>
          </p:nvSpPr>
          <p:spPr>
            <a:xfrm>
              <a:off x="2013364" y="4982488"/>
              <a:ext cx="6086695" cy="1729116"/>
            </a:xfrm>
            <a:prstGeom prst="roundRect">
              <a:avLst/>
            </a:prstGeom>
            <a:solidFill>
              <a:schemeClr val="tx2">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smtClean="0">
                  <a:solidFill>
                    <a:srgbClr val="000000"/>
                  </a:solidFill>
                  <a:ea typeface="Calibri" panose="020F0502020204030204" pitchFamily="34" charset="0"/>
                </a:rPr>
                <a:t>Trỏ xuống </a:t>
              </a:r>
              <a:r>
                <a:rPr lang="vi-VN" sz="4000" smtClean="0">
                  <a:solidFill>
                    <a:srgbClr val="000000"/>
                  </a:solidFill>
                  <a:ea typeface="Calibri" panose="020F0502020204030204" pitchFamily="34" charset="0"/>
                  <a:cs typeface="Calibri" panose="020F0502020204030204" pitchFamily="34" charset="0"/>
                  <a:sym typeface="Webdings" panose="05030102010509060703" pitchFamily="18" charset="2"/>
                </a:rPr>
                <a:t></a:t>
              </a: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sym typeface="Webdings" panose="05030102010509060703" pitchFamily="18" charset="2"/>
                </a:rPr>
                <a:t>để tìm </a:t>
              </a:r>
            </a:p>
            <a:p>
              <a:pPr algn="ctr">
                <a:lnSpc>
                  <a:spcPct val="150000"/>
                </a:lnSpc>
              </a:pPr>
              <a:r>
                <a:rPr lang="en-US" sz="4000" smtClean="0">
                  <a:solidFill>
                    <a:srgbClr val="000000"/>
                  </a:solidFill>
                  <a:latin typeface="Arial" panose="020B0604020202020204" pitchFamily="34" charset="0"/>
                  <a:ea typeface="Calibri" panose="020F0502020204030204" pitchFamily="34" charset="0"/>
                  <a:cs typeface="Arial" panose="020B0604020202020204" pitchFamily="34" charset="0"/>
                  <a:sym typeface="Webdings" panose="05030102010509060703" pitchFamily="18" charset="2"/>
                </a:rPr>
                <a:t>kí hiệu phù hợp</a:t>
              </a:r>
              <a:r>
                <a:rPr lang="vi-VN" sz="400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b="1">
                <a:solidFill>
                  <a:schemeClr val="tx1"/>
                </a:solidFill>
                <a:latin typeface="Arial" panose="020B0604020202020204" pitchFamily="34" charset="0"/>
                <a:cs typeface="Arial" panose="020B0604020202020204" pitchFamily="34" charset="0"/>
              </a:endParaRPr>
            </a:p>
          </p:txBody>
        </p:sp>
        <p:sp>
          <p:nvSpPr>
            <p:cNvPr id="18" name="Oval 17"/>
            <p:cNvSpPr/>
            <p:nvPr/>
          </p:nvSpPr>
          <p:spPr>
            <a:xfrm>
              <a:off x="1375253" y="5331900"/>
              <a:ext cx="1066800" cy="909218"/>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grpSp>
      <p:sp>
        <p:nvSpPr>
          <p:cNvPr id="19" name="TextBox 18"/>
          <p:cNvSpPr txBox="1"/>
          <p:nvPr/>
        </p:nvSpPr>
        <p:spPr>
          <a:xfrm>
            <a:off x="1787018" y="4465539"/>
            <a:ext cx="9982200" cy="901593"/>
          </a:xfrm>
          <a:prstGeom prst="rect">
            <a:avLst/>
          </a:prstGeom>
          <a:noFill/>
        </p:spPr>
        <p:txBody>
          <a:bodyPr wrap="square" rtlCol="0">
            <a:spAutoFit/>
          </a:bodyPr>
          <a:lstStyle/>
          <a:p>
            <a:pPr>
              <a:lnSpc>
                <a:spcPct val="150000"/>
              </a:lnSpc>
            </a:pPr>
            <a:r>
              <a:rPr lang="en-US" sz="4000" i="1" smtClean="0">
                <a:latin typeface="Arial" panose="020B0604020202020204" pitchFamily="34" charset="0"/>
                <a:cs typeface="Arial" panose="020B0604020202020204" pitchFamily="34" charset="0"/>
              </a:rPr>
              <a:t>Để chọn kí hiệu tiền tệ của các nước khác:</a:t>
            </a:r>
            <a:endParaRPr lang="en-US" sz="4000" i="1">
              <a:latin typeface="Arial" panose="020B0604020202020204" pitchFamily="34" charset="0"/>
              <a:cs typeface="Arial" panose="020B0604020202020204" pitchFamily="34" charset="0"/>
            </a:endParaRPr>
          </a:p>
        </p:txBody>
      </p:sp>
      <p:sp>
        <p:nvSpPr>
          <p:cNvPr id="20" name="Right Arrow 19"/>
          <p:cNvSpPr/>
          <p:nvPr/>
        </p:nvSpPr>
        <p:spPr>
          <a:xfrm>
            <a:off x="572898" y="4740283"/>
            <a:ext cx="1021367" cy="5531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38200" y="741169"/>
            <a:ext cx="14989282" cy="861774"/>
          </a:xfrm>
          <a:prstGeom prst="rect">
            <a:avLst/>
          </a:prstGeom>
          <a:noFill/>
        </p:spPr>
        <p:txBody>
          <a:bodyPr wrap="square" rtlCol="0">
            <a:spAutoFit/>
          </a:bodyPr>
          <a:lstStyle/>
          <a:p>
            <a:r>
              <a:rPr lang="en-US" sz="5000" b="1" smtClean="0">
                <a:solidFill>
                  <a:srgbClr val="FF0000"/>
                </a:solidFill>
                <a:latin typeface="Arial" panose="020B0604020202020204" pitchFamily="34" charset="0"/>
                <a:cs typeface="Arial" panose="020B0604020202020204" pitchFamily="34" charset="0"/>
              </a:rPr>
              <a:t>b</a:t>
            </a:r>
            <a:r>
              <a:rPr lang="en-US" sz="5000" b="1" smtClean="0">
                <a:solidFill>
                  <a:srgbClr val="FF0000"/>
                </a:solidFill>
                <a:latin typeface="Arial" panose="020B0604020202020204" pitchFamily="34" charset="0"/>
                <a:cs typeface="Arial" panose="020B0604020202020204" pitchFamily="34" charset="0"/>
              </a:rPr>
              <a:t>. </a:t>
            </a:r>
            <a:r>
              <a:rPr lang="en-US" sz="5000" b="1" smtClean="0">
                <a:solidFill>
                  <a:srgbClr val="FF0000"/>
                </a:solidFill>
                <a:latin typeface="Arial" panose="020B0604020202020204" pitchFamily="34" charset="0"/>
                <a:cs typeface="Arial" panose="020B0604020202020204" pitchFamily="34" charset="0"/>
              </a:rPr>
              <a:t>Áp dụng kí hiệu tiền tệ của một số nước khác </a:t>
            </a:r>
            <a:endParaRPr lang="en-US" sz="50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325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sp>
        <p:nvSpPr>
          <p:cNvPr id="4" name="TextBox 3"/>
          <p:cNvSpPr txBox="1"/>
          <p:nvPr/>
        </p:nvSpPr>
        <p:spPr>
          <a:xfrm>
            <a:off x="845034" y="779641"/>
            <a:ext cx="12444726"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b="1" i="1" smtClean="0">
                <a:latin typeface="Arial" panose="020B0604020202020204" pitchFamily="34" charset="0"/>
                <a:cs typeface="Arial" panose="020B0604020202020204" pitchFamily="34" charset="0"/>
              </a:rPr>
              <a:t>Các kí hiệu tiền tệ của một số nước:</a:t>
            </a:r>
            <a:endParaRPr lang="en-US" sz="4500" b="1" i="1">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2431938"/>
              </p:ext>
            </p:extLst>
          </p:nvPr>
        </p:nvGraphicFramePr>
        <p:xfrm>
          <a:off x="2973198" y="1805261"/>
          <a:ext cx="12192000" cy="50292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112891351"/>
                    </a:ext>
                  </a:extLst>
                </a:gridCol>
                <a:gridCol w="6096000">
                  <a:extLst>
                    <a:ext uri="{9D8B030D-6E8A-4147-A177-3AD203B41FA5}">
                      <a16:colId xmlns:a16="http://schemas.microsoft.com/office/drawing/2014/main" val="4067657313"/>
                    </a:ext>
                  </a:extLst>
                </a:gridCol>
              </a:tblGrid>
              <a:tr h="370840">
                <a:tc>
                  <a:txBody>
                    <a:bodyP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Loại tiền</a:t>
                      </a:r>
                      <a:r>
                        <a:rPr lang="en-US" sz="4000" baseline="0" smtClean="0">
                          <a:solidFill>
                            <a:schemeClr val="tx1"/>
                          </a:solidFill>
                          <a:latin typeface="Arial" panose="020B0604020202020204" pitchFamily="34" charset="0"/>
                          <a:cs typeface="Arial" panose="020B0604020202020204" pitchFamily="34" charset="0"/>
                        </a:rPr>
                        <a:t> tệ</a:t>
                      </a: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Kí</a:t>
                      </a:r>
                      <a:r>
                        <a:rPr lang="en-US" sz="4000" baseline="0" smtClean="0">
                          <a:solidFill>
                            <a:schemeClr val="tx1"/>
                          </a:solidFill>
                          <a:latin typeface="Arial" panose="020B0604020202020204" pitchFamily="34" charset="0"/>
                          <a:cs typeface="Arial" panose="020B0604020202020204" pitchFamily="34" charset="0"/>
                        </a:rPr>
                        <a:t> hiệu</a:t>
                      </a: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69058956"/>
                  </a:ext>
                </a:extLst>
              </a:tr>
              <a:tr h="370840">
                <a:tc>
                  <a:txBody>
                    <a:bodyPr/>
                    <a:lstStyle/>
                    <a:p>
                      <a:pPr algn="ctr">
                        <a:lnSpc>
                          <a:spcPct val="150000"/>
                        </a:lnSpc>
                      </a:pPr>
                      <a:r>
                        <a:rPr lang="en-US" sz="4000" smtClean="0">
                          <a:latin typeface="Arial" panose="020B0604020202020204" pitchFamily="34" charset="0"/>
                          <a:cs typeface="Arial" panose="020B0604020202020204" pitchFamily="34" charset="0"/>
                        </a:rPr>
                        <a:t>Đồng Bảng</a:t>
                      </a:r>
                      <a:r>
                        <a:rPr lang="en-US" sz="4000" baseline="0" smtClean="0">
                          <a:latin typeface="Arial" panose="020B0604020202020204" pitchFamily="34" charset="0"/>
                          <a:cs typeface="Arial" panose="020B0604020202020204" pitchFamily="34" charset="0"/>
                        </a:rPr>
                        <a:t> Anh</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smtClean="0">
                          <a:solidFill>
                            <a:srgbClr val="000000"/>
                          </a:solidFill>
                          <a:effectLst/>
                          <a:latin typeface="Calibri" panose="020F0502020204030204" pitchFamily="34" charset="0"/>
                          <a:ea typeface="Calibri" panose="020F0502020204030204" pitchFamily="34" charset="0"/>
                        </a:rPr>
                        <a:t>£ </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5654005"/>
                  </a:ext>
                </a:extLst>
              </a:tr>
              <a:tr h="370840">
                <a:tc>
                  <a:txBody>
                    <a:bodyPr/>
                    <a:lstStyle/>
                    <a:p>
                      <a:pPr algn="ctr">
                        <a:lnSpc>
                          <a:spcPct val="150000"/>
                        </a:lnSpc>
                      </a:pPr>
                      <a:r>
                        <a:rPr lang="en-US" sz="4000" smtClean="0">
                          <a:latin typeface="Arial" panose="020B0604020202020204" pitchFamily="34" charset="0"/>
                          <a:cs typeface="Arial" panose="020B0604020202020204" pitchFamily="34" charset="0"/>
                        </a:rPr>
                        <a:t>Đồng Euro</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vi-VN" sz="4000" smtClean="0">
                          <a:solidFill>
                            <a:srgbClr val="000000"/>
                          </a:solidFill>
                          <a:effectLst/>
                          <a:latin typeface="Calibri" panose="020F0502020204030204" pitchFamily="34" charset="0"/>
                          <a:ea typeface="Calibri" panose="020F0502020204030204" pitchFamily="34" charset="0"/>
                        </a:rPr>
                        <a:t>€ </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04643266"/>
                  </a:ext>
                </a:extLst>
              </a:tr>
              <a:tr h="370840">
                <a:tc>
                  <a:txBody>
                    <a:bodyPr/>
                    <a:lstStyle/>
                    <a:p>
                      <a:pPr algn="ctr">
                        <a:lnSpc>
                          <a:spcPct val="150000"/>
                        </a:lnSpc>
                      </a:pPr>
                      <a:r>
                        <a:rPr lang="en-US" sz="4000" smtClean="0">
                          <a:latin typeface="Arial" panose="020B0604020202020204" pitchFamily="34" charset="0"/>
                          <a:cs typeface="Arial" panose="020B0604020202020204" pitchFamily="34" charset="0"/>
                        </a:rPr>
                        <a:t>Đồng nhân</a:t>
                      </a:r>
                      <a:r>
                        <a:rPr lang="en-US" sz="4000" baseline="0" smtClean="0">
                          <a:latin typeface="Arial" panose="020B0604020202020204" pitchFamily="34" charset="0"/>
                          <a:cs typeface="Arial" panose="020B0604020202020204" pitchFamily="34" charset="0"/>
                        </a:rPr>
                        <a:t> dân tệ</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pPr>
                      <a:r>
                        <a:rPr lang="vi-VN" sz="4000" smtClean="0">
                          <a:solidFill>
                            <a:srgbClr val="000000"/>
                          </a:solidFill>
                          <a:effectLst/>
                          <a:latin typeface="Calibri" panose="020F0502020204030204" pitchFamily="34" charset="0"/>
                          <a:ea typeface="Calibri" panose="020F0502020204030204" pitchFamily="34" charset="0"/>
                        </a:rPr>
                        <a:t>¥</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34628983"/>
                  </a:ext>
                </a:extLst>
              </a:tr>
              <a:tr h="370840">
                <a:tc>
                  <a:txBody>
                    <a:bodyPr/>
                    <a:lstStyle/>
                    <a:p>
                      <a:pPr algn="ctr">
                        <a:lnSpc>
                          <a:spcPct val="150000"/>
                        </a:lnSpc>
                      </a:pPr>
                      <a:r>
                        <a:rPr lang="en-US" sz="4000" smtClean="0">
                          <a:latin typeface="Arial" panose="020B0604020202020204" pitchFamily="34" charset="0"/>
                          <a:cs typeface="Arial" panose="020B0604020202020204" pitchFamily="34" charset="0"/>
                        </a:rPr>
                        <a:t>Đồng Yên</a:t>
                      </a:r>
                      <a:r>
                        <a:rPr lang="en-US" sz="4000" baseline="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vi-VN" sz="4000" smtClean="0">
                          <a:solidFill>
                            <a:srgbClr val="000000"/>
                          </a:solidFill>
                          <a:effectLst/>
                          <a:latin typeface="Calibri" panose="020F0502020204030204" pitchFamily="34" charset="0"/>
                          <a:ea typeface="Calibri" panose="020F0502020204030204" pitchFamily="34" charset="0"/>
                        </a:rPr>
                        <a:t>¥</a:t>
                      </a:r>
                      <a:endParaRPr lang="en-US" sz="40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326259415"/>
                  </a:ext>
                </a:extLst>
              </a:tr>
            </a:tbl>
          </a:graphicData>
        </a:graphic>
      </p:graphicFrame>
      <p:pic>
        <p:nvPicPr>
          <p:cNvPr id="1026" name="Picture 2" descr="Notepad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436" y="6568585"/>
            <a:ext cx="937883" cy="937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73319" y="6568585"/>
            <a:ext cx="14646984" cy="3323987"/>
          </a:xfrm>
          <a:prstGeom prst="rect">
            <a:avLst/>
          </a:prstGeom>
          <a:noFill/>
        </p:spPr>
        <p:txBody>
          <a:bodyPr wrap="square" rtlCol="0">
            <a:spAutoFit/>
          </a:bodyPr>
          <a:lstStyle/>
          <a:p>
            <a:pPr algn="just">
              <a:lnSpc>
                <a:spcPct val="150000"/>
              </a:lnSpc>
            </a:pPr>
            <a:r>
              <a:rPr lang="en-US" sz="3500" b="1" smtClean="0">
                <a:latin typeface="Arial" panose="020B0604020202020204" pitchFamily="34" charset="0"/>
                <a:cs typeface="Arial" panose="020B0604020202020204" pitchFamily="34" charset="0"/>
              </a:rPr>
              <a:t>Lưu ý:</a:t>
            </a:r>
          </a:p>
          <a:p>
            <a:pPr marL="457200" indent="-457200" algn="just">
              <a:lnSpc>
                <a:spcPct val="150000"/>
              </a:lnSpc>
              <a:buFont typeface="Wingdings" panose="05000000000000000000" pitchFamily="2" charset="2"/>
              <a:buChar char="§"/>
            </a:pPr>
            <a:r>
              <a:rPr lang="vi-VN" sz="3500">
                <a:latin typeface="Arial" panose="020B0604020202020204" pitchFamily="34" charset="0"/>
                <a:cs typeface="Arial" panose="020B0604020202020204" pitchFamily="34" charset="0"/>
              </a:rPr>
              <a:t>Kí hiệu ¥  đều là kí hiệu của đồng Yên của Nhật Bản và đồng Nhân dân tệ của Trung Quốc. </a:t>
            </a:r>
            <a:endParaRPr lang="en-US" sz="3500" smtClean="0">
              <a:latin typeface="Arial" panose="020B0604020202020204" pitchFamily="34" charset="0"/>
              <a:cs typeface="Arial" panose="020B0604020202020204" pitchFamily="34" charset="0"/>
            </a:endParaRPr>
          </a:p>
          <a:p>
            <a:pPr algn="just">
              <a:lnSpc>
                <a:spcPct val="150000"/>
              </a:lnSpc>
            </a:pPr>
            <a:r>
              <a:rPr lang="en-US" sz="3500" smtClean="0">
                <a:latin typeface="Arial" panose="020B0604020202020204" pitchFamily="34" charset="0"/>
                <a:cs typeface="Arial" panose="020B0604020202020204" pitchFamily="34" charset="0"/>
                <a:sym typeface="Wingdings" panose="05000000000000000000" pitchFamily="2" charset="2"/>
              </a:rPr>
              <a:t> </a:t>
            </a:r>
            <a:r>
              <a:rPr lang="vi-VN" sz="3500" smtClean="0">
                <a:latin typeface="Arial" panose="020B0604020202020204" pitchFamily="34" charset="0"/>
                <a:cs typeface="Arial" panose="020B0604020202020204" pitchFamily="34" charset="0"/>
              </a:rPr>
              <a:t>Phải </a:t>
            </a:r>
            <a:r>
              <a:rPr lang="vi-VN" sz="3500">
                <a:latin typeface="Arial" panose="020B0604020202020204" pitchFamily="34" charset="0"/>
                <a:cs typeface="Arial" panose="020B0604020202020204" pitchFamily="34" charset="0"/>
              </a:rPr>
              <a:t>để ý cả tên nước đi kèm sau kí hiệu.</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2048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E3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688" t="9335" r="10363" b="29816"/>
          <a:stretch>
            <a:fillRect/>
          </a:stretch>
        </p:blipFill>
        <p:spPr>
          <a:xfrm>
            <a:off x="307596" y="429464"/>
            <a:ext cx="17523204" cy="9438436"/>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677525">
            <a:off x="-917548" y="8627600"/>
            <a:ext cx="3956826" cy="96402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16183">
            <a:off x="15118432" y="690043"/>
            <a:ext cx="3956826" cy="96402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90241" y="2771322"/>
            <a:ext cx="5334000" cy="6051665"/>
          </a:xfrm>
          <a:prstGeom prst="rect">
            <a:avLst/>
          </a:prstGeom>
        </p:spPr>
      </p:pic>
      <p:sp>
        <p:nvSpPr>
          <p:cNvPr id="4" name="Rounded Rectangle 3"/>
          <p:cNvSpPr/>
          <p:nvPr/>
        </p:nvSpPr>
        <p:spPr>
          <a:xfrm>
            <a:off x="1981200" y="3086100"/>
            <a:ext cx="5638800" cy="12192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smtClean="0">
                <a:solidFill>
                  <a:schemeClr val="tx1"/>
                </a:solidFill>
                <a:latin typeface="Arial" panose="020B0604020202020204" pitchFamily="34" charset="0"/>
                <a:cs typeface="Arial" panose="020B0604020202020204" pitchFamily="34" charset="0"/>
              </a:rPr>
              <a:t>Bước 1: </a:t>
            </a:r>
            <a:r>
              <a:rPr lang="en-US" sz="3500" smtClean="0">
                <a:solidFill>
                  <a:schemeClr val="tx1"/>
                </a:solidFill>
                <a:latin typeface="Arial" panose="020B0604020202020204" pitchFamily="34" charset="0"/>
                <a:cs typeface="Arial" panose="020B0604020202020204" pitchFamily="34" charset="0"/>
              </a:rPr>
              <a:t>Chọn nút lệnh $</a:t>
            </a:r>
            <a:endParaRPr lang="en-US" sz="3500">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838200" y="1952106"/>
            <a:ext cx="14554200" cy="784830"/>
          </a:xfrm>
          <a:prstGeom prst="rect">
            <a:avLst/>
          </a:prstGeom>
          <a:noFill/>
        </p:spPr>
        <p:txBody>
          <a:bodyPr wrap="square" rtlCol="0">
            <a:spAutoFit/>
          </a:bodyPr>
          <a:lstStyle/>
          <a:p>
            <a:pPr marL="685800" indent="-685800">
              <a:buFont typeface="Wingdings" panose="05000000000000000000" pitchFamily="2" charset="2"/>
              <a:buChar char="Ø"/>
            </a:pPr>
            <a:r>
              <a:rPr lang="en-US" sz="4500" i="1" smtClean="0">
                <a:latin typeface="Arial" panose="020B0604020202020204" pitchFamily="34" charset="0"/>
                <a:cs typeface="Arial" panose="020B0604020202020204" pitchFamily="34" charset="0"/>
              </a:rPr>
              <a:t>Để chọn kí hiệu tiền tệ của Việt Nam ta làm như sau:</a:t>
            </a:r>
            <a:endParaRPr lang="en-US" sz="4500" i="1">
              <a:latin typeface="Arial" panose="020B0604020202020204" pitchFamily="34" charset="0"/>
              <a:cs typeface="Arial" panose="020B0604020202020204" pitchFamily="34" charset="0"/>
            </a:endParaRPr>
          </a:p>
        </p:txBody>
      </p:sp>
      <p:sp>
        <p:nvSpPr>
          <p:cNvPr id="14" name="Rounded Rectangle 13"/>
          <p:cNvSpPr/>
          <p:nvPr/>
        </p:nvSpPr>
        <p:spPr>
          <a:xfrm>
            <a:off x="1981200" y="5363858"/>
            <a:ext cx="5638800" cy="12192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Chọn biểu tượng</a:t>
            </a:r>
            <a:r>
              <a:rPr lang="vi-VN" sz="4000">
                <a:solidFill>
                  <a:srgbClr val="000000"/>
                </a:solidFill>
                <a:ea typeface="Calibri" panose="020F0502020204030204" pitchFamily="34" charset="0"/>
                <a:cs typeface="Calibri" panose="020F0502020204030204" pitchFamily="34" charset="0"/>
                <a:sym typeface="Webdings" panose="05030102010509060703" pitchFamily="18" charset="2"/>
              </a:rPr>
              <a:t> </a:t>
            </a:r>
            <a:r>
              <a:rPr lang="en-US" sz="3500" smtClean="0">
                <a:solidFill>
                  <a:schemeClr val="tx1"/>
                </a:solidFill>
                <a:latin typeface="Arial" panose="020B0604020202020204" pitchFamily="34" charset="0"/>
                <a:cs typeface="Arial" panose="020B0604020202020204" pitchFamily="34" charset="0"/>
              </a:rPr>
              <a:t> </a:t>
            </a:r>
            <a:endParaRPr lang="en-US" sz="35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846638" y="7753536"/>
            <a:ext cx="5943600" cy="165584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Chọn </a:t>
            </a:r>
          </a:p>
          <a:p>
            <a:pPr algn="ctr">
              <a:lnSpc>
                <a:spcPct val="150000"/>
              </a:lnSpc>
            </a:pPr>
            <a:r>
              <a:rPr lang="en-US" sz="3500" b="1" smtClean="0">
                <a:solidFill>
                  <a:schemeClr val="tx1"/>
                </a:solidFill>
                <a:latin typeface="Arial" panose="020B0604020202020204" pitchFamily="34" charset="0"/>
                <a:cs typeface="Arial" panose="020B0604020202020204" pitchFamily="34" charset="0"/>
              </a:rPr>
              <a:t>More Accounting Formats</a:t>
            </a:r>
            <a:endParaRPr lang="en-US" sz="3500" b="1">
              <a:solidFill>
                <a:schemeClr val="tx1"/>
              </a:solidFill>
              <a:latin typeface="Arial" panose="020B0604020202020204" pitchFamily="34" charset="0"/>
              <a:cs typeface="Arial" panose="020B0604020202020204" pitchFamily="34" charset="0"/>
            </a:endParaRPr>
          </a:p>
        </p:txBody>
      </p:sp>
      <p:sp>
        <p:nvSpPr>
          <p:cNvPr id="6" name="Down Arrow 5"/>
          <p:cNvSpPr/>
          <p:nvPr/>
        </p:nvSpPr>
        <p:spPr>
          <a:xfrm>
            <a:off x="4572000" y="4553643"/>
            <a:ext cx="457200" cy="61478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4572000" y="6970621"/>
            <a:ext cx="457200" cy="61478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112244" y="3905315"/>
            <a:ext cx="767080" cy="64832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1133834" y="8174659"/>
            <a:ext cx="4258566" cy="64832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93594" y="773173"/>
            <a:ext cx="14989282" cy="861774"/>
          </a:xfrm>
          <a:prstGeom prst="rect">
            <a:avLst/>
          </a:prstGeom>
          <a:noFill/>
        </p:spPr>
        <p:txBody>
          <a:bodyPr wrap="square" rtlCol="0">
            <a:spAutoFit/>
          </a:bodyPr>
          <a:lstStyle/>
          <a:p>
            <a:r>
              <a:rPr lang="en-US" sz="5000" b="1" smtClean="0">
                <a:solidFill>
                  <a:srgbClr val="FF0000"/>
                </a:solidFill>
                <a:latin typeface="Arial" panose="020B0604020202020204" pitchFamily="34" charset="0"/>
                <a:cs typeface="Arial" panose="020B0604020202020204" pitchFamily="34" charset="0"/>
              </a:rPr>
              <a:t>c</a:t>
            </a:r>
            <a:r>
              <a:rPr lang="en-US" sz="5000" b="1" smtClean="0">
                <a:solidFill>
                  <a:srgbClr val="FF0000"/>
                </a:solidFill>
                <a:latin typeface="Arial" panose="020B0604020202020204" pitchFamily="34" charset="0"/>
                <a:cs typeface="Arial" panose="020B0604020202020204" pitchFamily="34" charset="0"/>
              </a:rPr>
              <a:t>. </a:t>
            </a:r>
            <a:r>
              <a:rPr lang="en-US" sz="5000" b="1" smtClean="0">
                <a:solidFill>
                  <a:srgbClr val="FF0000"/>
                </a:solidFill>
                <a:latin typeface="Arial" panose="020B0604020202020204" pitchFamily="34" charset="0"/>
                <a:cs typeface="Arial" panose="020B0604020202020204" pitchFamily="34" charset="0"/>
              </a:rPr>
              <a:t>Áp </a:t>
            </a:r>
            <a:r>
              <a:rPr lang="en-US" sz="5000" b="1">
                <a:solidFill>
                  <a:srgbClr val="FF0000"/>
                </a:solidFill>
                <a:latin typeface="Arial" panose="020B0604020202020204" pitchFamily="34" charset="0"/>
                <a:cs typeface="Arial" panose="020B0604020202020204" pitchFamily="34" charset="0"/>
              </a:rPr>
              <a:t>dụng kí hiệu tiền Việt Nam</a:t>
            </a:r>
          </a:p>
        </p:txBody>
      </p:sp>
    </p:spTree>
    <p:extLst>
      <p:ext uri="{BB962C8B-B14F-4D97-AF65-F5344CB8AC3E}">
        <p14:creationId xmlns:p14="http://schemas.microsoft.com/office/powerpoint/2010/main" val="1922145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4" grpId="0" animBg="1"/>
      <p:bldP spid="15" grpId="0" animBg="1"/>
      <p:bldP spid="6" grpId="0" animBg="1"/>
      <p:bldP spid="16" grpId="0" animBg="1"/>
      <p:bldP spid="7" grpId="0" animBg="1"/>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1326</Words>
  <Application>Microsoft Office PowerPoint</Application>
  <PresentationFormat>Custom</PresentationFormat>
  <Paragraphs>142</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Wingdings</vt:lpstr>
      <vt:lpstr>Calibri</vt:lpstr>
      <vt:lpstr>Times New Roman</vt:lpstr>
      <vt:lpstr>Webdings</vt:lpstr>
      <vt:lpstr>Caudex</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Green Pink Aesthetic Crayon Illustration Group Report School Presentation</dc:title>
  <cp:lastModifiedBy>Admin</cp:lastModifiedBy>
  <cp:revision>19</cp:revision>
  <dcterms:created xsi:type="dcterms:W3CDTF">2006-08-16T00:00:00Z</dcterms:created>
  <dcterms:modified xsi:type="dcterms:W3CDTF">2022-10-09T13:59:00Z</dcterms:modified>
  <dc:identifier>DAFN-NtGI0M</dc:identifier>
</cp:coreProperties>
</file>