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260" r:id="rId3"/>
    <p:sldId id="273" r:id="rId4"/>
    <p:sldId id="256" r:id="rId5"/>
    <p:sldId id="258" r:id="rId6"/>
    <p:sldId id="275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06" r:id="rId15"/>
    <p:sldId id="279" r:id="rId16"/>
    <p:sldId id="276" r:id="rId17"/>
    <p:sldId id="315" r:id="rId18"/>
    <p:sldId id="316" r:id="rId19"/>
    <p:sldId id="317" r:id="rId20"/>
    <p:sldId id="318" r:id="rId21"/>
    <p:sldId id="319" r:id="rId22"/>
    <p:sldId id="320" r:id="rId23"/>
    <p:sldId id="264" r:id="rId24"/>
    <p:sldId id="305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Webdings" panose="05030102010509060703" pitchFamily="18" charset="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1593AB-2D9B-4CCC-9D88-5FC80F982229}">
          <p14:sldIdLst>
            <p14:sldId id="257"/>
            <p14:sldId id="260"/>
            <p14:sldId id="273"/>
            <p14:sldId id="256"/>
            <p14:sldId id="258"/>
            <p14:sldId id="275"/>
            <p14:sldId id="307"/>
            <p14:sldId id="308"/>
            <p14:sldId id="309"/>
            <p14:sldId id="310"/>
            <p14:sldId id="311"/>
            <p14:sldId id="312"/>
            <p14:sldId id="313"/>
            <p14:sldId id="306"/>
            <p14:sldId id="279"/>
            <p14:sldId id="276"/>
            <p14:sldId id="315"/>
            <p14:sldId id="316"/>
            <p14:sldId id="317"/>
            <p14:sldId id="318"/>
            <p14:sldId id="319"/>
            <p14:sldId id="320"/>
            <p14:sldId id="26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A60"/>
    <a:srgbClr val="FFC973"/>
    <a:srgbClr val="FFFF66"/>
    <a:srgbClr val="732092"/>
    <a:srgbClr val="FFE3B3"/>
    <a:srgbClr val="C658BA"/>
    <a:srgbClr val="F25254"/>
    <a:srgbClr val="FFC6A0"/>
    <a:srgbClr val="F0AA66"/>
    <a:srgbClr val="EED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3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2632A-26CC-4764-BBE6-4AA3BC1EB8D6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FD1AB-FD1B-4127-8DDB-ECEAFB7F9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2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23.svg"/><Relationship Id="rId4" Type="http://schemas.openxmlformats.org/officeDocument/2006/relationships/image" Target="../media/image15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45.sv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svg"/><Relationship Id="rId5" Type="http://schemas.openxmlformats.org/officeDocument/2006/relationships/image" Target="../media/image10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53.svg"/><Relationship Id="rId12" Type="http://schemas.openxmlformats.org/officeDocument/2006/relationships/image" Target="../media/image36.png"/><Relationship Id="rId7" Type="http://schemas.openxmlformats.org/officeDocument/2006/relationships/image" Target="../media/image5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28.png"/><Relationship Id="rId4" Type="http://schemas.openxmlformats.org/officeDocument/2006/relationships/image" Target="../media/image35.png"/><Relationship Id="rId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23.svg"/><Relationship Id="rId4" Type="http://schemas.openxmlformats.org/officeDocument/2006/relationships/image" Target="../media/image15.sv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18.png"/><Relationship Id="rId4" Type="http://schemas.openxmlformats.org/officeDocument/2006/relationships/image" Target="../media/image3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7331" y="7728149"/>
            <a:ext cx="2085596" cy="18092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2778">
            <a:off x="12274894" y="7530656"/>
            <a:ext cx="4364831" cy="2204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4454" y="2592035"/>
            <a:ext cx="150876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  <a:endParaRPr lang="en-US" sz="7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11993">
            <a:off x="1207708" y="491380"/>
            <a:ext cx="833491" cy="202058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26354">
            <a:off x="14918599" y="710632"/>
            <a:ext cx="2861989" cy="1393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800100"/>
            <a:ext cx="33185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a. Number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8254" y="1943100"/>
            <a:ext cx="15240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 b="1" i="1" smtClean="0"/>
              <a:t>Các </a:t>
            </a:r>
            <a:r>
              <a:rPr lang="vi-VN" sz="4000" b="1" i="1"/>
              <a:t>bước định dạng dữ liệu kiểu số:</a:t>
            </a:r>
            <a:endParaRPr lang="en-US" sz="4000" b="1" i="1"/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/>
              <a:t>Chọn </a:t>
            </a:r>
            <a:r>
              <a:rPr lang="vi-VN" sz="4000"/>
              <a:t>ô tính (hoặc khối ô tính) cần định dạng dữ liệu.</a:t>
            </a:r>
            <a:endParaRPr lang="en-US" sz="4000"/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/>
              <a:t>Mở </a:t>
            </a:r>
            <a:r>
              <a:rPr lang="vi-VN" sz="4000"/>
              <a:t>bảng chọn </a:t>
            </a:r>
            <a:r>
              <a:rPr lang="vi-VN" sz="4000" b="1"/>
              <a:t>Home</a:t>
            </a:r>
            <a:r>
              <a:rPr lang="vi-VN" sz="4000"/>
              <a:t> và sử dụng các nút lệnh trong nhóm lệnh </a:t>
            </a:r>
            <a:r>
              <a:rPr lang="vi-VN" sz="4000" b="1"/>
              <a:t>Number</a:t>
            </a:r>
            <a:r>
              <a:rPr lang="vi-VN" sz="4000"/>
              <a:t> hoặc nháy chuột vào dấu mũi tên xuống </a:t>
            </a:r>
            <a:r>
              <a:rPr lang="vi-VN" sz="4000">
                <a:sym typeface="Webdings" panose="05030102010509060703" pitchFamily="18" charset="2"/>
              </a:rPr>
              <a:t></a:t>
            </a:r>
            <a:r>
              <a:rPr lang="vi-VN" sz="4000"/>
              <a:t> để hiển thị danh sách các kiểu định dạng</a:t>
            </a:r>
            <a:r>
              <a:rPr lang="vi-VN" sz="4000" smtClean="0"/>
              <a:t>.</a:t>
            </a:r>
            <a:endParaRPr lang="en-US" sz="4000" smtClean="0"/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kiểu định dạng Number trong danh sách.</a:t>
            </a:r>
          </a:p>
        </p:txBody>
      </p:sp>
    </p:spTree>
    <p:extLst>
      <p:ext uri="{BB962C8B-B14F-4D97-AF65-F5344CB8AC3E}">
        <p14:creationId xmlns:p14="http://schemas.microsoft.com/office/powerpoint/2010/main" val="414965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723900"/>
            <a:ext cx="152400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500"/>
              <a:t>Quy định số chữ số thập phân mặc định là 2: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90800" y="2240280"/>
            <a:ext cx="5410200" cy="121920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</a:t>
            </a:r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Decimal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134600" y="2247900"/>
            <a:ext cx="5410200" cy="1219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US" sz="40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Decimal</a:t>
            </a:r>
            <a:endParaRPr lang="en-US" sz="40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1752600" y="2468880"/>
            <a:ext cx="533400" cy="838200"/>
          </a:xfrm>
          <a:prstGeom prst="upArrow">
            <a:avLst/>
          </a:prstGeom>
          <a:solidFill>
            <a:srgbClr val="0FBA60"/>
          </a:solidFill>
          <a:ln>
            <a:solidFill>
              <a:srgbClr val="0FB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flipV="1">
            <a:off x="15849600" y="2451100"/>
            <a:ext cx="533400" cy="87376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95400" y="4199210"/>
            <a:ext cx="15240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Phân cách từng nhóm 3 chữ số (nghìn, triệu, tỉ) bằng dấu “,” hoặc dấu “.”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447800" y="6956365"/>
            <a:ext cx="1143000" cy="609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096000" y="6504910"/>
            <a:ext cx="5613400" cy="13310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 </a:t>
            </a:r>
            <a:r>
              <a:rPr lang="en-US" sz="4500" b="1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</a:t>
            </a:r>
            <a:endParaRPr lang="en-US" sz="4500" b="1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6850970"/>
            <a:ext cx="3200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mtClean="0">
                <a:latin typeface="Arial" panose="020B0604020202020204" pitchFamily="34" charset="0"/>
                <a:cs typeface="Arial" panose="020B0604020202020204" pitchFamily="34" charset="0"/>
              </a:rPr>
              <a:t>Bằng lệnh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" y="2426791"/>
            <a:ext cx="934720" cy="10696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0" y="2289108"/>
            <a:ext cx="972383" cy="1207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694" y="6597513"/>
            <a:ext cx="609653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5" grpId="0" animBg="1"/>
      <p:bldP spid="8" grpId="0" animBg="1"/>
      <p:bldP spid="10" grpId="0" animBg="1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647700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5000" b="1" smtClean="0">
                <a:latin typeface="Arial" panose="020B0604020202020204" pitchFamily="34" charset="0"/>
                <a:cs typeface="Arial" panose="020B0604020202020204" pitchFamily="34" charset="0"/>
              </a:rPr>
              <a:t>Currency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600" y="1943100"/>
            <a:ext cx="1151789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vi-VN" sz="4500" smtClean="0"/>
              <a:t>Các </a:t>
            </a:r>
            <a:r>
              <a:rPr lang="vi-VN" sz="4500"/>
              <a:t>bước định dạng kiểu dữ liệu tiền tệ:</a:t>
            </a:r>
            <a:endParaRPr lang="en-US" sz="4500"/>
          </a:p>
        </p:txBody>
      </p:sp>
      <p:sp>
        <p:nvSpPr>
          <p:cNvPr id="15" name="Rounded Rectangle 14"/>
          <p:cNvSpPr/>
          <p:nvPr/>
        </p:nvSpPr>
        <p:spPr>
          <a:xfrm>
            <a:off x="990600" y="3238500"/>
            <a:ext cx="7772400" cy="1600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ô tính (hoặc khối ô tính) cần định dạng dữ liệu.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829800" y="3238500"/>
            <a:ext cx="7772400" cy="1600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nhóm lệnh Number và kéo xuống tìm các kiểu định dạng.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90600" y="5989886"/>
            <a:ext cx="7772400" cy="1600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Chọn </a:t>
            </a: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 định dạng </a:t>
            </a:r>
            <a:r>
              <a:rPr lang="en-US" sz="35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Currency</a:t>
            </a: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danh sách.</a:t>
            </a:r>
          </a:p>
        </p:txBody>
      </p:sp>
      <p:sp>
        <p:nvSpPr>
          <p:cNvPr id="19" name="Oval 18"/>
          <p:cNvSpPr/>
          <p:nvPr/>
        </p:nvSpPr>
        <p:spPr>
          <a:xfrm>
            <a:off x="304800" y="3397984"/>
            <a:ext cx="10668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168254" y="3397984"/>
            <a:ext cx="10668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304800" y="6256586"/>
            <a:ext cx="10668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963400" y="5882670"/>
            <a:ext cx="3211074" cy="45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2446" y="1079228"/>
            <a:ext cx="7391400" cy="645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/>
              <a:t>Định </a:t>
            </a:r>
            <a:r>
              <a:rPr lang="vi-VN" sz="4000"/>
              <a:t>dạng tiền tệ trong Excel mặc định là dùng kí hiệu đồng đô la.</a:t>
            </a:r>
            <a:endParaRPr lang="en-US" sz="4000"/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/>
              <a:t>Lệnh </a:t>
            </a:r>
            <a:r>
              <a:rPr lang="vi-VN" sz="4000"/>
              <a:t>“$” (</a:t>
            </a:r>
            <a:r>
              <a:rPr lang="vi-VN" sz="4000" b="1"/>
              <a:t>Accounting Number Format</a:t>
            </a:r>
            <a:r>
              <a:rPr lang="vi-VN" sz="4000"/>
              <a:t>) để thao tác nhanh và áp dụng hiển thị số tiền bằng đồng đô la</a:t>
            </a:r>
            <a:r>
              <a:rPr lang="vi-VN" sz="4000" smtClean="0"/>
              <a:t>.</a:t>
            </a:r>
            <a:endParaRPr lang="en-US" sz="4000"/>
          </a:p>
        </p:txBody>
      </p:sp>
      <p:grpSp>
        <p:nvGrpSpPr>
          <p:cNvPr id="7" name="Group 6"/>
          <p:cNvGrpSpPr/>
          <p:nvPr/>
        </p:nvGrpSpPr>
        <p:grpSpPr>
          <a:xfrm>
            <a:off x="8785812" y="1829108"/>
            <a:ext cx="8915400" cy="5429598"/>
            <a:chOff x="7924800" y="2781300"/>
            <a:chExt cx="8915400" cy="5429598"/>
          </a:xfrm>
        </p:grpSpPr>
        <p:grpSp>
          <p:nvGrpSpPr>
            <p:cNvPr id="23" name="Group 22"/>
            <p:cNvGrpSpPr/>
            <p:nvPr/>
          </p:nvGrpSpPr>
          <p:grpSpPr>
            <a:xfrm>
              <a:off x="7924800" y="2781300"/>
              <a:ext cx="8915400" cy="5429598"/>
              <a:chOff x="7924800" y="2781300"/>
              <a:chExt cx="8915400" cy="5429598"/>
            </a:xfrm>
          </p:grpSpPr>
          <p:pic>
            <p:nvPicPr>
              <p:cNvPr id="24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924800" y="2781300"/>
                <a:ext cx="8915400" cy="5429598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8077200" y="2897349"/>
                <a:ext cx="8610600" cy="4724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153400" y="3770881"/>
                <a:ext cx="8458200" cy="100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sz="4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680" y="3075951"/>
              <a:ext cx="7636354" cy="4367195"/>
            </a:xfrm>
            <a:prstGeom prst="rect">
              <a:avLst/>
            </a:prstGeom>
          </p:spPr>
        </p:pic>
      </p:grpSp>
      <p:pic>
        <p:nvPicPr>
          <p:cNvPr id="1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1735">
            <a:off x="13968221" y="6642327"/>
            <a:ext cx="3340760" cy="21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647700"/>
            <a:ext cx="487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c. Percentage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600" y="1968371"/>
            <a:ext cx="158496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vi-VN" sz="4000" b="1" i="1">
                <a:solidFill>
                  <a:srgbClr val="000000"/>
                </a:solidFill>
                <a:ea typeface="Calibri" panose="020F0502020204030204" pitchFamily="34" charset="0"/>
              </a:rPr>
              <a:t>Các bước định dạng kiểu dữ liệu </a:t>
            </a:r>
            <a:r>
              <a:rPr lang="en-US" sz="4000" b="1" i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trăm</a:t>
            </a:r>
            <a:r>
              <a:rPr lang="vi-VN" sz="4000" b="1" i="1" smtClean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endParaRPr lang="en-US" sz="4000" b="1" i="1">
              <a:ea typeface="Calibri" panose="020F050202020403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4000" smtClean="0">
                <a:solidFill>
                  <a:srgbClr val="000000"/>
                </a:solidFill>
                <a:ea typeface="Calibri" panose="020F0502020204030204" pitchFamily="34" charset="0"/>
              </a:rPr>
              <a:t>Chọn 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</a:rPr>
              <a:t>ô tính (hoặc khối ô tính) cần định dạng dữ liệu.</a:t>
            </a:r>
            <a:endParaRPr lang="en-US" sz="4000">
              <a:ea typeface="Calibri" panose="020F050202020403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4000" smtClean="0">
                <a:solidFill>
                  <a:srgbClr val="000000"/>
                </a:solidFill>
                <a:ea typeface="Calibri" panose="020F0502020204030204" pitchFamily="34" charset="0"/>
              </a:rPr>
              <a:t>Mở 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</a:rPr>
              <a:t>bảng chọn </a:t>
            </a:r>
            <a:r>
              <a:rPr lang="vi-VN" sz="4000" b="1">
                <a:solidFill>
                  <a:srgbClr val="000000"/>
                </a:solidFill>
                <a:ea typeface="Calibri" panose="020F0502020204030204" pitchFamily="34" charset="0"/>
              </a:rPr>
              <a:t>Home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</a:rPr>
              <a:t> và sử dụng các nút lệnh trong nhóm lệnh </a:t>
            </a:r>
            <a:r>
              <a:rPr lang="vi-VN" sz="4000" b="1">
                <a:solidFill>
                  <a:srgbClr val="000000"/>
                </a:solidFill>
                <a:ea typeface="Calibri" panose="020F0502020204030204" pitchFamily="34" charset="0"/>
              </a:rPr>
              <a:t>Number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</a:rPr>
              <a:t> hoặc nháy chuột vào dấu mũi tên xuống 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sym typeface="Webdings" panose="05030102010509060703" pitchFamily="18" charset="2"/>
              </a:rPr>
              <a:t>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</a:rPr>
              <a:t> để hiển thị danh sách các kiểu định dạng.</a:t>
            </a:r>
            <a:endParaRPr lang="en-US" sz="4000">
              <a:ea typeface="Calibri" panose="020F050202020403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4000" smtClean="0">
                <a:solidFill>
                  <a:srgbClr val="000000"/>
                </a:solidFill>
                <a:ea typeface="Calibri" panose="020F0502020204030204" pitchFamily="34" charset="0"/>
              </a:rPr>
              <a:t>Chọn 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</a:rPr>
              <a:t>kiểu định dạng </a:t>
            </a:r>
            <a:r>
              <a:rPr lang="vi-VN" sz="4000" b="1">
                <a:solidFill>
                  <a:srgbClr val="000000"/>
                </a:solidFill>
                <a:ea typeface="Calibri" panose="020F0502020204030204" pitchFamily="34" charset="0"/>
              </a:rPr>
              <a:t>Percentage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</a:rPr>
              <a:t> trong danh sách.</a:t>
            </a:r>
            <a:endParaRPr lang="en-US" sz="400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8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915400" y="2155314"/>
            <a:ext cx="8153400" cy="42129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solidFill>
                  <a:schemeClr val="tx1"/>
                </a:solidFill>
              </a:rPr>
              <a:t>Hiển </a:t>
            </a:r>
            <a:r>
              <a:rPr lang="vi-VN" sz="4000">
                <a:solidFill>
                  <a:schemeClr val="tx1"/>
                </a:solidFill>
              </a:rPr>
              <a:t>thị số liệu dưới dạng phần trăm.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smtClean="0">
                <a:solidFill>
                  <a:schemeClr val="tx1"/>
                </a:solidFill>
              </a:rPr>
              <a:t>Lệnh </a:t>
            </a:r>
            <a:r>
              <a:rPr lang="vi-VN" sz="4000">
                <a:solidFill>
                  <a:schemeClr val="tx1"/>
                </a:solidFill>
              </a:rPr>
              <a:t>“%” (</a:t>
            </a:r>
            <a:r>
              <a:rPr lang="vi-VN" sz="4000" b="1" i="1">
                <a:solidFill>
                  <a:schemeClr val="tx1"/>
                </a:solidFill>
              </a:rPr>
              <a:t>Percentage Style</a:t>
            </a:r>
            <a:r>
              <a:rPr lang="vi-VN" sz="4000">
                <a:solidFill>
                  <a:schemeClr val="tx1"/>
                </a:solidFill>
              </a:rPr>
              <a:t>) để thao tác nhanh.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51099" y="647700"/>
            <a:ext cx="2085596" cy="1809255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2619">
            <a:off x="16201632" y="6302596"/>
            <a:ext cx="1422186" cy="3067460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6538638"/>
            <a:ext cx="1353173" cy="2132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26" y="2095237"/>
            <a:ext cx="7100669" cy="40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477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2. Thực hành với các dạng hiển thị số liệu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2950" y="1944499"/>
            <a:ext cx="16802100" cy="6096000"/>
            <a:chOff x="609600" y="1790700"/>
            <a:chExt cx="16802100" cy="6096000"/>
          </a:xfrm>
        </p:grpSpPr>
        <p:sp>
          <p:nvSpPr>
            <p:cNvPr id="4" name="Rounded Rectangle 3"/>
            <p:cNvSpPr/>
            <p:nvPr/>
          </p:nvSpPr>
          <p:spPr>
            <a:xfrm>
              <a:off x="876300" y="2552700"/>
              <a:ext cx="16535400" cy="5334000"/>
            </a:xfrm>
            <a:prstGeom prst="roundRect">
              <a:avLst/>
            </a:prstGeom>
            <a:noFill/>
            <a:ln w="57150">
              <a:solidFill>
                <a:srgbClr val="0FBA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</a:rPr>
                <a:t>Tệp “</a:t>
              </a:r>
              <a:r>
                <a:rPr lang="vi-VN" sz="4000" b="1">
                  <a:solidFill>
                    <a:schemeClr val="tx1"/>
                  </a:solidFill>
                </a:rPr>
                <a:t>ThucHanh.xlxs</a:t>
              </a:r>
              <a:r>
                <a:rPr lang="vi-VN" sz="4000">
                  <a:solidFill>
                    <a:schemeClr val="tx1"/>
                  </a:solidFill>
                </a:rPr>
                <a:t>” có bảng được sao chép từ </a:t>
              </a:r>
              <a:r>
                <a:rPr lang="vi-VN" sz="4000" b="1">
                  <a:solidFill>
                    <a:schemeClr val="tx1"/>
                  </a:solidFill>
                </a:rPr>
                <a:t>Word</a:t>
              </a:r>
              <a:r>
                <a:rPr lang="vi-VN" sz="4000">
                  <a:solidFill>
                    <a:schemeClr val="tx1"/>
                  </a:solidFill>
                </a:rPr>
                <a:t> nên các ô số liệu đều ở dạng mặc định </a:t>
              </a:r>
              <a:r>
                <a:rPr lang="vi-VN" sz="4000" b="1" smtClean="0">
                  <a:solidFill>
                    <a:schemeClr val="tx1"/>
                  </a:solidFill>
                </a:rPr>
                <a:t>General.</a:t>
              </a:r>
              <a:r>
                <a:rPr lang="vi-VN" sz="4000" smtClean="0">
                  <a:solidFill>
                    <a:schemeClr val="tx1"/>
                  </a:solidFill>
                </a:rPr>
                <a:t> Hãy </a:t>
              </a:r>
              <a:r>
                <a:rPr lang="vi-VN" sz="4000">
                  <a:solidFill>
                    <a:schemeClr val="tx1"/>
                  </a:solidFill>
                </a:rPr>
                <a:t>áp dụng định dạng số liệu của </a:t>
              </a:r>
              <a:r>
                <a:rPr lang="vi-VN" sz="4000" b="1">
                  <a:solidFill>
                    <a:schemeClr val="tx1"/>
                  </a:solidFill>
                </a:rPr>
                <a:t>Excel</a:t>
              </a:r>
              <a:r>
                <a:rPr lang="vi-VN" sz="4000">
                  <a:solidFill>
                    <a:schemeClr val="tx1"/>
                  </a:solidFill>
                </a:rPr>
                <a:t> sao cho thích hợp với </a:t>
              </a:r>
              <a:r>
                <a:rPr lang="vi-VN" sz="4000" smtClean="0">
                  <a:solidFill>
                    <a:schemeClr val="tx1"/>
                  </a:solidFill>
                </a:rPr>
                <a:t>các </a:t>
              </a:r>
              <a:r>
                <a:rPr lang="vi-VN" sz="4000">
                  <a:solidFill>
                    <a:schemeClr val="tx1"/>
                  </a:solidFill>
                </a:rPr>
                <a:t>cột số liệu. Ví dụ, chiều cao là số có một chữ số phần thập phân; cân nặng là số không có chữ số phần thập phân; BMI là số có hai chữ số phần thập phân.</a:t>
              </a:r>
              <a:endParaRPr lang="en-US" sz="4000">
                <a:solidFill>
                  <a:schemeClr val="tx1"/>
                </a:solidFill>
              </a:endParaRPr>
            </a:p>
          </p:txBody>
        </p:sp>
        <p:sp>
          <p:nvSpPr>
            <p:cNvPr id="7" name="Pentagon 6"/>
            <p:cNvSpPr/>
            <p:nvPr/>
          </p:nvSpPr>
          <p:spPr>
            <a:xfrm>
              <a:off x="1224280" y="2144018"/>
              <a:ext cx="4262120" cy="842425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 CẦU</a:t>
              </a:r>
              <a:endPara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1790700"/>
              <a:ext cx="12192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07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239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14854" y="2095500"/>
            <a:ext cx="16306800" cy="2133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dạng mặc định khi mở một trang tính mới </a:t>
            </a:r>
            <a:endParaRPr lang="en-US" sz="45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 là gì?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2286000" y="4914900"/>
            <a:ext cx="5791200" cy="138332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General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2286000" y="6812578"/>
            <a:ext cx="5791200" cy="138332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Currency</a:t>
            </a:r>
          </a:p>
        </p:txBody>
      </p:sp>
      <p:sp>
        <p:nvSpPr>
          <p:cNvPr id="15" name="Flowchart: Terminator 14"/>
          <p:cNvSpPr/>
          <p:nvPr/>
        </p:nvSpPr>
        <p:spPr>
          <a:xfrm>
            <a:off x="10744200" y="4914900"/>
            <a:ext cx="5791200" cy="138332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Number</a:t>
            </a:r>
          </a:p>
        </p:txBody>
      </p:sp>
      <p:sp>
        <p:nvSpPr>
          <p:cNvPr id="16" name="Flowchart: Terminator 15"/>
          <p:cNvSpPr/>
          <p:nvPr/>
        </p:nvSpPr>
        <p:spPr>
          <a:xfrm>
            <a:off x="10744200" y="6812578"/>
            <a:ext cx="5791200" cy="138332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Date</a:t>
            </a:r>
          </a:p>
        </p:txBody>
      </p:sp>
    </p:spTree>
    <p:extLst>
      <p:ext uri="{BB962C8B-B14F-4D97-AF65-F5344CB8AC3E}">
        <p14:creationId xmlns:p14="http://schemas.microsoft.com/office/powerpoint/2010/main" val="20815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14854" y="876300"/>
            <a:ext cx="16306800" cy="2133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tăng số chữ số thập phân ta sử dụng lệnh nào?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81200" y="3931126"/>
            <a:ext cx="5791200" cy="1383328"/>
            <a:chOff x="2286000" y="4914900"/>
            <a:chExt cx="5791200" cy="1383328"/>
          </a:xfrm>
        </p:grpSpPr>
        <p:sp>
          <p:nvSpPr>
            <p:cNvPr id="7" name="Flowchart: Terminator 6"/>
            <p:cNvSpPr/>
            <p:nvPr/>
          </p:nvSpPr>
          <p:spPr>
            <a:xfrm>
              <a:off x="2286000" y="4914900"/>
              <a:ext cx="5791200" cy="1383328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73" y="4974888"/>
              <a:ext cx="609653" cy="103031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717773" y="4260561"/>
            <a:ext cx="990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439400" y="3931126"/>
            <a:ext cx="5791200" cy="1383328"/>
            <a:chOff x="10744200" y="4914900"/>
            <a:chExt cx="5791200" cy="1383328"/>
          </a:xfrm>
        </p:grpSpPr>
        <p:sp>
          <p:nvSpPr>
            <p:cNvPr id="15" name="Flowchart: Terminator 14"/>
            <p:cNvSpPr/>
            <p:nvPr/>
          </p:nvSpPr>
          <p:spPr>
            <a:xfrm>
              <a:off x="10744200" y="4914900"/>
              <a:ext cx="5791200" cy="1383328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475720" y="5220371"/>
              <a:ext cx="990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45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5000" y="5023119"/>
              <a:ext cx="939800" cy="116688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81200" y="6062801"/>
            <a:ext cx="5791200" cy="1383328"/>
            <a:chOff x="2286000" y="6812578"/>
            <a:chExt cx="5791200" cy="1383328"/>
          </a:xfrm>
        </p:grpSpPr>
        <p:sp>
          <p:nvSpPr>
            <p:cNvPr id="14" name="Flowchart: Terminator 13"/>
            <p:cNvSpPr/>
            <p:nvPr/>
          </p:nvSpPr>
          <p:spPr>
            <a:xfrm>
              <a:off x="2286000" y="6812578"/>
              <a:ext cx="5791200" cy="1383328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32706" y="7111827"/>
              <a:ext cx="990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5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45" y="6920068"/>
              <a:ext cx="1060908" cy="121406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0439400" y="6062801"/>
            <a:ext cx="5791200" cy="1383328"/>
            <a:chOff x="10744200" y="6812578"/>
            <a:chExt cx="5791200" cy="1383328"/>
          </a:xfrm>
        </p:grpSpPr>
        <p:sp>
          <p:nvSpPr>
            <p:cNvPr id="16" name="Flowchart: Terminator 15"/>
            <p:cNvSpPr/>
            <p:nvPr/>
          </p:nvSpPr>
          <p:spPr>
            <a:xfrm>
              <a:off x="10744200" y="6812578"/>
              <a:ext cx="5791200" cy="1383328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475720" y="7134687"/>
              <a:ext cx="990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45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0120" y="6920068"/>
              <a:ext cx="635000" cy="1062743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666" y="683652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956458"/>
            <a:ext cx="16892146" cy="201424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3.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phân cách từng nhóm 3 chữ số, ta sử dụng lệnh nào?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81200" y="3931126"/>
            <a:ext cx="5791200" cy="1383328"/>
            <a:chOff x="2286000" y="4914900"/>
            <a:chExt cx="5791200" cy="1383328"/>
          </a:xfrm>
        </p:grpSpPr>
        <p:sp>
          <p:nvSpPr>
            <p:cNvPr id="7" name="Flowchart: Terminator 6"/>
            <p:cNvSpPr/>
            <p:nvPr/>
          </p:nvSpPr>
          <p:spPr>
            <a:xfrm>
              <a:off x="2286000" y="4914900"/>
              <a:ext cx="5791200" cy="1383328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73" y="4974888"/>
              <a:ext cx="609653" cy="103031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717773" y="4260561"/>
            <a:ext cx="990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mtClean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439400" y="3931126"/>
            <a:ext cx="5791200" cy="1383328"/>
            <a:chOff x="10744200" y="4914900"/>
            <a:chExt cx="5791200" cy="1383328"/>
          </a:xfrm>
        </p:grpSpPr>
        <p:sp>
          <p:nvSpPr>
            <p:cNvPr id="15" name="Flowchart: Terminator 14"/>
            <p:cNvSpPr/>
            <p:nvPr/>
          </p:nvSpPr>
          <p:spPr>
            <a:xfrm>
              <a:off x="10744200" y="4914900"/>
              <a:ext cx="5791200" cy="1383328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475720" y="5220371"/>
              <a:ext cx="990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45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5000" y="5023119"/>
              <a:ext cx="939800" cy="116688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81200" y="6062801"/>
            <a:ext cx="5791200" cy="1383328"/>
            <a:chOff x="2286000" y="6812578"/>
            <a:chExt cx="5791200" cy="1383328"/>
          </a:xfrm>
        </p:grpSpPr>
        <p:sp>
          <p:nvSpPr>
            <p:cNvPr id="14" name="Flowchart: Terminator 13"/>
            <p:cNvSpPr/>
            <p:nvPr/>
          </p:nvSpPr>
          <p:spPr>
            <a:xfrm>
              <a:off x="2286000" y="6812578"/>
              <a:ext cx="5791200" cy="1383328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32706" y="7111827"/>
              <a:ext cx="990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5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45" y="6920068"/>
              <a:ext cx="1060908" cy="121406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0439400" y="6062801"/>
            <a:ext cx="5791200" cy="1383328"/>
            <a:chOff x="10744200" y="6812578"/>
            <a:chExt cx="5791200" cy="1383328"/>
          </a:xfrm>
        </p:grpSpPr>
        <p:sp>
          <p:nvSpPr>
            <p:cNvPr id="16" name="Flowchart: Terminator 15"/>
            <p:cNvSpPr/>
            <p:nvPr/>
          </p:nvSpPr>
          <p:spPr>
            <a:xfrm>
              <a:off x="10744200" y="6812578"/>
              <a:ext cx="5791200" cy="1383328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475720" y="7134687"/>
              <a:ext cx="990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45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0120" y="6920068"/>
              <a:ext cx="635000" cy="1062743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455586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0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6800" y="64770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72054" y="2400300"/>
            <a:ext cx="15392400" cy="4038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</a:rPr>
              <a:t>Làm cách nào để Excel nhận biết có những số liệu không áp dụng cộng trừ nhân chia được, ví dụ như số điện thoại?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854" y="1790700"/>
            <a:ext cx="1219200" cy="1219200"/>
          </a:xfrm>
          <a:prstGeom prst="rect">
            <a:avLst/>
          </a:prstGeom>
        </p:spPr>
      </p:pic>
      <p:pic>
        <p:nvPicPr>
          <p:cNvPr id="1026" name="Picture 2" descr="Pi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" y="563219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ucational tool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020" y="6260548"/>
            <a:ext cx="2109346" cy="21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956458"/>
            <a:ext cx="16892146" cy="201424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4.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dạng tiền tệ mặc định trong Excel là gì?</a:t>
            </a:r>
          </a:p>
        </p:txBody>
      </p:sp>
      <p:sp>
        <p:nvSpPr>
          <p:cNvPr id="22" name="Flowchart: Terminator 21"/>
          <p:cNvSpPr/>
          <p:nvPr/>
        </p:nvSpPr>
        <p:spPr>
          <a:xfrm>
            <a:off x="1981200" y="3806943"/>
            <a:ext cx="5791200" cy="138332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Việt Nam Đồng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1981200" y="6112227"/>
            <a:ext cx="5791200" cy="138332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Yên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10439400" y="3806943"/>
            <a:ext cx="5791200" cy="138332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Euro</a:t>
            </a:r>
          </a:p>
        </p:txBody>
      </p:sp>
      <p:sp>
        <p:nvSpPr>
          <p:cNvPr id="25" name="Flowchart: Terminator 24"/>
          <p:cNvSpPr/>
          <p:nvPr/>
        </p:nvSpPr>
        <p:spPr>
          <a:xfrm>
            <a:off x="10439400" y="6112227"/>
            <a:ext cx="5791200" cy="1383328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Đô la</a:t>
            </a:r>
          </a:p>
        </p:txBody>
      </p:sp>
    </p:spTree>
    <p:extLst>
      <p:ext uri="{BB962C8B-B14F-4D97-AF65-F5344CB8AC3E}">
        <p14:creationId xmlns:p14="http://schemas.microsoft.com/office/powerpoint/2010/main" val="1688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95854" y="338502"/>
            <a:ext cx="15544800" cy="201424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chemeClr val="tx1"/>
                </a:solidFill>
                <a:cs typeface="Arial" panose="020B0604020202020204" pitchFamily="34" charset="0"/>
              </a:rPr>
              <a:t>Câu 5. </a:t>
            </a:r>
            <a:r>
              <a:rPr lang="vi-VN" sz="4500">
                <a:solidFill>
                  <a:schemeClr val="tx1"/>
                </a:solidFill>
                <a:cs typeface="Arial" panose="020B0604020202020204" pitchFamily="34" charset="0"/>
              </a:rPr>
              <a:t>Thao tác nào dưới đây để định dạng số liệu dưới dạng phần trăm?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0254" y="2430184"/>
            <a:ext cx="14630400" cy="1621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vi-VN" sz="3500" smtClean="0"/>
              <a:t>Chọn </a:t>
            </a:r>
            <a:r>
              <a:rPr lang="vi-VN" sz="3500"/>
              <a:t>ô tính (khối ô tính) → nháy chuột vào dấu mũi tên xuống </a:t>
            </a:r>
            <a:r>
              <a:rPr lang="vi-VN" sz="3500">
                <a:sym typeface="Webdings" panose="05030102010509060703" pitchFamily="18" charset="2"/>
              </a:rPr>
              <a:t></a:t>
            </a:r>
            <a:r>
              <a:rPr lang="vi-VN" sz="3500"/>
              <a:t> </a:t>
            </a:r>
            <a:endParaRPr lang="en-US" sz="3500" smtClean="0"/>
          </a:p>
          <a:p>
            <a:pPr>
              <a:lnSpc>
                <a:spcPct val="150000"/>
              </a:lnSpc>
            </a:pPr>
            <a:r>
              <a:rPr lang="vi-VN" sz="3500" smtClean="0"/>
              <a:t>→ </a:t>
            </a:r>
            <a:r>
              <a:rPr lang="vi-VN" sz="3500"/>
              <a:t>chọn </a:t>
            </a:r>
            <a:r>
              <a:rPr lang="vi-VN" sz="3500" b="1"/>
              <a:t>Number</a:t>
            </a:r>
            <a:r>
              <a:rPr lang="vi-VN" sz="3500" smtClean="0"/>
              <a:t>.</a:t>
            </a:r>
            <a:endParaRPr lang="en-US" sz="3500"/>
          </a:p>
        </p:txBody>
      </p:sp>
      <p:sp>
        <p:nvSpPr>
          <p:cNvPr id="9" name="TextBox 8"/>
          <p:cNvSpPr txBox="1"/>
          <p:nvPr/>
        </p:nvSpPr>
        <p:spPr>
          <a:xfrm>
            <a:off x="2310254" y="4269066"/>
            <a:ext cx="14630400" cy="1665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500">
                <a:solidFill>
                  <a:srgbClr val="000000"/>
                </a:solidFill>
                <a:ea typeface="Times New Roman" panose="02020603050405020304" pitchFamily="18" charset="0"/>
              </a:rPr>
              <a:t>B. Chọn ô tính (khối ô tính) → nháy chuột vào dấu mũi tên xuống </a:t>
            </a:r>
            <a:r>
              <a:rPr lang="vi-VN" sz="35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ebdings" panose="05030102010509060703" pitchFamily="18" charset="2"/>
              </a:rPr>
              <a:t></a:t>
            </a:r>
            <a:r>
              <a:rPr lang="vi-VN" sz="350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en-US" sz="350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500" smtClean="0">
                <a:solidFill>
                  <a:srgbClr val="000000"/>
                </a:solidFill>
                <a:ea typeface="Cardo"/>
              </a:rPr>
              <a:t>→ </a:t>
            </a:r>
            <a:r>
              <a:rPr lang="vi-VN" sz="3500">
                <a:solidFill>
                  <a:srgbClr val="000000"/>
                </a:solidFill>
                <a:ea typeface="Cardo"/>
              </a:rPr>
              <a:t>chọn </a:t>
            </a:r>
            <a:r>
              <a:rPr lang="vi-VN" sz="3500" b="1">
                <a:ea typeface="Times New Roman" panose="02020603050405020304" pitchFamily="18" charset="0"/>
              </a:rPr>
              <a:t>Accounting</a:t>
            </a:r>
            <a:r>
              <a:rPr lang="vi-VN" sz="350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3500">
              <a:effectLst/>
              <a:ea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0254" y="6206362"/>
            <a:ext cx="14630400" cy="1665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500">
                <a:solidFill>
                  <a:srgbClr val="000000"/>
                </a:solidFill>
                <a:ea typeface="Times New Roman" panose="02020603050405020304" pitchFamily="18" charset="0"/>
              </a:rPr>
              <a:t>C. Chọn ô tính (khối ô tính) → nháy chuột vào dấu mũi tên xuống </a:t>
            </a:r>
            <a:r>
              <a:rPr lang="vi-VN" sz="350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ebdings" panose="05030102010509060703" pitchFamily="18" charset="2"/>
              </a:rPr>
              <a:t></a:t>
            </a:r>
            <a:endParaRPr lang="en-US" sz="350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50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vi-VN" sz="3500">
                <a:solidFill>
                  <a:srgbClr val="000000"/>
                </a:solidFill>
                <a:ea typeface="Cardo"/>
              </a:rPr>
              <a:t>→ chọn </a:t>
            </a:r>
            <a:r>
              <a:rPr lang="vi-VN" sz="3500" b="1">
                <a:solidFill>
                  <a:srgbClr val="000000"/>
                </a:solidFill>
                <a:ea typeface="Times New Roman" panose="02020603050405020304" pitchFamily="18" charset="0"/>
              </a:rPr>
              <a:t>General</a:t>
            </a:r>
            <a:r>
              <a:rPr lang="vi-VN" sz="350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3500">
              <a:effectLst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0254" y="7871883"/>
            <a:ext cx="14630400" cy="1665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500">
                <a:solidFill>
                  <a:srgbClr val="000000"/>
                </a:solidFill>
                <a:ea typeface="Times New Roman" panose="02020603050405020304" pitchFamily="18" charset="0"/>
              </a:rPr>
              <a:t>D. Chọn ô tính (khối ô tính) → nháy chuột vào dấu mũi tên xuống </a:t>
            </a:r>
            <a:r>
              <a:rPr lang="vi-VN" sz="350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ebdings" panose="05030102010509060703" pitchFamily="18" charset="2"/>
              </a:rPr>
              <a:t></a:t>
            </a:r>
            <a:endParaRPr lang="en-US" sz="3500" smtClean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50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vi-VN" sz="3500">
                <a:solidFill>
                  <a:srgbClr val="000000"/>
                </a:solidFill>
                <a:ea typeface="Cardo"/>
              </a:rPr>
              <a:t>→ chọn </a:t>
            </a:r>
            <a:r>
              <a:rPr lang="vi-VN" sz="3500" b="1">
                <a:solidFill>
                  <a:srgbClr val="000000"/>
                </a:solidFill>
                <a:ea typeface="Times New Roman" panose="02020603050405020304" pitchFamily="18" charset="0"/>
              </a:rPr>
              <a:t>Percentage</a:t>
            </a:r>
            <a:r>
              <a:rPr lang="vi-VN" sz="350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3500">
              <a:effectLst/>
              <a:ea typeface="Calibri" panose="020F050202020403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32019" y="7871883"/>
            <a:ext cx="1127670" cy="10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76754" y="2552700"/>
            <a:ext cx="16383000" cy="525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kế một bảng Excel để theo dõi kết quả học tập của em và dự kiến định dạng hiển thị dữ liệu cho các cột. Gợi ý các thông tin cần có: môn học nào; hình thức kiểm tra, đánh giá là gì; thời gian (làm bài kiểm tra); điểm số; hệ số điểm;...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bảng trong trang MySheet và nhập dữ liệu.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001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1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28327" y="1961887"/>
            <a:ext cx="12031347" cy="7327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8271">
            <a:off x="15973070" y="7616236"/>
            <a:ext cx="1324330" cy="2620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60035">
            <a:off x="975726" y="542113"/>
            <a:ext cx="1353173" cy="21325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7912" y="2171700"/>
            <a:ext cx="116586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62574">
            <a:off x="14730199" y="2069922"/>
            <a:ext cx="2185383" cy="1990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334">
            <a:off x="1827555" y="6346169"/>
            <a:ext cx="1909809" cy="283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6788" y="757334"/>
            <a:ext cx="18287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5683" y="3429976"/>
            <a:ext cx="112430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smtClean="0">
                <a:latin typeface="Arial" panose="020B0604020202020204" pitchFamily="34" charset="0"/>
                <a:cs typeface="Arial" panose="020B0604020202020204" pitchFamily="34" charset="0"/>
              </a:rPr>
              <a:t>Ôn tập lại nội dung bài học, hoàn thành các bài tập còn lại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smtClean="0">
                <a:latin typeface="Arial" panose="020B0604020202020204" pitchFamily="34" charset="0"/>
                <a:cs typeface="Arial" panose="020B0604020202020204" pitchFamily="34" charset="0"/>
              </a:rPr>
              <a:t>Soạn bài mới: </a:t>
            </a:r>
            <a:r>
              <a:rPr lang="en-US" sz="45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 Định dạng số tiền và ngày tháng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7331" y="7728149"/>
            <a:ext cx="2085596" cy="18092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2778">
            <a:off x="12274894" y="7530656"/>
            <a:ext cx="4364831" cy="2204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2793038"/>
            <a:ext cx="1508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7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11993">
            <a:off x="1207708" y="491380"/>
            <a:ext cx="833491" cy="202058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26354">
            <a:off x="14918599" y="710632"/>
            <a:ext cx="2861989" cy="13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6800" y="64770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5600" y="2976920"/>
            <a:ext cx="13106400" cy="354990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smtClean="0">
                <a:cs typeface="Arial" panose="020B0604020202020204" pitchFamily="34" charset="0"/>
              </a:rPr>
              <a:t>Để </a:t>
            </a:r>
            <a:r>
              <a:rPr lang="vi-VN" sz="4500">
                <a:cs typeface="Arial" panose="020B0604020202020204" pitchFamily="34" charset="0"/>
              </a:rPr>
              <a:t>Excel nhận biết </a:t>
            </a:r>
            <a:r>
              <a:rPr lang="en-US" sz="4500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>
                <a:cs typeface="Arial" panose="020B0604020202020204" pitchFamily="34" charset="0"/>
              </a:rPr>
              <a:t> </a:t>
            </a:r>
            <a:r>
              <a:rPr lang="en-US" sz="4500" smtClean="0">
                <a:latin typeface="Arial" panose="020B0604020202020204" pitchFamily="34" charset="0"/>
                <a:cs typeface="Arial" panose="020B0604020202020204" pitchFamily="34" charset="0"/>
              </a:rPr>
              <a:t>kiểu dữ liệu: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vi-VN" sz="4500" smtClean="0">
                <a:cs typeface="Arial" panose="020B0604020202020204" pitchFamily="34" charset="0"/>
              </a:rPr>
              <a:t>Chọn </a:t>
            </a:r>
            <a:r>
              <a:rPr lang="vi-VN" sz="4500">
                <a:cs typeface="Arial" panose="020B0604020202020204" pitchFamily="34" charset="0"/>
              </a:rPr>
              <a:t>kiểu định dạng hiển thị trong </a:t>
            </a:r>
            <a:r>
              <a:rPr lang="vi-VN" sz="4500" smtClean="0">
                <a:cs typeface="Arial" panose="020B0604020202020204" pitchFamily="34" charset="0"/>
              </a:rPr>
              <a:t>Excel</a:t>
            </a:r>
            <a:r>
              <a:rPr lang="en-US" sz="4500" smtClean="0"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vi-VN" sz="4500" smtClean="0">
                <a:cs typeface="Arial" panose="020B0604020202020204" pitchFamily="34" charset="0"/>
              </a:rPr>
              <a:t>Ví </a:t>
            </a:r>
            <a:r>
              <a:rPr lang="vi-VN" sz="4500">
                <a:cs typeface="Arial" panose="020B0604020202020204" pitchFamily="34" charset="0"/>
              </a:rPr>
              <a:t>dụ định dạng văn bản.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8478">
            <a:off x="15369501" y="5987603"/>
            <a:ext cx="764421" cy="2754671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145953">
            <a:off x="1293832" y="4896531"/>
            <a:ext cx="190777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8528" y="8453580"/>
            <a:ext cx="18785055" cy="116967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7112" y="1028699"/>
            <a:ext cx="13945808" cy="81791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27592" y="6307982"/>
            <a:ext cx="1713554" cy="28998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14122" y="-70578"/>
            <a:ext cx="194517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974001" y="7462884"/>
            <a:ext cx="1790423" cy="23901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41861" y="622100"/>
            <a:ext cx="1467908" cy="2320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4448" y="2280965"/>
            <a:ext cx="10936854" cy="312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7000" b="1">
                <a:latin typeface="Arial" panose="020B0604020202020204" pitchFamily="34" charset="0"/>
                <a:cs typeface="Arial" panose="020B0604020202020204" pitchFamily="34" charset="0"/>
              </a:rPr>
              <a:t>BÀI 4: ĐỊNH DẠNG </a:t>
            </a:r>
            <a:endParaRPr lang="nl-NL" sz="70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7000" b="1" smtClean="0">
                <a:latin typeface="Arial" panose="020B0604020202020204" pitchFamily="34" charset="0"/>
                <a:cs typeface="Arial" panose="020B0604020202020204" pitchFamily="34" charset="0"/>
              </a:rPr>
              <a:t>HIỂN </a:t>
            </a:r>
            <a:r>
              <a:rPr lang="nl-NL" sz="7000" b="1">
                <a:latin typeface="Arial" panose="020B0604020202020204" pitchFamily="34" charset="0"/>
                <a:cs typeface="Arial" panose="020B0604020202020204" pitchFamily="34" charset="0"/>
              </a:rPr>
              <a:t>THỊ DỮ LIỆU SỐ</a:t>
            </a:r>
            <a:endParaRPr lang="en-US" sz="7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33400" y="2324100"/>
            <a:ext cx="7196602" cy="76356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876300"/>
            <a:ext cx="18287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05766">
            <a:off x="15840758" y="8069893"/>
            <a:ext cx="2393599" cy="211497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636900" y="6457613"/>
            <a:ext cx="1417321" cy="1371600"/>
          </a:xfrm>
          <a:prstGeom prst="ellipse">
            <a:avLst/>
          </a:prstGeom>
          <a:solidFill>
            <a:srgbClr val="F25254"/>
          </a:solidFill>
          <a:ln>
            <a:solidFill>
              <a:srgbClr val="F2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72600" y="2795641"/>
            <a:ext cx="7229602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Các dạng hiển thị số liệu trong Excel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2600" y="6122685"/>
            <a:ext cx="91440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Thực hành với các dạng </a:t>
            </a:r>
          </a:p>
          <a:p>
            <a:pPr algn="just">
              <a:lnSpc>
                <a:spcPct val="150000"/>
              </a:lnSpc>
            </a:pP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hiển thị số liệu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574278" y="3130569"/>
            <a:ext cx="1417321" cy="1371600"/>
          </a:xfrm>
          <a:prstGeom prst="ellipse">
            <a:avLst/>
          </a:prstGeom>
          <a:solidFill>
            <a:srgbClr val="F25254"/>
          </a:solidFill>
          <a:ln>
            <a:solidFill>
              <a:srgbClr val="F2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7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1" grpId="0"/>
      <p:bldP spid="22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477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1. Các dạng hiển thị số liệu trong Excel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08" y="3795924"/>
            <a:ext cx="16465246" cy="46579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4508" y="1856932"/>
            <a:ext cx="1638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 smtClean="0">
                <a:latin typeface="Arial" panose="020B0604020202020204" pitchFamily="34" charset="0"/>
                <a:cs typeface="Arial" panose="020B0604020202020204" pitchFamily="34" charset="0"/>
              </a:rPr>
              <a:t>Quan sát hình sau và cho biết: </a:t>
            </a:r>
            <a:r>
              <a:rPr lang="en-US" sz="4000" b="1" i="1" smtClean="0">
                <a:latin typeface="Arial" panose="020B0604020202020204" pitchFamily="34" charset="0"/>
                <a:cs typeface="Arial" panose="020B0604020202020204" pitchFamily="34" charset="0"/>
              </a:rPr>
              <a:t>Đâu là dữ liệu số và đâu là dữ liệu văn bản?</a:t>
            </a:r>
            <a:endParaRPr lang="en-US" sz="40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95500"/>
            <a:ext cx="16465246" cy="46579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79169" y="793238"/>
            <a:ext cx="3276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 liệu chữ 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817469" y="1707638"/>
            <a:ext cx="0" cy="9974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88369" y="7986356"/>
            <a:ext cx="3276600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 liệu số 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21589" y="6438900"/>
            <a:ext cx="0" cy="12885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356323" y="7986356"/>
            <a:ext cx="3276600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 liệu số 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142569" y="6389587"/>
            <a:ext cx="0" cy="12885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994623" y="6438900"/>
            <a:ext cx="0" cy="12885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3504269" y="7986356"/>
            <a:ext cx="3276600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 liệu số 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220297" y="793238"/>
            <a:ext cx="3276600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 liệu số 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1858597" y="1714367"/>
            <a:ext cx="0" cy="9974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7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47531" r="11928"/>
          <a:stretch/>
        </p:blipFill>
        <p:spPr>
          <a:xfrm>
            <a:off x="2438400" y="4552247"/>
            <a:ext cx="12663046" cy="38151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8725" y="448287"/>
            <a:ext cx="15962395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500"/>
              <a:t>Các ô trong trang tính có thể chứa dữ liệu văn bản hoặc dữ liệu số để tính toán nhưng thể hiện nội dung khác </a:t>
            </a:r>
            <a:r>
              <a:rPr lang="vi-VN" sz="3500" smtClean="0"/>
              <a:t>nhau</a:t>
            </a:r>
            <a:r>
              <a:rPr lang="en-US" sz="3500" smtClean="0"/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500" smtClean="0"/>
              <a:t>Khi </a:t>
            </a:r>
            <a:r>
              <a:rPr lang="vi-VN" sz="3500"/>
              <a:t>mở trang tính mới, các ô đều có định dạng mặc định hiển thị là General.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500" smtClean="0"/>
              <a:t>Các </a:t>
            </a:r>
            <a:r>
              <a:rPr lang="vi-VN" sz="3500"/>
              <a:t>lệnh định dạng hiển thị số liệu thường dùng có trong nhóm lệnh Number của dải lệnh Home</a:t>
            </a:r>
            <a:r>
              <a:rPr lang="vi-VN" sz="3500" smtClean="0"/>
              <a:t>.</a:t>
            </a:r>
            <a:endParaRPr lang="vi-VN" sz="3500"/>
          </a:p>
        </p:txBody>
      </p:sp>
    </p:spTree>
    <p:extLst>
      <p:ext uri="{BB962C8B-B14F-4D97-AF65-F5344CB8AC3E}">
        <p14:creationId xmlns:p14="http://schemas.microsoft.com/office/powerpoint/2010/main" val="20508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39207" b="48309"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0" y="931180"/>
            <a:ext cx="5257800" cy="990600"/>
          </a:xfrm>
          <a:prstGeom prst="homePlate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  <a:endParaRPr lang="en-US" sz="4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489486"/>
            <a:ext cx="1628625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500" i="1" smtClean="0">
                <a:latin typeface="Arial" panose="020B0604020202020204" pitchFamily="34" charset="0"/>
                <a:cs typeface="Arial" panose="020B0604020202020204" pitchFamily="34" charset="0"/>
              </a:rPr>
              <a:t>Đọc thông tin mục 1a, b, c – SGK tr.45, 46 và trả lời câu hỏi: </a:t>
            </a:r>
            <a:endParaRPr lang="en-US" sz="45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47800" y="4000499"/>
            <a:ext cx="6625353" cy="37450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1: </a:t>
            </a:r>
            <a:endParaRPr lang="en-US" sz="40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 về định dạng hiển thị số Number.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77400" y="4000500"/>
            <a:ext cx="6705600" cy="37450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về định dạng hiển thị số tiền </a:t>
            </a:r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trăm. </a:t>
            </a:r>
          </a:p>
        </p:txBody>
      </p:sp>
    </p:spTree>
    <p:extLst>
      <p:ext uri="{BB962C8B-B14F-4D97-AF65-F5344CB8AC3E}">
        <p14:creationId xmlns:p14="http://schemas.microsoft.com/office/powerpoint/2010/main" val="23832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992</Words>
  <Application>Microsoft Office PowerPoint</Application>
  <PresentationFormat>Custom</PresentationFormat>
  <Paragraphs>100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Cardo</vt:lpstr>
      <vt:lpstr>Wingdings</vt:lpstr>
      <vt:lpstr>Calibri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Classroom Rules and Online Etiquette Education Presentation</dc:title>
  <cp:lastModifiedBy>Admin</cp:lastModifiedBy>
  <cp:revision>65</cp:revision>
  <dcterms:created xsi:type="dcterms:W3CDTF">2006-08-16T00:00:00Z</dcterms:created>
  <dcterms:modified xsi:type="dcterms:W3CDTF">2022-10-09T14:03:37Z</dcterms:modified>
  <dc:identifier>DAFNgSkLpBs</dc:identifier>
</cp:coreProperties>
</file>