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66" r:id="rId6"/>
    <p:sldId id="256" r:id="rId7"/>
    <p:sldId id="257" r:id="rId8"/>
    <p:sldId id="265" r:id="rId9"/>
    <p:sldId id="261" r:id="rId10"/>
    <p:sldId id="263" r:id="rId11"/>
    <p:sldId id="269" r:id="rId12"/>
    <p:sldId id="270" r:id="rId13"/>
    <p:sldId id="271" r:id="rId14"/>
    <p:sldId id="272" r:id="rId15"/>
    <p:sldId id="273" r:id="rId16"/>
    <p:sldId id="290" r:id="rId17"/>
    <p:sldId id="274" r:id="rId18"/>
    <p:sldId id="275" r:id="rId19"/>
    <p:sldId id="276" r:id="rId20"/>
    <p:sldId id="277" r:id="rId21"/>
    <p:sldId id="278" r:id="rId22"/>
    <p:sldId id="279" r:id="rId23"/>
    <p:sldId id="280" r:id="rId24"/>
    <p:sldId id="291" r:id="rId25"/>
    <p:sldId id="281" r:id="rId26"/>
    <p:sldId id="282" r:id="rId27"/>
    <p:sldId id="283" r:id="rId28"/>
    <p:sldId id="284" r:id="rId29"/>
    <p:sldId id="285" r:id="rId30"/>
    <p:sldId id="288"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xmlns="" id="{B340F7B3-D67C-4AD0-8FCE-8EE4A0366B58}"/>
              </a:ext>
            </a:extLst>
          </p:cNvPr>
          <p:cNvSpPr/>
          <p:nvPr userDrawn="1"/>
        </p:nvSpPr>
        <p:spPr>
          <a:xfrm>
            <a:off x="32658" y="54428"/>
            <a:ext cx="9078686"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368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ECF68A6-1BFB-4E4F-80A5-2E85A968D2B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78F37FC1-2B17-4F84-AD76-296D55FDAB87}"/>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0B7A9AA-B26C-4FAB-8322-B6B2ED0E0EF4}"/>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879CFCB7-EC45-4A5F-9B17-EE355BEF59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04B8D005-4FE9-4C16-B22F-4773D81097FD}"/>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1944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3070A0A-AA4D-4A09-BD3B-A4E57F528175}"/>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0372EC37-B6AF-43D0-993A-A04DC3AD44D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A3DAC885-79F2-4089-AF62-6B82A9DAFAF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1584FC9A-DC9E-43D4-AF41-659B01157F0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E828010A-F039-462A-880A-BCB669794A6A}"/>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04074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FCC697C-7842-4D80-92B3-11FD4A2589A3}"/>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C58BB3ED-3326-47F1-9847-3CD4BEF2A9F3}"/>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E8E31FEC-A30F-4C6C-A769-DBAEFFF19C25}"/>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8319E837-664B-45C5-9DEA-DA9637243B3D}"/>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07542653-EF4B-4C2E-AA87-1E913B1685A8}"/>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4585AF98-566C-4D6D-A2E8-2E0E4A57843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6469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AB4FA6C-18CF-4549-8033-E092A86A6629}"/>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EAEAA0B4-9101-47CA-8710-CF5073D670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2D7229B6-3B00-4C31-9D94-5610EF023A60}"/>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4D55A381-1F55-4188-B370-90AA6350AA0A}"/>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AB91CA5E-FA34-492E-9B30-D2D48EF0E637}"/>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1D363C7E-DFED-4626-B0F5-54D459E58092}"/>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8" name="Chỗ dành sẵn cho Chân trang 7">
            <a:extLst>
              <a:ext uri="{FF2B5EF4-FFF2-40B4-BE49-F238E27FC236}">
                <a16:creationId xmlns:a16="http://schemas.microsoft.com/office/drawing/2014/main" xmlns="" id="{73084B1A-3BE3-4126-A0C6-E060459D3C7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xmlns="" id="{FC953B9D-C224-4866-9D45-ACFCEDEAAF71}"/>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07532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60AFFEC-E221-4FB3-82E3-89B5397F69C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F7DEA3C4-B29B-48D4-A761-8D444466ECFB}"/>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4" name="Chỗ dành sẵn cho Chân trang 3">
            <a:extLst>
              <a:ext uri="{FF2B5EF4-FFF2-40B4-BE49-F238E27FC236}">
                <a16:creationId xmlns:a16="http://schemas.microsoft.com/office/drawing/2014/main" xmlns="" id="{C3CDA956-8ADF-4845-918F-BA3C5910199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xmlns="" id="{F9C2BA94-12B1-46A8-8D78-558A2CB38856}"/>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59549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4FCD7032-F6EF-4F41-841D-38E25D10BFD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3" name="Chỗ dành sẵn cho Chân trang 2">
            <a:extLst>
              <a:ext uri="{FF2B5EF4-FFF2-40B4-BE49-F238E27FC236}">
                <a16:creationId xmlns:a16="http://schemas.microsoft.com/office/drawing/2014/main" xmlns="" id="{BA70A6C4-93A4-45BB-95BF-29182453E69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xmlns="" id="{D1E86C26-493A-4A4E-B151-B1B58C802B5B}"/>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454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212EEC-9806-4BCC-B4E6-D99ABA5240E6}"/>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F1A4866E-F056-40CB-BA7E-C34BB63487C3}"/>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810498A1-A688-45E6-8550-EC3071B90FA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CAA7A761-3B85-47C9-963D-E138E1271D56}"/>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79574061-2217-4D22-8F9B-8723C8D4C78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FC785E12-3466-457C-A23C-8A2A93C0ECC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49661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4F016CD-5719-4C60-AC2D-981ABE568AB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0F280940-FC98-4C23-AE20-F43477478F1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xmlns="" id="{3CF626D2-3B6F-4437-AB68-65845738064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2958A0E5-7ECD-47B9-8CE8-1CFC401870AC}"/>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6DAE497D-734B-4969-AC33-A49EAD67F47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61EE0581-2B62-4AEF-8C9D-D52C7A72388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883516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AA6180A-5EBD-4128-8ACB-273A50B94460}"/>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D924DCC1-3AB4-42A3-A0A6-F417405BD67F}"/>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BBC16C75-4BB6-44E8-9590-EB43B6F0C990}"/>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71640ECA-3A15-48A8-994F-CFEBB9B7D519}"/>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D189A241-1079-4B83-BECA-DF24DE422692}"/>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21446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43B57C78-8096-42E1-8917-15E3CE0E9744}"/>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2FD1F0A7-326A-4BAF-BFF7-90409419D8A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26AA509D-0AD8-442A-842F-E147A0F7BCD5}"/>
              </a:ext>
            </a:extLst>
          </p:cNvPr>
          <p:cNvSpPr>
            <a:spLocks noGrp="1"/>
          </p:cNvSpPr>
          <p:nvPr>
            <p:ph type="dt" sz="half" idx="10"/>
          </p:nvPr>
        </p:nvSpPr>
        <p:spPr>
          <a:xfrm>
            <a:off x="628650" y="6356351"/>
            <a:ext cx="2057400" cy="365125"/>
          </a:xfrm>
          <a:prstGeom prst="rect">
            <a:avLst/>
          </a:prstGeom>
        </p:spPr>
        <p:txBody>
          <a:bodyPr/>
          <a:lstStyle/>
          <a:p>
            <a:pPr defTabSz="685800"/>
            <a:fld id="{F3133AD2-BA6C-4FB5-ABB8-1BD7288FAFAA}"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8BCFE3B4-9C2A-41AA-A788-D5445896D754}"/>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0C59659B-A61B-4806-A588-F27BA50FA2CE}"/>
              </a:ext>
            </a:extLst>
          </p:cNvPr>
          <p:cNvSpPr>
            <a:spLocks noGrp="1"/>
          </p:cNvSpPr>
          <p:nvPr>
            <p:ph type="sldNum" sz="quarter" idx="12"/>
          </p:nvPr>
        </p:nvSpPr>
        <p:spPr>
          <a:xfrm>
            <a:off x="6457950" y="6356351"/>
            <a:ext cx="2057400" cy="365125"/>
          </a:xfrm>
          <a:prstGeom prst="rect">
            <a:avLst/>
          </a:prstGeom>
        </p:spPr>
        <p:txBody>
          <a:bodyPr/>
          <a:lstStyle/>
          <a:p>
            <a:pPr defTabSz="685800"/>
            <a:fld id="{CD769A7E-8369-4BED-96C9-CF59B90FEA14}"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744188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00361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23015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827066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708746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303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04962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31573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244164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37782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391454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117367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C1A0598-4777-4D5F-A983-A60D638AEBA1}"/>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xmlns="" id="{BF8EE40D-BDA3-44F5-89B7-E797011BDAC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A8AE04AC-3995-4A48-A6B0-DDD75D1835C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522D0340-9360-442C-BEAD-6B8A67A68D3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15EF9002-0DF0-43CC-B4EB-52B8E2F8905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7741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85D4425-15C2-4155-8E1B-7D7E71B8A9E9}"/>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5696A038-CA30-45E1-9D28-A3B5ED4A5694}"/>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6A16A0BE-6E4E-44B5-B35A-E4FC907899D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DFFE755F-C56A-4352-B5E3-8A4C5FA9A59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EAE24577-7338-40A0-87B5-1CDDE33DCB8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841336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29454B3-012F-453F-90AB-63E0C9693343}"/>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C57A8C33-D907-409D-ACD6-2020FAE3AFB9}"/>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705E4C7-FEC5-4290-A085-31670F8DDA11}"/>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11E5182C-20B5-4FAC-96F9-F0DFD9EAAB9E}"/>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59DB912B-4835-442D-8509-526F27308853}"/>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633054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EAB8239-D00E-4548-A1D9-BB3448F8E1F4}"/>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8AC1D16C-9B1A-48D7-9A0C-4C2B7115DAE8}"/>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789DB76E-96D5-48E6-8744-FB0EF5A0A5AF}"/>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24D5AF13-ECEA-4CBF-B4A8-D145DF5E28E7}"/>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2B5911A4-BC34-432C-A5F1-0D4A1A96216D}"/>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76088969-B0EA-4DCD-A7D4-53376DD7D7D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53203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EEBA24E-32BA-48F5-8B85-F01D8E359477}"/>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7B376526-0A9F-4F56-9C6E-554952A5AED3}"/>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B226F150-56EE-4DA9-8C05-232144015432}"/>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A0D65185-491E-48CE-9206-15B07586B928}"/>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81764E03-492D-4B6C-88BE-44D2E4293EA9}"/>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A2DDC098-6A9D-492C-8DC0-2C7C33627496}"/>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8" name="Chỗ dành sẵn cho Chân trang 7">
            <a:extLst>
              <a:ext uri="{FF2B5EF4-FFF2-40B4-BE49-F238E27FC236}">
                <a16:creationId xmlns:a16="http://schemas.microsoft.com/office/drawing/2014/main" xmlns="" id="{3E9DDFDF-094B-4307-9454-56646C64D02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xmlns="" id="{447C6ACB-121E-4BDA-B388-548166A3E0D7}"/>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407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7915607-9848-49A9-B85E-655DF5EB6CC5}"/>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0C8AAD45-91A0-4A9C-988B-2A17B3AB1AD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4" name="Chỗ dành sẵn cho Chân trang 3">
            <a:extLst>
              <a:ext uri="{FF2B5EF4-FFF2-40B4-BE49-F238E27FC236}">
                <a16:creationId xmlns:a16="http://schemas.microsoft.com/office/drawing/2014/main" xmlns="" id="{EDE64183-C9FC-43FE-8E1F-F87EEDAE34F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xmlns="" id="{966B1940-471F-4B1D-8D22-99AF5FEA6FF1}"/>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3166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4131C36B-821E-4547-910E-D86ADA2A9034}"/>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3" name="Chỗ dành sẵn cho Chân trang 2">
            <a:extLst>
              <a:ext uri="{FF2B5EF4-FFF2-40B4-BE49-F238E27FC236}">
                <a16:creationId xmlns:a16="http://schemas.microsoft.com/office/drawing/2014/main" xmlns="" id="{573EC404-B338-4AB4-933B-6AA1ABBC7DA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xmlns="" id="{B45B7F9C-2C72-4B2F-94A8-7640308F2BEC}"/>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73920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72953C1-608A-43F1-9896-61ACDDD6BBBC}"/>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20A33D7A-F6CD-49B1-A087-9E43F1819270}"/>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764F934A-078C-4174-A3AB-EE9CF48701F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29E987C-0A0B-4FD5-AD32-007C08F4149C}"/>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B1C1E503-8F60-4FD7-8020-33CCCD1EAB5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8525E78C-3FCE-4D7D-9AEF-53BA5F4B4AB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89498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D9E1E6E-819B-4D22-BF00-C0D2DDC6812B}"/>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E94C6359-E8EF-45A8-A857-6D18C25CB641}"/>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xmlns="" id="{65758E3E-8B29-4035-9461-8C65025DD7B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DB54274-AEE0-4430-A68B-58722B6B3C0D}"/>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66B56CA6-2AF8-457F-A66B-CF84718198E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6F5731CB-898B-4BB5-A6DC-B1C392FBED54}"/>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6458789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98FF880-A7EE-456E-BDDD-90BEC9AB4DDD}"/>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84C0B195-4A89-4E80-8471-DE203135500D}"/>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01B6623-416D-47FD-8B83-CF7B7E35FAB2}"/>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77767775-BC8A-4EA9-BD4D-C23FCDB8B18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B406B14B-6AA3-4BD7-95A5-CD3B7C427EFF}"/>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695146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CA12956D-0E73-4492-86E3-ACFF77B1F4EA}"/>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B7D30FC6-A621-4093-9F47-4094639FD215}"/>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0E3CA904-D764-43F6-B2DC-6B08766F21BB}"/>
              </a:ext>
            </a:extLst>
          </p:cNvPr>
          <p:cNvSpPr>
            <a:spLocks noGrp="1"/>
          </p:cNvSpPr>
          <p:nvPr>
            <p:ph type="dt" sz="half" idx="10"/>
          </p:nvPr>
        </p:nvSpPr>
        <p:spPr>
          <a:xfrm>
            <a:off x="628650" y="6356351"/>
            <a:ext cx="2057400" cy="365125"/>
          </a:xfrm>
          <a:prstGeom prst="rect">
            <a:avLst/>
          </a:prstGeom>
        </p:spPr>
        <p:txBody>
          <a:bodyPr/>
          <a:lstStyle/>
          <a:p>
            <a:pPr defTabSz="685800"/>
            <a:fld id="{92E2CEFA-6521-410A-AC51-E8ABE4E9CDB0}"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E08A223A-CC77-47AD-A137-7D3668AE5F23}"/>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D6776A22-BC2A-4DF6-A8DA-88202AEAE35B}"/>
              </a:ext>
            </a:extLst>
          </p:cNvPr>
          <p:cNvSpPr>
            <a:spLocks noGrp="1"/>
          </p:cNvSpPr>
          <p:nvPr>
            <p:ph type="sldNum" sz="quarter" idx="12"/>
          </p:nvPr>
        </p:nvSpPr>
        <p:spPr>
          <a:xfrm>
            <a:off x="6457950" y="6356351"/>
            <a:ext cx="2057400" cy="365125"/>
          </a:xfrm>
          <a:prstGeom prst="rect">
            <a:avLst/>
          </a:prstGeom>
        </p:spPr>
        <p:txBody>
          <a:bodyPr/>
          <a:lstStyle/>
          <a:p>
            <a:pPr defTabSz="685800"/>
            <a:fld id="{8D3F6ACA-6BA7-459F-AD44-D4E124DDBDE3}"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3137012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85A5A26-9E1E-4D82-A44C-140BD11D8A66}"/>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vi-VN"/>
              <a:t>Bấm để sửa kiểu tiêu đề Bản cái</a:t>
            </a:r>
          </a:p>
        </p:txBody>
      </p:sp>
      <p:sp>
        <p:nvSpPr>
          <p:cNvPr id="3" name="Tiêu đề phụ 2">
            <a:extLst>
              <a:ext uri="{FF2B5EF4-FFF2-40B4-BE49-F238E27FC236}">
                <a16:creationId xmlns:a16="http://schemas.microsoft.com/office/drawing/2014/main" xmlns="" id="{9D29AA89-AC34-425B-AE8B-3509C2F12B4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xmlns="" id="{2E19EA0F-3C1E-4349-92E0-B336E471BC9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AD5C9A7B-A42A-4269-AE04-176302EF722A}"/>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5B79CD11-387B-47BF-918C-59573A6B5E1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31304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BF501E1-0B9E-4F30-BFE7-9D77F0AFBD0B}"/>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1E7343BE-2F26-476E-BE81-462F109E84CC}"/>
              </a:ext>
            </a:extLst>
          </p:cNvPr>
          <p:cNvSpPr>
            <a:spLocks noGrp="1"/>
          </p:cNvSpPr>
          <p:nvPr>
            <p:ph idx="1"/>
          </p:nvPr>
        </p:nvSpPr>
        <p:spPr>
          <a:xfrm>
            <a:off x="628650" y="1825625"/>
            <a:ext cx="78867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333AC8A8-2F72-4960-86C5-B3CCDC84F74C}"/>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BF935E13-B45E-403F-B30A-6C5D5F6D46A7}"/>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891BDF54-7CE4-4F24-AAF7-B2574CF824FD}"/>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093390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2AE7BB2-CE84-42CA-A129-B5B0868DFF8D}"/>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vi-VN"/>
              <a:t>Bấm để sửa kiểu tiêu đề Bản cái</a:t>
            </a:r>
          </a:p>
        </p:txBody>
      </p:sp>
      <p:sp>
        <p:nvSpPr>
          <p:cNvPr id="3" name="Chỗ dành sẵn cho Văn bản 2">
            <a:extLst>
              <a:ext uri="{FF2B5EF4-FFF2-40B4-BE49-F238E27FC236}">
                <a16:creationId xmlns:a16="http://schemas.microsoft.com/office/drawing/2014/main" xmlns="" id="{B1AF67FF-A4E1-448C-A308-BDB927BF48A6}"/>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BF5D710-4010-4656-9CEA-FEA7A469FE7E}"/>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0129B4C8-3B73-4DB4-95F9-F8C16DBDDAF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95375C4F-3CCF-4E3D-92D0-D1BED201B5D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346131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D30B1AC-05FF-41E2-9F6B-D9F831E7CFF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xmlns="" id="{DBEFB3EF-1B11-423C-BAF6-3687B6B69C5C}"/>
              </a:ext>
            </a:extLst>
          </p:cNvPr>
          <p:cNvSpPr>
            <a:spLocks noGrp="1"/>
          </p:cNvSpPr>
          <p:nvPr>
            <p:ph sz="half" idx="1"/>
          </p:nvPr>
        </p:nvSpPr>
        <p:spPr>
          <a:xfrm>
            <a:off x="6286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xmlns="" id="{310079EC-3C1D-4881-A3CF-0B05EEDF2D5C}"/>
              </a:ext>
            </a:extLst>
          </p:cNvPr>
          <p:cNvSpPr>
            <a:spLocks noGrp="1"/>
          </p:cNvSpPr>
          <p:nvPr>
            <p:ph sz="half" idx="2"/>
          </p:nvPr>
        </p:nvSpPr>
        <p:spPr>
          <a:xfrm>
            <a:off x="4629150" y="1825625"/>
            <a:ext cx="38862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xmlns="" id="{7CA2D2E9-BF71-4D6C-A785-A7653D483444}"/>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510D407A-BD0F-452D-95F1-266F6575357B}"/>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B5DDC777-A57D-4E7C-93BD-53C9BF4FE080}"/>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86215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AAED1D9-4B8F-419D-BA2F-08F8CA0167CC}"/>
              </a:ext>
            </a:extLst>
          </p:cNvPr>
          <p:cNvSpPr>
            <a:spLocks noGrp="1"/>
          </p:cNvSpPr>
          <p:nvPr>
            <p:ph type="title"/>
          </p:nvPr>
        </p:nvSpPr>
        <p:spPr>
          <a:xfrm>
            <a:off x="629841" y="365126"/>
            <a:ext cx="78867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xmlns="" id="{644C2DF3-551A-4915-89D7-BC6D80C1D652}"/>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D238B1DC-B409-4F1E-9D6E-E611AAECF481}"/>
              </a:ext>
            </a:extLst>
          </p:cNvPr>
          <p:cNvSpPr>
            <a:spLocks noGrp="1"/>
          </p:cNvSpPr>
          <p:nvPr>
            <p:ph sz="half" idx="2"/>
          </p:nvPr>
        </p:nvSpPr>
        <p:spPr>
          <a:xfrm>
            <a:off x="629842" y="2505075"/>
            <a:ext cx="3868340"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xmlns="" id="{CB8C5609-AFBA-4771-8C4B-78BD8885A3D1}"/>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45BD86AB-8AC7-4524-A367-80F8E59EF283}"/>
              </a:ext>
            </a:extLst>
          </p:cNvPr>
          <p:cNvSpPr>
            <a:spLocks noGrp="1"/>
          </p:cNvSpPr>
          <p:nvPr>
            <p:ph sz="quarter" idx="4"/>
          </p:nvPr>
        </p:nvSpPr>
        <p:spPr>
          <a:xfrm>
            <a:off x="4629150" y="2505075"/>
            <a:ext cx="3887391"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xmlns="" id="{5152F50D-8250-4F06-A8BE-9501838C2EB3}"/>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8" name="Chỗ dành sẵn cho Chân trang 7">
            <a:extLst>
              <a:ext uri="{FF2B5EF4-FFF2-40B4-BE49-F238E27FC236}">
                <a16:creationId xmlns:a16="http://schemas.microsoft.com/office/drawing/2014/main" xmlns="" id="{BF3A4593-0471-45CC-93C9-658D0A00B830}"/>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9" name="Chỗ dành sẵn cho Số hiệu Bản chiếu 8">
            <a:extLst>
              <a:ext uri="{FF2B5EF4-FFF2-40B4-BE49-F238E27FC236}">
                <a16:creationId xmlns:a16="http://schemas.microsoft.com/office/drawing/2014/main" xmlns="" id="{D80D3BE2-24FF-4277-AA7F-A66AE77337EE}"/>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7326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27-Sep-23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69A633C-C947-4372-AB43-14C3E5327BE1}"/>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xmlns="" id="{8DA7B6DF-1404-46E7-A6C1-09BC2423A73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4" name="Chỗ dành sẵn cho Chân trang 3">
            <a:extLst>
              <a:ext uri="{FF2B5EF4-FFF2-40B4-BE49-F238E27FC236}">
                <a16:creationId xmlns:a16="http://schemas.microsoft.com/office/drawing/2014/main" xmlns="" id="{ABB810F4-134F-4892-90D1-58BA532EF0CC}"/>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5" name="Chỗ dành sẵn cho Số hiệu Bản chiếu 4">
            <a:extLst>
              <a:ext uri="{FF2B5EF4-FFF2-40B4-BE49-F238E27FC236}">
                <a16:creationId xmlns:a16="http://schemas.microsoft.com/office/drawing/2014/main" xmlns="" id="{4E7DB0FE-F693-40A7-8EB4-9B7F999D97FA}"/>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840382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C4C3D944-0C82-4F07-A39D-B11C5BFD8015}"/>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3" name="Chỗ dành sẵn cho Chân trang 2">
            <a:extLst>
              <a:ext uri="{FF2B5EF4-FFF2-40B4-BE49-F238E27FC236}">
                <a16:creationId xmlns:a16="http://schemas.microsoft.com/office/drawing/2014/main" xmlns="" id="{3223DC7F-CD69-4FE6-A143-32D4F05DC3A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4" name="Chỗ dành sẵn cho Số hiệu Bản chiếu 3">
            <a:extLst>
              <a:ext uri="{FF2B5EF4-FFF2-40B4-BE49-F238E27FC236}">
                <a16:creationId xmlns:a16="http://schemas.microsoft.com/office/drawing/2014/main" xmlns="" id="{B027F317-D0F8-403E-82E9-A7C73D767532}"/>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820535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12606AF-9B15-4107-944C-AA6CCCFA98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Nội dung 2">
            <a:extLst>
              <a:ext uri="{FF2B5EF4-FFF2-40B4-BE49-F238E27FC236}">
                <a16:creationId xmlns:a16="http://schemas.microsoft.com/office/drawing/2014/main" xmlns="" id="{2BF9A464-4A0C-404A-AC9F-57A3EFEEE56A}"/>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xmlns="" id="{17BC54C0-EAA1-45E9-B6BF-4267FD8049E6}"/>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D05C16A0-2B1B-4070-98A3-461ECE29992A}"/>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58D196E3-3B17-45EB-BBFC-B1CC8D7DEEF1}"/>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6B72552E-1219-40FD-BE4D-3E8C5BFEA1C1}"/>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292765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EFDD8C5-F8CF-4CFE-BF92-46424A1FC608}"/>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vi-VN"/>
              <a:t>Bấm để sửa kiểu tiêu đề Bản cái</a:t>
            </a:r>
          </a:p>
        </p:txBody>
      </p:sp>
      <p:sp>
        <p:nvSpPr>
          <p:cNvPr id="3" name="Chỗ dành sẵn cho Hình ảnh 2">
            <a:extLst>
              <a:ext uri="{FF2B5EF4-FFF2-40B4-BE49-F238E27FC236}">
                <a16:creationId xmlns:a16="http://schemas.microsoft.com/office/drawing/2014/main" xmlns="" id="{8FBFB9BB-9C34-4929-83CD-9F451283B36B}"/>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Chỗ dành sẵn cho Văn bản 3">
            <a:extLst>
              <a:ext uri="{FF2B5EF4-FFF2-40B4-BE49-F238E27FC236}">
                <a16:creationId xmlns:a16="http://schemas.microsoft.com/office/drawing/2014/main" xmlns="" id="{2440EC9B-8F3B-46C2-86F0-7CCAFC6AC41C}"/>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BA46FD68-0F77-4C6D-8CCB-39EFF995CEDD}"/>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6" name="Chỗ dành sẵn cho Chân trang 5">
            <a:extLst>
              <a:ext uri="{FF2B5EF4-FFF2-40B4-BE49-F238E27FC236}">
                <a16:creationId xmlns:a16="http://schemas.microsoft.com/office/drawing/2014/main" xmlns="" id="{0F638A94-120C-4D33-9BA6-9C96732B0515}"/>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7" name="Chỗ dành sẵn cho Số hiệu Bản chiếu 6">
            <a:extLst>
              <a:ext uri="{FF2B5EF4-FFF2-40B4-BE49-F238E27FC236}">
                <a16:creationId xmlns:a16="http://schemas.microsoft.com/office/drawing/2014/main" xmlns="" id="{CFA9D051-66FF-4C7F-B8DE-E3A4486DDEB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56835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6C995F-C98C-440C-BF3C-F9D5438FC956}"/>
              </a:ext>
            </a:extLst>
          </p:cNvPr>
          <p:cNvSpPr>
            <a:spLocks noGrp="1"/>
          </p:cNvSpPr>
          <p:nvPr>
            <p:ph type="title"/>
          </p:nvPr>
        </p:nvSpPr>
        <p:spPr>
          <a:xfrm>
            <a:off x="628650" y="365126"/>
            <a:ext cx="78867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xmlns="" id="{47E34A9E-FD05-4CA6-A052-FC80CD6A5D41}"/>
              </a:ext>
            </a:extLst>
          </p:cNvPr>
          <p:cNvSpPr>
            <a:spLocks noGrp="1"/>
          </p:cNvSpPr>
          <p:nvPr>
            <p:ph type="body" orient="vert" idx="1"/>
          </p:nvPr>
        </p:nvSpPr>
        <p:spPr>
          <a:xfrm>
            <a:off x="628650" y="1825625"/>
            <a:ext cx="78867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F07ACA2F-32D4-4092-9C44-7BE5CF03EEA6}"/>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0A9FFAA2-DC8D-4ECD-8641-F5A8F141D156}"/>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24F1B3A3-FFC9-44F7-AA89-4C43C0068C18}"/>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464296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9933DC53-545C-4BBF-BBAB-9EA33D657D8F}"/>
              </a:ext>
            </a:extLst>
          </p:cNvPr>
          <p:cNvSpPr>
            <a:spLocks noGrp="1"/>
          </p:cNvSpPr>
          <p:nvPr>
            <p:ph type="title" orient="vert"/>
          </p:nvPr>
        </p:nvSpPr>
        <p:spPr>
          <a:xfrm>
            <a:off x="6543675" y="365125"/>
            <a:ext cx="1971675"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xmlns="" id="{9E2BA859-5A4E-49C5-910A-6DDCEFEEFE70}"/>
              </a:ext>
            </a:extLst>
          </p:cNvPr>
          <p:cNvSpPr>
            <a:spLocks noGrp="1"/>
          </p:cNvSpPr>
          <p:nvPr>
            <p:ph type="body" orient="vert" idx="1"/>
          </p:nvPr>
        </p:nvSpPr>
        <p:spPr>
          <a:xfrm>
            <a:off x="628650" y="365125"/>
            <a:ext cx="5800725"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xmlns="" id="{C2A9A3C0-0DF9-46CB-886A-F83B5D0DAAF7}"/>
              </a:ext>
            </a:extLst>
          </p:cNvPr>
          <p:cNvSpPr>
            <a:spLocks noGrp="1"/>
          </p:cNvSpPr>
          <p:nvPr>
            <p:ph type="dt" sz="half" idx="10"/>
          </p:nvPr>
        </p:nvSpPr>
        <p:spPr>
          <a:xfrm>
            <a:off x="628650" y="6356351"/>
            <a:ext cx="2057400" cy="365125"/>
          </a:xfrm>
          <a:prstGeom prst="rect">
            <a:avLst/>
          </a:prstGeom>
        </p:spPr>
        <p:txBody>
          <a:bodyPr/>
          <a:lstStyle/>
          <a:p>
            <a:pPr defTabSz="685800"/>
            <a:fld id="{23826EFD-B1DE-4A85-AE1B-D7753FBF5E74}" type="datetimeFigureOut">
              <a:rPr lang="vi-VN" sz="1350" smtClean="0">
                <a:solidFill>
                  <a:prstClr val="black"/>
                </a:solidFill>
              </a:rPr>
              <a:pPr defTabSz="685800"/>
              <a:t>27/09/2023</a:t>
            </a:fld>
            <a:endParaRPr lang="vi-VN" sz="1350">
              <a:solidFill>
                <a:prstClr val="black"/>
              </a:solidFill>
            </a:endParaRPr>
          </a:p>
        </p:txBody>
      </p:sp>
      <p:sp>
        <p:nvSpPr>
          <p:cNvPr id="5" name="Chỗ dành sẵn cho Chân trang 4">
            <a:extLst>
              <a:ext uri="{FF2B5EF4-FFF2-40B4-BE49-F238E27FC236}">
                <a16:creationId xmlns:a16="http://schemas.microsoft.com/office/drawing/2014/main" xmlns="" id="{22A752C1-8446-4D15-8881-546790DBE8FF}"/>
              </a:ext>
            </a:extLst>
          </p:cNvPr>
          <p:cNvSpPr>
            <a:spLocks noGrp="1"/>
          </p:cNvSpPr>
          <p:nvPr>
            <p:ph type="ftr" sz="quarter" idx="11"/>
          </p:nvPr>
        </p:nvSpPr>
        <p:spPr>
          <a:xfrm>
            <a:off x="3028950" y="6356351"/>
            <a:ext cx="3086100" cy="365125"/>
          </a:xfrm>
          <a:prstGeom prst="rect">
            <a:avLst/>
          </a:prstGeom>
        </p:spPr>
        <p:txBody>
          <a:bodyPr/>
          <a:lstStyle/>
          <a:p>
            <a:pPr defTabSz="685800"/>
            <a:endParaRPr lang="vi-VN" sz="1350">
              <a:solidFill>
                <a:prstClr val="black"/>
              </a:solidFill>
            </a:endParaRPr>
          </a:p>
        </p:txBody>
      </p:sp>
      <p:sp>
        <p:nvSpPr>
          <p:cNvPr id="6" name="Chỗ dành sẵn cho Số hiệu Bản chiếu 5">
            <a:extLst>
              <a:ext uri="{FF2B5EF4-FFF2-40B4-BE49-F238E27FC236}">
                <a16:creationId xmlns:a16="http://schemas.microsoft.com/office/drawing/2014/main" xmlns="" id="{BCA5CD5F-8CEB-4E5E-AAB2-6A421D8FE64F}"/>
              </a:ext>
            </a:extLst>
          </p:cNvPr>
          <p:cNvSpPr>
            <a:spLocks noGrp="1"/>
          </p:cNvSpPr>
          <p:nvPr>
            <p:ph type="sldNum" sz="quarter" idx="12"/>
          </p:nvPr>
        </p:nvSpPr>
        <p:spPr>
          <a:xfrm>
            <a:off x="6457950" y="6356351"/>
            <a:ext cx="2057400" cy="365125"/>
          </a:xfrm>
          <a:prstGeom prst="rect">
            <a:avLst/>
          </a:prstGeom>
        </p:spPr>
        <p:txBody>
          <a:bodyPr/>
          <a:lstStyle/>
          <a:p>
            <a:pPr defTabSz="685800"/>
            <a:fld id="{140AED18-E33F-4EFB-B218-ADD4D38F8198}" type="slidenum">
              <a:rPr lang="vi-VN" sz="1350" smtClean="0">
                <a:solidFill>
                  <a:prstClr val="black"/>
                </a:solidFill>
              </a:rPr>
              <a:pPr defTabSz="685800"/>
              <a:t>‹#›</a:t>
            </a:fld>
            <a:endParaRPr lang="vi-VN" sz="1350">
              <a:solidFill>
                <a:prstClr val="black"/>
              </a:solidFill>
            </a:endParaRPr>
          </a:p>
        </p:txBody>
      </p:sp>
    </p:spTree>
    <p:extLst>
      <p:ext uri="{BB962C8B-B14F-4D97-AF65-F5344CB8AC3E}">
        <p14:creationId xmlns:p14="http://schemas.microsoft.com/office/powerpoint/2010/main" val="112945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27-Sep-23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18" Type="http://schemas.openxmlformats.org/officeDocument/2006/relationships/image" Target="../media/image8.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7.gif"/><Relationship Id="rId2" Type="http://schemas.openxmlformats.org/officeDocument/2006/relationships/slideLayout" Target="../slideLayouts/slideLayout46.xml"/><Relationship Id="rId16" Type="http://schemas.openxmlformats.org/officeDocument/2006/relationships/image" Target="../media/image6.gif"/><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5.gi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27-Sep-23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228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425EB4B6-BD15-4E68-8BFA-8A2D3AAA4790}" type="datetimeFigureOut">
              <a:rPr lang="en-US" smtClean="0">
                <a:solidFill>
                  <a:prstClr val="black">
                    <a:tint val="75000"/>
                  </a:prstClr>
                </a:solidFill>
              </a:rPr>
              <a:pPr defTabSz="914378"/>
              <a:t>27-Sep-23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FA026279-CC7E-44C3-BE74-605769375488}"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4101106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394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a16="http://schemas.microsoft.com/office/drawing/2014/main" xmlns=""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84641" y="2924945"/>
            <a:ext cx="423863"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a16="http://schemas.microsoft.com/office/drawing/2014/main" xmlns=""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496" y="230190"/>
            <a:ext cx="425054"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a16="http://schemas.microsoft.com/office/drawing/2014/main" xmlns=""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623256" y="1653110"/>
            <a:ext cx="1714500"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a16="http://schemas.microsoft.com/office/drawing/2014/main" xmlns=""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501062" y="36512"/>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a16="http://schemas.microsoft.com/office/drawing/2014/main" xmlns=""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41926" y="2924944"/>
            <a:ext cx="6429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a16="http://schemas.microsoft.com/office/drawing/2014/main" xmlns=""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6080522" y="-479028"/>
            <a:ext cx="7620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a16="http://schemas.microsoft.com/office/drawing/2014/main" xmlns="" id="{4E3C1B13-E7AE-42C3-A148-84E5F04F5E0A}"/>
              </a:ext>
            </a:extLst>
          </p:cNvPr>
          <p:cNvSpPr/>
          <p:nvPr userDrawn="1"/>
        </p:nvSpPr>
        <p:spPr>
          <a:xfrm>
            <a:off x="3473055" y="5313365"/>
            <a:ext cx="63103"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4">
            <a:extLst>
              <a:ext uri="{FF2B5EF4-FFF2-40B4-BE49-F238E27FC236}">
                <a16:creationId xmlns:a16="http://schemas.microsoft.com/office/drawing/2014/main" xmlns=""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00251" y="0"/>
            <a:ext cx="3555206"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9348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Administrator\Desktop\Sand_Castles.mp3"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8.png"/><Relationship Id="rId5" Type="http://schemas.openxmlformats.org/officeDocument/2006/relationships/slide" Target="slide5.xml"/><Relationship Id="rId10" Type="http://schemas.openxmlformats.org/officeDocument/2006/relationships/image" Target="../media/image17.png"/><Relationship Id="rId4" Type="http://schemas.openxmlformats.org/officeDocument/2006/relationships/slide" Target="slide4.xml"/><Relationship Id="rId9" Type="http://schemas.openxmlformats.org/officeDocument/2006/relationships/image" Target="../media/image16.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1.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31d3148657a26e1bfe386e7ba65811.png"/>
          <p:cNvPicPr>
            <a:picLocks noChangeAspect="1"/>
          </p:cNvPicPr>
          <p:nvPr/>
        </p:nvPicPr>
        <p:blipFill>
          <a:blip r:embed="rId3" cstate="print"/>
          <a:stretch>
            <a:fillRect/>
          </a:stretch>
        </p:blipFill>
        <p:spPr>
          <a:xfrm>
            <a:off x="-3176267" y="2743200"/>
            <a:ext cx="3176267" cy="4495800"/>
          </a:xfrm>
          <a:prstGeom prst="rect">
            <a:avLst/>
          </a:prstGeom>
        </p:spPr>
      </p:pic>
      <p:sp>
        <p:nvSpPr>
          <p:cNvPr id="6" name="Cloud 5"/>
          <p:cNvSpPr/>
          <p:nvPr/>
        </p:nvSpPr>
        <p:spPr>
          <a:xfrm>
            <a:off x="-3581400" y="0"/>
            <a:ext cx="3581400" cy="23622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Chào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thỏ</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Hôm</a:t>
            </a:r>
            <a:r>
              <a:rPr lang="en-US" sz="2000" dirty="0" smtClean="0">
                <a:latin typeface="Times New Roman" panose="02020603050405020304" pitchFamily="18" charset="0"/>
                <a:cs typeface="Times New Roman" panose="02020603050405020304" pitchFamily="18" charset="0"/>
              </a:rPr>
              <a:t> nay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mình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rốt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ngon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nhé</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7" name="Picture 6" descr="4a28406e86abb27c8f54aaa4fce82474.png">
            <a:hlinkClick r:id="rId4" action="ppaction://hlinksldjump"/>
          </p:cNvPr>
          <p:cNvPicPr>
            <a:picLocks noChangeAspect="1"/>
          </p:cNvPicPr>
          <p:nvPr/>
        </p:nvPicPr>
        <p:blipFill>
          <a:blip r:embed="rId5" cstate="print"/>
          <a:stretch>
            <a:fillRect/>
          </a:stretch>
        </p:blipFill>
        <p:spPr>
          <a:xfrm>
            <a:off x="8915400" y="4733540"/>
            <a:ext cx="2286005" cy="2124460"/>
          </a:xfrm>
          <a:prstGeom prst="rect">
            <a:avLst/>
          </a:prstGeom>
        </p:spPr>
      </p:pic>
      <p:sp>
        <p:nvSpPr>
          <p:cNvPr id="8" name="TextBox 7">
            <a:hlinkClick r:id="rId4" action="ppaction://hlinksldjump"/>
          </p:cNvPr>
          <p:cNvSpPr txBox="1"/>
          <p:nvPr/>
        </p:nvSpPr>
        <p:spPr>
          <a:xfrm>
            <a:off x="9372600" y="5105400"/>
            <a:ext cx="1371600" cy="646331"/>
          </a:xfrm>
          <a:prstGeom prst="rect">
            <a:avLst/>
          </a:prstGeom>
          <a:noFill/>
        </p:spPr>
        <p:txBody>
          <a:bodyPr wrap="square" rtlCol="0">
            <a:spAutoFit/>
          </a:bodyPr>
          <a:lstStyle/>
          <a:p>
            <a:r>
              <a:rPr lang="en-US" sz="3600" dirty="0" smtClean="0">
                <a:solidFill>
                  <a:schemeClr val="tx2"/>
                </a:solidFill>
              </a:rPr>
              <a:t>PLAY</a:t>
            </a:r>
            <a:endParaRPr lang="en-US" sz="3600" dirty="0">
              <a:solidFill>
                <a:schemeClr val="tx2"/>
              </a:solidFill>
            </a:endParaRPr>
          </a:p>
        </p:txBody>
      </p:sp>
      <p:pic>
        <p:nvPicPr>
          <p:cNvPr id="9" name="Picture 8" descr="1.png"/>
          <p:cNvPicPr>
            <a:picLocks noChangeAspect="1"/>
          </p:cNvPicPr>
          <p:nvPr/>
        </p:nvPicPr>
        <p:blipFill>
          <a:blip r:embed="rId6" cstate="print"/>
          <a:stretch>
            <a:fillRect/>
          </a:stretch>
        </p:blipFill>
        <p:spPr>
          <a:xfrm>
            <a:off x="0" y="5943600"/>
            <a:ext cx="9144000" cy="1066800"/>
          </a:xfrm>
          <a:prstGeom prst="rect">
            <a:avLst/>
          </a:prstGeom>
        </p:spPr>
      </p:pic>
      <p:pic>
        <p:nvPicPr>
          <p:cNvPr id="10" name="Sand_Castles.mp3">
            <a:hlinkClick r:id="" action="ppaction://media"/>
          </p:cNvPr>
          <p:cNvPicPr>
            <a:picLocks noRot="1" noChangeAspect="1"/>
          </p:cNvPicPr>
          <p:nvPr>
            <a:audioFile r:link="rId1"/>
          </p:nvPr>
        </p:nvPicPr>
        <p:blipFill>
          <a:blip r:embed="rId7" cstate="print"/>
          <a:stretch>
            <a:fillRect/>
          </a:stretch>
        </p:blipFill>
        <p:spPr>
          <a:xfrm>
            <a:off x="-609600" y="220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63" presetClass="path" presetSubtype="0" accel="50000" decel="50000" fill="hold" nodeType="withEffect">
                                  <p:stCondLst>
                                    <p:cond delay="0"/>
                                  </p:stCondLst>
                                  <p:childTnLst>
                                    <p:animMotion origin="layout" path="M 1.11111E-6 2.22222E-6 L 0.72361 0.00555 " pathEditMode="relative" rAng="0" ptsTypes="AA">
                                      <p:cBhvr>
                                        <p:cTn id="8" dur="2000" fill="hold"/>
                                        <p:tgtEl>
                                          <p:spTgt spid="4"/>
                                        </p:tgtEl>
                                        <p:attrNameLst>
                                          <p:attrName>ppt_x</p:attrName>
                                          <p:attrName>ppt_y</p:attrName>
                                        </p:attrNameLst>
                                      </p:cBhvr>
                                      <p:rCtr x="36200" y="300"/>
                                    </p:animMotion>
                                  </p:childTnLst>
                                </p:cTn>
                              </p:par>
                              <p:par>
                                <p:cTn id="9" presetID="63" presetClass="path" presetSubtype="0" accel="50000" decel="50000" fill="hold" grpId="0" nodeType="withEffect">
                                  <p:stCondLst>
                                    <p:cond delay="0"/>
                                  </p:stCondLst>
                                  <p:childTnLst>
                                    <p:animMotion origin="layout" path="M 3.33333E-6 -2.22222E-6 L 0.7375 -0.00555 " pathEditMode="relative" rAng="0" ptsTypes="AA">
                                      <p:cBhvr>
                                        <p:cTn id="10" dur="2000" fill="hold"/>
                                        <p:tgtEl>
                                          <p:spTgt spid="6"/>
                                        </p:tgtEl>
                                        <p:attrNameLst>
                                          <p:attrName>ppt_x</p:attrName>
                                          <p:attrName>ppt_y</p:attrName>
                                        </p:attrNameLst>
                                      </p:cBhvr>
                                      <p:rCtr x="36900" y="-300"/>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par>
                                <p:cTn id="14" presetID="35" presetClass="path" presetSubtype="0" accel="50000" decel="50000" fill="hold" grpId="0" nodeType="withEffect">
                                  <p:stCondLst>
                                    <p:cond delay="0"/>
                                  </p:stCondLst>
                                  <p:childTnLst>
                                    <p:animMotion origin="layout" path="M 0 0  L -0.25 0  E" pathEditMode="relative" ptsTypes="">
                                      <p:cBhvr>
                                        <p:cTn id="1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p:cTn id="16"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6"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897" y="1503916"/>
            <a:ext cx="9120103" cy="286232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9</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9</a:t>
            </a:r>
          </a:p>
          <a:p>
            <a:pPr algn="just" defTabSz="685800">
              <a:defRPr/>
            </a:pPr>
            <a:r>
              <a:rPr lang="en-US" sz="3000" dirty="0">
                <a:latin typeface="Times New Roman" panose="02020603050405020304" pitchFamily="18" charset="0"/>
                <a:cs typeface="Times New Roman" panose="02020603050405020304" pitchFamily="18" charset="0"/>
              </a:rPr>
              <a:t>75</a:t>
            </a:r>
            <a:r>
              <a:rPr lang="en-US" sz="3000" dirty="0">
                <a:solidFill>
                  <a:srgbClr val="0000FF"/>
                </a:solidFill>
                <a:latin typeface="Times New Roman" panose="02020603050405020304" pitchFamily="18" charset="0"/>
                <a:cs typeface="Times New Roman" panose="02020603050405020304" pitchFamily="18" charset="0"/>
              </a:rPr>
              <a:t> 	= 10 x </a:t>
            </a:r>
            <a:r>
              <a:rPr lang="en-US" sz="3000" dirty="0">
                <a:latin typeface="Times New Roman" panose="02020603050405020304" pitchFamily="18" charset="0"/>
                <a:cs typeface="Times New Roman" panose="02020603050405020304" pitchFamily="18" charset="0"/>
              </a:rPr>
              <a:t>7</a:t>
            </a:r>
            <a:r>
              <a:rPr lang="en-US" sz="3000" dirty="0">
                <a:solidFill>
                  <a:srgbClr val="0000FF"/>
                </a:solidFill>
                <a:latin typeface="Times New Roman" panose="02020603050405020304" pitchFamily="18" charset="0"/>
                <a:cs typeface="Times New Roman" panose="02020603050405020304" pitchFamily="18" charset="0"/>
              </a:rPr>
              <a:t> + 1 x 5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183</a:t>
            </a:r>
            <a:r>
              <a:rPr lang="en-US" sz="3000" dirty="0">
                <a:solidFill>
                  <a:srgbClr val="0000FF"/>
                </a:solidFill>
                <a:latin typeface="Times New Roman" panose="02020603050405020304" pitchFamily="18" charset="0"/>
                <a:cs typeface="Times New Roman" panose="02020603050405020304" pitchFamily="18" charset="0"/>
              </a:rPr>
              <a:t> = 100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+ 10 x 8 + 1 x </a:t>
            </a:r>
            <a:r>
              <a:rPr lang="en-US" sz="3000" dirty="0" smtClean="0">
                <a:solidFill>
                  <a:srgbClr val="0000FF"/>
                </a:solidFill>
                <a:latin typeface="Times New Roman" panose="02020603050405020304" pitchFamily="18" charset="0"/>
                <a:cs typeface="Times New Roman" panose="02020603050405020304" pitchFamily="18" charset="0"/>
              </a:rPr>
              <a:t>3</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7285</a:t>
            </a:r>
            <a:r>
              <a:rPr lang="en-US" sz="3000" dirty="0">
                <a:solidFill>
                  <a:srgbClr val="0000FF"/>
                </a:solidFill>
                <a:latin typeface="Times New Roman" panose="02020603050405020304" pitchFamily="18" charset="0"/>
                <a:cs typeface="Times New Roman" panose="02020603050405020304" pitchFamily="18" charset="0"/>
              </a:rPr>
              <a:t> = 1000 x 7 + 100 x 2 + 10 x 8 + 1 x 5</a:t>
            </a:r>
            <a:endParaRPr lang="vi-VN" sz="525" dirty="0">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430712" y="2924447"/>
            <a:ext cx="1125651" cy="382905"/>
          </a:xfrm>
          <a:prstGeom prst="rect">
            <a:avLst/>
          </a:prstGeom>
        </p:spPr>
      </p:pic>
      <p:pic>
        <p:nvPicPr>
          <p:cNvPr id="5" name="Picture 4"/>
          <p:cNvPicPr>
            <a:picLocks noChangeAspect="1"/>
          </p:cNvPicPr>
          <p:nvPr/>
        </p:nvPicPr>
        <p:blipFill>
          <a:blip r:embed="rId3"/>
          <a:stretch>
            <a:fillRect/>
          </a:stretch>
        </p:blipFill>
        <p:spPr>
          <a:xfrm>
            <a:off x="2574607" y="3376800"/>
            <a:ext cx="1099322" cy="448984"/>
          </a:xfrm>
          <a:prstGeom prst="rect">
            <a:avLst/>
          </a:prstGeom>
        </p:spPr>
      </p:pic>
      <p:pic>
        <p:nvPicPr>
          <p:cNvPr id="7" name="Picture 6"/>
          <p:cNvPicPr>
            <a:picLocks noChangeAspect="1"/>
          </p:cNvPicPr>
          <p:nvPr/>
        </p:nvPicPr>
        <p:blipFill>
          <a:blip r:embed="rId4"/>
          <a:stretch>
            <a:fillRect/>
          </a:stretch>
        </p:blipFill>
        <p:spPr>
          <a:xfrm>
            <a:off x="1223418" y="3825784"/>
            <a:ext cx="1441405" cy="498593"/>
          </a:xfrm>
          <a:prstGeom prst="rect">
            <a:avLst/>
          </a:prstGeom>
        </p:spPr>
      </p:pic>
      <p:sp>
        <p:nvSpPr>
          <p:cNvPr id="8" name="Rectangle 7"/>
          <p:cNvSpPr/>
          <p:nvPr/>
        </p:nvSpPr>
        <p:spPr>
          <a:xfrm>
            <a:off x="140834" y="4441995"/>
            <a:ext cx="4083169"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smtClean="0">
                <a:latin typeface="Times New Roman" panose="02020603050405020304" pitchFamily="18" charset="0"/>
                <a:cs typeface="Times New Roman" panose="02020603050405020304" pitchFamily="18" charset="0"/>
              </a:rPr>
              <a:t>0, 1, 2, 3, 4, 5, 6, 7, 8, </a:t>
            </a:r>
            <a:r>
              <a:rPr lang="en-US" sz="3200" dirty="0">
                <a:latin typeface="Times New Roman" panose="02020603050405020304" pitchFamily="18" charset="0"/>
                <a:cs typeface="Times New Roman" panose="02020603050405020304" pitchFamily="18" charset="0"/>
              </a:rPr>
              <a:t>9</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học</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0" name="Right Arrow 9"/>
          <p:cNvSpPr/>
          <p:nvPr/>
        </p:nvSpPr>
        <p:spPr>
          <a:xfrm>
            <a:off x="4125172" y="5041917"/>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12" name="Rectangle 11"/>
          <p:cNvSpPr/>
          <p:nvPr/>
        </p:nvSpPr>
        <p:spPr>
          <a:xfrm>
            <a:off x="5213486" y="4826685"/>
            <a:ext cx="2576346"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thập</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9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defRPr/>
            </a:pPr>
            <a:r>
              <a:rPr lang="en-US" sz="3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05: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5.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máy</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FFFF"/>
                </a:solidFill>
                <a:latin typeface="Times New Roman" panose="02020603050405020304" pitchFamily="18" charset="0"/>
                <a:ea typeface="Calibri" panose="020F0502020204030204" pitchFamily="34" charset="0"/>
                <a:cs typeface="Times New Roman" panose="02020603050405020304" pitchFamily="18" charset="0"/>
              </a:rPr>
              <a:t>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304842"/>
            <a:ext cx="9120103" cy="3785652"/>
          </a:xfrm>
          <a:prstGeom prst="rect">
            <a:avLst/>
          </a:prstGeom>
        </p:spPr>
        <p:txBody>
          <a:bodyPr wrap="square">
            <a:spAutoFit/>
          </a:bodyPr>
          <a:lstStyle/>
          <a:p>
            <a:pPr algn="just" defTabSz="685800">
              <a:defRPr/>
            </a:pPr>
            <a:r>
              <a:rPr lang="en-US" sz="3000" b="1" u="sng" dirty="0" err="1">
                <a:solidFill>
                  <a:srgbClr val="FF0000"/>
                </a:solidFill>
                <a:latin typeface="Times New Roman" panose="02020603050405020304" pitchFamily="18" charset="0"/>
                <a:cs typeface="Times New Roman" panose="02020603050405020304" pitchFamily="18" charset="0"/>
              </a:rPr>
              <a:t>Ví</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dụ</a:t>
            </a:r>
            <a:r>
              <a:rPr lang="en-US" sz="3000" b="1" u="sng" dirty="0">
                <a:solidFill>
                  <a:srgbClr val="FF0000"/>
                </a:solidFill>
                <a:latin typeface="Times New Roman" panose="02020603050405020304" pitchFamily="18" charset="0"/>
                <a:cs typeface="Times New Roman" panose="02020603050405020304" pitchFamily="18" charset="0"/>
              </a:rPr>
              <a:t> 2: </a:t>
            </a:r>
            <a:r>
              <a:rPr lang="en-US" sz="3000" dirty="0" err="1">
                <a:solidFill>
                  <a:srgbClr val="0000FF"/>
                </a:solidFill>
                <a:latin typeface="Times New Roman" panose="02020603050405020304" pitchFamily="18" charset="0"/>
                <a:cs typeface="Times New Roman" panose="02020603050405020304" pitchFamily="18" charset="0"/>
              </a:rPr>
              <a:t>Hãy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hoàn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các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phép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sau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theo</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mẫu</a:t>
            </a:r>
            <a:r>
              <a:rPr lang="en-US" sz="3000" dirty="0">
                <a:solidFill>
                  <a:srgbClr val="0000FF"/>
                </a:solidFill>
                <a:latin typeface="Times New Roman" panose="02020603050405020304" pitchFamily="18" charset="0"/>
                <a:cs typeface="Times New Roman" panose="02020603050405020304" pitchFamily="18" charset="0"/>
              </a:rPr>
              <a:t>:</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0</a:t>
            </a:r>
          </a:p>
          <a:p>
            <a:pPr algn="just" defTabSz="685800">
              <a:defRPr/>
            </a:pP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              </a:t>
            </a:r>
          </a:p>
          <a:p>
            <a:pPr algn="just" defTabSz="685800">
              <a:defRPr/>
            </a:pPr>
            <a:r>
              <a:rPr lang="en-US" sz="3000" dirty="0">
                <a:latin typeface="Times New Roman" panose="02020603050405020304" pitchFamily="18" charset="0"/>
                <a:cs typeface="Times New Roman" panose="02020603050405020304" pitchFamily="18" charset="0"/>
              </a:rPr>
              <a:t>10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solidFill>
                  <a:srgbClr val="FFC000"/>
                </a:solidFill>
                <a:latin typeface="Times New Roman" panose="02020603050405020304" pitchFamily="18" charset="0"/>
                <a:cs typeface="Times New Roman" panose="02020603050405020304" pitchFamily="18" charset="0"/>
              </a:rPr>
              <a:t>0</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solidFill>
                  <a:srgbClr val="FFC000"/>
                </a:solidFill>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0 </a:t>
            </a:r>
            <a:r>
              <a:rPr lang="en-US" sz="3000" dirty="0">
                <a:solidFill>
                  <a:srgbClr val="0000FF"/>
                </a:solidFill>
                <a:latin typeface="Times New Roman" panose="02020603050405020304" pitchFamily="18" charset="0"/>
                <a:cs typeface="Times New Roman" panose="02020603050405020304" pitchFamily="18" charset="0"/>
              </a:rPr>
              <a:t>+ 2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p>
          <a:p>
            <a:pPr algn="just" defTabSz="685800">
              <a:defRPr/>
            </a:pPr>
            <a:r>
              <a:rPr lang="en-US" sz="3000" dirty="0">
                <a:latin typeface="Times New Roman" panose="02020603050405020304" pitchFamily="18" charset="0"/>
                <a:cs typeface="Times New Roman" panose="02020603050405020304" pitchFamily="18" charset="0"/>
              </a:rPr>
              <a:t>10101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16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solidFill>
                  <a:srgbClr val="FFC000"/>
                </a:solidFill>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endParaRPr lang="vi-VN" sz="525" dirty="0">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587469" y="3207311"/>
            <a:ext cx="1125651" cy="382905"/>
          </a:xfrm>
          <a:prstGeom prst="rect">
            <a:avLst/>
          </a:prstGeom>
        </p:spPr>
      </p:pic>
      <p:pic>
        <p:nvPicPr>
          <p:cNvPr id="13" name="Picture 12"/>
          <p:cNvPicPr>
            <a:picLocks noChangeAspect="1"/>
          </p:cNvPicPr>
          <p:nvPr/>
        </p:nvPicPr>
        <p:blipFill>
          <a:blip r:embed="rId2"/>
          <a:stretch>
            <a:fillRect/>
          </a:stretch>
        </p:blipFill>
        <p:spPr>
          <a:xfrm>
            <a:off x="2528687" y="3698516"/>
            <a:ext cx="900317" cy="382905"/>
          </a:xfrm>
          <a:prstGeom prst="rect">
            <a:avLst/>
          </a:prstGeom>
        </p:spPr>
      </p:pic>
      <p:pic>
        <p:nvPicPr>
          <p:cNvPr id="14" name="Picture 13"/>
          <p:cNvPicPr>
            <a:picLocks noChangeAspect="1"/>
          </p:cNvPicPr>
          <p:nvPr/>
        </p:nvPicPr>
        <p:blipFill>
          <a:blip r:embed="rId2"/>
          <a:stretch>
            <a:fillRect/>
          </a:stretch>
        </p:blipFill>
        <p:spPr>
          <a:xfrm>
            <a:off x="2581284" y="4151575"/>
            <a:ext cx="900317" cy="382905"/>
          </a:xfrm>
          <a:prstGeom prst="rect">
            <a:avLst/>
          </a:prstGeom>
        </p:spPr>
      </p:pic>
      <p:pic>
        <p:nvPicPr>
          <p:cNvPr id="15" name="Picture 14"/>
          <p:cNvPicPr>
            <a:picLocks noChangeAspect="1"/>
          </p:cNvPicPr>
          <p:nvPr/>
        </p:nvPicPr>
        <p:blipFill>
          <a:blip r:embed="rId2"/>
          <a:stretch>
            <a:fillRect/>
          </a:stretch>
        </p:blipFill>
        <p:spPr>
          <a:xfrm>
            <a:off x="1392564" y="4534480"/>
            <a:ext cx="1007736" cy="382905"/>
          </a:xfrm>
          <a:prstGeom prst="rect">
            <a:avLst/>
          </a:prstGeom>
        </p:spPr>
      </p:pic>
      <p:pic>
        <p:nvPicPr>
          <p:cNvPr id="16" name="Picture 15"/>
          <p:cNvPicPr>
            <a:picLocks noChangeAspect="1"/>
          </p:cNvPicPr>
          <p:nvPr/>
        </p:nvPicPr>
        <p:blipFill>
          <a:blip r:embed="rId2"/>
          <a:stretch>
            <a:fillRect/>
          </a:stretch>
        </p:blipFill>
        <p:spPr>
          <a:xfrm>
            <a:off x="3869076" y="4534480"/>
            <a:ext cx="900317" cy="382905"/>
          </a:xfrm>
          <a:prstGeom prst="rect">
            <a:avLst/>
          </a:prstGeom>
        </p:spPr>
      </p:pic>
      <p:sp>
        <p:nvSpPr>
          <p:cNvPr id="17" name="Rectangle 16"/>
          <p:cNvSpPr/>
          <p:nvPr/>
        </p:nvSpPr>
        <p:spPr>
          <a:xfrm>
            <a:off x="73594" y="5171085"/>
            <a:ext cx="2985113" cy="1569660"/>
          </a:xfrm>
          <a:prstGeom prst="rect">
            <a:avLst/>
          </a:prstGeom>
        </p:spPr>
        <p:txBody>
          <a:bodyPr wrap="none">
            <a:spAutoFit/>
          </a:bodyPr>
          <a:lstStyle/>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Dùng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a:p>
            <a:pPr algn="just" defTabSz="685800">
              <a:defRPr/>
            </a:pPr>
            <a:r>
              <a:rPr lang="en-US" sz="3200" dirty="0">
                <a:solidFill>
                  <a:srgbClr val="FFC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0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1</a:t>
            </a:r>
          </a:p>
          <a:p>
            <a:pPr algn="just" defTabSz="685800">
              <a:defRPr/>
            </a:pPr>
            <a:r>
              <a:rPr lang="en-US" sz="3200" dirty="0" err="1">
                <a:solidFill>
                  <a:srgbClr val="0000FF"/>
                </a:solidFill>
                <a:latin typeface="Times New Roman" panose="02020603050405020304" pitchFamily="18" charset="0"/>
                <a:cs typeface="Times New Roman" panose="02020603050405020304" pitchFamily="18" charset="0"/>
              </a:rPr>
              <a:t>để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diễn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12" name="Right Arrow 11"/>
          <p:cNvSpPr/>
          <p:nvPr/>
        </p:nvSpPr>
        <p:spPr>
          <a:xfrm>
            <a:off x="4323623" y="5714943"/>
            <a:ext cx="921968" cy="323306"/>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200">
              <a:solidFill>
                <a:prstClr val="white"/>
              </a:solidFill>
              <a:latin typeface="Arial" panose="020B0604020202020204" pitchFamily="34" charset="0"/>
            </a:endParaRPr>
          </a:p>
        </p:txBody>
      </p:sp>
      <p:sp>
        <p:nvSpPr>
          <p:cNvPr id="20" name="Rectangle 19"/>
          <p:cNvSpPr/>
          <p:nvPr/>
        </p:nvSpPr>
        <p:spPr>
          <a:xfrm>
            <a:off x="5652280" y="5630728"/>
            <a:ext cx="2348720" cy="584775"/>
          </a:xfrm>
          <a:prstGeom prst="rect">
            <a:avLst/>
          </a:prstGeom>
        </p:spPr>
        <p:txBody>
          <a:bodyPr wrap="none">
            <a:spAutoFit/>
          </a:bodyPr>
          <a:lstStyle/>
          <a:p>
            <a:pPr algn="just" defTabSz="685800">
              <a:defRPr/>
            </a:pPr>
            <a:r>
              <a:rPr lang="en-US" sz="3200" b="1" u="sng" dirty="0" err="1">
                <a:solidFill>
                  <a:srgbClr val="FF0000"/>
                </a:solidFill>
                <a:latin typeface="Times New Roman" panose="02020603050405020304" pitchFamily="18" charset="0"/>
                <a:cs typeface="Times New Roman" panose="02020603050405020304" pitchFamily="18" charset="0"/>
              </a:rPr>
              <a:t>Hệ</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nhị</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phân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7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3"/>
                                        </p:tgtEl>
                                        <p:attrNameLst>
                                          <p:attrName>ppt_w</p:attrName>
                                        </p:attrNameLst>
                                      </p:cBhvr>
                                      <p:tavLst>
                                        <p:tav tm="0">
                                          <p:val>
                                            <p:strVal val="ppt_w"/>
                                          </p:val>
                                        </p:tav>
                                        <p:tav tm="100000">
                                          <p:val>
                                            <p:fltVal val="0"/>
                                          </p:val>
                                        </p:tav>
                                      </p:tavLst>
                                    </p:anim>
                                    <p:anim calcmode="lin" valueType="num">
                                      <p:cBhvr>
                                        <p:cTn id="14" dur="500"/>
                                        <p:tgtEl>
                                          <p:spTgt spid="13"/>
                                        </p:tgtEl>
                                        <p:attrNameLst>
                                          <p:attrName>ppt_h</p:attrName>
                                        </p:attrNameLst>
                                      </p:cBhvr>
                                      <p:tavLst>
                                        <p:tav tm="0">
                                          <p:val>
                                            <p:strVal val="ppt_h"/>
                                          </p:val>
                                        </p:tav>
                                        <p:tav tm="100000">
                                          <p:val>
                                            <p:fltVal val="0"/>
                                          </p:val>
                                        </p:tav>
                                      </p:tavLst>
                                    </p:anim>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6"/>
                                        </p:tgtEl>
                                        <p:attrNameLst>
                                          <p:attrName>ppt_w</p:attrName>
                                        </p:attrNameLst>
                                      </p:cBhvr>
                                      <p:tavLst>
                                        <p:tav tm="0">
                                          <p:val>
                                            <p:strVal val="ppt_w"/>
                                          </p:val>
                                        </p:tav>
                                        <p:tav tm="100000">
                                          <p:val>
                                            <p:fltVal val="0"/>
                                          </p:val>
                                        </p:tav>
                                      </p:tavLst>
                                    </p:anim>
                                    <p:anim calcmode="lin" valueType="num">
                                      <p:cBhvr>
                                        <p:cTn id="35" dur="500"/>
                                        <p:tgtEl>
                                          <p:spTgt spid="16"/>
                                        </p:tgtEl>
                                        <p:attrNameLst>
                                          <p:attrName>ppt_h</p:attrName>
                                        </p:attrNameLst>
                                      </p:cBhvr>
                                      <p:tavLst>
                                        <p:tav tm="0">
                                          <p:val>
                                            <p:strVal val="ppt_h"/>
                                          </p:val>
                                        </p:tav>
                                        <p:tav tm="100000">
                                          <p:val>
                                            <p:fltVal val="0"/>
                                          </p:val>
                                        </p:tav>
                                      </p:tavLst>
                                    </p:anim>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8697" y="1295400"/>
            <a:ext cx="9120103" cy="5170646"/>
          </a:xfrm>
          <a:prstGeom prst="rect">
            <a:avLst/>
          </a:prstGeom>
        </p:spPr>
        <p:txBody>
          <a:bodyPr wrap="square">
            <a:spAutoFit/>
          </a:bodyPr>
          <a:lstStyle/>
          <a:p>
            <a:pPr marL="428625" indent="-428625" algn="just" defTabSz="685800">
              <a:buFont typeface="Wingdings" panose="05000000000000000000" pitchFamily="2" charset="2"/>
              <a:buChar char="v"/>
              <a:defRPr/>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endParaRPr lang="en-US" sz="3000" dirty="0">
              <a:latin typeface="Times New Roman" panose="02020603050405020304" pitchFamily="18" charset="0"/>
              <a:cs typeface="Times New Roman" panose="02020603050405020304" pitchFamily="18" charset="0"/>
            </a:endParaRP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defRPr/>
            </a:pPr>
            <a:r>
              <a:rPr lang="en-US" sz="3000" dirty="0">
                <a:latin typeface="Times New Roman" panose="02020603050405020304" pitchFamily="18" charset="0"/>
                <a:cs typeface="Times New Roman" panose="02020603050405020304" pitchFamily="18" charset="0"/>
              </a:rPr>
              <a:t>101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5</a:t>
            </a:r>
          </a:p>
          <a:p>
            <a:pPr algn="just" defTabSz="685800">
              <a:defRPr/>
            </a:pPr>
            <a:r>
              <a:rPr lang="en-US" sz="3000" dirty="0">
                <a:latin typeface="Times New Roman" panose="02020603050405020304" pitchFamily="18" charset="0"/>
                <a:cs typeface="Times New Roman" panose="02020603050405020304" pitchFamily="18" charset="0"/>
              </a:rPr>
              <a:t>1011</a:t>
            </a:r>
            <a:r>
              <a:rPr lang="en-US" sz="3000" dirty="0">
                <a:solidFill>
                  <a:srgbClr val="0000FF"/>
                </a:solidFill>
                <a:latin typeface="Times New Roman" panose="02020603050405020304" pitchFamily="18" charset="0"/>
                <a:cs typeface="Times New Roman" panose="02020603050405020304" pitchFamily="18" charset="0"/>
              </a:rPr>
              <a:t>  =  8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+ 4 x </a:t>
            </a:r>
            <a:r>
              <a:rPr lang="en-US" sz="3000" dirty="0">
                <a:latin typeface="Times New Roman" panose="02020603050405020304" pitchFamily="18" charset="0"/>
                <a:cs typeface="Times New Roman" panose="02020603050405020304" pitchFamily="18" charset="0"/>
              </a:rPr>
              <a:t>0</a:t>
            </a:r>
            <a:r>
              <a:rPr lang="en-US" sz="3000" dirty="0">
                <a:solidFill>
                  <a:srgbClr val="0000FF"/>
                </a:solidFill>
                <a:latin typeface="Times New Roman" panose="02020603050405020304" pitchFamily="18" charset="0"/>
                <a:cs typeface="Times New Roman" panose="02020603050405020304" pitchFamily="18" charset="0"/>
              </a:rPr>
              <a:t> +  2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 x </a:t>
            </a:r>
            <a:r>
              <a:rPr lang="en-US" sz="3000" dirty="0">
                <a:latin typeface="Times New Roman" panose="02020603050405020304" pitchFamily="18" charset="0"/>
                <a:cs typeface="Times New Roman" panose="02020603050405020304" pitchFamily="18" charset="0"/>
              </a:rPr>
              <a:t>1</a:t>
            </a:r>
            <a:r>
              <a:rPr lang="en-US" sz="3000" dirty="0">
                <a:solidFill>
                  <a:srgbClr val="0000FF"/>
                </a:solidFill>
                <a:latin typeface="Times New Roman" panose="02020603050405020304" pitchFamily="18" charset="0"/>
                <a:cs typeface="Times New Roman" panose="02020603050405020304" pitchFamily="18" charset="0"/>
              </a:rPr>
              <a:t>            = 11</a:t>
            </a:r>
          </a:p>
          <a:p>
            <a:pPr marL="428625" indent="-428625" algn="just" defTabSz="685800">
              <a:buFont typeface="Wingdings" panose="05000000000000000000" pitchFamily="2" charset="2"/>
              <a:buChar char="v"/>
            </a:pP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thập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thành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nhị</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phân</a:t>
            </a:r>
            <a:r>
              <a:rPr lang="en-US" sz="3000" dirty="0">
                <a:solidFill>
                  <a:srgbClr val="FF0000"/>
                </a:solidFill>
                <a:latin typeface="Times New Roman" panose="02020603050405020304" pitchFamily="18" charset="0"/>
                <a:cs typeface="Times New Roman" panose="02020603050405020304" pitchFamily="18" charset="0"/>
              </a:rPr>
              <a:t>. </a:t>
            </a:r>
          </a:p>
          <a:p>
            <a:pPr algn="just" defTabSz="685800"/>
            <a:r>
              <a:rPr lang="en-US" sz="3000" dirty="0">
                <a:solidFill>
                  <a:srgbClr val="0000FF"/>
                </a:solidFill>
                <a:latin typeface="Times New Roman" panose="02020603050405020304" pitchFamily="18" charset="0"/>
                <a:cs typeface="Times New Roman" panose="02020603050405020304" pitchFamily="18" charset="0"/>
              </a:rPr>
              <a:t>VD: </a:t>
            </a:r>
            <a:r>
              <a:rPr lang="en-US" sz="3000" dirty="0" err="1">
                <a:solidFill>
                  <a:srgbClr val="0000FF"/>
                </a:solidFill>
                <a:latin typeface="Times New Roman" panose="02020603050405020304" pitchFamily="18" charset="0"/>
                <a:cs typeface="Times New Roman" panose="02020603050405020304" pitchFamily="18" charset="0"/>
              </a:rPr>
              <a:t>Đổi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5 sang </a:t>
            </a:r>
            <a:r>
              <a:rPr lang="en-US" sz="3000" dirty="0" err="1">
                <a:solidFill>
                  <a:srgbClr val="0000FF"/>
                </a:solidFill>
                <a:latin typeface="Times New Roman" panose="02020603050405020304" pitchFamily="18" charset="0"/>
                <a:cs typeface="Times New Roman" panose="02020603050405020304" pitchFamily="18" charset="0"/>
              </a:rPr>
              <a:t>nhị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endParaRPr lang="en-US" sz="3000" dirty="0">
              <a:solidFill>
                <a:srgbClr val="0000FF"/>
              </a:solidFill>
              <a:latin typeface="Times New Roman" panose="02020603050405020304" pitchFamily="18" charset="0"/>
              <a:cs typeface="Times New Roman" panose="02020603050405020304" pitchFamily="18" charset="0"/>
            </a:endParaRPr>
          </a:p>
          <a:p>
            <a:pPr algn="just" defTabSz="685800"/>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p>
          <a:p>
            <a:pPr algn="just" defTabSz="685800"/>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 2</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0</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err="1">
                <a:solidFill>
                  <a:prstClr val="black"/>
                </a:solidFill>
                <a:latin typeface="Times New Roman" panose="02020603050405020304" pitchFamily="18" charset="0"/>
                <a:cs typeface="Times New Roman" panose="02020603050405020304" pitchFamily="18" charset="0"/>
              </a:rPr>
              <a:t>dư</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a:t>
            </a:r>
          </a:p>
          <a:p>
            <a:pPr algn="just" defTabSz="685800"/>
            <a:r>
              <a:rPr lang="en-US" sz="3000" dirty="0" err="1">
                <a:solidFill>
                  <a:srgbClr val="0000FF"/>
                </a:solidFill>
                <a:latin typeface="Times New Roman" panose="02020603050405020304" pitchFamily="18" charset="0"/>
                <a:cs typeface="Times New Roman" panose="02020603050405020304" pitchFamily="18" charset="0"/>
              </a:rPr>
              <a:t>Kết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quả</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5</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a:solidFill>
                  <a:srgbClr val="FFC000"/>
                </a:solidFill>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101</a:t>
            </a:r>
          </a:p>
          <a:p>
            <a:pPr algn="just" defTabSz="685800">
              <a:defRPr/>
            </a:pPr>
            <a:endParaRPr lang="en-US" sz="3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11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Nhị phân là gì và tại sao máy tính sử dụng nó? / làm thế nào để | Những bài  học tốt nhất về phát triển web."/>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vi-VN" sz="1350">
              <a:solidFill>
                <a:prstClr val="black"/>
              </a:solidFill>
              <a:latin typeface="Arial" panose="020B0604020202020204" pitchFamily="34" charset="0"/>
            </a:endParaRPr>
          </a:p>
        </p:txBody>
      </p:sp>
      <p:sp>
        <p:nvSpPr>
          <p:cNvPr id="6" name="Rectangle 5"/>
          <p:cNvSpPr/>
          <p:nvPr/>
        </p:nvSpPr>
        <p:spPr>
          <a:xfrm>
            <a:off x="901338" y="1003730"/>
            <a:ext cx="7279277" cy="134268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Vì</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sao</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máy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tính</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chỉ</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hiểu</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và</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xử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lí</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thông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tin ở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dạng</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3600" b="1" dirty="0" err="1">
                <a:ln w="22225">
                  <a:noFill/>
                  <a:prstDash val="solid"/>
                </a:ln>
                <a:solidFill>
                  <a:srgbClr val="FF0000"/>
                </a:solidFill>
                <a:latin typeface="Times New Roman" panose="02020603050405020304" pitchFamily="18" charset="0"/>
                <a:cs typeface="Times New Roman" panose="02020603050405020304" pitchFamily="18" charset="0"/>
              </a:rPr>
              <a:t>dãy</a:t>
            </a:r>
            <a:r>
              <a:rPr lang="en-US" sz="3600" b="1" dirty="0">
                <a:ln w="22225">
                  <a:noFill/>
                  <a:prstDash val="solid"/>
                </a:ln>
                <a:solidFill>
                  <a:srgbClr val="FF0000"/>
                </a:solidFill>
                <a:latin typeface="Times New Roman" panose="02020603050405020304" pitchFamily="18" charset="0"/>
                <a:cs typeface="Times New Roman" panose="02020603050405020304" pitchFamily="18" charset="0"/>
              </a:rPr>
              <a:t> bit?</a:t>
            </a:r>
            <a:endParaRPr lang="vi-VN" sz="3600" b="1" dirty="0">
              <a:ln w="22225">
                <a:noFill/>
                <a:prstDash val="solid"/>
              </a:ln>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4726" y="2620259"/>
            <a:ext cx="8631283" cy="2486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hoạt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động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là</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nhờ</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algn="ctr" defTabSz="685800"/>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Máy</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tính</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chỉ</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biết</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được</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2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trạng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thái</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của</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dòng</a:t>
            </a:r>
            <a:r>
              <a:rPr lang="en-US" sz="2800" b="1" dirty="0">
                <a:ln w="22225">
                  <a:noFill/>
                  <a:prstDash val="solid"/>
                </a:ln>
                <a:solidFill>
                  <a:srgbClr val="0000FF"/>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0000FF"/>
                </a:solidFill>
                <a:latin typeface="Times New Roman" panose="02020603050405020304" pitchFamily="18" charset="0"/>
                <a:cs typeface="Times New Roman" panose="02020603050405020304" pitchFamily="18" charset="0"/>
              </a:rPr>
              <a:t>điện</a:t>
            </a:r>
            <a:endParaRPr lang="en-US" sz="2800" b="1" dirty="0">
              <a:ln w="22225">
                <a:noFill/>
                <a:prstDash val="solid"/>
              </a:ln>
              <a:solidFill>
                <a:srgbClr val="0000FF"/>
              </a:solidFill>
              <a:latin typeface="Times New Roman" panose="02020603050405020304" pitchFamily="18" charset="0"/>
              <a:cs typeface="Times New Roman" panose="02020603050405020304" pitchFamily="18" charset="0"/>
            </a:endParaRPr>
          </a:p>
          <a:p>
            <a:pPr marL="428625" indent="-428625" algn="ctr" defTabSz="685800">
              <a:buFont typeface="Wingdings" panose="05000000000000000000" pitchFamily="2" charset="2"/>
              <a:buChar char="Ø"/>
            </a:pP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Tắt</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rgbClr val="FF0000"/>
                </a:solidFill>
                <a:latin typeface="Times New Roman" panose="02020603050405020304" pitchFamily="18" charset="0"/>
                <a:cs typeface="Times New Roman" panose="02020603050405020304" pitchFamily="18" charset="0"/>
              </a:rPr>
              <a:t>Số</a:t>
            </a:r>
            <a:r>
              <a:rPr lang="en-US" sz="2800" b="1" dirty="0">
                <a:ln w="22225">
                  <a:noFill/>
                  <a:prstDash val="solid"/>
                </a:ln>
                <a:solidFill>
                  <a:srgbClr val="FF0000"/>
                </a:solidFill>
                <a:latin typeface="Times New Roman" panose="02020603050405020304" pitchFamily="18" charset="0"/>
                <a:cs typeface="Times New Roman" panose="02020603050405020304" pitchFamily="18" charset="0"/>
              </a:rPr>
              <a:t> 0</a:t>
            </a:r>
          </a:p>
          <a:p>
            <a:pPr marL="428625" indent="-428625" algn="ctr" defTabSz="685800">
              <a:buFont typeface="Wingdings" panose="05000000000000000000" pitchFamily="2" charset="2"/>
              <a:buChar char="Ø"/>
            </a:pP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Có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điện</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=&gt; </a:t>
            </a:r>
            <a:r>
              <a:rPr lang="en-US" sz="2800" b="1" dirty="0" err="1">
                <a:ln w="22225">
                  <a:noFill/>
                  <a:prstDash val="solid"/>
                </a:ln>
                <a:solidFill>
                  <a:schemeClr val="tx1"/>
                </a:solidFill>
                <a:latin typeface="Times New Roman" panose="02020603050405020304" pitchFamily="18" charset="0"/>
                <a:cs typeface="Times New Roman" panose="02020603050405020304" pitchFamily="18" charset="0"/>
              </a:rPr>
              <a:t>Số</a:t>
            </a:r>
            <a:r>
              <a:rPr lang="en-US" sz="2800" b="1" dirty="0">
                <a:ln w="22225">
                  <a:noFill/>
                  <a:prstDash val="solid"/>
                </a:ln>
                <a:solidFill>
                  <a:schemeClr val="tx1"/>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2423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222380" y="1608059"/>
            <a:ext cx="8747034" cy="3170099"/>
          </a:xfrm>
          <a:prstGeom prst="rect">
            <a:avLst/>
          </a:prstGeom>
        </p:spPr>
        <p:txBody>
          <a:bodyPr wrap="square">
            <a:spAutoFit/>
          </a:bodyPr>
          <a:lstStyle/>
          <a:p>
            <a:pPr defTabSz="685800"/>
            <a:r>
              <a:rPr lang="en-US" sz="4000" b="1" dirty="0" err="1">
                <a:solidFill>
                  <a:srgbClr val="FF0000"/>
                </a:solidFill>
                <a:latin typeface="Times New Roman" panose="02020603050405020304" pitchFamily="18" charset="0"/>
                <a:ea typeface="Calibri" panose="020F0502020204030204" pitchFamily="34" charset="0"/>
              </a:rPr>
              <a:t>Kết</a:t>
            </a:r>
            <a:r>
              <a:rPr lang="en-US" sz="4000" b="1" dirty="0">
                <a:solidFill>
                  <a:srgbClr val="FF0000"/>
                </a:solidFill>
                <a:latin typeface="Times New Roman" panose="02020603050405020304" pitchFamily="18" charset="0"/>
                <a:ea typeface="Calibri" panose="020F0502020204030204" pitchFamily="34" charset="0"/>
              </a:rPr>
              <a:t> </a:t>
            </a:r>
            <a:r>
              <a:rPr lang="en-US" sz="4000" b="1" dirty="0" err="1">
                <a:solidFill>
                  <a:srgbClr val="FF0000"/>
                </a:solidFill>
                <a:latin typeface="Times New Roman" panose="02020603050405020304" pitchFamily="18" charset="0"/>
                <a:ea typeface="Calibri" panose="020F0502020204030204" pitchFamily="34" charset="0"/>
              </a:rPr>
              <a:t>luận</a:t>
            </a:r>
            <a:r>
              <a:rPr lang="en-US" sz="4000" b="1" dirty="0">
                <a:solidFill>
                  <a:srgbClr val="FF0000"/>
                </a:solidFill>
                <a:latin typeface="Times New Roman" panose="02020603050405020304" pitchFamily="18" charset="0"/>
                <a:ea typeface="Calibri" panose="020F0502020204030204" pitchFamily="34" charset="0"/>
              </a:rPr>
              <a:t>: </a:t>
            </a:r>
          </a:p>
          <a:p>
            <a:pPr defTabSz="685800"/>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nhị</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phân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là</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số</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tạo</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thành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từ</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cách</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biểu</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diễn</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chỉ</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dùng</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hai</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kí</a:t>
            </a:r>
            <a:r>
              <a:rPr lang="en-US" sz="4000" dirty="0">
                <a:solidFill>
                  <a:srgbClr val="0000FF"/>
                </a:solidFill>
                <a:latin typeface="Times New Roman" panose="02020603050405020304" pitchFamily="18" charset="0"/>
                <a:ea typeface="Calibri" panose="020F0502020204030204" pitchFamily="34" charset="0"/>
              </a:rPr>
              <a:t> </a:t>
            </a:r>
            <a:r>
              <a:rPr lang="en-US" sz="4000" dirty="0" err="1">
                <a:solidFill>
                  <a:srgbClr val="0000FF"/>
                </a:solidFill>
                <a:latin typeface="Times New Roman" panose="02020603050405020304" pitchFamily="18" charset="0"/>
                <a:ea typeface="Calibri" panose="020F0502020204030204" pitchFamily="34" charset="0"/>
              </a:rPr>
              <a:t>hiệu</a:t>
            </a:r>
            <a:r>
              <a:rPr lang="en-US" sz="4000" dirty="0">
                <a:solidFill>
                  <a:srgbClr val="0000FF"/>
                </a:solidFill>
                <a:latin typeface="Times New Roman" panose="02020603050405020304" pitchFamily="18" charset="0"/>
                <a:ea typeface="Calibri" panose="020F0502020204030204" pitchFamily="34" charset="0"/>
              </a:rPr>
              <a:t> “0” </a:t>
            </a:r>
            <a:r>
              <a:rPr lang="en-US" sz="4000" dirty="0" err="1">
                <a:solidFill>
                  <a:srgbClr val="0000FF"/>
                </a:solidFill>
                <a:latin typeface="Times New Roman" panose="02020603050405020304" pitchFamily="18" charset="0"/>
                <a:ea typeface="Calibri" panose="020F0502020204030204" pitchFamily="34" charset="0"/>
              </a:rPr>
              <a:t>và</a:t>
            </a:r>
            <a:r>
              <a:rPr lang="en-US" sz="4000" dirty="0">
                <a:solidFill>
                  <a:srgbClr val="0000FF"/>
                </a:solidFill>
                <a:latin typeface="Times New Roman" panose="02020603050405020304" pitchFamily="18" charset="0"/>
                <a:ea typeface="Calibri" panose="020F0502020204030204" pitchFamily="34" charset="0"/>
              </a:rPr>
              <a:t> “1”</a:t>
            </a:r>
          </a:p>
          <a:p>
            <a:pPr defTabSz="685800"/>
            <a:r>
              <a:rPr lang="nl-NL" sz="4000" dirty="0">
                <a:solidFill>
                  <a:srgbClr val="0000FF"/>
                </a:solidFill>
                <a:latin typeface="Times New Roman" panose="02020603050405020304" pitchFamily="18" charset="0"/>
                <a:ea typeface="Calibri" panose="020F0502020204030204" pitchFamily="34" charset="0"/>
              </a:rPr>
              <a:t>- Máy tính dùng dãy bit để biểu diễn các số trong tính toán.</a:t>
            </a:r>
            <a:endParaRPr lang="vi-VN" sz="4000" dirty="0">
              <a:solidFill>
                <a:srgbClr val="0000FF"/>
              </a:solidFill>
              <a:latin typeface="Arial" panose="020B0604020202020204" pitchFamily="34" charset="0"/>
            </a:endParaRPr>
          </a:p>
        </p:txBody>
      </p:sp>
    </p:spTree>
    <p:extLst>
      <p:ext uri="{BB962C8B-B14F-4D97-AF65-F5344CB8AC3E}">
        <p14:creationId xmlns:p14="http://schemas.microsoft.com/office/powerpoint/2010/main" val="38590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6336C16-5CCD-471A-A6C9-53B8EA177AE9}"/>
              </a:ext>
            </a:extLst>
          </p:cNvPr>
          <p:cNvSpPr txBox="1"/>
          <p:nvPr/>
        </p:nvSpPr>
        <p:spPr>
          <a:xfrm>
            <a:off x="23897" y="762000"/>
            <a:ext cx="8489820" cy="941796"/>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DỮ LIỆU VÀ CÁC BƯỚC XỬ LÍ THÔNG TIN TRONG MÁY </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75588" y="1524000"/>
            <a:ext cx="6817658" cy="507831"/>
          </a:xfrm>
          <a:prstGeom prst="rect">
            <a:avLst/>
          </a:prstGeom>
        </p:spPr>
        <p:txBody>
          <a:bodyPr wrap="square">
            <a:spAutoFit/>
          </a:bodyPr>
          <a:lstStyle/>
          <a:p>
            <a:pPr algn="ctr" defTabSz="685800"/>
            <a:r>
              <a:rPr lang="en-US" sz="2700" dirty="0" err="1">
                <a:solidFill>
                  <a:srgbClr val="0000FF"/>
                </a:solidFill>
                <a:latin typeface="Times New Roman" panose="02020603050405020304" pitchFamily="18" charset="0"/>
                <a:ea typeface="Calibri" panose="020F0502020204030204" pitchFamily="34" charset="0"/>
              </a:rPr>
              <a:t>Thảo</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luận</a:t>
            </a:r>
            <a:r>
              <a:rPr lang="en-US" sz="2700" dirty="0">
                <a:solidFill>
                  <a:srgbClr val="0000FF"/>
                </a:solidFill>
                <a:latin typeface="Times New Roman" panose="02020603050405020304" pitchFamily="18" charset="0"/>
                <a:ea typeface="Calibri" panose="020F0502020204030204" pitchFamily="34" charset="0"/>
              </a:rPr>
              <a:t> </a:t>
            </a:r>
            <a:r>
              <a:rPr lang="en-US" sz="2700" dirty="0" err="1">
                <a:solidFill>
                  <a:srgbClr val="0000FF"/>
                </a:solidFill>
                <a:latin typeface="Times New Roman" panose="02020603050405020304" pitchFamily="18" charset="0"/>
                <a:ea typeface="Calibri" panose="020F0502020204030204" pitchFamily="34" charset="0"/>
              </a:rPr>
              <a:t>nhóm</a:t>
            </a:r>
            <a:r>
              <a:rPr lang="en-US" sz="2700" dirty="0">
                <a:solidFill>
                  <a:srgbClr val="0000FF"/>
                </a:solidFill>
                <a:latin typeface="Times New Roman" panose="02020603050405020304" pitchFamily="18" charset="0"/>
                <a:ea typeface="Calibri" panose="020F0502020204030204" pitchFamily="34" charset="0"/>
              </a:rPr>
              <a:t>: </a:t>
            </a:r>
            <a:r>
              <a:rPr lang="en-US" sz="2700" dirty="0" smtClean="0">
                <a:solidFill>
                  <a:srgbClr val="0000FF"/>
                </a:solidFill>
                <a:latin typeface="Times New Roman" panose="02020603050405020304" pitchFamily="18" charset="0"/>
                <a:ea typeface="Calibri" panose="020F0502020204030204" pitchFamily="34" charset="0"/>
              </a:rPr>
              <a:t>(2 </a:t>
            </a:r>
            <a:r>
              <a:rPr lang="en-US" sz="2700" dirty="0" err="1">
                <a:solidFill>
                  <a:srgbClr val="0000FF"/>
                </a:solidFill>
                <a:latin typeface="Times New Roman" panose="02020603050405020304" pitchFamily="18" charset="0"/>
                <a:ea typeface="Calibri" panose="020F0502020204030204" pitchFamily="34" charset="0"/>
              </a:rPr>
              <a:t>phút</a:t>
            </a:r>
            <a:r>
              <a:rPr lang="en-US" sz="2700" dirty="0">
                <a:solidFill>
                  <a:srgbClr val="0000FF"/>
                </a:solidFill>
                <a:latin typeface="Times New Roman" panose="02020603050405020304" pitchFamily="18" charset="0"/>
                <a:ea typeface="Calibri" panose="020F0502020204030204" pitchFamily="34" charset="0"/>
              </a:rPr>
              <a:t>)</a:t>
            </a:r>
          </a:p>
        </p:txBody>
      </p:sp>
      <p:pic>
        <p:nvPicPr>
          <p:cNvPr id="2" name="Picture 1"/>
          <p:cNvPicPr>
            <a:picLocks noChangeAspect="1"/>
          </p:cNvPicPr>
          <p:nvPr/>
        </p:nvPicPr>
        <p:blipFill>
          <a:blip r:embed="rId3"/>
          <a:stretch>
            <a:fillRect/>
          </a:stretch>
        </p:blipFill>
        <p:spPr>
          <a:xfrm>
            <a:off x="23897" y="2205054"/>
            <a:ext cx="9120103" cy="4652946"/>
          </a:xfrm>
          <a:prstGeom prst="rect">
            <a:avLst/>
          </a:prstGeom>
        </p:spPr>
      </p:pic>
      <p:sp>
        <p:nvSpPr>
          <p:cNvPr id="3" name="Rectangle 2"/>
          <p:cNvSpPr/>
          <p:nvPr/>
        </p:nvSpPr>
        <p:spPr>
          <a:xfrm>
            <a:off x="4583948" y="2688322"/>
            <a:ext cx="1253869" cy="523220"/>
          </a:xfrm>
          <a:prstGeom prst="rect">
            <a:avLst/>
          </a:prstGeom>
        </p:spPr>
        <p:txBody>
          <a:bodyPr wrap="none">
            <a:spAutoFit/>
          </a:bodyPr>
          <a:lstStyle/>
          <a:p>
            <a:r>
              <a:rPr lang="en-US" sz="2800" b="1" dirty="0" err="1">
                <a:solidFill>
                  <a:srgbClr val="FFFF00"/>
                </a:solidFill>
                <a:latin typeface="Times New Roman" panose="02020603050405020304" pitchFamily="18" charset="0"/>
                <a:ea typeface="Calibri" panose="020F0502020204030204" pitchFamily="34" charset="0"/>
              </a:rPr>
              <a:t>d</a:t>
            </a:r>
            <a:r>
              <a:rPr lang="en-US" sz="2800" b="1" dirty="0" err="1" smtClean="0">
                <a:solidFill>
                  <a:srgbClr val="FFFF00"/>
                </a:solidFill>
                <a:latin typeface="Times New Roman" panose="02020603050405020304" pitchFamily="18" charset="0"/>
                <a:ea typeface="Calibri" panose="020F0502020204030204" pitchFamily="34" charset="0"/>
              </a:rPr>
              <a:t>ãy</a:t>
            </a:r>
            <a:r>
              <a:rPr lang="en-US" sz="2800" b="1" dirty="0" smtClean="0">
                <a:solidFill>
                  <a:srgbClr val="FFFF00"/>
                </a:solidFill>
                <a:latin typeface="Times New Roman" panose="02020603050405020304" pitchFamily="18" charset="0"/>
                <a:ea typeface="Calibri" panose="020F0502020204030204" pitchFamily="34" charset="0"/>
              </a:rPr>
              <a:t> bit</a:t>
            </a:r>
            <a:endParaRPr lang="vi-VN" sz="2800" b="1" dirty="0">
              <a:solidFill>
                <a:srgbClr val="FFFF00"/>
              </a:solidFill>
            </a:endParaRPr>
          </a:p>
        </p:txBody>
      </p:sp>
      <p:sp>
        <p:nvSpPr>
          <p:cNvPr id="7" name="Rectangle 6"/>
          <p:cNvSpPr/>
          <p:nvPr/>
        </p:nvSpPr>
        <p:spPr>
          <a:xfrm>
            <a:off x="4126602" y="4953000"/>
            <a:ext cx="1241045" cy="523220"/>
          </a:xfrm>
          <a:prstGeom prst="rect">
            <a:avLst/>
          </a:prstGeom>
        </p:spPr>
        <p:txBody>
          <a:bodyPr wrap="none">
            <a:spAutoFit/>
          </a:bodyPr>
          <a:lstStyle/>
          <a:p>
            <a:r>
              <a:rPr lang="en-US" sz="2800" b="1" dirty="0" err="1">
                <a:solidFill>
                  <a:srgbClr val="FFFF00"/>
                </a:solidFill>
                <a:latin typeface="Times New Roman" panose="02020603050405020304" pitchFamily="18" charset="0"/>
                <a:cs typeface="Times New Roman" panose="02020603050405020304" pitchFamily="18" charset="0"/>
              </a:rPr>
              <a:t>d</a:t>
            </a:r>
            <a:r>
              <a:rPr lang="en-US" sz="2800" b="1" dirty="0" err="1" smtClean="0">
                <a:solidFill>
                  <a:srgbClr val="FFFF00"/>
                </a:solidFill>
                <a:latin typeface="Times New Roman" panose="02020603050405020304" pitchFamily="18" charset="0"/>
                <a:cs typeface="Times New Roman" panose="02020603050405020304" pitchFamily="18" charset="0"/>
              </a:rPr>
              <a:t>ữ</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liệu</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200537" y="4953000"/>
            <a:ext cx="1192955" cy="523220"/>
          </a:xfrm>
          <a:prstGeom prst="rect">
            <a:avLst/>
          </a:prstGeom>
        </p:spPr>
        <p:txBody>
          <a:bodyPr wrap="none">
            <a:spAutoFit/>
          </a:bodyPr>
          <a:lstStyle/>
          <a:p>
            <a:r>
              <a:rPr lang="en-US" sz="2800" b="1" dirty="0" err="1" smtClean="0">
                <a:solidFill>
                  <a:srgbClr val="FFFF00"/>
                </a:solidFill>
                <a:latin typeface="Times New Roman" panose="02020603050405020304" pitchFamily="18" charset="0"/>
                <a:cs typeface="Times New Roman" panose="02020603050405020304" pitchFamily="18" charset="0"/>
              </a:rPr>
              <a:t>đầu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ra</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90600" y="4953000"/>
            <a:ext cx="1393330" cy="523220"/>
          </a:xfrm>
          <a:prstGeom prst="rect">
            <a:avLst/>
          </a:prstGeom>
        </p:spPr>
        <p:txBody>
          <a:bodyPr wrap="none">
            <a:spAutoFit/>
          </a:bodyPr>
          <a:lstStyle/>
          <a:p>
            <a:r>
              <a:rPr lang="en-US" sz="2800" b="1" dirty="0" err="1" smtClean="0">
                <a:solidFill>
                  <a:srgbClr val="FFFF00"/>
                </a:solidFill>
                <a:latin typeface="Times New Roman" panose="02020603050405020304" pitchFamily="18" charset="0"/>
                <a:cs typeface="Times New Roman" panose="02020603050405020304" pitchFamily="18" charset="0"/>
              </a:rPr>
              <a:t>đầu</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vào</a:t>
            </a:r>
            <a:endParaRPr lang="vi-VN" sz="2800" b="1" dirty="0">
              <a:solidFill>
                <a:srgbClr val="FFFF00"/>
              </a:solidFill>
              <a:latin typeface="Times New Roman" panose="02020603050405020304" pitchFamily="18" charset="0"/>
              <a:cs typeface="Times New Roman" panose="02020603050405020304" pitchFamily="18" charset="0"/>
            </a:endParaRPr>
          </a:p>
        </p:txBody>
      </p:sp>
      <p:pic>
        <p:nvPicPr>
          <p:cNvPr id="12" name="Picture 8" descr="Digit 1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35315" y="1273143"/>
            <a:ext cx="1538637" cy="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8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31" presetClass="exit" presetSubtype="0" fill="hold" nodeType="withEffect">
                                  <p:stCondLst>
                                    <p:cond delay="123000"/>
                                  </p:stCondLst>
                                  <p:iterate type="lt">
                                    <p:tmPct val="5000"/>
                                  </p:iterate>
                                  <p:childTnLst>
                                    <p:anim calcmode="lin" valueType="num">
                                      <p:cBhvr>
                                        <p:cTn id="38" dur="1000"/>
                                        <p:tgtEl>
                                          <p:spTgt spid="12"/>
                                        </p:tgtEl>
                                        <p:attrNameLst>
                                          <p:attrName>ppt_w</p:attrName>
                                        </p:attrNameLst>
                                      </p:cBhvr>
                                      <p:tavLst>
                                        <p:tav tm="0">
                                          <p:val>
                                            <p:strVal val="ppt_w"/>
                                          </p:val>
                                        </p:tav>
                                        <p:tav tm="100000">
                                          <p:val>
                                            <p:fltVal val="0"/>
                                          </p:val>
                                        </p:tav>
                                      </p:tavLst>
                                    </p:anim>
                                    <p:anim calcmode="lin" valueType="num">
                                      <p:cBhvr>
                                        <p:cTn id="39" dur="1000"/>
                                        <p:tgtEl>
                                          <p:spTgt spid="12"/>
                                        </p:tgtEl>
                                        <p:attrNameLst>
                                          <p:attrName>ppt_h</p:attrName>
                                        </p:attrNameLst>
                                      </p:cBhvr>
                                      <p:tavLst>
                                        <p:tav tm="0">
                                          <p:val>
                                            <p:strVal val="ppt_h"/>
                                          </p:val>
                                        </p:tav>
                                        <p:tav tm="100000">
                                          <p:val>
                                            <p:fltVal val="0"/>
                                          </p:val>
                                        </p:tav>
                                      </p:tavLst>
                                    </p:anim>
                                    <p:anim calcmode="lin" valueType="num">
                                      <p:cBhvr>
                                        <p:cTn id="40" dur="1000"/>
                                        <p:tgtEl>
                                          <p:spTgt spid="12"/>
                                        </p:tgtEl>
                                        <p:attrNameLst>
                                          <p:attrName>style.rotation</p:attrName>
                                        </p:attrNameLst>
                                      </p:cBhvr>
                                      <p:tavLst>
                                        <p:tav tm="0">
                                          <p:val>
                                            <p:fltVal val="0"/>
                                          </p:val>
                                        </p:tav>
                                        <p:tav tm="100000">
                                          <p:val>
                                            <p:fltVal val="90"/>
                                          </p:val>
                                        </p:tav>
                                      </p:tavLst>
                                    </p:anim>
                                    <p:animEffect transition="out" filter="fade">
                                      <p:cBhvr>
                                        <p:cTn id="41" dur="1000"/>
                                        <p:tgtEl>
                                          <p:spTgt spid="12"/>
                                        </p:tgtEl>
                                      </p:cBhvr>
                                    </p:animEffect>
                                    <p:set>
                                      <p:cBhvr>
                                        <p:cTn id="42"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3"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2247" y="620688"/>
            <a:ext cx="8884249" cy="584775"/>
          </a:xfrm>
          <a:prstGeom prst="rect">
            <a:avLst/>
          </a:prstGeom>
        </p:spPr>
        <p:txBody>
          <a:bodyPr wrap="square">
            <a:spAutoFit/>
          </a:bodyPr>
          <a:lstStyle/>
          <a:p>
            <a:pPr algn="ctr" defTabSz="685800"/>
            <a:r>
              <a:rPr lang="vi-VN" sz="3200" b="1" dirty="0" smtClean="0">
                <a:solidFill>
                  <a:srgbClr val="FF0000"/>
                </a:solidFill>
                <a:latin typeface="Times New Roman" panose="02020603050405020304" pitchFamily="18" charset="0"/>
                <a:ea typeface="Calibri" panose="020F0502020204030204" pitchFamily="34" charset="0"/>
              </a:rPr>
              <a:t>Các bước xử lí thông tin trong máy tính:</a:t>
            </a:r>
            <a:endParaRPr lang="en-US" sz="3200" b="1" dirty="0">
              <a:solidFill>
                <a:srgbClr val="FF0000"/>
              </a:solidFill>
              <a:latin typeface="Times New Roman" panose="02020603050405020304" pitchFamily="18" charset="0"/>
              <a:ea typeface="Calibri" panose="020F0502020204030204" pitchFamily="34" charset="0"/>
            </a:endParaRPr>
          </a:p>
        </p:txBody>
      </p:sp>
      <p:sp>
        <p:nvSpPr>
          <p:cNvPr id="8" name="Rounded Rectangle 7"/>
          <p:cNvSpPr/>
          <p:nvPr/>
        </p:nvSpPr>
        <p:spPr>
          <a:xfrm>
            <a:off x="6588226" y="2636912"/>
            <a:ext cx="2403528" cy="381642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dirty="0" smtClean="0">
                <a:solidFill>
                  <a:srgbClr val="FF0066"/>
                </a:solidFill>
                <a:latin typeface="+mj-lt"/>
              </a:rPr>
              <a:t>Dãy BIT </a:t>
            </a:r>
            <a:r>
              <a:rPr lang="vi-VN" sz="2600" dirty="0" smtClean="0">
                <a:solidFill>
                  <a:srgbClr val="0000FF"/>
                </a:solidFill>
                <a:latin typeface="+mj-lt"/>
              </a:rPr>
              <a:t>xuất ra </a:t>
            </a:r>
            <a:r>
              <a:rPr lang="vi-VN" sz="2600" dirty="0" smtClean="0">
                <a:solidFill>
                  <a:srgbClr val="FF0066"/>
                </a:solidFill>
                <a:latin typeface="+mj-lt"/>
              </a:rPr>
              <a:t>thông tin </a:t>
            </a:r>
            <a:r>
              <a:rPr lang="vi-VN" sz="2600" dirty="0" smtClean="0">
                <a:solidFill>
                  <a:srgbClr val="0000FF"/>
                </a:solidFill>
                <a:latin typeface="+mj-lt"/>
              </a:rPr>
              <a:t>dưới dạng con người hiểu được hoặc ghi lưu dữ liệu vào thiết bị lưu trữ hay gửi lên mạng.</a:t>
            </a:r>
            <a:endParaRPr lang="vi-VN" sz="2600" dirty="0">
              <a:solidFill>
                <a:srgbClr val="0000FF"/>
              </a:solidFill>
              <a:latin typeface="+mj-lt"/>
            </a:endParaRPr>
          </a:p>
        </p:txBody>
      </p:sp>
      <p:sp>
        <p:nvSpPr>
          <p:cNvPr id="10" name="Rounded Rectangle 9"/>
          <p:cNvSpPr/>
          <p:nvPr/>
        </p:nvSpPr>
        <p:spPr>
          <a:xfrm>
            <a:off x="6588225" y="1484784"/>
            <a:ext cx="2376264"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600" u="sng" dirty="0">
                <a:solidFill>
                  <a:srgbClr val="0000FF"/>
                </a:solidFill>
                <a:latin typeface="+mj-lt"/>
              </a:rPr>
              <a:t>Bước </a:t>
            </a:r>
            <a:r>
              <a:rPr lang="vi-VN" sz="2600" u="sng" dirty="0" smtClean="0">
                <a:solidFill>
                  <a:srgbClr val="0000FF"/>
                </a:solidFill>
                <a:latin typeface="+mj-lt"/>
              </a:rPr>
              <a:t>3:</a:t>
            </a:r>
            <a:r>
              <a:rPr lang="vi-VN" sz="2600" dirty="0" smtClean="0">
                <a:latin typeface="+mj-lt"/>
              </a:rPr>
              <a:t> </a:t>
            </a:r>
            <a:endParaRPr lang="vi-VN" sz="2600" dirty="0">
              <a:latin typeface="+mj-lt"/>
            </a:endParaRPr>
          </a:p>
          <a:p>
            <a:pPr algn="ctr"/>
            <a:r>
              <a:rPr lang="vi-VN" sz="2600" dirty="0">
                <a:solidFill>
                  <a:srgbClr val="FF0066"/>
                </a:solidFill>
                <a:latin typeface="+mj-lt"/>
              </a:rPr>
              <a:t>Xử lí đầu </a:t>
            </a:r>
            <a:r>
              <a:rPr lang="vi-VN" sz="2600" dirty="0" smtClean="0">
                <a:solidFill>
                  <a:srgbClr val="FF0066"/>
                </a:solidFill>
                <a:latin typeface="+mj-lt"/>
              </a:rPr>
              <a:t>ra</a:t>
            </a:r>
            <a:endParaRPr lang="vi-VN" sz="2600" dirty="0">
              <a:solidFill>
                <a:srgbClr val="FF0066"/>
              </a:solidFill>
              <a:latin typeface="+mj-lt"/>
            </a:endParaRPr>
          </a:p>
        </p:txBody>
      </p:sp>
      <p:sp>
        <p:nvSpPr>
          <p:cNvPr id="13" name="Rounded Rectangle 12"/>
          <p:cNvSpPr/>
          <p:nvPr/>
        </p:nvSpPr>
        <p:spPr>
          <a:xfrm>
            <a:off x="3419872" y="2636912"/>
            <a:ext cx="2403528" cy="3816424"/>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dirty="0" smtClean="0">
                <a:solidFill>
                  <a:srgbClr val="0000FF"/>
                </a:solidFill>
                <a:latin typeface="+mj-lt"/>
              </a:rPr>
              <a:t>Các</a:t>
            </a:r>
            <a:r>
              <a:rPr lang="vi-VN" sz="2600" dirty="0" smtClean="0">
                <a:latin typeface="+mj-lt"/>
              </a:rPr>
              <a:t> </a:t>
            </a:r>
            <a:r>
              <a:rPr lang="vi-VN" sz="2600" dirty="0" smtClean="0">
                <a:solidFill>
                  <a:srgbClr val="FF0066"/>
                </a:solidFill>
                <a:latin typeface="+mj-lt"/>
              </a:rPr>
              <a:t>phần mềm ứng dụng </a:t>
            </a:r>
            <a:r>
              <a:rPr lang="vi-VN" sz="2600" dirty="0" smtClean="0">
                <a:solidFill>
                  <a:srgbClr val="0000FF"/>
                </a:solidFill>
                <a:latin typeface="+mj-lt"/>
              </a:rPr>
              <a:t>xử lí dữ liệu thành </a:t>
            </a:r>
            <a:r>
              <a:rPr lang="vi-VN" sz="2600" dirty="0" smtClean="0">
                <a:solidFill>
                  <a:srgbClr val="FF0066"/>
                </a:solidFill>
                <a:latin typeface="+mj-lt"/>
              </a:rPr>
              <a:t>dãy BIT </a:t>
            </a:r>
            <a:r>
              <a:rPr lang="vi-VN" sz="2600" dirty="0" smtClean="0">
                <a:solidFill>
                  <a:srgbClr val="0000FF"/>
                </a:solidFill>
                <a:latin typeface="+mj-lt"/>
              </a:rPr>
              <a:t>=&gt;</a:t>
            </a:r>
            <a:r>
              <a:rPr lang="vi-VN" sz="2600" dirty="0" smtClean="0">
                <a:latin typeface="+mj-lt"/>
              </a:rPr>
              <a:t> </a:t>
            </a:r>
            <a:r>
              <a:rPr lang="vi-VN" sz="2600" dirty="0" smtClean="0">
                <a:solidFill>
                  <a:srgbClr val="FF0066"/>
                </a:solidFill>
                <a:latin typeface="+mj-lt"/>
              </a:rPr>
              <a:t>Thao tác với các BIT.</a:t>
            </a:r>
            <a:endParaRPr lang="vi-VN" sz="2600" dirty="0">
              <a:solidFill>
                <a:srgbClr val="FF0066"/>
              </a:solidFill>
              <a:latin typeface="+mj-lt"/>
            </a:endParaRPr>
          </a:p>
        </p:txBody>
      </p:sp>
      <p:sp>
        <p:nvSpPr>
          <p:cNvPr id="14" name="Rounded Rectangle 13"/>
          <p:cNvSpPr/>
          <p:nvPr/>
        </p:nvSpPr>
        <p:spPr>
          <a:xfrm>
            <a:off x="3419872" y="1484784"/>
            <a:ext cx="2376264" cy="115212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600" u="sng" dirty="0">
                <a:solidFill>
                  <a:srgbClr val="0000FF"/>
                </a:solidFill>
                <a:latin typeface="+mj-lt"/>
              </a:rPr>
              <a:t>Bước </a:t>
            </a:r>
            <a:r>
              <a:rPr lang="vi-VN" sz="2600" u="sng" dirty="0" smtClean="0">
                <a:solidFill>
                  <a:srgbClr val="0000FF"/>
                </a:solidFill>
                <a:latin typeface="+mj-lt"/>
              </a:rPr>
              <a:t>2:</a:t>
            </a:r>
            <a:r>
              <a:rPr lang="vi-VN" sz="2600" dirty="0" smtClean="0">
                <a:latin typeface="+mj-lt"/>
              </a:rPr>
              <a:t> </a:t>
            </a:r>
            <a:endParaRPr lang="vi-VN" sz="2600" dirty="0">
              <a:latin typeface="+mj-lt"/>
            </a:endParaRPr>
          </a:p>
          <a:p>
            <a:pPr algn="ctr"/>
            <a:r>
              <a:rPr lang="vi-VN" sz="2600" dirty="0" smtClean="0">
                <a:solidFill>
                  <a:srgbClr val="FF0066"/>
                </a:solidFill>
                <a:latin typeface="+mj-lt"/>
              </a:rPr>
              <a:t>Xử lí dữ liệu</a:t>
            </a:r>
            <a:endParaRPr lang="vi-VN" sz="2600" dirty="0">
              <a:solidFill>
                <a:srgbClr val="FF0066"/>
              </a:solidFill>
              <a:latin typeface="+mj-lt"/>
            </a:endParaRPr>
          </a:p>
        </p:txBody>
      </p:sp>
      <p:sp>
        <p:nvSpPr>
          <p:cNvPr id="15" name="Rounded Rectangle 14"/>
          <p:cNvSpPr/>
          <p:nvPr/>
        </p:nvSpPr>
        <p:spPr>
          <a:xfrm>
            <a:off x="173061" y="2636912"/>
            <a:ext cx="2403528" cy="3816424"/>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dirty="0" smtClean="0">
                <a:solidFill>
                  <a:srgbClr val="FF0066"/>
                </a:solidFill>
                <a:latin typeface="+mj-lt"/>
              </a:rPr>
              <a:t>Thông tin </a:t>
            </a:r>
            <a:r>
              <a:rPr lang="vi-VN" sz="2600" dirty="0" smtClean="0">
                <a:solidFill>
                  <a:srgbClr val="0000FF"/>
                </a:solidFill>
                <a:latin typeface="+mj-lt"/>
              </a:rPr>
              <a:t>được chuyển thành </a:t>
            </a:r>
            <a:r>
              <a:rPr lang="vi-VN" sz="2600" dirty="0" smtClean="0">
                <a:solidFill>
                  <a:srgbClr val="FF0066"/>
                </a:solidFill>
                <a:latin typeface="+mj-lt"/>
              </a:rPr>
              <a:t>dữ liệu </a:t>
            </a:r>
            <a:r>
              <a:rPr lang="vi-VN" sz="2600" dirty="0" smtClean="0">
                <a:solidFill>
                  <a:srgbClr val="0000FF"/>
                </a:solidFill>
                <a:latin typeface="+mj-lt"/>
              </a:rPr>
              <a:t>mà máy tính “</a:t>
            </a:r>
            <a:r>
              <a:rPr lang="vi-VN" sz="2600" dirty="0" smtClean="0">
                <a:solidFill>
                  <a:srgbClr val="FF0066"/>
                </a:solidFill>
                <a:latin typeface="+mj-lt"/>
              </a:rPr>
              <a:t>hiểu được</a:t>
            </a:r>
            <a:r>
              <a:rPr lang="vi-VN" sz="2600" dirty="0" smtClean="0">
                <a:solidFill>
                  <a:srgbClr val="0000FF"/>
                </a:solidFill>
                <a:latin typeface="+mj-lt"/>
              </a:rPr>
              <a:t>”</a:t>
            </a:r>
            <a:r>
              <a:rPr lang="vi-VN" sz="2600" dirty="0" smtClean="0">
                <a:latin typeface="+mj-lt"/>
              </a:rPr>
              <a:t> </a:t>
            </a:r>
          </a:p>
          <a:p>
            <a:pPr algn="ctr"/>
            <a:r>
              <a:rPr lang="vi-VN" sz="2600" dirty="0">
                <a:solidFill>
                  <a:srgbClr val="0000FF"/>
                </a:solidFill>
                <a:latin typeface="+mj-lt"/>
              </a:rPr>
              <a:t>=</a:t>
            </a:r>
            <a:r>
              <a:rPr lang="vi-VN" sz="2600" dirty="0" smtClean="0">
                <a:solidFill>
                  <a:srgbClr val="0000FF"/>
                </a:solidFill>
                <a:latin typeface="+mj-lt"/>
              </a:rPr>
              <a:t>&gt;</a:t>
            </a:r>
            <a:r>
              <a:rPr lang="vi-VN" sz="2600" dirty="0" smtClean="0">
                <a:latin typeface="+mj-lt"/>
              </a:rPr>
              <a:t> </a:t>
            </a:r>
            <a:r>
              <a:rPr lang="vi-VN" sz="2600" dirty="0" smtClean="0">
                <a:solidFill>
                  <a:srgbClr val="FF0066"/>
                </a:solidFill>
                <a:latin typeface="+mj-lt"/>
              </a:rPr>
              <a:t>Dữ liệu số.</a:t>
            </a:r>
            <a:endParaRPr lang="vi-VN" sz="2600" dirty="0">
              <a:solidFill>
                <a:srgbClr val="FF0066"/>
              </a:solidFill>
              <a:latin typeface="+mj-lt"/>
            </a:endParaRPr>
          </a:p>
        </p:txBody>
      </p:sp>
      <p:sp>
        <p:nvSpPr>
          <p:cNvPr id="16" name="Rounded Rectangle 15"/>
          <p:cNvSpPr/>
          <p:nvPr/>
        </p:nvSpPr>
        <p:spPr>
          <a:xfrm>
            <a:off x="173060" y="1484784"/>
            <a:ext cx="2376264" cy="115212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600" u="sng" dirty="0" smtClean="0">
                <a:solidFill>
                  <a:srgbClr val="0000FF"/>
                </a:solidFill>
                <a:latin typeface="+mj-lt"/>
              </a:rPr>
              <a:t>Bước 1: </a:t>
            </a:r>
          </a:p>
          <a:p>
            <a:pPr algn="ctr"/>
            <a:r>
              <a:rPr lang="vi-VN" sz="2600" dirty="0" smtClean="0">
                <a:solidFill>
                  <a:srgbClr val="FF0066"/>
                </a:solidFill>
                <a:latin typeface="+mj-lt"/>
              </a:rPr>
              <a:t>Xử lí đầu vào</a:t>
            </a:r>
            <a:endParaRPr lang="vi-VN" sz="2600" dirty="0">
              <a:solidFill>
                <a:srgbClr val="FF0066"/>
              </a:solidFill>
              <a:latin typeface="+mj-lt"/>
            </a:endParaRPr>
          </a:p>
        </p:txBody>
      </p:sp>
      <p:sp>
        <p:nvSpPr>
          <p:cNvPr id="17" name="Right Arrow 16"/>
          <p:cNvSpPr/>
          <p:nvPr/>
        </p:nvSpPr>
        <p:spPr>
          <a:xfrm>
            <a:off x="2699792"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ight Arrow 17"/>
          <p:cNvSpPr/>
          <p:nvPr/>
        </p:nvSpPr>
        <p:spPr>
          <a:xfrm>
            <a:off x="5868144" y="1988840"/>
            <a:ext cx="576064" cy="360040"/>
          </a:xfrm>
          <a:prstGeom prst="rightArrow">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265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6336C16-5CCD-471A-A6C9-53B8EA177AE9}"/>
              </a:ext>
            </a:extLst>
          </p:cNvPr>
          <p:cNvSpPr txBox="1"/>
          <p:nvPr/>
        </p:nvSpPr>
        <p:spPr>
          <a:xfrm>
            <a:off x="23896" y="838200"/>
            <a:ext cx="8967703" cy="941796"/>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DUNG LƯỢNG LƯU TRỮ DỮ LIỆU CỦA MỘT SỐ THIẾT BỊ THƯỜNG GẶP:</a:t>
            </a:r>
            <a:endParaRPr lang="vi-VN" sz="2400" b="1" dirty="0">
              <a:solidFill>
                <a:srgbClr val="FFFFFF"/>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0" y="2388997"/>
            <a:ext cx="3962400" cy="2463819"/>
          </a:xfrm>
          <a:prstGeom prst="cloudCallout">
            <a:avLst>
              <a:gd name="adj1" fmla="val 74013"/>
              <a:gd name="adj2" fmla="val 14950"/>
            </a:avLst>
          </a:prstGeom>
          <a:solidFill>
            <a:srgbClr val="00B0F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3200" dirty="0" err="1">
                <a:solidFill>
                  <a:prstClr val="white"/>
                </a:solidFill>
                <a:latin typeface="Times New Roman" panose="02020603050405020304" pitchFamily="18" charset="0"/>
                <a:cs typeface="Times New Roman" panose="02020603050405020304" pitchFamily="18" charset="0"/>
              </a:rPr>
              <a:t>Đơn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vị</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đo</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lượng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dữ</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liệu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gì</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Nêu</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kí</a:t>
            </a:r>
            <a:r>
              <a:rPr lang="en-US" sz="3200" dirty="0" smtClean="0">
                <a:solidFill>
                  <a:prstClr val="white"/>
                </a:solidFill>
                <a:latin typeface="Times New Roman" panose="02020603050405020304" pitchFamily="18" charset="0"/>
                <a:cs typeface="Times New Roman" panose="02020603050405020304" pitchFamily="18" charset="0"/>
              </a:rPr>
              <a:t> </a:t>
            </a:r>
            <a:r>
              <a:rPr lang="en-US" sz="3200" dirty="0" err="1" smtClean="0">
                <a:solidFill>
                  <a:prstClr val="white"/>
                </a:solidFill>
                <a:latin typeface="Times New Roman" panose="02020603050405020304" pitchFamily="18" charset="0"/>
                <a:cs typeface="Times New Roman" panose="02020603050405020304" pitchFamily="18" charset="0"/>
              </a:rPr>
              <a:t>hiệu</a:t>
            </a:r>
            <a:r>
              <a:rPr lang="en-US" sz="3200" dirty="0" smtClean="0">
                <a:solidFill>
                  <a:prstClr val="white"/>
                </a:solidFill>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435" y="2133600"/>
            <a:ext cx="3938309" cy="2006782"/>
          </a:xfrm>
          <a:prstGeom prst="rect">
            <a:avLst/>
          </a:prstGeom>
        </p:spPr>
      </p:pic>
      <p:sp>
        <p:nvSpPr>
          <p:cNvPr id="8" name="TextBox 8"/>
          <p:cNvSpPr txBox="1">
            <a:spLocks noChangeArrowheads="1"/>
          </p:cNvSpPr>
          <p:nvPr/>
        </p:nvSpPr>
        <p:spPr bwMode="auto">
          <a:xfrm>
            <a:off x="685800" y="5435025"/>
            <a:ext cx="7966488"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a:spcBef>
                <a:spcPct val="0"/>
              </a:spcBef>
              <a:buNone/>
            </a:pPr>
            <a:r>
              <a:rPr lang="en-US" altLang="en-US" b="1" dirty="0">
                <a:solidFill>
                  <a:srgbClr val="000099"/>
                </a:solidFill>
                <a:latin typeface="Times New Roman" panose="02020603050405020304" pitchFamily="18" charset="0"/>
                <a:cs typeface="Times New Roman" panose="02020603050405020304" pitchFamily="18" charset="0"/>
              </a:rPr>
              <a:t>Byte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đơn</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vị</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đo</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lượng</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dữ</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kí</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hiệu</a:t>
            </a:r>
            <a:r>
              <a:rPr lang="en-US" altLang="en-US" b="1" dirty="0">
                <a:solidFill>
                  <a:srgbClr val="000099"/>
                </a:solidFill>
                <a:latin typeface="Times New Roman" panose="02020603050405020304" pitchFamily="18" charset="0"/>
                <a:cs typeface="Times New Roman" panose="02020603050405020304" pitchFamily="18" charset="0"/>
              </a:rPr>
              <a:t> </a:t>
            </a:r>
            <a:r>
              <a:rPr lang="en-US" altLang="en-US" b="1" dirty="0" err="1">
                <a:solidFill>
                  <a:srgbClr val="000099"/>
                </a:solidFill>
                <a:latin typeface="Times New Roman" panose="02020603050405020304" pitchFamily="18" charset="0"/>
                <a:cs typeface="Times New Roman" panose="02020603050405020304" pitchFamily="18" charset="0"/>
              </a:rPr>
              <a:t>là</a:t>
            </a:r>
            <a:r>
              <a:rPr lang="en-US" altLang="en-US" b="1" dirty="0">
                <a:solidFill>
                  <a:srgbClr val="000099"/>
                </a:solidFill>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10966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144787" y="764704"/>
            <a:ext cx="8604062" cy="1815882"/>
          </a:xfrm>
          <a:prstGeom prst="rect">
            <a:avLst/>
          </a:prstGeom>
        </p:spPr>
        <p:txBody>
          <a:bodyPr wrap="square">
            <a:spAutoFit/>
          </a:bodyPr>
          <a:lstStyle/>
          <a:p>
            <a:pPr defTabSz="685800"/>
            <a:r>
              <a:rPr lang="en-US" sz="2800" u="sng" dirty="0" err="1">
                <a:solidFill>
                  <a:srgbClr val="C00000"/>
                </a:solidFill>
                <a:latin typeface="Times New Roman" panose="02020603050405020304" pitchFamily="18" charset="0"/>
                <a:ea typeface="Calibri" panose="020F0502020204030204" pitchFamily="34" charset="0"/>
              </a:rPr>
              <a:t>Giải</a:t>
            </a:r>
            <a:r>
              <a:rPr lang="en-US" sz="2800" u="sng" dirty="0">
                <a:solidFill>
                  <a:srgbClr val="C00000"/>
                </a:solidFill>
                <a:latin typeface="Times New Roman" panose="02020603050405020304" pitchFamily="18" charset="0"/>
                <a:ea typeface="Calibri" panose="020F0502020204030204" pitchFamily="34" charset="0"/>
              </a:rPr>
              <a:t> </a:t>
            </a:r>
            <a:r>
              <a:rPr lang="en-US" sz="2800" u="sng" dirty="0" err="1">
                <a:solidFill>
                  <a:srgbClr val="C00000"/>
                </a:solidFill>
                <a:latin typeface="Times New Roman" panose="02020603050405020304" pitchFamily="18" charset="0"/>
                <a:ea typeface="Calibri" panose="020F0502020204030204" pitchFamily="34" charset="0"/>
              </a:rPr>
              <a:t>thích</a:t>
            </a:r>
            <a:r>
              <a:rPr lang="en-US" sz="2800" dirty="0" smtClean="0">
                <a:solidFill>
                  <a:srgbClr val="C00000"/>
                </a:solidFill>
                <a:latin typeface="Times New Roman" panose="02020603050405020304" pitchFamily="18" charset="0"/>
                <a:ea typeface="Calibri" panose="020F0502020204030204" pitchFamily="34" charset="0"/>
              </a:rPr>
              <a:t>:</a:t>
            </a:r>
          </a:p>
          <a:p>
            <a:pPr algn="just" defTabSz="685800"/>
            <a:r>
              <a:rPr lang="en-US" sz="2800" dirty="0" smtClean="0">
                <a:solidFill>
                  <a:srgbClr val="C00000"/>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bội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của</a:t>
            </a:r>
            <a:r>
              <a:rPr lang="en-US" sz="2800" dirty="0">
                <a:solidFill>
                  <a:srgbClr val="0000FF"/>
                </a:solidFill>
                <a:latin typeface="Times New Roman" panose="02020603050405020304" pitchFamily="18" charset="0"/>
                <a:ea typeface="Calibri" panose="020F0502020204030204" pitchFamily="34" charset="0"/>
              </a:rPr>
              <a:t> byte </a:t>
            </a:r>
            <a:r>
              <a:rPr lang="en-US" sz="2800" dirty="0" err="1">
                <a:solidFill>
                  <a:srgbClr val="0000FF"/>
                </a:solidFill>
                <a:latin typeface="Times New Roman" panose="02020603050405020304" pitchFamily="18" charset="0"/>
                <a:ea typeface="Calibri" panose="020F0502020204030204" pitchFamily="34" charset="0"/>
              </a:rPr>
              <a:t>dùng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lượng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liệu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được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tạo</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ra</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cách</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thêm</a:t>
            </a:r>
            <a:r>
              <a:rPr lang="en-US" sz="2800" dirty="0">
                <a:solidFill>
                  <a:srgbClr val="0000FF"/>
                </a:solidFill>
                <a:latin typeface="Times New Roman" panose="02020603050405020304" pitchFamily="18" charset="0"/>
                <a:ea typeface="Calibri" panose="020F0502020204030204" pitchFamily="34" charset="0"/>
              </a:rPr>
              <a:t> 2</a:t>
            </a:r>
            <a:r>
              <a:rPr lang="en-US" sz="2800" baseline="30000" dirty="0">
                <a:solidFill>
                  <a:srgbClr val="0000FF"/>
                </a:solidFill>
                <a:latin typeface="Times New Roman" panose="02020603050405020304" pitchFamily="18" charset="0"/>
                <a:ea typeface="Calibri" panose="020F0502020204030204" pitchFamily="34" charset="0"/>
              </a:rPr>
              <a:t>10</a:t>
            </a:r>
            <a:r>
              <a:rPr lang="en-US" sz="2800" dirty="0">
                <a:solidFill>
                  <a:srgbClr val="0000FF"/>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bằng</a:t>
            </a:r>
            <a:r>
              <a:rPr lang="en-US" sz="2800" b="1" i="1" dirty="0">
                <a:solidFill>
                  <a:srgbClr val="FF0000"/>
                </a:solidFill>
                <a:latin typeface="Times New Roman" panose="02020603050405020304" pitchFamily="18" charset="0"/>
                <a:ea typeface="Calibri" panose="020F0502020204030204" pitchFamily="34" charset="0"/>
              </a:rPr>
              <a:t> 1024</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dễ</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hình</a:t>
            </a:r>
            <a:r>
              <a:rPr lang="en-US" sz="2800" dirty="0">
                <a:solidFill>
                  <a:srgbClr val="0000FF"/>
                </a:solidFill>
                <a:latin typeface="Times New Roman" panose="02020603050405020304" pitchFamily="18" charset="0"/>
                <a:ea typeface="Calibri" panose="020F0502020204030204" pitchFamily="34" charset="0"/>
              </a:rPr>
              <a:t> dung </a:t>
            </a:r>
            <a:r>
              <a:rPr lang="en-US" sz="2800" dirty="0" err="1">
                <a:solidFill>
                  <a:srgbClr val="0000FF"/>
                </a:solidFill>
                <a:latin typeface="Times New Roman" panose="02020603050405020304" pitchFamily="18" charset="0"/>
                <a:ea typeface="Calibri" panose="020F0502020204030204" pitchFamily="34" charset="0"/>
              </a:rPr>
              <a:t>có</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xấp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xỉ</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là</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với</a:t>
            </a:r>
            <a:r>
              <a:rPr lang="en-US" sz="2800" dirty="0">
                <a:solidFill>
                  <a:srgbClr val="0000FF"/>
                </a:solidFill>
                <a:latin typeface="Times New Roman" panose="02020603050405020304" pitchFamily="18" charset="0"/>
                <a:ea typeface="Calibri" panose="020F0502020204030204" pitchFamily="34" charset="0"/>
              </a:rPr>
              <a:t> 1000 </a:t>
            </a:r>
            <a:r>
              <a:rPr lang="en-US" sz="2800" dirty="0" err="1">
                <a:solidFill>
                  <a:srgbClr val="0000FF"/>
                </a:solidFill>
                <a:latin typeface="Times New Roman" panose="02020603050405020304" pitchFamily="18" charset="0"/>
                <a:ea typeface="Calibri" panose="020F0502020204030204" pitchFamily="34" charset="0"/>
              </a:rPr>
              <a:t>lần</a:t>
            </a:r>
            <a:r>
              <a:rPr lang="en-US" sz="2800" dirty="0">
                <a:solidFill>
                  <a:srgbClr val="0000FF"/>
                </a:solidFill>
                <a:latin typeface="Times New Roman" panose="02020603050405020304" pitchFamily="18" charset="0"/>
                <a:ea typeface="Calibri" panose="020F0502020204030204" pitchFamily="34" charset="0"/>
              </a:rPr>
              <a:t>.</a:t>
            </a:r>
          </a:p>
        </p:txBody>
      </p:sp>
      <p:sp>
        <p:nvSpPr>
          <p:cNvPr id="5" name="Rectangle 4"/>
          <p:cNvSpPr/>
          <p:nvPr/>
        </p:nvSpPr>
        <p:spPr>
          <a:xfrm>
            <a:off x="144786" y="2457495"/>
            <a:ext cx="8891709" cy="1384995"/>
          </a:xfrm>
          <a:prstGeom prst="rect">
            <a:avLst/>
          </a:prstGeom>
        </p:spPr>
        <p:txBody>
          <a:bodyPr wrap="square">
            <a:spAutoFit/>
          </a:bodyPr>
          <a:lstStyle/>
          <a:p>
            <a:pPr defTabSz="685800"/>
            <a:endParaRPr lang="en-US" sz="2800" dirty="0" smtClean="0">
              <a:solidFill>
                <a:srgbClr val="0000FF"/>
              </a:solidFill>
              <a:latin typeface="Times New Roman" panose="02020603050405020304" pitchFamily="18" charset="0"/>
              <a:ea typeface="Calibri" panose="020F0502020204030204" pitchFamily="34" charset="0"/>
            </a:endParaRPr>
          </a:p>
          <a:p>
            <a:pPr defTabSz="685800"/>
            <a:r>
              <a:rPr lang="en-US" sz="2800" i="1" u="sng" dirty="0" err="1" smtClean="0">
                <a:solidFill>
                  <a:srgbClr val="FF0066"/>
                </a:solidFill>
                <a:latin typeface="Times New Roman" panose="02020603050405020304" pitchFamily="18" charset="0"/>
                <a:ea typeface="Calibri" panose="020F0502020204030204" pitchFamily="34" charset="0"/>
              </a:rPr>
              <a:t>Thảo</a:t>
            </a:r>
            <a:r>
              <a:rPr lang="en-US" sz="2800" i="1" u="sng" dirty="0" smtClean="0">
                <a:solidFill>
                  <a:srgbClr val="FF0066"/>
                </a:solidFill>
                <a:latin typeface="Times New Roman" panose="02020603050405020304" pitchFamily="18" charset="0"/>
                <a:ea typeface="Calibri" panose="020F0502020204030204" pitchFamily="34" charset="0"/>
              </a:rPr>
              <a:t> </a:t>
            </a:r>
            <a:r>
              <a:rPr lang="en-US" sz="2800" i="1" u="sng" dirty="0" err="1" smtClean="0">
                <a:solidFill>
                  <a:srgbClr val="FF0066"/>
                </a:solidFill>
                <a:latin typeface="Times New Roman" panose="02020603050405020304" pitchFamily="18" charset="0"/>
                <a:ea typeface="Calibri" panose="020F0502020204030204" pitchFamily="34" charset="0"/>
              </a:rPr>
              <a:t>luận</a:t>
            </a:r>
            <a:r>
              <a:rPr lang="en-US" sz="2800" i="1" u="sng" dirty="0" smtClean="0">
                <a:solidFill>
                  <a:srgbClr val="FF0066"/>
                </a:solidFill>
                <a:latin typeface="Times New Roman" panose="02020603050405020304" pitchFamily="18" charset="0"/>
                <a:ea typeface="Calibri" panose="020F0502020204030204" pitchFamily="34" charset="0"/>
              </a:rPr>
              <a:t> </a:t>
            </a:r>
            <a:r>
              <a:rPr lang="en-US" sz="2800" i="1" u="sng" dirty="0" err="1" smtClean="0">
                <a:solidFill>
                  <a:srgbClr val="FF0066"/>
                </a:solidFill>
                <a:latin typeface="Times New Roman" panose="02020603050405020304" pitchFamily="18" charset="0"/>
                <a:ea typeface="Calibri" panose="020F0502020204030204" pitchFamily="34" charset="0"/>
              </a:rPr>
              <a:t>nhóm</a:t>
            </a:r>
            <a:r>
              <a:rPr lang="en-US" sz="2800" i="1" u="sng" dirty="0" smtClean="0">
                <a:solidFill>
                  <a:srgbClr val="FF0066"/>
                </a:solidFill>
                <a:latin typeface="Times New Roman" panose="02020603050405020304" pitchFamily="18" charset="0"/>
                <a:ea typeface="Calibri" panose="020F0502020204030204" pitchFamily="34" charset="0"/>
              </a:rPr>
              <a:t> (2 </a:t>
            </a:r>
            <a:r>
              <a:rPr lang="en-US" sz="2800" i="1" u="sng" dirty="0" err="1" smtClean="0">
                <a:solidFill>
                  <a:srgbClr val="FF0066"/>
                </a:solidFill>
                <a:latin typeface="Times New Roman" panose="02020603050405020304" pitchFamily="18" charset="0"/>
                <a:ea typeface="Calibri" panose="020F0502020204030204" pitchFamily="34" charset="0"/>
              </a:rPr>
              <a:t>phút</a:t>
            </a:r>
            <a:r>
              <a:rPr lang="en-US" sz="2800" i="1" u="sng" dirty="0" smtClean="0">
                <a:solidFill>
                  <a:srgbClr val="FF0066"/>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Hãy</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điền</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vào</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các</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chỗ</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còn</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trống</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sau</a:t>
            </a:r>
            <a:r>
              <a:rPr lang="en-US" sz="2800" dirty="0" smtClean="0">
                <a:solidFill>
                  <a:srgbClr val="0000FF"/>
                </a:solidFill>
                <a:latin typeface="Times New Roman" panose="02020603050405020304" pitchFamily="18" charset="0"/>
                <a:ea typeface="Calibri" panose="020F0502020204030204" pitchFamily="34" charset="0"/>
              </a:rPr>
              <a:t> </a:t>
            </a:r>
            <a:r>
              <a:rPr lang="en-US" sz="2800" dirty="0" err="1" smtClean="0">
                <a:solidFill>
                  <a:srgbClr val="0000FF"/>
                </a:solidFill>
                <a:latin typeface="Times New Roman" panose="02020603050405020304" pitchFamily="18" charset="0"/>
                <a:ea typeface="Calibri" panose="020F0502020204030204" pitchFamily="34" charset="0"/>
              </a:rPr>
              <a:t>đây</a:t>
            </a:r>
            <a:r>
              <a:rPr lang="en-US" sz="2800" dirty="0" smtClean="0">
                <a:solidFill>
                  <a:srgbClr val="0000FF"/>
                </a:solidFill>
                <a:latin typeface="Times New Roman" panose="02020603050405020304" pitchFamily="18" charset="0"/>
                <a:ea typeface="Calibri" panose="020F0502020204030204" pitchFamily="34" charset="0"/>
              </a:rPr>
              <a:t>:</a:t>
            </a:r>
            <a:endParaRPr lang="en-US" sz="2800" dirty="0">
              <a:solidFill>
                <a:srgbClr val="0000FF"/>
              </a:solidFill>
              <a:latin typeface="Times New Roman" panose="02020603050405020304" pitchFamily="18" charset="0"/>
              <a:ea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6815482"/>
              </p:ext>
            </p:extLst>
          </p:nvPr>
        </p:nvGraphicFramePr>
        <p:xfrm>
          <a:off x="144785" y="4005064"/>
          <a:ext cx="8891709" cy="2736305"/>
        </p:xfrm>
        <a:graphic>
          <a:graphicData uri="http://schemas.openxmlformats.org/drawingml/2006/table">
            <a:tbl>
              <a:tblPr firstRow="1" bandRow="1">
                <a:tableStyleId>{5C22544A-7EE6-4342-B048-85BDC9FD1C3A}</a:tableStyleId>
              </a:tblPr>
              <a:tblGrid>
                <a:gridCol w="2963903">
                  <a:extLst>
                    <a:ext uri="{9D8B030D-6E8A-4147-A177-3AD203B41FA5}">
                      <a16:colId xmlns:a16="http://schemas.microsoft.com/office/drawing/2014/main" xmlns="" val="47978434"/>
                    </a:ext>
                  </a:extLst>
                </a:gridCol>
                <a:gridCol w="2963903">
                  <a:extLst>
                    <a:ext uri="{9D8B030D-6E8A-4147-A177-3AD203B41FA5}">
                      <a16:colId xmlns:a16="http://schemas.microsoft.com/office/drawing/2014/main" xmlns="" val="3635285043"/>
                    </a:ext>
                  </a:extLst>
                </a:gridCol>
                <a:gridCol w="2963903">
                  <a:extLst>
                    <a:ext uri="{9D8B030D-6E8A-4147-A177-3AD203B41FA5}">
                      <a16:colId xmlns:a16="http://schemas.microsoft.com/office/drawing/2014/main" xmlns="" val="3759467900"/>
                    </a:ext>
                  </a:extLst>
                </a:gridCol>
              </a:tblGrid>
              <a:tr h="547261">
                <a:tc>
                  <a:txBody>
                    <a:bodyPr/>
                    <a:lstStyle/>
                    <a:p>
                      <a:pPr algn="ctr"/>
                      <a:r>
                        <a:rPr lang="en-US" sz="2600" dirty="0" err="1" smtClean="0">
                          <a:latin typeface="Times New Roman" panose="02020603050405020304" pitchFamily="18" charset="0"/>
                          <a:cs typeface="Times New Roman" panose="02020603050405020304" pitchFamily="18" charset="0"/>
                        </a:rPr>
                        <a:t>Viết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Đọc</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là</a:t>
                      </a:r>
                      <a:endParaRPr lang="vi-VN"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err="1" smtClean="0">
                          <a:latin typeface="Times New Roman" panose="02020603050405020304" pitchFamily="18" charset="0"/>
                          <a:cs typeface="Times New Roman" panose="02020603050405020304" pitchFamily="18" charset="0"/>
                        </a:rPr>
                        <a:t>Xấp</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xỉ</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6293694"/>
                  </a:ext>
                </a:extLst>
              </a:tr>
              <a:tr h="547261">
                <a:tc>
                  <a:txBody>
                    <a:bodyPr/>
                    <a:lstStyle/>
                    <a:p>
                      <a:r>
                        <a:rPr lang="en-US" sz="2600" dirty="0" smtClean="0">
                          <a:latin typeface="Times New Roman" panose="02020603050405020304" pitchFamily="18" charset="0"/>
                          <a:cs typeface="Times New Roman" panose="02020603050405020304" pitchFamily="18" charset="0"/>
                        </a:rPr>
                        <a:t>1 KB (Kilobyte)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 1 Ki-</a:t>
                      </a:r>
                      <a:r>
                        <a:rPr lang="en-US" sz="2600" dirty="0" err="1" smtClean="0">
                          <a:latin typeface="Times New Roman" panose="02020603050405020304" pitchFamily="18" charset="0"/>
                          <a:cs typeface="Times New Roman" panose="02020603050405020304" pitchFamily="18" charset="0"/>
                        </a:rPr>
                        <a:t>lô</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bai</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err="1" smtClean="0">
                          <a:latin typeface="Times New Roman" panose="02020603050405020304" pitchFamily="18" charset="0"/>
                          <a:cs typeface="Times New Roman" panose="02020603050405020304" pitchFamily="18" charset="0"/>
                        </a:rPr>
                        <a:t>Một</a:t>
                      </a:r>
                      <a:r>
                        <a:rPr lang="en-US" sz="2600" baseline="0" dirty="0" smtClean="0">
                          <a:latin typeface="Times New Roman" panose="02020603050405020304" pitchFamily="18" charset="0"/>
                          <a:cs typeface="Times New Roman" panose="02020603050405020304" pitchFamily="18" charset="0"/>
                        </a:rPr>
                        <a:t> </a:t>
                      </a:r>
                      <a:r>
                        <a:rPr lang="en-US" sz="2600" baseline="0" dirty="0" err="1" smtClean="0">
                          <a:latin typeface="Times New Roman" panose="02020603050405020304" pitchFamily="18" charset="0"/>
                          <a:cs typeface="Times New Roman" panose="02020603050405020304" pitchFamily="18" charset="0"/>
                        </a:rPr>
                        <a:t>nghìn</a:t>
                      </a:r>
                      <a:r>
                        <a:rPr lang="en-US" sz="2600" baseline="0" dirty="0" smtClean="0">
                          <a:latin typeface="Times New Roman" panose="02020603050405020304" pitchFamily="18" charset="0"/>
                          <a:cs typeface="Times New Roman" panose="02020603050405020304" pitchFamily="18" charset="0"/>
                        </a:rPr>
                        <a:t> byte</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49661586"/>
                  </a:ext>
                </a:extLst>
              </a:tr>
              <a:tr h="547261">
                <a:tc>
                  <a:txBody>
                    <a:bodyPr/>
                    <a:lstStyle/>
                    <a:p>
                      <a:r>
                        <a:rPr lang="en-US" sz="2600" dirty="0" smtClean="0">
                          <a:latin typeface="Times New Roman" panose="02020603050405020304" pitchFamily="18" charset="0"/>
                          <a:cs typeface="Times New Roman" panose="02020603050405020304" pitchFamily="18" charset="0"/>
                        </a:rPr>
                        <a:t>1 MB (Megabyte)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966799073"/>
                  </a:ext>
                </a:extLst>
              </a:tr>
              <a:tr h="547261">
                <a:tc>
                  <a:txBody>
                    <a:bodyPr/>
                    <a:lstStyle/>
                    <a:p>
                      <a:r>
                        <a:rPr lang="en-US" sz="2600" dirty="0" smtClean="0">
                          <a:latin typeface="Times New Roman" panose="02020603050405020304" pitchFamily="18" charset="0"/>
                          <a:cs typeface="Times New Roman" panose="02020603050405020304" pitchFamily="18" charset="0"/>
                        </a:rPr>
                        <a:t>1 GB (Gigabyte)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43735576"/>
                  </a:ext>
                </a:extLst>
              </a:tr>
              <a:tr h="547261">
                <a:tc>
                  <a:txBody>
                    <a:bodyPr/>
                    <a:lstStyle/>
                    <a:p>
                      <a:r>
                        <a:rPr lang="en-US" sz="2600" dirty="0" smtClean="0">
                          <a:latin typeface="Times New Roman" panose="02020603050405020304" pitchFamily="18" charset="0"/>
                          <a:cs typeface="Times New Roman" panose="02020603050405020304" pitchFamily="18" charset="0"/>
                        </a:rPr>
                        <a:t>1 TB (Terabyte)</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tc>
                  <a:txBody>
                    <a:bodyPr/>
                    <a:lstStyle/>
                    <a:p>
                      <a:r>
                        <a:rPr lang="en-US" sz="2600" dirty="0" smtClean="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35465357"/>
                  </a:ext>
                </a:extLst>
              </a:tr>
            </a:tbl>
          </a:graphicData>
        </a:graphic>
      </p:graphicFrame>
      <p:sp>
        <p:nvSpPr>
          <p:cNvPr id="3" name="Rectangle 2"/>
          <p:cNvSpPr/>
          <p:nvPr/>
        </p:nvSpPr>
        <p:spPr>
          <a:xfrm>
            <a:off x="3131840" y="5013176"/>
            <a:ext cx="2029723"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Mê-ga-bai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131840" y="5570076"/>
            <a:ext cx="1911101"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Gi-ga-bai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131840" y="6093296"/>
            <a:ext cx="1903021" cy="523220"/>
          </a:xfrm>
          <a:prstGeom prst="rect">
            <a:avLst/>
          </a:prstGeom>
        </p:spPr>
        <p:txBody>
          <a:bodyPr wrap="none">
            <a:spAutoFit/>
          </a:bodyPr>
          <a:lstStyle/>
          <a:p>
            <a:r>
              <a:rPr lang="en-US" sz="2800" b="1" dirty="0" smtClean="0">
                <a:solidFill>
                  <a:srgbClr val="FF0066"/>
                </a:solidFill>
                <a:latin typeface="Times New Roman" panose="02020603050405020304" pitchFamily="18" charset="0"/>
                <a:cs typeface="Times New Roman" panose="02020603050405020304" pitchFamily="18" charset="0"/>
              </a:rPr>
              <a:t>1 </a:t>
            </a:r>
            <a:r>
              <a:rPr lang="en-US" sz="2800" b="1" dirty="0" err="1" smtClean="0">
                <a:solidFill>
                  <a:srgbClr val="FF0066"/>
                </a:solidFill>
                <a:latin typeface="Times New Roman" panose="02020603050405020304" pitchFamily="18" charset="0"/>
                <a:cs typeface="Times New Roman" panose="02020603050405020304" pitchFamily="18" charset="0"/>
              </a:rPr>
              <a:t>Tê-ra-bai</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156176" y="5013176"/>
            <a:ext cx="2398413"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triệu</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56176" y="5570076"/>
            <a:ext cx="1880643"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tỉ</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156176" y="6093296"/>
            <a:ext cx="2850460" cy="523220"/>
          </a:xfrm>
          <a:prstGeom prst="rect">
            <a:avLst/>
          </a:prstGeom>
        </p:spPr>
        <p:txBody>
          <a:bodyPr wrap="none">
            <a:spAutoFit/>
          </a:bodyPr>
          <a:lstStyle/>
          <a:p>
            <a:r>
              <a:rPr lang="en-US" sz="2800" b="1" dirty="0" err="1" smtClean="0">
                <a:solidFill>
                  <a:srgbClr val="FF0066"/>
                </a:solidFill>
                <a:latin typeface="Times New Roman" panose="02020603050405020304" pitchFamily="18" charset="0"/>
                <a:cs typeface="Times New Roman" panose="02020603050405020304" pitchFamily="18" charset="0"/>
              </a:rPr>
              <a:t>Một</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nghìn</a:t>
            </a:r>
            <a:r>
              <a:rPr lang="en-US" sz="2800" b="1" dirty="0" smtClean="0">
                <a:solidFill>
                  <a:srgbClr val="FF0066"/>
                </a:solidFill>
                <a:latin typeface="Times New Roman" panose="02020603050405020304" pitchFamily="18" charset="0"/>
                <a:cs typeface="Times New Roman" panose="02020603050405020304" pitchFamily="18" charset="0"/>
              </a:rPr>
              <a:t> </a:t>
            </a:r>
            <a:r>
              <a:rPr lang="en-US" sz="2800" b="1" dirty="0" err="1" smtClean="0">
                <a:solidFill>
                  <a:srgbClr val="FF0066"/>
                </a:solidFill>
                <a:latin typeface="Times New Roman" panose="02020603050405020304" pitchFamily="18" charset="0"/>
                <a:cs typeface="Times New Roman" panose="02020603050405020304" pitchFamily="18" charset="0"/>
              </a:rPr>
              <a:t>tỉ</a:t>
            </a:r>
            <a:r>
              <a:rPr lang="en-US" sz="2800" b="1" dirty="0" smtClean="0">
                <a:solidFill>
                  <a:srgbClr val="FF0066"/>
                </a:solidFill>
                <a:latin typeface="Times New Roman" panose="02020603050405020304" pitchFamily="18" charset="0"/>
                <a:cs typeface="Times New Roman" panose="02020603050405020304" pitchFamily="18" charset="0"/>
              </a:rPr>
              <a:t> byte</a:t>
            </a:r>
            <a:endParaRPr lang="vi-VN" sz="2800" b="1" dirty="0">
              <a:solidFill>
                <a:srgbClr val="FF0066"/>
              </a:solidFill>
              <a:latin typeface="Times New Roman" panose="02020603050405020304" pitchFamily="18" charset="0"/>
              <a:cs typeface="Times New Roman" panose="02020603050405020304" pitchFamily="18" charset="0"/>
            </a:endParaRPr>
          </a:p>
        </p:txBody>
      </p:sp>
      <p:pic>
        <p:nvPicPr>
          <p:cNvPr id="15"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4428" y="573889"/>
            <a:ext cx="1472208" cy="80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7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31" presetClass="exit" presetSubtype="0" fill="hold" nodeType="withEffect">
                                  <p:stCondLst>
                                    <p:cond delay="123000"/>
                                  </p:stCondLst>
                                  <p:iterate type="lt">
                                    <p:tmPct val="5000"/>
                                  </p:iterate>
                                  <p:childTnLst>
                                    <p:anim calcmode="lin" valueType="num">
                                      <p:cBhvr>
                                        <p:cTn id="46" dur="1000"/>
                                        <p:tgtEl>
                                          <p:spTgt spid="15"/>
                                        </p:tgtEl>
                                        <p:attrNameLst>
                                          <p:attrName>ppt_w</p:attrName>
                                        </p:attrNameLst>
                                      </p:cBhvr>
                                      <p:tavLst>
                                        <p:tav tm="0">
                                          <p:val>
                                            <p:strVal val="ppt_w"/>
                                          </p:val>
                                        </p:tav>
                                        <p:tav tm="100000">
                                          <p:val>
                                            <p:fltVal val="0"/>
                                          </p:val>
                                        </p:tav>
                                      </p:tavLst>
                                    </p:anim>
                                    <p:anim calcmode="lin" valueType="num">
                                      <p:cBhvr>
                                        <p:cTn id="47" dur="1000"/>
                                        <p:tgtEl>
                                          <p:spTgt spid="15"/>
                                        </p:tgtEl>
                                        <p:attrNameLst>
                                          <p:attrName>ppt_h</p:attrName>
                                        </p:attrNameLst>
                                      </p:cBhvr>
                                      <p:tavLst>
                                        <p:tav tm="0">
                                          <p:val>
                                            <p:strVal val="ppt_h"/>
                                          </p:val>
                                        </p:tav>
                                        <p:tav tm="100000">
                                          <p:val>
                                            <p:fltVal val="0"/>
                                          </p:val>
                                        </p:tav>
                                      </p:tavLst>
                                    </p:anim>
                                    <p:anim calcmode="lin" valueType="num">
                                      <p:cBhvr>
                                        <p:cTn id="48" dur="1000"/>
                                        <p:tgtEl>
                                          <p:spTgt spid="15"/>
                                        </p:tgtEl>
                                        <p:attrNameLst>
                                          <p:attrName>style.rotation</p:attrName>
                                        </p:attrNameLst>
                                      </p:cBhvr>
                                      <p:tavLst>
                                        <p:tav tm="0">
                                          <p:val>
                                            <p:fltVal val="0"/>
                                          </p:val>
                                        </p:tav>
                                        <p:tav tm="100000">
                                          <p:val>
                                            <p:fltVal val="90"/>
                                          </p:val>
                                        </p:tav>
                                      </p:tavLst>
                                    </p:anim>
                                    <p:animEffect transition="out" filter="fade">
                                      <p:cBhvr>
                                        <p:cTn id="49" dur="1000"/>
                                        <p:tgtEl>
                                          <p:spTgt spid="15"/>
                                        </p:tgtEl>
                                      </p:cBhvr>
                                    </p:animEffect>
                                    <p:set>
                                      <p:cBhvr>
                                        <p:cTn id="50"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580672"/>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 </a:t>
            </a:r>
            <a:r>
              <a:rPr lang="en-US" sz="30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5" name="Hộp Văn bản 5">
            <a:extLst>
              <a:ext uri="{FF2B5EF4-FFF2-40B4-BE49-F238E27FC236}">
                <a16:creationId xmlns:a16="http://schemas.microsoft.com/office/drawing/2014/main" xmlns="" id="{16336C16-5CCD-471A-A6C9-53B8EA177AE9}"/>
              </a:ext>
            </a:extLst>
          </p:cNvPr>
          <p:cNvSpPr txBox="1"/>
          <p:nvPr/>
        </p:nvSpPr>
        <p:spPr>
          <a:xfrm>
            <a:off x="23897" y="762000"/>
            <a:ext cx="8489820" cy="517065"/>
          </a:xfrm>
          <a:prstGeom prst="rect">
            <a:avLst/>
          </a:prstGeom>
          <a:noFill/>
          <a:scene3d>
            <a:camera prst="orthographicFront"/>
            <a:lightRig rig="threePt" dir="t"/>
          </a:scene3d>
          <a:sp3d>
            <a:bevelT prst="softRound"/>
          </a:sp3d>
        </p:spPr>
        <p:txBody>
          <a:bodyPr wrap="square">
            <a:spAutoFit/>
          </a:bodyPr>
          <a:lstStyle/>
          <a:p>
            <a:pPr algn="just" defTabSz="685800">
              <a:lnSpc>
                <a:spcPct val="115000"/>
              </a:lnSpc>
              <a:spcBef>
                <a:spcPts val="450"/>
              </a:spcBef>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b="1" dirty="0">
              <a:solidFill>
                <a:srgbClr val="FFFFFF"/>
              </a:solidFill>
              <a:latin typeface="Times New Roman" panose="02020603050405020304" pitchFamily="18" charset="0"/>
              <a:cs typeface="Times New Roman" panose="02020603050405020304" pitchFamily="18" charset="0"/>
            </a:endParaRPr>
          </a:p>
        </p:txBody>
      </p:sp>
      <p:pic>
        <p:nvPicPr>
          <p:cNvPr id="6" name="Picture 5" descr="Screen Clipping"/>
          <p:cNvPicPr/>
          <p:nvPr/>
        </p:nvPicPr>
        <p:blipFill>
          <a:blip r:embed="rId3" cstate="print">
            <a:extLst>
              <a:ext uri="{28A0092B-C50C-407E-A947-70E740481C1C}">
                <a14:useLocalDpi xmlns:a14="http://schemas.microsoft.com/office/drawing/2010/main" val="0"/>
              </a:ext>
            </a:extLst>
          </a:blip>
          <a:stretch>
            <a:fillRect/>
          </a:stretch>
        </p:blipFill>
        <p:spPr>
          <a:xfrm>
            <a:off x="23896" y="1955149"/>
            <a:ext cx="9120104" cy="4426179"/>
          </a:xfrm>
          <a:prstGeom prst="rect">
            <a:avLst/>
          </a:prstGeom>
        </p:spPr>
      </p:pic>
      <p:sp>
        <p:nvSpPr>
          <p:cNvPr id="2" name="Rectangle 1"/>
          <p:cNvSpPr/>
          <p:nvPr/>
        </p:nvSpPr>
        <p:spPr>
          <a:xfrm>
            <a:off x="948545" y="5343599"/>
            <a:ext cx="1074333"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500GB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02540" y="5343599"/>
            <a:ext cx="1125629"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512MB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693785" y="5343599"/>
            <a:ext cx="766557" cy="461665"/>
          </a:xfrm>
          <a:prstGeom prst="rect">
            <a:avLst/>
          </a:prstGeom>
        </p:spPr>
        <p:txBody>
          <a:bodyPr wrap="none">
            <a:spAutoFit/>
          </a:bodyPr>
          <a:lstStyle/>
          <a:p>
            <a:r>
              <a:rPr lang="en-US" sz="2400" dirty="0">
                <a:solidFill>
                  <a:srgbClr val="FF0000"/>
                </a:solidFill>
                <a:latin typeface="Times New Roman" panose="02020603050405020304" pitchFamily="18" charset="0"/>
                <a:cs typeface="Times New Roman" panose="02020603050405020304" pitchFamily="18" charset="0"/>
              </a:rPr>
              <a:t>8</a:t>
            </a:r>
            <a:r>
              <a:rPr lang="en-US" sz="2400" dirty="0" smtClean="0">
                <a:solidFill>
                  <a:srgbClr val="FF0000"/>
                </a:solidFill>
                <a:latin typeface="Times New Roman" panose="02020603050405020304" pitchFamily="18" charset="0"/>
                <a:cs typeface="Times New Roman" panose="02020603050405020304" pitchFamily="18" charset="0"/>
              </a:rPr>
              <a:t>GB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037409" y="5343599"/>
            <a:ext cx="1125629"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700MB</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393411" y="5811091"/>
            <a:ext cx="1316386" cy="461665"/>
          </a:xfrm>
          <a:prstGeom prst="rect">
            <a:avLst/>
          </a:prstGeom>
        </p:spPr>
        <p:txBody>
          <a:bodyPr wrap="none">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Đĩa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cứng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7504" y="1565167"/>
            <a:ext cx="8907288" cy="63776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solidFill>
                  <a:srgbClr val="0000FF"/>
                </a:solidFill>
                <a:latin typeface="Times New Roman" panose="02020603050405020304" pitchFamily="18" charset="0"/>
                <a:cs typeface="Times New Roman" panose="02020603050405020304" pitchFamily="18" charset="0"/>
              </a:rPr>
              <a:t>Em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hãy</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quan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sát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hình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ghi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nhận</a:t>
            </a:r>
            <a:r>
              <a:rPr lang="en-US" sz="2400" dirty="0" smtClean="0">
                <a:solidFill>
                  <a:srgbClr val="0000FF"/>
                </a:solidFill>
                <a:latin typeface="Times New Roman" panose="02020603050405020304" pitchFamily="18" charset="0"/>
                <a:cs typeface="Times New Roman" panose="02020603050405020304" pitchFamily="18" charset="0"/>
              </a:rPr>
              <a:t> dung </a:t>
            </a:r>
            <a:r>
              <a:rPr lang="en-US" sz="2400" dirty="0" err="1" smtClean="0">
                <a:solidFill>
                  <a:srgbClr val="0000FF"/>
                </a:solidFill>
                <a:latin typeface="Times New Roman" panose="02020603050405020304" pitchFamily="18" charset="0"/>
                <a:cs typeface="Times New Roman" panose="02020603050405020304" pitchFamily="18" charset="0"/>
              </a:rPr>
              <a:t>lượng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lưu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trữ</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thiết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bị</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đổi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ra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đến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đơn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vị</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cuối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cùng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bằng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nhiêu</a:t>
            </a:r>
            <a:r>
              <a:rPr lang="en-US" sz="2400" dirty="0" smtClean="0">
                <a:solidFill>
                  <a:srgbClr val="0000FF"/>
                </a:solidFill>
                <a:latin typeface="Times New Roman" panose="02020603050405020304" pitchFamily="18" charset="0"/>
                <a:cs typeface="Times New Roman" panose="02020603050405020304" pitchFamily="18" charset="0"/>
              </a:rPr>
              <a:t> byte?</a:t>
            </a:r>
            <a:endParaRPr lang="vi-VN" sz="2400" dirty="0">
              <a:solidFill>
                <a:srgbClr val="0000FF"/>
              </a:solidFill>
              <a:latin typeface="Times New Roman" panose="02020603050405020304" pitchFamily="18" charset="0"/>
              <a:cs typeface="Times New Roman" panose="02020603050405020304" pitchFamily="18" charset="0"/>
            </a:endParaRPr>
          </a:p>
        </p:txBody>
      </p:sp>
      <p:pic>
        <p:nvPicPr>
          <p:cNvPr id="13"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905" y="585034"/>
            <a:ext cx="1470992" cy="8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5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31" presetClass="exit" presetSubtype="0" fill="hold" nodeType="withEffect">
                                  <p:stCondLst>
                                    <p:cond delay="183000"/>
                                  </p:stCondLst>
                                  <p:iterate type="lt">
                                    <p:tmPct val="5000"/>
                                  </p:iterate>
                                  <p:childTnLst>
                                    <p:anim calcmode="lin" valueType="num">
                                      <p:cBhvr>
                                        <p:cTn id="36" dur="1000"/>
                                        <p:tgtEl>
                                          <p:spTgt spid="13"/>
                                        </p:tgtEl>
                                        <p:attrNameLst>
                                          <p:attrName>ppt_w</p:attrName>
                                        </p:attrNameLst>
                                      </p:cBhvr>
                                      <p:tavLst>
                                        <p:tav tm="0">
                                          <p:val>
                                            <p:strVal val="ppt_w"/>
                                          </p:val>
                                        </p:tav>
                                        <p:tav tm="100000">
                                          <p:val>
                                            <p:fltVal val="0"/>
                                          </p:val>
                                        </p:tav>
                                      </p:tavLst>
                                    </p:anim>
                                    <p:anim calcmode="lin" valueType="num">
                                      <p:cBhvr>
                                        <p:cTn id="37" dur="1000"/>
                                        <p:tgtEl>
                                          <p:spTgt spid="13"/>
                                        </p:tgtEl>
                                        <p:attrNameLst>
                                          <p:attrName>ppt_h</p:attrName>
                                        </p:attrNameLst>
                                      </p:cBhvr>
                                      <p:tavLst>
                                        <p:tav tm="0">
                                          <p:val>
                                            <p:strVal val="ppt_h"/>
                                          </p:val>
                                        </p:tav>
                                        <p:tav tm="100000">
                                          <p:val>
                                            <p:fltVal val="0"/>
                                          </p:val>
                                        </p:tav>
                                      </p:tavLst>
                                    </p:anim>
                                    <p:anim calcmode="lin" valueType="num">
                                      <p:cBhvr>
                                        <p:cTn id="38" dur="1000"/>
                                        <p:tgtEl>
                                          <p:spTgt spid="13"/>
                                        </p:tgtEl>
                                        <p:attrNameLst>
                                          <p:attrName>style.rotation</p:attrName>
                                        </p:attrNameLst>
                                      </p:cBhvr>
                                      <p:tavLst>
                                        <p:tav tm="0">
                                          <p:val>
                                            <p:fltVal val="0"/>
                                          </p:val>
                                        </p:tav>
                                        <p:tav tm="100000">
                                          <p:val>
                                            <p:fltVal val="90"/>
                                          </p:val>
                                        </p:tav>
                                      </p:tavLst>
                                    </p:anim>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2" action="ppaction://hlinksldjump"/>
          </p:cNvPr>
          <p:cNvPicPr>
            <a:picLocks noChangeAspect="1"/>
          </p:cNvPicPr>
          <p:nvPr/>
        </p:nvPicPr>
        <p:blipFill>
          <a:blip r:embed="rId3" cstate="print"/>
          <a:stretch>
            <a:fillRect/>
          </a:stretch>
        </p:blipFill>
        <p:spPr>
          <a:xfrm>
            <a:off x="1828800" y="5257800"/>
            <a:ext cx="1295400" cy="1295400"/>
          </a:xfrm>
          <a:prstGeom prst="rect">
            <a:avLst/>
          </a:prstGeom>
        </p:spPr>
      </p:pic>
      <p:pic>
        <p:nvPicPr>
          <p:cNvPr id="8" name="Picture 7" descr="bd81bbb18139c6b7a3c3be45a0b5eaa8.png">
            <a:hlinkClick r:id="rId4" action="ppaction://hlinksldjump"/>
          </p:cNvPr>
          <p:cNvPicPr>
            <a:picLocks noChangeAspect="1"/>
          </p:cNvPicPr>
          <p:nvPr/>
        </p:nvPicPr>
        <p:blipFill>
          <a:blip r:embed="rId3" cstate="print"/>
          <a:stretch>
            <a:fillRect/>
          </a:stretch>
        </p:blipFill>
        <p:spPr>
          <a:xfrm>
            <a:off x="3048000" y="5334000"/>
            <a:ext cx="1295400" cy="1295400"/>
          </a:xfrm>
          <a:prstGeom prst="rect">
            <a:avLst/>
          </a:prstGeom>
        </p:spPr>
      </p:pic>
      <p:pic>
        <p:nvPicPr>
          <p:cNvPr id="9" name="Picture 8" descr="bd81bbb18139c6b7a3c3be45a0b5eaa8.png">
            <a:hlinkClick r:id="rId5" action="ppaction://hlinksldjump"/>
          </p:cNvPr>
          <p:cNvPicPr>
            <a:picLocks noChangeAspect="1"/>
          </p:cNvPicPr>
          <p:nvPr/>
        </p:nvPicPr>
        <p:blipFill>
          <a:blip r:embed="rId3" cstate="print"/>
          <a:stretch>
            <a:fillRect/>
          </a:stretch>
        </p:blipFill>
        <p:spPr>
          <a:xfrm>
            <a:off x="4038600" y="5334000"/>
            <a:ext cx="1295400" cy="1295400"/>
          </a:xfrm>
          <a:prstGeom prst="rect">
            <a:avLst/>
          </a:prstGeom>
        </p:spPr>
      </p:pic>
      <p:pic>
        <p:nvPicPr>
          <p:cNvPr id="10" name="Picture 9" descr="bd81bbb18139c6b7a3c3be45a0b5eaa8.png">
            <a:hlinkClick r:id="rId6" action="ppaction://hlinksldjump"/>
          </p:cNvPr>
          <p:cNvPicPr>
            <a:picLocks noChangeAspect="1"/>
          </p:cNvPicPr>
          <p:nvPr/>
        </p:nvPicPr>
        <p:blipFill>
          <a:blip r:embed="rId3" cstate="print"/>
          <a:stretch>
            <a:fillRect/>
          </a:stretch>
        </p:blipFill>
        <p:spPr>
          <a:xfrm>
            <a:off x="5105400" y="5334000"/>
            <a:ext cx="1295400" cy="1295400"/>
          </a:xfrm>
          <a:prstGeom prst="rect">
            <a:avLst/>
          </a:prstGeom>
        </p:spPr>
      </p:pic>
      <p:pic>
        <p:nvPicPr>
          <p:cNvPr id="5" name="Picture 4" descr="2ddded3c47508e0775bea75a55625106.png"/>
          <p:cNvPicPr>
            <a:picLocks noChangeAspect="1"/>
          </p:cNvPicPr>
          <p:nvPr/>
        </p:nvPicPr>
        <p:blipFill>
          <a:blip r:embed="rId7" cstate="print"/>
          <a:stretch>
            <a:fillRect/>
          </a:stretch>
        </p:blipFill>
        <p:spPr>
          <a:xfrm>
            <a:off x="0" y="6324600"/>
            <a:ext cx="9144000" cy="533400"/>
          </a:xfrm>
          <a:prstGeom prst="rect">
            <a:avLst/>
          </a:prstGeom>
        </p:spPr>
      </p:pic>
      <p:pic>
        <p:nvPicPr>
          <p:cNvPr id="16" name="Picture 15" descr="sun-309027_1280.png"/>
          <p:cNvPicPr>
            <a:picLocks noChangeAspect="1"/>
          </p:cNvPicPr>
          <p:nvPr/>
        </p:nvPicPr>
        <p:blipFill>
          <a:blip r:embed="rId8" cstate="print"/>
          <a:stretch>
            <a:fillRect/>
          </a:stretch>
        </p:blipFill>
        <p:spPr>
          <a:xfrm>
            <a:off x="0" y="0"/>
            <a:ext cx="1524000" cy="1524000"/>
          </a:xfrm>
          <a:prstGeom prst="rect">
            <a:avLst/>
          </a:prstGeom>
        </p:spPr>
      </p:pic>
      <p:pic>
        <p:nvPicPr>
          <p:cNvPr id="17" name="Picture 16" descr="cloud-303181_1280.png"/>
          <p:cNvPicPr>
            <a:picLocks noChangeAspect="1"/>
          </p:cNvPicPr>
          <p:nvPr/>
        </p:nvPicPr>
        <p:blipFill>
          <a:blip r:embed="rId9" cstate="print"/>
          <a:stretch>
            <a:fillRect/>
          </a:stretch>
        </p:blipFill>
        <p:spPr>
          <a:xfrm>
            <a:off x="-381000" y="304800"/>
            <a:ext cx="2743200" cy="1066800"/>
          </a:xfrm>
          <a:prstGeom prst="rect">
            <a:avLst/>
          </a:prstGeom>
        </p:spPr>
      </p:pic>
      <p:pic>
        <p:nvPicPr>
          <p:cNvPr id="19" name="Picture 18" descr="cloud-303181_1280.png"/>
          <p:cNvPicPr>
            <a:picLocks noChangeAspect="1"/>
          </p:cNvPicPr>
          <p:nvPr/>
        </p:nvPicPr>
        <p:blipFill>
          <a:blip r:embed="rId10" cstate="print"/>
          <a:stretch>
            <a:fillRect/>
          </a:stretch>
        </p:blipFill>
        <p:spPr>
          <a:xfrm>
            <a:off x="4419600" y="228600"/>
            <a:ext cx="2819400" cy="1143000"/>
          </a:xfrm>
          <a:prstGeom prst="rect">
            <a:avLst/>
          </a:prstGeom>
        </p:spPr>
      </p:pic>
      <p:pic>
        <p:nvPicPr>
          <p:cNvPr id="20" name="Picture 19" descr="6131d3148657a26e1bfe386e7ba65811.png"/>
          <p:cNvPicPr>
            <a:picLocks noChangeAspect="1"/>
          </p:cNvPicPr>
          <p:nvPr/>
        </p:nvPicPr>
        <p:blipFill>
          <a:blip r:embed="rId11" cstate="print"/>
          <a:stretch>
            <a:fillRect/>
          </a:stretch>
        </p:blipFill>
        <p:spPr>
          <a:xfrm>
            <a:off x="304800" y="4435833"/>
            <a:ext cx="1524000" cy="2422167"/>
          </a:xfrm>
          <a:prstGeom prst="rect">
            <a:avLst/>
          </a:prstGeom>
        </p:spPr>
      </p:pic>
      <p:pic>
        <p:nvPicPr>
          <p:cNvPr id="12" name="Picture 11" descr="1.png"/>
          <p:cNvPicPr>
            <a:picLocks noChangeAspect="1"/>
          </p:cNvPicPr>
          <p:nvPr/>
        </p:nvPicPr>
        <p:blipFill>
          <a:blip r:embed="rId12" cstate="print"/>
          <a:stretch>
            <a:fillRect/>
          </a:stretch>
        </p:blipFill>
        <p:spPr>
          <a:xfrm>
            <a:off x="0" y="6248400"/>
            <a:ext cx="9144000" cy="609600"/>
          </a:xfrm>
          <a:prstGeom prst="rect">
            <a:avLst/>
          </a:prstGeom>
        </p:spPr>
      </p:pic>
      <p:pic>
        <p:nvPicPr>
          <p:cNvPr id="15" name="Picture 14" descr="3f7e749c750b79cbde134e7bcf00a140.png"/>
          <p:cNvPicPr>
            <a:picLocks noChangeAspect="1"/>
          </p:cNvPicPr>
          <p:nvPr/>
        </p:nvPicPr>
        <p:blipFill>
          <a:blip r:embed="rId13" cstate="print"/>
          <a:stretch>
            <a:fillRect/>
          </a:stretch>
        </p:blipFill>
        <p:spPr>
          <a:xfrm>
            <a:off x="7010400" y="2819400"/>
            <a:ext cx="2743200" cy="4953000"/>
          </a:xfrm>
          <a:prstGeom prst="rect">
            <a:avLst/>
          </a:prstGeom>
        </p:spPr>
      </p:pic>
      <p:pic>
        <p:nvPicPr>
          <p:cNvPr id="22" name="Picture 21" descr="trai tim nay.png"/>
          <p:cNvPicPr>
            <a:picLocks noChangeAspect="1"/>
          </p:cNvPicPr>
          <p:nvPr/>
        </p:nvPicPr>
        <p:blipFill>
          <a:blip r:embed="rId14" cstate="print"/>
          <a:stretch>
            <a:fillRect/>
          </a:stretch>
        </p:blipFill>
        <p:spPr>
          <a:xfrm flipH="1">
            <a:off x="-1180707" y="1447800"/>
            <a:ext cx="1180707" cy="7865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55112E-17 -0.01111 L 0.25 -0.01111 " pathEditMode="relative" rAng="0" ptsTypes="AA">
                                      <p:cBhvr>
                                        <p:cTn id="6" dur="2000" fill="hold"/>
                                        <p:tgtEl>
                                          <p:spTgt spid="17"/>
                                        </p:tgtEl>
                                        <p:attrNameLst>
                                          <p:attrName>ppt_x</p:attrName>
                                          <p:attrName>ppt_y</p:attrName>
                                        </p:attrNameLst>
                                      </p:cBhvr>
                                      <p:rCtr x="125" y="0"/>
                                    </p:animMotion>
                                  </p:childTnLst>
                                </p:cTn>
                              </p:par>
                              <p:par>
                                <p:cTn id="7" presetID="63" presetClass="path" presetSubtype="0" accel="50000" decel="50000" fill="hold" nodeType="withEffect">
                                  <p:stCondLst>
                                    <p:cond delay="0"/>
                                  </p:stCondLst>
                                  <p:childTnLst>
                                    <p:animMotion origin="layout" path="M 0 3.33333E-6 L 0.14583 0.00555 " pathEditMode="relative" rAng="0" ptsTypes="AA">
                                      <p:cBhvr>
                                        <p:cTn id="8" dur="2000" fill="hold"/>
                                        <p:tgtEl>
                                          <p:spTgt spid="19"/>
                                        </p:tgtEl>
                                        <p:attrNameLst>
                                          <p:attrName>ppt_x</p:attrName>
                                          <p:attrName>ppt_y</p:attrName>
                                        </p:attrNameLst>
                                      </p:cBhvr>
                                      <p:rCtr x="73" y="3"/>
                                    </p:animMotion>
                                  </p:childTnLst>
                                </p:cTn>
                              </p:par>
                              <p:par>
                                <p:cTn id="9" presetID="63" presetClass="path" presetSubtype="0" accel="50000" decel="50000" fill="hold" nodeType="withEffect">
                                  <p:stCondLst>
                                    <p:cond delay="0"/>
                                  </p:stCondLst>
                                  <p:childTnLst>
                                    <p:animMotion origin="layout" path="M -3.33333E-6 -1.48148E-6 L 1.21875 -0.00162 " pathEditMode="relative" rAng="0" ptsTypes="AA">
                                      <p:cBhvr>
                                        <p:cTn id="10" dur="12000" fill="hold"/>
                                        <p:tgtEl>
                                          <p:spTgt spid="22"/>
                                        </p:tgtEl>
                                        <p:attrNameLst>
                                          <p:attrName>ppt_x</p:attrName>
                                          <p:attrName>ppt_y</p:attrName>
                                        </p:attrNameLst>
                                      </p:cBhvr>
                                      <p:rCtr x="609" y="-1"/>
                                    </p:animMotion>
                                  </p:childTnLst>
                                </p:cTn>
                              </p:par>
                              <p:par>
                                <p:cTn id="11" presetID="63" presetClass="path" presetSubtype="0" accel="50000" decel="50000" fill="hold" nodeType="withEffect">
                                  <p:stCondLst>
                                    <p:cond delay="0"/>
                                  </p:stCondLst>
                                  <p:childTnLst>
                                    <p:animMotion origin="layout" path="M 0.49166 -0.00116 L 0.6 -0.00116 " pathEditMode="relative" rAng="0" ptsTypes="AA">
                                      <p:cBhvr>
                                        <p:cTn id="12" dur="500" fill="hold"/>
                                        <p:tgtEl>
                                          <p:spTgt spid="20"/>
                                        </p:tgtEl>
                                        <p:attrNameLst>
                                          <p:attrName>ppt_x</p:attrName>
                                          <p:attrName>ppt_y</p:attrName>
                                        </p:attrNameLst>
                                      </p:cBhvr>
                                      <p:rCtr x="54"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63" presetClass="path" presetSubtype="0" accel="50000" decel="50000" fill="hold" nodeType="withEffect">
                                  <p:stCondLst>
                                    <p:cond delay="0"/>
                                  </p:stCondLst>
                                  <p:childTnLst>
                                    <p:animMotion origin="layout" path="M 0.03333 -0.00116 L 0.16666 -0.00116 " pathEditMode="relative" rAng="0" ptsTypes="AA">
                                      <p:cBhvr>
                                        <p:cTn id="17" dur="500" fill="hold"/>
                                        <p:tgtEl>
                                          <p:spTgt spid="20"/>
                                        </p:tgtEl>
                                        <p:attrNameLst>
                                          <p:attrName>ppt_x</p:attrName>
                                          <p:attrName>ppt_y</p:attrName>
                                        </p:attrNameLst>
                                      </p:cBhvr>
                                      <p:rCtr x="67" y="0"/>
                                    </p:animMotion>
                                  </p:childTnLst>
                                </p:cTn>
                              </p:par>
                              <p:par>
                                <p:cTn id="18" presetID="47" presetClass="exit" presetSubtype="0" fill="hold" nodeType="withEffect">
                                  <p:stCondLst>
                                    <p:cond delay="0"/>
                                  </p:stCondLst>
                                  <p:childTnLst>
                                    <p:animEffect transition="out" filter="fade">
                                      <p:cBhvr>
                                        <p:cTn id="19" dur="3000"/>
                                        <p:tgtEl>
                                          <p:spTgt spid="7"/>
                                        </p:tgtEl>
                                      </p:cBhvr>
                                    </p:animEffect>
                                    <p:anim calcmode="lin" valueType="num">
                                      <p:cBhvr>
                                        <p:cTn id="20" dur="3000"/>
                                        <p:tgtEl>
                                          <p:spTgt spid="7"/>
                                        </p:tgtEl>
                                        <p:attrNameLst>
                                          <p:attrName>ppt_x</p:attrName>
                                        </p:attrNameLst>
                                      </p:cBhvr>
                                      <p:tavLst>
                                        <p:tav tm="0">
                                          <p:val>
                                            <p:strVal val="ppt_x"/>
                                          </p:val>
                                        </p:tav>
                                        <p:tav tm="100000">
                                          <p:val>
                                            <p:strVal val="ppt_x"/>
                                          </p:val>
                                        </p:tav>
                                      </p:tavLst>
                                    </p:anim>
                                    <p:anim calcmode="lin" valueType="num">
                                      <p:cBhvr>
                                        <p:cTn id="21" dur="3000"/>
                                        <p:tgtEl>
                                          <p:spTgt spid="7"/>
                                        </p:tgtEl>
                                        <p:attrNameLst>
                                          <p:attrName>ppt_y</p:attrName>
                                        </p:attrNameLst>
                                      </p:cBhvr>
                                      <p:tavLst>
                                        <p:tav tm="0">
                                          <p:val>
                                            <p:strVal val="ppt_y"/>
                                          </p:val>
                                        </p:tav>
                                        <p:tav tm="100000">
                                          <p:val>
                                            <p:strVal val="ppt_y-.1"/>
                                          </p:val>
                                        </p:tav>
                                      </p:tavLst>
                                    </p:anim>
                                    <p:set>
                                      <p:cBhvr>
                                        <p:cTn id="22"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63" presetClass="path" presetSubtype="0" accel="50000" decel="50000" fill="hold" nodeType="withEffect">
                                  <p:stCondLst>
                                    <p:cond delay="0"/>
                                  </p:stCondLst>
                                  <p:childTnLst>
                                    <p:animMotion origin="layout" path="M 0.16667 -0.00116 L 0.25834 3.7037E-7 " pathEditMode="relative" rAng="0" ptsTypes="AA">
                                      <p:cBhvr>
                                        <p:cTn id="27" dur="500" fill="hold"/>
                                        <p:tgtEl>
                                          <p:spTgt spid="20"/>
                                        </p:tgtEl>
                                        <p:attrNameLst>
                                          <p:attrName>ppt_x</p:attrName>
                                          <p:attrName>ppt_y</p:attrName>
                                        </p:attrNameLst>
                                      </p:cBhvr>
                                      <p:rCtr x="46" y="0"/>
                                    </p:animMotion>
                                  </p:childTnLst>
                                </p:cTn>
                              </p:par>
                              <p:par>
                                <p:cTn id="28" presetID="47" presetClass="exit" presetSubtype="0" fill="hold" nodeType="with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63" presetClass="path" presetSubtype="0" accel="50000" decel="50000" fill="hold" nodeType="withEffect">
                                  <p:stCondLst>
                                    <p:cond delay="0"/>
                                  </p:stCondLst>
                                  <p:childTnLst>
                                    <p:animMotion origin="layout" path="M 0.25833 3.7037E-7 L 0.375 -0.00116 " pathEditMode="relative" rAng="0" ptsTypes="AA">
                                      <p:cBhvr>
                                        <p:cTn id="37" dur="500" fill="hold"/>
                                        <p:tgtEl>
                                          <p:spTgt spid="20"/>
                                        </p:tgtEl>
                                        <p:attrNameLst>
                                          <p:attrName>ppt_x</p:attrName>
                                          <p:attrName>ppt_y</p:attrName>
                                        </p:attrNameLst>
                                      </p:cBhvr>
                                      <p:rCtr x="58" y="-1"/>
                                    </p:animMotion>
                                  </p:childTnLst>
                                </p:cTn>
                              </p:par>
                              <p:par>
                                <p:cTn id="38" presetID="47" presetClass="exit" presetSubtype="0" fill="hold" nodeType="withEffect">
                                  <p:stCondLst>
                                    <p:cond delay="0"/>
                                  </p:stCondLst>
                                  <p:childTnLst>
                                    <p:animEffect transition="out" filter="fade">
                                      <p:cBhvr>
                                        <p:cTn id="39" dur="1000"/>
                                        <p:tgtEl>
                                          <p:spTgt spid="9"/>
                                        </p:tgtEl>
                                      </p:cBhvr>
                                    </p:animEffect>
                                    <p:anim calcmode="lin" valueType="num">
                                      <p:cBhvr>
                                        <p:cTn id="40" dur="1000"/>
                                        <p:tgtEl>
                                          <p:spTgt spid="9"/>
                                        </p:tgtEl>
                                        <p:attrNameLst>
                                          <p:attrName>ppt_x</p:attrName>
                                        </p:attrNameLst>
                                      </p:cBhvr>
                                      <p:tavLst>
                                        <p:tav tm="0">
                                          <p:val>
                                            <p:strVal val="ppt_x"/>
                                          </p:val>
                                        </p:tav>
                                        <p:tav tm="100000">
                                          <p:val>
                                            <p:strVal val="ppt_x"/>
                                          </p:val>
                                        </p:tav>
                                      </p:tavLst>
                                    </p:anim>
                                    <p:anim calcmode="lin" valueType="num">
                                      <p:cBhvr>
                                        <p:cTn id="41" dur="1000"/>
                                        <p:tgtEl>
                                          <p:spTgt spid="9"/>
                                        </p:tgtEl>
                                        <p:attrNameLst>
                                          <p:attrName>ppt_y</p:attrName>
                                        </p:attrNameLst>
                                      </p:cBhvr>
                                      <p:tavLst>
                                        <p:tav tm="0">
                                          <p:val>
                                            <p:strVal val="ppt_y"/>
                                          </p:val>
                                        </p:tav>
                                        <p:tav tm="100000">
                                          <p:val>
                                            <p:strVal val="ppt_y-.1"/>
                                          </p:val>
                                        </p:tav>
                                      </p:tavLst>
                                    </p:anim>
                                    <p:set>
                                      <p:cBhvr>
                                        <p:cTn id="4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63" presetClass="path" presetSubtype="0" accel="50000" decel="50000" fill="hold" nodeType="withEffect">
                                  <p:stCondLst>
                                    <p:cond delay="0"/>
                                  </p:stCondLst>
                                  <p:childTnLst>
                                    <p:animMotion origin="layout" path="M 0.375 -0.00116 L 0.49166 -0.00116 " pathEditMode="relative" rAng="0" ptsTypes="AA">
                                      <p:cBhvr>
                                        <p:cTn id="47" dur="500" fill="hold"/>
                                        <p:tgtEl>
                                          <p:spTgt spid="20"/>
                                        </p:tgtEl>
                                        <p:attrNameLst>
                                          <p:attrName>ppt_x</p:attrName>
                                          <p:attrName>ppt_y</p:attrName>
                                        </p:attrNameLst>
                                      </p:cBhvr>
                                      <p:rCtr x="58" y="0"/>
                                    </p:animMotion>
                                  </p:childTnLst>
                                </p:cTn>
                              </p:par>
                              <p:par>
                                <p:cTn id="48" presetID="47" presetClass="exit" presetSubtype="0" fill="hold" nodeType="with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48680"/>
            <a:ext cx="7928774"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1. Ổ </a:t>
            </a:r>
            <a:r>
              <a:rPr lang="en-US" sz="2400" dirty="0" err="1" smtClean="0">
                <a:latin typeface="Times New Roman" panose="02020603050405020304" pitchFamily="18" charset="0"/>
                <a:cs typeface="Times New Roman" panose="02020603050405020304" pitchFamily="18" charset="0"/>
              </a:rPr>
              <a:t>cứng</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500GB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1412776"/>
            <a:ext cx="794159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Đĩa</a:t>
            </a:r>
            <a:r>
              <a:rPr lang="en-US" sz="2400" dirty="0" smtClean="0">
                <a:latin typeface="Times New Roman" panose="02020603050405020304" pitchFamily="18" charset="0"/>
                <a:cs typeface="Times New Roman" panose="02020603050405020304" pitchFamily="18" charset="0"/>
              </a:rPr>
              <a:t> CD               </a:t>
            </a:r>
            <a:r>
              <a:rPr lang="en-US" sz="2400" dirty="0" smtClean="0">
                <a:solidFill>
                  <a:srgbClr val="FF0000"/>
                </a:solidFill>
                <a:latin typeface="Times New Roman" panose="02020603050405020304" pitchFamily="18" charset="0"/>
                <a:cs typeface="Times New Roman" panose="02020603050405020304" pitchFamily="18" charset="0"/>
              </a:rPr>
              <a:t>700MB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1522" y="2276872"/>
            <a:ext cx="7925568"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USB                        </a:t>
            </a:r>
            <a:r>
              <a:rPr lang="en-US" sz="2400" dirty="0" smtClean="0">
                <a:solidFill>
                  <a:srgbClr val="FF0000"/>
                </a:solidFill>
                <a:latin typeface="Times New Roman" panose="02020603050405020304" pitchFamily="18" charset="0"/>
                <a:cs typeface="Times New Roman" panose="02020603050405020304" pitchFamily="18" charset="0"/>
              </a:rPr>
              <a:t>8GB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5733" y="3140968"/>
            <a:ext cx="769473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RAM                  </a:t>
            </a:r>
            <a:r>
              <a:rPr lang="en-US" sz="2400" dirty="0" smtClean="0">
                <a:solidFill>
                  <a:srgbClr val="FF0000"/>
                </a:solidFill>
                <a:latin typeface="Times New Roman" panose="02020603050405020304" pitchFamily="18" charset="0"/>
                <a:cs typeface="Times New Roman" panose="02020603050405020304" pitchFamily="18" charset="0"/>
              </a:rPr>
              <a:t>512MB = ………………………………..</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184203" y="476672"/>
            <a:ext cx="2544286" cy="461665"/>
          </a:xfrm>
          <a:prstGeom prst="rect">
            <a:avLst/>
          </a:prstGeom>
        </p:spPr>
        <p:txBody>
          <a:bodyPr wrap="none">
            <a:spAutoFit/>
          </a:bodyPr>
          <a:lstStyle/>
          <a:p>
            <a:r>
              <a:rPr lang="pl-PL" sz="2400" b="1" dirty="0">
                <a:solidFill>
                  <a:srgbClr val="0000FF"/>
                </a:solidFill>
                <a:latin typeface="Times New Roman" panose="02020603050405020304" pitchFamily="18" charset="0"/>
                <a:cs typeface="Times New Roman" panose="02020603050405020304" pitchFamily="18" charset="0"/>
              </a:rPr>
              <a:t>536 870 912 000 B</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4293207" y="1308907"/>
            <a:ext cx="2005677" cy="461665"/>
          </a:xfrm>
          <a:prstGeom prst="rect">
            <a:avLst/>
          </a:prstGeom>
        </p:spPr>
        <p:txBody>
          <a:bodyPr wrap="none">
            <a:spAutoFit/>
          </a:bodyPr>
          <a:lstStyle/>
          <a:p>
            <a:r>
              <a:rPr lang="vi-VN" sz="2400" b="1" dirty="0" smtClean="0">
                <a:solidFill>
                  <a:srgbClr val="0000FF"/>
                </a:solidFill>
                <a:latin typeface="+mj-lt"/>
              </a:rPr>
              <a:t>734 003 200 B</a:t>
            </a:r>
            <a:endParaRPr lang="vi-VN" sz="2400" dirty="0">
              <a:solidFill>
                <a:srgbClr val="0000FF"/>
              </a:solidFill>
              <a:latin typeface="+mj-lt"/>
            </a:endParaRPr>
          </a:p>
        </p:txBody>
      </p:sp>
      <p:sp>
        <p:nvSpPr>
          <p:cNvPr id="10" name="Rectangle 9"/>
          <p:cNvSpPr/>
          <p:nvPr/>
        </p:nvSpPr>
        <p:spPr>
          <a:xfrm>
            <a:off x="4293207" y="2204864"/>
            <a:ext cx="2236510" cy="461665"/>
          </a:xfrm>
          <a:prstGeom prst="rect">
            <a:avLst/>
          </a:prstGeom>
        </p:spPr>
        <p:txBody>
          <a:bodyPr wrap="none">
            <a:spAutoFit/>
          </a:bodyPr>
          <a:lstStyle/>
          <a:p>
            <a:r>
              <a:rPr lang="vi-VN" sz="2400" b="1" dirty="0" smtClean="0">
                <a:solidFill>
                  <a:srgbClr val="0000FF"/>
                </a:solidFill>
                <a:latin typeface="+mj-lt"/>
              </a:rPr>
              <a:t>8 589 934 592 B</a:t>
            </a:r>
            <a:endParaRPr lang="vi-VN" sz="2400" dirty="0">
              <a:solidFill>
                <a:srgbClr val="0000FF"/>
              </a:solidFill>
              <a:latin typeface="+mj-lt"/>
            </a:endParaRPr>
          </a:p>
        </p:txBody>
      </p:sp>
      <p:sp>
        <p:nvSpPr>
          <p:cNvPr id="11" name="Rectangle 10"/>
          <p:cNvSpPr/>
          <p:nvPr/>
        </p:nvSpPr>
        <p:spPr>
          <a:xfrm>
            <a:off x="4293207" y="3027848"/>
            <a:ext cx="2005677" cy="461665"/>
          </a:xfrm>
          <a:prstGeom prst="rect">
            <a:avLst/>
          </a:prstGeom>
        </p:spPr>
        <p:txBody>
          <a:bodyPr wrap="none">
            <a:spAutoFit/>
          </a:bodyPr>
          <a:lstStyle/>
          <a:p>
            <a:r>
              <a:rPr lang="vi-VN" sz="2400" b="1" dirty="0" smtClean="0">
                <a:solidFill>
                  <a:srgbClr val="0000FF"/>
                </a:solidFill>
                <a:latin typeface="+mj-lt"/>
              </a:rPr>
              <a:t>536 870 912 B</a:t>
            </a:r>
            <a:endParaRPr lang="vi-VN" sz="2400" dirty="0">
              <a:solidFill>
                <a:srgbClr val="0000FF"/>
              </a:solidFill>
              <a:latin typeface="+mj-lt"/>
            </a:endParaRPr>
          </a:p>
        </p:txBody>
      </p:sp>
    </p:spTree>
    <p:extLst>
      <p:ext uri="{BB962C8B-B14F-4D97-AF65-F5344CB8AC3E}">
        <p14:creationId xmlns:p14="http://schemas.microsoft.com/office/powerpoint/2010/main" val="20525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2454300"/>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LUYỆN TẬP</a:t>
            </a:r>
            <a:br>
              <a:rPr lang="en-US" sz="4500" b="1" dirty="0">
                <a:solidFill>
                  <a:srgbClr val="FF0000"/>
                </a:solidFill>
                <a:latin typeface="Times New Roman" panose="02020603050405020304" pitchFamily="18" charset="0"/>
                <a:cs typeface="Times New Roman" panose="02020603050405020304" pitchFamily="18" charset="0"/>
              </a:rPr>
            </a:b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389659" y="3335675"/>
            <a:ext cx="8151668" cy="973065"/>
          </a:xfrm>
          <a:prstGeom prst="rect">
            <a:avLst/>
          </a:prstGeom>
        </p:spPr>
        <p:txBody>
          <a:bodyPr numCol="1"/>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5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659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545" y="103090"/>
            <a:ext cx="8611688" cy="2677656"/>
          </a:xfrm>
          <a:prstGeom prst="rect">
            <a:avLst/>
          </a:prstGeom>
        </p:spPr>
        <p:txBody>
          <a:bodyPr wrap="square">
            <a:spAutoFit/>
          </a:bodyPr>
          <a:lstStyle/>
          <a:p>
            <a:pPr defTabSz="685800"/>
            <a:r>
              <a:rPr lang="nl-NL" sz="2800" b="1" dirty="0">
                <a:solidFill>
                  <a:srgbClr val="FF0000"/>
                </a:solidFill>
                <a:latin typeface="Times New Roman" panose="02020603050405020304" pitchFamily="18" charset="0"/>
                <a:cs typeface="Times New Roman" panose="02020603050405020304" pitchFamily="18" charset="0"/>
              </a:rPr>
              <a:t>Câu 1: </a:t>
            </a:r>
            <a:r>
              <a:rPr lang="nl-NL" sz="2800" dirty="0">
                <a:latin typeface="Times New Roman" panose="02020603050405020304" pitchFamily="18" charset="0"/>
                <a:cs typeface="Times New Roman" panose="02020603050405020304" pitchFamily="18" charset="0"/>
              </a:rPr>
              <a:t>Trong các câu sau, câu nào đúng, câu nào sai? Giải thích tại sao?</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1) Một MB xấp xỉ một nghìn byte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3) Một GB xấp xỉ một tỉ byte</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2) Một TB xấp xỉ một triệu KB		</a:t>
            </a:r>
            <a:endParaRPr lang="vi-VN" sz="2800" dirty="0">
              <a:latin typeface="Times New Roman" panose="02020603050405020304" pitchFamily="18" charset="0"/>
              <a:cs typeface="Times New Roman" panose="02020603050405020304" pitchFamily="18" charset="0"/>
            </a:endParaRPr>
          </a:p>
          <a:p>
            <a:pPr defTabSz="685800"/>
            <a:r>
              <a:rPr lang="nl-NL" sz="2800" dirty="0">
                <a:latin typeface="Times New Roman" panose="02020603050405020304" pitchFamily="18" charset="0"/>
                <a:cs typeface="Times New Roman" panose="02020603050405020304" pitchFamily="18" charset="0"/>
              </a:rPr>
              <a:t>4) Một KB xấp xỉ một nghìn GB</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6200" y="3045843"/>
            <a:ext cx="8782080" cy="4376583"/>
          </a:xfrm>
          <a:prstGeom prst="rect">
            <a:avLst/>
          </a:prstGeom>
        </p:spPr>
        <p:txBody>
          <a:bodyPr wrap="square">
            <a:spAutoFit/>
          </a:bodyPr>
          <a:lstStyle/>
          <a:p>
            <a:pPr marL="457200" indent="-457200" algn="just" defTabSz="685800">
              <a:lnSpc>
                <a:spcPct val="115000"/>
              </a:lnSpc>
              <a:buAutoNum type="arabicPeriod"/>
            </a:pP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MB xấp xỉ một nghìn </a:t>
            </a: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byte  </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defTabSz="685800">
              <a:lnSpc>
                <a:spcPct val="115000"/>
              </a:lnSpc>
            </a:pP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t>
            </a:r>
            <a:r>
              <a:rPr lang="vi-VN" sz="24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ai</a:t>
            </a:r>
            <a:r>
              <a:rPr lang="vi-VN"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một MB xấp xỉ một triệu byte   </a:t>
            </a:r>
            <a:endParaRPr lang="vi-VN" sz="2400" dirty="0">
              <a:solidFill>
                <a:srgbClr val="0000FF"/>
              </a:solidFill>
              <a:latin typeface="Times New Roman" panose="02020603050405020304" pitchFamily="18" charset="0"/>
              <a:ea typeface="VNI-Times" pitchFamily="2"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một triệu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KB</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t>
            </a:r>
            <a:r>
              <a:rPr lang="vi-VN" sz="24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ai</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TB xấp xỉ 1 tỷ KB</a:t>
            </a: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GB xấp xỉ một tỷ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byte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buFont typeface="Symbol"/>
              <a:buChar char="Þ"/>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Một KB xấp xỉ một nghìn GB </a:t>
            </a: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 sai, một GB bằng một triệu KB</a:t>
            </a:r>
          </a:p>
          <a:p>
            <a:pPr algn="just" defTabSz="685800">
              <a:lnSpc>
                <a:spcPct val="115000"/>
              </a:lnSpc>
              <a:spcAft>
                <a:spcPts val="600"/>
              </a:spcAft>
            </a:pPr>
            <a:r>
              <a:rPr lang="en-US" sz="24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91230" y="2664201"/>
            <a:ext cx="1400320" cy="587853"/>
          </a:xfrm>
          <a:prstGeom prst="rect">
            <a:avLst/>
          </a:prstGeom>
        </p:spPr>
        <p:txBody>
          <a:bodyPr wrap="none">
            <a:spAutoFit/>
          </a:bodyPr>
          <a:lstStyle/>
          <a:p>
            <a:pPr algn="just" defTabSz="685800">
              <a:lnSpc>
                <a:spcPct val="115000"/>
              </a:lnSpc>
              <a:spcAft>
                <a:spcPts val="60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Trả lời:</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9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8" end="8"/>
                                            </p:txEl>
                                          </p:spTgt>
                                        </p:tgtEl>
                                        <p:attrNameLst>
                                          <p:attrName>style.visibility</p:attrName>
                                        </p:attrNameLst>
                                      </p:cBhvr>
                                      <p:to>
                                        <p:strVal val="visible"/>
                                      </p:to>
                                    </p:set>
                                    <p:anim calcmode="lin" valueType="num">
                                      <p:cBhvr additive="base">
                                        <p:cTn id="6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20" y="152400"/>
            <a:ext cx="8886009" cy="3046988"/>
          </a:xfrm>
          <a:prstGeom prst="rect">
            <a:avLst/>
          </a:prstGeom>
        </p:spPr>
        <p:txBody>
          <a:bodyPr wrap="square">
            <a:spAutoFit/>
          </a:bodyPr>
          <a:lstStyle/>
          <a:p>
            <a:pPr defTabSz="685800"/>
            <a:r>
              <a:rPr lang="nl-NL" sz="2400" b="1" dirty="0">
                <a:solidFill>
                  <a:srgbClr val="FF0000"/>
                </a:solidFill>
                <a:latin typeface="Times New Roman" panose="02020603050405020304" pitchFamily="18" charset="0"/>
                <a:cs typeface="Times New Roman" panose="02020603050405020304" pitchFamily="18" charset="0"/>
              </a:rPr>
              <a:t>Câu 2:</a:t>
            </a:r>
            <a:r>
              <a:rPr lang="nl-NL" sz="2400" dirty="0">
                <a:solidFill>
                  <a:srgbClr val="0000FF"/>
                </a:solidFill>
                <a:latin typeface="Calibri Light"/>
              </a:rPr>
              <a:t> </a:t>
            </a:r>
            <a:endParaRPr lang="nl-NL" sz="2400" dirty="0" smtClean="0">
              <a:solidFill>
                <a:srgbClr val="0000FF"/>
              </a:solidFill>
              <a:latin typeface="Calibri Light"/>
            </a:endParaRPr>
          </a:p>
          <a:p>
            <a:pPr algn="just" defTabSz="685800"/>
            <a:r>
              <a:rPr lang="nl-NL" sz="2400" dirty="0" smtClean="0">
                <a:solidFill>
                  <a:srgbClr val="0000FF"/>
                </a:solidFill>
                <a:latin typeface="Times New Roman" panose="02020603050405020304" pitchFamily="18" charset="0"/>
                <a:cs typeface="Times New Roman" panose="02020603050405020304" pitchFamily="18" charset="0"/>
              </a:rPr>
              <a:t>USB</a:t>
            </a:r>
            <a:r>
              <a:rPr lang="nl-NL" sz="2400" dirty="0">
                <a:solidFill>
                  <a:srgbClr val="0000FF"/>
                </a:solidFill>
                <a:latin typeface="Times New Roman" panose="02020603050405020304" pitchFamily="18" charset="0"/>
                <a:cs typeface="Times New Roman" panose="02020603050405020304" pitchFamily="18" charset="0"/>
              </a:rPr>
              <a:t>, thẻ nhớ dùng phổ biến cho máy tính, điện thoại thông minh, máy ảnh số có nhiều mức dung lượng 8 GB, 16 GB, 32 GB, 64 GB, 128 GB, ... em nên chọn dung lượng bao nhiêu là thích hợp cho mỗi trường hợp sau?</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1) Chủ yếu dùng để chứa tài liệu văn bản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2) Chủ yếu dùng để chứa các tệp ảnh du lịch, tham quan</a:t>
            </a:r>
            <a:endParaRPr lang="vi-VN" sz="2400" dirty="0">
              <a:solidFill>
                <a:srgbClr val="0000FF"/>
              </a:solidFill>
              <a:latin typeface="Times New Roman" panose="02020603050405020304" pitchFamily="18" charset="0"/>
              <a:cs typeface="Times New Roman" panose="02020603050405020304" pitchFamily="18" charset="0"/>
            </a:endParaRPr>
          </a:p>
          <a:p>
            <a:pPr defTabSz="685800"/>
            <a:r>
              <a:rPr lang="nl-NL" sz="2400" dirty="0">
                <a:solidFill>
                  <a:srgbClr val="0000FF"/>
                </a:solidFill>
                <a:latin typeface="Times New Roman" panose="02020603050405020304" pitchFamily="18" charset="0"/>
                <a:cs typeface="Times New Roman" panose="02020603050405020304" pitchFamily="18" charset="0"/>
              </a:rPr>
              <a:t>3) Chủ yếu dùng để chứa các tệp bài hát.</a:t>
            </a:r>
            <a:endParaRPr lang="vi-VN" sz="24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27" y="3733800"/>
            <a:ext cx="8886009" cy="2767745"/>
          </a:xfrm>
          <a:prstGeom prst="rect">
            <a:avLst/>
          </a:prstGeom>
        </p:spPr>
        <p:txBody>
          <a:bodyPr wrap="square">
            <a:spAutoFit/>
          </a:bodyPr>
          <a:lstStyle/>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 Chủ yếu để chứa tài liệu văn bản =&gt; Thẻ nhớ 8GB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 Chủ yếu dùng để chứa các tệp hình ảnh du lịch, tham quan =&gt; cần 8GB (nếu chỉ có vài ảnh) hoặc nhiểu lần bội của 8GB (</a:t>
            </a:r>
            <a:r>
              <a:rPr lang="vi-VN"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lưu trữ ảnh nhiều lần đi du lịch</a:t>
            </a: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15000"/>
              </a:lnSpc>
              <a:spcAft>
                <a:spcPts val="600"/>
              </a:spcAft>
            </a:pPr>
            <a:r>
              <a:rPr lang="vi-VN"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3. Chủ yếu dùng để chứa các tệp bài hát =&gt; Thẻ nhớ 8 GB, điện thoại 64GB</a:t>
            </a:r>
            <a:endParaRPr lang="vi-VN"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6520" y="3225467"/>
            <a:ext cx="1176541" cy="461665"/>
          </a:xfrm>
          <a:prstGeom prst="rect">
            <a:avLst/>
          </a:prstGeom>
        </p:spPr>
        <p:txBody>
          <a:bodyPr wrap="none">
            <a:spAutoFit/>
          </a:bodyPr>
          <a:lstStyle/>
          <a:p>
            <a:pPr defTabSz="685800"/>
            <a:r>
              <a:rPr lang="vi-VN" sz="2400" b="1" dirty="0">
                <a:solidFill>
                  <a:srgbClr val="FF0000"/>
                </a:solidFill>
                <a:latin typeface="Times New Roman" panose="02020603050405020304" pitchFamily="18" charset="0"/>
                <a:cs typeface="Times New Roman" panose="02020603050405020304" pitchFamily="18" charset="0"/>
              </a:rPr>
              <a:t>Trả lời:</a:t>
            </a: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41650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76" y="2033026"/>
            <a:ext cx="8151668" cy="973065"/>
          </a:xfrm>
        </p:spPr>
        <p:txBody>
          <a:bodyPr numCol="1"/>
          <a:lstStyle/>
          <a:p>
            <a:pPr algn="ctr"/>
            <a:r>
              <a:rPr lang="en-US" sz="4500" b="1" dirty="0">
                <a:solidFill>
                  <a:srgbClr val="FF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048342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768" y="91409"/>
            <a:ext cx="8886009" cy="156966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cs typeface="Times New Roman" panose="02020603050405020304" pitchFamily="18" charset="0"/>
              </a:rPr>
              <a:t>Câu 1</a:t>
            </a:r>
            <a:r>
              <a:rPr lang="nl-NL" sz="3200" b="1" dirty="0" smtClean="0">
                <a:solidFill>
                  <a:srgbClr val="FF0000"/>
                </a:solidFill>
                <a:latin typeface="Times New Roman" panose="02020603050405020304" pitchFamily="18" charset="0"/>
                <a:cs typeface="Times New Roman" panose="02020603050405020304" pitchFamily="18" charset="0"/>
              </a:rPr>
              <a:t>:</a:t>
            </a:r>
          </a:p>
          <a:p>
            <a:pPr algn="just" defTabSz="685800"/>
            <a:r>
              <a:rPr lang="nl-NL" sz="3200" dirty="0" smtClean="0">
                <a:solidFill>
                  <a:srgbClr val="0000FF"/>
                </a:solidFill>
                <a:latin typeface="Times New Roman" panose="02020603050405020304" pitchFamily="18" charset="0"/>
                <a:cs typeface="Times New Roman" panose="02020603050405020304" pitchFamily="18" charset="0"/>
              </a:rPr>
              <a:t>Số </a:t>
            </a:r>
            <a:r>
              <a:rPr lang="nl-NL" sz="3200" dirty="0">
                <a:solidFill>
                  <a:srgbClr val="0000FF"/>
                </a:solidFill>
                <a:latin typeface="Times New Roman" panose="02020603050405020304" pitchFamily="18" charset="0"/>
                <a:cs typeface="Times New Roman" panose="02020603050405020304" pitchFamily="18" charset="0"/>
              </a:rPr>
              <a:t>đếm biểu diễn bằng dãy bit 111 có bằng với số 111 ở hệ thập phân không?</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07767" y="2380097"/>
            <a:ext cx="8886009" cy="2062103"/>
          </a:xfrm>
          <a:prstGeom prst="rect">
            <a:avLst/>
          </a:prstGeom>
        </p:spPr>
        <p:txBody>
          <a:bodyPr wrap="square">
            <a:spAutoFit/>
          </a:bodyPr>
          <a:lstStyle/>
          <a:p>
            <a:pPr algn="just" defTabSz="685800"/>
            <a:r>
              <a:rPr lang="en-US" sz="3200" dirty="0" smtClean="0">
                <a:solidFill>
                  <a:srgbClr val="0000FF"/>
                </a:solidFill>
                <a:latin typeface="Times New Roman" panose="02020603050405020304" pitchFamily="18" charset="0"/>
              </a:rPr>
              <a:t>- </a:t>
            </a:r>
            <a:r>
              <a:rPr lang="vi-VN" sz="3200" dirty="0" smtClean="0">
                <a:solidFill>
                  <a:srgbClr val="0000FF"/>
                </a:solidFill>
                <a:latin typeface="Times New Roman" panose="02020603050405020304" pitchFamily="18" charset="0"/>
              </a:rPr>
              <a:t>Không.</a:t>
            </a:r>
            <a:endParaRPr lang="en-US" sz="3200" dirty="0" smtClean="0">
              <a:solidFill>
                <a:srgbClr val="0000FF"/>
              </a:solidFill>
              <a:latin typeface="Times New Roman" panose="02020603050405020304" pitchFamily="18" charset="0"/>
            </a:endParaRPr>
          </a:p>
          <a:p>
            <a:pPr algn="just" defTabSz="685800"/>
            <a:r>
              <a:rPr lang="en-US" sz="3200" dirty="0" smtClean="0">
                <a:solidFill>
                  <a:srgbClr val="0000FF"/>
                </a:solidFill>
                <a:latin typeface="Times New Roman" panose="02020603050405020304" pitchFamily="18" charset="0"/>
              </a:rPr>
              <a:t>- </a:t>
            </a:r>
            <a:r>
              <a:rPr lang="vi-VN" sz="3200" dirty="0" smtClean="0">
                <a:solidFill>
                  <a:srgbClr val="0000FF"/>
                </a:solidFill>
                <a:latin typeface="Times New Roman" panose="02020603050405020304" pitchFamily="18" charset="0"/>
              </a:rPr>
              <a:t>Vì </a:t>
            </a:r>
            <a:r>
              <a:rPr lang="vi-VN" sz="3200" b="1" i="1" dirty="0">
                <a:solidFill>
                  <a:srgbClr val="C00000"/>
                </a:solidFill>
                <a:latin typeface="Times New Roman" panose="02020603050405020304" pitchFamily="18" charset="0"/>
              </a:rPr>
              <a:t>111</a:t>
            </a:r>
            <a:r>
              <a:rPr lang="vi-VN" sz="3200" dirty="0">
                <a:solidFill>
                  <a:srgbClr val="0000FF"/>
                </a:solidFill>
                <a:latin typeface="Times New Roman" panose="02020603050405020304" pitchFamily="18" charset="0"/>
              </a:rPr>
              <a:t> biểu diện bằng </a:t>
            </a:r>
            <a:r>
              <a:rPr lang="vi-VN" sz="3200" dirty="0">
                <a:solidFill>
                  <a:srgbClr val="C00000"/>
                </a:solidFill>
                <a:latin typeface="Times New Roman" panose="02020603050405020304" pitchFamily="18" charset="0"/>
              </a:rPr>
              <a:t>dãy bit </a:t>
            </a:r>
            <a:r>
              <a:rPr lang="vi-VN" sz="3200" dirty="0">
                <a:solidFill>
                  <a:srgbClr val="0000FF"/>
                </a:solidFill>
                <a:latin typeface="Times New Roman" panose="02020603050405020304" pitchFamily="18" charset="0"/>
              </a:rPr>
              <a:t>để tính toán trong máy tính có giá trị là </a:t>
            </a:r>
            <a:r>
              <a:rPr lang="vi-VN" sz="3200" b="1" i="1" dirty="0">
                <a:solidFill>
                  <a:srgbClr val="C00000"/>
                </a:solidFill>
                <a:latin typeface="Times New Roman" panose="02020603050405020304" pitchFamily="18" charset="0"/>
              </a:rPr>
              <a:t>7</a:t>
            </a:r>
            <a:r>
              <a:rPr lang="vi-VN" sz="3200" dirty="0">
                <a:solidFill>
                  <a:srgbClr val="0000FF"/>
                </a:solidFill>
                <a:latin typeface="Times New Roman" panose="02020603050405020304" pitchFamily="18" charset="0"/>
              </a:rPr>
              <a:t>, còn </a:t>
            </a:r>
            <a:r>
              <a:rPr lang="vi-VN" sz="3200" b="1" i="1" dirty="0">
                <a:solidFill>
                  <a:srgbClr val="FF0066"/>
                </a:solidFill>
                <a:latin typeface="Times New Roman" panose="02020603050405020304" pitchFamily="18" charset="0"/>
              </a:rPr>
              <a:t>111</a:t>
            </a:r>
            <a:r>
              <a:rPr lang="vi-VN" sz="3200" dirty="0">
                <a:solidFill>
                  <a:srgbClr val="0000FF"/>
                </a:solidFill>
                <a:latin typeface="Times New Roman" panose="02020603050405020304" pitchFamily="18" charset="0"/>
              </a:rPr>
              <a:t> ở </a:t>
            </a:r>
            <a:r>
              <a:rPr lang="vi-VN" sz="3200" dirty="0">
                <a:solidFill>
                  <a:srgbClr val="FF0066"/>
                </a:solidFill>
                <a:latin typeface="Times New Roman" panose="02020603050405020304" pitchFamily="18" charset="0"/>
              </a:rPr>
              <a:t>hệ thập phân </a:t>
            </a:r>
            <a:r>
              <a:rPr lang="vi-VN" sz="3200" dirty="0">
                <a:solidFill>
                  <a:srgbClr val="0000FF"/>
                </a:solidFill>
                <a:latin typeface="Times New Roman" panose="02020603050405020304" pitchFamily="18" charset="0"/>
              </a:rPr>
              <a:t>có giá trị là </a:t>
            </a:r>
            <a:r>
              <a:rPr lang="vi-VN" sz="3200" b="1" i="1" dirty="0">
                <a:solidFill>
                  <a:srgbClr val="FF0066"/>
                </a:solidFill>
                <a:latin typeface="Times New Roman" panose="02020603050405020304" pitchFamily="18" charset="0"/>
              </a:rPr>
              <a:t>111</a:t>
            </a:r>
          </a:p>
        </p:txBody>
      </p:sp>
      <p:sp>
        <p:nvSpPr>
          <p:cNvPr id="5" name="Rectangle 4"/>
          <p:cNvSpPr/>
          <p:nvPr/>
        </p:nvSpPr>
        <p:spPr>
          <a:xfrm>
            <a:off x="92689" y="173645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390195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019" y="214798"/>
            <a:ext cx="8611689" cy="3539430"/>
          </a:xfrm>
          <a:prstGeom prst="rect">
            <a:avLst/>
          </a:prstGeom>
        </p:spPr>
        <p:txBody>
          <a:bodyPr wrap="square">
            <a:spAutoFit/>
          </a:bodyPr>
          <a:lstStyle/>
          <a:p>
            <a:pPr defTabSz="685800"/>
            <a:r>
              <a:rPr lang="nl-NL" sz="3200" b="1" dirty="0">
                <a:solidFill>
                  <a:srgbClr val="FF0000"/>
                </a:solidFill>
                <a:latin typeface="Times New Roman" panose="02020603050405020304" pitchFamily="18" charset="0"/>
                <a:ea typeface="Calibri" panose="020F0502020204030204" pitchFamily="34" charset="0"/>
              </a:rPr>
              <a:t>Câu 2: </a:t>
            </a:r>
            <a:endParaRPr lang="nl-NL" sz="3200" b="1" dirty="0" smtClean="0">
              <a:solidFill>
                <a:srgbClr val="FF0000"/>
              </a:solidFill>
              <a:latin typeface="Times New Roman" panose="02020603050405020304" pitchFamily="18" charset="0"/>
              <a:ea typeface="Calibri" panose="020F0502020204030204" pitchFamily="34" charset="0"/>
            </a:endParaRPr>
          </a:p>
          <a:p>
            <a:pPr defTabSz="685800"/>
            <a:r>
              <a:rPr lang="nl-NL" sz="3200" dirty="0" smtClean="0">
                <a:solidFill>
                  <a:srgbClr val="0000FF"/>
                </a:solidFill>
                <a:latin typeface="Times New Roman" panose="02020603050405020304" pitchFamily="18" charset="0"/>
                <a:ea typeface="Calibri" panose="020F0502020204030204" pitchFamily="34" charset="0"/>
              </a:rPr>
              <a:t>Có </a:t>
            </a:r>
            <a:r>
              <a:rPr lang="nl-NL" sz="3200" dirty="0">
                <a:solidFill>
                  <a:srgbClr val="0000FF"/>
                </a:solidFill>
                <a:latin typeface="Times New Roman" panose="02020603050405020304" pitchFamily="18" charset="0"/>
                <a:ea typeface="Calibri" panose="020F0502020204030204" pitchFamily="34" charset="0"/>
              </a:rPr>
              <a:t>bạn nói</a:t>
            </a:r>
            <a:r>
              <a:rPr lang="nl-NL" sz="3200" dirty="0" smtClean="0">
                <a:solidFill>
                  <a:srgbClr val="0000FF"/>
                </a:solidFill>
                <a:latin typeface="Times New Roman" panose="02020603050405020304" pitchFamily="18" charset="0"/>
                <a:ea typeface="Calibri" panose="020F0502020204030204" pitchFamily="34" charset="0"/>
              </a:rPr>
              <a:t>:</a:t>
            </a:r>
          </a:p>
          <a:p>
            <a:pPr algn="just" defTabSz="685800"/>
            <a:r>
              <a:rPr lang="nl-NL" sz="3200" dirty="0" smtClean="0">
                <a:latin typeface="Times New Roman" panose="02020603050405020304" pitchFamily="18" charset="0"/>
                <a:ea typeface="Calibri" panose="020F0502020204030204" pitchFamily="34" charset="0"/>
              </a:rPr>
              <a:t>“</a:t>
            </a:r>
            <a:r>
              <a:rPr lang="nl-NL" sz="3200" i="1" dirty="0">
                <a:latin typeface="Times New Roman" panose="02020603050405020304" pitchFamily="18" charset="0"/>
                <a:ea typeface="Calibri" panose="020F0502020204030204" pitchFamily="34" charset="0"/>
              </a:rPr>
              <a:t>Trong máy tính điện tử, các số được biểu diễn như trong hệ thập phân chúng ta quen dùng, vì người ta vẫn nhập các số thập phân vào máy tính để tính toán</a:t>
            </a:r>
            <a:r>
              <a:rPr lang="nl-NL" sz="3200" dirty="0">
                <a:latin typeface="Times New Roman" panose="02020603050405020304" pitchFamily="18" charset="0"/>
                <a:ea typeface="Calibri" panose="020F0502020204030204" pitchFamily="34" charset="0"/>
              </a:rPr>
              <a:t>”. </a:t>
            </a:r>
            <a:endParaRPr lang="nl-NL" sz="3200" dirty="0" smtClean="0">
              <a:latin typeface="Times New Roman" panose="02020603050405020304" pitchFamily="18" charset="0"/>
              <a:ea typeface="Calibri" panose="020F0502020204030204" pitchFamily="34" charset="0"/>
            </a:endParaRPr>
          </a:p>
          <a:p>
            <a:pPr defTabSz="685800"/>
            <a:r>
              <a:rPr lang="nl-NL" sz="3200" dirty="0" smtClean="0">
                <a:solidFill>
                  <a:srgbClr val="0000FF"/>
                </a:solidFill>
                <a:latin typeface="Times New Roman" panose="02020603050405020304" pitchFamily="18" charset="0"/>
                <a:ea typeface="Calibri" panose="020F0502020204030204" pitchFamily="34" charset="0"/>
              </a:rPr>
              <a:t>Em </a:t>
            </a:r>
            <a:r>
              <a:rPr lang="nl-NL" sz="3200" dirty="0">
                <a:solidFill>
                  <a:srgbClr val="0000FF"/>
                </a:solidFill>
                <a:latin typeface="Times New Roman" panose="02020603050405020304" pitchFamily="18" charset="0"/>
                <a:ea typeface="Calibri" panose="020F0502020204030204" pitchFamily="34" charset="0"/>
              </a:rPr>
              <a:t>có đồng ý với ý kiến đó không? Vì sao?</a:t>
            </a:r>
            <a:endParaRPr lang="vi-VN" sz="3200" dirty="0">
              <a:solidFill>
                <a:srgbClr val="0000FF"/>
              </a:solidFill>
              <a:latin typeface="Arial" panose="020B0604020202020204" pitchFamily="34" charset="0"/>
            </a:endParaRPr>
          </a:p>
        </p:txBody>
      </p:sp>
      <p:sp>
        <p:nvSpPr>
          <p:cNvPr id="5" name="Rectangle 4"/>
          <p:cNvSpPr/>
          <p:nvPr/>
        </p:nvSpPr>
        <p:spPr>
          <a:xfrm>
            <a:off x="214564" y="4357694"/>
            <a:ext cx="8611689" cy="1755417"/>
          </a:xfrm>
          <a:prstGeom prst="rect">
            <a:avLst/>
          </a:prstGeom>
        </p:spPr>
        <p:txBody>
          <a:bodyPr wrap="square">
            <a:spAutoFit/>
          </a:bodyPr>
          <a:lstStyle/>
          <a:p>
            <a:pPr algn="just" defTabSz="685800">
              <a:lnSpc>
                <a:spcPct val="115000"/>
              </a:lnSpc>
              <a:spcAft>
                <a:spcPts val="600"/>
              </a:spcAft>
            </a:pPr>
            <a:r>
              <a:rPr lang="vi-VN"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Không đồng ý. Vì máy tính biết cách chuyển các số thập phân thành số biểu diễn bằng dãy bit để tính toán.</a:t>
            </a:r>
            <a:endParaRPr lang="vi-VN"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5509" y="3782388"/>
            <a:ext cx="1510350" cy="584775"/>
          </a:xfrm>
          <a:prstGeom prst="rect">
            <a:avLst/>
          </a:prstGeom>
        </p:spPr>
        <p:txBody>
          <a:bodyPr wrap="none">
            <a:spAutoFit/>
          </a:bodyPr>
          <a:lstStyle/>
          <a:p>
            <a:pPr defTabSz="685800">
              <a:defRPr/>
            </a:pPr>
            <a:r>
              <a:rPr lang="vi-VN" sz="3200" b="1" dirty="0">
                <a:solidFill>
                  <a:srgbClr val="FF0000"/>
                </a:solidFill>
                <a:latin typeface="Times New Roman" panose="02020603050405020304" pitchFamily="18" charset="0"/>
                <a:cs typeface="Times New Roman" panose="02020603050405020304" pitchFamily="18" charset="0"/>
              </a:rPr>
              <a:t>Trả lời:</a:t>
            </a:r>
            <a:endParaRPr lang="vi-VN" sz="32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6452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69" y="1438560"/>
            <a:ext cx="8375072" cy="775637"/>
          </a:xfrm>
        </p:spPr>
        <p:txBody>
          <a:bodyPr numCol="1"/>
          <a:lstStyle/>
          <a:p>
            <a:pPr algn="ctr"/>
            <a:r>
              <a:rPr lang="en-US" sz="4500" dirty="0" smtClean="0">
                <a:solidFill>
                  <a:srgbClr val="FF0000"/>
                </a:solidFill>
                <a:latin typeface="Times New Roman" panose="02020603050405020304" pitchFamily="18" charset="0"/>
                <a:cs typeface="Times New Roman" panose="02020603050405020304" pitchFamily="18" charset="0"/>
              </a:rPr>
              <a:t>HƯỚNG DẪN VỀ NHÀ</a:t>
            </a:r>
            <a:r>
              <a:rPr lang="en-US" sz="4500" dirty="0">
                <a:solidFill>
                  <a:srgbClr val="FF0000"/>
                </a:solidFill>
                <a:latin typeface="Times New Roman" panose="02020603050405020304" pitchFamily="18" charset="0"/>
                <a:cs typeface="Times New Roman" panose="02020603050405020304" pitchFamily="18" charset="0"/>
              </a:rPr>
              <a:t/>
            </a:r>
            <a:br>
              <a:rPr lang="en-US" sz="4500" dirty="0">
                <a:solidFill>
                  <a:srgbClr val="FF0000"/>
                </a:solidFill>
                <a:latin typeface="Times New Roman" panose="02020603050405020304" pitchFamily="18" charset="0"/>
                <a:cs typeface="Times New Roman" panose="02020603050405020304" pitchFamily="18" charset="0"/>
              </a:rPr>
            </a:br>
            <a:r>
              <a:rPr lang="en-US" sz="4500" dirty="0">
                <a:solidFill>
                  <a:srgbClr val="FF0000"/>
                </a:solidFill>
                <a:latin typeface="Times New Roman" panose="02020603050405020304" pitchFamily="18" charset="0"/>
                <a:cs typeface="Times New Roman" panose="02020603050405020304" pitchFamily="18" charset="0"/>
              </a:rPr>
              <a:t/>
            </a:r>
            <a:br>
              <a:rPr lang="en-US" sz="4500" dirty="0">
                <a:solidFill>
                  <a:srgbClr val="FF0000"/>
                </a:solidFill>
                <a:latin typeface="Times New Roman" panose="02020603050405020304" pitchFamily="18" charset="0"/>
                <a:cs typeface="Times New Roman" panose="02020603050405020304" pitchFamily="18" charset="0"/>
              </a:rPr>
            </a:br>
            <a:endParaRPr lang="en-US" sz="45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2922" y="2223162"/>
            <a:ext cx="8156864" cy="1569660"/>
          </a:xfrm>
          <a:prstGeom prst="rect">
            <a:avLst/>
          </a:prstGeom>
          <a:ln>
            <a:solidFill>
              <a:srgbClr val="FF0000"/>
            </a:solidFill>
          </a:ln>
        </p:spPr>
        <p:txBody>
          <a:bodyPr wrap="square">
            <a:spAutoFit/>
          </a:bodyPr>
          <a:lstStyle/>
          <a:p>
            <a:pPr marL="342900" indent="-342900" defTabSz="685800">
              <a:lnSpc>
                <a:spcPct val="150000"/>
              </a:lnSpc>
              <a:buFontTx/>
              <a:buChar char="-"/>
            </a:pPr>
            <a:r>
              <a:rPr lang="vi-VN" sz="2400" dirty="0">
                <a:solidFill>
                  <a:srgbClr val="0000FF"/>
                </a:solidFill>
                <a:latin typeface="Times New Roman" panose="02020603050405020304" pitchFamily="18" charset="0"/>
              </a:rPr>
              <a:t>Học thuộc bài</a:t>
            </a:r>
          </a:p>
          <a:p>
            <a:pPr marL="342900" indent="-342900" defTabSz="685800">
              <a:lnSpc>
                <a:spcPct val="150000"/>
              </a:lnSpc>
              <a:buFontTx/>
              <a:buChar char="-"/>
            </a:pPr>
            <a:r>
              <a:rPr lang="vi-VN" sz="2400" dirty="0">
                <a:solidFill>
                  <a:srgbClr val="0000FF"/>
                </a:solidFill>
                <a:latin typeface="Times New Roman" panose="02020603050405020304" pitchFamily="18" charset="0"/>
              </a:rPr>
              <a:t>Chuẩn bị tiếp bài: “</a:t>
            </a:r>
            <a:r>
              <a:rPr lang="vi-VN" sz="2400" b="1" i="1" dirty="0">
                <a:solidFill>
                  <a:srgbClr val="0000FF"/>
                </a:solidFill>
                <a:latin typeface="Times New Roman" panose="02020603050405020304" pitchFamily="18" charset="0"/>
              </a:rPr>
              <a:t>Khái niệm và lợi ích của mạng máy tính</a:t>
            </a:r>
            <a:r>
              <a:rPr lang="vi-VN" sz="2400" dirty="0">
                <a:solidFill>
                  <a:srgbClr val="0000FF"/>
                </a:solidFill>
                <a:latin typeface="Times New Roman" panose="02020603050405020304" pitchFamily="18" charset="0"/>
              </a:rPr>
              <a:t>”</a:t>
            </a:r>
            <a:endParaRPr lang="en-US" sz="2400" dirty="0">
              <a:solidFill>
                <a:srgbClr val="0000FF"/>
              </a:solidFill>
              <a:latin typeface="Calibri Light"/>
            </a:endParaRPr>
          </a:p>
          <a:p>
            <a:pPr marL="342900" indent="-342900" defTabSz="685800">
              <a:buFontTx/>
              <a:buChar char="-"/>
            </a:pPr>
            <a:endParaRPr lang="vi-VN" sz="24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7504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a16="http://schemas.microsoft.com/office/drawing/2014/main" xmlns=""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4641" y="3050958"/>
            <a:ext cx="423863" cy="26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a16="http://schemas.microsoft.com/office/drawing/2014/main" xmlns=""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29892"/>
            <a:ext cx="425054" cy="229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a16="http://schemas.microsoft.com/office/drawing/2014/main" xmlns=""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37569" y="1816839"/>
            <a:ext cx="1285875" cy="22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a16="http://schemas.microsoft.com/office/drawing/2014/main" xmlns=""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01062" y="884634"/>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a16="http://schemas.microsoft.com/office/drawing/2014/main" xmlns=""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927" y="3050958"/>
            <a:ext cx="6429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a16="http://schemas.microsoft.com/office/drawing/2014/main" xmlns=""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75772" y="273844"/>
            <a:ext cx="571500" cy="179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xmlns="" id="{3C8756FD-2D2A-423D-AD8F-39CE3C5C674F}"/>
              </a:ext>
            </a:extLst>
          </p:cNvPr>
          <p:cNvSpPr/>
          <p:nvPr/>
        </p:nvSpPr>
        <p:spPr>
          <a:xfrm>
            <a:off x="1835272" y="2294875"/>
            <a:ext cx="6375842" cy="1846659"/>
          </a:xfrm>
          <a:prstGeom prst="rect">
            <a:avLst/>
          </a:prstGeom>
        </p:spPr>
        <p:txBody>
          <a:bodyPr>
            <a:spAutoFit/>
            <a:scene3d>
              <a:camera prst="orthographicFront"/>
              <a:lightRig rig="threePt" dir="t"/>
            </a:scene3d>
            <a:sp3d extrusionH="57150">
              <a:bevelT w="38100" h="38100" prst="angle"/>
            </a:sp3d>
          </a:bodyPr>
          <a:lstStyle/>
          <a:p>
            <a:pPr algn="ctr" defTabSz="685800">
              <a:defRPr/>
            </a:pP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Giờ</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học</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kết</a:t>
            </a:r>
            <a:r>
              <a:rPr lang="en-US" altLang="vi-VN" sz="2400" b="1" dirty="0">
                <a:ln w="12700">
                  <a:solidFill>
                    <a:srgbClr val="C0504D">
                      <a:lumMod val="75000"/>
                    </a:srgbClr>
                  </a:solidFill>
                  <a:prstDash val="solid"/>
                </a:ln>
                <a:solidFill>
                  <a:srgbClr val="0000EE"/>
                </a:solidFill>
                <a:latin typeface="Times New Roman" panose="02020603050405020304" pitchFamily="18" charset="0"/>
              </a:rPr>
              <a:t> </a:t>
            </a:r>
            <a:r>
              <a:rPr lang="en-US" altLang="vi-VN" sz="2400" b="1" dirty="0" err="1">
                <a:ln w="12700">
                  <a:solidFill>
                    <a:srgbClr val="C0504D">
                      <a:lumMod val="75000"/>
                    </a:srgbClr>
                  </a:solidFill>
                  <a:prstDash val="solid"/>
                </a:ln>
                <a:solidFill>
                  <a:srgbClr val="0000EE"/>
                </a:solidFill>
                <a:latin typeface="Times New Roman" panose="02020603050405020304" pitchFamily="18" charset="0"/>
              </a:rPr>
              <a:t>thúc</a:t>
            </a:r>
            <a:endParaRPr lang="en-US" altLang="vi-VN" sz="2400" b="1" dirty="0">
              <a:ln w="12700">
                <a:solidFill>
                  <a:srgbClr val="C0504D">
                    <a:lumMod val="75000"/>
                  </a:srgbClr>
                </a:solidFill>
                <a:prstDash val="solid"/>
              </a:ln>
              <a:solidFill>
                <a:srgbClr val="0000EE"/>
              </a:solidFill>
              <a:latin typeface="Times New Roman" panose="02020603050405020304" pitchFamily="18" charset="0"/>
            </a:endParaRP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defTabSz="685800">
              <a:defRPr/>
            </a:pPr>
            <a:r>
              <a:rPr lang="en-US" altLang="vi-VN" sz="2400" b="1" dirty="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100" b="1" dirty="0">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defTabSz="685800">
              <a:defRPr/>
            </a:pPr>
            <a:endParaRPr lang="en-US" sz="21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a16="http://schemas.microsoft.com/office/drawing/2014/main" xmlns="" id="{CCEC4684-5998-4D84-AC07-19A94A8E7655}"/>
              </a:ext>
            </a:extLst>
          </p:cNvPr>
          <p:cNvSpPr/>
          <p:nvPr/>
        </p:nvSpPr>
        <p:spPr>
          <a:xfrm>
            <a:off x="3473055" y="4842273"/>
            <a:ext cx="63103" cy="45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pic>
        <p:nvPicPr>
          <p:cNvPr id="10" name="Picture 4">
            <a:extLst>
              <a:ext uri="{FF2B5EF4-FFF2-40B4-BE49-F238E27FC236}">
                <a16:creationId xmlns:a16="http://schemas.microsoft.com/office/drawing/2014/main" xmlns=""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0251" y="857250"/>
            <a:ext cx="35552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37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13" name="Rectangle 12"/>
          <p:cNvSpPr/>
          <p:nvPr/>
        </p:nvSpPr>
        <p:spPr>
          <a:xfrm>
            <a:off x="457200" y="152400"/>
            <a:ext cx="840108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1</a:t>
            </a:r>
            <a:r>
              <a:rPr lang="en-US" altLang="vi-VN" sz="4400" dirty="0">
                <a:solidFill>
                  <a:srgbClr val="FF0000"/>
                </a:solidFill>
                <a:latin typeface="Times New Roman" panose="02020603050405020304" pitchFamily="18" charset="0"/>
                <a:cs typeface="Times New Roman" panose="02020603050405020304" pitchFamily="18" charset="0"/>
              </a:rPr>
              <a:t>: Có </a:t>
            </a:r>
            <a:r>
              <a:rPr lang="en-US" altLang="vi-VN" sz="4400" dirty="0" err="1">
                <a:solidFill>
                  <a:srgbClr val="FF0000"/>
                </a:solidFill>
                <a:latin typeface="Times New Roman" panose="02020603050405020304" pitchFamily="18" charset="0"/>
                <a:cs typeface="Times New Roman" panose="02020603050405020304" pitchFamily="18" charset="0"/>
              </a:rPr>
              <a:t>mấy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dạng</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dữ</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liệu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cơ</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Hãy</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kể</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tên</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0000FF"/>
              </a:solidFill>
              <a:latin typeface="Calibri"/>
            </a:endParaRPr>
          </a:p>
        </p:txBody>
      </p:sp>
      <p:sp>
        <p:nvSpPr>
          <p:cNvPr id="14" name="Rectangle 13"/>
          <p:cNvSpPr/>
          <p:nvPr/>
        </p:nvSpPr>
        <p:spPr>
          <a:xfrm>
            <a:off x="609600" y="23622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Có 3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cơ</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smtClean="0">
                <a:solidFill>
                  <a:srgbClr val="0000FF"/>
                </a:solidFill>
                <a:latin typeface="Times New Roman" panose="02020603050405020304" pitchFamily="18" charset="0"/>
                <a:cs typeface="Times New Roman" panose="02020603050405020304" pitchFamily="18" charset="0"/>
              </a:rPr>
              <a:t>:</a:t>
            </a:r>
          </a:p>
          <a:p>
            <a:pPr algn="ctr" defTabSz="1625519">
              <a:defRPr/>
            </a:pPr>
            <a:r>
              <a:rPr lang="en-US" sz="4400" dirty="0" smtClean="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smtClean="0">
                <a:solidFill>
                  <a:srgbClr val="0000FF"/>
                </a:solidFill>
                <a:latin typeface="Times New Roman" panose="02020603050405020304" pitchFamily="18" charset="0"/>
                <a:cs typeface="Times New Roman" panose="02020603050405020304" pitchFamily="18" charset="0"/>
              </a:rPr>
              <a:t>ảnh</a:t>
            </a:r>
            <a:endParaRPr lang="en-US" sz="4400" dirty="0" smtClean="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smtClean="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endParaRPr lang="en-US" sz="4400" dirty="0">
              <a:solidFill>
                <a:srgbClr val="0000FF"/>
              </a:solidFill>
              <a:latin typeface="Times New Roman" panose="02020603050405020304" pitchFamily="18" charset="0"/>
              <a:cs typeface="Times New Roman" panose="02020603050405020304" pitchFamily="18" charset="0"/>
            </a:endParaRPr>
          </a:p>
          <a:p>
            <a:pPr algn="ctr" defTabSz="1625519">
              <a:defRPr/>
            </a:pP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chữ</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số</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770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sp>
        <p:nvSpPr>
          <p:cNvPr id="23" name="Rectangle 22"/>
          <p:cNvSpPr/>
          <p:nvPr/>
        </p:nvSpPr>
        <p:spPr>
          <a:xfrm>
            <a:off x="356754" y="2593464"/>
            <a:ext cx="6072633"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400" dirty="0" err="1">
                <a:solidFill>
                  <a:srgbClr val="0000FF"/>
                </a:solidFill>
                <a:latin typeface="Times New Roman" panose="02020603050405020304" pitchFamily="18" charset="0"/>
                <a:cs typeface="Times New Roman" panose="02020603050405020304" pitchFamily="18" charset="0"/>
              </a:rPr>
              <a:t>Là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việc</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bản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chuyển</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âm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thành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dãy</a:t>
            </a:r>
            <a:r>
              <a:rPr lang="en-US" sz="4400" dirty="0">
                <a:solidFill>
                  <a:srgbClr val="0000FF"/>
                </a:solidFill>
                <a:latin typeface="Times New Roman" panose="02020603050405020304" pitchFamily="18" charset="0"/>
                <a:cs typeface="Times New Roman" panose="02020603050405020304" pitchFamily="18" charset="0"/>
              </a:rPr>
              <a:t> bit</a:t>
            </a:r>
          </a:p>
        </p:txBody>
      </p:sp>
      <p:grpSp>
        <p:nvGrpSpPr>
          <p:cNvPr id="2" name="Group 1"/>
          <p:cNvGrpSpPr/>
          <p:nvPr/>
        </p:nvGrpSpPr>
        <p:grpSpPr>
          <a:xfrm>
            <a:off x="304800" y="70872"/>
            <a:ext cx="8458200" cy="2367528"/>
            <a:chOff x="304800" y="70872"/>
            <a:chExt cx="8458200" cy="2367528"/>
          </a:xfrm>
        </p:grpSpPr>
        <p:sp>
          <p:nvSpPr>
            <p:cNvPr id="25" name="Rectangle 24"/>
            <p:cNvSpPr/>
            <p:nvPr/>
          </p:nvSpPr>
          <p:spPr>
            <a:xfrm>
              <a:off x="304800" y="70872"/>
              <a:ext cx="8458200" cy="2367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00034" y="121578"/>
              <a:ext cx="8143932" cy="2123658"/>
            </a:xfrm>
            <a:prstGeom prst="rect">
              <a:avLst/>
            </a:prstGeom>
          </p:spPr>
          <p:txBody>
            <a:bodyPr wrap="square">
              <a:spAutoFit/>
            </a:bodyPr>
            <a:lstStyle/>
            <a:p>
              <a:pPr algn="just" defTabSz="1625519">
                <a:defRPr/>
              </a:pPr>
              <a:r>
                <a:rPr lang="en-US" altLang="vi-VN" sz="4400" u="sng" dirty="0" err="1">
                  <a:solidFill>
                    <a:srgbClr val="FF0000"/>
                  </a:solidFill>
                  <a:latin typeface="Times New Roman" panose="02020603050405020304" pitchFamily="18" charset="0"/>
                  <a:cs typeface="Times New Roman" panose="02020603050405020304" pitchFamily="18" charset="0"/>
                </a:rPr>
                <a:t>Câu</a:t>
              </a:r>
              <a:r>
                <a:rPr lang="en-US" altLang="vi-VN" sz="4400" u="sng" dirty="0">
                  <a:solidFill>
                    <a:srgbClr val="FF0000"/>
                  </a:solidFill>
                  <a:latin typeface="Times New Roman" panose="02020603050405020304" pitchFamily="18" charset="0"/>
                  <a:cs typeface="Times New Roman" panose="02020603050405020304" pitchFamily="18" charset="0"/>
                </a:rPr>
                <a:t> </a:t>
              </a:r>
              <a:r>
                <a:rPr lang="en-US" altLang="vi-VN" sz="4400" u="sng" dirty="0" smtClean="0">
                  <a:solidFill>
                    <a:srgbClr val="FF0000"/>
                  </a:solidFill>
                  <a:latin typeface="Times New Roman" panose="02020603050405020304" pitchFamily="18" charset="0"/>
                  <a:cs typeface="Times New Roman" panose="02020603050405020304" pitchFamily="18" charset="0"/>
                </a:rPr>
                <a:t>2:</a:t>
              </a:r>
              <a:r>
                <a:rPr lang="en-US" altLang="vi-VN" sz="4400" dirty="0" smtClean="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Em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hiểu</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như</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thế</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nào</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là</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văn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bản</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hình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ảnh</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số</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hóa</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âm</a:t>
              </a:r>
              <a:r>
                <a:rPr lang="en-US" altLang="vi-VN" sz="4400" dirty="0">
                  <a:solidFill>
                    <a:srgbClr val="FF0000"/>
                  </a:solidFill>
                  <a:latin typeface="Times New Roman" panose="02020603050405020304" pitchFamily="18" charset="0"/>
                  <a:cs typeface="Times New Roman" panose="02020603050405020304" pitchFamily="18" charset="0"/>
                </a:rPr>
                <a:t> </a:t>
              </a:r>
              <a:r>
                <a:rPr lang="en-US" altLang="vi-VN" sz="4400" dirty="0" err="1">
                  <a:solidFill>
                    <a:srgbClr val="FF0000"/>
                  </a:solidFill>
                  <a:latin typeface="Times New Roman" panose="02020603050405020304" pitchFamily="18" charset="0"/>
                  <a:cs typeface="Times New Roman" panose="02020603050405020304" pitchFamily="18" charset="0"/>
                </a:rPr>
                <a:t>thanh</a:t>
              </a:r>
              <a:r>
                <a:rPr lang="en-US" altLang="vi-VN" sz="4400"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3246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76200" y="171767"/>
            <a:ext cx="8953828" cy="3139321"/>
            <a:chOff x="1676400" y="171767"/>
            <a:chExt cx="8953828" cy="3139321"/>
          </a:xfrm>
        </p:grpSpPr>
        <p:sp>
          <p:nvSpPr>
            <p:cNvPr id="17" name="Rectangle 16"/>
            <p:cNvSpPr/>
            <p:nvPr/>
          </p:nvSpPr>
          <p:spPr>
            <a:xfrm>
              <a:off x="1676400" y="228600"/>
              <a:ext cx="8953828" cy="2895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1828800" y="171767"/>
              <a:ext cx="8801428" cy="3139321"/>
            </a:xfrm>
            <a:prstGeom prst="rect">
              <a:avLst/>
            </a:prstGeom>
            <a:noFill/>
          </p:spPr>
          <p:txBody>
            <a:bodyPr wrap="square" rtlCol="0">
              <a:spAutoFit/>
            </a:bodyPr>
            <a:lstStyle/>
            <a:p>
              <a:pPr defTabSz="1625519">
                <a:defRPr/>
              </a:pPr>
              <a:r>
                <a:rPr lang="en-US" altLang="vi-VN" sz="3200" u="sng" dirty="0" err="1">
                  <a:solidFill>
                    <a:srgbClr val="FF0000"/>
                  </a:solidFill>
                  <a:latin typeface="Times New Roman" panose="02020603050405020304" pitchFamily="18" charset="0"/>
                  <a:cs typeface="Times New Roman" panose="02020603050405020304" pitchFamily="18" charset="0"/>
                </a:rPr>
                <a:t>Câu</a:t>
              </a:r>
              <a:r>
                <a:rPr lang="en-US" altLang="vi-VN" sz="3200" u="sng" dirty="0">
                  <a:solidFill>
                    <a:srgbClr val="FF0000"/>
                  </a:solidFill>
                  <a:latin typeface="Times New Roman" panose="02020603050405020304" pitchFamily="18" charset="0"/>
                  <a:cs typeface="Times New Roman" panose="02020603050405020304" pitchFamily="18" charset="0"/>
                </a:rPr>
                <a:t> </a:t>
              </a:r>
              <a:r>
                <a:rPr lang="en-US" altLang="vi-VN" sz="3200" u="sng" dirty="0" smtClean="0">
                  <a:solidFill>
                    <a:srgbClr val="FF0000"/>
                  </a:solidFill>
                  <a:latin typeface="Times New Roman" panose="02020603050405020304" pitchFamily="18" charset="0"/>
                  <a:cs typeface="Times New Roman" panose="02020603050405020304" pitchFamily="18" charset="0"/>
                </a:rPr>
                <a:t>3</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smtClean="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Tình</a:t>
              </a:r>
              <a:r>
                <a:rPr lang="en-US" altLang="vi-VN" sz="3200" dirty="0">
                  <a:solidFill>
                    <a:srgbClr val="FF0000"/>
                  </a:solidFill>
                  <a:latin typeface="Times New Roman" panose="02020603050405020304" pitchFamily="18" charset="0"/>
                  <a:cs typeface="Times New Roman" panose="02020603050405020304" pitchFamily="18" charset="0"/>
                </a:rPr>
                <a:t> </a:t>
              </a:r>
              <a:r>
                <a:rPr lang="en-US" altLang="vi-VN" sz="3200" dirty="0" err="1">
                  <a:solidFill>
                    <a:srgbClr val="FF0000"/>
                  </a:solidFill>
                  <a:latin typeface="Times New Roman" panose="02020603050405020304" pitchFamily="18" charset="0"/>
                  <a:cs typeface="Times New Roman" panose="02020603050405020304" pitchFamily="18" charset="0"/>
                </a:rPr>
                <a:t>huống</a:t>
              </a:r>
              <a:r>
                <a:rPr lang="en-US" altLang="vi-VN" sz="3200" dirty="0">
                  <a:solidFill>
                    <a:srgbClr val="FF0000"/>
                  </a:solidFill>
                  <a:latin typeface="Times New Roman" panose="02020603050405020304" pitchFamily="18" charset="0"/>
                  <a:cs typeface="Times New Roman" panose="02020603050405020304" pitchFamily="18" charset="0"/>
                </a:rPr>
                <a:t>: </a:t>
              </a:r>
              <a:endParaRPr lang="en-US" altLang="vi-VN" sz="3200" dirty="0" smtClean="0">
                <a:solidFill>
                  <a:srgbClr val="FF0000"/>
                </a:solidFill>
                <a:latin typeface="Times New Roman" panose="02020603050405020304" pitchFamily="18" charset="0"/>
                <a:cs typeface="Times New Roman" panose="02020603050405020304" pitchFamily="18" charset="0"/>
              </a:endParaRPr>
            </a:p>
            <a:p>
              <a:pPr defTabSz="1625519">
                <a:defRPr/>
              </a:pPr>
              <a:r>
                <a:rPr lang="en-US" altLang="vi-VN" sz="3200" dirty="0" err="1" smtClean="0">
                  <a:latin typeface="Times New Roman" panose="02020603050405020304" pitchFamily="18" charset="0"/>
                  <a:cs typeface="Times New Roman" panose="02020603050405020304" pitchFamily="18" charset="0"/>
                </a:rPr>
                <a:t>Bạn</a:t>
              </a:r>
              <a:r>
                <a:rPr lang="en-US" altLang="vi-VN" sz="3200" dirty="0" smtClean="0">
                  <a:latin typeface="Times New Roman" panose="02020603050405020304" pitchFamily="18" charset="0"/>
                  <a:cs typeface="Times New Roman" panose="02020603050405020304" pitchFamily="18" charset="0"/>
                </a:rPr>
                <a:t> </a:t>
              </a:r>
              <a:r>
                <a:rPr lang="en-US" altLang="vi-VN" sz="3200" dirty="0">
                  <a:latin typeface="Times New Roman" panose="02020603050405020304" pitchFamily="18" charset="0"/>
                  <a:cs typeface="Times New Roman" panose="02020603050405020304" pitchFamily="18" charset="0"/>
                </a:rPr>
                <a:t>An </a:t>
              </a:r>
              <a:r>
                <a:rPr lang="en-US" altLang="vi-VN" sz="3200" dirty="0" err="1">
                  <a:latin typeface="Times New Roman" panose="02020603050405020304" pitchFamily="18" charset="0"/>
                  <a:cs typeface="Times New Roman" panose="02020603050405020304" pitchFamily="18" charset="0"/>
                </a:rPr>
                <a:t>được</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bố</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mẹ</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cho</a:t>
              </a:r>
              <a:r>
                <a:rPr lang="en-US" altLang="vi-VN" sz="3200" dirty="0">
                  <a:latin typeface="Times New Roman" panose="02020603050405020304" pitchFamily="18" charset="0"/>
                  <a:cs typeface="Times New Roman" panose="02020603050405020304" pitchFamily="18" charset="0"/>
                </a:rPr>
                <a:t> 1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Bạn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lên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mạng</a:t>
              </a:r>
              <a:r>
                <a:rPr lang="en-US" altLang="vi-VN" sz="3200" dirty="0">
                  <a:latin typeface="Times New Roman" panose="02020603050405020304" pitchFamily="18" charset="0"/>
                  <a:cs typeface="Times New Roman" panose="02020603050405020304" pitchFamily="18" charset="0"/>
                </a:rPr>
                <a:t> internet </a:t>
              </a:r>
              <a:r>
                <a:rPr lang="en-US" altLang="vi-VN" sz="3200" dirty="0" err="1">
                  <a:latin typeface="Times New Roman" panose="02020603050405020304" pitchFamily="18" charset="0"/>
                  <a:cs typeface="Times New Roman" panose="02020603050405020304" pitchFamily="18" charset="0"/>
                </a:rPr>
                <a:t>cần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tải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sách</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mềm</a:t>
              </a:r>
              <a:r>
                <a:rPr lang="en-US" altLang="vi-VN" sz="3200" dirty="0">
                  <a:latin typeface="Times New Roman" panose="02020603050405020304" pitchFamily="18" charset="0"/>
                  <a:cs typeface="Times New Roman" panose="02020603050405020304" pitchFamily="18" charset="0"/>
                </a:rPr>
                <a:t> + 5 video </a:t>
              </a:r>
              <a:r>
                <a:rPr lang="en-US" altLang="vi-VN" sz="3200" dirty="0" err="1">
                  <a:latin typeface="Times New Roman" panose="02020603050405020304" pitchFamily="18" charset="0"/>
                  <a:cs typeface="Times New Roman" panose="02020603050405020304" pitchFamily="18" charset="0"/>
                </a:rPr>
                <a:t>bài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giảng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lưu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trữ</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trong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thẻ</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nhớ</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liệu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tham</a:t>
              </a:r>
              <a:r>
                <a:rPr lang="en-US" altLang="vi-VN" sz="3200" dirty="0">
                  <a:latin typeface="Times New Roman" panose="02020603050405020304" pitchFamily="18" charset="0"/>
                  <a:cs typeface="Times New Roman" panose="02020603050405020304" pitchFamily="18" charset="0"/>
                </a:rPr>
                <a:t> </a:t>
              </a:r>
              <a:r>
                <a:rPr lang="en-US" altLang="vi-VN" sz="3200" dirty="0" err="1" smtClean="0">
                  <a:latin typeface="Times New Roman" panose="02020603050405020304" pitchFamily="18" charset="0"/>
                  <a:cs typeface="Times New Roman" panose="02020603050405020304" pitchFamily="18" charset="0"/>
                </a:rPr>
                <a:t>khảo</a:t>
              </a:r>
              <a:r>
                <a:rPr lang="en-US" altLang="vi-VN" sz="3200" dirty="0" smtClean="0">
                  <a:latin typeface="Times New Roman" panose="02020603050405020304" pitchFamily="18" charset="0"/>
                  <a:cs typeface="Times New Roman" panose="02020603050405020304" pitchFamily="18" charset="0"/>
                </a:rPr>
                <a:t>.</a:t>
              </a:r>
            </a:p>
            <a:p>
              <a:pPr defTabSz="1625519">
                <a:defRPr/>
              </a:pPr>
              <a:r>
                <a:rPr lang="en-US" altLang="vi-VN" sz="3200" b="1" i="1" dirty="0" err="1" smtClean="0">
                  <a:solidFill>
                    <a:srgbClr val="FF0000"/>
                  </a:solidFill>
                  <a:latin typeface="Times New Roman" panose="02020603050405020304" pitchFamily="18" charset="0"/>
                  <a:cs typeface="Times New Roman" panose="02020603050405020304" pitchFamily="18" charset="0"/>
                </a:rPr>
                <a:t>Em</a:t>
              </a:r>
              <a:r>
                <a:rPr lang="en-US" altLang="vi-VN" sz="3200" b="1" i="1" dirty="0" smtClean="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hãy</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cho</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biết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smtClean="0">
                  <a:solidFill>
                    <a:srgbClr val="FF0000"/>
                  </a:solidFill>
                  <a:latin typeface="Times New Roman" panose="02020603050405020304" pitchFamily="18" charset="0"/>
                  <a:cs typeface="Times New Roman" panose="02020603050405020304" pitchFamily="18" charset="0"/>
                </a:rPr>
                <a:t>Khi</a:t>
              </a:r>
              <a:r>
                <a:rPr lang="en-US" altLang="vi-VN" sz="3200" b="1" i="1" dirty="0" smtClean="0">
                  <a:solidFill>
                    <a:srgbClr val="FF0000"/>
                  </a:solidFill>
                  <a:latin typeface="Times New Roman" panose="02020603050405020304" pitchFamily="18" charset="0"/>
                  <a:cs typeface="Times New Roman" panose="02020603050405020304" pitchFamily="18" charset="0"/>
                </a:rPr>
                <a:t> </a:t>
              </a:r>
              <a:r>
                <a:rPr lang="en-US" altLang="vi-VN" sz="3200" b="1" i="1" dirty="0" err="1" smtClean="0">
                  <a:solidFill>
                    <a:srgbClr val="FF0000"/>
                  </a:solidFill>
                  <a:latin typeface="Times New Roman" panose="02020603050405020304" pitchFamily="18" charset="0"/>
                  <a:cs typeface="Times New Roman" panose="02020603050405020304" pitchFamily="18" charset="0"/>
                </a:rPr>
                <a:t>nào</a:t>
              </a:r>
              <a:r>
                <a:rPr lang="en-US" altLang="vi-VN" sz="3200" b="1" i="1" dirty="0" smtClean="0">
                  <a:solidFill>
                    <a:srgbClr val="FF0000"/>
                  </a:solidFill>
                  <a:latin typeface="Times New Roman" panose="02020603050405020304" pitchFamily="18" charset="0"/>
                  <a:cs typeface="Times New Roman" panose="02020603050405020304" pitchFamily="18" charset="0"/>
                </a:rPr>
                <a:t> </a:t>
              </a:r>
              <a:r>
                <a:rPr lang="en-US" altLang="vi-VN" sz="3200" b="1" i="1" dirty="0" err="1" smtClean="0">
                  <a:solidFill>
                    <a:srgbClr val="FF0000"/>
                  </a:solidFill>
                  <a:latin typeface="Times New Roman" panose="02020603050405020304" pitchFamily="18" charset="0"/>
                  <a:cs typeface="Times New Roman" panose="02020603050405020304" pitchFamily="18" charset="0"/>
                </a:rPr>
                <a:t>thẻ</a:t>
              </a:r>
              <a:r>
                <a:rPr lang="en-US" altLang="vi-VN" sz="3200" b="1" i="1" dirty="0" smtClean="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nhớ</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trên</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lưu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trữ</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được</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hết</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tài</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liệu</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mà</a:t>
              </a:r>
              <a:r>
                <a:rPr lang="en-US" altLang="vi-VN" sz="3200" b="1" i="1" dirty="0">
                  <a:solidFill>
                    <a:srgbClr val="FF0000"/>
                  </a:solidFill>
                  <a:latin typeface="Times New Roman" panose="02020603050405020304" pitchFamily="18" charset="0"/>
                  <a:cs typeface="Times New Roman" panose="02020603050405020304" pitchFamily="18" charset="0"/>
                </a:rPr>
                <a:t> </a:t>
              </a:r>
              <a:r>
                <a:rPr lang="en-US" altLang="vi-VN" sz="3200" b="1" i="1" dirty="0" err="1">
                  <a:solidFill>
                    <a:srgbClr val="FF0000"/>
                  </a:solidFill>
                  <a:latin typeface="Times New Roman" panose="02020603050405020304" pitchFamily="18" charset="0"/>
                  <a:cs typeface="Times New Roman" panose="02020603050405020304" pitchFamily="18" charset="0"/>
                </a:rPr>
                <a:t>bạn</a:t>
              </a:r>
              <a:r>
                <a:rPr lang="en-US" altLang="vi-VN" sz="3200" b="1" i="1" dirty="0">
                  <a:solidFill>
                    <a:srgbClr val="FF0000"/>
                  </a:solidFill>
                  <a:latin typeface="Times New Roman" panose="02020603050405020304" pitchFamily="18" charset="0"/>
                  <a:cs typeface="Times New Roman" panose="02020603050405020304" pitchFamily="18" charset="0"/>
                </a:rPr>
                <a:t> An </a:t>
              </a:r>
              <a:r>
                <a:rPr lang="en-US" altLang="vi-VN" sz="3200" b="1" i="1" dirty="0" err="1" smtClean="0">
                  <a:solidFill>
                    <a:srgbClr val="FF0000"/>
                  </a:solidFill>
                  <a:latin typeface="Times New Roman" panose="02020603050405020304" pitchFamily="18" charset="0"/>
                  <a:cs typeface="Times New Roman" panose="02020603050405020304" pitchFamily="18" charset="0"/>
                </a:rPr>
                <a:t>cần</a:t>
              </a:r>
              <a:r>
                <a:rPr lang="en-US" altLang="vi-VN" sz="3200" b="1" i="1" dirty="0" smtClean="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76200" y="3543300"/>
            <a:ext cx="5791200" cy="2819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625519">
              <a:defRPr/>
            </a:pPr>
            <a:r>
              <a:rPr lang="en-US" sz="4400" dirty="0" err="1">
                <a:solidFill>
                  <a:srgbClr val="0000FF"/>
                </a:solidFill>
                <a:latin typeface="Times New Roman" panose="02020603050405020304" pitchFamily="18" charset="0"/>
                <a:cs typeface="Times New Roman" panose="02020603050405020304" pitchFamily="18" charset="0"/>
              </a:rPr>
              <a:t>Khi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tổng</a:t>
            </a:r>
            <a:r>
              <a:rPr lang="en-US" sz="4400" dirty="0">
                <a:solidFill>
                  <a:srgbClr val="0000FF"/>
                </a:solidFill>
                <a:latin typeface="Times New Roman" panose="02020603050405020304" pitchFamily="18" charset="0"/>
                <a:cs typeface="Times New Roman" panose="02020603050405020304" pitchFamily="18" charset="0"/>
              </a:rPr>
              <a: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sách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mềm</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5 video &lt; dung </a:t>
            </a:r>
            <a:r>
              <a:rPr lang="en-US" sz="4400" dirty="0" err="1">
                <a:solidFill>
                  <a:srgbClr val="0000FF"/>
                </a:solidFill>
                <a:latin typeface="Times New Roman" panose="02020603050405020304" pitchFamily="18" charset="0"/>
                <a:cs typeface="Times New Roman" panose="02020603050405020304" pitchFamily="18" charset="0"/>
              </a:rPr>
              <a:t>lượng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thẻ</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nhớ</a:t>
            </a:r>
            <a:endParaRPr lang="en-US" sz="4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f7e749c750b79cbde134e7bcf00a140.png"/>
          <p:cNvPicPr>
            <a:picLocks noChangeAspect="1"/>
          </p:cNvPicPr>
          <p:nvPr/>
        </p:nvPicPr>
        <p:blipFill>
          <a:blip r:embed="rId2" cstate="print"/>
          <a:stretch>
            <a:fillRect/>
          </a:stretch>
        </p:blipFill>
        <p:spPr>
          <a:xfrm>
            <a:off x="-1447800" y="1828800"/>
            <a:ext cx="6248400" cy="6705600"/>
          </a:xfrm>
          <a:prstGeom prst="rect">
            <a:avLst/>
          </a:prstGeom>
        </p:spPr>
      </p:pic>
      <p:pic>
        <p:nvPicPr>
          <p:cNvPr id="6" name="Picture 5" descr="6131d3148657a26e1bfe386e7ba65811.png">
            <a:hlinkClick r:id="rId3" action="ppaction://hlinksldjump"/>
          </p:cNvPr>
          <p:cNvPicPr>
            <a:picLocks noChangeAspect="1"/>
          </p:cNvPicPr>
          <p:nvPr/>
        </p:nvPicPr>
        <p:blipFill>
          <a:blip r:embed="rId4" cstate="print"/>
          <a:stretch>
            <a:fillRect/>
          </a:stretch>
        </p:blipFill>
        <p:spPr>
          <a:xfrm>
            <a:off x="6400800" y="3124200"/>
            <a:ext cx="2590800" cy="4117788"/>
          </a:xfrm>
          <a:prstGeom prst="rect">
            <a:avLst/>
          </a:prstGeom>
        </p:spPr>
      </p:pic>
      <p:pic>
        <p:nvPicPr>
          <p:cNvPr id="5" name="Picture 4" descr="1.png"/>
          <p:cNvPicPr>
            <a:picLocks noChangeAspect="1"/>
          </p:cNvPicPr>
          <p:nvPr/>
        </p:nvPicPr>
        <p:blipFill>
          <a:blip r:embed="rId5" cstate="print"/>
          <a:stretch>
            <a:fillRect/>
          </a:stretch>
        </p:blipFill>
        <p:spPr>
          <a:xfrm>
            <a:off x="0" y="5867400"/>
            <a:ext cx="9144000" cy="1143000"/>
          </a:xfrm>
          <a:prstGeom prst="rect">
            <a:avLst/>
          </a:prstGeom>
        </p:spPr>
      </p:pic>
      <p:grpSp>
        <p:nvGrpSpPr>
          <p:cNvPr id="16" name="Group 15"/>
          <p:cNvGrpSpPr/>
          <p:nvPr/>
        </p:nvGrpSpPr>
        <p:grpSpPr>
          <a:xfrm>
            <a:off x="228600" y="228600"/>
            <a:ext cx="8382000" cy="2057400"/>
            <a:chOff x="1981200" y="228600"/>
            <a:chExt cx="8382000" cy="2057400"/>
          </a:xfrm>
        </p:grpSpPr>
        <p:sp>
          <p:nvSpPr>
            <p:cNvPr id="17" name="Rectangle 16"/>
            <p:cNvSpPr/>
            <p:nvPr/>
          </p:nvSpPr>
          <p:spPr>
            <a:xfrm>
              <a:off x="1981200" y="228600"/>
              <a:ext cx="83820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Calibri"/>
              </a:endParaRPr>
            </a:p>
          </p:txBody>
        </p:sp>
        <p:sp>
          <p:nvSpPr>
            <p:cNvPr id="18" name="TextBox 17"/>
            <p:cNvSpPr txBox="1"/>
            <p:nvPr/>
          </p:nvSpPr>
          <p:spPr>
            <a:xfrm>
              <a:off x="2044441" y="588964"/>
              <a:ext cx="8215370" cy="1477328"/>
            </a:xfrm>
            <a:prstGeom prst="rect">
              <a:avLst/>
            </a:prstGeom>
            <a:noFill/>
          </p:spPr>
          <p:txBody>
            <a:bodyPr wrap="square" rtlCol="0">
              <a:spAutoFit/>
            </a:bodyPr>
            <a:lstStyle/>
            <a:p>
              <a:pPr algn="just" defTabSz="1625519">
                <a:defRPr/>
              </a:pPr>
              <a:r>
                <a:rPr lang="en-US" altLang="vi-VN" sz="4500" u="sng" dirty="0" err="1">
                  <a:solidFill>
                    <a:srgbClr val="FF0000"/>
                  </a:solidFill>
                  <a:latin typeface="Times New Roman" panose="02020603050405020304" pitchFamily="18" charset="0"/>
                  <a:cs typeface="Times New Roman" panose="02020603050405020304" pitchFamily="18" charset="0"/>
                </a:rPr>
                <a:t>Câu</a:t>
              </a:r>
              <a:r>
                <a:rPr lang="en-US" altLang="vi-VN" sz="4500" u="sng" dirty="0">
                  <a:solidFill>
                    <a:srgbClr val="FF0000"/>
                  </a:solidFill>
                  <a:latin typeface="Times New Roman" panose="02020603050405020304" pitchFamily="18" charset="0"/>
                  <a:cs typeface="Times New Roman" panose="02020603050405020304" pitchFamily="18" charset="0"/>
                </a:rPr>
                <a:t> 4</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Em</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hiểu</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như</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thế</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nào</a:t>
              </a:r>
              <a:r>
                <a:rPr lang="en-US" altLang="vi-VN" sz="4500" dirty="0">
                  <a:solidFill>
                    <a:srgbClr val="FF0000"/>
                  </a:solidFill>
                  <a:latin typeface="Times New Roman" panose="02020603050405020304" pitchFamily="18" charset="0"/>
                  <a:cs typeface="Times New Roman" panose="02020603050405020304" pitchFamily="18" charset="0"/>
                </a:rPr>
                <a:t> </a:t>
              </a:r>
              <a:r>
                <a:rPr lang="en-US" altLang="vi-VN" sz="4500" dirty="0" err="1">
                  <a:solidFill>
                    <a:srgbClr val="FF0000"/>
                  </a:solidFill>
                  <a:latin typeface="Times New Roman" panose="02020603050405020304" pitchFamily="18" charset="0"/>
                  <a:cs typeface="Times New Roman" panose="02020603050405020304" pitchFamily="18" charset="0"/>
                </a:rPr>
                <a:t>về</a:t>
              </a:r>
              <a:r>
                <a:rPr lang="en-US" altLang="vi-VN" sz="4500" dirty="0">
                  <a:solidFill>
                    <a:srgbClr val="FF0000"/>
                  </a:solidFill>
                  <a:latin typeface="Times New Roman" panose="02020603050405020304" pitchFamily="18" charset="0"/>
                  <a:cs typeface="Times New Roman" panose="02020603050405020304" pitchFamily="18" charset="0"/>
                </a:rPr>
                <a:t> bit?</a:t>
              </a:r>
              <a:endParaRPr lang="en-US" sz="4500" dirty="0">
                <a:solidFill>
                  <a:srgbClr val="FF0000"/>
                </a:solidFill>
                <a:latin typeface="Times New Roman" panose="02020603050405020304" pitchFamily="18" charset="0"/>
                <a:cs typeface="Times New Roman" panose="02020603050405020304" pitchFamily="18" charset="0"/>
              </a:endParaRPr>
            </a:p>
          </p:txBody>
        </p:sp>
      </p:grpSp>
      <p:sp>
        <p:nvSpPr>
          <p:cNvPr id="19" name="Rectangle 18"/>
          <p:cNvSpPr/>
          <p:nvPr/>
        </p:nvSpPr>
        <p:spPr>
          <a:xfrm>
            <a:off x="285720" y="2643182"/>
            <a:ext cx="6172200" cy="32385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defTabSz="1625519">
              <a:defRPr/>
            </a:pPr>
            <a:r>
              <a:rPr lang="en-US" sz="4000" dirty="0">
                <a:solidFill>
                  <a:srgbClr val="0000FF"/>
                </a:solidFill>
                <a:latin typeface="Times New Roman" panose="02020603050405020304" pitchFamily="18" charset="0"/>
                <a:cs typeface="Times New Roman" panose="02020603050405020304" pitchFamily="18" charset="0"/>
              </a:rPr>
              <a:t>Bit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đơn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vị</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nhỏ</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nhất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biểu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diễn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lưu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trữ</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thông</a:t>
            </a:r>
            <a:r>
              <a:rPr lang="en-US" sz="4000" dirty="0">
                <a:solidFill>
                  <a:srgbClr val="0000FF"/>
                </a:solidFill>
                <a:latin typeface="Times New Roman" panose="02020603050405020304" pitchFamily="18" charset="0"/>
                <a:cs typeface="Times New Roman" panose="02020603050405020304" pitchFamily="18" charset="0"/>
              </a:rPr>
              <a:t> tin. Bit </a:t>
            </a:r>
            <a:r>
              <a:rPr lang="en-US" sz="4000" dirty="0" err="1">
                <a:solidFill>
                  <a:srgbClr val="0000FF"/>
                </a:solidFill>
                <a:latin typeface="Times New Roman" panose="02020603050405020304" pitchFamily="18" charset="0"/>
                <a:cs typeface="Times New Roman" panose="02020603050405020304" pitchFamily="18" charset="0"/>
              </a:rPr>
              <a:t>chỉ</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có</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thể</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nhận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một</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trong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hai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trạng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kí</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hiệu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0</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a:solidFill>
                  <a:srgbClr val="C00000"/>
                </a:solidFill>
                <a:latin typeface="Times New Roman" panose="02020603050405020304" pitchFamily="18" charset="0"/>
                <a:cs typeface="Times New Roman" panose="02020603050405020304" pitchFamily="18" charset="0"/>
              </a:rPr>
              <a:t>1</a:t>
            </a:r>
            <a:r>
              <a:rPr lang="en-US" sz="4000" dirty="0">
                <a:solidFill>
                  <a:srgbClr val="0000FF"/>
                </a:solidFill>
                <a:latin typeface="Times New Roman" panose="02020603050405020304" pitchFamily="18" charset="0"/>
                <a:cs typeface="Times New Roman" panose="02020603050405020304" pitchFamily="18" charset="0"/>
              </a:rPr>
              <a:t>”</a:t>
            </a:r>
          </a:p>
        </p:txBody>
      </p:sp>
      <p:sp>
        <p:nvSpPr>
          <p:cNvPr id="3" name="Right Arrow 2">
            <a:hlinkClick r:id="rId6" action="ppaction://hlinksldjump"/>
          </p:cNvPr>
          <p:cNvSpPr/>
          <p:nvPr/>
        </p:nvSpPr>
        <p:spPr>
          <a:xfrm>
            <a:off x="6629400" y="6051991"/>
            <a:ext cx="2133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anose="02020603050405020304" pitchFamily="18" charset="0"/>
                <a:cs typeface="Times New Roman" panose="02020603050405020304" pitchFamily="18" charset="0"/>
              </a:rPr>
              <a:t>Vào</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bài</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mới</a:t>
            </a:r>
            <a:endParaRPr lang="vi-VN"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734782" y="304800"/>
            <a:ext cx="7749544" cy="14695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685800"/>
            <a:r>
              <a:rPr lang="vi-VN" sz="2500" dirty="0" smtClean="0">
                <a:solidFill>
                  <a:srgbClr val="0000FF"/>
                </a:solidFill>
                <a:latin typeface="+mj-lt"/>
              </a:rPr>
              <a:t>Các em đã biết dữ liệu âm thanh, dữ liệu hình ảnh, dữ liệu văn bản đều được số hóa</a:t>
            </a:r>
            <a:r>
              <a:rPr lang="en-US" sz="2500" dirty="0" smtClean="0">
                <a:solidFill>
                  <a:srgbClr val="0000FF"/>
                </a:solidFill>
                <a:latin typeface="+mj-lt"/>
              </a:rPr>
              <a:t>. </a:t>
            </a:r>
            <a:r>
              <a:rPr lang="en-US" sz="2500" dirty="0" err="1" smtClean="0">
                <a:solidFill>
                  <a:srgbClr val="0000FF"/>
                </a:solidFill>
                <a:latin typeface="Times New Roman" pitchFamily="18" charset="0"/>
                <a:cs typeface="Times New Roman" pitchFamily="18" charset="0"/>
              </a:rPr>
              <a:t>Vậy</a:t>
            </a:r>
            <a:r>
              <a:rPr lang="en-US" sz="2500" dirty="0" smtClean="0">
                <a:solidFill>
                  <a:srgbClr val="0000FF"/>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còn</a:t>
            </a:r>
            <a:r>
              <a:rPr lang="en-US" sz="2500" dirty="0" smtClean="0">
                <a:solidFill>
                  <a:srgbClr val="0000FF"/>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dữ</a:t>
            </a:r>
            <a:r>
              <a:rPr lang="en-US" sz="2500" b="1" i="1" dirty="0" smtClean="0">
                <a:solidFill>
                  <a:srgbClr val="FF0000"/>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liệu</a:t>
            </a:r>
            <a:r>
              <a:rPr lang="en-US" sz="2500" b="1" i="1" dirty="0" smtClean="0">
                <a:solidFill>
                  <a:srgbClr val="FF0000"/>
                </a:solidFill>
                <a:latin typeface="Times New Roman" pitchFamily="18" charset="0"/>
                <a:cs typeface="Times New Roman" pitchFamily="18" charset="0"/>
              </a:rPr>
              <a:t> </a:t>
            </a:r>
            <a:r>
              <a:rPr lang="en-US" sz="2500" b="1" i="1" dirty="0" err="1" smtClean="0">
                <a:solidFill>
                  <a:srgbClr val="FF0000"/>
                </a:solidFill>
                <a:latin typeface="Times New Roman" pitchFamily="18" charset="0"/>
                <a:cs typeface="Times New Roman" pitchFamily="18" charset="0"/>
              </a:rPr>
              <a:t>số</a:t>
            </a:r>
            <a:r>
              <a:rPr lang="en-US" sz="2500" b="1" i="1" dirty="0" smtClean="0">
                <a:solidFill>
                  <a:srgbClr val="FF0000"/>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thì</a:t>
            </a:r>
            <a:r>
              <a:rPr lang="en-US" sz="2500" dirty="0" smtClean="0">
                <a:solidFill>
                  <a:srgbClr val="0000FF"/>
                </a:solidFill>
                <a:latin typeface="Times New Roman" pitchFamily="18" charset="0"/>
                <a:cs typeface="Times New Roman" pitchFamily="18" charset="0"/>
              </a:rPr>
              <a:t> </a:t>
            </a:r>
            <a:r>
              <a:rPr lang="en-US" sz="2500" dirty="0" err="1" smtClean="0">
                <a:solidFill>
                  <a:srgbClr val="0000FF"/>
                </a:solidFill>
                <a:latin typeface="Times New Roman" pitchFamily="18" charset="0"/>
                <a:cs typeface="Times New Roman" pitchFamily="18" charset="0"/>
              </a:rPr>
              <a:t>sao</a:t>
            </a:r>
            <a:r>
              <a:rPr lang="en-US" sz="2500" dirty="0" smtClean="0">
                <a:solidFill>
                  <a:srgbClr val="0000FF"/>
                </a:solidFill>
                <a:latin typeface="Times New Roman" pitchFamily="18" charset="0"/>
                <a:cs typeface="Times New Roman" pitchFamily="18" charset="0"/>
              </a:rPr>
              <a:t>? </a:t>
            </a:r>
            <a:r>
              <a:rPr lang="vi-VN" sz="2500" dirty="0" smtClean="0">
                <a:solidFill>
                  <a:srgbClr val="0000FF"/>
                </a:solidFill>
                <a:latin typeface="+mj-lt"/>
              </a:rPr>
              <a:t>Có được số hóa không? Để b</a:t>
            </a:r>
            <a:r>
              <a:rPr lang="en-US" sz="2500" dirty="0" err="1" smtClean="0">
                <a:solidFill>
                  <a:srgbClr val="0000FF"/>
                </a:solidFill>
                <a:latin typeface="Times New Roman" pitchFamily="18" charset="0"/>
                <a:cs typeface="Times New Roman" pitchFamily="18" charset="0"/>
              </a:rPr>
              <a:t>iết</a:t>
            </a:r>
            <a:r>
              <a:rPr lang="vi-VN" sz="2500" dirty="0" smtClean="0">
                <a:solidFill>
                  <a:srgbClr val="0000FF"/>
                </a:solidFill>
                <a:latin typeface="+mj-lt"/>
              </a:rPr>
              <a:t> đ</a:t>
            </a:r>
            <a:r>
              <a:rPr lang="en-US" sz="2500" dirty="0" err="1" smtClean="0">
                <a:solidFill>
                  <a:srgbClr val="0000FF"/>
                </a:solidFill>
                <a:latin typeface="Times New Roman" pitchFamily="18" charset="0"/>
                <a:cs typeface="Times New Roman" pitchFamily="18" charset="0"/>
              </a:rPr>
              <a:t>ượ</a:t>
            </a:r>
            <a:r>
              <a:rPr lang="vi-VN" sz="2500" dirty="0" smtClean="0">
                <a:solidFill>
                  <a:srgbClr val="0000FF"/>
                </a:solidFill>
                <a:latin typeface="Times New Roman" pitchFamily="18" charset="0"/>
                <a:cs typeface="Times New Roman" pitchFamily="18" charset="0"/>
              </a:rPr>
              <a:t>c </a:t>
            </a:r>
            <a:r>
              <a:rPr lang="vi-VN" sz="2500" dirty="0" smtClean="0">
                <a:solidFill>
                  <a:srgbClr val="0000FF"/>
                </a:solidFill>
                <a:latin typeface="+mj-lt"/>
              </a:rPr>
              <a:t>điều đó </a:t>
            </a:r>
            <a:r>
              <a:rPr lang="en-US" sz="2500" dirty="0" err="1" smtClean="0">
                <a:solidFill>
                  <a:srgbClr val="0000FF"/>
                </a:solidFill>
                <a:latin typeface="Times New Roman" pitchFamily="18" charset="0"/>
                <a:cs typeface="Times New Roman" pitchFamily="18" charset="0"/>
              </a:rPr>
              <a:t>cô</a:t>
            </a:r>
            <a:r>
              <a:rPr lang="en-US" sz="2500" dirty="0" smtClean="0">
                <a:solidFill>
                  <a:srgbClr val="0000FF"/>
                </a:solidFill>
                <a:latin typeface="+mj-lt"/>
              </a:rPr>
              <a:t> </a:t>
            </a:r>
            <a:r>
              <a:rPr lang="vi-VN" sz="2500" dirty="0" smtClean="0">
                <a:solidFill>
                  <a:srgbClr val="0000FF"/>
                </a:solidFill>
                <a:latin typeface="+mj-lt"/>
              </a:rPr>
              <a:t>cùng các em tìm hiểu nội dung bài học hôm nay</a:t>
            </a:r>
            <a:r>
              <a:rPr lang="en-US" sz="2500" dirty="0" smtClean="0">
                <a:solidFill>
                  <a:srgbClr val="0000FF"/>
                </a:solidFill>
                <a:latin typeface="+mj-lt"/>
              </a:rPr>
              <a:t>. </a:t>
            </a:r>
            <a:endParaRPr lang="vi-VN" sz="2500" dirty="0">
              <a:solidFill>
                <a:srgbClr val="0000FF"/>
              </a:solidFill>
              <a:latin typeface="+mj-lt"/>
            </a:endParaRPr>
          </a:p>
        </p:txBody>
      </p:sp>
    </p:spTree>
    <p:extLst>
      <p:ext uri="{BB962C8B-B14F-4D97-AF65-F5344CB8AC3E}">
        <p14:creationId xmlns:p14="http://schemas.microsoft.com/office/powerpoint/2010/main" val="408274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a16="http://schemas.microsoft.com/office/drawing/2014/main" xmlns="" id="{B1FCD977-79E8-461C-9BF5-EF40586ED9CC}"/>
              </a:ext>
            </a:extLst>
          </p:cNvPr>
          <p:cNvSpPr>
            <a:spLocks noChangeShapeType="1"/>
          </p:cNvSpPr>
          <p:nvPr/>
        </p:nvSpPr>
        <p:spPr bwMode="auto">
          <a:xfrm>
            <a:off x="1969294" y="846534"/>
            <a:ext cx="0" cy="245745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Calibri"/>
            </a:endParaRPr>
          </a:p>
        </p:txBody>
      </p:sp>
      <p:sp>
        <p:nvSpPr>
          <p:cNvPr id="3" name="Text Box 8">
            <a:extLst>
              <a:ext uri="{FF2B5EF4-FFF2-40B4-BE49-F238E27FC236}">
                <a16:creationId xmlns:a16="http://schemas.microsoft.com/office/drawing/2014/main" xmlns="" id="{421ADBCF-D4A1-45AD-9714-27F26C2A8689}"/>
              </a:ext>
            </a:extLst>
          </p:cNvPr>
          <p:cNvSpPr txBox="1">
            <a:spLocks noChangeArrowheads="1"/>
          </p:cNvSpPr>
          <p:nvPr/>
        </p:nvSpPr>
        <p:spPr bwMode="auto">
          <a:xfrm>
            <a:off x="561943" y="1001767"/>
            <a:ext cx="8001055"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lgn="ctr" defTabSz="685800">
              <a:spcBef>
                <a:spcPct val="50000"/>
              </a:spcBef>
              <a:buNone/>
            </a:pPr>
            <a:r>
              <a:rPr lang="en-US" altLang="en-US" sz="4500" b="1" u="sng" dirty="0" smtClean="0">
                <a:solidFill>
                  <a:srgbClr val="FF0066"/>
                </a:solidFill>
                <a:latin typeface="Times New Roman" panose="02020603050405020304" pitchFamily="18" charset="0"/>
                <a:cs typeface="Times New Roman" panose="02020603050405020304" pitchFamily="18" charset="0"/>
              </a:rPr>
              <a:t>TIẾT 4 </a:t>
            </a:r>
            <a:r>
              <a:rPr lang="en-US" altLang="en-US" sz="4500" b="1" u="sng" dirty="0">
                <a:solidFill>
                  <a:srgbClr val="FF0066"/>
                </a:solidFill>
                <a:latin typeface="Times New Roman" panose="02020603050405020304" pitchFamily="18" charset="0"/>
                <a:cs typeface="Times New Roman" panose="02020603050405020304" pitchFamily="18" charset="0"/>
              </a:rPr>
              <a:t>- </a:t>
            </a:r>
            <a:r>
              <a:rPr lang="en-US" sz="4500" b="1" u="sng" dirty="0">
                <a:solidFill>
                  <a:srgbClr val="FF0000"/>
                </a:solidFill>
                <a:latin typeface="Times New Roman" panose="02020603050405020304" pitchFamily="18" charset="0"/>
                <a:cs typeface="Times New Roman" panose="02020603050405020304" pitchFamily="18" charset="0"/>
              </a:rPr>
              <a:t>BÀI 5</a:t>
            </a:r>
            <a:r>
              <a:rPr lang="en-US" sz="4500" b="1" dirty="0">
                <a:solidFill>
                  <a:srgbClr val="FF0000"/>
                </a:solidFill>
                <a:latin typeface="Times New Roman" panose="02020603050405020304" pitchFamily="18" charset="0"/>
                <a:cs typeface="Times New Roman" panose="02020603050405020304" pitchFamily="18" charset="0"/>
              </a:rPr>
              <a:t>:</a:t>
            </a:r>
            <a:r>
              <a:rPr lang="en-US" sz="4500" b="1" u="sng" dirty="0">
                <a:solidFill>
                  <a:srgbClr val="FF0000"/>
                </a:solidFill>
                <a:latin typeface="Times New Roman" panose="02020603050405020304" pitchFamily="18" charset="0"/>
                <a:cs typeface="Times New Roman" panose="02020603050405020304" pitchFamily="18" charset="0"/>
              </a:rPr>
              <a:t> </a:t>
            </a:r>
          </a:p>
          <a:p>
            <a:pPr marL="257175" indent="-257175" algn="ctr" defTabSz="685800">
              <a:spcBef>
                <a:spcPct val="50000"/>
              </a:spcBef>
              <a:buNone/>
            </a:pPr>
            <a:r>
              <a:rPr lang="en-US" sz="4300" b="1" dirty="0">
                <a:solidFill>
                  <a:srgbClr val="0000FF"/>
                </a:solidFill>
                <a:latin typeface="Times New Roman" panose="02020603050405020304" pitchFamily="18" charset="0"/>
                <a:cs typeface="Times New Roman" panose="02020603050405020304" pitchFamily="18" charset="0"/>
              </a:rPr>
              <a:t>DỮ LIỆU TRONG  </a:t>
            </a:r>
            <a:r>
              <a:rPr lang="en-US" sz="4300" b="1" dirty="0" smtClean="0">
                <a:solidFill>
                  <a:srgbClr val="0000FF"/>
                </a:solidFill>
                <a:latin typeface="Times New Roman" panose="02020603050405020304" pitchFamily="18" charset="0"/>
                <a:cs typeface="Times New Roman" panose="02020603050405020304" pitchFamily="18" charset="0"/>
              </a:rPr>
              <a:t>MÁY </a:t>
            </a:r>
            <a:r>
              <a:rPr lang="en-US" sz="4300" b="1" dirty="0">
                <a:solidFill>
                  <a:srgbClr val="0000FF"/>
                </a:solidFill>
                <a:latin typeface="Times New Roman" panose="02020603050405020304" pitchFamily="18" charset="0"/>
                <a:cs typeface="Times New Roman" panose="02020603050405020304" pitchFamily="18" charset="0"/>
              </a:rPr>
              <a:t>TÍNH</a:t>
            </a:r>
          </a:p>
          <a:p>
            <a:pPr marL="257175" indent="-257175" algn="ctr" defTabSz="685800">
              <a:spcBef>
                <a:spcPct val="50000"/>
              </a:spcBef>
              <a:buNone/>
            </a:pPr>
            <a:r>
              <a:rPr lang="en-US" altLang="en-US" sz="4500" b="1" dirty="0">
                <a:solidFill>
                  <a:srgbClr val="FF006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6765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7CE9DA1-CFCC-44CF-A3CB-81107D528218}"/>
              </a:ext>
            </a:extLst>
          </p:cNvPr>
          <p:cNvSpPr txBox="1"/>
          <p:nvPr/>
        </p:nvSpPr>
        <p:spPr>
          <a:xfrm>
            <a:off x="23897" y="0"/>
            <a:ext cx="9144000" cy="623248"/>
          </a:xfrm>
          <a:prstGeom prst="rect">
            <a:avLst/>
          </a:prstGeom>
          <a:solidFill>
            <a:srgbClr val="0000FF"/>
          </a:solidFill>
          <a:scene3d>
            <a:camera prst="orthographicFront"/>
            <a:lightRig rig="threePt" dir="t"/>
          </a:scene3d>
          <a:sp3d>
            <a:bevelT prst="softRound"/>
          </a:sp3d>
        </p:spPr>
        <p:txBody>
          <a:bodyPr wrap="square">
            <a:spAutoFit/>
          </a:bodyPr>
          <a:lstStyle/>
          <a:p>
            <a:pPr algn="ctr" defTabSz="685800">
              <a:lnSpc>
                <a:spcPct val="115000"/>
              </a:lnSpc>
              <a:spcBef>
                <a:spcPts val="450"/>
              </a:spcBef>
            </a:pPr>
            <a:r>
              <a:rPr lang="en-US" sz="3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4</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5</a:t>
            </a:r>
            <a:r>
              <a:rPr lang="en-US" sz="3000" b="1"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DỮ LIỆU TRONG MÁY TÍNH</a:t>
            </a:r>
            <a:endParaRPr lang="vi-VN" sz="30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2844" y="914400"/>
            <a:ext cx="8715436" cy="3323987"/>
          </a:xfrm>
          <a:prstGeom prst="rect">
            <a:avLst/>
          </a:prstGeom>
        </p:spPr>
        <p:txBody>
          <a:bodyPr wrap="square">
            <a:spAutoFit/>
          </a:bodyPr>
          <a:lstStyle/>
          <a:p>
            <a:pPr algn="just" defTabSz="685800"/>
            <a:r>
              <a:rPr lang="en-US" sz="3000" b="1" u="sng" dirty="0" err="1">
                <a:solidFill>
                  <a:srgbClr val="FF0000"/>
                </a:solidFill>
                <a:latin typeface="Times New Roman" panose="02020603050405020304" pitchFamily="18" charset="0"/>
                <a:cs typeface="Times New Roman" panose="02020603050405020304" pitchFamily="18" charset="0"/>
              </a:rPr>
              <a:t>Tình</a:t>
            </a:r>
            <a:r>
              <a:rPr lang="en-US" sz="3000" b="1" u="sng" dirty="0">
                <a:solidFill>
                  <a:srgbClr val="FF0000"/>
                </a:solidFill>
                <a:latin typeface="Times New Roman" panose="02020603050405020304" pitchFamily="18" charset="0"/>
                <a:cs typeface="Times New Roman" panose="02020603050405020304" pitchFamily="18" charset="0"/>
              </a:rPr>
              <a:t> </a:t>
            </a:r>
            <a:r>
              <a:rPr lang="en-US" sz="3000" b="1" u="sng" dirty="0" err="1">
                <a:solidFill>
                  <a:srgbClr val="FF0000"/>
                </a:solidFill>
                <a:latin typeface="Times New Roman" panose="02020603050405020304" pitchFamily="18" charset="0"/>
                <a:cs typeface="Times New Roman" panose="02020603050405020304" pitchFamily="18" charset="0"/>
              </a:rPr>
              <a:t>huống</a:t>
            </a:r>
            <a:r>
              <a:rPr lang="en-US" sz="3000" b="1" u="sng" dirty="0">
                <a:solidFill>
                  <a:srgbClr val="FF0000"/>
                </a:solidFill>
                <a:latin typeface="Times New Roman" panose="02020603050405020304" pitchFamily="18" charset="0"/>
                <a:cs typeface="Times New Roman" panose="02020603050405020304" pitchFamily="18" charset="0"/>
              </a:rPr>
              <a:t> 1</a:t>
            </a:r>
            <a:r>
              <a:rPr lang="en-US" sz="3000" b="1" dirty="0">
                <a:solidFill>
                  <a:srgbClr val="FF0000"/>
                </a:solidFill>
                <a:latin typeface="Times New Roman" panose="02020603050405020304" pitchFamily="18" charset="0"/>
                <a:cs typeface="Times New Roman" panose="02020603050405020304" pitchFamily="18" charset="0"/>
              </a:rPr>
              <a:t>: </a:t>
            </a:r>
            <a:r>
              <a:rPr lang="en-US" sz="3000" dirty="0">
                <a:solidFill>
                  <a:srgbClr val="0000FF"/>
                </a:solidFill>
                <a:latin typeface="Times New Roman" panose="02020603050405020304" pitchFamily="18" charset="0"/>
                <a:cs typeface="Times New Roman" panose="02020603050405020304" pitchFamily="18" charset="0"/>
              </a:rPr>
              <a:t>Trong </a:t>
            </a:r>
            <a:r>
              <a:rPr lang="en-US" sz="3000" dirty="0" err="1">
                <a:solidFill>
                  <a:srgbClr val="0000FF"/>
                </a:solidFill>
                <a:latin typeface="Times New Roman" panose="02020603050405020304" pitchFamily="18" charset="0"/>
                <a:cs typeface="Times New Roman" panose="02020603050405020304" pitchFamily="18" charset="0"/>
              </a:rPr>
              <a:t>hệ</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thập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phân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cùng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nhưng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trăm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của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hàng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chục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Tức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là</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nếu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thì</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biểu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diễn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giá</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gấp</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mười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lần</a:t>
            </a:r>
            <a:r>
              <a:rPr lang="en-US" sz="3000" dirty="0">
                <a:solidFill>
                  <a:srgbClr val="0000FF"/>
                </a:solidFill>
                <a:latin typeface="Times New Roman" panose="02020603050405020304" pitchFamily="18" charset="0"/>
                <a:cs typeface="Times New Roman" panose="02020603050405020304" pitchFamily="18" charset="0"/>
              </a:rPr>
              <a:t> so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ở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cũ</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chưa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dịch</a:t>
            </a:r>
            <a:r>
              <a:rPr lang="en-US" sz="3000" dirty="0">
                <a:solidFill>
                  <a:srgbClr val="0000FF"/>
                </a:solidFill>
                <a:latin typeface="Times New Roman" panose="02020603050405020304" pitchFamily="18" charset="0"/>
                <a:cs typeface="Times New Roman" panose="02020603050405020304" pitchFamily="18" charset="0"/>
              </a:rPr>
              <a:t> sang </a:t>
            </a:r>
            <a:r>
              <a:rPr lang="en-US" sz="3000" dirty="0" err="1">
                <a:solidFill>
                  <a:srgbClr val="0000FF"/>
                </a:solidFill>
                <a:latin typeface="Times New Roman" panose="02020603050405020304" pitchFamily="18" charset="0"/>
                <a:cs typeface="Times New Roman" panose="02020603050405020304" pitchFamily="18" charset="0"/>
              </a:rPr>
              <a:t>trái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một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vị</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trí</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nhận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xét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Quy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luật</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này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chỉ</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đúng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chữ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số</a:t>
            </a:r>
            <a:r>
              <a:rPr lang="en-US" sz="3000" dirty="0">
                <a:solidFill>
                  <a:srgbClr val="0000FF"/>
                </a:solidFill>
                <a:latin typeface="Times New Roman" panose="02020603050405020304" pitchFamily="18" charset="0"/>
                <a:cs typeface="Times New Roman" panose="02020603050405020304" pitchFamily="18" charset="0"/>
              </a:rPr>
              <a:t> “1”. </a:t>
            </a:r>
            <a:r>
              <a:rPr lang="en-US" sz="3000" dirty="0" err="1">
                <a:solidFill>
                  <a:srgbClr val="0000FF"/>
                </a:solidFill>
                <a:latin typeface="Times New Roman" panose="02020603050405020304" pitchFamily="18" charset="0"/>
                <a:cs typeface="Times New Roman" panose="02020603050405020304" pitchFamily="18" charset="0"/>
              </a:rPr>
              <a:t>Em</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có</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đồng</a:t>
            </a:r>
            <a:r>
              <a:rPr lang="en-US" sz="3000" dirty="0">
                <a:solidFill>
                  <a:srgbClr val="0000FF"/>
                </a:solidFill>
                <a:latin typeface="Times New Roman" panose="02020603050405020304" pitchFamily="18" charset="0"/>
                <a:cs typeface="Times New Roman" panose="02020603050405020304" pitchFamily="18" charset="0"/>
              </a:rPr>
              <a:t> ý </a:t>
            </a:r>
            <a:r>
              <a:rPr lang="en-US" sz="3000" dirty="0" err="1">
                <a:solidFill>
                  <a:srgbClr val="0000FF"/>
                </a:solidFill>
                <a:latin typeface="Times New Roman" panose="02020603050405020304" pitchFamily="18" charset="0"/>
                <a:cs typeface="Times New Roman" panose="02020603050405020304" pitchFamily="18" charset="0"/>
              </a:rPr>
              <a:t>với</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bạn</a:t>
            </a:r>
            <a:r>
              <a:rPr lang="en-US" sz="3000" dirty="0">
                <a:solidFill>
                  <a:srgbClr val="0000FF"/>
                </a:solidFill>
                <a:latin typeface="Times New Roman" panose="02020603050405020304" pitchFamily="18" charset="0"/>
                <a:cs typeface="Times New Roman" panose="02020603050405020304" pitchFamily="18" charset="0"/>
              </a:rPr>
              <a:t> Minh </a:t>
            </a:r>
            <a:r>
              <a:rPr lang="en-US" sz="3000" dirty="0" err="1">
                <a:solidFill>
                  <a:srgbClr val="0000FF"/>
                </a:solidFill>
                <a:latin typeface="Times New Roman" panose="02020603050405020304" pitchFamily="18" charset="0"/>
                <a:cs typeface="Times New Roman" panose="02020603050405020304" pitchFamily="18" charset="0"/>
              </a:rPr>
              <a:t>Khuê</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không</a:t>
            </a:r>
            <a:r>
              <a:rPr lang="en-US" sz="3000" dirty="0">
                <a:solidFill>
                  <a:srgbClr val="0000FF"/>
                </a:solidFill>
                <a:latin typeface="Times New Roman" panose="02020603050405020304" pitchFamily="18" charset="0"/>
                <a:cs typeface="Times New Roman" panose="02020603050405020304" pitchFamily="18" charset="0"/>
              </a:rPr>
              <a:t>?</a:t>
            </a:r>
            <a:endParaRPr lang="vi-VN" sz="525" dirty="0">
              <a:solidFill>
                <a:prstClr val="black"/>
              </a:solidFill>
              <a:latin typeface="Arial" panose="020B0604020202020204" pitchFamily="34" charset="0"/>
            </a:endParaRPr>
          </a:p>
        </p:txBody>
      </p:sp>
      <p:sp>
        <p:nvSpPr>
          <p:cNvPr id="9" name="Rectangle 8"/>
          <p:cNvSpPr/>
          <p:nvPr/>
        </p:nvSpPr>
        <p:spPr>
          <a:xfrm>
            <a:off x="1234440" y="4648200"/>
            <a:ext cx="6937960" cy="1299267"/>
          </a:xfrm>
          <a:prstGeom prst="rect">
            <a:avLst/>
          </a:prstGeom>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Em không đồng ý với bạn Minh Khuê, vì trong hệ thập phân người ta còn dùng các </a:t>
            </a:r>
            <a:r>
              <a:rPr lang="vi-VN" sz="2800" dirty="0" smtClean="0">
                <a:ln w="0"/>
                <a:solidFill>
                  <a:prstClr val="white"/>
                </a:solidFill>
                <a:effectLst>
                  <a:outerShdw blurRad="38100" dist="19050" dir="2700000" algn="tl" rotWithShape="0">
                    <a:prstClr val="black">
                      <a:alpha val="40000"/>
                    </a:prstClr>
                  </a:outerShdw>
                </a:effectLst>
                <a:latin typeface="Times New Roman" panose="02020603050405020304" pitchFamily="18" charset="0"/>
              </a:rPr>
              <a:t>chữ </a:t>
            </a:r>
            <a:r>
              <a:rPr lang="vi-VN" sz="2800"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số khác nữa, ví dụ 2,3,4,5,6,7,8,9</a:t>
            </a:r>
          </a:p>
        </p:txBody>
      </p:sp>
    </p:spTree>
    <p:extLst>
      <p:ext uri="{BB962C8B-B14F-4D97-AF65-F5344CB8AC3E}">
        <p14:creationId xmlns:p14="http://schemas.microsoft.com/office/powerpoint/2010/main" val="265956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1488</Words>
  <Application>Microsoft Office PowerPoint</Application>
  <PresentationFormat>On-screen Show (4:3)</PresentationFormat>
  <Paragraphs>175</Paragraphs>
  <Slides>28</Slides>
  <Notes>0</Notes>
  <HiddenSlides>0</HiddenSlides>
  <MMClips>1</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Chủ đề Office</vt:lpstr>
      <vt:lpstr>1_Office Theme</vt:lpstr>
      <vt:lpstr>8_Thiết kế Tùy chỉnh</vt:lpstr>
      <vt:lpstr>7_Thiết kế Tùy chỉnh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PowerPoint Presentation</vt:lpstr>
      <vt:lpstr>VẬN DỤNG</vt:lpstr>
      <vt:lpstr>PowerPoint Presentation</vt:lpstr>
      <vt:lpstr>PowerPoint Presentation</vt:lpstr>
      <vt:lpstr>HƯỚNG DẪN VỀ NHÀ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Admin</cp:lastModifiedBy>
  <cp:revision>56</cp:revision>
  <dcterms:created xsi:type="dcterms:W3CDTF">2006-08-16T00:00:00Z</dcterms:created>
  <dcterms:modified xsi:type="dcterms:W3CDTF">2023-09-27T09:46:41Z</dcterms:modified>
</cp:coreProperties>
</file>