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62" r:id="rId2"/>
    <p:sldId id="258" r:id="rId3"/>
    <p:sldId id="260" r:id="rId4"/>
    <p:sldId id="263" r:id="rId5"/>
    <p:sldId id="298" r:id="rId6"/>
    <p:sldId id="277" r:id="rId7"/>
    <p:sldId id="265" r:id="rId8"/>
    <p:sldId id="268" r:id="rId9"/>
    <p:sldId id="288" r:id="rId10"/>
    <p:sldId id="276" r:id="rId11"/>
    <p:sldId id="297" r:id="rId12"/>
    <p:sldId id="271" r:id="rId13"/>
    <p:sldId id="287" r:id="rId14"/>
  </p:sldIdLst>
  <p:sldSz cx="18288000" cy="10287000"/>
  <p:notesSz cx="6858000" cy="9144000"/>
  <p:embeddedFontLst>
    <p:embeddedFont>
      <p:font typeface="Cambria Math" panose="02040503050406030204" pitchFamily="18" charset="0"/>
      <p:regular r:id="rId16"/>
    </p:embeddedFont>
    <p:embeddedFont>
      <p:font typeface="Gill Sans MT" panose="020B0502020104020203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98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D3A2A-8BAA-42BB-84E0-2A2FF5936D8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E087E-6B62-4BFE-B106-4017E0EC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53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10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61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80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8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61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57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2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49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9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59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73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5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115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1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04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92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2" Type="http://schemas.openxmlformats.org/officeDocument/2006/relationships/image" Target="../media/image1040.png"/><Relationship Id="rId16" Type="http://schemas.openxmlformats.org/officeDocument/2006/relationships/image" Target="../media/image106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5B81D7BD-0FED-71FF-807F-2E8CCB3F7E7B}"/>
              </a:ext>
            </a:extLst>
          </p:cNvPr>
          <p:cNvSpPr txBox="1"/>
          <p:nvPr/>
        </p:nvSpPr>
        <p:spPr>
          <a:xfrm>
            <a:off x="2338060" y="936549"/>
            <a:ext cx="147549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I. TRƯỜNG HỢP BẰNG NHAU CẠNH – CẠNH – CẠNH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7299F38-D659-E634-2AD9-6B2911420584}"/>
                  </a:ext>
                </a:extLst>
              </p:cNvPr>
              <p:cNvSpPr txBox="1"/>
              <p:nvPr/>
            </p:nvSpPr>
            <p:spPr>
              <a:xfrm>
                <a:off x="2028495" y="3050137"/>
                <a:ext cx="14665588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34)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’=2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’=3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’=4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7299F38-D659-E634-2AD9-6B2911420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495" y="3050137"/>
                <a:ext cx="14665588" cy="1824923"/>
              </a:xfrm>
              <a:prstGeom prst="rect">
                <a:avLst/>
              </a:prstGeom>
              <a:blipFill>
                <a:blip r:embed="rId2"/>
                <a:stretch>
                  <a:fillRect l="-1496" r="-145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3FEB537-801A-535D-B499-B29C71842164}"/>
              </a:ext>
            </a:extLst>
          </p:cNvPr>
          <p:cNvSpPr/>
          <p:nvPr/>
        </p:nvSpPr>
        <p:spPr>
          <a:xfrm>
            <a:off x="8550776" y="1881507"/>
            <a:ext cx="1621025" cy="1065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BDD6648-013D-40B6-8D96-9C0EDE5AE4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7" t="46599" r="17312" b="6626"/>
          <a:stretch/>
        </p:blipFill>
        <p:spPr>
          <a:xfrm>
            <a:off x="3630127" y="5372100"/>
            <a:ext cx="12170834" cy="321908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4C40A81-4B4D-C507-F4DF-A359BB1CE8EF}"/>
              </a:ext>
            </a:extLst>
          </p:cNvPr>
          <p:cNvSpPr txBox="1"/>
          <p:nvPr/>
        </p:nvSpPr>
        <p:spPr>
          <a:xfrm>
            <a:off x="6467473" y="2368959"/>
            <a:ext cx="5353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9AE07A-5435-FEC3-9E84-0AF0B81D2C1F}"/>
                  </a:ext>
                </a:extLst>
              </p:cNvPr>
              <p:cNvSpPr txBox="1"/>
              <p:nvPr/>
            </p:nvSpPr>
            <p:spPr>
              <a:xfrm>
                <a:off x="3460482" y="4487442"/>
                <a:ext cx="12008118" cy="2023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tr.83)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42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𝑄𝑁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𝑀𝑃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𝑄𝑃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𝑀𝑁𝑃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𝑄𝑁𝑃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9AE07A-5435-FEC3-9E84-0AF0B81D2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482" y="4487442"/>
                <a:ext cx="12008118" cy="2023183"/>
              </a:xfrm>
              <a:prstGeom prst="rect">
                <a:avLst/>
              </a:prstGeom>
              <a:blipFill>
                <a:blip r:embed="rId14"/>
                <a:stretch>
                  <a:fillRect l="-2081" r="-2030" b="-13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6186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9A9F948A-5F8B-F70C-6874-D741D9C8938E}"/>
              </a:ext>
            </a:extLst>
          </p:cNvPr>
          <p:cNvSpPr/>
          <p:nvPr/>
        </p:nvSpPr>
        <p:spPr>
          <a:xfrm>
            <a:off x="7905750" y="787492"/>
            <a:ext cx="2362200" cy="1447800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EB3672-B075-C8C0-8C90-C1A3C3B809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7" t="9202" r="8076" b="10621"/>
          <a:stretch/>
        </p:blipFill>
        <p:spPr>
          <a:xfrm>
            <a:off x="1540221" y="3303653"/>
            <a:ext cx="5393980" cy="36796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0D2F1B-BA2A-59DA-BEA0-928F72CC87CF}"/>
                  </a:ext>
                </a:extLst>
              </p:cNvPr>
              <p:cNvSpPr txBox="1"/>
              <p:nvPr/>
            </p:nvSpPr>
            <p:spPr>
              <a:xfrm>
                <a:off x="6945140" y="2935840"/>
                <a:ext cx="9318278" cy="50565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hai tam giác vuông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𝐵𝐴𝐷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có: 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(gt),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là cạnh chung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𝐵𝐴𝐷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(cạnh huyền – cạnh góc vuông)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0D2F1B-BA2A-59DA-BEA0-928F72CC8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140" y="2935840"/>
                <a:ext cx="9318278" cy="5056577"/>
              </a:xfrm>
              <a:prstGeom prst="rect">
                <a:avLst/>
              </a:prstGeom>
              <a:blipFill>
                <a:blip r:embed="rId13"/>
                <a:stretch>
                  <a:fillRect l="-2289" r="-2289" b="-4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68150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EE1DD79-4051-BD7D-BAD4-9E5B65E1ECA9}"/>
              </a:ext>
            </a:extLst>
          </p:cNvPr>
          <p:cNvSpPr txBox="1"/>
          <p:nvPr/>
        </p:nvSpPr>
        <p:spPr>
          <a:xfrm>
            <a:off x="6467474" y="1667915"/>
            <a:ext cx="5353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6F5568-1FE3-760B-E6D1-AF74C0A4302E}"/>
                  </a:ext>
                </a:extLst>
              </p:cNvPr>
              <p:cNvSpPr txBox="1"/>
              <p:nvPr/>
            </p:nvSpPr>
            <p:spPr>
              <a:xfrm>
                <a:off x="2535901" y="2879035"/>
                <a:ext cx="12992100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b="1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vi-VN" sz="4000" b="1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1. </a:t>
                </a:r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Với hai tam giác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𝑀𝑁𝑃</m:t>
                    </m:r>
                  </m:oMath>
                </a14:m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bất kì, sao 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𝑀𝑁𝑃</m:t>
                    </m:r>
                  </m:oMath>
                </a14:m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 những yêu cầu nào dưới đây là đúng/sai?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6F5568-1FE3-760B-E6D1-AF74C0A43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901" y="2879035"/>
                <a:ext cx="12992100" cy="1824923"/>
              </a:xfrm>
              <a:prstGeom prst="rect">
                <a:avLst/>
              </a:prstGeom>
              <a:blipFill>
                <a:blip r:embed="rId13"/>
                <a:stretch>
                  <a:fillRect l="-1689" r="-164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60DD8B5F-130D-697A-601F-E77E48928E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0330221"/>
                  </p:ext>
                </p:extLst>
              </p:nvPr>
            </p:nvGraphicFramePr>
            <p:xfrm>
              <a:off x="2734042" y="4978157"/>
              <a:ext cx="12595818" cy="406673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9686558">
                      <a:extLst>
                        <a:ext uri="{9D8B030D-6E8A-4147-A177-3AD203B41FA5}">
                          <a16:colId xmlns:a16="http://schemas.microsoft.com/office/drawing/2014/main" val="104467702"/>
                        </a:ext>
                      </a:extLst>
                    </a:gridCol>
                    <a:gridCol w="1594634">
                      <a:extLst>
                        <a:ext uri="{9D8B030D-6E8A-4147-A177-3AD203B41FA5}">
                          <a16:colId xmlns:a16="http://schemas.microsoft.com/office/drawing/2014/main" val="3579911258"/>
                        </a:ext>
                      </a:extLst>
                    </a:gridCol>
                    <a:gridCol w="1314626">
                      <a:extLst>
                        <a:ext uri="{9D8B030D-6E8A-4147-A177-3AD203B41FA5}">
                          <a16:colId xmlns:a16="http://schemas.microsoft.com/office/drawing/2014/main" val="3104592768"/>
                        </a:ext>
                      </a:extLst>
                    </a:gridCol>
                  </a:tblGrid>
                  <a:tr h="71197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b="1" dirty="0">
                              <a:effectLst/>
                            </a:rPr>
                            <a:t>Nội dung</a:t>
                          </a:r>
                          <a:endParaRPr lang="en-US" sz="4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b="1" dirty="0">
                              <a:effectLst/>
                            </a:rPr>
                            <a:t>Đúng</a:t>
                          </a:r>
                          <a:endParaRPr lang="en-US" sz="4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b="1" dirty="0">
                              <a:effectLst/>
                            </a:rPr>
                            <a:t>Sai</a:t>
                          </a:r>
                          <a:endParaRPr lang="en-US" sz="4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40957216"/>
                      </a:ext>
                    </a:extLst>
                  </a:tr>
                  <a:tr h="711979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dirty="0">
                              <a:effectLst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𝑀𝑁</m:t>
                              </m:r>
                            </m:oMath>
                          </a14:m>
                          <a:r>
                            <a:rPr lang="vi-VN" sz="4000" dirty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𝑀𝑃</m:t>
                              </m:r>
                            </m:oMath>
                          </a14:m>
                          <a:r>
                            <a:rPr lang="vi-VN" sz="4000" dirty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𝑁𝑃</m:t>
                              </m:r>
                            </m:oMath>
                          </a14:m>
                          <a:endParaRPr lang="en-US" sz="4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84639839"/>
                      </a:ext>
                    </a:extLst>
                  </a:tr>
                  <a:tr h="732216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dirty="0">
                              <a:effectLst/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vi-VN" sz="4000" dirty="0">
                              <a:effectLst/>
                            </a:rPr>
                            <a:t> </a:t>
                          </a:r>
                          <a:endParaRPr lang="en-US" sz="4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84825340"/>
                      </a:ext>
                    </a:extLst>
                  </a:tr>
                  <a:tr h="711979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dirty="0">
                              <a:effectLst/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𝐵𝐴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𝑁𝑀</m:t>
                              </m:r>
                            </m:oMath>
                          </a14:m>
                          <a:r>
                            <a:rPr lang="vi-VN" sz="4000" dirty="0">
                              <a:effectLst/>
                            </a:rPr>
                            <a:t>,  </a:t>
                          </a:r>
                          <a14:m>
                            <m:oMath xmlns:m="http://schemas.openxmlformats.org/officeDocument/2006/math"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𝐶𝐴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𝑃𝑀</m:t>
                              </m:r>
                            </m:oMath>
                          </a14:m>
                          <a:r>
                            <a:rPr lang="vi-VN" sz="4000" dirty="0">
                              <a:effectLst/>
                            </a:rPr>
                            <a:t>,  </a:t>
                          </a:r>
                          <a14:m>
                            <m:oMath xmlns:m="http://schemas.openxmlformats.org/officeDocument/2006/math"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𝑃𝑁</m:t>
                              </m:r>
                            </m:oMath>
                          </a14:m>
                          <a:endParaRPr lang="en-US" sz="4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58488200"/>
                      </a:ext>
                    </a:extLst>
                  </a:tr>
                  <a:tr h="732216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dirty="0">
                              <a:effectLst/>
                            </a:rPr>
                            <a:t>d)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oMath>
                          </a14:m>
                          <a:r>
                            <a:rPr lang="vi-VN" sz="4000" dirty="0">
                              <a:effectLst/>
                            </a:rPr>
                            <a:t> </a:t>
                          </a:r>
                          <a:endParaRPr lang="en-US" sz="4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dirty="0">
                              <a:effectLst/>
                            </a:rPr>
                            <a:t> </a:t>
                          </a:r>
                          <a:endParaRPr lang="en-US" sz="4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874565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60DD8B5F-130D-697A-601F-E77E48928E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0330221"/>
                  </p:ext>
                </p:extLst>
              </p:nvPr>
            </p:nvGraphicFramePr>
            <p:xfrm>
              <a:off x="2734042" y="4978157"/>
              <a:ext cx="12595818" cy="406673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9686558">
                      <a:extLst>
                        <a:ext uri="{9D8B030D-6E8A-4147-A177-3AD203B41FA5}">
                          <a16:colId xmlns:a16="http://schemas.microsoft.com/office/drawing/2014/main" val="104467702"/>
                        </a:ext>
                      </a:extLst>
                    </a:gridCol>
                    <a:gridCol w="1594634">
                      <a:extLst>
                        <a:ext uri="{9D8B030D-6E8A-4147-A177-3AD203B41FA5}">
                          <a16:colId xmlns:a16="http://schemas.microsoft.com/office/drawing/2014/main" val="3579911258"/>
                        </a:ext>
                      </a:extLst>
                    </a:gridCol>
                    <a:gridCol w="1314626">
                      <a:extLst>
                        <a:ext uri="{9D8B030D-6E8A-4147-A177-3AD203B41FA5}">
                          <a16:colId xmlns:a16="http://schemas.microsoft.com/office/drawing/2014/main" val="3104592768"/>
                        </a:ext>
                      </a:extLst>
                    </a:gridCol>
                  </a:tblGrid>
                  <a:tr h="80422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b="1" dirty="0">
                              <a:effectLst/>
                            </a:rPr>
                            <a:t>Nội dung</a:t>
                          </a:r>
                          <a:endParaRPr lang="en-US" sz="4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b="1" dirty="0">
                              <a:effectLst/>
                            </a:rPr>
                            <a:t>Đúng</a:t>
                          </a:r>
                          <a:endParaRPr lang="en-US" sz="4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b="1" dirty="0">
                              <a:effectLst/>
                            </a:rPr>
                            <a:t>Sai</a:t>
                          </a:r>
                          <a:endParaRPr lang="en-US" sz="4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40957216"/>
                      </a:ext>
                    </a:extLst>
                  </a:tr>
                  <a:tr h="8042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4"/>
                          <a:stretch>
                            <a:fillRect l="-63" t="-100758" r="-30126" b="-343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84639839"/>
                      </a:ext>
                    </a:extLst>
                  </a:tr>
                  <a:tr h="8270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4"/>
                          <a:stretch>
                            <a:fillRect l="-63" t="-194853" r="-30126" b="-233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84825340"/>
                      </a:ext>
                    </a:extLst>
                  </a:tr>
                  <a:tr h="8042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4"/>
                          <a:stretch>
                            <a:fillRect l="-63" t="-303788" r="-30126" b="-14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58488200"/>
                      </a:ext>
                    </a:extLst>
                  </a:tr>
                  <a:tr h="8270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4"/>
                          <a:stretch>
                            <a:fillRect l="-63" t="-391912" r="-30126" b="-36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dirty="0">
                              <a:effectLst/>
                            </a:rPr>
                            <a:t> </a:t>
                          </a:r>
                          <a:endParaRPr lang="en-US" sz="4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8745653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22B81705-B57B-B7A4-7327-7522DBA6F8E7}"/>
              </a:ext>
            </a:extLst>
          </p:cNvPr>
          <p:cNvSpPr txBox="1"/>
          <p:nvPr/>
        </p:nvSpPr>
        <p:spPr>
          <a:xfrm>
            <a:off x="12877800" y="5875593"/>
            <a:ext cx="671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(Body)"/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2460B7-6EB7-EC42-9F83-69905B156569}"/>
              </a:ext>
            </a:extLst>
          </p:cNvPr>
          <p:cNvSpPr txBox="1"/>
          <p:nvPr/>
        </p:nvSpPr>
        <p:spPr>
          <a:xfrm>
            <a:off x="12924104" y="6657580"/>
            <a:ext cx="671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(Body)"/>
              </a:rPr>
              <a:t>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650689-C67D-D893-42BC-5CD6CEBA38A1}"/>
              </a:ext>
            </a:extLst>
          </p:cNvPr>
          <p:cNvSpPr txBox="1"/>
          <p:nvPr/>
        </p:nvSpPr>
        <p:spPr>
          <a:xfrm>
            <a:off x="12924104" y="7530809"/>
            <a:ext cx="671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(Body)"/>
              </a:rPr>
              <a:t>X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819142-F096-D22A-8206-5C5B4AF485A8}"/>
              </a:ext>
            </a:extLst>
          </p:cNvPr>
          <p:cNvSpPr txBox="1"/>
          <p:nvPr/>
        </p:nvSpPr>
        <p:spPr>
          <a:xfrm>
            <a:off x="14348224" y="8265142"/>
            <a:ext cx="671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(Body)"/>
              </a:rPr>
              <a:t>X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79C5874-461F-358F-261E-4E62451B583D}"/>
              </a:ext>
            </a:extLst>
          </p:cNvPr>
          <p:cNvSpPr txBox="1"/>
          <p:nvPr/>
        </p:nvSpPr>
        <p:spPr>
          <a:xfrm>
            <a:off x="5031905" y="3280526"/>
            <a:ext cx="7129626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HẸN GẶP LẠI CÁC EM</a:t>
            </a:r>
          </a:p>
        </p:txBody>
      </p:sp>
    </p:spTree>
    <p:extLst>
      <p:ext uri="{BB962C8B-B14F-4D97-AF65-F5344CB8AC3E}">
        <p14:creationId xmlns:p14="http://schemas.microsoft.com/office/powerpoint/2010/main" val="371674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686628" y="603611"/>
            <a:ext cx="750119" cy="642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A7C8A8E-08CE-D7A8-936A-2F967D573EF9}"/>
                  </a:ext>
                </a:extLst>
              </p:cNvPr>
              <p:cNvSpPr txBox="1"/>
              <p:nvPr/>
            </p:nvSpPr>
            <p:spPr>
              <a:xfrm>
                <a:off x="1600200" y="7827458"/>
                <a:ext cx="15392399" cy="906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vi-VN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(c.c.c)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A7C8A8E-08CE-D7A8-936A-2F967D573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7827458"/>
                <a:ext cx="15392399" cy="906082"/>
              </a:xfrm>
              <a:prstGeom prst="rect">
                <a:avLst/>
              </a:prstGeom>
              <a:blipFill>
                <a:blip r:embed="rId4"/>
                <a:stretch>
                  <a:fillRect l="-1426" b="-27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8F56BC38-59C3-EFE7-7680-4436DBA93B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2" t="29429" r="2818" b="17984"/>
          <a:stretch/>
        </p:blipFill>
        <p:spPr>
          <a:xfrm>
            <a:off x="4816022" y="4828945"/>
            <a:ext cx="9588940" cy="262644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73C9FAA-D3D6-B1AB-8EF2-66BFAE643E73}"/>
              </a:ext>
            </a:extLst>
          </p:cNvPr>
          <p:cNvSpPr txBox="1"/>
          <p:nvPr/>
        </p:nvSpPr>
        <p:spPr>
          <a:xfrm>
            <a:off x="3599969" y="1553460"/>
            <a:ext cx="12187238" cy="32441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4400" b="1" i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Kết luận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Nếu ba cạnh của tam giác này bằng ba cạnh của tam giác kia thì hai tam giác đó bằng nhau. 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3D68B468-CEF6-353E-C627-4D77440F40F4}"/>
              </a:ext>
            </a:extLst>
          </p:cNvPr>
          <p:cNvSpPr/>
          <p:nvPr/>
        </p:nvSpPr>
        <p:spPr>
          <a:xfrm>
            <a:off x="2350558" y="1955759"/>
            <a:ext cx="3141295" cy="151288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BD675D-28FB-EFEF-DF16-350F79CE64B1}"/>
              </a:ext>
            </a:extLst>
          </p:cNvPr>
          <p:cNvSpPr txBox="1"/>
          <p:nvPr/>
        </p:nvSpPr>
        <p:spPr>
          <a:xfrm>
            <a:off x="5826727" y="1829019"/>
            <a:ext cx="1041891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36,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256A950-D45A-44BD-AAA7-E2068C55FB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1" t="10192" r="12995" b="53821"/>
          <a:stretch/>
        </p:blipFill>
        <p:spPr>
          <a:xfrm>
            <a:off x="2464248" y="4371975"/>
            <a:ext cx="13359503" cy="4073290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A48E4F68-E3F1-A604-90B1-176ED8DA78D1}"/>
              </a:ext>
            </a:extLst>
          </p:cNvPr>
          <p:cNvSpPr/>
          <p:nvPr/>
        </p:nvSpPr>
        <p:spPr>
          <a:xfrm>
            <a:off x="8010396" y="946058"/>
            <a:ext cx="2362200" cy="1447800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54D201-2B66-C9A4-C79E-8CB56DA61955}"/>
                  </a:ext>
                </a:extLst>
              </p:cNvPr>
              <p:cNvSpPr txBox="1"/>
              <p:nvPr/>
            </p:nvSpPr>
            <p:spPr>
              <a:xfrm>
                <a:off x="8010396" y="3298230"/>
                <a:ext cx="85344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𝐸𝐺𝐷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𝐸𝐺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𝐸𝐺𝐷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c.c.c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54D201-2B66-C9A4-C79E-8CB56DA61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396" y="3298230"/>
                <a:ext cx="8534400" cy="4594912"/>
              </a:xfrm>
              <a:prstGeom prst="rect">
                <a:avLst/>
              </a:prstGeom>
              <a:blipFill>
                <a:blip r:embed="rId11"/>
                <a:stretch>
                  <a:fillRect l="-2500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4DB1DE54-C61A-37E5-901F-175B4420D1B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1" t="22394" r="65564" b="56736"/>
          <a:stretch/>
        </p:blipFill>
        <p:spPr>
          <a:xfrm>
            <a:off x="1964588" y="1842643"/>
            <a:ext cx="4751094" cy="31171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E1D934-2DAC-CB31-1DB1-E4E6204CB21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9" t="15229" r="34470" b="59197"/>
          <a:stretch/>
        </p:blipFill>
        <p:spPr>
          <a:xfrm>
            <a:off x="2972085" y="4770492"/>
            <a:ext cx="3319451" cy="4021298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CAD1927-05D6-F11D-4F6B-DFB8B6185CF8}"/>
              </a:ext>
            </a:extLst>
          </p:cNvPr>
          <p:cNvSpPr txBox="1"/>
          <p:nvPr/>
        </p:nvSpPr>
        <p:spPr>
          <a:xfrm>
            <a:off x="6300253" y="1656186"/>
            <a:ext cx="5687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rial (Body)"/>
              </a:rPr>
              <a:t>PHIẾU HỌC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9856701-CB5C-94CB-45F0-77D024FFA76A}"/>
                  </a:ext>
                </a:extLst>
              </p:cNvPr>
              <p:cNvSpPr txBox="1"/>
              <p:nvPr/>
            </p:nvSpPr>
            <p:spPr>
              <a:xfrm>
                <a:off x="3418232" y="2645377"/>
                <a:ext cx="11068602" cy="61337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vi-VN" sz="4000" b="1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1. 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vẽ sau. Tam giác nào bằng với tam giác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vi-VN" sz="4000" b="1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𝐸𝐷𝐴</m:t>
                    </m:r>
                  </m:oMath>
                </a14:m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𝐸𝐴𝐷</m:t>
                    </m:r>
                  </m:oMath>
                </a14:m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𝐴𝐸𝐷</m:t>
                    </m:r>
                  </m:oMath>
                </a14:m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𝐴𝐷𝐸</m:t>
                    </m:r>
                  </m:oMath>
                </a14:m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9856701-CB5C-94CB-45F0-77D024FFA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232" y="2645377"/>
                <a:ext cx="11068602" cy="6133795"/>
              </a:xfrm>
              <a:prstGeom prst="rect">
                <a:avLst/>
              </a:prstGeom>
              <a:blipFill>
                <a:blip r:embed="rId15"/>
                <a:stretch>
                  <a:fillRect l="-1983" r="-1983" b="-3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 descr="Diagram&#10;&#10;Description automatically generated">
            <a:extLst>
              <a:ext uri="{FF2B5EF4-FFF2-40B4-BE49-F238E27FC236}">
                <a16:creationId xmlns:a16="http://schemas.microsoft.com/office/drawing/2014/main" id="{8D8D58C9-2C37-2013-9F53-91A6472E20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128" y="4091780"/>
            <a:ext cx="5325110" cy="4212289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BEFCA2AC-B0A7-D458-466C-F07A5A145A8A}"/>
              </a:ext>
            </a:extLst>
          </p:cNvPr>
          <p:cNvSpPr/>
          <p:nvPr/>
        </p:nvSpPr>
        <p:spPr>
          <a:xfrm>
            <a:off x="3281040" y="6959684"/>
            <a:ext cx="856651" cy="75556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47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0F68DB-66EB-AE89-475B-3592FACA73A5}"/>
                  </a:ext>
                </a:extLst>
              </p:cNvPr>
              <p:cNvSpPr txBox="1"/>
              <p:nvPr/>
            </p:nvSpPr>
            <p:spPr>
              <a:xfrm>
                <a:off x="3371874" y="2206459"/>
                <a:ext cx="11087100" cy="5826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b="1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Câu 2: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 Cho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 Tam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𝐴𝐶𝐷</m:t>
                    </m:r>
                  </m:oMath>
                </a14:m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𝐶𝐷𝐴</m:t>
                    </m:r>
                  </m:oMath>
                </a14:m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𝐴𝐷𝐶</m:t>
                    </m:r>
                  </m:oMath>
                </a14:m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</a:rPr>
                  <a:t>D</a:t>
                </a:r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Δ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  <m:r>
                      <a:rPr lang="en-US" sz="4000" b="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Δ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𝐶𝐴𝐷</m:t>
                    </m:r>
                  </m:oMath>
                </a14:m>
                <a:endParaRPr lang="en-US" sz="4000" dirty="0">
                  <a:latin typeface="Arial (Body)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0F68DB-66EB-AE89-475B-3592FACA7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874" y="2206459"/>
                <a:ext cx="11087100" cy="5826018"/>
              </a:xfrm>
              <a:prstGeom prst="rect">
                <a:avLst/>
              </a:prstGeom>
              <a:blipFill>
                <a:blip r:embed="rId12"/>
                <a:stretch>
                  <a:fillRect l="-1924" r="-1979" b="-3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40A8C45B-033D-BA61-B885-4138160A2BD2}"/>
              </a:ext>
            </a:extLst>
          </p:cNvPr>
          <p:cNvSpPr/>
          <p:nvPr/>
        </p:nvSpPr>
        <p:spPr>
          <a:xfrm>
            <a:off x="3212786" y="6283967"/>
            <a:ext cx="856651" cy="75556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picture containing wire&#10;&#10;Description automatically generated">
            <a:extLst>
              <a:ext uri="{FF2B5EF4-FFF2-40B4-BE49-F238E27FC236}">
                <a16:creationId xmlns:a16="http://schemas.microsoft.com/office/drawing/2014/main" id="{3D59CEEE-26C2-284C-9265-4FEE8C37FE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531" y="3638147"/>
            <a:ext cx="5575274" cy="439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41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DC1DC14-5E0D-98E4-E4D8-EA2F218B7256}"/>
              </a:ext>
            </a:extLst>
          </p:cNvPr>
          <p:cNvSpPr/>
          <p:nvPr/>
        </p:nvSpPr>
        <p:spPr>
          <a:xfrm>
            <a:off x="2257438" y="1646172"/>
            <a:ext cx="3924300" cy="121290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B09E69-D620-FE52-DB35-BA29EBA6D579}"/>
              </a:ext>
            </a:extLst>
          </p:cNvPr>
          <p:cNvSpPr txBox="1"/>
          <p:nvPr/>
        </p:nvSpPr>
        <p:spPr>
          <a:xfrm>
            <a:off x="6472231" y="1513349"/>
            <a:ext cx="8829662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Hai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37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7C22B8F-F823-7FA7-D26A-4D59AA870D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7" t="36958" r="30156" b="13770"/>
          <a:stretch/>
        </p:blipFill>
        <p:spPr>
          <a:xfrm>
            <a:off x="2842053" y="3793665"/>
            <a:ext cx="4685055" cy="46780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1BB8CE-8D4C-9A0D-5FB6-377DBCBA4F40}"/>
                  </a:ext>
                </a:extLst>
              </p:cNvPr>
              <p:cNvSpPr txBox="1"/>
              <p:nvPr/>
            </p:nvSpPr>
            <p:spPr>
              <a:xfrm>
                <a:off x="7985553" y="4957438"/>
                <a:ext cx="8572500" cy="29021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tam giác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𝐴𝐵𝐷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 ta có: 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𝐴𝐵𝐷</m:t>
                    </m:r>
                  </m:oMath>
                </a14:m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(c.c.c)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1BB8CE-8D4C-9A0D-5FB6-377DBCBA4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553" y="4957438"/>
                <a:ext cx="8572500" cy="2902141"/>
              </a:xfrm>
              <a:prstGeom prst="rect">
                <a:avLst/>
              </a:prstGeom>
              <a:blipFill>
                <a:blip r:embed="rId18"/>
                <a:stretch>
                  <a:fillRect l="-2560" b="-8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256718BB-8979-1145-009E-D6BDFB8FB77D}"/>
              </a:ext>
            </a:extLst>
          </p:cNvPr>
          <p:cNvSpPr txBox="1"/>
          <p:nvPr/>
        </p:nvSpPr>
        <p:spPr>
          <a:xfrm>
            <a:off x="10607009" y="3967716"/>
            <a:ext cx="312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 (Body)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 (Body)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A9A4C3-AC47-B450-ED27-00B91D066960}"/>
                  </a:ext>
                </a:extLst>
              </p:cNvPr>
              <p:cNvSpPr txBox="1"/>
              <p:nvPr/>
            </p:nvSpPr>
            <p:spPr>
              <a:xfrm>
                <a:off x="4057541" y="3771900"/>
                <a:ext cx="9944100" cy="3013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 (Body)"/>
                  </a:rPr>
                  <a:t>b) </a:t>
                </a:r>
                <a:r>
                  <a:rPr lang="en-US" sz="4400" dirty="0" err="1">
                    <a:latin typeface="Arial (Body)"/>
                  </a:rPr>
                  <a:t>Chứng</a:t>
                </a:r>
                <a:r>
                  <a:rPr lang="en-US" sz="4400" dirty="0">
                    <a:latin typeface="Arial (Body)"/>
                  </a:rPr>
                  <a:t> </a:t>
                </a:r>
                <a:r>
                  <a:rPr lang="en-US" sz="4400" dirty="0" err="1">
                    <a:latin typeface="Arial (Body)"/>
                  </a:rPr>
                  <a:t>minh</a:t>
                </a:r>
                <a:endParaRPr lang="en-US" sz="4400" dirty="0">
                  <a:latin typeface="Arial (Body)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𝑂𝐴𝐶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𝑂𝐵𝐶</m:t>
                    </m:r>
                  </m:oMath>
                </a14:m>
                <a:r>
                  <a:rPr lang="en-US" sz="4400" dirty="0">
                    <a:latin typeface="Arial (Body)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400" dirty="0">
                    <a:latin typeface="Arial (Body)"/>
                  </a:rPr>
                  <a:t>Tia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𝑂𝑧</m:t>
                    </m:r>
                  </m:oMath>
                </a14:m>
                <a:r>
                  <a:rPr lang="en-US" sz="4400" dirty="0">
                    <a:latin typeface="Arial (Body)"/>
                  </a:rPr>
                  <a:t> </a:t>
                </a:r>
                <a:r>
                  <a:rPr lang="en-US" sz="4400" dirty="0" err="1">
                    <a:latin typeface="Arial (Body)"/>
                  </a:rPr>
                  <a:t>là</a:t>
                </a:r>
                <a:r>
                  <a:rPr lang="en-US" sz="4400" dirty="0">
                    <a:latin typeface="Arial (Body)"/>
                  </a:rPr>
                  <a:t> </a:t>
                </a:r>
                <a:r>
                  <a:rPr lang="en-US" sz="4400" dirty="0" err="1">
                    <a:latin typeface="Arial (Body)"/>
                  </a:rPr>
                  <a:t>tia</a:t>
                </a:r>
                <a:r>
                  <a:rPr lang="en-US" sz="4400" dirty="0">
                    <a:latin typeface="Arial (Body)"/>
                  </a:rPr>
                  <a:t> </a:t>
                </a:r>
                <a:r>
                  <a:rPr lang="en-US" sz="4400" dirty="0" err="1">
                    <a:latin typeface="Arial (Body)"/>
                  </a:rPr>
                  <a:t>phân</a:t>
                </a:r>
                <a:r>
                  <a:rPr lang="en-US" sz="4400" dirty="0">
                    <a:latin typeface="Arial (Body)"/>
                  </a:rPr>
                  <a:t> </a:t>
                </a:r>
                <a:r>
                  <a:rPr lang="en-US" sz="4400" dirty="0" err="1">
                    <a:latin typeface="Arial (Body)"/>
                  </a:rPr>
                  <a:t>giác</a:t>
                </a:r>
                <a:r>
                  <a:rPr lang="en-US" sz="4400" dirty="0">
                    <a:latin typeface="Arial (Body)"/>
                  </a:rPr>
                  <a:t> </a:t>
                </a:r>
                <a:r>
                  <a:rPr lang="en-US" sz="4400" dirty="0" err="1">
                    <a:latin typeface="Arial (Body)"/>
                  </a:rPr>
                  <a:t>của</a:t>
                </a:r>
                <a:r>
                  <a:rPr lang="en-US" sz="4400" dirty="0">
                    <a:latin typeface="Arial (Body)"/>
                  </a:rPr>
                  <a:t> </a:t>
                </a:r>
                <a:r>
                  <a:rPr lang="en-US" sz="4400" dirty="0" err="1">
                    <a:latin typeface="Arial (Body)"/>
                  </a:rPr>
                  <a:t>góc</a:t>
                </a:r>
                <a:r>
                  <a:rPr lang="en-US" sz="4400" dirty="0">
                    <a:latin typeface="Arial (Body)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𝑥𝑂𝑦</m:t>
                    </m:r>
                  </m:oMath>
                </a14:m>
                <a:r>
                  <a:rPr lang="en-US" sz="4400" dirty="0">
                    <a:latin typeface="Arial (Body)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A9A4C3-AC47-B450-ED27-00B91D066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541" y="3771900"/>
                <a:ext cx="9944100" cy="3013838"/>
              </a:xfrm>
              <a:prstGeom prst="rect">
                <a:avLst/>
              </a:prstGeom>
              <a:blipFill>
                <a:blip r:embed="rId14"/>
                <a:stretch>
                  <a:fillRect l="-2575" b="-8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5B81D7BD-0FED-71FF-807F-2E8CCB3F7E7B}"/>
              </a:ext>
            </a:extLst>
          </p:cNvPr>
          <p:cNvSpPr txBox="1"/>
          <p:nvPr/>
        </p:nvSpPr>
        <p:spPr>
          <a:xfrm>
            <a:off x="2061832" y="695743"/>
            <a:ext cx="15064534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 ÁP</a:t>
            </a:r>
            <a:r>
              <a:rPr kumimoji="0" lang="nl-NL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DỤNG VÀO TRƯỜNG HỢP BẰNG NHAU VỀ CẠNH HUYỀN VÀ CẠNH GÓC VUÔNG CỦA TAM GIÁC VUÔNG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7299F38-D659-E634-2AD9-6B2911420584}"/>
                  </a:ext>
                </a:extLst>
              </p:cNvPr>
              <p:cNvSpPr txBox="1"/>
              <p:nvPr/>
            </p:nvSpPr>
            <p:spPr>
              <a:xfrm>
                <a:off x="3885645" y="3221093"/>
                <a:ext cx="12992655" cy="2880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=90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’=3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’=5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So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sánh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7299F38-D659-E634-2AD9-6B2911420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645" y="3221093"/>
                <a:ext cx="12992655" cy="2880789"/>
              </a:xfrm>
              <a:prstGeom prst="rect">
                <a:avLst/>
              </a:prstGeom>
              <a:blipFill>
                <a:blip r:embed="rId12"/>
                <a:stretch>
                  <a:fillRect l="-1642" r="-1642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3FEB537-801A-535D-B499-B29C71842164}"/>
              </a:ext>
            </a:extLst>
          </p:cNvPr>
          <p:cNvSpPr/>
          <p:nvPr/>
        </p:nvSpPr>
        <p:spPr>
          <a:xfrm>
            <a:off x="2030839" y="4104242"/>
            <a:ext cx="1621025" cy="1065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7A09F3C-830C-1C29-2F79-17B52F3EFB0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7" t="38899" r="23788" b="11576"/>
          <a:stretch/>
        </p:blipFill>
        <p:spPr>
          <a:xfrm>
            <a:off x="2841351" y="6191759"/>
            <a:ext cx="8497853" cy="3505998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6B568C3A-D5EF-0069-CC96-8AEB059607B6}"/>
              </a:ext>
            </a:extLst>
          </p:cNvPr>
          <p:cNvSpPr/>
          <p:nvPr/>
        </p:nvSpPr>
        <p:spPr>
          <a:xfrm>
            <a:off x="11715750" y="7715250"/>
            <a:ext cx="1009650" cy="55494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50A77AE-D9A7-65C6-6F49-FA08027B7A98}"/>
                  </a:ext>
                </a:extLst>
              </p:cNvPr>
              <p:cNvSpPr txBox="1"/>
              <p:nvPr/>
            </p:nvSpPr>
            <p:spPr>
              <a:xfrm>
                <a:off x="12841204" y="7638780"/>
                <a:ext cx="27651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𝐴𝐶</m:t>
                      </m:r>
                      <m:r>
                        <a:rPr kumimoji="0" lang="en-US" sz="4000" b="0" i="1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4000" b="0" i="1" u="none" strike="noStrike" kern="1200" cap="none" spc="0" normalizeH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kumimoji="0" lang="en-US" sz="4000" b="0" i="1" u="none" strike="noStrike" kern="1200" cap="none" spc="0" normalizeH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kumimoji="0" lang="en-US" sz="4000" b="0" i="1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kumimoji="0" lang="en-US" sz="4000" b="0" i="1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′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50A77AE-D9A7-65C6-6F49-FA08027B7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1204" y="7638780"/>
                <a:ext cx="2765151" cy="7078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7427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1" grpId="0" animBg="1"/>
      <p:bldP spid="20" grpId="0" animBg="1"/>
      <p:bldP spid="22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416</TotalTime>
  <Words>605</Words>
  <Application>Microsoft Office PowerPoint</Application>
  <PresentationFormat>Custom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</vt:lpstr>
      <vt:lpstr>Arial (Body)</vt:lpstr>
      <vt:lpstr>Times New Roman</vt:lpstr>
      <vt:lpstr>Gill Sans MT</vt:lpstr>
      <vt:lpstr>Arial</vt:lpstr>
      <vt:lpstr>Symbol</vt:lpstr>
      <vt:lpstr>Cambria Math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Fun Classroom Rules Education Presentation</dc:title>
  <dc:creator>Lê Thảo</dc:creator>
  <cp:lastModifiedBy>HP</cp:lastModifiedBy>
  <cp:revision>10</cp:revision>
  <dcterms:created xsi:type="dcterms:W3CDTF">2006-08-16T00:00:00Z</dcterms:created>
  <dcterms:modified xsi:type="dcterms:W3CDTF">2024-02-27T02:08:10Z</dcterms:modified>
  <dc:identifier>DAFPXz5jK6c</dc:identifier>
</cp:coreProperties>
</file>