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22"/>
  </p:notesMasterIdLst>
  <p:sldIdLst>
    <p:sldId id="346" r:id="rId2"/>
    <p:sldId id="265" r:id="rId3"/>
    <p:sldId id="343" r:id="rId4"/>
    <p:sldId id="348" r:id="rId5"/>
    <p:sldId id="350" r:id="rId6"/>
    <p:sldId id="291" r:id="rId7"/>
    <p:sldId id="352" r:id="rId8"/>
    <p:sldId id="264" r:id="rId9"/>
    <p:sldId id="355" r:id="rId10"/>
    <p:sldId id="375" r:id="rId11"/>
    <p:sldId id="357" r:id="rId12"/>
    <p:sldId id="360" r:id="rId13"/>
    <p:sldId id="361" r:id="rId14"/>
    <p:sldId id="363" r:id="rId15"/>
    <p:sldId id="362" r:id="rId16"/>
    <p:sldId id="365" r:id="rId17"/>
    <p:sldId id="376" r:id="rId18"/>
    <p:sldId id="377" r:id="rId19"/>
    <p:sldId id="378" r:id="rId20"/>
    <p:sldId id="367" r:id="rId21"/>
  </p:sldIdLst>
  <p:sldSz cx="9144000" cy="5145088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CFE"/>
    <a:srgbClr val="D3D3D3"/>
    <a:srgbClr val="007427"/>
    <a:srgbClr val="DDEADD"/>
    <a:srgbClr val="E6E6E6"/>
    <a:srgbClr val="0D4D52"/>
    <a:srgbClr val="E3B577"/>
    <a:srgbClr val="56E0C4"/>
    <a:srgbClr val="1A99A5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988" y="52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6" d="100"/>
        <a:sy n="3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EF54F-DC5C-4BA2-A7A1-20B7B5972834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13C315-B4C4-4539-A935-F9FF488AA37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13C315-B4C4-4539-A935-F9FF488AA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8728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38E41-6C6D-4B56-860F-2B48E12736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32832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38E41-6C6D-4B56-860F-2B48E12736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91938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13C315-B4C4-4539-A935-F9FF488AA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39315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78553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79047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3726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4512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013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2B679-AE23-4750-8FB0-6513430B895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367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3C315-B4C4-4539-A935-F9FF488AA379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9320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13C315-B4C4-4539-A935-F9FF488AA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570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13C315-B4C4-4539-A935-F9FF488AA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4136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E13C315-B4C4-4539-A935-F9FF488AA379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5548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3C315-B4C4-4539-A935-F9FF488AA379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72263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38E41-6C6D-4B56-860F-2B48E12736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2637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3C315-B4C4-4539-A935-F9FF488AA379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1052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238E41-6C6D-4B56-860F-2B48E1273617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9713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6C503-6372-30FA-7075-F1281A10CF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2032"/>
            <a:ext cx="6858000" cy="179125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7FD8FF-0460-FB02-C7D7-2CAF9FA4E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2363"/>
            <a:ext cx="6858000" cy="1242205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FE615-CE5C-22F1-DC67-892A7E746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4892D-BB48-3024-8F89-A43F5F5D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F7AAD2-2809-52D7-FE96-1805F40EA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0728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85C846-E060-A027-F11B-C9C64F07F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35C2BC-4DB1-A80A-7CD5-E836205DA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A585E2-8529-38B1-E311-99126B0CD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1C4A4-1480-4F25-D773-DA5F5273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C8997-E931-C113-E4E6-69C801281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140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4BA8DD-72EC-CFB8-4CE1-E789D838CC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928"/>
            <a:ext cx="1971675" cy="43602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62335-EE80-082A-0887-F1581008F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928"/>
            <a:ext cx="5800725" cy="43602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EDF7A-8778-CB79-120C-960A9E15E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EA817-3D63-462D-70DE-A2DF137F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B7438D-1FDF-3931-0C4E-690A438E7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32383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2087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第一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1216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3922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rmal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20110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253" y="196280"/>
            <a:ext cx="144024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2" tIns="34286" rIns="68572" bIns="34286" rtlCol="0" anchor="ctr"/>
          <a:lstStyle/>
          <a:p>
            <a:pPr algn="ctr" defTabSz="685658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" name="文本框 37"/>
          <p:cNvSpPr txBox="1"/>
          <p:nvPr userDrawn="1"/>
        </p:nvSpPr>
        <p:spPr>
          <a:xfrm>
            <a:off x="216273" y="196280"/>
            <a:ext cx="2189971" cy="315475"/>
          </a:xfrm>
          <a:prstGeom prst="rect">
            <a:avLst/>
          </a:prstGeom>
          <a:noFill/>
        </p:spPr>
        <p:txBody>
          <a:bodyPr wrap="none" lIns="68572" tIns="34286" rIns="68572" bIns="34286" rtlCol="0">
            <a:spAutoFit/>
          </a:bodyPr>
          <a:lstStyle/>
          <a:p>
            <a:pPr defTabSz="685658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</a:p>
        </p:txBody>
      </p:sp>
      <p:sp>
        <p:nvSpPr>
          <p:cNvPr id="4" name="文本框 38"/>
          <p:cNvSpPr txBox="1"/>
          <p:nvPr userDrawn="1"/>
        </p:nvSpPr>
        <p:spPr>
          <a:xfrm>
            <a:off x="265225" y="520317"/>
            <a:ext cx="2038917" cy="207753"/>
          </a:xfrm>
          <a:prstGeom prst="rect">
            <a:avLst/>
          </a:prstGeom>
          <a:noFill/>
        </p:spPr>
        <p:txBody>
          <a:bodyPr wrap="square" lIns="68572" tIns="34286" rIns="68572" bIns="34286" rtlCol="0">
            <a:spAutoFit/>
          </a:bodyPr>
          <a:lstStyle/>
          <a:p>
            <a:pPr algn="dist" defTabSz="685658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626616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137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 userDrawn="1"/>
        </p:nvSpPr>
        <p:spPr>
          <a:xfrm>
            <a:off x="8711160" y="4723360"/>
            <a:ext cx="432841" cy="432974"/>
          </a:xfrm>
          <a:custGeom>
            <a:avLst/>
            <a:gdLst>
              <a:gd name="connsiteX0" fmla="*/ 689548 w 1064301"/>
              <a:gd name="connsiteY0" fmla="*/ 0 h 1064301"/>
              <a:gd name="connsiteX1" fmla="*/ 957951 w 1064301"/>
              <a:gd name="connsiteY1" fmla="*/ 54188 h 1064301"/>
              <a:gd name="connsiteX2" fmla="*/ 1064301 w 1064301"/>
              <a:gd name="connsiteY2" fmla="*/ 111913 h 1064301"/>
              <a:gd name="connsiteX3" fmla="*/ 1064301 w 1064301"/>
              <a:gd name="connsiteY3" fmla="*/ 1064301 h 1064301"/>
              <a:gd name="connsiteX4" fmla="*/ 111913 w 1064301"/>
              <a:gd name="connsiteY4" fmla="*/ 1064301 h 1064301"/>
              <a:gd name="connsiteX5" fmla="*/ 54188 w 1064301"/>
              <a:gd name="connsiteY5" fmla="*/ 957951 h 1064301"/>
              <a:gd name="connsiteX6" fmla="*/ 0 w 1064301"/>
              <a:gd name="connsiteY6" fmla="*/ 689548 h 1064301"/>
              <a:gd name="connsiteX7" fmla="*/ 689548 w 1064301"/>
              <a:gd name="connsiteY7" fmla="*/ 0 h 106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64301" h="1064301">
                <a:moveTo>
                  <a:pt x="689548" y="0"/>
                </a:moveTo>
                <a:cubicBezTo>
                  <a:pt x="784755" y="0"/>
                  <a:pt x="875455" y="19295"/>
                  <a:pt x="957951" y="54188"/>
                </a:cubicBezTo>
                <a:lnTo>
                  <a:pt x="1064301" y="111913"/>
                </a:lnTo>
                <a:lnTo>
                  <a:pt x="1064301" y="1064301"/>
                </a:lnTo>
                <a:lnTo>
                  <a:pt x="111913" y="1064301"/>
                </a:lnTo>
                <a:lnTo>
                  <a:pt x="54188" y="957951"/>
                </a:lnTo>
                <a:cubicBezTo>
                  <a:pt x="19295" y="875455"/>
                  <a:pt x="0" y="784755"/>
                  <a:pt x="0" y="689548"/>
                </a:cubicBezTo>
                <a:cubicBezTo>
                  <a:pt x="0" y="308721"/>
                  <a:pt x="308721" y="0"/>
                  <a:pt x="689548" y="0"/>
                </a:cubicBezTo>
                <a:close/>
              </a:path>
            </a:pathLst>
          </a:custGeom>
          <a:solidFill>
            <a:schemeClr val="bg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3" name="TextBox 15"/>
          <p:cNvSpPr txBox="1"/>
          <p:nvPr userDrawn="1"/>
        </p:nvSpPr>
        <p:spPr>
          <a:xfrm>
            <a:off x="8785275" y="4860172"/>
            <a:ext cx="340825" cy="221197"/>
          </a:xfrm>
          <a:prstGeom prst="rect">
            <a:avLst/>
          </a:prstGeom>
          <a:noFill/>
        </p:spPr>
        <p:txBody>
          <a:bodyPr wrap="square" lIns="51419" tIns="25709" rIns="51419" bIns="25709" rtlCol="0">
            <a:spAutoFit/>
          </a:bodyPr>
          <a:lstStyle/>
          <a:p>
            <a:pPr algn="ctr"/>
            <a:fld id="{2EEF1883-7A0E-4F66-9932-E581691AD397}" type="slidenum">
              <a:rPr lang="zh-CN" altLang="en-US" sz="1100" smtClean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pPr algn="ctr"/>
              <a:t>‹#›</a:t>
            </a:fld>
            <a:r>
              <a:rPr lang="zh-CN" altLang="en-US" sz="1100" dirty="0">
                <a:solidFill>
                  <a:schemeClr val="bg1">
                    <a:lumMod val="85000"/>
                  </a:schemeClr>
                </a:solidFill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</a:t>
            </a:r>
            <a:endParaRPr lang="zh-CN" altLang="en-US" sz="1100" b="0" dirty="0">
              <a:solidFill>
                <a:schemeClr val="bg1">
                  <a:lumMod val="85000"/>
                </a:schemeClr>
              </a:solidFill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3207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56833-55C7-868C-597B-A8FE9417B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4115C-CA0B-1EF3-DEDD-32BB7C1CB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51655D-D4E8-0E65-FB43-EB21AE3A3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E32D8C-518B-3CCA-EAFC-5D5E6BE38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640F9-CA37-34F4-3BEE-CB2DD432A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4695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8E5C3E-6B88-ABD1-4C0A-2EBC6BCF5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935789-7E15-127B-662F-BD1BA14F6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32005B-1A4D-8524-40C5-A5F04D268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B724F-EEC7-E837-9A26-BF34C24D5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6E389-F6DE-6B10-5080-AC1CB308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6924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C6A76-CE93-7122-8767-B765E10C4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94C963-4B06-CDAD-716A-FB4CA197FC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642"/>
            <a:ext cx="3886200" cy="3264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6D9871-31F9-907C-3E13-9605DE8F7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642"/>
            <a:ext cx="3886200" cy="32645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DB7F1D-C20E-61AE-F265-2AC72C04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322779-0606-6955-4092-04D275FCE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74506-A117-F663-16F7-95E5D5F8E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592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FEC51-28C6-8C7F-08B1-8105FCFDD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929"/>
            <a:ext cx="7886700" cy="99447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B53A80-02BA-E8FB-2DDF-5F3F147B5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1261"/>
            <a:ext cx="3868340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5E3CA8-2012-DED4-736E-01F6C4D4B0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9386"/>
            <a:ext cx="3868340" cy="2764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86CE18-8641-C24E-25B1-D8F36CAC9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1261"/>
            <a:ext cx="3887391" cy="61812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30D4D8-0F84-E52B-B934-38AB99B3F0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386"/>
            <a:ext cx="3887391" cy="27642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8C3392-B6B7-9833-EB28-8D7F4D8C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71B005-7889-8999-65EC-582B96CA3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329989-1640-3931-41D2-2502CAB9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5724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538BD-7734-8F46-9911-C3985AAEA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EB842-6E6F-5D69-1740-4002047B4A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0397A7-348E-77B3-03A0-8BEB3A8E8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C0764E-B42F-7AE7-0EB0-9D130682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197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D23BFF-946B-AA81-9BEE-910B68907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B926C2-425A-6D39-D699-1072B3666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2A8387-843E-8DC4-643B-7184F9705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355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E5C75-FE7D-6AEC-FEE6-FF13832BB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D97AE-8C2F-57FD-232A-0ED5332C6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415650-A1C8-0AD3-AF5E-0CCE098613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D3370-E332-77F1-8BEA-68E9464C4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AC7BDC-EA1D-D712-B8C4-0795164E8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DACAA6-7815-00C4-8B15-B5777ED8F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370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C7B39-E693-BAE0-E3E7-68524794D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E5EB68-0F1E-67C3-863B-C3697DE7A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4FF454-C556-9ABA-F4B0-61A5F24898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DE109B-1262-BA60-DAE8-D22D615D2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998680-2B64-E76D-F7D3-0DDD7E837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ED6004-9DEE-21DB-D10F-14938337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068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FF57D4-C5DC-1DF7-5BEA-8249A508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929"/>
            <a:ext cx="7886700" cy="9944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523493-91E4-20E0-35F4-04887C146C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642"/>
            <a:ext cx="7886700" cy="3264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E4B97-61FA-D2A5-09D7-885A39070B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99BB02-92C8-4E37-B89F-494BE97D3142}" type="datetimeFigureOut">
              <a:rPr lang="zh-CN" altLang="en-US" smtClean="0"/>
              <a:t>2024/1/23</a:t>
            </a:fld>
            <a:endParaRPr lang="zh-CN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9954F-B962-3507-24C2-BB22DE6890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8735"/>
            <a:ext cx="30861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FE61FF-6175-3C37-E670-C5FBAE2B61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8735"/>
            <a:ext cx="20574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45996A-A120-4E88-8483-03A2E5AF7A8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5360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61" r:id="rId13"/>
    <p:sldLayoutId id="2147483662" r:id="rId14"/>
    <p:sldLayoutId id="2147483669" r:id="rId15"/>
    <p:sldLayoutId id="2147483670" r:id="rId16"/>
    <p:sldLayoutId id="2147483671" r:id="rId17"/>
    <p:sldLayoutId id="2147483672" r:id="rId18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3.wdp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4.wdp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D1065F4-62ED-4EEA-92CF-5D8CFDA06A97}"/>
              </a:ext>
            </a:extLst>
          </p:cNvPr>
          <p:cNvSpPr txBox="1"/>
          <p:nvPr/>
        </p:nvSpPr>
        <p:spPr>
          <a:xfrm>
            <a:off x="1257948" y="713826"/>
            <a:ext cx="6914452" cy="1642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4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3:</a:t>
            </a:r>
          </a:p>
          <a:p>
            <a:pPr algn="ctr">
              <a:lnSpc>
                <a:spcPct val="120000"/>
              </a:lnSpc>
            </a:pPr>
            <a:r>
              <a:rPr 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 ĐỒ ĐOẠN THẲNG</a:t>
            </a:r>
          </a:p>
        </p:txBody>
      </p:sp>
    </p:spTree>
    <p:extLst>
      <p:ext uri="{BB962C8B-B14F-4D97-AF65-F5344CB8AC3E}">
        <p14:creationId xmlns:p14="http://schemas.microsoft.com/office/powerpoint/2010/main" val="33886302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885E28-F126-41F8-B4D9-1D927770D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3530" y="-55747"/>
            <a:ext cx="9277530" cy="5200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053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3000">
        <p159:morph option="byChar"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433647" y="293503"/>
            <a:ext cx="1080120" cy="324036"/>
          </a:xfrm>
          <a:prstGeom prst="roundRect">
            <a:avLst/>
          </a:prstGeom>
          <a:solidFill>
            <a:srgbClr val="56E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87524" y="114260"/>
            <a:ext cx="1080121" cy="3693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4:</a:t>
            </a:r>
            <a:endParaRPr kumimoji="0" lang="vi-VN" sz="1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ED7815-A1EE-4DC7-9127-6E293EA4F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4526320"/>
              </p:ext>
            </p:extLst>
          </p:nvPr>
        </p:nvGraphicFramePr>
        <p:xfrm>
          <a:off x="433647" y="1155512"/>
          <a:ext cx="8062788" cy="836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4779">
                  <a:extLst>
                    <a:ext uri="{9D8B030D-6E8A-4147-A177-3AD203B41FA5}">
                      <a16:colId xmlns:a16="http://schemas.microsoft.com/office/drawing/2014/main" val="763773987"/>
                    </a:ext>
                  </a:extLst>
                </a:gridCol>
                <a:gridCol w="1132221">
                  <a:extLst>
                    <a:ext uri="{9D8B030D-6E8A-4147-A177-3AD203B41FA5}">
                      <a16:colId xmlns:a16="http://schemas.microsoft.com/office/drawing/2014/main" val="2316425841"/>
                    </a:ext>
                  </a:extLst>
                </a:gridCol>
                <a:gridCol w="1063602">
                  <a:extLst>
                    <a:ext uri="{9D8B030D-6E8A-4147-A177-3AD203B41FA5}">
                      <a16:colId xmlns:a16="http://schemas.microsoft.com/office/drawing/2014/main" val="3998331850"/>
                    </a:ext>
                  </a:extLst>
                </a:gridCol>
                <a:gridCol w="994982">
                  <a:extLst>
                    <a:ext uri="{9D8B030D-6E8A-4147-A177-3AD203B41FA5}">
                      <a16:colId xmlns:a16="http://schemas.microsoft.com/office/drawing/2014/main" val="3344788071"/>
                    </a:ext>
                  </a:extLst>
                </a:gridCol>
                <a:gridCol w="1119355">
                  <a:extLst>
                    <a:ext uri="{9D8B030D-6E8A-4147-A177-3AD203B41FA5}">
                      <a16:colId xmlns:a16="http://schemas.microsoft.com/office/drawing/2014/main" val="2722912386"/>
                    </a:ext>
                  </a:extLst>
                </a:gridCol>
                <a:gridCol w="1007849">
                  <a:extLst>
                    <a:ext uri="{9D8B030D-6E8A-4147-A177-3AD203B41FA5}">
                      <a16:colId xmlns:a16="http://schemas.microsoft.com/office/drawing/2014/main" val="238302283"/>
                    </a:ext>
                  </a:extLst>
                </a:gridCol>
              </a:tblGrid>
              <a:tr h="425631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endParaRPr lang="en-US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5863005"/>
                  </a:ext>
                </a:extLst>
              </a:tr>
              <a:tr h="326763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Dân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8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người</a:t>
                      </a:r>
                      <a:r>
                        <a:rPr lang="en-US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endParaRPr lang="en-US" sz="1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802035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A81ECB3-5DB4-41E9-B5DE-84E9339941A4}"/>
              </a:ext>
            </a:extLst>
          </p:cNvPr>
          <p:cNvSpPr txBox="1"/>
          <p:nvPr/>
        </p:nvSpPr>
        <p:spPr>
          <a:xfrm>
            <a:off x="1513708" y="-48318"/>
            <a:ext cx="7069065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ở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18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diễn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tai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nạn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thông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(TNGT)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nước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từ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2016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2020.</a:t>
            </a:r>
            <a:endParaRPr kumimoji="0" lang="vi-VN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D9F177-0962-4695-8459-B77256FC349E}"/>
              </a:ext>
            </a:extLst>
          </p:cNvPr>
          <p:cNvSpPr txBox="1"/>
          <p:nvPr/>
        </p:nvSpPr>
        <p:spPr>
          <a:xfrm>
            <a:off x="3749099" y="1708855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52A1959-72AF-4AD7-9A4B-24003CF156FC}"/>
              </a:ext>
            </a:extLst>
          </p:cNvPr>
          <p:cNvSpPr txBox="1"/>
          <p:nvPr/>
        </p:nvSpPr>
        <p:spPr>
          <a:xfrm>
            <a:off x="4872255" y="1697652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B00C21-1101-4ABD-AB30-D2CEDFD96BF8}"/>
              </a:ext>
            </a:extLst>
          </p:cNvPr>
          <p:cNvSpPr txBox="1"/>
          <p:nvPr/>
        </p:nvSpPr>
        <p:spPr>
          <a:xfrm>
            <a:off x="5864297" y="1695260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E5ADF8A-0A9D-4271-84B3-0D4C1E8B612D}"/>
              </a:ext>
            </a:extLst>
          </p:cNvPr>
          <p:cNvSpPr txBox="1"/>
          <p:nvPr/>
        </p:nvSpPr>
        <p:spPr>
          <a:xfrm>
            <a:off x="7008507" y="1681009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E3B863C-974B-4BE2-8468-4DDE3E9397CD}"/>
              </a:ext>
            </a:extLst>
          </p:cNvPr>
          <p:cNvSpPr txBox="1"/>
          <p:nvPr/>
        </p:nvSpPr>
        <p:spPr>
          <a:xfrm>
            <a:off x="8126523" y="1682936"/>
            <a:ext cx="5400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33DB1EB-9C62-4157-9CFA-62D445093F2D}"/>
              </a:ext>
            </a:extLst>
          </p:cNvPr>
          <p:cNvSpPr txBox="1"/>
          <p:nvPr/>
        </p:nvSpPr>
        <p:spPr>
          <a:xfrm>
            <a:off x="433647" y="729097"/>
            <a:ext cx="7971814" cy="456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Lập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bảng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liệu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thống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kê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TNGT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của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nước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mẫu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sau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  <a:endParaRPr kumimoji="0" lang="vi-VN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CB6DA0-9E0A-4951-8737-220C1389549F}"/>
              </a:ext>
            </a:extLst>
          </p:cNvPr>
          <p:cNvSpPr txBox="1"/>
          <p:nvPr/>
        </p:nvSpPr>
        <p:spPr>
          <a:xfrm>
            <a:off x="433647" y="1976706"/>
            <a:ext cx="7971814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từ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2016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2020,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nào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có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TNGT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nhiều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nhất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C76F11F-56A1-491E-BB4C-5CE2FB835B1C}"/>
              </a:ext>
            </a:extLst>
          </p:cNvPr>
          <p:cNvSpPr txBox="1"/>
          <p:nvPr/>
        </p:nvSpPr>
        <p:spPr>
          <a:xfrm>
            <a:off x="424739" y="2688794"/>
            <a:ext cx="8460940" cy="1703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TNGT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2019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đã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giảm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bao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nhiêu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phần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với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2018 (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tròn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kết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quả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đơn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vị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)?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TNGT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đã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giảm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bao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nhiêu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phần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so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với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2019 (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làm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tròn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kết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quả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hàng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phần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mười</a:t>
            </a: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6534AA1-648A-4A46-A3F0-60ED18443033}"/>
              </a:ext>
            </a:extLst>
          </p:cNvPr>
          <p:cNvSpPr txBox="1"/>
          <p:nvPr/>
        </p:nvSpPr>
        <p:spPr>
          <a:xfrm>
            <a:off x="424739" y="4273054"/>
            <a:ext cx="7971814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e) </a:t>
            </a: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Dựa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vào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ở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18,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nêu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nhận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xét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về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vụ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TNGT ở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nước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ta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giai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từ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2016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năm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2020.</a:t>
            </a:r>
            <a:endParaRPr kumimoji="0" lang="en-US" sz="1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4287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3000">
        <p159:morph option="byChar"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13" grpId="0"/>
      <p:bldP spid="10" grpId="0"/>
      <p:bldP spid="11" grpId="0"/>
      <p:bldP spid="12" grpId="0"/>
      <p:bldP spid="14" grpId="0"/>
      <p:bldP spid="15" grpId="0"/>
      <p:bldP spid="21" grpId="0"/>
      <p:bldP spid="22" grpId="0"/>
      <p:bldP spid="23" grpId="0" build="p"/>
      <p:bldP spid="2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6C76F11F-56A1-491E-BB4C-5CE2FB835B1C}"/>
              </a:ext>
            </a:extLst>
          </p:cNvPr>
          <p:cNvSpPr txBox="1"/>
          <p:nvPr/>
        </p:nvSpPr>
        <p:spPr>
          <a:xfrm>
            <a:off x="547393" y="2320516"/>
            <a:ext cx="8324086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defRPr/>
            </a:pP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TNGT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bao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trăm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2019 (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tròn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mười</a:t>
            </a:r>
            <a:r>
              <a:rPr lang="en-US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885E28-F126-41F8-B4D9-1D927770D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0"/>
            <a:ext cx="3946797" cy="242767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D9745B-B85E-497E-B75F-A2A1F19280D6}"/>
                  </a:ext>
                </a:extLst>
              </p:cNvPr>
              <p:cNvSpPr txBox="1"/>
              <p:nvPr/>
            </p:nvSpPr>
            <p:spPr>
              <a:xfrm>
                <a:off x="0" y="3112604"/>
                <a:ext cx="9144000" cy="18938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just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Tỉ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số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phần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trăm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của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số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vụ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TNGT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năm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2020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và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số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vụ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TNGT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năm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2019 </a:t>
                </a:r>
                <a:r>
                  <a:rPr kumimoji="0" lang="en-US" sz="1800" b="1" i="1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là</a:t>
                </a:r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: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𝟏𝟒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𝟓𝟏𝟎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. 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𝟏𝟎𝟎</m:t>
                        </m:r>
                      </m:num>
                      <m:den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𝟏𝟕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kumimoji="0" lang="en-US" sz="18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1A99A5">
                                <a:lumMod val="50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Arial" panose="020B0604020202020204" pitchFamily="34" charset="0"/>
                          </a:rPr>
                          <m:t>𝟔𝟐𝟏</m:t>
                        </m:r>
                      </m:den>
                    </m:f>
                  </m:oMath>
                </a14:m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% </a:t>
                </a:r>
                <a14:m>
                  <m:oMath xmlns:m="http://schemas.openxmlformats.org/officeDocument/2006/math">
                    <m:r>
                      <a:rPr kumimoji="0" lang="en-US" sz="1800" b="1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1A99A5">
                            <a:lumMod val="50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</m:t>
                    </m:r>
                  </m:oMath>
                </a14:m>
                <a:r>
                  <a:rPr kumimoji="0" lang="en-US" sz="1800" b="1" i="1" u="none" strike="noStrike" kern="1200" cap="none" spc="0" normalizeH="0" baseline="0" noProof="0" dirty="0">
                    <a:ln>
                      <a:noFill/>
                    </a:ln>
                    <a:solidFill>
                      <a:srgbClr val="1A99A5">
                        <a:lumMod val="50000"/>
                      </a:srgbClr>
                    </a:solidFill>
                    <a:effectLst/>
                    <a:uLnTx/>
                    <a:uFillTx/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rPr>
                  <a:t> 82,3%</a:t>
                </a:r>
              </a:p>
              <a:p>
                <a:pPr algn="ctr">
                  <a:lnSpc>
                    <a:spcPct val="150000"/>
                  </a:lnSpc>
                  <a:defRPr/>
                </a:pP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Vậy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số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vụ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TNGT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2020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đã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giảm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khoảng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100% - 82,3% = 17,7% so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với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b="1" i="1" dirty="0" err="1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năm</a:t>
                </a:r>
                <a:r>
                  <a:rPr lang="en-US" b="1" i="1" dirty="0">
                    <a:solidFill>
                      <a:schemeClr val="accent6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2019</a:t>
                </a:r>
              </a:p>
              <a:p>
                <a:pPr marL="0" marR="0" lvl="0" indent="0" algn="ctr" defTabSz="914400" rtl="0" eaLnBrk="1" fontAlgn="auto" latinLnBrk="0" hangingPunct="1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1" i="1" u="none" strike="noStrike" kern="1200" cap="none" spc="0" normalizeH="0" baseline="0" noProof="0" dirty="0">
                  <a:ln>
                    <a:noFill/>
                  </a:ln>
                  <a:solidFill>
                    <a:srgbClr val="1A99A5">
                      <a:lumMod val="50000"/>
                    </a:srgbClr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5D9745B-B85E-497E-B75F-A2A1F19280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112604"/>
                <a:ext cx="9144000" cy="1893852"/>
              </a:xfrm>
              <a:prstGeom prst="rect">
                <a:avLst/>
              </a:prstGeom>
              <a:blipFill>
                <a:blip r:embed="rId4"/>
                <a:stretch>
                  <a:fillRect l="-533" r="-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592106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3000">
        <p159:morph option="byChar"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627784" y="1924472"/>
            <a:ext cx="3888432" cy="855427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 lIns="45720" tIns="22860" rIns="45720" bIns="22860">
            <a:spAutoFit/>
          </a:bodyPr>
          <a:lstStyle/>
          <a:p>
            <a:pPr marL="0" marR="0" lvl="0" indent="0" algn="ctr" defTabSz="816208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000" b="1" i="0" u="none" strike="noStrike" kern="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LUYỆN</a:t>
            </a:r>
            <a:r>
              <a:rPr kumimoji="0" lang="en-US" altLang="zh-CN" sz="4000" b="1" i="0" u="none" strike="noStrike" kern="0" cap="none" spc="0" normalizeH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Arial" panose="020B0604020202020204" pitchFamily="34" charset="0"/>
              </a:rPr>
              <a:t> TẬP</a:t>
            </a:r>
            <a:endParaRPr kumimoji="0" lang="en-CA" sz="4000" b="1" i="0" u="none" strike="noStrike" kern="1200" cap="none" spc="-113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803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 advClick="0" advTm="3000">
        <p15:prstTrans prst="peelOff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431540" y="304292"/>
            <a:ext cx="1080120" cy="324036"/>
          </a:xfrm>
          <a:prstGeom prst="roundRect">
            <a:avLst/>
          </a:prstGeom>
          <a:solidFill>
            <a:srgbClr val="56E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93E7532-7FAF-4F40-9B53-E9B92C05B89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27784" y="304292"/>
            <a:ext cx="4333875" cy="280035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639677" y="160285"/>
            <a:ext cx="1080120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F0FEEAC-A974-4B02-8437-C4BCB079400F}"/>
              </a:ext>
            </a:extLst>
          </p:cNvPr>
          <p:cNvSpPr txBox="1"/>
          <p:nvPr/>
        </p:nvSpPr>
        <p:spPr>
          <a:xfrm>
            <a:off x="663306" y="3132005"/>
            <a:ext cx="2111294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a) Nhiệt độ lúc: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3C1A7B-0F74-4E6F-AB1C-A475D5EBA516}"/>
              </a:ext>
            </a:extLst>
          </p:cNvPr>
          <p:cNvSpPr txBox="1"/>
          <p:nvPr/>
        </p:nvSpPr>
        <p:spPr>
          <a:xfrm>
            <a:off x="2666588" y="3228891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2h: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-8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0F0F3D-DF08-4755-AB1F-CEAAD5A49EB7}"/>
              </a:ext>
            </a:extLst>
          </p:cNvPr>
          <p:cNvSpPr txBox="1"/>
          <p:nvPr/>
        </p:nvSpPr>
        <p:spPr>
          <a:xfrm>
            <a:off x="2666588" y="3750012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6h: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4EF9AC7-5EBC-44B5-9245-170D93CAA44C}"/>
              </a:ext>
            </a:extLst>
          </p:cNvPr>
          <p:cNvSpPr txBox="1"/>
          <p:nvPr/>
        </p:nvSpPr>
        <p:spPr>
          <a:xfrm>
            <a:off x="2666588" y="4271133"/>
            <a:ext cx="1633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14h: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50E7E3-E6A0-4DBD-9BF4-43D2A0ACC47A}"/>
              </a:ext>
            </a:extLst>
          </p:cNvPr>
          <p:cNvSpPr txBox="1"/>
          <p:nvPr/>
        </p:nvSpPr>
        <p:spPr>
          <a:xfrm>
            <a:off x="5613501" y="3228891"/>
            <a:ext cx="1633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18h: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18D6E34-91C0-46C8-AC13-F5A80B73AA5F}"/>
              </a:ext>
            </a:extLst>
          </p:cNvPr>
          <p:cNvSpPr txBox="1"/>
          <p:nvPr/>
        </p:nvSpPr>
        <p:spPr>
          <a:xfrm>
            <a:off x="5613501" y="3750012"/>
            <a:ext cx="1633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22h: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20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</a:p>
        </p:txBody>
      </p:sp>
    </p:spTree>
    <p:extLst>
      <p:ext uri="{BB962C8B-B14F-4D97-AF65-F5344CB8AC3E}">
        <p14:creationId xmlns:p14="http://schemas.microsoft.com/office/powerpoint/2010/main" val="345095957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3" grpId="0"/>
      <p:bldP spid="9" grpId="0"/>
      <p:bldP spid="10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7865977-74D3-4A95-93A0-C69AAA570BD8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27784" y="-19744"/>
            <a:ext cx="4333875" cy="28003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803DA1-0917-4684-8FB4-FA3753DC05F2}"/>
              </a:ext>
            </a:extLst>
          </p:cNvPr>
          <p:cNvSpPr txBox="1"/>
          <p:nvPr/>
        </p:nvSpPr>
        <p:spPr>
          <a:xfrm>
            <a:off x="639677" y="160285"/>
            <a:ext cx="1080120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41B1CD6-51DC-4C08-8B65-0C0513ED15D8}"/>
              </a:ext>
            </a:extLst>
          </p:cNvPr>
          <p:cNvSpPr txBox="1"/>
          <p:nvPr/>
        </p:nvSpPr>
        <p:spPr>
          <a:xfrm>
            <a:off x="300215" y="2752564"/>
            <a:ext cx="7187858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b) Sự thay đổi nhiệt độ trong các khoảng thời gian: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E4CADD-05BD-4484-9872-E7CAE8BBD5C8}"/>
              </a:ext>
            </a:extLst>
          </p:cNvPr>
          <p:cNvSpPr txBox="1"/>
          <p:nvPr/>
        </p:nvSpPr>
        <p:spPr>
          <a:xfrm>
            <a:off x="300215" y="3256620"/>
            <a:ext cx="60589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2h – 6h: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giảm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-8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xuống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29823C-ECF2-49FC-A8E1-FD48E40AAA32}"/>
              </a:ext>
            </a:extLst>
          </p:cNvPr>
          <p:cNvSpPr txBox="1"/>
          <p:nvPr/>
        </p:nvSpPr>
        <p:spPr>
          <a:xfrm>
            <a:off x="4595312" y="3273624"/>
            <a:ext cx="454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6h – 10h: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tăng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từ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-10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lên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-5</a:t>
            </a:r>
            <a:r>
              <a:rPr kumimoji="0" lang="en-US" sz="20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7BCCFE2-AAA4-4438-A7DA-53AD9CD6BD85}"/>
              </a:ext>
            </a:extLst>
          </p:cNvPr>
          <p:cNvSpPr txBox="1"/>
          <p:nvPr/>
        </p:nvSpPr>
        <p:spPr>
          <a:xfrm>
            <a:off x="300214" y="3709314"/>
            <a:ext cx="454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10h – 14h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-5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lên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3FE95BA-1E7D-4BF3-8AB5-2E888DF66F37}"/>
              </a:ext>
            </a:extLst>
          </p:cNvPr>
          <p:cNvSpPr txBox="1"/>
          <p:nvPr/>
        </p:nvSpPr>
        <p:spPr>
          <a:xfrm>
            <a:off x="4578802" y="3726318"/>
            <a:ext cx="454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14h – 18h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FB37C18-5ABF-427B-A09D-3C77A132DCF5}"/>
              </a:ext>
            </a:extLst>
          </p:cNvPr>
          <p:cNvSpPr txBox="1"/>
          <p:nvPr/>
        </p:nvSpPr>
        <p:spPr>
          <a:xfrm>
            <a:off x="300214" y="4249378"/>
            <a:ext cx="454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18h – 22h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xuống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FC726EA-A158-4161-B891-7671999B8179}"/>
              </a:ext>
            </a:extLst>
          </p:cNvPr>
          <p:cNvSpPr txBox="1"/>
          <p:nvPr/>
        </p:nvSpPr>
        <p:spPr>
          <a:xfrm>
            <a:off x="4687315" y="4266382"/>
            <a:ext cx="45486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22h – 24h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nguyên</a:t>
            </a:r>
            <a:r>
              <a:rPr lang="en-US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-3</a:t>
            </a:r>
            <a:r>
              <a:rPr lang="en-US" sz="2000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77663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-14162" y="-82218"/>
            <a:ext cx="1522273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A94BE2-E3A2-4F23-926C-69B4EDDE7C7C}"/>
              </a:ext>
            </a:extLst>
          </p:cNvPr>
          <p:cNvSpPr txBox="1"/>
          <p:nvPr/>
        </p:nvSpPr>
        <p:spPr>
          <a:xfrm>
            <a:off x="248347" y="1465597"/>
            <a:ext cx="3086301" cy="1287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kumimoji="0" lang="pt-BR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vi-VN" dirty="0"/>
              <a:t>Lập bảng số liệu thống kê lượng mưa trung bình tháng ở Cần Thơ theo mẫu sau:</a:t>
            </a:r>
            <a:endParaRPr kumimoji="0" lang="pt-BR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C2A3CD-BEE7-4121-AA89-25F730FE938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19872" y="556320"/>
            <a:ext cx="5657928" cy="3332407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A0CAF6-A54D-455E-8E94-D1C5EF4ED9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7781847"/>
              </p:ext>
            </p:extLst>
          </p:nvPr>
        </p:nvGraphicFramePr>
        <p:xfrm>
          <a:off x="1044633" y="3843336"/>
          <a:ext cx="6695720" cy="1200425"/>
        </p:xfrm>
        <a:graphic>
          <a:graphicData uri="http://schemas.openxmlformats.org/drawingml/2006/table">
            <a:tbl>
              <a:tblPr/>
              <a:tblGrid>
                <a:gridCol w="1338087">
                  <a:extLst>
                    <a:ext uri="{9D8B030D-6E8A-4147-A177-3AD203B41FA5}">
                      <a16:colId xmlns:a16="http://schemas.microsoft.com/office/drawing/2014/main" val="636116857"/>
                    </a:ext>
                  </a:extLst>
                </a:gridCol>
                <a:gridCol w="837263">
                  <a:extLst>
                    <a:ext uri="{9D8B030D-6E8A-4147-A177-3AD203B41FA5}">
                      <a16:colId xmlns:a16="http://schemas.microsoft.com/office/drawing/2014/main" val="2954921696"/>
                    </a:ext>
                  </a:extLst>
                </a:gridCol>
                <a:gridCol w="904074">
                  <a:extLst>
                    <a:ext uri="{9D8B030D-6E8A-4147-A177-3AD203B41FA5}">
                      <a16:colId xmlns:a16="http://schemas.microsoft.com/office/drawing/2014/main" val="3118593447"/>
                    </a:ext>
                  </a:extLst>
                </a:gridCol>
                <a:gridCol w="904074">
                  <a:extLst>
                    <a:ext uri="{9D8B030D-6E8A-4147-A177-3AD203B41FA5}">
                      <a16:colId xmlns:a16="http://schemas.microsoft.com/office/drawing/2014/main" val="857857516"/>
                    </a:ext>
                  </a:extLst>
                </a:gridCol>
                <a:gridCol w="904074">
                  <a:extLst>
                    <a:ext uri="{9D8B030D-6E8A-4147-A177-3AD203B41FA5}">
                      <a16:colId xmlns:a16="http://schemas.microsoft.com/office/drawing/2014/main" val="4228487335"/>
                    </a:ext>
                  </a:extLst>
                </a:gridCol>
                <a:gridCol w="904074">
                  <a:extLst>
                    <a:ext uri="{9D8B030D-6E8A-4147-A177-3AD203B41FA5}">
                      <a16:colId xmlns:a16="http://schemas.microsoft.com/office/drawing/2014/main" val="3164457526"/>
                    </a:ext>
                  </a:extLst>
                </a:gridCol>
                <a:gridCol w="904074">
                  <a:extLst>
                    <a:ext uri="{9D8B030D-6E8A-4147-A177-3AD203B41FA5}">
                      <a16:colId xmlns:a16="http://schemas.microsoft.com/office/drawing/2014/main" val="943758864"/>
                    </a:ext>
                  </a:extLst>
                </a:gridCol>
              </a:tblGrid>
              <a:tr h="327941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 err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76915"/>
                  </a:ext>
                </a:extLst>
              </a:tr>
              <a:tr h="788183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vi-VN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Lượng mưa 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vi-VN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(mm)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0038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F173AC-C118-4619-B7CD-1C3CE7FED230}"/>
              </a:ext>
            </a:extLst>
          </p:cNvPr>
          <p:cNvSpPr txBox="1"/>
          <p:nvPr/>
        </p:nvSpPr>
        <p:spPr>
          <a:xfrm>
            <a:off x="1511660" y="-127756"/>
            <a:ext cx="7029403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dirty="0">
                <a:latin typeface="Arial" panose="020B0604020202020204" pitchFamily="34" charset="0"/>
                <a:cs typeface="Arial" panose="020B0604020202020204" pitchFamily="34" charset="0"/>
              </a:rPr>
              <a:t>ở Hình 20 biểu diễn lượng mưa trung bình tháng ở Cần Thơ: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1AF5197-F948-4A6E-8706-A422554B3B09}"/>
              </a:ext>
            </a:extLst>
          </p:cNvPr>
          <p:cNvSpPr txBox="1"/>
          <p:nvPr/>
        </p:nvSpPr>
        <p:spPr>
          <a:xfrm>
            <a:off x="2447764" y="4538246"/>
            <a:ext cx="53785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6,1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7EAE4B4-96DE-4B1A-9E72-B69F340CA034}"/>
              </a:ext>
            </a:extLst>
          </p:cNvPr>
          <p:cNvSpPr txBox="1"/>
          <p:nvPr/>
        </p:nvSpPr>
        <p:spPr>
          <a:xfrm>
            <a:off x="3334648" y="4530349"/>
            <a:ext cx="50818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1,9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A47BC6F-DC60-4692-BB39-6375A12B8DDC}"/>
              </a:ext>
            </a:extLst>
          </p:cNvPr>
          <p:cNvSpPr txBox="1"/>
          <p:nvPr/>
        </p:nvSpPr>
        <p:spPr>
          <a:xfrm>
            <a:off x="4333089" y="4509845"/>
            <a:ext cx="6155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13,3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90745F7-2F69-4BAD-B3F6-3BBB671A80AD}"/>
              </a:ext>
            </a:extLst>
          </p:cNvPr>
          <p:cNvSpPr txBox="1"/>
          <p:nvPr/>
        </p:nvSpPr>
        <p:spPr>
          <a:xfrm>
            <a:off x="5215633" y="4500630"/>
            <a:ext cx="615598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36,5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B2A26E6-ADD8-4B9E-8A28-1969E5589024}"/>
              </a:ext>
            </a:extLst>
          </p:cNvPr>
          <p:cNvSpPr txBox="1"/>
          <p:nvPr/>
        </p:nvSpPr>
        <p:spPr>
          <a:xfrm>
            <a:off x="5991450" y="4500630"/>
            <a:ext cx="814820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167,7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E2DCF78-8051-4DB0-970B-922DDDD6C2D9}"/>
              </a:ext>
            </a:extLst>
          </p:cNvPr>
          <p:cNvSpPr txBox="1"/>
          <p:nvPr/>
        </p:nvSpPr>
        <p:spPr>
          <a:xfrm>
            <a:off x="6876256" y="4476038"/>
            <a:ext cx="79798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222,6</a:t>
            </a:r>
          </a:p>
        </p:txBody>
      </p:sp>
    </p:spTree>
    <p:extLst>
      <p:ext uri="{BB962C8B-B14F-4D97-AF65-F5344CB8AC3E}">
        <p14:creationId xmlns:p14="http://schemas.microsoft.com/office/powerpoint/2010/main" val="137631871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  <p:bldP spid="9" grpId="0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ounded Rectangle 54"/>
          <p:cNvSpPr/>
          <p:nvPr/>
        </p:nvSpPr>
        <p:spPr>
          <a:xfrm>
            <a:off x="431540" y="304292"/>
            <a:ext cx="1080120" cy="324036"/>
          </a:xfrm>
          <a:prstGeom prst="roundRect">
            <a:avLst/>
          </a:prstGeom>
          <a:solidFill>
            <a:srgbClr val="56E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368155" y="212772"/>
            <a:ext cx="1522273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A94BE2-E3A2-4F23-926C-69B4EDDE7C7C}"/>
              </a:ext>
            </a:extLst>
          </p:cNvPr>
          <p:cNvSpPr txBox="1"/>
          <p:nvPr/>
        </p:nvSpPr>
        <p:spPr>
          <a:xfrm>
            <a:off x="780157" y="1536823"/>
            <a:ext cx="2567707" cy="17030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a) </a:t>
            </a: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Lập bảng số liệu thống kê lượng mưa trung bình tháng ở Cần Thơ theo mẫu sau:</a:t>
            </a:r>
            <a:endParaRPr kumimoji="0" lang="pt-B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CC2A3CD-BEE7-4121-AA89-25F730FE938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91880" y="569993"/>
            <a:ext cx="5611757" cy="3349230"/>
          </a:xfrm>
          <a:prstGeom prst="rect">
            <a:avLst/>
          </a:prstGeom>
        </p:spPr>
      </p:pic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A0CAF6-A54D-455E-8E94-D1C5EF4ED92E}"/>
              </a:ext>
            </a:extLst>
          </p:cNvPr>
          <p:cNvGraphicFramePr>
            <a:graphicFrameLocks noGrp="1"/>
          </p:cNvGraphicFramePr>
          <p:nvPr/>
        </p:nvGraphicFramePr>
        <p:xfrm>
          <a:off x="503548" y="3905726"/>
          <a:ext cx="6682070" cy="1225120"/>
        </p:xfrm>
        <a:graphic>
          <a:graphicData uri="http://schemas.openxmlformats.org/drawingml/2006/table">
            <a:tbl>
              <a:tblPr/>
              <a:tblGrid>
                <a:gridCol w="1335359">
                  <a:extLst>
                    <a:ext uri="{9D8B030D-6E8A-4147-A177-3AD203B41FA5}">
                      <a16:colId xmlns:a16="http://schemas.microsoft.com/office/drawing/2014/main" val="636116857"/>
                    </a:ext>
                  </a:extLst>
                </a:gridCol>
                <a:gridCol w="835556">
                  <a:extLst>
                    <a:ext uri="{9D8B030D-6E8A-4147-A177-3AD203B41FA5}">
                      <a16:colId xmlns:a16="http://schemas.microsoft.com/office/drawing/2014/main" val="295492169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18593447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85785751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4228487335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6445752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943758864"/>
                    </a:ext>
                  </a:extLst>
                </a:gridCol>
              </a:tblGrid>
              <a:tr h="338216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 err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Tháng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 dirty="0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76915"/>
                  </a:ext>
                </a:extLst>
              </a:tr>
              <a:tr h="812878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vi-VN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Lượng mưa 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vi-VN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(mm)</a:t>
                      </a: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0038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F173AC-C118-4619-B7CD-1C3CE7FED230}"/>
              </a:ext>
            </a:extLst>
          </p:cNvPr>
          <p:cNvSpPr txBox="1"/>
          <p:nvPr/>
        </p:nvSpPr>
        <p:spPr>
          <a:xfrm>
            <a:off x="1504256" y="192391"/>
            <a:ext cx="7029403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vi-V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ở Hình 20 biểu diễn lượng mưa trung bình tháng ở Cần Thơ: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73CD36B-2FFD-432B-BD1E-2D3A2B85DF44}"/>
              </a:ext>
            </a:extLst>
          </p:cNvPr>
          <p:cNvSpPr txBox="1"/>
          <p:nvPr/>
        </p:nvSpPr>
        <p:spPr>
          <a:xfrm>
            <a:off x="1877035" y="4558543"/>
            <a:ext cx="7507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239,2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B013E9E-8447-4A9F-95B5-EF781EE5D087}"/>
              </a:ext>
            </a:extLst>
          </p:cNvPr>
          <p:cNvSpPr txBox="1"/>
          <p:nvPr/>
        </p:nvSpPr>
        <p:spPr>
          <a:xfrm>
            <a:off x="2741131" y="4558543"/>
            <a:ext cx="7507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231,0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E64453-E6F7-4406-BEC0-643811AC1406}"/>
              </a:ext>
            </a:extLst>
          </p:cNvPr>
          <p:cNvSpPr txBox="1"/>
          <p:nvPr/>
        </p:nvSpPr>
        <p:spPr>
          <a:xfrm>
            <a:off x="3675606" y="4558543"/>
            <a:ext cx="71637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252,1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F7EB251-7CD5-48FC-B8AB-09D11397EF9F}"/>
              </a:ext>
            </a:extLst>
          </p:cNvPr>
          <p:cNvSpPr txBox="1"/>
          <p:nvPr/>
        </p:nvSpPr>
        <p:spPr>
          <a:xfrm>
            <a:off x="4576060" y="4552764"/>
            <a:ext cx="750749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275,3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14472A5-117B-4C98-A561-D460FE4EF7A7}"/>
              </a:ext>
            </a:extLst>
          </p:cNvPr>
          <p:cNvSpPr txBox="1"/>
          <p:nvPr/>
        </p:nvSpPr>
        <p:spPr>
          <a:xfrm>
            <a:off x="5472100" y="4538246"/>
            <a:ext cx="716374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150,1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8EA3019-C233-4987-8A92-5FB27032DD7F}"/>
              </a:ext>
            </a:extLst>
          </p:cNvPr>
          <p:cNvSpPr txBox="1"/>
          <p:nvPr/>
        </p:nvSpPr>
        <p:spPr>
          <a:xfrm>
            <a:off x="6408204" y="4516760"/>
            <a:ext cx="68666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39,7</a:t>
            </a:r>
          </a:p>
        </p:txBody>
      </p:sp>
    </p:spTree>
    <p:extLst>
      <p:ext uri="{BB962C8B-B14F-4D97-AF65-F5344CB8AC3E}">
        <p14:creationId xmlns:p14="http://schemas.microsoft.com/office/powerpoint/2010/main" val="34122616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173141" y="39825"/>
            <a:ext cx="1522273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3.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A0CAF6-A54D-455E-8E94-D1C5EF4ED92E}"/>
              </a:ext>
            </a:extLst>
          </p:cNvPr>
          <p:cNvGraphicFramePr>
            <a:graphicFrameLocks noGrp="1"/>
          </p:cNvGraphicFramePr>
          <p:nvPr/>
        </p:nvGraphicFramePr>
        <p:xfrm>
          <a:off x="1695414" y="1216991"/>
          <a:ext cx="5779839" cy="1225120"/>
        </p:xfrm>
        <a:graphic>
          <a:graphicData uri="http://schemas.openxmlformats.org/drawingml/2006/table">
            <a:tbl>
              <a:tblPr/>
              <a:tblGrid>
                <a:gridCol w="1335359">
                  <a:extLst>
                    <a:ext uri="{9D8B030D-6E8A-4147-A177-3AD203B41FA5}">
                      <a16:colId xmlns:a16="http://schemas.microsoft.com/office/drawing/2014/main" val="636116857"/>
                    </a:ext>
                  </a:extLst>
                </a:gridCol>
                <a:gridCol w="835556">
                  <a:extLst>
                    <a:ext uri="{9D8B030D-6E8A-4147-A177-3AD203B41FA5}">
                      <a16:colId xmlns:a16="http://schemas.microsoft.com/office/drawing/2014/main" val="295492169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18593447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85785751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4228487335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64457526"/>
                    </a:ext>
                  </a:extLst>
                </a:gridCol>
              </a:tblGrid>
              <a:tr h="338216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Lớp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7A1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7A2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7A3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7A4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7A5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76915"/>
                  </a:ext>
                </a:extLst>
              </a:tr>
              <a:tr h="812878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Sĩ s</a:t>
                      </a: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ố</a:t>
                      </a:r>
                      <a:r>
                        <a:rPr lang="vi-VN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vi-VN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US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học sinh</a:t>
                      </a:r>
                      <a:r>
                        <a:rPr lang="vi-VN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vi-VN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0038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F173AC-C118-4619-B7CD-1C3CE7FED230}"/>
              </a:ext>
            </a:extLst>
          </p:cNvPr>
          <p:cNvSpPr txBox="1"/>
          <p:nvPr/>
        </p:nvSpPr>
        <p:spPr>
          <a:xfrm>
            <a:off x="1504256" y="192391"/>
            <a:ext cx="7029403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iểu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biểu diễn số học sinh các lớp 7 của một trường THCS trong bảng số liệu sau.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094991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173141" y="39825"/>
            <a:ext cx="1522273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sz="2000" b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3A0CAF6-A54D-455E-8E94-D1C5EF4ED92E}"/>
              </a:ext>
            </a:extLst>
          </p:cNvPr>
          <p:cNvGraphicFramePr>
            <a:graphicFrameLocks noGrp="1"/>
          </p:cNvGraphicFramePr>
          <p:nvPr/>
        </p:nvGraphicFramePr>
        <p:xfrm>
          <a:off x="1695414" y="1216991"/>
          <a:ext cx="5779839" cy="1225120"/>
        </p:xfrm>
        <a:graphic>
          <a:graphicData uri="http://schemas.openxmlformats.org/drawingml/2006/table">
            <a:tbl>
              <a:tblPr/>
              <a:tblGrid>
                <a:gridCol w="1335359">
                  <a:extLst>
                    <a:ext uri="{9D8B030D-6E8A-4147-A177-3AD203B41FA5}">
                      <a16:colId xmlns:a16="http://schemas.microsoft.com/office/drawing/2014/main" val="636116857"/>
                    </a:ext>
                  </a:extLst>
                </a:gridCol>
                <a:gridCol w="835556">
                  <a:extLst>
                    <a:ext uri="{9D8B030D-6E8A-4147-A177-3AD203B41FA5}">
                      <a16:colId xmlns:a16="http://schemas.microsoft.com/office/drawing/2014/main" val="295492169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18593447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857857516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4228487335"/>
                    </a:ext>
                  </a:extLst>
                </a:gridCol>
                <a:gridCol w="902231">
                  <a:extLst>
                    <a:ext uri="{9D8B030D-6E8A-4147-A177-3AD203B41FA5}">
                      <a16:colId xmlns:a16="http://schemas.microsoft.com/office/drawing/2014/main" val="3164457526"/>
                    </a:ext>
                  </a:extLst>
                </a:gridCol>
              </a:tblGrid>
              <a:tr h="338216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Năm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2014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2015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2016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2017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A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376915"/>
                  </a:ext>
                </a:extLst>
              </a:tr>
              <a:tr h="812878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trận động đất</a:t>
                      </a:r>
                      <a:endParaRPr lang="vi-VN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14A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6300380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DF173AC-C118-4619-B7CD-1C3CE7FED230}"/>
              </a:ext>
            </a:extLst>
          </p:cNvPr>
          <p:cNvSpPr txBox="1"/>
          <p:nvPr/>
        </p:nvSpPr>
        <p:spPr>
          <a:xfrm>
            <a:off x="1504256" y="192391"/>
            <a:ext cx="7029403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iểu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biểu diễn số trận động đất trên toàn cầu trong một số năm gần đây được ghi lại trong bảng sau.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8913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F667570-F1A0-4E82-AEFB-8F425B98F455}"/>
              </a:ext>
            </a:extLst>
          </p:cNvPr>
          <p:cNvSpPr txBox="1"/>
          <p:nvPr/>
        </p:nvSpPr>
        <p:spPr>
          <a:xfrm>
            <a:off x="1259632" y="1276400"/>
            <a:ext cx="6372708" cy="901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BIỂU ĐỒ ĐOẠN THẲNG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 advClick="0" advTm="3000">
        <p15:prstTrans prst="peelOff"/>
      </p:transition>
    </mc:Choice>
    <mc:Fallback xmlns="">
      <p:transition spd="slow" advClick="0" advTm="3000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93C806B9-D90A-4811-A06D-A01DAF1B869A}"/>
              </a:ext>
            </a:extLst>
          </p:cNvPr>
          <p:cNvSpPr txBox="1"/>
          <p:nvPr/>
        </p:nvSpPr>
        <p:spPr>
          <a:xfrm>
            <a:off x="173141" y="39825"/>
            <a:ext cx="1522273" cy="496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Bài</a:t>
            </a: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5.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F173AC-C118-4619-B7CD-1C3CE7FED230}"/>
              </a:ext>
            </a:extLst>
          </p:cNvPr>
          <p:cNvSpPr txBox="1"/>
          <p:nvPr/>
        </p:nvSpPr>
        <p:spPr>
          <a:xfrm>
            <a:off x="1504256" y="192391"/>
            <a:ext cx="7029403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iểu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0" u="none" strike="noStrike" kern="1200" cap="none" spc="0" normalizeH="0" baseline="0" noProof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biểu diễn số ly trà sữa bán được vào các ngày trong tuần được ghi lại trong bảng sau.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E05150E-A2E9-08AC-586A-79F41C4956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909118"/>
              </p:ext>
            </p:extLst>
          </p:nvPr>
        </p:nvGraphicFramePr>
        <p:xfrm>
          <a:off x="2015716" y="1526318"/>
          <a:ext cx="5418664" cy="2092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>
                  <a:extLst>
                    <a:ext uri="{9D8B030D-6E8A-4147-A177-3AD203B41FA5}">
                      <a16:colId xmlns:a16="http://schemas.microsoft.com/office/drawing/2014/main" val="2169221169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532797625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27533044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077160066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744202481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595398637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2999639814"/>
                    </a:ext>
                  </a:extLst>
                </a:gridCol>
                <a:gridCol w="677333">
                  <a:extLst>
                    <a:ext uri="{9D8B030D-6E8A-4147-A177-3AD203B41FA5}">
                      <a16:colId xmlns:a16="http://schemas.microsoft.com/office/drawing/2014/main" val="1463452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Ngày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CN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2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3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4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5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6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solidFill>
                            <a:srgbClr val="007427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Thứ 7</a:t>
                      </a:r>
                      <a:endParaRPr lang="en-US" sz="1600" b="1" dirty="0">
                        <a:solidFill>
                          <a:srgbClr val="007427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9117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fontAlgn="t">
                        <a:lnSpc>
                          <a:spcPct val="130000"/>
                        </a:lnSpc>
                      </a:pPr>
                      <a:r>
                        <a:rPr lang="en-US" sz="16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 ly trà sữa bán được</a:t>
                      </a:r>
                      <a:endParaRPr lang="vi-VN" sz="1600" b="1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130000"/>
                        </a:lnSpc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/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6315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08591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9A73E6-61F9-4608-957C-A7465C16ED9B}"/>
              </a:ext>
            </a:extLst>
          </p:cNvPr>
          <p:cNvSpPr txBox="1"/>
          <p:nvPr/>
        </p:nvSpPr>
        <p:spPr>
          <a:xfrm>
            <a:off x="3023828" y="146941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 BIỂU ĐỒ ĐOẠN THẲNG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D2AC8-906F-4F94-852F-A9EA145A032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43728" y="691173"/>
            <a:ext cx="840608" cy="428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92AFB-3CF2-459D-97F0-8BE48BFCBD24}"/>
              </a:ext>
            </a:extLst>
          </p:cNvPr>
          <p:cNvSpPr txBox="1"/>
          <p:nvPr/>
        </p:nvSpPr>
        <p:spPr>
          <a:xfrm>
            <a:off x="2484336" y="697907"/>
            <a:ext cx="5796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Quan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11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68E3D8-D644-41C7-8343-51B0ED0CA337}"/>
              </a:ext>
            </a:extLst>
          </p:cNvPr>
          <p:cNvSpPr txBox="1"/>
          <p:nvPr/>
        </p:nvSpPr>
        <p:spPr>
          <a:xfrm>
            <a:off x="4572000" y="1240910"/>
            <a:ext cx="4047182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F9A76C-1F5F-4F0E-B75B-EB43BD93D97C}"/>
              </a:ext>
            </a:extLst>
          </p:cNvPr>
          <p:cNvSpPr txBox="1"/>
          <p:nvPr/>
        </p:nvSpPr>
        <p:spPr>
          <a:xfrm>
            <a:off x="4556067" y="2286011"/>
            <a:ext cx="4063115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31E22BD-7D0E-4A9A-B66B-7E62506F064B}"/>
              </a:ext>
            </a:extLst>
          </p:cNvPr>
          <p:cNvSpPr txBox="1"/>
          <p:nvPr/>
        </p:nvSpPr>
        <p:spPr>
          <a:xfrm>
            <a:off x="4556068" y="3244671"/>
            <a:ext cx="4063114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mút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759105E-6775-4196-BEB9-8A5A7A5ADCB0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978" y="1744452"/>
            <a:ext cx="4047182" cy="2515126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732446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9A73E6-61F9-4608-957C-A7465C16ED9B}"/>
              </a:ext>
            </a:extLst>
          </p:cNvPr>
          <p:cNvSpPr txBox="1"/>
          <p:nvPr/>
        </p:nvSpPr>
        <p:spPr>
          <a:xfrm>
            <a:off x="3023828" y="146941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I. BIỂU ĐỒ ĐOẠN THẲNG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D2AC8-906F-4F94-852F-A9EA145A032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43728" y="691173"/>
            <a:ext cx="840608" cy="428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92AFB-3CF2-459D-97F0-8BE48BFCBD24}"/>
              </a:ext>
            </a:extLst>
          </p:cNvPr>
          <p:cNvSpPr txBox="1"/>
          <p:nvPr/>
        </p:nvSpPr>
        <p:spPr>
          <a:xfrm>
            <a:off x="2484336" y="697907"/>
            <a:ext cx="5796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sát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thống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kê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ở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biết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68E3D8-D644-41C7-8343-51B0ED0CA337}"/>
              </a:ext>
            </a:extLst>
          </p:cNvPr>
          <p:cNvSpPr txBox="1"/>
          <p:nvPr/>
        </p:nvSpPr>
        <p:spPr>
          <a:xfrm>
            <a:off x="4564469" y="1427958"/>
            <a:ext cx="4047182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gì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</p:txBody>
      </p:sp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759105E-6775-4196-BEB9-8A5A7A5ADCB0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91978" y="1744452"/>
            <a:ext cx="4047182" cy="2515126"/>
          </a:xfrm>
          <a:prstGeom prst="round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1B2843-172A-4AE2-8B6B-555620C1F1DD}"/>
              </a:ext>
            </a:extLst>
          </p:cNvPr>
          <p:cNvSpPr txBox="1"/>
          <p:nvPr/>
        </p:nvSpPr>
        <p:spPr>
          <a:xfrm>
            <a:off x="4564469" y="2248508"/>
            <a:ext cx="4264960" cy="2343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chí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Nam (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đô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Mỹ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những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đứng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55044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D9A73E6-61F9-4608-957C-A7465C16ED9B}"/>
              </a:ext>
            </a:extLst>
          </p:cNvPr>
          <p:cNvSpPr txBox="1"/>
          <p:nvPr/>
        </p:nvSpPr>
        <p:spPr>
          <a:xfrm>
            <a:off x="3131840" y="279747"/>
            <a:ext cx="39964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I. BIỂU ĐỒ ĐOẠN THẲNG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2D2AC8-906F-4F94-852F-A9EA145A032D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922033" y="859393"/>
            <a:ext cx="840608" cy="4284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2192AFB-3CF2-459D-97F0-8BE48BFCBD24}"/>
              </a:ext>
            </a:extLst>
          </p:cNvPr>
          <p:cNvSpPr txBox="1"/>
          <p:nvPr/>
        </p:nvSpPr>
        <p:spPr>
          <a:xfrm>
            <a:off x="2762641" y="866127"/>
            <a:ext cx="57966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Quan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sát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thống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kê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ở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11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biết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968E3D8-D644-41C7-8343-51B0ED0CA337}"/>
              </a:ext>
            </a:extLst>
          </p:cNvPr>
          <p:cNvSpPr txBox="1"/>
          <p:nvPr/>
        </p:nvSpPr>
        <p:spPr>
          <a:xfrm>
            <a:off x="4495412" y="1304318"/>
            <a:ext cx="4200357" cy="142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mút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thế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i="1" dirty="0" err="1"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en-US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3" name="Picture 12" descr="Chart&#10;&#10;Description automatically generated">
            <a:extLst>
              <a:ext uri="{FF2B5EF4-FFF2-40B4-BE49-F238E27FC236}">
                <a16:creationId xmlns:a16="http://schemas.microsoft.com/office/drawing/2014/main" id="{9759105E-6775-4196-BEB9-8A5A7A5ADCB0}"/>
              </a:ext>
            </a:extLst>
          </p:cNvPr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5516" y="1907288"/>
            <a:ext cx="4047182" cy="2515126"/>
          </a:xfrm>
          <a:prstGeom prst="roundRect">
            <a:avLst/>
          </a:prstGeom>
        </p:spPr>
      </p:pic>
      <p:pic>
        <p:nvPicPr>
          <p:cNvPr id="15" name="Picture 2" descr="Giáo Dục, Học Tập, Học Sinh, Kiến Thức, Học Nhóm, Tải hình PNG 187 -  Free.Vector6.com">
            <a:extLst>
              <a:ext uri="{FF2B5EF4-FFF2-40B4-BE49-F238E27FC236}">
                <a16:creationId xmlns:a16="http://schemas.microsoft.com/office/drawing/2014/main" id="{A65364C8-38A5-44E3-AAB0-6D1141CC5C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19561"/>
            <a:ext cx="1646370" cy="122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61B2843-172A-4AE2-8B6B-555620C1F1DD}"/>
              </a:ext>
            </a:extLst>
          </p:cNvPr>
          <p:cNvSpPr txBox="1"/>
          <p:nvPr/>
        </p:nvSpPr>
        <p:spPr>
          <a:xfrm>
            <a:off x="4495412" y="2572544"/>
            <a:ext cx="4360609" cy="21185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kumimoji="0" lang="en-US" b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gấp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khúc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gồm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liền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liên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7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bởi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thống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kê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nhập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bình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quân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Việt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năm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701631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med" advClick="0" advTm="3000">
        <p159:morph option="byChar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29BF456-0517-4CF1-A605-18EC5B858180}"/>
              </a:ext>
            </a:extLst>
          </p:cNvPr>
          <p:cNvSpPr txBox="1"/>
          <p:nvPr/>
        </p:nvSpPr>
        <p:spPr>
          <a:xfrm>
            <a:off x="539552" y="592324"/>
            <a:ext cx="7956884" cy="432742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đồ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đoạn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thẳng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yếu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tố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Trục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nằm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ngang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biểu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diễn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kê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Trục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đứng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biểu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diễn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kê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trên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trục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đã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độ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dài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đơn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vị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kê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 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 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Biểu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đồ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gấp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khúc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nối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từng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liên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tiếp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bằng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 fontAlgn="base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Mỗi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điểm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đầu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mút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các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đoạn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thẳng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trong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đường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gấp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khúc</a:t>
            </a:r>
            <a:r>
              <a:rPr lang="en-US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được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xác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định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bởi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một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kê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số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liệu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thống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kê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theo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tiêu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chí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của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đối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tượng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đó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3824790" y="97869"/>
            <a:ext cx="1494420" cy="621925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vi-VN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9286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ounded Rectangle 31"/>
          <p:cNvSpPr/>
          <p:nvPr/>
        </p:nvSpPr>
        <p:spPr>
          <a:xfrm>
            <a:off x="431540" y="304292"/>
            <a:ext cx="1080120" cy="324036"/>
          </a:xfrm>
          <a:prstGeom prst="roundRect">
            <a:avLst/>
          </a:prstGeom>
          <a:solidFill>
            <a:srgbClr val="56E0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16760" y="304292"/>
            <a:ext cx="1080121" cy="369332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Ví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kumimoji="0" lang="en-US" sz="1800" b="1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dụ</a:t>
            </a:r>
            <a:r>
              <a:rPr kumimoji="0" lang="en-US" sz="1800" b="1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2:</a:t>
            </a:r>
            <a:endParaRPr kumimoji="0" lang="vi-VN" sz="1800" b="1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2370743-E4C4-44AE-B661-58D9E61B84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8106" y="185747"/>
            <a:ext cx="2702886" cy="2386797"/>
          </a:xfrm>
          <a:prstGeom prst="rect">
            <a:avLst/>
          </a:prstGeom>
        </p:spPr>
      </p:pic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A1ED7815-A1EE-4DC7-9127-6E293EA4FA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3024064"/>
              </p:ext>
            </p:extLst>
          </p:nvPr>
        </p:nvGraphicFramePr>
        <p:xfrm>
          <a:off x="316760" y="1210884"/>
          <a:ext cx="5654341" cy="12875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526">
                  <a:extLst>
                    <a:ext uri="{9D8B030D-6E8A-4147-A177-3AD203B41FA5}">
                      <a16:colId xmlns:a16="http://schemas.microsoft.com/office/drawing/2014/main" val="763773987"/>
                    </a:ext>
                  </a:extLst>
                </a:gridCol>
                <a:gridCol w="807763">
                  <a:extLst>
                    <a:ext uri="{9D8B030D-6E8A-4147-A177-3AD203B41FA5}">
                      <a16:colId xmlns:a16="http://schemas.microsoft.com/office/drawing/2014/main" val="2585373215"/>
                    </a:ext>
                  </a:extLst>
                </a:gridCol>
                <a:gridCol w="807763">
                  <a:extLst>
                    <a:ext uri="{9D8B030D-6E8A-4147-A177-3AD203B41FA5}">
                      <a16:colId xmlns:a16="http://schemas.microsoft.com/office/drawing/2014/main" val="2316425841"/>
                    </a:ext>
                  </a:extLst>
                </a:gridCol>
                <a:gridCol w="807763">
                  <a:extLst>
                    <a:ext uri="{9D8B030D-6E8A-4147-A177-3AD203B41FA5}">
                      <a16:colId xmlns:a16="http://schemas.microsoft.com/office/drawing/2014/main" val="3998331850"/>
                    </a:ext>
                  </a:extLst>
                </a:gridCol>
                <a:gridCol w="807763">
                  <a:extLst>
                    <a:ext uri="{9D8B030D-6E8A-4147-A177-3AD203B41FA5}">
                      <a16:colId xmlns:a16="http://schemas.microsoft.com/office/drawing/2014/main" val="3344788071"/>
                    </a:ext>
                  </a:extLst>
                </a:gridCol>
                <a:gridCol w="807763">
                  <a:extLst>
                    <a:ext uri="{9D8B030D-6E8A-4147-A177-3AD203B41FA5}">
                      <a16:colId xmlns:a16="http://schemas.microsoft.com/office/drawing/2014/main" val="2722912386"/>
                    </a:ext>
                  </a:extLst>
                </a:gridCol>
              </a:tblGrid>
              <a:tr h="710794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điểm</a:t>
                      </a:r>
                      <a:endParaRPr lang="en-US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5863005"/>
                  </a:ext>
                </a:extLst>
              </a:tr>
              <a:tr h="576738"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Số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lượt</a:t>
                      </a: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khách</a:t>
                      </a:r>
                      <a:endParaRPr lang="en-US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30000"/>
                        </a:lnSpc>
                      </a:pPr>
                      <a:r>
                        <a:rPr lang="en-US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02035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2A81ECB3-5DB4-41E9-B5DE-84E9339941A4}"/>
              </a:ext>
            </a:extLst>
          </p:cNvPr>
          <p:cNvSpPr txBox="1"/>
          <p:nvPr/>
        </p:nvSpPr>
        <p:spPr>
          <a:xfrm>
            <a:off x="270843" y="2698206"/>
            <a:ext cx="5553189" cy="17030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Hoàn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thiện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các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liệu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trên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vào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14, ta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nhận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được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đồ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đoạn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thẳng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biểu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diễn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số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lượt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khách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đến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cửa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hàng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đó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vào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những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thời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điểm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trong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ngày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đã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nêu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</a:t>
            </a:r>
            <a:r>
              <a:rPr kumimoji="0" lang="en-US" sz="1800" b="0" i="1" u="none" strike="noStrike" kern="1200" cap="none" spc="0" normalizeH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Hình</a:t>
            </a:r>
            <a:r>
              <a:rPr kumimoji="0" lang="en-US" sz="1800" b="0" i="1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15):</a:t>
            </a:r>
            <a:endParaRPr kumimoji="0" lang="vi-VN" sz="18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6FB55D-4CD7-4028-97AF-566C69F4F7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106" y="2698206"/>
            <a:ext cx="2725051" cy="2284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08549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advClick="0" advTm="3000">
        <p159:morph option="byChar"/>
      </p:transition>
    </mc:Choice>
    <mc:Fallback xmlns="">
      <p:transition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827584" y="938795"/>
            <a:ext cx="6732748" cy="3267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45720" tIns="22860" rIns="45720" bIns="22860">
            <a:spAutoFit/>
          </a:bodyPr>
          <a:lstStyle/>
          <a:p>
            <a:pPr algn="ctr" defTabSz="816208">
              <a:lnSpc>
                <a:spcPct val="150000"/>
              </a:lnSpc>
            </a:pPr>
            <a:r>
              <a:rPr lang="en-US" altLang="zh-CN" sz="3600" b="1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</a:t>
            </a:r>
          </a:p>
          <a:p>
            <a:pPr algn="ctr" defTabSz="816208">
              <a:lnSpc>
                <a:spcPct val="150000"/>
              </a:lnSpc>
            </a:pPr>
            <a:r>
              <a:rPr lang="en-CA" sz="3600" b="1" spc="-113" dirty="0">
                <a:solidFill>
                  <a:srgbClr val="7030A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PHÂN TÍCH VÀ XỬ LÍ DỮ LIỆU BIỂU DIỄN BẰNG BIỂU ĐỒ ĐOẠN THẲNG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spd="med" advClick="0" advTm="3000">
        <p15:prstTrans prst="peelOff"/>
      </p:transition>
    </mc:Choice>
    <mc:Fallback xmlns="">
      <p:transition spd="med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7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D529349-971C-4864-B0E5-F1986D1ED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419872" y="33425"/>
            <a:ext cx="2592288" cy="20840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ECB6806-D9EA-4F20-A63A-19974C67C7B2}"/>
              </a:ext>
            </a:extLst>
          </p:cNvPr>
          <p:cNvSpPr txBox="1"/>
          <p:nvPr/>
        </p:nvSpPr>
        <p:spPr>
          <a:xfrm>
            <a:off x="647564" y="2091750"/>
            <a:ext cx="7560839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7h, 10h, 13h, 16h, 19h, 22h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26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30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32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32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28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C; 27</a:t>
            </a:r>
            <a:r>
              <a:rPr lang="en-US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CB2862-78C6-454A-A63D-62B0C63511DA}"/>
              </a:ext>
            </a:extLst>
          </p:cNvPr>
          <p:cNvSpPr txBox="1"/>
          <p:nvPr/>
        </p:nvSpPr>
        <p:spPr>
          <a:xfrm>
            <a:off x="539552" y="2862543"/>
            <a:ext cx="8109001" cy="128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7h – 10h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10h – 13h.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ổn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13h – 16h;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Nhiệt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khoảng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16h – 19h </a:t>
            </a:r>
            <a:r>
              <a:rPr lang="en-US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19h – 22h.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3A9A6DC-695E-47A8-8498-561F7D16467E}"/>
              </a:ext>
            </a:extLst>
          </p:cNvPr>
          <p:cNvGrpSpPr/>
          <p:nvPr/>
        </p:nvGrpSpPr>
        <p:grpSpPr>
          <a:xfrm>
            <a:off x="600767" y="4351413"/>
            <a:ext cx="6959565" cy="672259"/>
            <a:chOff x="600767" y="4351413"/>
            <a:chExt cx="6959565" cy="672259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0075E1A9-1AF0-4331-A3C2-F7ED65CEB9AA}"/>
                </a:ext>
              </a:extLst>
            </p:cNvPr>
            <p:cNvSpPr/>
            <p:nvPr/>
          </p:nvSpPr>
          <p:spPr>
            <a:xfrm>
              <a:off x="1079612" y="4372744"/>
              <a:ext cx="6480720" cy="649365"/>
            </a:xfrm>
            <a:prstGeom prst="roundRect">
              <a:avLst/>
            </a:prstGeom>
            <a:solidFill>
              <a:srgbClr val="E3B577"/>
            </a:solidFill>
            <a:ln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kết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quả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HĐ3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em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rút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ra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được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nhận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xét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gì</a:t>
              </a:r>
              <a:r>
                <a:rPr lang="en-US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?</a:t>
              </a:r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0A0408B-095C-42F0-A55B-59A39244BCB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010703">
              <a:off x="600767" y="4351413"/>
              <a:ext cx="702678" cy="672259"/>
            </a:xfrm>
            <a:prstGeom prst="rect">
              <a:avLst/>
            </a:prstGeom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87A6A8E9-C55F-4BDF-B2C1-D6ECE57B5862}"/>
              </a:ext>
            </a:extLst>
          </p:cNvPr>
          <p:cNvSpPr txBox="1"/>
          <p:nvPr/>
        </p:nvSpPr>
        <p:spPr>
          <a:xfrm>
            <a:off x="539552" y="4175848"/>
            <a:ext cx="7560839" cy="872034"/>
          </a:xfrm>
          <a:prstGeom prst="rect">
            <a:avLst/>
          </a:prstGeom>
          <a:solidFill>
            <a:srgbClr val="E3B577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Dựa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vào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biểu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đồ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đoạn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thẳng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ta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thể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xác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xu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hướng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tăng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hoặc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giảm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của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tập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số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liệu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trong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một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khoảng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thời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nhất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định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624648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 advClick="0" advTm="3000">
        <p159:morph option="byChar"/>
      </p:transition>
    </mc:Choice>
    <mc:Fallback xmlns="">
      <p:transition spd="slow" advClick="0" advTm="3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  <p:bldP spid="1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44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1457</TotalTime>
  <Words>1194</Words>
  <Application>Microsoft Office PowerPoint</Application>
  <PresentationFormat>Custom</PresentationFormat>
  <Paragraphs>198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微软雅黑</vt:lpstr>
      <vt:lpstr>Aptos</vt:lpstr>
      <vt:lpstr>Aptos Display</vt:lpstr>
      <vt:lpstr>Arial</vt:lpstr>
      <vt:lpstr>Arial Unicode MS</vt:lpstr>
      <vt:lpstr>Calibri</vt:lpstr>
      <vt:lpstr>Cambria Math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447</dc:title>
  <dc:creator>Administrator</dc:creator>
  <cp:lastModifiedBy>HP</cp:lastModifiedBy>
  <cp:revision>178</cp:revision>
  <dcterms:created xsi:type="dcterms:W3CDTF">2017-06-17T14:14:12Z</dcterms:created>
  <dcterms:modified xsi:type="dcterms:W3CDTF">2024-01-23T14:45:10Z</dcterms:modified>
</cp:coreProperties>
</file>