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29"/>
  </p:notesMasterIdLst>
  <p:sldIdLst>
    <p:sldId id="256" r:id="rId2"/>
    <p:sldId id="258" r:id="rId3"/>
    <p:sldId id="260" r:id="rId4"/>
    <p:sldId id="261" r:id="rId5"/>
    <p:sldId id="262" r:id="rId6"/>
    <p:sldId id="266" r:id="rId7"/>
    <p:sldId id="310" r:id="rId8"/>
    <p:sldId id="272" r:id="rId9"/>
    <p:sldId id="311" r:id="rId10"/>
    <p:sldId id="312" r:id="rId11"/>
    <p:sldId id="313" r:id="rId12"/>
    <p:sldId id="314" r:id="rId13"/>
    <p:sldId id="321" r:id="rId14"/>
    <p:sldId id="316" r:id="rId15"/>
    <p:sldId id="317" r:id="rId16"/>
    <p:sldId id="318" r:id="rId17"/>
    <p:sldId id="319" r:id="rId18"/>
    <p:sldId id="320" r:id="rId19"/>
    <p:sldId id="322" r:id="rId20"/>
    <p:sldId id="323" r:id="rId21"/>
    <p:sldId id="324" r:id="rId22"/>
    <p:sldId id="332" r:id="rId23"/>
    <p:sldId id="325" r:id="rId24"/>
    <p:sldId id="326" r:id="rId25"/>
    <p:sldId id="333" r:id="rId26"/>
    <p:sldId id="327" r:id="rId27"/>
    <p:sldId id="334" r:id="rId28"/>
  </p:sldIdLst>
  <p:sldSz cx="9144000" cy="5143500" type="screen16x9"/>
  <p:notesSz cx="6858000" cy="9144000"/>
  <p:embeddedFontLst>
    <p:embeddedFont>
      <p:font typeface="Bebas Neue" panose="020B0606020202050201" pitchFamily="34" charset="0"/>
      <p:regular r:id="rId30"/>
    </p:embeddedFont>
    <p:embeddedFont>
      <p:font typeface="Cambria Math" panose="02040503050406030204" pitchFamily="18" charset="0"/>
      <p:regular r:id="rId31"/>
    </p:embeddedFont>
    <p:embeddedFont>
      <p:font typeface="Gill Sans MT" panose="020B0502020104020203" pitchFamily="34" charset="0"/>
      <p:regular r:id="rId32"/>
      <p:bold r:id="rId33"/>
      <p:italic r:id="rId34"/>
      <p:boldItalic r:id="rId35"/>
    </p:embeddedFont>
    <p:embeddedFont>
      <p:font typeface="MuseoModerno" panose="020B0604020202020204" charset="0"/>
      <p:regular r:id="rId36"/>
      <p:bold r:id="rId37"/>
    </p:embeddedFont>
    <p:embeddedFont>
      <p:font typeface="Poppins" panose="00000500000000000000" pitchFamily="2" charset="0"/>
      <p:regular r:id="rId38"/>
      <p:bold r:id="rId39"/>
      <p:italic r:id="rId40"/>
      <p:boldItalic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54">
          <p15:clr>
            <a:srgbClr val="9AA0A6"/>
          </p15:clr>
        </p15:guide>
        <p15:guide id="2" orient="horz" pos="597">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360F2C9-E392-4AB0-95E9-E833DE20CF1B}">
  <a:tblStyle styleId="{4360F2C9-E392-4AB0-95E9-E833DE20CF1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09" autoAdjust="0"/>
  </p:normalViewPr>
  <p:slideViewPr>
    <p:cSldViewPr snapToGrid="0">
      <p:cViewPr varScale="1">
        <p:scale>
          <a:sx n="84" d="100"/>
          <a:sy n="84" d="100"/>
        </p:scale>
        <p:origin x="996" y="84"/>
      </p:cViewPr>
      <p:guideLst>
        <p:guide pos="454"/>
        <p:guide orient="horz" pos="59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793690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91"/>
        <p:cNvGrpSpPr/>
        <p:nvPr/>
      </p:nvGrpSpPr>
      <p:grpSpPr>
        <a:xfrm>
          <a:off x="0" y="0"/>
          <a:ext cx="0" cy="0"/>
          <a:chOff x="0" y="0"/>
          <a:chExt cx="0" cy="0"/>
        </a:xfrm>
      </p:grpSpPr>
      <p:sp>
        <p:nvSpPr>
          <p:cNvPr id="50292" name="Google Shape;502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93" name="Google Shape;502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09"/>
        <p:cNvGrpSpPr/>
        <p:nvPr/>
      </p:nvGrpSpPr>
      <p:grpSpPr>
        <a:xfrm>
          <a:off x="0" y="0"/>
          <a:ext cx="0" cy="0"/>
          <a:chOff x="0" y="0"/>
          <a:chExt cx="0" cy="0"/>
        </a:xfrm>
      </p:grpSpPr>
      <p:sp>
        <p:nvSpPr>
          <p:cNvPr id="51510" name="Google Shape;51510;gdf086ef707_0_380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11" name="Google Shape;51511;gdf086ef707_0_380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7191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41"/>
        <p:cNvGrpSpPr/>
        <p:nvPr/>
      </p:nvGrpSpPr>
      <p:grpSpPr>
        <a:xfrm>
          <a:off x="0" y="0"/>
          <a:ext cx="0" cy="0"/>
          <a:chOff x="0" y="0"/>
          <a:chExt cx="0" cy="0"/>
        </a:xfrm>
      </p:grpSpPr>
      <p:sp>
        <p:nvSpPr>
          <p:cNvPr id="50342" name="Google Shape;50342;gdf086ef707_0_55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43" name="Google Shape;50343;gdf086ef707_0_55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01"/>
        <p:cNvGrpSpPr/>
        <p:nvPr/>
      </p:nvGrpSpPr>
      <p:grpSpPr>
        <a:xfrm>
          <a:off x="0" y="0"/>
          <a:ext cx="0" cy="0"/>
          <a:chOff x="0" y="0"/>
          <a:chExt cx="0" cy="0"/>
        </a:xfrm>
      </p:grpSpPr>
      <p:sp>
        <p:nvSpPr>
          <p:cNvPr id="50402" name="Google Shape;50402;gdf185a2e4a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03" name="Google Shape;50403;gdf185a2e4a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22"/>
        <p:cNvGrpSpPr/>
        <p:nvPr/>
      </p:nvGrpSpPr>
      <p:grpSpPr>
        <a:xfrm>
          <a:off x="0" y="0"/>
          <a:ext cx="0" cy="0"/>
          <a:chOff x="0" y="0"/>
          <a:chExt cx="0" cy="0"/>
        </a:xfrm>
      </p:grpSpPr>
      <p:sp>
        <p:nvSpPr>
          <p:cNvPr id="50423" name="Google Shape;50423;gdf185a2e4a_0_1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24" name="Google Shape;50424;gdf185a2e4a_0_1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45"/>
        <p:cNvGrpSpPr/>
        <p:nvPr/>
      </p:nvGrpSpPr>
      <p:grpSpPr>
        <a:xfrm>
          <a:off x="0" y="0"/>
          <a:ext cx="0" cy="0"/>
          <a:chOff x="0" y="0"/>
          <a:chExt cx="0" cy="0"/>
        </a:xfrm>
      </p:grpSpPr>
      <p:sp>
        <p:nvSpPr>
          <p:cNvPr id="50446" name="Google Shape;50446;gdeef646618_0_17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47" name="Google Shape;50447;gdeef646618_0_17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12"/>
        <p:cNvGrpSpPr/>
        <p:nvPr/>
      </p:nvGrpSpPr>
      <p:grpSpPr>
        <a:xfrm>
          <a:off x="0" y="0"/>
          <a:ext cx="0" cy="0"/>
          <a:chOff x="0" y="0"/>
          <a:chExt cx="0" cy="0"/>
        </a:xfrm>
      </p:grpSpPr>
      <p:sp>
        <p:nvSpPr>
          <p:cNvPr id="51113" name="Google Shape;51113;gdf185a2e4a_0_78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14" name="Google Shape;51114;gdf185a2e4a_0_78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12"/>
        <p:cNvGrpSpPr/>
        <p:nvPr/>
      </p:nvGrpSpPr>
      <p:grpSpPr>
        <a:xfrm>
          <a:off x="0" y="0"/>
          <a:ext cx="0" cy="0"/>
          <a:chOff x="0" y="0"/>
          <a:chExt cx="0" cy="0"/>
        </a:xfrm>
      </p:grpSpPr>
      <p:sp>
        <p:nvSpPr>
          <p:cNvPr id="51113" name="Google Shape;51113;gdf185a2e4a_0_78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14" name="Google Shape;51114;gdf185a2e4a_0_78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2804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14"/>
        <p:cNvGrpSpPr/>
        <p:nvPr/>
      </p:nvGrpSpPr>
      <p:grpSpPr>
        <a:xfrm>
          <a:off x="0" y="0"/>
          <a:ext cx="0" cy="0"/>
          <a:chOff x="0" y="0"/>
          <a:chExt cx="0" cy="0"/>
        </a:xfrm>
      </p:grpSpPr>
      <p:sp>
        <p:nvSpPr>
          <p:cNvPr id="51315" name="Google Shape;51315;gdf185a334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16" name="Google Shape;51316;gdf185a334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09"/>
        <p:cNvGrpSpPr/>
        <p:nvPr/>
      </p:nvGrpSpPr>
      <p:grpSpPr>
        <a:xfrm>
          <a:off x="0" y="0"/>
          <a:ext cx="0" cy="0"/>
          <a:chOff x="0" y="0"/>
          <a:chExt cx="0" cy="0"/>
        </a:xfrm>
      </p:grpSpPr>
      <p:sp>
        <p:nvSpPr>
          <p:cNvPr id="51510" name="Google Shape;51510;gdf086ef707_0_380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11" name="Google Shape;51511;gdf086ef707_0_380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6329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1813335" y="601724"/>
            <a:ext cx="6477805" cy="1906073"/>
          </a:xfrm>
        </p:spPr>
        <p:txBody>
          <a:bodyPr bIns="0" anchor="b">
            <a:normAutofit/>
          </a:bodyPr>
          <a:lstStyle>
            <a:lvl1pPr algn="l">
              <a:defRPr sz="4950"/>
            </a:lvl1pPr>
          </a:lstStyle>
          <a:p>
            <a:r>
              <a:rPr lang="vi-VN"/>
              <a:t>Bấm để sửa kiểu tiêu đề Bản cái</a:t>
            </a:r>
            <a:endParaRPr lang="en-US" dirty="0"/>
          </a:p>
        </p:txBody>
      </p:sp>
      <p:sp>
        <p:nvSpPr>
          <p:cNvPr id="3" name="Subtitle 2"/>
          <p:cNvSpPr>
            <a:spLocks noGrp="1"/>
          </p:cNvSpPr>
          <p:nvPr>
            <p:ph type="subTitle" idx="1"/>
          </p:nvPr>
        </p:nvSpPr>
        <p:spPr>
          <a:xfrm>
            <a:off x="1813335" y="2648403"/>
            <a:ext cx="6477804" cy="733216"/>
          </a:xfrm>
        </p:spPr>
        <p:txBody>
          <a:bodyPr tIns="91440" bIns="91440">
            <a:normAutofit/>
          </a:bodyPr>
          <a:lstStyle>
            <a:lvl1pPr marL="0" indent="0" algn="l">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5/30/2025</a:t>
            </a:fld>
            <a:endParaRPr lang="en-US" dirty="0"/>
          </a:p>
        </p:txBody>
      </p:sp>
      <p:sp>
        <p:nvSpPr>
          <p:cNvPr id="5" name="Footer Placeholder 4"/>
          <p:cNvSpPr>
            <a:spLocks noGrp="1"/>
          </p:cNvSpPr>
          <p:nvPr>
            <p:ph type="ftr" sz="quarter" idx="11"/>
          </p:nvPr>
        </p:nvSpPr>
        <p:spPr>
          <a:xfrm>
            <a:off x="1812376" y="246981"/>
            <a:ext cx="3730436" cy="231901"/>
          </a:xfrm>
        </p:spPr>
        <p:txBody>
          <a:bodyPr/>
          <a:lstStyle/>
          <a:p>
            <a:endParaRPr lang="en-US" dirty="0"/>
          </a:p>
        </p:txBody>
      </p:sp>
      <p:sp>
        <p:nvSpPr>
          <p:cNvPr id="6" name="Slide Number Placeholder 5"/>
          <p:cNvSpPr>
            <a:spLocks noGrp="1"/>
          </p:cNvSpPr>
          <p:nvPr>
            <p:ph type="sldNum" sz="quarter" idx="12"/>
          </p:nvPr>
        </p:nvSpPr>
        <p:spPr>
          <a:xfrm>
            <a:off x="1078249" y="599230"/>
            <a:ext cx="608264" cy="377684"/>
          </a:xfrm>
        </p:spPr>
        <p:txBody>
          <a:bodyPr/>
          <a:lstStyle/>
          <a:p>
            <a:fld id="{6D22F896-40B5-4ADD-8801-0D06FADFA095}" type="slidenum">
              <a:rPr lang="en-US" dirty="0"/>
              <a:t>‹#›</a:t>
            </a:fld>
            <a:endParaRPr lang="en-US" dirty="0"/>
          </a:p>
        </p:txBody>
      </p:sp>
      <p:cxnSp>
        <p:nvCxnSpPr>
          <p:cNvPr id="15" name="Straight Connector 14"/>
          <p:cNvCxnSpPr/>
          <p:nvPr/>
        </p:nvCxnSpPr>
        <p:spPr>
          <a:xfrm>
            <a:off x="1813335" y="2646407"/>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3913579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5892737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3" y="599230"/>
            <a:ext cx="1211807" cy="3494917"/>
          </a:xfrm>
        </p:spPr>
        <p:txBody>
          <a:bodyPr vert="eaVert"/>
          <a:lstStyle>
            <a:lvl1pPr algn="l">
              <a:defRPr/>
            </a:lvl1pPr>
          </a:lstStyle>
          <a:p>
            <a:r>
              <a:rPr lang="vi-VN"/>
              <a:t>Bấm để sửa kiểu tiêu đề Bản cái</a:t>
            </a:r>
            <a:endParaRPr lang="en-US" dirty="0"/>
          </a:p>
        </p:txBody>
      </p:sp>
      <p:sp>
        <p:nvSpPr>
          <p:cNvPr id="3" name="Vertical Text Placeholder 2"/>
          <p:cNvSpPr>
            <a:spLocks noGrp="1"/>
          </p:cNvSpPr>
          <p:nvPr>
            <p:ph type="body" orient="vert" idx="1"/>
          </p:nvPr>
        </p:nvSpPr>
        <p:spPr>
          <a:xfrm>
            <a:off x="1083504" y="599230"/>
            <a:ext cx="5871623" cy="3494917"/>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7079333" y="599230"/>
            <a:ext cx="0" cy="3494917"/>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2297615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572" name="Google Shape;572;p2"/>
          <p:cNvSpPr txBox="1">
            <a:spLocks noGrp="1"/>
          </p:cNvSpPr>
          <p:nvPr>
            <p:ph type="subTitle" idx="1"/>
          </p:nvPr>
        </p:nvSpPr>
        <p:spPr>
          <a:xfrm>
            <a:off x="3461200" y="3702000"/>
            <a:ext cx="2221500" cy="414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atin typeface="Poppins"/>
                <a:ea typeface="Poppins"/>
                <a:cs typeface="Poppins"/>
                <a:sym typeface="Poppi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573" name="Google Shape;573;p2"/>
          <p:cNvSpPr txBox="1">
            <a:spLocks noGrp="1"/>
          </p:cNvSpPr>
          <p:nvPr>
            <p:ph type="ctrTitle"/>
          </p:nvPr>
        </p:nvSpPr>
        <p:spPr>
          <a:xfrm>
            <a:off x="1954150" y="2962798"/>
            <a:ext cx="5235600" cy="7041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rgbClr val="191919"/>
              </a:buClr>
              <a:buSzPts val="5200"/>
              <a:buNone/>
              <a:defRPr sz="4000" b="0"/>
            </a:lvl1pPr>
            <a:lvl2pPr lvl="1" algn="ctr" rtl="0">
              <a:spcBef>
                <a:spcPts val="0"/>
              </a:spcBef>
              <a:spcAft>
                <a:spcPts val="0"/>
              </a:spcAft>
              <a:buClr>
                <a:srgbClr val="191919"/>
              </a:buClr>
              <a:buSzPts val="5200"/>
              <a:buNone/>
              <a:defRPr sz="5200" b="0">
                <a:solidFill>
                  <a:srgbClr val="191919"/>
                </a:solidFill>
              </a:defRPr>
            </a:lvl2pPr>
            <a:lvl3pPr lvl="2" algn="ctr" rtl="0">
              <a:spcBef>
                <a:spcPts val="0"/>
              </a:spcBef>
              <a:spcAft>
                <a:spcPts val="0"/>
              </a:spcAft>
              <a:buClr>
                <a:srgbClr val="191919"/>
              </a:buClr>
              <a:buSzPts val="5200"/>
              <a:buNone/>
              <a:defRPr sz="5200" b="0">
                <a:solidFill>
                  <a:srgbClr val="191919"/>
                </a:solidFill>
              </a:defRPr>
            </a:lvl3pPr>
            <a:lvl4pPr lvl="3" algn="ctr" rtl="0">
              <a:spcBef>
                <a:spcPts val="0"/>
              </a:spcBef>
              <a:spcAft>
                <a:spcPts val="0"/>
              </a:spcAft>
              <a:buClr>
                <a:srgbClr val="191919"/>
              </a:buClr>
              <a:buSzPts val="5200"/>
              <a:buNone/>
              <a:defRPr sz="5200" b="0">
                <a:solidFill>
                  <a:srgbClr val="191919"/>
                </a:solidFill>
              </a:defRPr>
            </a:lvl4pPr>
            <a:lvl5pPr lvl="4" algn="ctr" rtl="0">
              <a:spcBef>
                <a:spcPts val="0"/>
              </a:spcBef>
              <a:spcAft>
                <a:spcPts val="0"/>
              </a:spcAft>
              <a:buClr>
                <a:srgbClr val="191919"/>
              </a:buClr>
              <a:buSzPts val="5200"/>
              <a:buNone/>
              <a:defRPr sz="5200" b="0">
                <a:solidFill>
                  <a:srgbClr val="191919"/>
                </a:solidFill>
              </a:defRPr>
            </a:lvl5pPr>
            <a:lvl6pPr lvl="5" algn="ctr" rtl="0">
              <a:spcBef>
                <a:spcPts val="0"/>
              </a:spcBef>
              <a:spcAft>
                <a:spcPts val="0"/>
              </a:spcAft>
              <a:buClr>
                <a:srgbClr val="191919"/>
              </a:buClr>
              <a:buSzPts val="5200"/>
              <a:buNone/>
              <a:defRPr sz="5200" b="0">
                <a:solidFill>
                  <a:srgbClr val="191919"/>
                </a:solidFill>
              </a:defRPr>
            </a:lvl6pPr>
            <a:lvl7pPr lvl="6" algn="ctr" rtl="0">
              <a:spcBef>
                <a:spcPts val="0"/>
              </a:spcBef>
              <a:spcAft>
                <a:spcPts val="0"/>
              </a:spcAft>
              <a:buClr>
                <a:srgbClr val="191919"/>
              </a:buClr>
              <a:buSzPts val="5200"/>
              <a:buNone/>
              <a:defRPr sz="5200" b="0">
                <a:solidFill>
                  <a:srgbClr val="191919"/>
                </a:solidFill>
              </a:defRPr>
            </a:lvl7pPr>
            <a:lvl8pPr lvl="7" algn="ctr" rtl="0">
              <a:spcBef>
                <a:spcPts val="0"/>
              </a:spcBef>
              <a:spcAft>
                <a:spcPts val="0"/>
              </a:spcAft>
              <a:buClr>
                <a:srgbClr val="191919"/>
              </a:buClr>
              <a:buSzPts val="5200"/>
              <a:buNone/>
              <a:defRPr sz="5200" b="0">
                <a:solidFill>
                  <a:srgbClr val="191919"/>
                </a:solidFill>
              </a:defRPr>
            </a:lvl8pPr>
            <a:lvl9pPr lvl="8" algn="ctr" rtl="0">
              <a:spcBef>
                <a:spcPts val="0"/>
              </a:spcBef>
              <a:spcAft>
                <a:spcPts val="0"/>
              </a:spcAft>
              <a:buClr>
                <a:srgbClr val="191919"/>
              </a:buClr>
              <a:buSzPts val="5200"/>
              <a:buNone/>
              <a:defRPr sz="5200" b="0">
                <a:solidFill>
                  <a:srgbClr val="191919"/>
                </a:solidFill>
              </a:defRPr>
            </a:lvl9pPr>
          </a:lstStyle>
          <a:p>
            <a:endParaRPr/>
          </a:p>
        </p:txBody>
      </p:sp>
      <p:sp>
        <p:nvSpPr>
          <p:cNvPr id="574" name="Google Shape;574;p2"/>
          <p:cNvSpPr txBox="1">
            <a:spLocks noGrp="1"/>
          </p:cNvSpPr>
          <p:nvPr>
            <p:ph type="subTitle" idx="2"/>
          </p:nvPr>
        </p:nvSpPr>
        <p:spPr>
          <a:xfrm>
            <a:off x="7377225" y="536100"/>
            <a:ext cx="1046700" cy="357600"/>
          </a:xfrm>
          <a:prstGeom prst="rect">
            <a:avLst/>
          </a:prstGeom>
          <a:solidFill>
            <a:schemeClr val="accent4"/>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solidFill>
                  <a:schemeClr val="dk2"/>
                </a:solidFill>
                <a:latin typeface="Poppins"/>
                <a:ea typeface="Poppins"/>
                <a:cs typeface="Poppins"/>
                <a:sym typeface="Poppins"/>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575" name="Google Shape;575;p2"/>
          <p:cNvSpPr txBox="1">
            <a:spLocks noGrp="1"/>
          </p:cNvSpPr>
          <p:nvPr>
            <p:ph type="ctrTitle" idx="3"/>
          </p:nvPr>
        </p:nvSpPr>
        <p:spPr>
          <a:xfrm>
            <a:off x="1319200" y="1027188"/>
            <a:ext cx="6505500" cy="19356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67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Tree>
    <p:extLst>
      <p:ext uri="{BB962C8B-B14F-4D97-AF65-F5344CB8AC3E}">
        <p14:creationId xmlns:p14="http://schemas.microsoft.com/office/powerpoint/2010/main" val="3611520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160"/>
        <p:cNvGrpSpPr/>
        <p:nvPr/>
      </p:nvGrpSpPr>
      <p:grpSpPr>
        <a:xfrm>
          <a:off x="0" y="0"/>
          <a:ext cx="0" cy="0"/>
          <a:chOff x="0" y="0"/>
          <a:chExt cx="0" cy="0"/>
        </a:xfrm>
      </p:grpSpPr>
      <p:sp>
        <p:nvSpPr>
          <p:cNvPr id="13763" name="Google Shape;13763;p13"/>
          <p:cNvSpPr txBox="1">
            <a:spLocks noGrp="1"/>
          </p:cNvSpPr>
          <p:nvPr>
            <p:ph type="title"/>
          </p:nvPr>
        </p:nvSpPr>
        <p:spPr>
          <a:xfrm>
            <a:off x="720000" y="1263941"/>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764" name="Google Shape;13764;p13"/>
          <p:cNvSpPr txBox="1">
            <a:spLocks noGrp="1"/>
          </p:cNvSpPr>
          <p:nvPr>
            <p:ph type="title" idx="2" hasCustomPrompt="1"/>
          </p:nvPr>
        </p:nvSpPr>
        <p:spPr>
          <a:xfrm>
            <a:off x="720000" y="692400"/>
            <a:ext cx="1275300" cy="593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765" name="Google Shape;13765;p13"/>
          <p:cNvSpPr txBox="1">
            <a:spLocks noGrp="1"/>
          </p:cNvSpPr>
          <p:nvPr>
            <p:ph type="subTitle" idx="1"/>
          </p:nvPr>
        </p:nvSpPr>
        <p:spPr>
          <a:xfrm>
            <a:off x="720000" y="1763500"/>
            <a:ext cx="2336400" cy="59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3766" name="Google Shape;13766;p13"/>
          <p:cNvSpPr txBox="1">
            <a:spLocks noGrp="1"/>
          </p:cNvSpPr>
          <p:nvPr>
            <p:ph type="title" idx="3"/>
          </p:nvPr>
        </p:nvSpPr>
        <p:spPr>
          <a:xfrm>
            <a:off x="3403800" y="1263941"/>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767" name="Google Shape;13767;p13"/>
          <p:cNvSpPr txBox="1">
            <a:spLocks noGrp="1"/>
          </p:cNvSpPr>
          <p:nvPr>
            <p:ph type="title" idx="4" hasCustomPrompt="1"/>
          </p:nvPr>
        </p:nvSpPr>
        <p:spPr>
          <a:xfrm>
            <a:off x="3403800" y="692400"/>
            <a:ext cx="1275300" cy="593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768" name="Google Shape;13768;p13"/>
          <p:cNvSpPr txBox="1">
            <a:spLocks noGrp="1"/>
          </p:cNvSpPr>
          <p:nvPr>
            <p:ph type="subTitle" idx="5"/>
          </p:nvPr>
        </p:nvSpPr>
        <p:spPr>
          <a:xfrm>
            <a:off x="3403800" y="1763500"/>
            <a:ext cx="2336400" cy="59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3769" name="Google Shape;13769;p13"/>
          <p:cNvSpPr txBox="1">
            <a:spLocks noGrp="1"/>
          </p:cNvSpPr>
          <p:nvPr>
            <p:ph type="title" idx="6"/>
          </p:nvPr>
        </p:nvSpPr>
        <p:spPr>
          <a:xfrm>
            <a:off x="6087600" y="1263941"/>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770" name="Google Shape;13770;p13"/>
          <p:cNvSpPr txBox="1">
            <a:spLocks noGrp="1"/>
          </p:cNvSpPr>
          <p:nvPr>
            <p:ph type="title" idx="7" hasCustomPrompt="1"/>
          </p:nvPr>
        </p:nvSpPr>
        <p:spPr>
          <a:xfrm>
            <a:off x="6087600" y="692400"/>
            <a:ext cx="1275300" cy="593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771" name="Google Shape;13771;p13"/>
          <p:cNvSpPr txBox="1">
            <a:spLocks noGrp="1"/>
          </p:cNvSpPr>
          <p:nvPr>
            <p:ph type="subTitle" idx="8"/>
          </p:nvPr>
        </p:nvSpPr>
        <p:spPr>
          <a:xfrm>
            <a:off x="6087600" y="1763500"/>
            <a:ext cx="2336400" cy="59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3772" name="Google Shape;13772;p13"/>
          <p:cNvSpPr txBox="1">
            <a:spLocks noGrp="1"/>
          </p:cNvSpPr>
          <p:nvPr>
            <p:ph type="title" idx="9"/>
          </p:nvPr>
        </p:nvSpPr>
        <p:spPr>
          <a:xfrm>
            <a:off x="720000" y="3358141"/>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773" name="Google Shape;13773;p13"/>
          <p:cNvSpPr txBox="1">
            <a:spLocks noGrp="1"/>
          </p:cNvSpPr>
          <p:nvPr>
            <p:ph type="title" idx="13" hasCustomPrompt="1"/>
          </p:nvPr>
        </p:nvSpPr>
        <p:spPr>
          <a:xfrm>
            <a:off x="720000" y="2786600"/>
            <a:ext cx="1275300" cy="593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774" name="Google Shape;13774;p13"/>
          <p:cNvSpPr txBox="1">
            <a:spLocks noGrp="1"/>
          </p:cNvSpPr>
          <p:nvPr>
            <p:ph type="subTitle" idx="14"/>
          </p:nvPr>
        </p:nvSpPr>
        <p:spPr>
          <a:xfrm>
            <a:off x="720000" y="3857700"/>
            <a:ext cx="2336400" cy="59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3775" name="Google Shape;13775;p13"/>
          <p:cNvSpPr txBox="1">
            <a:spLocks noGrp="1"/>
          </p:cNvSpPr>
          <p:nvPr>
            <p:ph type="title" idx="15"/>
          </p:nvPr>
        </p:nvSpPr>
        <p:spPr>
          <a:xfrm>
            <a:off x="3403800" y="3358141"/>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776" name="Google Shape;13776;p13"/>
          <p:cNvSpPr txBox="1">
            <a:spLocks noGrp="1"/>
          </p:cNvSpPr>
          <p:nvPr>
            <p:ph type="title" idx="16" hasCustomPrompt="1"/>
          </p:nvPr>
        </p:nvSpPr>
        <p:spPr>
          <a:xfrm>
            <a:off x="3403800" y="2786600"/>
            <a:ext cx="1275300" cy="593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777" name="Google Shape;13777;p13"/>
          <p:cNvSpPr txBox="1">
            <a:spLocks noGrp="1"/>
          </p:cNvSpPr>
          <p:nvPr>
            <p:ph type="subTitle" idx="17"/>
          </p:nvPr>
        </p:nvSpPr>
        <p:spPr>
          <a:xfrm>
            <a:off x="3403800" y="3857700"/>
            <a:ext cx="2336400" cy="59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3778" name="Google Shape;13778;p13"/>
          <p:cNvSpPr txBox="1">
            <a:spLocks noGrp="1"/>
          </p:cNvSpPr>
          <p:nvPr>
            <p:ph type="title" idx="18"/>
          </p:nvPr>
        </p:nvSpPr>
        <p:spPr>
          <a:xfrm>
            <a:off x="6087600" y="3358141"/>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779" name="Google Shape;13779;p13"/>
          <p:cNvSpPr txBox="1">
            <a:spLocks noGrp="1"/>
          </p:cNvSpPr>
          <p:nvPr>
            <p:ph type="title" idx="19" hasCustomPrompt="1"/>
          </p:nvPr>
        </p:nvSpPr>
        <p:spPr>
          <a:xfrm>
            <a:off x="6087600" y="2786600"/>
            <a:ext cx="1275300" cy="593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780" name="Google Shape;13780;p13"/>
          <p:cNvSpPr txBox="1">
            <a:spLocks noGrp="1"/>
          </p:cNvSpPr>
          <p:nvPr>
            <p:ph type="subTitle" idx="20"/>
          </p:nvPr>
        </p:nvSpPr>
        <p:spPr>
          <a:xfrm>
            <a:off x="6087600" y="3857700"/>
            <a:ext cx="2336400" cy="59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1109802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9305"/>
        <p:cNvGrpSpPr/>
        <p:nvPr/>
      </p:nvGrpSpPr>
      <p:grpSpPr>
        <a:xfrm>
          <a:off x="0" y="0"/>
          <a:ext cx="0" cy="0"/>
          <a:chOff x="0" y="0"/>
          <a:chExt cx="0" cy="0"/>
        </a:xfrm>
      </p:grpSpPr>
      <p:sp>
        <p:nvSpPr>
          <p:cNvPr id="9607" name="Google Shape;9607;p9"/>
          <p:cNvSpPr txBox="1">
            <a:spLocks noGrp="1"/>
          </p:cNvSpPr>
          <p:nvPr>
            <p:ph type="title"/>
          </p:nvPr>
        </p:nvSpPr>
        <p:spPr>
          <a:xfrm>
            <a:off x="720000" y="2016525"/>
            <a:ext cx="5278800" cy="9375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608" name="Google Shape;9608;p9"/>
          <p:cNvSpPr txBox="1">
            <a:spLocks noGrp="1"/>
          </p:cNvSpPr>
          <p:nvPr>
            <p:ph type="subTitle" idx="1"/>
          </p:nvPr>
        </p:nvSpPr>
        <p:spPr>
          <a:xfrm>
            <a:off x="720000" y="3093475"/>
            <a:ext cx="4360200" cy="104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171247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103"/>
        <p:cNvGrpSpPr/>
        <p:nvPr/>
      </p:nvGrpSpPr>
      <p:grpSpPr>
        <a:xfrm>
          <a:off x="0" y="0"/>
          <a:ext cx="0" cy="0"/>
          <a:chOff x="0" y="0"/>
          <a:chExt cx="0" cy="0"/>
        </a:xfrm>
      </p:grpSpPr>
      <p:sp>
        <p:nvSpPr>
          <p:cNvPr id="5710" name="Google Shape;5710;p7"/>
          <p:cNvSpPr txBox="1">
            <a:spLocks noGrp="1"/>
          </p:cNvSpPr>
          <p:nvPr>
            <p:ph type="subTitle" idx="1"/>
          </p:nvPr>
        </p:nvSpPr>
        <p:spPr>
          <a:xfrm>
            <a:off x="720000" y="2106875"/>
            <a:ext cx="5150100" cy="211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Char char="●"/>
              <a:defRPr/>
            </a:lvl1pPr>
            <a:lvl2pPr lvl="1" algn="ctr" rtl="0">
              <a:lnSpc>
                <a:spcPct val="100000"/>
              </a:lnSpc>
              <a:spcBef>
                <a:spcPts val="160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5711" name="Google Shape;5711;p7"/>
          <p:cNvSpPr txBox="1">
            <a:spLocks noGrp="1"/>
          </p:cNvSpPr>
          <p:nvPr>
            <p:ph type="subTitle" idx="2"/>
          </p:nvPr>
        </p:nvSpPr>
        <p:spPr>
          <a:xfrm>
            <a:off x="720000" y="1586050"/>
            <a:ext cx="2193300" cy="429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1400"/>
              <a:buFont typeface="Bebas Neue"/>
              <a:buNone/>
              <a:defRPr sz="2200" b="1">
                <a:latin typeface="MuseoModerno"/>
                <a:ea typeface="MuseoModerno"/>
                <a:cs typeface="MuseoModerno"/>
                <a:sym typeface="MuseoModerno"/>
              </a:defRPr>
            </a:lvl1pPr>
            <a:lvl2pPr lvl="1" algn="ctr" rtl="0">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a:endParaRPr/>
          </a:p>
        </p:txBody>
      </p:sp>
      <p:sp>
        <p:nvSpPr>
          <p:cNvPr id="5712" name="Google Shape;5712;p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885917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2"/>
        </a:solidFill>
        <a:effectLst/>
      </p:bgPr>
    </p:bg>
    <p:spTree>
      <p:nvGrpSpPr>
        <p:cNvPr id="1" name="Shape 10160"/>
        <p:cNvGrpSpPr/>
        <p:nvPr/>
      </p:nvGrpSpPr>
      <p:grpSpPr>
        <a:xfrm>
          <a:off x="0" y="0"/>
          <a:ext cx="0" cy="0"/>
          <a:chOff x="0" y="0"/>
          <a:chExt cx="0" cy="0"/>
        </a:xfrm>
      </p:grpSpPr>
      <p:sp>
        <p:nvSpPr>
          <p:cNvPr id="10161" name="Google Shape;10161;p10"/>
          <p:cNvSpPr txBox="1">
            <a:spLocks noGrp="1"/>
          </p:cNvSpPr>
          <p:nvPr>
            <p:ph type="title"/>
          </p:nvPr>
        </p:nvSpPr>
        <p:spPr>
          <a:xfrm>
            <a:off x="720000" y="3389350"/>
            <a:ext cx="7704000" cy="1214400"/>
          </a:xfrm>
          <a:prstGeom prst="rect">
            <a:avLst/>
          </a:prstGeom>
          <a:solidFill>
            <a:schemeClr val="dk2"/>
          </a:solidFill>
        </p:spPr>
        <p:txBody>
          <a:bodyPr spcFirstLastPara="1" wrap="square" lIns="91425" tIns="91425" rIns="91425" bIns="91425" anchor="b" anchorCtr="0">
            <a:noAutofit/>
          </a:bodyPr>
          <a:lstStyle>
            <a:lvl1pPr lvl="0" algn="ctr" rtl="0">
              <a:lnSpc>
                <a:spcPct val="80000"/>
              </a:lnSpc>
              <a:spcBef>
                <a:spcPts val="0"/>
              </a:spcBef>
              <a:spcAft>
                <a:spcPts val="0"/>
              </a:spcAft>
              <a:buSzPts val="2800"/>
              <a:buNone/>
              <a:defRPr sz="41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83877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7700"/>
        <p:cNvGrpSpPr/>
        <p:nvPr/>
      </p:nvGrpSpPr>
      <p:grpSpPr>
        <a:xfrm>
          <a:off x="0" y="0"/>
          <a:ext cx="0" cy="0"/>
          <a:chOff x="0" y="0"/>
          <a:chExt cx="0" cy="0"/>
        </a:xfrm>
      </p:grpSpPr>
      <p:sp>
        <p:nvSpPr>
          <p:cNvPr id="28307" name="Google Shape;28307;p22"/>
          <p:cNvSpPr txBox="1">
            <a:spLocks noGrp="1"/>
          </p:cNvSpPr>
          <p:nvPr>
            <p:ph type="subTitle" idx="1"/>
          </p:nvPr>
        </p:nvSpPr>
        <p:spPr>
          <a:xfrm>
            <a:off x="4861588" y="2146513"/>
            <a:ext cx="2769300" cy="127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Char char="●"/>
              <a:defRPr/>
            </a:lvl1pPr>
            <a:lvl2pPr lvl="1" algn="ctr" rtl="0">
              <a:lnSpc>
                <a:spcPct val="100000"/>
              </a:lnSpc>
              <a:spcBef>
                <a:spcPts val="160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28308" name="Google Shape;28308;p22"/>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667060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3735"/>
        <p:cNvGrpSpPr/>
        <p:nvPr/>
      </p:nvGrpSpPr>
      <p:grpSpPr>
        <a:xfrm>
          <a:off x="0" y="0"/>
          <a:ext cx="0" cy="0"/>
          <a:chOff x="0" y="0"/>
          <a:chExt cx="0" cy="0"/>
        </a:xfrm>
      </p:grpSpPr>
      <p:sp>
        <p:nvSpPr>
          <p:cNvPr id="34343" name="Google Shape;34343;p2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344" name="Google Shape;34344;p27"/>
          <p:cNvSpPr txBox="1">
            <a:spLocks noGrp="1"/>
          </p:cNvSpPr>
          <p:nvPr>
            <p:ph type="title" idx="2"/>
          </p:nvPr>
        </p:nvSpPr>
        <p:spPr>
          <a:xfrm>
            <a:off x="1500663" y="1749750"/>
            <a:ext cx="2867100" cy="460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400"/>
              <a:buNone/>
              <a:defRPr sz="2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4345" name="Google Shape;34345;p27"/>
          <p:cNvSpPr txBox="1">
            <a:spLocks noGrp="1"/>
          </p:cNvSpPr>
          <p:nvPr>
            <p:ph type="subTitle" idx="1"/>
          </p:nvPr>
        </p:nvSpPr>
        <p:spPr>
          <a:xfrm>
            <a:off x="1500663" y="2269375"/>
            <a:ext cx="2867100" cy="62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4346" name="Google Shape;34346;p27"/>
          <p:cNvSpPr txBox="1">
            <a:spLocks noGrp="1"/>
          </p:cNvSpPr>
          <p:nvPr>
            <p:ph type="title" idx="3"/>
          </p:nvPr>
        </p:nvSpPr>
        <p:spPr>
          <a:xfrm>
            <a:off x="4776240" y="1749750"/>
            <a:ext cx="2867100" cy="460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400"/>
              <a:buNone/>
              <a:defRPr sz="2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4347" name="Google Shape;34347;p27"/>
          <p:cNvSpPr txBox="1">
            <a:spLocks noGrp="1"/>
          </p:cNvSpPr>
          <p:nvPr>
            <p:ph type="subTitle" idx="4"/>
          </p:nvPr>
        </p:nvSpPr>
        <p:spPr>
          <a:xfrm>
            <a:off x="4776240" y="2269375"/>
            <a:ext cx="2867100" cy="62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4348" name="Google Shape;34348;p27"/>
          <p:cNvSpPr txBox="1">
            <a:spLocks noGrp="1"/>
          </p:cNvSpPr>
          <p:nvPr>
            <p:ph type="title" idx="5"/>
          </p:nvPr>
        </p:nvSpPr>
        <p:spPr>
          <a:xfrm>
            <a:off x="1500663" y="3461450"/>
            <a:ext cx="2867100" cy="460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400"/>
              <a:buNone/>
              <a:defRPr sz="2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4349" name="Google Shape;34349;p27"/>
          <p:cNvSpPr txBox="1">
            <a:spLocks noGrp="1"/>
          </p:cNvSpPr>
          <p:nvPr>
            <p:ph type="subTitle" idx="6"/>
          </p:nvPr>
        </p:nvSpPr>
        <p:spPr>
          <a:xfrm>
            <a:off x="1500663" y="3981000"/>
            <a:ext cx="2867100" cy="62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4350" name="Google Shape;34350;p27"/>
          <p:cNvSpPr txBox="1">
            <a:spLocks noGrp="1"/>
          </p:cNvSpPr>
          <p:nvPr>
            <p:ph type="title" idx="7"/>
          </p:nvPr>
        </p:nvSpPr>
        <p:spPr>
          <a:xfrm>
            <a:off x="4776240" y="3461450"/>
            <a:ext cx="2867100" cy="460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400"/>
              <a:buNone/>
              <a:defRPr sz="2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4351" name="Google Shape;34351;p27"/>
          <p:cNvSpPr txBox="1">
            <a:spLocks noGrp="1"/>
          </p:cNvSpPr>
          <p:nvPr>
            <p:ph type="subTitle" idx="8"/>
          </p:nvPr>
        </p:nvSpPr>
        <p:spPr>
          <a:xfrm>
            <a:off x="4776240" y="3981000"/>
            <a:ext cx="2867100" cy="62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981338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4">
  <p:cSld name="Section title 4">
    <p:spTree>
      <p:nvGrpSpPr>
        <p:cNvPr id="1" name="Shape 21088"/>
        <p:cNvGrpSpPr/>
        <p:nvPr/>
      </p:nvGrpSpPr>
      <p:grpSpPr>
        <a:xfrm>
          <a:off x="0" y="0"/>
          <a:ext cx="0" cy="0"/>
          <a:chOff x="0" y="0"/>
          <a:chExt cx="0" cy="0"/>
        </a:xfrm>
      </p:grpSpPr>
      <p:sp>
        <p:nvSpPr>
          <p:cNvPr id="23782" name="Google Shape;23782;p18"/>
          <p:cNvSpPr txBox="1">
            <a:spLocks noGrp="1"/>
          </p:cNvSpPr>
          <p:nvPr>
            <p:ph type="title"/>
          </p:nvPr>
        </p:nvSpPr>
        <p:spPr>
          <a:xfrm>
            <a:off x="4356413" y="2159150"/>
            <a:ext cx="3612300" cy="18159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4300"/>
              <a:buNone/>
              <a:defRPr sz="4300"/>
            </a:lvl1pPr>
            <a:lvl2pPr lvl="1" algn="ctr" rtl="0">
              <a:spcBef>
                <a:spcPts val="0"/>
              </a:spcBef>
              <a:spcAft>
                <a:spcPts val="0"/>
              </a:spcAft>
              <a:buSzPts val="4300"/>
              <a:buNone/>
              <a:defRPr sz="4300"/>
            </a:lvl2pPr>
            <a:lvl3pPr lvl="2" algn="ctr" rtl="0">
              <a:spcBef>
                <a:spcPts val="0"/>
              </a:spcBef>
              <a:spcAft>
                <a:spcPts val="0"/>
              </a:spcAft>
              <a:buSzPts val="4300"/>
              <a:buNone/>
              <a:defRPr sz="4300"/>
            </a:lvl3pPr>
            <a:lvl4pPr lvl="3" algn="ctr" rtl="0">
              <a:spcBef>
                <a:spcPts val="0"/>
              </a:spcBef>
              <a:spcAft>
                <a:spcPts val="0"/>
              </a:spcAft>
              <a:buSzPts val="4300"/>
              <a:buNone/>
              <a:defRPr sz="4300"/>
            </a:lvl4pPr>
            <a:lvl5pPr lvl="4" algn="ctr" rtl="0">
              <a:spcBef>
                <a:spcPts val="0"/>
              </a:spcBef>
              <a:spcAft>
                <a:spcPts val="0"/>
              </a:spcAft>
              <a:buSzPts val="4300"/>
              <a:buNone/>
              <a:defRPr sz="4300"/>
            </a:lvl5pPr>
            <a:lvl6pPr lvl="5" algn="ctr" rtl="0">
              <a:spcBef>
                <a:spcPts val="0"/>
              </a:spcBef>
              <a:spcAft>
                <a:spcPts val="0"/>
              </a:spcAft>
              <a:buSzPts val="4300"/>
              <a:buNone/>
              <a:defRPr sz="4300"/>
            </a:lvl6pPr>
            <a:lvl7pPr lvl="6" algn="ctr" rtl="0">
              <a:spcBef>
                <a:spcPts val="0"/>
              </a:spcBef>
              <a:spcAft>
                <a:spcPts val="0"/>
              </a:spcAft>
              <a:buSzPts val="4300"/>
              <a:buNone/>
              <a:defRPr sz="4300"/>
            </a:lvl7pPr>
            <a:lvl8pPr lvl="7" algn="ctr" rtl="0">
              <a:spcBef>
                <a:spcPts val="0"/>
              </a:spcBef>
              <a:spcAft>
                <a:spcPts val="0"/>
              </a:spcAft>
              <a:buSzPts val="4300"/>
              <a:buNone/>
              <a:defRPr sz="4300"/>
            </a:lvl8pPr>
            <a:lvl9pPr lvl="8" algn="ctr" rtl="0">
              <a:spcBef>
                <a:spcPts val="0"/>
              </a:spcBef>
              <a:spcAft>
                <a:spcPts val="0"/>
              </a:spcAft>
              <a:buSzPts val="4300"/>
              <a:buNone/>
              <a:defRPr sz="4300"/>
            </a:lvl9pPr>
          </a:lstStyle>
          <a:p>
            <a:endParaRPr/>
          </a:p>
        </p:txBody>
      </p:sp>
      <p:sp>
        <p:nvSpPr>
          <p:cNvPr id="23783" name="Google Shape;23783;p18"/>
          <p:cNvSpPr txBox="1">
            <a:spLocks noGrp="1"/>
          </p:cNvSpPr>
          <p:nvPr>
            <p:ph type="title" idx="2" hasCustomPrompt="1"/>
          </p:nvPr>
        </p:nvSpPr>
        <p:spPr>
          <a:xfrm>
            <a:off x="1175288" y="2159150"/>
            <a:ext cx="2567400" cy="18159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6000"/>
              <a:buNone/>
              <a:defRPr sz="12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784" name="Google Shape;23784;p18"/>
          <p:cNvSpPr txBox="1">
            <a:spLocks noGrp="1"/>
          </p:cNvSpPr>
          <p:nvPr>
            <p:ph type="subTitle" idx="1"/>
          </p:nvPr>
        </p:nvSpPr>
        <p:spPr>
          <a:xfrm>
            <a:off x="3273450" y="540000"/>
            <a:ext cx="2597100" cy="54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543573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ncho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16472732"/>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10" name="矩形: 圆角 9"/>
          <p:cNvSpPr/>
          <p:nvPr userDrawn="1"/>
        </p:nvSpPr>
        <p:spPr>
          <a:xfrm>
            <a:off x="355607" y="200029"/>
            <a:ext cx="8432786" cy="4743443"/>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2" name="矩形: 圆角 11"/>
          <p:cNvSpPr/>
          <p:nvPr userDrawn="1"/>
        </p:nvSpPr>
        <p:spPr>
          <a:xfrm>
            <a:off x="483433" y="303976"/>
            <a:ext cx="8139659" cy="449958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60" name="矩形: 圆角 59"/>
          <p:cNvSpPr/>
          <p:nvPr userDrawn="1"/>
        </p:nvSpPr>
        <p:spPr>
          <a:xfrm>
            <a:off x="530276" y="342860"/>
            <a:ext cx="8046000" cy="4428000"/>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p>
        </p:txBody>
      </p:sp>
      <p:sp>
        <p:nvSpPr>
          <p:cNvPr id="13" name="矩形: 一个圆顶角，剪去另一个顶角 12"/>
          <p:cNvSpPr/>
          <p:nvPr userDrawn="1"/>
        </p:nvSpPr>
        <p:spPr>
          <a:xfrm rot="16200000" flipV="1">
            <a:off x="8400350" y="612487"/>
            <a:ext cx="675000" cy="324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latin typeface="思源黑体 Heavy" panose="020B0A00000000000000" pitchFamily="34" charset="-122"/>
              <a:ea typeface="思源黑体 Heavy" panose="020B0A00000000000000" pitchFamily="34" charset="-122"/>
            </a:endParaRPr>
          </a:p>
        </p:txBody>
      </p:sp>
      <p:grpSp>
        <p:nvGrpSpPr>
          <p:cNvPr id="7" name="组合 6"/>
          <p:cNvGrpSpPr/>
          <p:nvPr userDrawn="1"/>
        </p:nvGrpSpPr>
        <p:grpSpPr>
          <a:xfrm>
            <a:off x="718661" y="100489"/>
            <a:ext cx="7612380" cy="461010"/>
            <a:chOff x="1509" y="211"/>
            <a:chExt cx="15984" cy="968"/>
          </a:xfrm>
        </p:grpSpPr>
        <p:sp>
          <p:nvSpPr>
            <p:cNvPr id="42" name="流程图: 接点 41"/>
            <p:cNvSpPr/>
            <p:nvPr/>
          </p:nvSpPr>
          <p:spPr>
            <a:xfrm>
              <a:off x="1509"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solidFill>
              </a:endParaRPr>
            </a:p>
          </p:txBody>
        </p:sp>
        <p:sp>
          <p:nvSpPr>
            <p:cNvPr id="43" name="空心弧 18"/>
            <p:cNvSpPr/>
            <p:nvPr/>
          </p:nvSpPr>
          <p:spPr>
            <a:xfrm rot="5400000">
              <a:off x="1469"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solidFill>
              </a:endParaRPr>
            </a:p>
          </p:txBody>
        </p:sp>
        <p:sp>
          <p:nvSpPr>
            <p:cNvPr id="44" name="流程图: 接点 43"/>
            <p:cNvSpPr/>
            <p:nvPr/>
          </p:nvSpPr>
          <p:spPr>
            <a:xfrm>
              <a:off x="3378"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solidFill>
              </a:endParaRPr>
            </a:p>
          </p:txBody>
        </p:sp>
        <p:sp>
          <p:nvSpPr>
            <p:cNvPr id="45" name="空心弧 18"/>
            <p:cNvSpPr/>
            <p:nvPr/>
          </p:nvSpPr>
          <p:spPr>
            <a:xfrm rot="5400000">
              <a:off x="3338"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solidFill>
              </a:endParaRPr>
            </a:p>
          </p:txBody>
        </p:sp>
        <p:sp>
          <p:nvSpPr>
            <p:cNvPr id="46" name="流程图: 接点 45"/>
            <p:cNvSpPr/>
            <p:nvPr/>
          </p:nvSpPr>
          <p:spPr>
            <a:xfrm>
              <a:off x="5211" y="725"/>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solidFill>
              </a:endParaRPr>
            </a:p>
          </p:txBody>
        </p:sp>
        <p:sp>
          <p:nvSpPr>
            <p:cNvPr id="47" name="空心弧 18"/>
            <p:cNvSpPr/>
            <p:nvPr/>
          </p:nvSpPr>
          <p:spPr>
            <a:xfrm rot="5400000">
              <a:off x="5171" y="29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solidFill>
              </a:endParaRPr>
            </a:p>
          </p:txBody>
        </p:sp>
        <p:sp>
          <p:nvSpPr>
            <p:cNvPr id="48" name="流程图: 接点 47"/>
            <p:cNvSpPr/>
            <p:nvPr/>
          </p:nvSpPr>
          <p:spPr>
            <a:xfrm>
              <a:off x="7391"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solidFill>
              </a:endParaRPr>
            </a:p>
          </p:txBody>
        </p:sp>
        <p:sp>
          <p:nvSpPr>
            <p:cNvPr id="49" name="空心弧 18"/>
            <p:cNvSpPr/>
            <p:nvPr/>
          </p:nvSpPr>
          <p:spPr>
            <a:xfrm rot="5400000">
              <a:off x="7351"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solidFill>
              </a:endParaRPr>
            </a:p>
          </p:txBody>
        </p:sp>
        <p:sp>
          <p:nvSpPr>
            <p:cNvPr id="50" name="流程图: 接点 49"/>
            <p:cNvSpPr/>
            <p:nvPr/>
          </p:nvSpPr>
          <p:spPr>
            <a:xfrm>
              <a:off x="9260"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solidFill>
              </a:endParaRPr>
            </a:p>
          </p:txBody>
        </p:sp>
        <p:sp>
          <p:nvSpPr>
            <p:cNvPr id="51" name="空心弧 18"/>
            <p:cNvSpPr/>
            <p:nvPr/>
          </p:nvSpPr>
          <p:spPr>
            <a:xfrm rot="5400000">
              <a:off x="9220"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solidFill>
              </a:endParaRPr>
            </a:p>
          </p:txBody>
        </p:sp>
        <p:sp>
          <p:nvSpPr>
            <p:cNvPr id="52" name="流程图: 接点 51"/>
            <p:cNvSpPr/>
            <p:nvPr/>
          </p:nvSpPr>
          <p:spPr>
            <a:xfrm>
              <a:off x="11093" y="722"/>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solidFill>
              </a:endParaRPr>
            </a:p>
          </p:txBody>
        </p:sp>
        <p:sp>
          <p:nvSpPr>
            <p:cNvPr id="53" name="空心弧 18"/>
            <p:cNvSpPr/>
            <p:nvPr/>
          </p:nvSpPr>
          <p:spPr>
            <a:xfrm rot="5400000">
              <a:off x="11053" y="297"/>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solidFill>
              </a:endParaRPr>
            </a:p>
          </p:txBody>
        </p:sp>
        <p:sp>
          <p:nvSpPr>
            <p:cNvPr id="54" name="流程图: 接点 53"/>
            <p:cNvSpPr/>
            <p:nvPr/>
          </p:nvSpPr>
          <p:spPr>
            <a:xfrm>
              <a:off x="13203"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solidFill>
              </a:endParaRPr>
            </a:p>
          </p:txBody>
        </p:sp>
        <p:sp>
          <p:nvSpPr>
            <p:cNvPr id="55" name="空心弧 18"/>
            <p:cNvSpPr/>
            <p:nvPr/>
          </p:nvSpPr>
          <p:spPr>
            <a:xfrm rot="5400000">
              <a:off x="13162"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solidFill>
              </a:endParaRPr>
            </a:p>
          </p:txBody>
        </p:sp>
        <p:sp>
          <p:nvSpPr>
            <p:cNvPr id="56" name="流程图: 接点 55"/>
            <p:cNvSpPr/>
            <p:nvPr/>
          </p:nvSpPr>
          <p:spPr>
            <a:xfrm>
              <a:off x="15071"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solidFill>
              </a:endParaRPr>
            </a:p>
          </p:txBody>
        </p:sp>
        <p:sp>
          <p:nvSpPr>
            <p:cNvPr id="57" name="空心弧 18"/>
            <p:cNvSpPr/>
            <p:nvPr/>
          </p:nvSpPr>
          <p:spPr>
            <a:xfrm rot="5400000">
              <a:off x="15031"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solidFill>
              </a:endParaRPr>
            </a:p>
          </p:txBody>
        </p:sp>
        <p:sp>
          <p:nvSpPr>
            <p:cNvPr id="58" name="流程图: 接点 57"/>
            <p:cNvSpPr/>
            <p:nvPr/>
          </p:nvSpPr>
          <p:spPr>
            <a:xfrm>
              <a:off x="16905" y="714"/>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solidFill>
              </a:endParaRPr>
            </a:p>
          </p:txBody>
        </p:sp>
        <p:sp>
          <p:nvSpPr>
            <p:cNvPr id="59" name="空心弧 18"/>
            <p:cNvSpPr/>
            <p:nvPr/>
          </p:nvSpPr>
          <p:spPr>
            <a:xfrm rot="5400000">
              <a:off x="16864" y="28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solidFill>
              </a:endParaRPr>
            </a:p>
          </p:txBody>
        </p:sp>
      </p:grpSp>
      <p:sp>
        <p:nvSpPr>
          <p:cNvPr id="65" name="矩形: 一个圆顶角，剪去另一个顶角 64"/>
          <p:cNvSpPr/>
          <p:nvPr userDrawn="1"/>
        </p:nvSpPr>
        <p:spPr>
          <a:xfrm rot="16200000" flipV="1">
            <a:off x="8373350" y="1353373"/>
            <a:ext cx="675000" cy="27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latin typeface="思源黑体 Heavy" panose="020B0A00000000000000" pitchFamily="34" charset="-122"/>
              <a:ea typeface="思源黑体 Heavy" panose="020B0A00000000000000" pitchFamily="34" charset="-122"/>
            </a:endParaRPr>
          </a:p>
        </p:txBody>
      </p:sp>
      <p:sp>
        <p:nvSpPr>
          <p:cNvPr id="66" name="矩形: 一个圆顶角，剪去另一个顶角 65"/>
          <p:cNvSpPr/>
          <p:nvPr userDrawn="1"/>
        </p:nvSpPr>
        <p:spPr>
          <a:xfrm rot="16200000" flipV="1">
            <a:off x="8373350" y="2067258"/>
            <a:ext cx="675000" cy="27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latin typeface="思源黑体 Heavy" panose="020B0A00000000000000" pitchFamily="34" charset="-122"/>
              <a:ea typeface="思源黑体 Heavy" panose="020B0A00000000000000" pitchFamily="34" charset="-122"/>
            </a:endParaRPr>
          </a:p>
        </p:txBody>
      </p:sp>
      <p:sp>
        <p:nvSpPr>
          <p:cNvPr id="67" name="矩形: 一个圆顶角，剪去另一个顶角 66"/>
          <p:cNvSpPr/>
          <p:nvPr userDrawn="1"/>
        </p:nvSpPr>
        <p:spPr>
          <a:xfrm rot="16200000" flipV="1">
            <a:off x="8373350" y="2781143"/>
            <a:ext cx="675000" cy="27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思源黑体 Heavy" panose="020B0A00000000000000" pitchFamily="34" charset="-122"/>
              <a:ea typeface="思源黑体 Heavy" panose="020B0A00000000000000" pitchFamily="34" charset="-122"/>
            </a:endParaRPr>
          </a:p>
        </p:txBody>
      </p:sp>
      <p:sp>
        <p:nvSpPr>
          <p:cNvPr id="68" name="矩形: 一个圆顶角，剪去另一个顶角 67"/>
          <p:cNvSpPr/>
          <p:nvPr userDrawn="1"/>
        </p:nvSpPr>
        <p:spPr>
          <a:xfrm rot="16200000" flipV="1">
            <a:off x="8373350" y="3495029"/>
            <a:ext cx="675000" cy="27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思源黑体 Heavy" panose="020B0A00000000000000" pitchFamily="34" charset="-122"/>
              <a:ea typeface="思源黑体 Heavy" panose="020B0A00000000000000" pitchFamily="34" charset="-122"/>
            </a:endParaRPr>
          </a:p>
        </p:txBody>
      </p:sp>
      <p:sp>
        <p:nvSpPr>
          <p:cNvPr id="69" name="矩形: 一个圆顶角，剪去另一个顶角 68"/>
          <p:cNvSpPr/>
          <p:nvPr userDrawn="1"/>
        </p:nvSpPr>
        <p:spPr>
          <a:xfrm rot="16200000" flipV="1">
            <a:off x="8373350" y="4208914"/>
            <a:ext cx="675000" cy="27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3625779598"/>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1090679" y="1317097"/>
            <a:ext cx="6482366" cy="1415963"/>
          </a:xfrm>
        </p:spPr>
        <p:txBody>
          <a:bodyPr anchor="b">
            <a:normAutofit/>
          </a:bodyPr>
          <a:lstStyle>
            <a:lvl1pPr algn="l">
              <a:defRPr sz="2700"/>
            </a:lvl1pPr>
          </a:lstStyle>
          <a:p>
            <a:r>
              <a:rPr lang="vi-VN"/>
              <a:t>Bấm để sửa kiểu tiêu đề Bản cái</a:t>
            </a:r>
            <a:endParaRPr lang="en-US" dirty="0"/>
          </a:p>
        </p:txBody>
      </p:sp>
      <p:sp>
        <p:nvSpPr>
          <p:cNvPr id="3" name="Text Placeholder 2"/>
          <p:cNvSpPr>
            <a:spLocks noGrp="1"/>
          </p:cNvSpPr>
          <p:nvPr>
            <p:ph type="body" idx="1"/>
          </p:nvPr>
        </p:nvSpPr>
        <p:spPr>
          <a:xfrm>
            <a:off x="1090679" y="2854647"/>
            <a:ext cx="6472835" cy="759697"/>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48A87A34-81AB-432B-8DAE-1953F412C126}" type="datetimeFigureOut">
              <a:rPr lang="en-US" dirty="0"/>
              <a:t>5/30/2025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090679" y="2853739"/>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1854028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a:xfrm>
            <a:off x="1086913" y="603667"/>
            <a:ext cx="7204226" cy="794479"/>
          </a:xfrm>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1085498" y="1508159"/>
            <a:ext cx="3483864" cy="2586446"/>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4810328" y="1513007"/>
            <a:ext cx="3483864" cy="258114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8788710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1085394" y="603123"/>
            <a:ext cx="7205746" cy="792239"/>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1085393" y="1514662"/>
            <a:ext cx="3483864" cy="601457"/>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ontent Placeholder 3"/>
          <p:cNvSpPr>
            <a:spLocks noGrp="1"/>
          </p:cNvSpPr>
          <p:nvPr>
            <p:ph sz="half" idx="2"/>
          </p:nvPr>
        </p:nvSpPr>
        <p:spPr>
          <a:xfrm>
            <a:off x="1085393" y="2118202"/>
            <a:ext cx="3483864" cy="1983343"/>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4809272" y="1517253"/>
            <a:ext cx="3483864" cy="601678"/>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ontent Placeholder 5"/>
          <p:cNvSpPr>
            <a:spLocks noGrp="1"/>
          </p:cNvSpPr>
          <p:nvPr>
            <p:ph sz="quarter" idx="4"/>
          </p:nvPr>
        </p:nvSpPr>
        <p:spPr>
          <a:xfrm>
            <a:off x="4809272" y="2116119"/>
            <a:ext cx="3483864" cy="197802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5/30/2025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0070959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5/30/2025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0028642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5/30/2025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8852447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083504" y="599230"/>
            <a:ext cx="2454824" cy="1685338"/>
          </a:xfrm>
        </p:spPr>
        <p:txBody>
          <a:bodyPr anchor="b">
            <a:normAutofit/>
          </a:bodyPr>
          <a:lstStyle>
            <a:lvl1pPr algn="l">
              <a:defRPr sz="1800"/>
            </a:lvl1pPr>
          </a:lstStyle>
          <a:p>
            <a:r>
              <a:rPr lang="vi-VN"/>
              <a:t>Bấm để sửa kiểu tiêu đề Bản cái</a:t>
            </a:r>
            <a:endParaRPr lang="en-US" dirty="0"/>
          </a:p>
        </p:txBody>
      </p:sp>
      <p:sp>
        <p:nvSpPr>
          <p:cNvPr id="3" name="Content Placeholder 2"/>
          <p:cNvSpPr>
            <a:spLocks noGrp="1"/>
          </p:cNvSpPr>
          <p:nvPr>
            <p:ph idx="1"/>
          </p:nvPr>
        </p:nvSpPr>
        <p:spPr>
          <a:xfrm>
            <a:off x="3782785" y="599230"/>
            <a:ext cx="4509353" cy="3494120"/>
          </a:xfrm>
        </p:spPr>
        <p:txBody>
          <a:bodyPr anchor="ct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1083504" y="2404119"/>
            <a:ext cx="2456260" cy="1686136"/>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48A87A34-81AB-432B-8DAE-1953F412C126}" type="datetimeFigureOut">
              <a:rPr lang="en-US" dirty="0"/>
              <a:t>5/30/2025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086210" y="2404118"/>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3379926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grpSp>
        <p:nvGrpSpPr>
          <p:cNvPr id="8" name="Group 7"/>
          <p:cNvGrpSpPr/>
          <p:nvPr/>
        </p:nvGrpSpPr>
        <p:grpSpPr>
          <a:xfrm>
            <a:off x="5608041" y="361628"/>
            <a:ext cx="3055900" cy="3861826"/>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847135"/>
            <a:ext cx="4149246" cy="1372938"/>
          </a:xfrm>
        </p:spPr>
        <p:txBody>
          <a:bodyPr anchor="b">
            <a:normAutofit/>
          </a:bodyPr>
          <a:lstStyle>
            <a:lvl1pPr>
              <a:defRPr sz="24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6093292" y="841907"/>
            <a:ext cx="2093378" cy="2899745"/>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vi-VN"/>
              <a:t>Bấm biểu tượng để thêm hình ảnh</a:t>
            </a:r>
            <a:endParaRPr lang="en-US" dirty="0"/>
          </a:p>
        </p:txBody>
      </p:sp>
      <p:sp>
        <p:nvSpPr>
          <p:cNvPr id="4" name="Text Placeholder 3"/>
          <p:cNvSpPr>
            <a:spLocks noGrp="1"/>
          </p:cNvSpPr>
          <p:nvPr>
            <p:ph type="body" sz="half" idx="2"/>
          </p:nvPr>
        </p:nvSpPr>
        <p:spPr>
          <a:xfrm>
            <a:off x="1087747" y="2359494"/>
            <a:ext cx="4143303" cy="1502807"/>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Date Placeholder 4"/>
          <p:cNvSpPr>
            <a:spLocks noGrp="1"/>
          </p:cNvSpPr>
          <p:nvPr>
            <p:ph type="dt" sz="half" idx="10"/>
          </p:nvPr>
        </p:nvSpPr>
        <p:spPr>
          <a:xfrm>
            <a:off x="1085537" y="4102393"/>
            <a:ext cx="4145513" cy="240092"/>
          </a:xfrm>
        </p:spPr>
        <p:txBody>
          <a:bodyPr/>
          <a:lstStyle>
            <a:lvl1pPr algn="l">
              <a:defRPr/>
            </a:lvl1pPr>
          </a:lstStyle>
          <a:p>
            <a:fld id="{48A87A34-81AB-432B-8DAE-1953F412C126}" type="datetimeFigureOut">
              <a:rPr lang="en-US" dirty="0"/>
              <a:pPr/>
              <a:t>5/30/2025</a:t>
            </a:fld>
            <a:endParaRPr lang="en-US" dirty="0"/>
          </a:p>
        </p:txBody>
      </p:sp>
      <p:sp>
        <p:nvSpPr>
          <p:cNvPr id="6" name="Footer Placeholder 5"/>
          <p:cNvSpPr>
            <a:spLocks noGrp="1"/>
          </p:cNvSpPr>
          <p:nvPr>
            <p:ph type="ftr" sz="quarter" idx="11"/>
          </p:nvPr>
        </p:nvSpPr>
        <p:spPr>
          <a:xfrm>
            <a:off x="1085537" y="238981"/>
            <a:ext cx="4155753" cy="240698"/>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085537" y="2357704"/>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5602108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1514607"/>
            <a:ext cx="9144000" cy="3079456"/>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t="1538" b="-1538"/>
          <a:stretch/>
        </p:blipFill>
        <p:spPr bwMode="black">
          <a:xfrm>
            <a:off x="0" y="4594860"/>
            <a:ext cx="9144000" cy="557213"/>
          </a:xfrm>
          <a:prstGeom prst="rect">
            <a:avLst/>
          </a:prstGeom>
        </p:spPr>
      </p:pic>
      <p:sp>
        <p:nvSpPr>
          <p:cNvPr id="2" name="Title Placeholder 1"/>
          <p:cNvSpPr>
            <a:spLocks noGrp="1"/>
          </p:cNvSpPr>
          <p:nvPr>
            <p:ph type="title"/>
          </p:nvPr>
        </p:nvSpPr>
        <p:spPr>
          <a:xfrm>
            <a:off x="1088685" y="603390"/>
            <a:ext cx="7202456" cy="786926"/>
          </a:xfrm>
          <a:prstGeom prst="rect">
            <a:avLst/>
          </a:prstGeom>
        </p:spPr>
        <p:txBody>
          <a:bodyPr vert="horz" lIns="91440" tIns="45720" rIns="91440" bIns="45720" rtlCol="0" anchor="t">
            <a:normAutofit/>
          </a:bodyPr>
          <a:lstStyle/>
          <a:p>
            <a:r>
              <a:rPr lang="vi-VN"/>
              <a:t>Bấm để sửa kiểu tiêu đề Bản cái</a:t>
            </a:r>
            <a:endParaRPr lang="en-US" dirty="0"/>
          </a:p>
        </p:txBody>
      </p:sp>
      <p:sp>
        <p:nvSpPr>
          <p:cNvPr id="3" name="Text Placeholder 2"/>
          <p:cNvSpPr>
            <a:spLocks noGrp="1"/>
          </p:cNvSpPr>
          <p:nvPr>
            <p:ph type="body" idx="1"/>
          </p:nvPr>
        </p:nvSpPr>
        <p:spPr>
          <a:xfrm>
            <a:off x="1088685" y="1511799"/>
            <a:ext cx="7202456" cy="2587960"/>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5665604" y="247778"/>
            <a:ext cx="2625536" cy="231901"/>
          </a:xfrm>
          <a:prstGeom prst="rect">
            <a:avLst/>
          </a:prstGeom>
        </p:spPr>
        <p:txBody>
          <a:bodyPr vert="horz" lIns="91440" tIns="45720" rIns="91440" bIns="45720" rtlCol="0" anchor="ctr"/>
          <a:lstStyle>
            <a:lvl1pPr algn="r">
              <a:defRPr sz="750">
                <a:solidFill>
                  <a:schemeClr val="tx1">
                    <a:tint val="75000"/>
                  </a:schemeClr>
                </a:solidFill>
              </a:defRPr>
            </a:lvl1pPr>
          </a:lstStyle>
          <a:p>
            <a:fld id="{48A87A34-81AB-432B-8DAE-1953F412C126}" type="datetimeFigureOut">
              <a:rPr lang="en-US" dirty="0"/>
              <a:pPr/>
              <a:t>5/30/2025</a:t>
            </a:fld>
            <a:endParaRPr lang="en-US" dirty="0"/>
          </a:p>
        </p:txBody>
      </p:sp>
      <p:sp>
        <p:nvSpPr>
          <p:cNvPr id="5" name="Footer Placeholder 4"/>
          <p:cNvSpPr>
            <a:spLocks noGrp="1"/>
          </p:cNvSpPr>
          <p:nvPr>
            <p:ph type="ftr" sz="quarter" idx="3"/>
          </p:nvPr>
        </p:nvSpPr>
        <p:spPr>
          <a:xfrm>
            <a:off x="1088684" y="246981"/>
            <a:ext cx="4454127" cy="23190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0046" y="599230"/>
            <a:ext cx="608264" cy="377684"/>
          </a:xfrm>
          <a:prstGeom prst="rect">
            <a:avLst/>
          </a:prstGeom>
        </p:spPr>
        <p:txBody>
          <a:bodyPr vert="horz" lIns="91440" tIns="45720" rIns="91440" bIns="45720" rtlCol="0" anchor="t"/>
          <a:lstStyle>
            <a:lvl1pPr algn="r">
              <a:defRPr sz="21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4596310"/>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70435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Lst>
  <p:hf hdr="0" ftr="0" dt="0"/>
  <p:txStyles>
    <p:titleStyle>
      <a:lvl1pPr algn="l" defTabSz="685800" rtl="0" eaLnBrk="1" latinLnBrk="0" hangingPunct="1">
        <a:lnSpc>
          <a:spcPct val="90000"/>
        </a:lnSpc>
        <a:spcBef>
          <a:spcPct val="0"/>
        </a:spcBef>
        <a:buNone/>
        <a:defRPr sz="2400" b="0" i="0" kern="1200" cap="all">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8.xml"/><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2.bin"/><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18.xml"/><Relationship Id="rId4" Type="http://schemas.openxmlformats.org/officeDocument/2006/relationships/image" Target="../media/image28.emf"/></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20.xml"/><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soha.vn/toan-hoc.html"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294"/>
        <p:cNvGrpSpPr/>
        <p:nvPr/>
      </p:nvGrpSpPr>
      <p:grpSpPr>
        <a:xfrm>
          <a:off x="0" y="0"/>
          <a:ext cx="0" cy="0"/>
          <a:chOff x="0" y="0"/>
          <a:chExt cx="0" cy="0"/>
        </a:xfrm>
      </p:grpSpPr>
      <p:grpSp>
        <p:nvGrpSpPr>
          <p:cNvPr id="50299" name="Google Shape;50299;p38"/>
          <p:cNvGrpSpPr/>
          <p:nvPr/>
        </p:nvGrpSpPr>
        <p:grpSpPr>
          <a:xfrm flipH="1">
            <a:off x="8214550" y="2105800"/>
            <a:ext cx="929450" cy="928000"/>
            <a:chOff x="4282650" y="3326925"/>
            <a:chExt cx="929450" cy="928000"/>
          </a:xfrm>
        </p:grpSpPr>
        <p:sp>
          <p:nvSpPr>
            <p:cNvPr id="50300" name="Google Shape;50300;p38"/>
            <p:cNvSpPr/>
            <p:nvPr/>
          </p:nvSpPr>
          <p:spPr>
            <a:xfrm>
              <a:off x="4295475" y="3451550"/>
              <a:ext cx="791275" cy="791275"/>
            </a:xfrm>
            <a:custGeom>
              <a:avLst/>
              <a:gdLst/>
              <a:ahLst/>
              <a:cxnLst/>
              <a:rect l="l" t="t" r="r" b="b"/>
              <a:pathLst>
                <a:path w="31651" h="31651" extrusionOk="0">
                  <a:moveTo>
                    <a:pt x="16050" y="0"/>
                  </a:moveTo>
                  <a:lnTo>
                    <a:pt x="0" y="16052"/>
                  </a:lnTo>
                  <a:lnTo>
                    <a:pt x="3301" y="28354"/>
                  </a:lnTo>
                  <a:lnTo>
                    <a:pt x="15599" y="31651"/>
                  </a:lnTo>
                  <a:lnTo>
                    <a:pt x="31651" y="15599"/>
                  </a:lnTo>
                  <a:lnTo>
                    <a:pt x="160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1" name="Google Shape;50301;p38"/>
            <p:cNvSpPr/>
            <p:nvPr/>
          </p:nvSpPr>
          <p:spPr>
            <a:xfrm>
              <a:off x="4282650" y="3439475"/>
              <a:ext cx="817375" cy="815450"/>
            </a:xfrm>
            <a:custGeom>
              <a:avLst/>
              <a:gdLst/>
              <a:ahLst/>
              <a:cxnLst/>
              <a:rect l="l" t="t" r="r" b="b"/>
              <a:pathLst>
                <a:path w="32695" h="32618" extrusionOk="0">
                  <a:moveTo>
                    <a:pt x="16563" y="1168"/>
                  </a:moveTo>
                  <a:lnTo>
                    <a:pt x="31479" y="16082"/>
                  </a:lnTo>
                  <a:lnTo>
                    <a:pt x="15968" y="31594"/>
                  </a:lnTo>
                  <a:lnTo>
                    <a:pt x="4209" y="28442"/>
                  </a:lnTo>
                  <a:lnTo>
                    <a:pt x="1052" y="16679"/>
                  </a:lnTo>
                  <a:lnTo>
                    <a:pt x="16563" y="1168"/>
                  </a:lnTo>
                  <a:close/>
                  <a:moveTo>
                    <a:pt x="16564" y="0"/>
                  </a:moveTo>
                  <a:cubicBezTo>
                    <a:pt x="16440" y="0"/>
                    <a:pt x="16316" y="47"/>
                    <a:pt x="16221" y="141"/>
                  </a:cubicBezTo>
                  <a:lnTo>
                    <a:pt x="171" y="16193"/>
                  </a:lnTo>
                  <a:cubicBezTo>
                    <a:pt x="48" y="16314"/>
                    <a:pt x="0" y="16493"/>
                    <a:pt x="45" y="16659"/>
                  </a:cubicBezTo>
                  <a:lnTo>
                    <a:pt x="3346" y="28963"/>
                  </a:lnTo>
                  <a:cubicBezTo>
                    <a:pt x="3391" y="29129"/>
                    <a:pt x="3521" y="29260"/>
                    <a:pt x="3688" y="29303"/>
                  </a:cubicBezTo>
                  <a:lnTo>
                    <a:pt x="15986" y="32600"/>
                  </a:lnTo>
                  <a:cubicBezTo>
                    <a:pt x="16028" y="32613"/>
                    <a:pt x="16070" y="32617"/>
                    <a:pt x="16112" y="32617"/>
                  </a:cubicBezTo>
                  <a:cubicBezTo>
                    <a:pt x="16238" y="32617"/>
                    <a:pt x="16363" y="32567"/>
                    <a:pt x="16454" y="32476"/>
                  </a:cubicBezTo>
                  <a:lnTo>
                    <a:pt x="32506" y="16424"/>
                  </a:lnTo>
                  <a:cubicBezTo>
                    <a:pt x="32694" y="16236"/>
                    <a:pt x="32694" y="15930"/>
                    <a:pt x="32506" y="15740"/>
                  </a:cubicBezTo>
                  <a:lnTo>
                    <a:pt x="16905" y="141"/>
                  </a:lnTo>
                  <a:cubicBezTo>
                    <a:pt x="16811" y="47"/>
                    <a:pt x="16688" y="0"/>
                    <a:pt x="16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2" name="Google Shape;50302;p38"/>
            <p:cNvSpPr/>
            <p:nvPr/>
          </p:nvSpPr>
          <p:spPr>
            <a:xfrm>
              <a:off x="4295475" y="3451550"/>
              <a:ext cx="596325" cy="708850"/>
            </a:xfrm>
            <a:custGeom>
              <a:avLst/>
              <a:gdLst/>
              <a:ahLst/>
              <a:cxnLst/>
              <a:rect l="l" t="t" r="r" b="b"/>
              <a:pathLst>
                <a:path w="23853" h="28354" extrusionOk="0">
                  <a:moveTo>
                    <a:pt x="16050" y="0"/>
                  </a:moveTo>
                  <a:lnTo>
                    <a:pt x="0" y="16052"/>
                  </a:lnTo>
                  <a:lnTo>
                    <a:pt x="3301" y="28354"/>
                  </a:lnTo>
                  <a:lnTo>
                    <a:pt x="23853" y="7801"/>
                  </a:lnTo>
                  <a:lnTo>
                    <a:pt x="160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3" name="Google Shape;50303;p38"/>
            <p:cNvSpPr/>
            <p:nvPr/>
          </p:nvSpPr>
          <p:spPr>
            <a:xfrm>
              <a:off x="4282650" y="3439475"/>
              <a:ext cx="622425" cy="733025"/>
            </a:xfrm>
            <a:custGeom>
              <a:avLst/>
              <a:gdLst/>
              <a:ahLst/>
              <a:cxnLst/>
              <a:rect l="l" t="t" r="r" b="b"/>
              <a:pathLst>
                <a:path w="24897" h="29321" extrusionOk="0">
                  <a:moveTo>
                    <a:pt x="16563" y="1168"/>
                  </a:moveTo>
                  <a:lnTo>
                    <a:pt x="23682" y="8284"/>
                  </a:lnTo>
                  <a:lnTo>
                    <a:pt x="4064" y="27902"/>
                  </a:lnTo>
                  <a:lnTo>
                    <a:pt x="1052" y="16679"/>
                  </a:lnTo>
                  <a:lnTo>
                    <a:pt x="16563" y="1168"/>
                  </a:lnTo>
                  <a:close/>
                  <a:moveTo>
                    <a:pt x="16564" y="0"/>
                  </a:moveTo>
                  <a:cubicBezTo>
                    <a:pt x="16440" y="0"/>
                    <a:pt x="16316" y="47"/>
                    <a:pt x="16221" y="141"/>
                  </a:cubicBezTo>
                  <a:lnTo>
                    <a:pt x="171" y="16193"/>
                  </a:lnTo>
                  <a:cubicBezTo>
                    <a:pt x="48" y="16314"/>
                    <a:pt x="0" y="16493"/>
                    <a:pt x="45" y="16659"/>
                  </a:cubicBezTo>
                  <a:lnTo>
                    <a:pt x="3346" y="28963"/>
                  </a:lnTo>
                  <a:cubicBezTo>
                    <a:pt x="3391" y="29129"/>
                    <a:pt x="3521" y="29260"/>
                    <a:pt x="3688" y="29303"/>
                  </a:cubicBezTo>
                  <a:cubicBezTo>
                    <a:pt x="3730" y="29316"/>
                    <a:pt x="3772" y="29320"/>
                    <a:pt x="3814" y="29320"/>
                  </a:cubicBezTo>
                  <a:cubicBezTo>
                    <a:pt x="3940" y="29320"/>
                    <a:pt x="4064" y="29270"/>
                    <a:pt x="4156" y="29179"/>
                  </a:cubicBezTo>
                  <a:lnTo>
                    <a:pt x="24706" y="8627"/>
                  </a:lnTo>
                  <a:cubicBezTo>
                    <a:pt x="24896" y="8438"/>
                    <a:pt x="24896" y="8132"/>
                    <a:pt x="24706" y="7942"/>
                  </a:cubicBezTo>
                  <a:lnTo>
                    <a:pt x="16905" y="141"/>
                  </a:lnTo>
                  <a:cubicBezTo>
                    <a:pt x="16811" y="47"/>
                    <a:pt x="16688" y="0"/>
                    <a:pt x="16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4" name="Google Shape;50304;p38"/>
            <p:cNvSpPr/>
            <p:nvPr/>
          </p:nvSpPr>
          <p:spPr>
            <a:xfrm>
              <a:off x="4584200" y="3339025"/>
              <a:ext cx="615075" cy="615075"/>
            </a:xfrm>
            <a:custGeom>
              <a:avLst/>
              <a:gdLst/>
              <a:ahLst/>
              <a:cxnLst/>
              <a:rect l="l" t="t" r="r" b="b"/>
              <a:pathLst>
                <a:path w="24603" h="24603" extrusionOk="0">
                  <a:moveTo>
                    <a:pt x="9005" y="1"/>
                  </a:moveTo>
                  <a:lnTo>
                    <a:pt x="1" y="9005"/>
                  </a:lnTo>
                  <a:lnTo>
                    <a:pt x="3296" y="21307"/>
                  </a:lnTo>
                  <a:lnTo>
                    <a:pt x="15598" y="24603"/>
                  </a:lnTo>
                  <a:lnTo>
                    <a:pt x="24603" y="15598"/>
                  </a:lnTo>
                  <a:lnTo>
                    <a:pt x="21307" y="3296"/>
                  </a:lnTo>
                  <a:lnTo>
                    <a:pt x="900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5" name="Google Shape;50305;p38"/>
            <p:cNvSpPr/>
            <p:nvPr/>
          </p:nvSpPr>
          <p:spPr>
            <a:xfrm>
              <a:off x="4571400" y="3326925"/>
              <a:ext cx="640700" cy="639275"/>
            </a:xfrm>
            <a:custGeom>
              <a:avLst/>
              <a:gdLst/>
              <a:ahLst/>
              <a:cxnLst/>
              <a:rect l="l" t="t" r="r" b="b"/>
              <a:pathLst>
                <a:path w="25628" h="25571" extrusionOk="0">
                  <a:moveTo>
                    <a:pt x="9662" y="1024"/>
                  </a:moveTo>
                  <a:lnTo>
                    <a:pt x="21424" y="4175"/>
                  </a:lnTo>
                  <a:lnTo>
                    <a:pt x="24576" y="15937"/>
                  </a:lnTo>
                  <a:lnTo>
                    <a:pt x="15965" y="24547"/>
                  </a:lnTo>
                  <a:lnTo>
                    <a:pt x="4203" y="21396"/>
                  </a:lnTo>
                  <a:lnTo>
                    <a:pt x="1052" y="9634"/>
                  </a:lnTo>
                  <a:lnTo>
                    <a:pt x="9662" y="1024"/>
                  </a:lnTo>
                  <a:close/>
                  <a:moveTo>
                    <a:pt x="9516" y="1"/>
                  </a:moveTo>
                  <a:cubicBezTo>
                    <a:pt x="9390" y="1"/>
                    <a:pt x="9267" y="51"/>
                    <a:pt x="9175" y="142"/>
                  </a:cubicBezTo>
                  <a:lnTo>
                    <a:pt x="170" y="9147"/>
                  </a:lnTo>
                  <a:cubicBezTo>
                    <a:pt x="48" y="9270"/>
                    <a:pt x="1" y="9447"/>
                    <a:pt x="44" y="9615"/>
                  </a:cubicBezTo>
                  <a:lnTo>
                    <a:pt x="3341" y="21915"/>
                  </a:lnTo>
                  <a:cubicBezTo>
                    <a:pt x="3387" y="22083"/>
                    <a:pt x="3517" y="22214"/>
                    <a:pt x="3684" y="22258"/>
                  </a:cubicBezTo>
                  <a:lnTo>
                    <a:pt x="15985" y="25555"/>
                  </a:lnTo>
                  <a:cubicBezTo>
                    <a:pt x="16026" y="25566"/>
                    <a:pt x="16068" y="25570"/>
                    <a:pt x="16110" y="25570"/>
                  </a:cubicBezTo>
                  <a:cubicBezTo>
                    <a:pt x="16236" y="25570"/>
                    <a:pt x="16360" y="25520"/>
                    <a:pt x="16452" y="25429"/>
                  </a:cubicBezTo>
                  <a:lnTo>
                    <a:pt x="25457" y="16424"/>
                  </a:lnTo>
                  <a:cubicBezTo>
                    <a:pt x="25580" y="16301"/>
                    <a:pt x="25628" y="16124"/>
                    <a:pt x="25583" y="15956"/>
                  </a:cubicBezTo>
                  <a:lnTo>
                    <a:pt x="22286" y="3656"/>
                  </a:lnTo>
                  <a:cubicBezTo>
                    <a:pt x="22242" y="3489"/>
                    <a:pt x="22111" y="3359"/>
                    <a:pt x="21945" y="3314"/>
                  </a:cubicBezTo>
                  <a:lnTo>
                    <a:pt x="9643" y="18"/>
                  </a:lnTo>
                  <a:cubicBezTo>
                    <a:pt x="9601" y="6"/>
                    <a:pt x="9559" y="1"/>
                    <a:pt x="95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06" name="Google Shape;50306;p38"/>
          <p:cNvGrpSpPr/>
          <p:nvPr/>
        </p:nvGrpSpPr>
        <p:grpSpPr>
          <a:xfrm>
            <a:off x="1534857" y="2747924"/>
            <a:ext cx="1077925" cy="332825"/>
            <a:chOff x="1581163" y="2405325"/>
            <a:chExt cx="1077925" cy="332825"/>
          </a:xfrm>
        </p:grpSpPr>
        <p:sp>
          <p:nvSpPr>
            <p:cNvPr id="50307" name="Google Shape;50307;p38"/>
            <p:cNvSpPr/>
            <p:nvPr/>
          </p:nvSpPr>
          <p:spPr>
            <a:xfrm>
              <a:off x="1581163" y="2405325"/>
              <a:ext cx="1077925" cy="172150"/>
            </a:xfrm>
            <a:custGeom>
              <a:avLst/>
              <a:gdLst/>
              <a:ahLst/>
              <a:cxnLst/>
              <a:rect l="l" t="t" r="r" b="b"/>
              <a:pathLst>
                <a:path w="43117" h="6886" extrusionOk="0">
                  <a:moveTo>
                    <a:pt x="1" y="0"/>
                  </a:moveTo>
                  <a:lnTo>
                    <a:pt x="1" y="3131"/>
                  </a:lnTo>
                  <a:cubicBezTo>
                    <a:pt x="1250" y="3131"/>
                    <a:pt x="1822" y="3697"/>
                    <a:pt x="2685" y="4554"/>
                  </a:cubicBezTo>
                  <a:cubicBezTo>
                    <a:pt x="3677" y="5540"/>
                    <a:pt x="5035" y="6885"/>
                    <a:pt x="7573" y="6885"/>
                  </a:cubicBezTo>
                  <a:cubicBezTo>
                    <a:pt x="10111" y="6885"/>
                    <a:pt x="11469" y="5540"/>
                    <a:pt x="12461" y="4554"/>
                  </a:cubicBezTo>
                  <a:cubicBezTo>
                    <a:pt x="13324" y="3697"/>
                    <a:pt x="13898" y="3131"/>
                    <a:pt x="15143" y="3131"/>
                  </a:cubicBezTo>
                  <a:cubicBezTo>
                    <a:pt x="16391" y="3131"/>
                    <a:pt x="16964" y="3697"/>
                    <a:pt x="17828" y="4554"/>
                  </a:cubicBezTo>
                  <a:cubicBezTo>
                    <a:pt x="18821" y="5540"/>
                    <a:pt x="20178" y="6885"/>
                    <a:pt x="22716" y="6885"/>
                  </a:cubicBezTo>
                  <a:cubicBezTo>
                    <a:pt x="25253" y="6885"/>
                    <a:pt x="26612" y="5540"/>
                    <a:pt x="27604" y="4554"/>
                  </a:cubicBezTo>
                  <a:cubicBezTo>
                    <a:pt x="28468" y="3697"/>
                    <a:pt x="29040" y="3131"/>
                    <a:pt x="30289" y="3131"/>
                  </a:cubicBezTo>
                  <a:cubicBezTo>
                    <a:pt x="31538" y="3131"/>
                    <a:pt x="32110" y="3697"/>
                    <a:pt x="32973" y="4554"/>
                  </a:cubicBezTo>
                  <a:cubicBezTo>
                    <a:pt x="33965" y="5540"/>
                    <a:pt x="35323" y="6885"/>
                    <a:pt x="37861" y="6885"/>
                  </a:cubicBezTo>
                  <a:cubicBezTo>
                    <a:pt x="40399" y="6885"/>
                    <a:pt x="41757" y="5540"/>
                    <a:pt x="42749" y="4554"/>
                  </a:cubicBezTo>
                  <a:cubicBezTo>
                    <a:pt x="42878" y="4430"/>
                    <a:pt x="42997" y="4307"/>
                    <a:pt x="43116" y="4198"/>
                  </a:cubicBezTo>
                  <a:lnTo>
                    <a:pt x="43116" y="445"/>
                  </a:lnTo>
                  <a:cubicBezTo>
                    <a:pt x="41967" y="924"/>
                    <a:pt x="41182" y="1703"/>
                    <a:pt x="40547" y="2332"/>
                  </a:cubicBezTo>
                  <a:cubicBezTo>
                    <a:pt x="39682" y="3190"/>
                    <a:pt x="39110" y="3756"/>
                    <a:pt x="37861" y="3756"/>
                  </a:cubicBezTo>
                  <a:cubicBezTo>
                    <a:pt x="36612" y="3756"/>
                    <a:pt x="36040" y="3190"/>
                    <a:pt x="35177" y="2332"/>
                  </a:cubicBezTo>
                  <a:cubicBezTo>
                    <a:pt x="34185" y="1350"/>
                    <a:pt x="32827" y="0"/>
                    <a:pt x="30289" y="0"/>
                  </a:cubicBezTo>
                  <a:cubicBezTo>
                    <a:pt x="27751" y="0"/>
                    <a:pt x="26393" y="1350"/>
                    <a:pt x="25401" y="2332"/>
                  </a:cubicBezTo>
                  <a:cubicBezTo>
                    <a:pt x="24538" y="3190"/>
                    <a:pt x="23965" y="3756"/>
                    <a:pt x="22716" y="3756"/>
                  </a:cubicBezTo>
                  <a:cubicBezTo>
                    <a:pt x="21468" y="3756"/>
                    <a:pt x="20898" y="3190"/>
                    <a:pt x="20031" y="2332"/>
                  </a:cubicBezTo>
                  <a:cubicBezTo>
                    <a:pt x="19038" y="1350"/>
                    <a:pt x="17681" y="0"/>
                    <a:pt x="15143" y="0"/>
                  </a:cubicBezTo>
                  <a:cubicBezTo>
                    <a:pt x="12609" y="0"/>
                    <a:pt x="11250" y="1350"/>
                    <a:pt x="10259" y="2332"/>
                  </a:cubicBezTo>
                  <a:cubicBezTo>
                    <a:pt x="9391" y="3190"/>
                    <a:pt x="8822" y="3756"/>
                    <a:pt x="7573" y="3756"/>
                  </a:cubicBezTo>
                  <a:cubicBezTo>
                    <a:pt x="6324" y="3756"/>
                    <a:pt x="5752" y="3190"/>
                    <a:pt x="4889" y="2332"/>
                  </a:cubicBezTo>
                  <a:cubicBezTo>
                    <a:pt x="3897" y="1350"/>
                    <a:pt x="2539"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8" name="Google Shape;50308;p38"/>
            <p:cNvSpPr/>
            <p:nvPr/>
          </p:nvSpPr>
          <p:spPr>
            <a:xfrm>
              <a:off x="1581163" y="2566000"/>
              <a:ext cx="1077925" cy="172150"/>
            </a:xfrm>
            <a:custGeom>
              <a:avLst/>
              <a:gdLst/>
              <a:ahLst/>
              <a:cxnLst/>
              <a:rect l="l" t="t" r="r" b="b"/>
              <a:pathLst>
                <a:path w="43117" h="6886" extrusionOk="0">
                  <a:moveTo>
                    <a:pt x="1" y="1"/>
                  </a:moveTo>
                  <a:lnTo>
                    <a:pt x="1" y="3130"/>
                  </a:lnTo>
                  <a:cubicBezTo>
                    <a:pt x="1250" y="3130"/>
                    <a:pt x="1822" y="3698"/>
                    <a:pt x="2685" y="4555"/>
                  </a:cubicBezTo>
                  <a:cubicBezTo>
                    <a:pt x="3677" y="5538"/>
                    <a:pt x="5035" y="6886"/>
                    <a:pt x="7573" y="6886"/>
                  </a:cubicBezTo>
                  <a:cubicBezTo>
                    <a:pt x="10111" y="6886"/>
                    <a:pt x="11469" y="5538"/>
                    <a:pt x="12461" y="4555"/>
                  </a:cubicBezTo>
                  <a:cubicBezTo>
                    <a:pt x="13324" y="3698"/>
                    <a:pt x="13898" y="3130"/>
                    <a:pt x="15143" y="3130"/>
                  </a:cubicBezTo>
                  <a:cubicBezTo>
                    <a:pt x="16391" y="3130"/>
                    <a:pt x="16964" y="3698"/>
                    <a:pt x="17828" y="4555"/>
                  </a:cubicBezTo>
                  <a:cubicBezTo>
                    <a:pt x="18821" y="5538"/>
                    <a:pt x="20178" y="6886"/>
                    <a:pt x="22716" y="6886"/>
                  </a:cubicBezTo>
                  <a:cubicBezTo>
                    <a:pt x="25253" y="6886"/>
                    <a:pt x="26612" y="5538"/>
                    <a:pt x="27604" y="4555"/>
                  </a:cubicBezTo>
                  <a:cubicBezTo>
                    <a:pt x="28468" y="3698"/>
                    <a:pt x="29040" y="3130"/>
                    <a:pt x="30289" y="3130"/>
                  </a:cubicBezTo>
                  <a:cubicBezTo>
                    <a:pt x="31538" y="3130"/>
                    <a:pt x="32110" y="3698"/>
                    <a:pt x="32973" y="4555"/>
                  </a:cubicBezTo>
                  <a:cubicBezTo>
                    <a:pt x="33965" y="5538"/>
                    <a:pt x="35323" y="6886"/>
                    <a:pt x="37861" y="6886"/>
                  </a:cubicBezTo>
                  <a:cubicBezTo>
                    <a:pt x="40399" y="6886"/>
                    <a:pt x="41757" y="5538"/>
                    <a:pt x="42749" y="4555"/>
                  </a:cubicBezTo>
                  <a:cubicBezTo>
                    <a:pt x="42878" y="4429"/>
                    <a:pt x="42997" y="4307"/>
                    <a:pt x="43116" y="4198"/>
                  </a:cubicBezTo>
                  <a:lnTo>
                    <a:pt x="43116" y="446"/>
                  </a:lnTo>
                  <a:cubicBezTo>
                    <a:pt x="41967" y="925"/>
                    <a:pt x="41182" y="1704"/>
                    <a:pt x="40547" y="2332"/>
                  </a:cubicBezTo>
                  <a:cubicBezTo>
                    <a:pt x="39682" y="3191"/>
                    <a:pt x="39110" y="3757"/>
                    <a:pt x="37861" y="3757"/>
                  </a:cubicBezTo>
                  <a:cubicBezTo>
                    <a:pt x="36612" y="3757"/>
                    <a:pt x="36040" y="3191"/>
                    <a:pt x="35177" y="2332"/>
                  </a:cubicBezTo>
                  <a:cubicBezTo>
                    <a:pt x="34185" y="1351"/>
                    <a:pt x="32827" y="1"/>
                    <a:pt x="30289" y="1"/>
                  </a:cubicBezTo>
                  <a:cubicBezTo>
                    <a:pt x="27751" y="1"/>
                    <a:pt x="26393" y="1351"/>
                    <a:pt x="25401" y="2332"/>
                  </a:cubicBezTo>
                  <a:cubicBezTo>
                    <a:pt x="24538" y="3191"/>
                    <a:pt x="23965" y="3757"/>
                    <a:pt x="22716" y="3757"/>
                  </a:cubicBezTo>
                  <a:cubicBezTo>
                    <a:pt x="21468" y="3757"/>
                    <a:pt x="20898" y="3191"/>
                    <a:pt x="20031" y="2332"/>
                  </a:cubicBezTo>
                  <a:cubicBezTo>
                    <a:pt x="19038" y="1351"/>
                    <a:pt x="17681" y="1"/>
                    <a:pt x="15143" y="1"/>
                  </a:cubicBezTo>
                  <a:cubicBezTo>
                    <a:pt x="12609" y="1"/>
                    <a:pt x="11250" y="1351"/>
                    <a:pt x="10259" y="2332"/>
                  </a:cubicBezTo>
                  <a:cubicBezTo>
                    <a:pt x="9391" y="3191"/>
                    <a:pt x="8822" y="3757"/>
                    <a:pt x="7573" y="3757"/>
                  </a:cubicBezTo>
                  <a:cubicBezTo>
                    <a:pt x="6324" y="3757"/>
                    <a:pt x="5752" y="3191"/>
                    <a:pt x="4889" y="2332"/>
                  </a:cubicBezTo>
                  <a:cubicBezTo>
                    <a:pt x="3897" y="1351"/>
                    <a:pt x="2539" y="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09" name="Google Shape;50309;p38"/>
          <p:cNvGrpSpPr/>
          <p:nvPr/>
        </p:nvGrpSpPr>
        <p:grpSpPr>
          <a:xfrm>
            <a:off x="6421660" y="2719160"/>
            <a:ext cx="1077925" cy="332825"/>
            <a:chOff x="1581163" y="2405325"/>
            <a:chExt cx="1077925" cy="332825"/>
          </a:xfrm>
        </p:grpSpPr>
        <p:sp>
          <p:nvSpPr>
            <p:cNvPr id="50310" name="Google Shape;50310;p38"/>
            <p:cNvSpPr/>
            <p:nvPr/>
          </p:nvSpPr>
          <p:spPr>
            <a:xfrm>
              <a:off x="1581163" y="2405325"/>
              <a:ext cx="1077925" cy="172150"/>
            </a:xfrm>
            <a:custGeom>
              <a:avLst/>
              <a:gdLst/>
              <a:ahLst/>
              <a:cxnLst/>
              <a:rect l="l" t="t" r="r" b="b"/>
              <a:pathLst>
                <a:path w="43117" h="6886" extrusionOk="0">
                  <a:moveTo>
                    <a:pt x="1" y="0"/>
                  </a:moveTo>
                  <a:lnTo>
                    <a:pt x="1" y="3131"/>
                  </a:lnTo>
                  <a:cubicBezTo>
                    <a:pt x="1250" y="3131"/>
                    <a:pt x="1822" y="3697"/>
                    <a:pt x="2685" y="4554"/>
                  </a:cubicBezTo>
                  <a:cubicBezTo>
                    <a:pt x="3677" y="5540"/>
                    <a:pt x="5035" y="6885"/>
                    <a:pt x="7573" y="6885"/>
                  </a:cubicBezTo>
                  <a:cubicBezTo>
                    <a:pt x="10111" y="6885"/>
                    <a:pt x="11469" y="5540"/>
                    <a:pt x="12461" y="4554"/>
                  </a:cubicBezTo>
                  <a:cubicBezTo>
                    <a:pt x="13324" y="3697"/>
                    <a:pt x="13898" y="3131"/>
                    <a:pt x="15143" y="3131"/>
                  </a:cubicBezTo>
                  <a:cubicBezTo>
                    <a:pt x="16391" y="3131"/>
                    <a:pt x="16964" y="3697"/>
                    <a:pt x="17828" y="4554"/>
                  </a:cubicBezTo>
                  <a:cubicBezTo>
                    <a:pt x="18821" y="5540"/>
                    <a:pt x="20178" y="6885"/>
                    <a:pt x="22716" y="6885"/>
                  </a:cubicBezTo>
                  <a:cubicBezTo>
                    <a:pt x="25253" y="6885"/>
                    <a:pt x="26612" y="5540"/>
                    <a:pt x="27604" y="4554"/>
                  </a:cubicBezTo>
                  <a:cubicBezTo>
                    <a:pt x="28468" y="3697"/>
                    <a:pt x="29040" y="3131"/>
                    <a:pt x="30289" y="3131"/>
                  </a:cubicBezTo>
                  <a:cubicBezTo>
                    <a:pt x="31538" y="3131"/>
                    <a:pt x="32110" y="3697"/>
                    <a:pt x="32973" y="4554"/>
                  </a:cubicBezTo>
                  <a:cubicBezTo>
                    <a:pt x="33965" y="5540"/>
                    <a:pt x="35323" y="6885"/>
                    <a:pt x="37861" y="6885"/>
                  </a:cubicBezTo>
                  <a:cubicBezTo>
                    <a:pt x="40399" y="6885"/>
                    <a:pt x="41757" y="5540"/>
                    <a:pt x="42749" y="4554"/>
                  </a:cubicBezTo>
                  <a:cubicBezTo>
                    <a:pt x="42878" y="4430"/>
                    <a:pt x="42997" y="4307"/>
                    <a:pt x="43116" y="4198"/>
                  </a:cubicBezTo>
                  <a:lnTo>
                    <a:pt x="43116" y="445"/>
                  </a:lnTo>
                  <a:cubicBezTo>
                    <a:pt x="41967" y="924"/>
                    <a:pt x="41182" y="1703"/>
                    <a:pt x="40547" y="2332"/>
                  </a:cubicBezTo>
                  <a:cubicBezTo>
                    <a:pt x="39682" y="3190"/>
                    <a:pt x="39110" y="3756"/>
                    <a:pt x="37861" y="3756"/>
                  </a:cubicBezTo>
                  <a:cubicBezTo>
                    <a:pt x="36612" y="3756"/>
                    <a:pt x="36040" y="3190"/>
                    <a:pt x="35177" y="2332"/>
                  </a:cubicBezTo>
                  <a:cubicBezTo>
                    <a:pt x="34185" y="1350"/>
                    <a:pt x="32827" y="0"/>
                    <a:pt x="30289" y="0"/>
                  </a:cubicBezTo>
                  <a:cubicBezTo>
                    <a:pt x="27751" y="0"/>
                    <a:pt x="26393" y="1350"/>
                    <a:pt x="25401" y="2332"/>
                  </a:cubicBezTo>
                  <a:cubicBezTo>
                    <a:pt x="24538" y="3190"/>
                    <a:pt x="23965" y="3756"/>
                    <a:pt x="22716" y="3756"/>
                  </a:cubicBezTo>
                  <a:cubicBezTo>
                    <a:pt x="21468" y="3756"/>
                    <a:pt x="20898" y="3190"/>
                    <a:pt x="20031" y="2332"/>
                  </a:cubicBezTo>
                  <a:cubicBezTo>
                    <a:pt x="19038" y="1350"/>
                    <a:pt x="17681" y="0"/>
                    <a:pt x="15143" y="0"/>
                  </a:cubicBezTo>
                  <a:cubicBezTo>
                    <a:pt x="12609" y="0"/>
                    <a:pt x="11250" y="1350"/>
                    <a:pt x="10259" y="2332"/>
                  </a:cubicBezTo>
                  <a:cubicBezTo>
                    <a:pt x="9391" y="3190"/>
                    <a:pt x="8822" y="3756"/>
                    <a:pt x="7573" y="3756"/>
                  </a:cubicBezTo>
                  <a:cubicBezTo>
                    <a:pt x="6324" y="3756"/>
                    <a:pt x="5752" y="3190"/>
                    <a:pt x="4889" y="2332"/>
                  </a:cubicBezTo>
                  <a:cubicBezTo>
                    <a:pt x="3897" y="1350"/>
                    <a:pt x="2539"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1" name="Google Shape;50311;p38"/>
            <p:cNvSpPr/>
            <p:nvPr/>
          </p:nvSpPr>
          <p:spPr>
            <a:xfrm>
              <a:off x="1581163" y="2566000"/>
              <a:ext cx="1077925" cy="172150"/>
            </a:xfrm>
            <a:custGeom>
              <a:avLst/>
              <a:gdLst/>
              <a:ahLst/>
              <a:cxnLst/>
              <a:rect l="l" t="t" r="r" b="b"/>
              <a:pathLst>
                <a:path w="43117" h="6886" extrusionOk="0">
                  <a:moveTo>
                    <a:pt x="1" y="1"/>
                  </a:moveTo>
                  <a:lnTo>
                    <a:pt x="1" y="3130"/>
                  </a:lnTo>
                  <a:cubicBezTo>
                    <a:pt x="1250" y="3130"/>
                    <a:pt x="1822" y="3698"/>
                    <a:pt x="2685" y="4555"/>
                  </a:cubicBezTo>
                  <a:cubicBezTo>
                    <a:pt x="3677" y="5538"/>
                    <a:pt x="5035" y="6886"/>
                    <a:pt x="7573" y="6886"/>
                  </a:cubicBezTo>
                  <a:cubicBezTo>
                    <a:pt x="10111" y="6886"/>
                    <a:pt x="11469" y="5538"/>
                    <a:pt x="12461" y="4555"/>
                  </a:cubicBezTo>
                  <a:cubicBezTo>
                    <a:pt x="13324" y="3698"/>
                    <a:pt x="13898" y="3130"/>
                    <a:pt x="15143" y="3130"/>
                  </a:cubicBezTo>
                  <a:cubicBezTo>
                    <a:pt x="16391" y="3130"/>
                    <a:pt x="16964" y="3698"/>
                    <a:pt x="17828" y="4555"/>
                  </a:cubicBezTo>
                  <a:cubicBezTo>
                    <a:pt x="18821" y="5538"/>
                    <a:pt x="20178" y="6886"/>
                    <a:pt x="22716" y="6886"/>
                  </a:cubicBezTo>
                  <a:cubicBezTo>
                    <a:pt x="25253" y="6886"/>
                    <a:pt x="26612" y="5538"/>
                    <a:pt x="27604" y="4555"/>
                  </a:cubicBezTo>
                  <a:cubicBezTo>
                    <a:pt x="28468" y="3698"/>
                    <a:pt x="29040" y="3130"/>
                    <a:pt x="30289" y="3130"/>
                  </a:cubicBezTo>
                  <a:cubicBezTo>
                    <a:pt x="31538" y="3130"/>
                    <a:pt x="32110" y="3698"/>
                    <a:pt x="32973" y="4555"/>
                  </a:cubicBezTo>
                  <a:cubicBezTo>
                    <a:pt x="33965" y="5538"/>
                    <a:pt x="35323" y="6886"/>
                    <a:pt x="37861" y="6886"/>
                  </a:cubicBezTo>
                  <a:cubicBezTo>
                    <a:pt x="40399" y="6886"/>
                    <a:pt x="41757" y="5538"/>
                    <a:pt x="42749" y="4555"/>
                  </a:cubicBezTo>
                  <a:cubicBezTo>
                    <a:pt x="42878" y="4429"/>
                    <a:pt x="42997" y="4307"/>
                    <a:pt x="43116" y="4198"/>
                  </a:cubicBezTo>
                  <a:lnTo>
                    <a:pt x="43116" y="446"/>
                  </a:lnTo>
                  <a:cubicBezTo>
                    <a:pt x="41967" y="925"/>
                    <a:pt x="41182" y="1704"/>
                    <a:pt x="40547" y="2332"/>
                  </a:cubicBezTo>
                  <a:cubicBezTo>
                    <a:pt x="39682" y="3191"/>
                    <a:pt x="39110" y="3757"/>
                    <a:pt x="37861" y="3757"/>
                  </a:cubicBezTo>
                  <a:cubicBezTo>
                    <a:pt x="36612" y="3757"/>
                    <a:pt x="36040" y="3191"/>
                    <a:pt x="35177" y="2332"/>
                  </a:cubicBezTo>
                  <a:cubicBezTo>
                    <a:pt x="34185" y="1351"/>
                    <a:pt x="32827" y="1"/>
                    <a:pt x="30289" y="1"/>
                  </a:cubicBezTo>
                  <a:cubicBezTo>
                    <a:pt x="27751" y="1"/>
                    <a:pt x="26393" y="1351"/>
                    <a:pt x="25401" y="2332"/>
                  </a:cubicBezTo>
                  <a:cubicBezTo>
                    <a:pt x="24538" y="3191"/>
                    <a:pt x="23965" y="3757"/>
                    <a:pt x="22716" y="3757"/>
                  </a:cubicBezTo>
                  <a:cubicBezTo>
                    <a:pt x="21468" y="3757"/>
                    <a:pt x="20898" y="3191"/>
                    <a:pt x="20031" y="2332"/>
                  </a:cubicBezTo>
                  <a:cubicBezTo>
                    <a:pt x="19038" y="1351"/>
                    <a:pt x="17681" y="1"/>
                    <a:pt x="15143" y="1"/>
                  </a:cubicBezTo>
                  <a:cubicBezTo>
                    <a:pt x="12609" y="1"/>
                    <a:pt x="11250" y="1351"/>
                    <a:pt x="10259" y="2332"/>
                  </a:cubicBezTo>
                  <a:cubicBezTo>
                    <a:pt x="9391" y="3191"/>
                    <a:pt x="8822" y="3757"/>
                    <a:pt x="7573" y="3757"/>
                  </a:cubicBezTo>
                  <a:cubicBezTo>
                    <a:pt x="6324" y="3757"/>
                    <a:pt x="5752" y="3191"/>
                    <a:pt x="4889" y="2332"/>
                  </a:cubicBezTo>
                  <a:cubicBezTo>
                    <a:pt x="3897" y="1351"/>
                    <a:pt x="2539" y="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12" name="Google Shape;50312;p38"/>
          <p:cNvGrpSpPr/>
          <p:nvPr/>
        </p:nvGrpSpPr>
        <p:grpSpPr>
          <a:xfrm>
            <a:off x="158300" y="-48625"/>
            <a:ext cx="1392350" cy="1390650"/>
            <a:chOff x="460125" y="1801625"/>
            <a:chExt cx="1392350" cy="1390650"/>
          </a:xfrm>
        </p:grpSpPr>
        <p:sp>
          <p:nvSpPr>
            <p:cNvPr id="50313" name="Google Shape;50313;p38"/>
            <p:cNvSpPr/>
            <p:nvPr/>
          </p:nvSpPr>
          <p:spPr>
            <a:xfrm>
              <a:off x="517950" y="1857750"/>
              <a:ext cx="1321925" cy="1321925"/>
            </a:xfrm>
            <a:custGeom>
              <a:avLst/>
              <a:gdLst/>
              <a:ahLst/>
              <a:cxnLst/>
              <a:rect l="l" t="t" r="r" b="b"/>
              <a:pathLst>
                <a:path w="52877" h="52877" extrusionOk="0">
                  <a:moveTo>
                    <a:pt x="43195" y="1"/>
                  </a:moveTo>
                  <a:lnTo>
                    <a:pt x="36354" y="6840"/>
                  </a:lnTo>
                  <a:lnTo>
                    <a:pt x="37091" y="7576"/>
                  </a:lnTo>
                  <a:cubicBezTo>
                    <a:pt x="41032" y="11517"/>
                    <a:pt x="43202" y="16758"/>
                    <a:pt x="43202" y="22334"/>
                  </a:cubicBezTo>
                  <a:cubicBezTo>
                    <a:pt x="43202" y="27908"/>
                    <a:pt x="41032" y="33149"/>
                    <a:pt x="37091" y="37090"/>
                  </a:cubicBezTo>
                  <a:cubicBezTo>
                    <a:pt x="33147" y="41032"/>
                    <a:pt x="27908" y="43203"/>
                    <a:pt x="22333" y="43203"/>
                  </a:cubicBezTo>
                  <a:cubicBezTo>
                    <a:pt x="16759" y="43203"/>
                    <a:pt x="11518" y="41032"/>
                    <a:pt x="7576" y="37090"/>
                  </a:cubicBezTo>
                  <a:lnTo>
                    <a:pt x="6841" y="36355"/>
                  </a:lnTo>
                  <a:lnTo>
                    <a:pt x="0" y="43195"/>
                  </a:lnTo>
                  <a:lnTo>
                    <a:pt x="736" y="43930"/>
                  </a:lnTo>
                  <a:cubicBezTo>
                    <a:pt x="6505" y="49699"/>
                    <a:pt x="14175" y="52877"/>
                    <a:pt x="22333" y="52877"/>
                  </a:cubicBezTo>
                  <a:cubicBezTo>
                    <a:pt x="30492" y="52877"/>
                    <a:pt x="38162" y="49699"/>
                    <a:pt x="43930" y="43930"/>
                  </a:cubicBezTo>
                  <a:cubicBezTo>
                    <a:pt x="49699" y="38162"/>
                    <a:pt x="52876" y="30493"/>
                    <a:pt x="52876" y="22334"/>
                  </a:cubicBezTo>
                  <a:cubicBezTo>
                    <a:pt x="52876" y="14175"/>
                    <a:pt x="49699" y="6504"/>
                    <a:pt x="43930" y="736"/>
                  </a:cubicBezTo>
                  <a:lnTo>
                    <a:pt x="431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4" name="Google Shape;50314;p38"/>
            <p:cNvSpPr/>
            <p:nvPr/>
          </p:nvSpPr>
          <p:spPr>
            <a:xfrm>
              <a:off x="500125" y="1839950"/>
              <a:ext cx="1352350" cy="1352325"/>
            </a:xfrm>
            <a:custGeom>
              <a:avLst/>
              <a:gdLst/>
              <a:ahLst/>
              <a:cxnLst/>
              <a:rect l="l" t="t" r="r" b="b"/>
              <a:pathLst>
                <a:path w="54094" h="54093" extrusionOk="0">
                  <a:moveTo>
                    <a:pt x="43908" y="1425"/>
                  </a:moveTo>
                  <a:lnTo>
                    <a:pt x="44287" y="1805"/>
                  </a:lnTo>
                  <a:cubicBezTo>
                    <a:pt x="49961" y="7478"/>
                    <a:pt x="53087" y="15020"/>
                    <a:pt x="53087" y="23046"/>
                  </a:cubicBezTo>
                  <a:cubicBezTo>
                    <a:pt x="53087" y="31070"/>
                    <a:pt x="49961" y="38613"/>
                    <a:pt x="44287" y="44287"/>
                  </a:cubicBezTo>
                  <a:cubicBezTo>
                    <a:pt x="38614" y="49960"/>
                    <a:pt x="31072" y="53085"/>
                    <a:pt x="23046" y="53085"/>
                  </a:cubicBezTo>
                  <a:cubicBezTo>
                    <a:pt x="15023" y="53085"/>
                    <a:pt x="7479" y="49960"/>
                    <a:pt x="1806" y="44287"/>
                  </a:cubicBezTo>
                  <a:lnTo>
                    <a:pt x="1426" y="43907"/>
                  </a:lnTo>
                  <a:lnTo>
                    <a:pt x="7554" y="37779"/>
                  </a:lnTo>
                  <a:lnTo>
                    <a:pt x="7933" y="38159"/>
                  </a:lnTo>
                  <a:cubicBezTo>
                    <a:pt x="11970" y="42196"/>
                    <a:pt x="17339" y="44419"/>
                    <a:pt x="23046" y="44419"/>
                  </a:cubicBezTo>
                  <a:cubicBezTo>
                    <a:pt x="28754" y="44419"/>
                    <a:pt x="34121" y="42196"/>
                    <a:pt x="38160" y="38159"/>
                  </a:cubicBezTo>
                  <a:cubicBezTo>
                    <a:pt x="42196" y="34122"/>
                    <a:pt x="44419" y="28755"/>
                    <a:pt x="44419" y="23046"/>
                  </a:cubicBezTo>
                  <a:cubicBezTo>
                    <a:pt x="44419" y="17335"/>
                    <a:pt x="42196" y="11968"/>
                    <a:pt x="38160" y="7931"/>
                  </a:cubicBezTo>
                  <a:lnTo>
                    <a:pt x="37780" y="7552"/>
                  </a:lnTo>
                  <a:lnTo>
                    <a:pt x="43908" y="1425"/>
                  </a:lnTo>
                  <a:close/>
                  <a:moveTo>
                    <a:pt x="43908" y="0"/>
                  </a:moveTo>
                  <a:lnTo>
                    <a:pt x="36355" y="7552"/>
                  </a:lnTo>
                  <a:lnTo>
                    <a:pt x="37447" y="8644"/>
                  </a:lnTo>
                  <a:cubicBezTo>
                    <a:pt x="41293" y="12490"/>
                    <a:pt x="43411" y="17605"/>
                    <a:pt x="43411" y="23046"/>
                  </a:cubicBezTo>
                  <a:cubicBezTo>
                    <a:pt x="43411" y="28486"/>
                    <a:pt x="41293" y="33600"/>
                    <a:pt x="37447" y="37446"/>
                  </a:cubicBezTo>
                  <a:cubicBezTo>
                    <a:pt x="33599" y="41293"/>
                    <a:pt x="28486" y="43411"/>
                    <a:pt x="23046" y="43411"/>
                  </a:cubicBezTo>
                  <a:cubicBezTo>
                    <a:pt x="17607" y="43411"/>
                    <a:pt x="12492" y="41293"/>
                    <a:pt x="8646" y="37446"/>
                  </a:cubicBezTo>
                  <a:lnTo>
                    <a:pt x="7554" y="36354"/>
                  </a:lnTo>
                  <a:lnTo>
                    <a:pt x="1" y="43907"/>
                  </a:lnTo>
                  <a:lnTo>
                    <a:pt x="1093" y="44999"/>
                  </a:lnTo>
                  <a:cubicBezTo>
                    <a:pt x="6955" y="50863"/>
                    <a:pt x="14753" y="54093"/>
                    <a:pt x="23046" y="54093"/>
                  </a:cubicBezTo>
                  <a:cubicBezTo>
                    <a:pt x="31340" y="54093"/>
                    <a:pt x="39136" y="50863"/>
                    <a:pt x="45000" y="44999"/>
                  </a:cubicBezTo>
                  <a:cubicBezTo>
                    <a:pt x="50865" y="39135"/>
                    <a:pt x="54093" y="31340"/>
                    <a:pt x="54093" y="23046"/>
                  </a:cubicBezTo>
                  <a:cubicBezTo>
                    <a:pt x="54093" y="14752"/>
                    <a:pt x="50865" y="6955"/>
                    <a:pt x="45000" y="1092"/>
                  </a:cubicBezTo>
                  <a:lnTo>
                    <a:pt x="439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5" name="Google Shape;50315;p38"/>
            <p:cNvSpPr/>
            <p:nvPr/>
          </p:nvSpPr>
          <p:spPr>
            <a:xfrm>
              <a:off x="1388200" y="1814225"/>
              <a:ext cx="250575" cy="250575"/>
            </a:xfrm>
            <a:custGeom>
              <a:avLst/>
              <a:gdLst/>
              <a:ahLst/>
              <a:cxnLst/>
              <a:rect l="l" t="t" r="r" b="b"/>
              <a:pathLst>
                <a:path w="10023" h="10023" extrusionOk="0">
                  <a:moveTo>
                    <a:pt x="5013" y="0"/>
                  </a:moveTo>
                  <a:cubicBezTo>
                    <a:pt x="2245" y="0"/>
                    <a:pt x="1" y="2243"/>
                    <a:pt x="1" y="5010"/>
                  </a:cubicBezTo>
                  <a:cubicBezTo>
                    <a:pt x="1" y="7778"/>
                    <a:pt x="2245" y="10022"/>
                    <a:pt x="5013" y="10022"/>
                  </a:cubicBezTo>
                  <a:cubicBezTo>
                    <a:pt x="7779" y="10022"/>
                    <a:pt x="10023" y="7778"/>
                    <a:pt x="10023" y="5010"/>
                  </a:cubicBezTo>
                  <a:cubicBezTo>
                    <a:pt x="10023" y="2243"/>
                    <a:pt x="7779" y="0"/>
                    <a:pt x="50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6" name="Google Shape;50316;p38"/>
            <p:cNvSpPr/>
            <p:nvPr/>
          </p:nvSpPr>
          <p:spPr>
            <a:xfrm>
              <a:off x="1375600" y="1801625"/>
              <a:ext cx="275775" cy="275775"/>
            </a:xfrm>
            <a:custGeom>
              <a:avLst/>
              <a:gdLst/>
              <a:ahLst/>
              <a:cxnLst/>
              <a:rect l="l" t="t" r="r" b="b"/>
              <a:pathLst>
                <a:path w="11031" h="11031" extrusionOk="0">
                  <a:moveTo>
                    <a:pt x="5517" y="1008"/>
                  </a:moveTo>
                  <a:cubicBezTo>
                    <a:pt x="8001" y="1008"/>
                    <a:pt x="10023" y="3030"/>
                    <a:pt x="10023" y="5514"/>
                  </a:cubicBezTo>
                  <a:cubicBezTo>
                    <a:pt x="10023" y="8000"/>
                    <a:pt x="8001" y="10022"/>
                    <a:pt x="5517" y="10022"/>
                  </a:cubicBezTo>
                  <a:cubicBezTo>
                    <a:pt x="3031" y="10022"/>
                    <a:pt x="1009" y="8000"/>
                    <a:pt x="1009" y="5514"/>
                  </a:cubicBezTo>
                  <a:cubicBezTo>
                    <a:pt x="1009" y="3030"/>
                    <a:pt x="3031" y="1008"/>
                    <a:pt x="5517" y="1008"/>
                  </a:cubicBezTo>
                  <a:close/>
                  <a:moveTo>
                    <a:pt x="5517" y="0"/>
                  </a:moveTo>
                  <a:cubicBezTo>
                    <a:pt x="2475" y="0"/>
                    <a:pt x="1" y="2474"/>
                    <a:pt x="1" y="5514"/>
                  </a:cubicBezTo>
                  <a:cubicBezTo>
                    <a:pt x="1" y="8555"/>
                    <a:pt x="2475" y="11030"/>
                    <a:pt x="5517" y="11030"/>
                  </a:cubicBezTo>
                  <a:cubicBezTo>
                    <a:pt x="8557" y="11030"/>
                    <a:pt x="11031" y="8555"/>
                    <a:pt x="11031" y="5514"/>
                  </a:cubicBezTo>
                  <a:cubicBezTo>
                    <a:pt x="11031" y="2474"/>
                    <a:pt x="8557" y="0"/>
                    <a:pt x="55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7" name="Google Shape;50317;p38"/>
            <p:cNvSpPr/>
            <p:nvPr/>
          </p:nvSpPr>
          <p:spPr>
            <a:xfrm>
              <a:off x="472725" y="2718975"/>
              <a:ext cx="250575" cy="250575"/>
            </a:xfrm>
            <a:custGeom>
              <a:avLst/>
              <a:gdLst/>
              <a:ahLst/>
              <a:cxnLst/>
              <a:rect l="l" t="t" r="r" b="b"/>
              <a:pathLst>
                <a:path w="10023" h="10023" extrusionOk="0">
                  <a:moveTo>
                    <a:pt x="5012" y="1"/>
                  </a:moveTo>
                  <a:cubicBezTo>
                    <a:pt x="2244" y="1"/>
                    <a:pt x="0" y="2245"/>
                    <a:pt x="0" y="5011"/>
                  </a:cubicBezTo>
                  <a:cubicBezTo>
                    <a:pt x="0" y="7779"/>
                    <a:pt x="2244" y="10023"/>
                    <a:pt x="5012" y="10023"/>
                  </a:cubicBezTo>
                  <a:cubicBezTo>
                    <a:pt x="7780" y="10023"/>
                    <a:pt x="10022" y="7779"/>
                    <a:pt x="10022" y="5011"/>
                  </a:cubicBezTo>
                  <a:cubicBezTo>
                    <a:pt x="10022" y="2245"/>
                    <a:pt x="7780" y="1"/>
                    <a:pt x="50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8" name="Google Shape;50318;p38"/>
            <p:cNvSpPr/>
            <p:nvPr/>
          </p:nvSpPr>
          <p:spPr>
            <a:xfrm>
              <a:off x="460125" y="2706375"/>
              <a:ext cx="275775" cy="275775"/>
            </a:xfrm>
            <a:custGeom>
              <a:avLst/>
              <a:gdLst/>
              <a:ahLst/>
              <a:cxnLst/>
              <a:rect l="l" t="t" r="r" b="b"/>
              <a:pathLst>
                <a:path w="11031" h="11031" extrusionOk="0">
                  <a:moveTo>
                    <a:pt x="5516" y="1009"/>
                  </a:moveTo>
                  <a:cubicBezTo>
                    <a:pt x="8000" y="1009"/>
                    <a:pt x="10022" y="3031"/>
                    <a:pt x="10022" y="5515"/>
                  </a:cubicBezTo>
                  <a:cubicBezTo>
                    <a:pt x="10022" y="8001"/>
                    <a:pt x="8000" y="10023"/>
                    <a:pt x="5516" y="10023"/>
                  </a:cubicBezTo>
                  <a:cubicBezTo>
                    <a:pt x="3031" y="10023"/>
                    <a:pt x="1008" y="8001"/>
                    <a:pt x="1008" y="5515"/>
                  </a:cubicBezTo>
                  <a:cubicBezTo>
                    <a:pt x="1008" y="3031"/>
                    <a:pt x="3031" y="1009"/>
                    <a:pt x="5516" y="1009"/>
                  </a:cubicBezTo>
                  <a:close/>
                  <a:moveTo>
                    <a:pt x="5516" y="1"/>
                  </a:moveTo>
                  <a:cubicBezTo>
                    <a:pt x="2474" y="1"/>
                    <a:pt x="0" y="2474"/>
                    <a:pt x="0" y="5515"/>
                  </a:cubicBezTo>
                  <a:cubicBezTo>
                    <a:pt x="0" y="8557"/>
                    <a:pt x="2474" y="11031"/>
                    <a:pt x="5516" y="11031"/>
                  </a:cubicBezTo>
                  <a:cubicBezTo>
                    <a:pt x="8557" y="11031"/>
                    <a:pt x="11030" y="8557"/>
                    <a:pt x="11030" y="5515"/>
                  </a:cubicBezTo>
                  <a:cubicBezTo>
                    <a:pt x="11030" y="2474"/>
                    <a:pt x="8557" y="1"/>
                    <a:pt x="55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19" name="Google Shape;50319;p38"/>
          <p:cNvGrpSpPr/>
          <p:nvPr/>
        </p:nvGrpSpPr>
        <p:grpSpPr>
          <a:xfrm rot="-2700000">
            <a:off x="-736496" y="2270835"/>
            <a:ext cx="1799397" cy="1799504"/>
            <a:chOff x="3565925" y="3413200"/>
            <a:chExt cx="840900" cy="840950"/>
          </a:xfrm>
        </p:grpSpPr>
        <p:sp>
          <p:nvSpPr>
            <p:cNvPr id="50320" name="Google Shape;50320;p38"/>
            <p:cNvSpPr/>
            <p:nvPr/>
          </p:nvSpPr>
          <p:spPr>
            <a:xfrm>
              <a:off x="3565925" y="3413200"/>
              <a:ext cx="840900" cy="840950"/>
            </a:xfrm>
            <a:custGeom>
              <a:avLst/>
              <a:gdLst/>
              <a:ahLst/>
              <a:cxnLst/>
              <a:rect l="l" t="t" r="r" b="b"/>
              <a:pathLst>
                <a:path w="33636" h="33638" extrusionOk="0">
                  <a:moveTo>
                    <a:pt x="33151" y="485"/>
                  </a:moveTo>
                  <a:lnTo>
                    <a:pt x="33151" y="33153"/>
                  </a:lnTo>
                  <a:lnTo>
                    <a:pt x="484" y="33153"/>
                  </a:lnTo>
                  <a:lnTo>
                    <a:pt x="484" y="485"/>
                  </a:lnTo>
                  <a:close/>
                  <a:moveTo>
                    <a:pt x="0" y="1"/>
                  </a:moveTo>
                  <a:lnTo>
                    <a:pt x="0" y="33637"/>
                  </a:lnTo>
                  <a:lnTo>
                    <a:pt x="33635" y="33637"/>
                  </a:lnTo>
                  <a:lnTo>
                    <a:pt x="336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1" name="Google Shape;50321;p38"/>
            <p:cNvSpPr/>
            <p:nvPr/>
          </p:nvSpPr>
          <p:spPr>
            <a:xfrm>
              <a:off x="3571950" y="4034825"/>
              <a:ext cx="828825" cy="12125"/>
            </a:xfrm>
            <a:custGeom>
              <a:avLst/>
              <a:gdLst/>
              <a:ahLst/>
              <a:cxnLst/>
              <a:rect l="l" t="t" r="r" b="b"/>
              <a:pathLst>
                <a:path w="33153" h="485" extrusionOk="0">
                  <a:moveTo>
                    <a:pt x="0" y="1"/>
                  </a:moveTo>
                  <a:lnTo>
                    <a:pt x="0" y="484"/>
                  </a:lnTo>
                  <a:lnTo>
                    <a:pt x="33153" y="484"/>
                  </a:lnTo>
                  <a:lnTo>
                    <a:pt x="331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2" name="Google Shape;50322;p38"/>
            <p:cNvSpPr/>
            <p:nvPr/>
          </p:nvSpPr>
          <p:spPr>
            <a:xfrm>
              <a:off x="3571950" y="3827650"/>
              <a:ext cx="828825" cy="12100"/>
            </a:xfrm>
            <a:custGeom>
              <a:avLst/>
              <a:gdLst/>
              <a:ahLst/>
              <a:cxnLst/>
              <a:rect l="l" t="t" r="r" b="b"/>
              <a:pathLst>
                <a:path w="33153" h="484" extrusionOk="0">
                  <a:moveTo>
                    <a:pt x="0" y="0"/>
                  </a:moveTo>
                  <a:lnTo>
                    <a:pt x="0" y="484"/>
                  </a:lnTo>
                  <a:lnTo>
                    <a:pt x="33153" y="484"/>
                  </a:lnTo>
                  <a:lnTo>
                    <a:pt x="33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3" name="Google Shape;50323;p38"/>
            <p:cNvSpPr/>
            <p:nvPr/>
          </p:nvSpPr>
          <p:spPr>
            <a:xfrm>
              <a:off x="3571950" y="3620450"/>
              <a:ext cx="828825" cy="12100"/>
            </a:xfrm>
            <a:custGeom>
              <a:avLst/>
              <a:gdLst/>
              <a:ahLst/>
              <a:cxnLst/>
              <a:rect l="l" t="t" r="r" b="b"/>
              <a:pathLst>
                <a:path w="33153" h="484" extrusionOk="0">
                  <a:moveTo>
                    <a:pt x="0" y="0"/>
                  </a:moveTo>
                  <a:lnTo>
                    <a:pt x="0" y="484"/>
                  </a:lnTo>
                  <a:lnTo>
                    <a:pt x="33153" y="484"/>
                  </a:lnTo>
                  <a:lnTo>
                    <a:pt x="33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4" name="Google Shape;50324;p38"/>
            <p:cNvSpPr/>
            <p:nvPr/>
          </p:nvSpPr>
          <p:spPr>
            <a:xfrm>
              <a:off x="4187500" y="3419275"/>
              <a:ext cx="12125" cy="828800"/>
            </a:xfrm>
            <a:custGeom>
              <a:avLst/>
              <a:gdLst/>
              <a:ahLst/>
              <a:cxnLst/>
              <a:rect l="l" t="t" r="r" b="b"/>
              <a:pathLst>
                <a:path w="485" h="33152" extrusionOk="0">
                  <a:moveTo>
                    <a:pt x="1" y="1"/>
                  </a:moveTo>
                  <a:lnTo>
                    <a:pt x="1" y="33152"/>
                  </a:lnTo>
                  <a:lnTo>
                    <a:pt x="484" y="33152"/>
                  </a:lnTo>
                  <a:lnTo>
                    <a:pt x="4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5" name="Google Shape;50325;p38"/>
            <p:cNvSpPr/>
            <p:nvPr/>
          </p:nvSpPr>
          <p:spPr>
            <a:xfrm>
              <a:off x="3980300" y="3419275"/>
              <a:ext cx="12125" cy="828800"/>
            </a:xfrm>
            <a:custGeom>
              <a:avLst/>
              <a:gdLst/>
              <a:ahLst/>
              <a:cxnLst/>
              <a:rect l="l" t="t" r="r" b="b"/>
              <a:pathLst>
                <a:path w="485" h="33152" extrusionOk="0">
                  <a:moveTo>
                    <a:pt x="1" y="1"/>
                  </a:moveTo>
                  <a:lnTo>
                    <a:pt x="1" y="33152"/>
                  </a:lnTo>
                  <a:lnTo>
                    <a:pt x="485" y="33152"/>
                  </a:lnTo>
                  <a:lnTo>
                    <a:pt x="4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6" name="Google Shape;50326;p38"/>
            <p:cNvSpPr/>
            <p:nvPr/>
          </p:nvSpPr>
          <p:spPr>
            <a:xfrm>
              <a:off x="3773125" y="3419275"/>
              <a:ext cx="12100" cy="828800"/>
            </a:xfrm>
            <a:custGeom>
              <a:avLst/>
              <a:gdLst/>
              <a:ahLst/>
              <a:cxnLst/>
              <a:rect l="l" t="t" r="r" b="b"/>
              <a:pathLst>
                <a:path w="484" h="33152" extrusionOk="0">
                  <a:moveTo>
                    <a:pt x="0" y="1"/>
                  </a:moveTo>
                  <a:lnTo>
                    <a:pt x="0" y="33152"/>
                  </a:lnTo>
                  <a:lnTo>
                    <a:pt x="484" y="33152"/>
                  </a:lnTo>
                  <a:lnTo>
                    <a:pt x="4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27" name="Google Shape;50327;p38"/>
          <p:cNvGrpSpPr/>
          <p:nvPr/>
        </p:nvGrpSpPr>
        <p:grpSpPr>
          <a:xfrm rot="-2700000">
            <a:off x="7283722" y="3525247"/>
            <a:ext cx="1799397" cy="1799504"/>
            <a:chOff x="3565925" y="3413200"/>
            <a:chExt cx="840900" cy="840950"/>
          </a:xfrm>
        </p:grpSpPr>
        <p:sp>
          <p:nvSpPr>
            <p:cNvPr id="50328" name="Google Shape;50328;p38"/>
            <p:cNvSpPr/>
            <p:nvPr/>
          </p:nvSpPr>
          <p:spPr>
            <a:xfrm>
              <a:off x="3565925" y="3413200"/>
              <a:ext cx="840900" cy="840950"/>
            </a:xfrm>
            <a:custGeom>
              <a:avLst/>
              <a:gdLst/>
              <a:ahLst/>
              <a:cxnLst/>
              <a:rect l="l" t="t" r="r" b="b"/>
              <a:pathLst>
                <a:path w="33636" h="33638" extrusionOk="0">
                  <a:moveTo>
                    <a:pt x="33151" y="485"/>
                  </a:moveTo>
                  <a:lnTo>
                    <a:pt x="33151" y="33153"/>
                  </a:lnTo>
                  <a:lnTo>
                    <a:pt x="484" y="33153"/>
                  </a:lnTo>
                  <a:lnTo>
                    <a:pt x="484" y="485"/>
                  </a:lnTo>
                  <a:close/>
                  <a:moveTo>
                    <a:pt x="0" y="1"/>
                  </a:moveTo>
                  <a:lnTo>
                    <a:pt x="0" y="33637"/>
                  </a:lnTo>
                  <a:lnTo>
                    <a:pt x="33635" y="33637"/>
                  </a:lnTo>
                  <a:lnTo>
                    <a:pt x="336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9" name="Google Shape;50329;p38"/>
            <p:cNvSpPr/>
            <p:nvPr/>
          </p:nvSpPr>
          <p:spPr>
            <a:xfrm>
              <a:off x="3571950" y="4034825"/>
              <a:ext cx="828825" cy="12125"/>
            </a:xfrm>
            <a:custGeom>
              <a:avLst/>
              <a:gdLst/>
              <a:ahLst/>
              <a:cxnLst/>
              <a:rect l="l" t="t" r="r" b="b"/>
              <a:pathLst>
                <a:path w="33153" h="485" extrusionOk="0">
                  <a:moveTo>
                    <a:pt x="0" y="1"/>
                  </a:moveTo>
                  <a:lnTo>
                    <a:pt x="0" y="484"/>
                  </a:lnTo>
                  <a:lnTo>
                    <a:pt x="33153" y="484"/>
                  </a:lnTo>
                  <a:lnTo>
                    <a:pt x="331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0" name="Google Shape;50330;p38"/>
            <p:cNvSpPr/>
            <p:nvPr/>
          </p:nvSpPr>
          <p:spPr>
            <a:xfrm>
              <a:off x="3571950" y="3827650"/>
              <a:ext cx="828825" cy="12100"/>
            </a:xfrm>
            <a:custGeom>
              <a:avLst/>
              <a:gdLst/>
              <a:ahLst/>
              <a:cxnLst/>
              <a:rect l="l" t="t" r="r" b="b"/>
              <a:pathLst>
                <a:path w="33153" h="484" extrusionOk="0">
                  <a:moveTo>
                    <a:pt x="0" y="0"/>
                  </a:moveTo>
                  <a:lnTo>
                    <a:pt x="0" y="484"/>
                  </a:lnTo>
                  <a:lnTo>
                    <a:pt x="33153" y="484"/>
                  </a:lnTo>
                  <a:lnTo>
                    <a:pt x="33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1" name="Google Shape;50331;p38"/>
            <p:cNvSpPr/>
            <p:nvPr/>
          </p:nvSpPr>
          <p:spPr>
            <a:xfrm>
              <a:off x="3571950" y="3620450"/>
              <a:ext cx="828825" cy="12100"/>
            </a:xfrm>
            <a:custGeom>
              <a:avLst/>
              <a:gdLst/>
              <a:ahLst/>
              <a:cxnLst/>
              <a:rect l="l" t="t" r="r" b="b"/>
              <a:pathLst>
                <a:path w="33153" h="484" extrusionOk="0">
                  <a:moveTo>
                    <a:pt x="0" y="0"/>
                  </a:moveTo>
                  <a:lnTo>
                    <a:pt x="0" y="484"/>
                  </a:lnTo>
                  <a:lnTo>
                    <a:pt x="33153" y="484"/>
                  </a:lnTo>
                  <a:lnTo>
                    <a:pt x="33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2" name="Google Shape;50332;p38"/>
            <p:cNvSpPr/>
            <p:nvPr/>
          </p:nvSpPr>
          <p:spPr>
            <a:xfrm>
              <a:off x="4187500" y="3419275"/>
              <a:ext cx="12125" cy="828800"/>
            </a:xfrm>
            <a:custGeom>
              <a:avLst/>
              <a:gdLst/>
              <a:ahLst/>
              <a:cxnLst/>
              <a:rect l="l" t="t" r="r" b="b"/>
              <a:pathLst>
                <a:path w="485" h="33152" extrusionOk="0">
                  <a:moveTo>
                    <a:pt x="1" y="1"/>
                  </a:moveTo>
                  <a:lnTo>
                    <a:pt x="1" y="33152"/>
                  </a:lnTo>
                  <a:lnTo>
                    <a:pt x="484" y="33152"/>
                  </a:lnTo>
                  <a:lnTo>
                    <a:pt x="4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3" name="Google Shape;50333;p38"/>
            <p:cNvSpPr/>
            <p:nvPr/>
          </p:nvSpPr>
          <p:spPr>
            <a:xfrm>
              <a:off x="3980300" y="3419275"/>
              <a:ext cx="12125" cy="828800"/>
            </a:xfrm>
            <a:custGeom>
              <a:avLst/>
              <a:gdLst/>
              <a:ahLst/>
              <a:cxnLst/>
              <a:rect l="l" t="t" r="r" b="b"/>
              <a:pathLst>
                <a:path w="485" h="33152" extrusionOk="0">
                  <a:moveTo>
                    <a:pt x="1" y="1"/>
                  </a:moveTo>
                  <a:lnTo>
                    <a:pt x="1" y="33152"/>
                  </a:lnTo>
                  <a:lnTo>
                    <a:pt x="485" y="33152"/>
                  </a:lnTo>
                  <a:lnTo>
                    <a:pt x="4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4" name="Google Shape;50334;p38"/>
            <p:cNvSpPr/>
            <p:nvPr/>
          </p:nvSpPr>
          <p:spPr>
            <a:xfrm>
              <a:off x="3773125" y="3419275"/>
              <a:ext cx="12100" cy="828800"/>
            </a:xfrm>
            <a:custGeom>
              <a:avLst/>
              <a:gdLst/>
              <a:ahLst/>
              <a:cxnLst/>
              <a:rect l="l" t="t" r="r" b="b"/>
              <a:pathLst>
                <a:path w="484" h="33152" extrusionOk="0">
                  <a:moveTo>
                    <a:pt x="0" y="1"/>
                  </a:moveTo>
                  <a:lnTo>
                    <a:pt x="0" y="33152"/>
                  </a:lnTo>
                  <a:lnTo>
                    <a:pt x="484" y="33152"/>
                  </a:lnTo>
                  <a:lnTo>
                    <a:pt x="4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Text Box 8"/>
          <p:cNvSpPr txBox="1">
            <a:spLocks noChangeArrowheads="1"/>
          </p:cNvSpPr>
          <p:nvPr/>
        </p:nvSpPr>
        <p:spPr bwMode="auto">
          <a:xfrm>
            <a:off x="1248515" y="896256"/>
            <a:ext cx="6452459" cy="1600438"/>
          </a:xfrm>
          <a:prstGeom prst="rect">
            <a:avLst/>
          </a:prstGeom>
          <a:noFill/>
          <a:ln w="9525">
            <a:noFill/>
            <a:miter lim="800000"/>
            <a:headEnd/>
            <a:tailEnd/>
          </a:ln>
          <a:effectLst/>
        </p:spPr>
        <p:txBody>
          <a:bodyPr wrap="square">
            <a:spAutoFit/>
          </a:bodyPr>
          <a:lstStyle/>
          <a:p>
            <a:pPr algn="ctr">
              <a:spcBef>
                <a:spcPct val="50000"/>
              </a:spcBef>
              <a:defRPr/>
            </a:pPr>
            <a:r>
              <a:rPr lang="en-US" sz="2800" b="1">
                <a:solidFill>
                  <a:srgbClr val="0070C0"/>
                </a:solidFill>
                <a:latin typeface="Times New Roman" pitchFamily="18" charset="0"/>
                <a:cs typeface="Times New Roman" pitchFamily="18" charset="0"/>
              </a:rPr>
              <a:t>TIẾT   : BÀI 2</a:t>
            </a:r>
          </a:p>
          <a:p>
            <a:pPr algn="ctr">
              <a:spcBef>
                <a:spcPct val="50000"/>
              </a:spcBef>
              <a:defRPr/>
            </a:pPr>
            <a:r>
              <a:rPr lang="en-US" sz="2800" b="1">
                <a:solidFill>
                  <a:srgbClr val="0070C0"/>
                </a:solidFill>
                <a:latin typeface="Times New Roman" pitchFamily="18" charset="0"/>
                <a:cs typeface="Times New Roman" pitchFamily="18" charset="0"/>
              </a:rPr>
              <a:t> ỨNG DỤNG CỦA PHƯƠNG TRÌNH BẬC NHẤT MỘT ẨN</a:t>
            </a:r>
            <a:endParaRPr lang="en-US" sz="2800" b="1" dirty="0">
              <a:solidFill>
                <a:srgbClr val="0070C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0957" y="361325"/>
            <a:ext cx="8222716" cy="2092881"/>
          </a:xfrm>
          <a:prstGeom prst="rect">
            <a:avLst/>
          </a:prstGeom>
          <a:noFill/>
        </p:spPr>
        <p:txBody>
          <a:bodyPr wrap="square" rtlCol="0">
            <a:spAutoFit/>
          </a:bodyPr>
          <a:lstStyle/>
          <a:p>
            <a:r>
              <a:rPr lang="en-US" sz="2600">
                <a:latin typeface="Times New Roman" panose="02020603050405020304" pitchFamily="18" charset="0"/>
                <a:cs typeface="Times New Roman" panose="02020603050405020304" pitchFamily="18" charset="0"/>
              </a:rPr>
              <a:t>            Một ngưởi hỏi nhà toán học Pythagore rằng ông có</a:t>
            </a:r>
          </a:p>
          <a:p>
            <a:r>
              <a:rPr lang="en-US" sz="2600">
                <a:latin typeface="Times New Roman" panose="02020603050405020304" pitchFamily="18" charset="0"/>
                <a:cs typeface="Times New Roman" panose="02020603050405020304" pitchFamily="18" charset="0"/>
              </a:rPr>
              <a:t>            bao nhiêu học trò. Ông trả lời: </a:t>
            </a:r>
            <a:r>
              <a:rPr lang="en-US" sz="2600" i="1">
                <a:latin typeface="Times New Roman" panose="02020603050405020304" pitchFamily="18" charset="0"/>
                <a:cs typeface="Times New Roman" panose="02020603050405020304" pitchFamily="18" charset="0"/>
              </a:rPr>
              <a:t>“Một nửa số học trò của tôi học toán, một phần tư học nhạc, một phần bảy đăm chiêu, ngoài ra có ba cô gái”. Hỏi </a:t>
            </a:r>
            <a:r>
              <a:rPr lang="en-US" sz="2600">
                <a:latin typeface="Times New Roman" panose="02020603050405020304" pitchFamily="18" charset="0"/>
                <a:cs typeface="Times New Roman" panose="02020603050405020304" pitchFamily="18" charset="0"/>
              </a:rPr>
              <a:t>nhà toán học Pythagore có bao nhiêu học trò?</a:t>
            </a:r>
            <a:endParaRPr lang="en-US" sz="2600" i="1">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2"/>
          <a:stretch>
            <a:fillRect/>
          </a:stretch>
        </p:blipFill>
        <p:spPr>
          <a:xfrm>
            <a:off x="380957" y="533370"/>
            <a:ext cx="897125" cy="616773"/>
          </a:xfrm>
          <a:prstGeom prst="rect">
            <a:avLst/>
          </a:prstGeom>
        </p:spPr>
      </p:pic>
      <p:sp>
        <p:nvSpPr>
          <p:cNvPr id="2" name="Rectangle 1"/>
          <p:cNvSpPr/>
          <p:nvPr/>
        </p:nvSpPr>
        <p:spPr>
          <a:xfrm>
            <a:off x="4173493" y="2162711"/>
            <a:ext cx="797014" cy="515590"/>
          </a:xfrm>
          <a:prstGeom prst="rect">
            <a:avLst/>
          </a:prstGeom>
        </p:spPr>
        <p:txBody>
          <a:bodyPr wrap="none">
            <a:spAutoFit/>
          </a:bodyPr>
          <a:lstStyle/>
          <a:p>
            <a:pPr algn="ctr">
              <a:lnSpc>
                <a:spcPct val="115000"/>
              </a:lnSpc>
              <a:spcAft>
                <a:spcPts val="1000"/>
              </a:spcAft>
            </a:pPr>
            <a:r>
              <a:rPr lang="en-US" sz="2600" b="1">
                <a:latin typeface="Times New Roman" panose="02020603050405020304" pitchFamily="18" charset="0"/>
                <a:ea typeface="Calibri" panose="020F0502020204030204" pitchFamily="34" charset="0"/>
              </a:rPr>
              <a:t>Giải</a:t>
            </a:r>
            <a:endParaRPr lang="en-US" sz="2600">
              <a:effectLst/>
              <a:latin typeface="Times New Roman" panose="02020603050405020304" pitchFamily="18" charset="0"/>
              <a:ea typeface="Calibri" panose="020F0502020204030204" pitchFamily="34" charset="0"/>
            </a:endParaRPr>
          </a:p>
        </p:txBody>
      </p:sp>
      <p:sp>
        <p:nvSpPr>
          <p:cNvPr id="3" name="Rectangle 2"/>
          <p:cNvSpPr/>
          <p:nvPr/>
        </p:nvSpPr>
        <p:spPr>
          <a:xfrm>
            <a:off x="561923" y="2542737"/>
            <a:ext cx="3938899" cy="515590"/>
          </a:xfrm>
          <a:prstGeom prst="rect">
            <a:avLst/>
          </a:prstGeom>
        </p:spPr>
        <p:txBody>
          <a:bodyPr wrap="none">
            <a:spAutoFit/>
          </a:bodyPr>
          <a:lstStyle/>
          <a:p>
            <a:pPr>
              <a:lnSpc>
                <a:spcPct val="115000"/>
              </a:lnSpc>
              <a:spcAft>
                <a:spcPts val="1000"/>
              </a:spcAft>
            </a:pPr>
            <a:r>
              <a:rPr lang="en-US" sz="2600" b="1" i="1">
                <a:solidFill>
                  <a:srgbClr val="FF0000"/>
                </a:solidFill>
                <a:latin typeface="Times New Roman" panose="02020603050405020304" pitchFamily="18" charset="0"/>
                <a:ea typeface="Calibri" panose="020F0502020204030204" pitchFamily="34" charset="0"/>
              </a:rPr>
              <a:t>Bước 1: Lập phương trình.</a:t>
            </a:r>
            <a:endParaRPr lang="en-US" sz="2600">
              <a:solidFill>
                <a:srgbClr val="FF0000"/>
              </a:solidFill>
              <a:effectLst/>
              <a:latin typeface="Times New Roman" panose="02020603050405020304" pitchFamily="18" charset="0"/>
              <a:ea typeface="Calibri" panose="020F0502020204030204" pitchFamily="34" charset="0"/>
            </a:endParaRPr>
          </a:p>
        </p:txBody>
      </p:sp>
      <p:sp>
        <p:nvSpPr>
          <p:cNvPr id="4" name="Rectangle 2"/>
          <p:cNvSpPr>
            <a:spLocks noChangeArrowheads="1"/>
          </p:cNvSpPr>
          <p:nvPr/>
        </p:nvSpPr>
        <p:spPr bwMode="auto">
          <a:xfrm>
            <a:off x="477981" y="2931812"/>
            <a:ext cx="790748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Gọi số học trò của nhà toán học Pythagore là x </a:t>
            </a:r>
            <a:endParaRPr kumimoji="0" lang="en-US" altLang="en-US" sz="2600" b="0" i="0" u="none" strike="noStrike" cap="none" normalizeH="0" baseline="0">
              <a:ln>
                <a:noFill/>
              </a:ln>
              <a:solidFill>
                <a:schemeClr val="tx1"/>
              </a:solidFill>
              <a:effectLst/>
              <a:latin typeface="Arial" panose="020B060402020202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650663336"/>
              </p:ext>
            </p:extLst>
          </p:nvPr>
        </p:nvGraphicFramePr>
        <p:xfrm>
          <a:off x="6780214" y="2909453"/>
          <a:ext cx="1342896" cy="537159"/>
        </p:xfrm>
        <a:graphic>
          <a:graphicData uri="http://schemas.openxmlformats.org/presentationml/2006/ole">
            <mc:AlternateContent xmlns:mc="http://schemas.openxmlformats.org/markup-compatibility/2006">
              <mc:Choice xmlns:v="urn:schemas-microsoft-com:vml" Requires="v">
                <p:oleObj name="Equation" r:id="rId3" imgW="558720" imgH="228600" progId="Equation.DSMT4">
                  <p:embed/>
                </p:oleObj>
              </mc:Choice>
              <mc:Fallback>
                <p:oleObj name="Equation" r:id="rId3" imgW="558720" imgH="228600" progId="Equation.DSMT4">
                  <p:embed/>
                  <p:pic>
                    <p:nvPicPr>
                      <p:cNvPr id="0" name="Object 1"/>
                      <p:cNvPicPr>
                        <a:picLocks noChangeAspect="1" noChangeArrowheads="1"/>
                      </p:cNvPicPr>
                      <p:nvPr/>
                    </p:nvPicPr>
                    <p:blipFill>
                      <a:blip r:embed="rId4"/>
                      <a:srcRect/>
                      <a:stretch>
                        <a:fillRect/>
                      </a:stretch>
                    </p:blipFill>
                    <p:spPr bwMode="auto">
                      <a:xfrm>
                        <a:off x="6780214" y="2909453"/>
                        <a:ext cx="1342896" cy="537159"/>
                      </a:xfrm>
                      <a:prstGeom prst="rect">
                        <a:avLst/>
                      </a:prstGeom>
                      <a:noFill/>
                    </p:spPr>
                  </p:pic>
                </p:oleObj>
              </mc:Fallback>
            </mc:AlternateContent>
          </a:graphicData>
        </a:graphic>
      </p:graphicFrame>
      <p:pic>
        <p:nvPicPr>
          <p:cNvPr id="19" name="Picture 18"/>
          <p:cNvPicPr>
            <a:picLocks noChangeAspect="1"/>
          </p:cNvPicPr>
          <p:nvPr/>
        </p:nvPicPr>
        <p:blipFill>
          <a:blip r:embed="rId5"/>
          <a:stretch>
            <a:fillRect/>
          </a:stretch>
        </p:blipFill>
        <p:spPr>
          <a:xfrm>
            <a:off x="561923" y="3390847"/>
            <a:ext cx="11719954" cy="1088840"/>
          </a:xfrm>
          <a:prstGeom prst="rect">
            <a:avLst/>
          </a:prstGeom>
        </p:spPr>
      </p:pic>
      <p:pic>
        <p:nvPicPr>
          <p:cNvPr id="25" name="Picture 24"/>
          <p:cNvPicPr>
            <a:picLocks noChangeAspect="1"/>
          </p:cNvPicPr>
          <p:nvPr/>
        </p:nvPicPr>
        <p:blipFill>
          <a:blip r:embed="rId6"/>
          <a:stretch>
            <a:fillRect/>
          </a:stretch>
        </p:blipFill>
        <p:spPr>
          <a:xfrm>
            <a:off x="2009265" y="3935267"/>
            <a:ext cx="11788044" cy="1095166"/>
          </a:xfrm>
          <a:prstGeom prst="rect">
            <a:avLst/>
          </a:prstGeom>
        </p:spPr>
      </p:pic>
    </p:spTree>
    <p:extLst>
      <p:ext uri="{BB962C8B-B14F-4D97-AF65-F5344CB8AC3E}">
        <p14:creationId xmlns:p14="http://schemas.microsoft.com/office/powerpoint/2010/main" val="217800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circle(in)">
                                      <p:cBhvr>
                                        <p:cTn id="4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086" y="474762"/>
            <a:ext cx="3281668" cy="492443"/>
          </a:xfrm>
          <a:prstGeom prst="rect">
            <a:avLst/>
          </a:prstGeom>
        </p:spPr>
        <p:txBody>
          <a:bodyPr wrap="none">
            <a:spAutoFit/>
          </a:bodyPr>
          <a:lstStyle/>
          <a:p>
            <a:r>
              <a:rPr lang="en-US" sz="2600">
                <a:latin typeface="Times New Roman" panose="02020603050405020304" pitchFamily="18" charset="0"/>
                <a:ea typeface="Calibri" panose="020F0502020204030204" pitchFamily="34" charset="0"/>
              </a:rPr>
              <a:t>Vậy ta có phương trình</a:t>
            </a:r>
            <a:endParaRPr lang="en-US" sz="2600"/>
          </a:p>
        </p:txBody>
      </p:sp>
      <p:pic>
        <p:nvPicPr>
          <p:cNvPr id="3" name="Picture 2"/>
          <p:cNvPicPr>
            <a:picLocks noChangeAspect="1"/>
          </p:cNvPicPr>
          <p:nvPr/>
        </p:nvPicPr>
        <p:blipFill>
          <a:blip r:embed="rId2"/>
          <a:stretch>
            <a:fillRect/>
          </a:stretch>
        </p:blipFill>
        <p:spPr>
          <a:xfrm>
            <a:off x="3539902" y="433198"/>
            <a:ext cx="1852979" cy="694867"/>
          </a:xfrm>
          <a:prstGeom prst="rect">
            <a:avLst/>
          </a:prstGeom>
        </p:spPr>
      </p:pic>
      <p:sp>
        <p:nvSpPr>
          <p:cNvPr id="4" name="Rectangle 3"/>
          <p:cNvSpPr/>
          <p:nvPr/>
        </p:nvSpPr>
        <p:spPr>
          <a:xfrm>
            <a:off x="143110" y="1102752"/>
            <a:ext cx="3911648" cy="492443"/>
          </a:xfrm>
          <a:prstGeom prst="rect">
            <a:avLst/>
          </a:prstGeom>
        </p:spPr>
        <p:txBody>
          <a:bodyPr wrap="none">
            <a:spAutoFit/>
          </a:bodyPr>
          <a:lstStyle/>
          <a:p>
            <a:r>
              <a:rPr lang="en-US" sz="2600" b="1" i="1">
                <a:solidFill>
                  <a:srgbClr val="FF0000"/>
                </a:solidFill>
                <a:latin typeface="Times New Roman" panose="02020603050405020304" pitchFamily="18" charset="0"/>
                <a:ea typeface="Calibri" panose="020F0502020204030204" pitchFamily="34" charset="0"/>
              </a:rPr>
              <a:t>Bước 2: Giải phương trình</a:t>
            </a:r>
            <a:endParaRPr lang="en-US" sz="2600">
              <a:solidFill>
                <a:srgbClr val="FF0000"/>
              </a:solidFill>
            </a:endParaRPr>
          </a:p>
        </p:txBody>
      </p:sp>
      <p:pic>
        <p:nvPicPr>
          <p:cNvPr id="5" name="Picture 4"/>
          <p:cNvPicPr>
            <a:picLocks noChangeAspect="1"/>
          </p:cNvPicPr>
          <p:nvPr/>
        </p:nvPicPr>
        <p:blipFill>
          <a:blip r:embed="rId3"/>
          <a:stretch>
            <a:fillRect/>
          </a:stretch>
        </p:blipFill>
        <p:spPr>
          <a:xfrm>
            <a:off x="603910" y="1693709"/>
            <a:ext cx="10628078" cy="3054939"/>
          </a:xfrm>
          <a:prstGeom prst="rect">
            <a:avLst/>
          </a:prstGeom>
        </p:spPr>
      </p:pic>
    </p:spTree>
    <p:extLst>
      <p:ext uri="{BB962C8B-B14F-4D97-AF65-F5344CB8AC3E}">
        <p14:creationId xmlns:p14="http://schemas.microsoft.com/office/powerpoint/2010/main" val="167393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275" y="427431"/>
            <a:ext cx="2640466" cy="515590"/>
          </a:xfrm>
          <a:prstGeom prst="rect">
            <a:avLst/>
          </a:prstGeom>
        </p:spPr>
        <p:txBody>
          <a:bodyPr wrap="none">
            <a:spAutoFit/>
          </a:bodyPr>
          <a:lstStyle/>
          <a:p>
            <a:pPr>
              <a:lnSpc>
                <a:spcPct val="115000"/>
              </a:lnSpc>
              <a:spcAft>
                <a:spcPts val="1000"/>
              </a:spcAft>
            </a:pPr>
            <a:r>
              <a:rPr lang="en-US" sz="2600" b="1" i="1">
                <a:solidFill>
                  <a:srgbClr val="FF0000"/>
                </a:solidFill>
                <a:latin typeface="Times New Roman" panose="02020603050405020304" pitchFamily="18" charset="0"/>
                <a:ea typeface="Calibri" panose="020F0502020204030204" pitchFamily="34" charset="0"/>
              </a:rPr>
              <a:t>Bước 3: Kết luận.</a:t>
            </a:r>
            <a:endParaRPr lang="en-US" sz="2600">
              <a:solidFill>
                <a:srgbClr val="FF0000"/>
              </a:solidFill>
              <a:effectLst/>
              <a:latin typeface="Times New Roman" panose="02020603050405020304" pitchFamily="18" charset="0"/>
              <a:ea typeface="Calibri" panose="020F0502020204030204" pitchFamily="34" charset="0"/>
            </a:endParaRPr>
          </a:p>
        </p:txBody>
      </p:sp>
      <p:sp>
        <p:nvSpPr>
          <p:cNvPr id="3" name="Rectangle 2"/>
          <p:cNvSpPr/>
          <p:nvPr/>
        </p:nvSpPr>
        <p:spPr>
          <a:xfrm>
            <a:off x="3044536" y="427431"/>
            <a:ext cx="6099464" cy="1140825"/>
          </a:xfrm>
          <a:prstGeom prst="rect">
            <a:avLst/>
          </a:prstGeom>
        </p:spPr>
        <p:txBody>
          <a:bodyPr wrap="square">
            <a:spAutoFit/>
          </a:bodyPr>
          <a:lstStyle/>
          <a:p>
            <a:pPr>
              <a:lnSpc>
                <a:spcPct val="115000"/>
              </a:lnSpc>
              <a:spcAft>
                <a:spcPts val="1000"/>
              </a:spcAft>
            </a:pPr>
            <a:r>
              <a:rPr lang="en-US" sz="2600">
                <a:latin typeface="Times New Roman" panose="02020603050405020304" pitchFamily="18" charset="0"/>
                <a:ea typeface="Calibri" panose="020F0502020204030204" pitchFamily="34" charset="0"/>
              </a:rPr>
              <a:t>x = 28 Thỏa mãn điều kiện</a:t>
            </a:r>
          </a:p>
          <a:p>
            <a:pPr>
              <a:lnSpc>
                <a:spcPct val="115000"/>
              </a:lnSpc>
              <a:spcAft>
                <a:spcPts val="1000"/>
              </a:spcAft>
            </a:pPr>
            <a:r>
              <a:rPr lang="en-US" sz="2600">
                <a:latin typeface="Times New Roman" panose="02020603050405020304" pitchFamily="18" charset="0"/>
                <a:ea typeface="Calibri" panose="020F0502020204030204" pitchFamily="34" charset="0"/>
              </a:rPr>
              <a:t>Vậy số học trò của Pythagore là 28 người.</a:t>
            </a:r>
            <a:endParaRPr lang="en-US" sz="2600">
              <a:effectLst/>
              <a:latin typeface="Times New Roman" panose="02020603050405020304" pitchFamily="18" charset="0"/>
              <a:ea typeface="Calibri" panose="020F0502020204030204" pitchFamily="34" charset="0"/>
            </a:endParaRPr>
          </a:p>
        </p:txBody>
      </p:sp>
      <p:sp>
        <p:nvSpPr>
          <p:cNvPr id="4" name="Rectangle 3"/>
          <p:cNvSpPr/>
          <p:nvPr/>
        </p:nvSpPr>
        <p:spPr>
          <a:xfrm>
            <a:off x="338275" y="427431"/>
            <a:ext cx="7617791" cy="515590"/>
          </a:xfrm>
          <a:prstGeom prst="rect">
            <a:avLst/>
          </a:prstGeom>
        </p:spPr>
        <p:txBody>
          <a:bodyPr wrap="none">
            <a:spAutoFit/>
          </a:bodyPr>
          <a:lstStyle/>
          <a:p>
            <a:pPr>
              <a:lnSpc>
                <a:spcPct val="115000"/>
              </a:lnSpc>
              <a:spcAft>
                <a:spcPts val="1000"/>
              </a:spcAft>
            </a:pPr>
            <a:r>
              <a:rPr lang="en-US" sz="2600" b="1" i="1">
                <a:latin typeface="Times New Roman" panose="02020603050405020304" pitchFamily="18" charset="0"/>
                <a:ea typeface="Calibri" panose="020F0502020204030204" pitchFamily="34" charset="0"/>
              </a:rPr>
              <a:t>* Các bước giải bài toán bằng cách lập phương trình:</a:t>
            </a:r>
            <a:endParaRPr lang="en-US" sz="2600">
              <a:effectLst/>
              <a:latin typeface="Times New Roman" panose="02020603050405020304" pitchFamily="18" charset="0"/>
              <a:ea typeface="Calibri" panose="020F0502020204030204" pitchFamily="34" charset="0"/>
            </a:endParaRPr>
          </a:p>
        </p:txBody>
      </p:sp>
      <p:sp>
        <p:nvSpPr>
          <p:cNvPr id="5" name="Rectangle 4"/>
          <p:cNvSpPr/>
          <p:nvPr/>
        </p:nvSpPr>
        <p:spPr>
          <a:xfrm>
            <a:off x="370645" y="740048"/>
            <a:ext cx="4051109" cy="515590"/>
          </a:xfrm>
          <a:prstGeom prst="rect">
            <a:avLst/>
          </a:prstGeom>
        </p:spPr>
        <p:txBody>
          <a:bodyPr wrap="none">
            <a:spAutoFit/>
          </a:bodyPr>
          <a:lstStyle/>
          <a:p>
            <a:pPr>
              <a:lnSpc>
                <a:spcPct val="115000"/>
              </a:lnSpc>
              <a:spcAft>
                <a:spcPts val="1000"/>
              </a:spcAft>
            </a:pPr>
            <a:r>
              <a:rPr lang="en-US" sz="2600" b="1">
                <a:solidFill>
                  <a:srgbClr val="FF0000"/>
                </a:solidFill>
                <a:latin typeface="Times New Roman" panose="02020603050405020304" pitchFamily="18" charset="0"/>
                <a:ea typeface="Calibri" panose="020F0502020204030204" pitchFamily="34" charset="0"/>
              </a:rPr>
              <a:t>Bước 1: Lập phương trình</a:t>
            </a:r>
            <a:r>
              <a:rPr lang="en-US" sz="2600">
                <a:solidFill>
                  <a:srgbClr val="FF0000"/>
                </a:solidFill>
                <a:latin typeface="Times New Roman" panose="02020603050405020304" pitchFamily="18" charset="0"/>
                <a:ea typeface="Calibri" panose="020F0502020204030204" pitchFamily="34" charset="0"/>
              </a:rPr>
              <a:t>:</a:t>
            </a:r>
            <a:endParaRPr lang="en-US" sz="2600">
              <a:solidFill>
                <a:srgbClr val="FF0000"/>
              </a:solidFill>
              <a:effectLst/>
              <a:latin typeface="Times New Roman" panose="02020603050405020304" pitchFamily="18" charset="0"/>
              <a:ea typeface="Calibri" panose="020F0502020204030204" pitchFamily="34" charset="0"/>
            </a:endParaRPr>
          </a:p>
        </p:txBody>
      </p:sp>
      <p:sp>
        <p:nvSpPr>
          <p:cNvPr id="6" name="Rectangle 5"/>
          <p:cNvSpPr/>
          <p:nvPr/>
        </p:nvSpPr>
        <p:spPr>
          <a:xfrm>
            <a:off x="495771" y="1135718"/>
            <a:ext cx="4746812" cy="552459"/>
          </a:xfrm>
          <a:prstGeom prst="rect">
            <a:avLst/>
          </a:prstGeom>
        </p:spPr>
        <p:txBody>
          <a:bodyPr wrap="none">
            <a:spAutoFit/>
          </a:bodyPr>
          <a:lstStyle/>
          <a:p>
            <a:pPr>
              <a:lnSpc>
                <a:spcPct val="115000"/>
              </a:lnSpc>
              <a:spcAft>
                <a:spcPts val="1000"/>
              </a:spcAft>
            </a:pPr>
            <a:r>
              <a:rPr lang="en-US" sz="2600">
                <a:latin typeface="Times New Roman" panose="02020603050405020304" pitchFamily="18" charset="0"/>
                <a:ea typeface="Calibri" panose="020F0502020204030204" pitchFamily="34" charset="0"/>
              </a:rPr>
              <a:t>- Chọn ẩn và đặt điều kiện cho ẩn.</a:t>
            </a:r>
            <a:endParaRPr lang="en-US" sz="2600">
              <a:effectLst/>
              <a:latin typeface="Times New Roman" panose="02020603050405020304" pitchFamily="18" charset="0"/>
              <a:ea typeface="Calibri" panose="020F0502020204030204" pitchFamily="34" charset="0"/>
            </a:endParaRPr>
          </a:p>
        </p:txBody>
      </p:sp>
      <p:sp>
        <p:nvSpPr>
          <p:cNvPr id="7" name="Rectangle 6"/>
          <p:cNvSpPr/>
          <p:nvPr/>
        </p:nvSpPr>
        <p:spPr>
          <a:xfrm>
            <a:off x="464598" y="1538623"/>
            <a:ext cx="8114722" cy="515590"/>
          </a:xfrm>
          <a:prstGeom prst="rect">
            <a:avLst/>
          </a:prstGeom>
        </p:spPr>
        <p:txBody>
          <a:bodyPr wrap="none">
            <a:spAutoFit/>
          </a:bodyPr>
          <a:lstStyle/>
          <a:p>
            <a:pPr>
              <a:lnSpc>
                <a:spcPct val="115000"/>
              </a:lnSpc>
              <a:spcAft>
                <a:spcPts val="1000"/>
              </a:spcAft>
            </a:pPr>
            <a:r>
              <a:rPr lang="en-US" sz="2600">
                <a:latin typeface="Times New Roman" panose="02020603050405020304" pitchFamily="18" charset="0"/>
                <a:ea typeface="Calibri" panose="020F0502020204030204" pitchFamily="34" charset="0"/>
              </a:rPr>
              <a:t>- Biểu diễn đại lượng chưa biết qua ẩn và đại lượng đã biết.</a:t>
            </a:r>
            <a:endParaRPr lang="en-US" sz="2600">
              <a:effectLst/>
              <a:latin typeface="Times New Roman" panose="02020603050405020304" pitchFamily="18" charset="0"/>
              <a:ea typeface="Calibri" panose="020F0502020204030204" pitchFamily="34" charset="0"/>
            </a:endParaRPr>
          </a:p>
        </p:txBody>
      </p:sp>
      <p:sp>
        <p:nvSpPr>
          <p:cNvPr id="8" name="Rectangle 7"/>
          <p:cNvSpPr/>
          <p:nvPr/>
        </p:nvSpPr>
        <p:spPr>
          <a:xfrm>
            <a:off x="464598" y="1906063"/>
            <a:ext cx="8180445" cy="515590"/>
          </a:xfrm>
          <a:prstGeom prst="rect">
            <a:avLst/>
          </a:prstGeom>
        </p:spPr>
        <p:txBody>
          <a:bodyPr wrap="none">
            <a:spAutoFit/>
          </a:bodyPr>
          <a:lstStyle/>
          <a:p>
            <a:pPr>
              <a:lnSpc>
                <a:spcPct val="115000"/>
              </a:lnSpc>
              <a:spcAft>
                <a:spcPts val="1000"/>
              </a:spcAft>
            </a:pPr>
            <a:r>
              <a:rPr lang="en-US" sz="2600">
                <a:latin typeface="Times New Roman" panose="02020603050405020304" pitchFamily="18" charset="0"/>
                <a:ea typeface="Calibri" panose="020F0502020204030204" pitchFamily="34" charset="0"/>
              </a:rPr>
              <a:t>- Lập phương trình biểu thị mối quan hệ giữa các đại lượng.</a:t>
            </a:r>
            <a:endParaRPr lang="en-US" sz="2600">
              <a:effectLst/>
              <a:latin typeface="Times New Roman" panose="02020603050405020304" pitchFamily="18" charset="0"/>
              <a:ea typeface="Calibri" panose="020F0502020204030204" pitchFamily="34" charset="0"/>
            </a:endParaRPr>
          </a:p>
        </p:txBody>
      </p:sp>
      <p:sp>
        <p:nvSpPr>
          <p:cNvPr id="9" name="Rectangle 8"/>
          <p:cNvSpPr/>
          <p:nvPr/>
        </p:nvSpPr>
        <p:spPr>
          <a:xfrm>
            <a:off x="370645" y="2459229"/>
            <a:ext cx="4078361" cy="515590"/>
          </a:xfrm>
          <a:prstGeom prst="rect">
            <a:avLst/>
          </a:prstGeom>
        </p:spPr>
        <p:txBody>
          <a:bodyPr wrap="none">
            <a:spAutoFit/>
          </a:bodyPr>
          <a:lstStyle/>
          <a:p>
            <a:pPr>
              <a:lnSpc>
                <a:spcPct val="115000"/>
              </a:lnSpc>
              <a:spcAft>
                <a:spcPts val="1000"/>
              </a:spcAft>
            </a:pPr>
            <a:r>
              <a:rPr lang="en-US" sz="2600" b="1">
                <a:solidFill>
                  <a:srgbClr val="FF0000"/>
                </a:solidFill>
                <a:latin typeface="Times New Roman" panose="02020603050405020304" pitchFamily="18" charset="0"/>
                <a:ea typeface="Calibri" panose="020F0502020204030204" pitchFamily="34" charset="0"/>
              </a:rPr>
              <a:t>Bước 2: Giải phương trình.</a:t>
            </a:r>
            <a:endParaRPr lang="en-US" sz="2600">
              <a:solidFill>
                <a:srgbClr val="FF0000"/>
              </a:solidFill>
              <a:effectLst/>
              <a:latin typeface="Times New Roman" panose="02020603050405020304" pitchFamily="18" charset="0"/>
              <a:ea typeface="Calibri" panose="020F0502020204030204" pitchFamily="34" charset="0"/>
            </a:endParaRPr>
          </a:p>
        </p:txBody>
      </p:sp>
      <p:sp>
        <p:nvSpPr>
          <p:cNvPr id="10" name="Rectangle 9"/>
          <p:cNvSpPr/>
          <p:nvPr/>
        </p:nvSpPr>
        <p:spPr>
          <a:xfrm>
            <a:off x="370645" y="2919183"/>
            <a:ext cx="2783134" cy="492443"/>
          </a:xfrm>
          <a:prstGeom prst="rect">
            <a:avLst/>
          </a:prstGeom>
        </p:spPr>
        <p:txBody>
          <a:bodyPr wrap="none">
            <a:spAutoFit/>
          </a:bodyPr>
          <a:lstStyle/>
          <a:p>
            <a:r>
              <a:rPr lang="en-US" sz="2600" b="1">
                <a:solidFill>
                  <a:srgbClr val="FF0000"/>
                </a:solidFill>
                <a:latin typeface="Times New Roman" panose="02020603050405020304" pitchFamily="18" charset="0"/>
                <a:ea typeface="Calibri" panose="020F0502020204030204" pitchFamily="34" charset="0"/>
              </a:rPr>
              <a:t>Bước 3: Kết luận.</a:t>
            </a:r>
            <a:r>
              <a:rPr lang="en-US" sz="2600">
                <a:solidFill>
                  <a:srgbClr val="FF0000"/>
                </a:solidFill>
                <a:latin typeface="Times New Roman" panose="02020603050405020304" pitchFamily="18" charset="0"/>
                <a:ea typeface="Calibri" panose="020F0502020204030204" pitchFamily="34" charset="0"/>
              </a:rPr>
              <a:t> </a:t>
            </a:r>
            <a:endParaRPr lang="en-US" sz="2600">
              <a:solidFill>
                <a:srgbClr val="FF0000"/>
              </a:solidFill>
            </a:endParaRPr>
          </a:p>
        </p:txBody>
      </p:sp>
      <p:sp>
        <p:nvSpPr>
          <p:cNvPr id="11" name="Rectangle 10"/>
          <p:cNvSpPr/>
          <p:nvPr/>
        </p:nvSpPr>
        <p:spPr>
          <a:xfrm>
            <a:off x="2869177" y="2891768"/>
            <a:ext cx="6032421" cy="492443"/>
          </a:xfrm>
          <a:prstGeom prst="rect">
            <a:avLst/>
          </a:prstGeom>
        </p:spPr>
        <p:txBody>
          <a:bodyPr wrap="none">
            <a:spAutoFit/>
          </a:bodyPr>
          <a:lstStyle/>
          <a:p>
            <a:r>
              <a:rPr lang="en-US" sz="2600">
                <a:latin typeface="Times New Roman" panose="02020603050405020304" pitchFamily="18" charset="0"/>
                <a:ea typeface="Calibri" panose="020F0502020204030204" pitchFamily="34" charset="0"/>
              </a:rPr>
              <a:t>(Đối chiếu với điều kiện của ẩn và kết luận)</a:t>
            </a:r>
            <a:endParaRPr lang="en-US" sz="2600"/>
          </a:p>
        </p:txBody>
      </p:sp>
    </p:spTree>
    <p:extLst>
      <p:ext uri="{BB962C8B-B14F-4D97-AF65-F5344CB8AC3E}">
        <p14:creationId xmlns:p14="http://schemas.microsoft.com/office/powerpoint/2010/main" val="330137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xit" presetSubtype="0" fill="hold" grpId="1" nodeType="clickEffect">
                                  <p:stCondLst>
                                    <p:cond delay="0"/>
                                  </p:stCondLst>
                                  <p:childTnLst>
                                    <p:anim calcmode="lin" valueType="num">
                                      <p:cBhvr>
                                        <p:cTn id="18" dur="1000"/>
                                        <p:tgtEl>
                                          <p:spTgt spid="3"/>
                                        </p:tgtEl>
                                        <p:attrNameLst>
                                          <p:attrName>ppt_w</p:attrName>
                                        </p:attrNameLst>
                                      </p:cBhvr>
                                      <p:tavLst>
                                        <p:tav tm="0">
                                          <p:val>
                                            <p:strVal val="ppt_w"/>
                                          </p:val>
                                        </p:tav>
                                        <p:tav tm="100000">
                                          <p:val>
                                            <p:fltVal val="0"/>
                                          </p:val>
                                        </p:tav>
                                      </p:tavLst>
                                    </p:anim>
                                    <p:anim calcmode="lin" valueType="num">
                                      <p:cBhvr>
                                        <p:cTn id="19" dur="1000"/>
                                        <p:tgtEl>
                                          <p:spTgt spid="3"/>
                                        </p:tgtEl>
                                        <p:attrNameLst>
                                          <p:attrName>ppt_h</p:attrName>
                                        </p:attrNameLst>
                                      </p:cBhvr>
                                      <p:tavLst>
                                        <p:tav tm="0">
                                          <p:val>
                                            <p:strVal val="ppt_h"/>
                                          </p:val>
                                        </p:tav>
                                        <p:tav tm="100000">
                                          <p:val>
                                            <p:fltVal val="0"/>
                                          </p:val>
                                        </p:tav>
                                      </p:tavLst>
                                    </p:anim>
                                    <p:anim calcmode="lin" valueType="num">
                                      <p:cBhvr>
                                        <p:cTn id="20" dur="1000"/>
                                        <p:tgtEl>
                                          <p:spTgt spid="3"/>
                                        </p:tgtEl>
                                        <p:attrNameLst>
                                          <p:attrName>style.rotation</p:attrName>
                                        </p:attrNameLst>
                                      </p:cBhvr>
                                      <p:tavLst>
                                        <p:tav tm="0">
                                          <p:val>
                                            <p:fltVal val="0"/>
                                          </p:val>
                                        </p:tav>
                                        <p:tav tm="100000">
                                          <p:val>
                                            <p:fltVal val="90"/>
                                          </p:val>
                                        </p:tav>
                                      </p:tavLst>
                                    </p:anim>
                                    <p:animEffect transition="out" filter="fade">
                                      <p:cBhvr>
                                        <p:cTn id="21" dur="1000"/>
                                        <p:tgtEl>
                                          <p:spTgt spid="3"/>
                                        </p:tgtEl>
                                      </p:cBhvr>
                                    </p:animEffect>
                                    <p:set>
                                      <p:cBhvr>
                                        <p:cTn id="22" dur="1" fill="hold">
                                          <p:stCondLst>
                                            <p:cond delay="999"/>
                                          </p:stCondLst>
                                        </p:cTn>
                                        <p:tgtEl>
                                          <p:spTgt spid="3"/>
                                        </p:tgtEl>
                                        <p:attrNameLst>
                                          <p:attrName>style.visibility</p:attrName>
                                        </p:attrNameLst>
                                      </p:cBhvr>
                                      <p:to>
                                        <p:strVal val="hidden"/>
                                      </p:to>
                                    </p:set>
                                  </p:childTnLst>
                                </p:cTn>
                              </p:par>
                              <p:par>
                                <p:cTn id="23" presetID="31" presetClass="exit" presetSubtype="0" fill="hold" grpId="1" nodeType="withEffect">
                                  <p:stCondLst>
                                    <p:cond delay="0"/>
                                  </p:stCondLst>
                                  <p:childTnLst>
                                    <p:anim calcmode="lin" valueType="num">
                                      <p:cBhvr>
                                        <p:cTn id="24" dur="1000"/>
                                        <p:tgtEl>
                                          <p:spTgt spid="2"/>
                                        </p:tgtEl>
                                        <p:attrNameLst>
                                          <p:attrName>ppt_w</p:attrName>
                                        </p:attrNameLst>
                                      </p:cBhvr>
                                      <p:tavLst>
                                        <p:tav tm="0">
                                          <p:val>
                                            <p:strVal val="ppt_w"/>
                                          </p:val>
                                        </p:tav>
                                        <p:tav tm="100000">
                                          <p:val>
                                            <p:fltVal val="0"/>
                                          </p:val>
                                        </p:tav>
                                      </p:tavLst>
                                    </p:anim>
                                    <p:anim calcmode="lin" valueType="num">
                                      <p:cBhvr>
                                        <p:cTn id="25" dur="1000"/>
                                        <p:tgtEl>
                                          <p:spTgt spid="2"/>
                                        </p:tgtEl>
                                        <p:attrNameLst>
                                          <p:attrName>ppt_h</p:attrName>
                                        </p:attrNameLst>
                                      </p:cBhvr>
                                      <p:tavLst>
                                        <p:tav tm="0">
                                          <p:val>
                                            <p:strVal val="ppt_h"/>
                                          </p:val>
                                        </p:tav>
                                        <p:tav tm="100000">
                                          <p:val>
                                            <p:fltVal val="0"/>
                                          </p:val>
                                        </p:tav>
                                      </p:tavLst>
                                    </p:anim>
                                    <p:anim calcmode="lin" valueType="num">
                                      <p:cBhvr>
                                        <p:cTn id="26" dur="1000"/>
                                        <p:tgtEl>
                                          <p:spTgt spid="2"/>
                                        </p:tgtEl>
                                        <p:attrNameLst>
                                          <p:attrName>style.rotation</p:attrName>
                                        </p:attrNameLst>
                                      </p:cBhvr>
                                      <p:tavLst>
                                        <p:tav tm="0">
                                          <p:val>
                                            <p:fltVal val="0"/>
                                          </p:val>
                                        </p:tav>
                                        <p:tav tm="100000">
                                          <p:val>
                                            <p:fltVal val="90"/>
                                          </p:val>
                                        </p:tav>
                                      </p:tavLst>
                                    </p:anim>
                                    <p:animEffect transition="out" filter="fade">
                                      <p:cBhvr>
                                        <p:cTn id="27" dur="1000"/>
                                        <p:tgtEl>
                                          <p:spTgt spid="2"/>
                                        </p:tgtEl>
                                      </p:cBhvr>
                                    </p:animEffect>
                                    <p:set>
                                      <p:cBhvr>
                                        <p:cTn id="28" dur="1" fill="hold">
                                          <p:stCondLst>
                                            <p:cond delay="999"/>
                                          </p:stCondLst>
                                        </p:cTn>
                                        <p:tgtEl>
                                          <p:spTgt spid="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5" grpId="0"/>
      <p:bldP spid="6" grpId="0"/>
      <p:bldP spid="7" grpId="0"/>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1" y="384463"/>
            <a:ext cx="7720444" cy="1292662"/>
          </a:xfrm>
          <a:prstGeom prst="rect">
            <a:avLst/>
          </a:prstGeom>
          <a:noFill/>
        </p:spPr>
        <p:txBody>
          <a:bodyPr wrap="square" rtlCol="0">
            <a:spAutoFit/>
          </a:bodyPr>
          <a:lstStyle/>
          <a:p>
            <a:r>
              <a:rPr lang="en-US" sz="2600" i="1">
                <a:solidFill>
                  <a:srgbClr val="FF0000"/>
                </a:solidFill>
                <a:latin typeface="Times New Roman" panose="02020603050405020304" pitchFamily="18" charset="0"/>
                <a:cs typeface="Times New Roman" panose="02020603050405020304" pitchFamily="18" charset="0"/>
              </a:rPr>
              <a:t>Ví dụ 2: </a:t>
            </a:r>
            <a:r>
              <a:rPr lang="en-US" sz="2600">
                <a:latin typeface="Times New Roman" panose="02020603050405020304" pitchFamily="18" charset="0"/>
                <a:cs typeface="Times New Roman" panose="02020603050405020304" pitchFamily="18" charset="0"/>
              </a:rPr>
              <a:t>Năm nay tuổi anh gấp ba lần tuổi của em. Sáu năm nữa, tuổi anh chỉ gấp đôi tuổi của em. Hỏi năm nay tuổi của anh và tuổi của em là bao nhiêu?</a:t>
            </a:r>
          </a:p>
        </p:txBody>
      </p:sp>
      <p:sp>
        <p:nvSpPr>
          <p:cNvPr id="3" name="Rectangle 2"/>
          <p:cNvSpPr/>
          <p:nvPr/>
        </p:nvSpPr>
        <p:spPr>
          <a:xfrm>
            <a:off x="4058421" y="1560041"/>
            <a:ext cx="777777" cy="515590"/>
          </a:xfrm>
          <a:prstGeom prst="rect">
            <a:avLst/>
          </a:prstGeom>
        </p:spPr>
        <p:txBody>
          <a:bodyPr wrap="none">
            <a:spAutoFit/>
          </a:bodyPr>
          <a:lstStyle/>
          <a:p>
            <a:pPr algn="ctr">
              <a:lnSpc>
                <a:spcPct val="115000"/>
              </a:lnSpc>
              <a:spcAft>
                <a:spcPts val="1000"/>
              </a:spcAft>
            </a:pPr>
            <a:r>
              <a:rPr lang="en-US" sz="2600" b="1" i="1">
                <a:latin typeface="Times New Roman" panose="02020603050405020304" pitchFamily="18" charset="0"/>
                <a:ea typeface="Calibri" panose="020F0502020204030204" pitchFamily="34" charset="0"/>
              </a:rPr>
              <a:t>Giải</a:t>
            </a:r>
            <a:endParaRPr lang="en-US" sz="2600">
              <a:effectLst/>
              <a:latin typeface="Times New Roman" panose="02020603050405020304" pitchFamily="18" charset="0"/>
              <a:ea typeface="Calibri" panose="020F0502020204030204" pitchFamily="34" charset="0"/>
            </a:endParaRPr>
          </a:p>
        </p:txBody>
      </p:sp>
      <p:sp>
        <p:nvSpPr>
          <p:cNvPr id="4" name="Cloud Callout 3"/>
          <p:cNvSpPr/>
          <p:nvPr/>
        </p:nvSpPr>
        <p:spPr>
          <a:xfrm>
            <a:off x="2504209" y="2098961"/>
            <a:ext cx="5964382" cy="128847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a:solidFill>
                  <a:schemeClr val="tx1"/>
                </a:solidFill>
                <a:latin typeface="Times New Roman" panose="02020603050405020304" pitchFamily="18" charset="0"/>
                <a:cs typeface="Times New Roman" panose="02020603050405020304" pitchFamily="18" charset="0"/>
              </a:rPr>
              <a:t>Hãy chọn ẩn và đặt điều kiện cho ẩn?</a:t>
            </a:r>
          </a:p>
        </p:txBody>
      </p:sp>
      <p:pic>
        <p:nvPicPr>
          <p:cNvPr id="5" name="Picture 4"/>
          <p:cNvPicPr>
            <a:picLocks noChangeAspect="1"/>
          </p:cNvPicPr>
          <p:nvPr/>
        </p:nvPicPr>
        <p:blipFill>
          <a:blip r:embed="rId2"/>
          <a:stretch>
            <a:fillRect/>
          </a:stretch>
        </p:blipFill>
        <p:spPr>
          <a:xfrm>
            <a:off x="656216" y="1999383"/>
            <a:ext cx="13022901" cy="700786"/>
          </a:xfrm>
          <a:prstGeom prst="rect">
            <a:avLst/>
          </a:prstGeom>
        </p:spPr>
      </p:pic>
      <p:sp>
        <p:nvSpPr>
          <p:cNvPr id="7" name="Oval Callout 6"/>
          <p:cNvSpPr/>
          <p:nvPr/>
        </p:nvSpPr>
        <p:spPr>
          <a:xfrm>
            <a:off x="5131397" y="1817836"/>
            <a:ext cx="4012603" cy="2022644"/>
          </a:xfrm>
          <a:prstGeom prst="wedgeEllipseCallout">
            <a:avLst>
              <a:gd name="adj1" fmla="val -118125"/>
              <a:gd name="adj2" fmla="val 5824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a:solidFill>
                  <a:schemeClr val="tx1"/>
                </a:solidFill>
                <a:latin typeface="Times New Roman" panose="02020603050405020304" pitchFamily="18" charset="0"/>
                <a:cs typeface="Times New Roman" panose="02020603050405020304" pitchFamily="18" charset="0"/>
              </a:rPr>
              <a:t>Trong bài toán, đại lượng nào đã biết? Đại lượng nào chưa biết?</a:t>
            </a:r>
          </a:p>
        </p:txBody>
      </p:sp>
      <p:sp>
        <p:nvSpPr>
          <p:cNvPr id="8" name="Flowchart: Sequential Access Storage 7"/>
          <p:cNvSpPr/>
          <p:nvPr/>
        </p:nvSpPr>
        <p:spPr>
          <a:xfrm>
            <a:off x="446443" y="2377444"/>
            <a:ext cx="4889350" cy="2398956"/>
          </a:xfrm>
          <a:prstGeom prst="flowChartMagnetic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a:solidFill>
                  <a:schemeClr val="tx1"/>
                </a:solidFill>
                <a:latin typeface="Times New Roman" panose="02020603050405020304" pitchFamily="18" charset="0"/>
                <a:cs typeface="Times New Roman" panose="02020603050405020304" pitchFamily="18" charset="0"/>
              </a:rPr>
              <a:t>Dựa vào cách chọn ẩn trên, em hãy biểu diễn đại lượng chưa biết qua ẩn và đại lượng đã biết?</a:t>
            </a:r>
          </a:p>
        </p:txBody>
      </p:sp>
      <p:pic>
        <p:nvPicPr>
          <p:cNvPr id="13" name="Picture 12"/>
          <p:cNvPicPr>
            <a:picLocks noChangeAspect="1"/>
          </p:cNvPicPr>
          <p:nvPr/>
        </p:nvPicPr>
        <p:blipFill>
          <a:blip r:embed="rId3"/>
          <a:stretch>
            <a:fillRect/>
          </a:stretch>
        </p:blipFill>
        <p:spPr>
          <a:xfrm>
            <a:off x="656216" y="2421130"/>
            <a:ext cx="12371473" cy="1150723"/>
          </a:xfrm>
          <a:prstGeom prst="rect">
            <a:avLst/>
          </a:prstGeom>
        </p:spPr>
      </p:pic>
      <p:sp>
        <p:nvSpPr>
          <p:cNvPr id="14" name="Cloud Callout 13"/>
          <p:cNvSpPr/>
          <p:nvPr/>
        </p:nvSpPr>
        <p:spPr>
          <a:xfrm>
            <a:off x="114099" y="3387433"/>
            <a:ext cx="7888644" cy="121230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a:solidFill>
                  <a:srgbClr val="C00000"/>
                </a:solidFill>
                <a:latin typeface="Times New Roman" panose="02020603050405020304" pitchFamily="18" charset="0"/>
                <a:cs typeface="Times New Roman" panose="02020603050405020304" pitchFamily="18" charset="0"/>
              </a:rPr>
              <a:t>Em hãy l</a:t>
            </a:r>
            <a:r>
              <a:rPr lang="vi-VN" sz="2600">
                <a:solidFill>
                  <a:srgbClr val="C00000"/>
                </a:solidFill>
                <a:latin typeface="Times New Roman" panose="02020603050405020304" pitchFamily="18" charset="0"/>
                <a:cs typeface="Times New Roman" panose="02020603050405020304" pitchFamily="18" charset="0"/>
              </a:rPr>
              <a:t>ập phương trình biểu thị mối quan hệ giữa các đại lượng</a:t>
            </a:r>
            <a:r>
              <a:rPr lang="en-US" sz="2600">
                <a:solidFill>
                  <a:srgbClr val="C00000"/>
                </a:solidFill>
                <a:latin typeface="Times New Roman" panose="02020603050405020304" pitchFamily="18" charset="0"/>
                <a:cs typeface="Times New Roman" panose="02020603050405020304" pitchFamily="18" charset="0"/>
              </a:rPr>
              <a:t>?</a:t>
            </a:r>
          </a:p>
        </p:txBody>
      </p:sp>
      <p:pic>
        <p:nvPicPr>
          <p:cNvPr id="15" name="Picture 14"/>
          <p:cNvPicPr>
            <a:picLocks noChangeAspect="1"/>
          </p:cNvPicPr>
          <p:nvPr/>
        </p:nvPicPr>
        <p:blipFill>
          <a:blip r:embed="rId4"/>
          <a:stretch>
            <a:fillRect/>
          </a:stretch>
        </p:blipFill>
        <p:spPr>
          <a:xfrm>
            <a:off x="656216" y="3315524"/>
            <a:ext cx="11327803" cy="720986"/>
          </a:xfrm>
          <a:prstGeom prst="rect">
            <a:avLst/>
          </a:prstGeom>
        </p:spPr>
      </p:pic>
    </p:spTree>
    <p:extLst>
      <p:ext uri="{BB962C8B-B14F-4D97-AF65-F5344CB8AC3E}">
        <p14:creationId xmlns:p14="http://schemas.microsoft.com/office/powerpoint/2010/main" val="130598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1" presetClass="exit" presetSubtype="0" fill="hold" grpId="1" nodeType="clickEffect">
                                  <p:stCondLst>
                                    <p:cond delay="0"/>
                                  </p:stCondLst>
                                  <p:childTnLst>
                                    <p:anim calcmode="lin" valueType="num">
                                      <p:cBhvr>
                                        <p:cTn id="38" dur="1000"/>
                                        <p:tgtEl>
                                          <p:spTgt spid="7"/>
                                        </p:tgtEl>
                                        <p:attrNameLst>
                                          <p:attrName>ppt_w</p:attrName>
                                        </p:attrNameLst>
                                      </p:cBhvr>
                                      <p:tavLst>
                                        <p:tav tm="0">
                                          <p:val>
                                            <p:strVal val="ppt_w"/>
                                          </p:val>
                                        </p:tav>
                                        <p:tav tm="100000">
                                          <p:val>
                                            <p:fltVal val="0"/>
                                          </p:val>
                                        </p:tav>
                                      </p:tavLst>
                                    </p:anim>
                                    <p:anim calcmode="lin" valueType="num">
                                      <p:cBhvr>
                                        <p:cTn id="39" dur="1000"/>
                                        <p:tgtEl>
                                          <p:spTgt spid="7"/>
                                        </p:tgtEl>
                                        <p:attrNameLst>
                                          <p:attrName>ppt_h</p:attrName>
                                        </p:attrNameLst>
                                      </p:cBhvr>
                                      <p:tavLst>
                                        <p:tav tm="0">
                                          <p:val>
                                            <p:strVal val="ppt_h"/>
                                          </p:val>
                                        </p:tav>
                                        <p:tav tm="100000">
                                          <p:val>
                                            <p:fltVal val="0"/>
                                          </p:val>
                                        </p:tav>
                                      </p:tavLst>
                                    </p:anim>
                                    <p:anim calcmode="lin" valueType="num">
                                      <p:cBhvr>
                                        <p:cTn id="40" dur="1000"/>
                                        <p:tgtEl>
                                          <p:spTgt spid="7"/>
                                        </p:tgtEl>
                                        <p:attrNameLst>
                                          <p:attrName>style.rotation</p:attrName>
                                        </p:attrNameLst>
                                      </p:cBhvr>
                                      <p:tavLst>
                                        <p:tav tm="0">
                                          <p:val>
                                            <p:fltVal val="0"/>
                                          </p:val>
                                        </p:tav>
                                        <p:tav tm="100000">
                                          <p:val>
                                            <p:fltVal val="90"/>
                                          </p:val>
                                        </p:tav>
                                      </p:tavLst>
                                    </p:anim>
                                    <p:animEffect transition="out" filter="fade">
                                      <p:cBhvr>
                                        <p:cTn id="41" dur="1000"/>
                                        <p:tgtEl>
                                          <p:spTgt spid="7"/>
                                        </p:tgtEl>
                                      </p:cBhvr>
                                    </p:animEffect>
                                    <p:set>
                                      <p:cBhvr>
                                        <p:cTn id="42" dur="1" fill="hold">
                                          <p:stCondLst>
                                            <p:cond delay="999"/>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7" presetClass="emph" presetSubtype="2" fill="hold" nodeType="clickEffect">
                                  <p:stCondLst>
                                    <p:cond delay="0"/>
                                  </p:stCondLst>
                                  <p:childTnLst>
                                    <p:animClr clrSpc="rgb" dir="cw">
                                      <p:cBhvr>
                                        <p:cTn id="51" dur="2000" fill="hold"/>
                                        <p:tgtEl>
                                          <p:spTgt spid="8"/>
                                        </p:tgtEl>
                                        <p:attrNameLst>
                                          <p:attrName>stroke.color</p:attrName>
                                        </p:attrNameLst>
                                      </p:cBhvr>
                                      <p:to>
                                        <a:schemeClr val="accent2"/>
                                      </p:to>
                                    </p:animClr>
                                    <p:set>
                                      <p:cBhvr>
                                        <p:cTn id="52" dur="2000" fill="hold"/>
                                        <p:tgtEl>
                                          <p:spTgt spid="8"/>
                                        </p:tgtEl>
                                        <p:attrNameLst>
                                          <p:attrName>stroke.on</p:attrName>
                                        </p:attrNameLst>
                                      </p:cBhvr>
                                      <p:to>
                                        <p:strVal val="true"/>
                                      </p:to>
                                    </p:set>
                                  </p:childTnLst>
                                </p:cTn>
                              </p:par>
                            </p:childTnLst>
                          </p:cTn>
                        </p:par>
                      </p:childTnLst>
                    </p:cTn>
                  </p:par>
                  <p:par>
                    <p:cTn id="53" fill="hold">
                      <p:stCondLst>
                        <p:cond delay="indefinite"/>
                      </p:stCondLst>
                      <p:childTnLst>
                        <p:par>
                          <p:cTn id="54" fill="hold">
                            <p:stCondLst>
                              <p:cond delay="0"/>
                            </p:stCondLst>
                            <p:childTnLst>
                              <p:par>
                                <p:cTn id="55" presetID="14" presetClass="exit" presetSubtype="10" fill="hold" grpId="1" nodeType="clickEffect">
                                  <p:stCondLst>
                                    <p:cond delay="0"/>
                                  </p:stCondLst>
                                  <p:childTnLst>
                                    <p:animEffect transition="out" filter="randombar(horizontal)">
                                      <p:cBhvr>
                                        <p:cTn id="56" dur="500"/>
                                        <p:tgtEl>
                                          <p:spTgt spid="8"/>
                                        </p:tgtEl>
                                      </p:cBhvr>
                                    </p:animEffect>
                                    <p:set>
                                      <p:cBhvr>
                                        <p:cTn id="57" dur="1" fill="hold">
                                          <p:stCondLst>
                                            <p:cond delay="499"/>
                                          </p:stCondLst>
                                        </p:cTn>
                                        <p:tgtEl>
                                          <p:spTgt spid="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fill="hold"/>
                                        <p:tgtEl>
                                          <p:spTgt spid="13"/>
                                        </p:tgtEl>
                                        <p:attrNameLst>
                                          <p:attrName>ppt_x</p:attrName>
                                        </p:attrNameLst>
                                      </p:cBhvr>
                                      <p:tavLst>
                                        <p:tav tm="0">
                                          <p:val>
                                            <p:strVal val="#ppt_x"/>
                                          </p:val>
                                        </p:tav>
                                        <p:tav tm="100000">
                                          <p:val>
                                            <p:strVal val="#ppt_x"/>
                                          </p:val>
                                        </p:tav>
                                      </p:tavLst>
                                    </p:anim>
                                    <p:anim calcmode="lin" valueType="num">
                                      <p:cBhvr additive="base">
                                        <p:cTn id="6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1" presetClass="exit" presetSubtype="1" fill="hold" grpId="1" nodeType="clickEffect">
                                  <p:stCondLst>
                                    <p:cond delay="0"/>
                                  </p:stCondLst>
                                  <p:childTnLst>
                                    <p:animEffect transition="out" filter="wheel(1)">
                                      <p:cBhvr>
                                        <p:cTn id="73" dur="2000"/>
                                        <p:tgtEl>
                                          <p:spTgt spid="14"/>
                                        </p:tgtEl>
                                      </p:cBhvr>
                                    </p:animEffect>
                                    <p:set>
                                      <p:cBhvr>
                                        <p:cTn id="74" dur="1" fill="hold">
                                          <p:stCondLst>
                                            <p:cond delay="1999"/>
                                          </p:stCondLst>
                                        </p:cTn>
                                        <p:tgtEl>
                                          <p:spTgt spid="1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4" grpId="1" animBg="1"/>
      <p:bldP spid="7" grpId="0" animBg="1"/>
      <p:bldP spid="7" grpId="1" animBg="1"/>
      <p:bldP spid="8" grpId="0" animBg="1"/>
      <p:bldP spid="8" grpId="1" animBg="1"/>
      <p:bldP spid="14" grpId="0" animBg="1"/>
      <p:bldP spid="1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2195" y="520949"/>
            <a:ext cx="2672526" cy="515590"/>
          </a:xfrm>
          <a:prstGeom prst="rect">
            <a:avLst/>
          </a:prstGeom>
        </p:spPr>
        <p:txBody>
          <a:bodyPr wrap="none">
            <a:spAutoFit/>
          </a:bodyPr>
          <a:lstStyle/>
          <a:p>
            <a:pPr>
              <a:lnSpc>
                <a:spcPct val="115000"/>
              </a:lnSpc>
              <a:spcAft>
                <a:spcPts val="1000"/>
              </a:spcAft>
            </a:pPr>
            <a:r>
              <a:rPr lang="en-US" sz="2600">
                <a:latin typeface="Times New Roman" panose="02020603050405020304" pitchFamily="18" charset="0"/>
                <a:ea typeface="Calibri" panose="020F0502020204030204" pitchFamily="34" charset="0"/>
              </a:rPr>
              <a:t>Giải phương trình:</a:t>
            </a:r>
            <a:endParaRPr lang="en-US" sz="2600">
              <a:effectLst/>
              <a:latin typeface="Times New Roman" panose="02020603050405020304" pitchFamily="18" charset="0"/>
              <a:ea typeface="Calibri" panose="020F0502020204030204" pitchFamily="34" charset="0"/>
            </a:endParaRPr>
          </a:p>
        </p:txBody>
      </p:sp>
      <p:sp>
        <p:nvSpPr>
          <p:cNvPr id="4" name="Rectangle 2"/>
          <p:cNvSpPr>
            <a:spLocks noChangeArrowheads="1"/>
          </p:cNvSpPr>
          <p:nvPr/>
        </p:nvSpPr>
        <p:spPr bwMode="auto">
          <a:xfrm>
            <a:off x="3628628" y="520948"/>
            <a:ext cx="220045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89988872"/>
              </p:ext>
            </p:extLst>
          </p:nvPr>
        </p:nvGraphicFramePr>
        <p:xfrm>
          <a:off x="3628629" y="520950"/>
          <a:ext cx="2879748" cy="2159812"/>
        </p:xfrm>
        <a:graphic>
          <a:graphicData uri="http://schemas.openxmlformats.org/presentationml/2006/ole">
            <mc:AlternateContent xmlns:mc="http://schemas.openxmlformats.org/markup-compatibility/2006">
              <mc:Choice xmlns:v="urn:schemas-microsoft-com:vml" Requires="v">
                <p:oleObj name="Equation" r:id="rId2" imgW="1180588" imgH="888614" progId="Equation.DSMT4">
                  <p:embed/>
                </p:oleObj>
              </mc:Choice>
              <mc:Fallback>
                <p:oleObj name="Equation" r:id="rId2" imgW="1180588" imgH="888614"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629" y="520950"/>
                        <a:ext cx="2879748" cy="2159812"/>
                      </a:xfrm>
                      <a:prstGeom prst="rect">
                        <a:avLst/>
                      </a:prstGeom>
                      <a:noFill/>
                    </p:spPr>
                  </p:pic>
                </p:oleObj>
              </mc:Fallback>
            </mc:AlternateContent>
          </a:graphicData>
        </a:graphic>
      </p:graphicFrame>
      <p:sp>
        <p:nvSpPr>
          <p:cNvPr id="6" name="Rectangle 5"/>
          <p:cNvSpPr/>
          <p:nvPr/>
        </p:nvSpPr>
        <p:spPr>
          <a:xfrm>
            <a:off x="402195" y="2767464"/>
            <a:ext cx="7861447" cy="515590"/>
          </a:xfrm>
          <a:prstGeom prst="rect">
            <a:avLst/>
          </a:prstGeom>
        </p:spPr>
        <p:txBody>
          <a:bodyPr wrap="none">
            <a:spAutoFit/>
          </a:bodyPr>
          <a:lstStyle/>
          <a:p>
            <a:pPr>
              <a:lnSpc>
                <a:spcPct val="115000"/>
              </a:lnSpc>
              <a:spcAft>
                <a:spcPts val="1000"/>
              </a:spcAft>
            </a:pPr>
            <a:r>
              <a:rPr lang="en-US" sz="2600">
                <a:latin typeface="Times New Roman" panose="02020603050405020304" pitchFamily="18" charset="0"/>
                <a:ea typeface="Calibri" panose="020F0502020204030204" pitchFamily="34" charset="0"/>
              </a:rPr>
              <a:t>Vậy tuổi của em là 6 tuổi và tuổi của anh là 3.6 = 18 tuổi.</a:t>
            </a:r>
            <a:endParaRPr lang="en-US" sz="26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87334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354" y="360681"/>
            <a:ext cx="1890261" cy="515590"/>
          </a:xfrm>
          <a:prstGeom prst="rect">
            <a:avLst/>
          </a:prstGeom>
        </p:spPr>
        <p:txBody>
          <a:bodyPr wrap="none">
            <a:spAutoFit/>
          </a:bodyPr>
          <a:lstStyle/>
          <a:p>
            <a:pPr>
              <a:lnSpc>
                <a:spcPct val="115000"/>
              </a:lnSpc>
              <a:spcAft>
                <a:spcPts val="1000"/>
              </a:spcAft>
            </a:pPr>
            <a:r>
              <a:rPr lang="en-US" sz="2600" b="1">
                <a:solidFill>
                  <a:srgbClr val="FF0000"/>
                </a:solidFill>
                <a:latin typeface="Times New Roman" panose="02020603050405020304" pitchFamily="18" charset="0"/>
                <a:ea typeface="Calibri" panose="020F0502020204030204" pitchFamily="34" charset="0"/>
              </a:rPr>
              <a:t>Luyện tập 2</a:t>
            </a:r>
            <a:endParaRPr lang="en-US" sz="2600">
              <a:solidFill>
                <a:srgbClr val="FF0000"/>
              </a:solidFill>
              <a:effectLst/>
              <a:latin typeface="Times New Roman" panose="02020603050405020304" pitchFamily="18" charset="0"/>
              <a:ea typeface="Calibri" panose="020F0502020204030204" pitchFamily="34" charset="0"/>
            </a:endParaRPr>
          </a:p>
        </p:txBody>
      </p:sp>
      <p:sp>
        <p:nvSpPr>
          <p:cNvPr id="3" name="Rectangle 2"/>
          <p:cNvSpPr/>
          <p:nvPr/>
        </p:nvSpPr>
        <p:spPr>
          <a:xfrm>
            <a:off x="405244" y="799507"/>
            <a:ext cx="8104909" cy="1012585"/>
          </a:xfrm>
          <a:prstGeom prst="rect">
            <a:avLst/>
          </a:prstGeom>
        </p:spPr>
        <p:txBody>
          <a:bodyPr wrap="square">
            <a:spAutoFit/>
          </a:bodyPr>
          <a:lstStyle/>
          <a:p>
            <a:pPr>
              <a:lnSpc>
                <a:spcPct val="115000"/>
              </a:lnSpc>
              <a:spcAft>
                <a:spcPts val="1000"/>
              </a:spcAft>
            </a:pPr>
            <a:r>
              <a:rPr lang="en-US" sz="2600" b="1" i="1">
                <a:latin typeface="Times New Roman" panose="02020603050405020304" pitchFamily="18" charset="0"/>
                <a:ea typeface="Calibri" panose="020F0502020204030204" pitchFamily="34" charset="0"/>
              </a:rPr>
              <a:t>Hiện nay ông hơn cháu 56 tuổi. Cách đây 5 năm tuổi ông gấp 8 lần tuổi cháu. Hỏi cháu hiện nay bao nhiêu tuổi?</a:t>
            </a:r>
            <a:endParaRPr lang="en-US" sz="2600">
              <a:effectLst/>
              <a:latin typeface="Times New Roman" panose="02020603050405020304" pitchFamily="18" charset="0"/>
              <a:ea typeface="Calibri" panose="020F0502020204030204" pitchFamily="34" charset="0"/>
            </a:endParaRPr>
          </a:p>
        </p:txBody>
      </p:sp>
      <p:sp>
        <p:nvSpPr>
          <p:cNvPr id="4" name="Rectangle 3"/>
          <p:cNvSpPr/>
          <p:nvPr/>
        </p:nvSpPr>
        <p:spPr>
          <a:xfrm>
            <a:off x="3660685" y="1675560"/>
            <a:ext cx="797014" cy="515590"/>
          </a:xfrm>
          <a:prstGeom prst="rect">
            <a:avLst/>
          </a:prstGeom>
        </p:spPr>
        <p:txBody>
          <a:bodyPr wrap="none">
            <a:spAutoFit/>
          </a:bodyPr>
          <a:lstStyle/>
          <a:p>
            <a:pPr algn="ctr">
              <a:lnSpc>
                <a:spcPct val="115000"/>
              </a:lnSpc>
              <a:spcAft>
                <a:spcPts val="1000"/>
              </a:spcAft>
            </a:pPr>
            <a:r>
              <a:rPr lang="en-US" sz="2600" b="1">
                <a:latin typeface="Times New Roman" panose="02020603050405020304" pitchFamily="18" charset="0"/>
                <a:ea typeface="Calibri" panose="020F0502020204030204" pitchFamily="34" charset="0"/>
              </a:rPr>
              <a:t>Giải</a:t>
            </a:r>
            <a:endParaRPr lang="en-US" sz="2600">
              <a:effectLst/>
              <a:latin typeface="Times New Roman" panose="02020603050405020304" pitchFamily="18" charset="0"/>
              <a:ea typeface="Calibri" panose="020F0502020204030204" pitchFamily="34" charset="0"/>
            </a:endParaRPr>
          </a:p>
        </p:txBody>
      </p:sp>
      <p:pic>
        <p:nvPicPr>
          <p:cNvPr id="5" name="Picture 4"/>
          <p:cNvPicPr>
            <a:picLocks noChangeAspect="1"/>
          </p:cNvPicPr>
          <p:nvPr/>
        </p:nvPicPr>
        <p:blipFill>
          <a:blip r:embed="rId2"/>
          <a:stretch>
            <a:fillRect/>
          </a:stretch>
        </p:blipFill>
        <p:spPr>
          <a:xfrm>
            <a:off x="405244" y="2191150"/>
            <a:ext cx="10621812" cy="2753276"/>
          </a:xfrm>
          <a:prstGeom prst="rect">
            <a:avLst/>
          </a:prstGeom>
        </p:spPr>
      </p:pic>
    </p:spTree>
    <p:extLst>
      <p:ext uri="{BB962C8B-B14F-4D97-AF65-F5344CB8AC3E}">
        <p14:creationId xmlns:p14="http://schemas.microsoft.com/office/powerpoint/2010/main" val="246704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21224" y="637633"/>
            <a:ext cx="12086532" cy="4224824"/>
          </a:xfrm>
          <a:prstGeom prst="rect">
            <a:avLst/>
          </a:prstGeom>
        </p:spPr>
      </p:pic>
    </p:spTree>
    <p:extLst>
      <p:ext uri="{BB962C8B-B14F-4D97-AF65-F5344CB8AC3E}">
        <p14:creationId xmlns:p14="http://schemas.microsoft.com/office/powerpoint/2010/main" val="992183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6483" y="396259"/>
            <a:ext cx="1334020" cy="515590"/>
          </a:xfrm>
          <a:prstGeom prst="rect">
            <a:avLst/>
          </a:prstGeom>
        </p:spPr>
        <p:txBody>
          <a:bodyPr wrap="none">
            <a:spAutoFit/>
          </a:bodyPr>
          <a:lstStyle/>
          <a:p>
            <a:pPr>
              <a:lnSpc>
                <a:spcPct val="115000"/>
              </a:lnSpc>
              <a:spcAft>
                <a:spcPts val="1000"/>
              </a:spcAft>
            </a:pPr>
            <a:r>
              <a:rPr lang="en-US" sz="2600" b="1">
                <a:solidFill>
                  <a:srgbClr val="C00000"/>
                </a:solidFill>
                <a:latin typeface="Times New Roman" panose="02020603050405020304" pitchFamily="18" charset="0"/>
                <a:ea typeface="Calibri" panose="020F0502020204030204" pitchFamily="34" charset="0"/>
              </a:rPr>
              <a:t>Ví dụ 3:</a:t>
            </a:r>
            <a:endParaRPr lang="en-US" sz="2600">
              <a:solidFill>
                <a:srgbClr val="C00000"/>
              </a:solidFill>
              <a:effectLst/>
              <a:latin typeface="Times New Roman" panose="02020603050405020304" pitchFamily="18" charset="0"/>
              <a:ea typeface="Calibri" panose="020F0502020204030204" pitchFamily="34" charset="0"/>
            </a:endParaRPr>
          </a:p>
        </p:txBody>
      </p:sp>
      <p:sp>
        <p:nvSpPr>
          <p:cNvPr id="11" name="Rectangle 10"/>
          <p:cNvSpPr/>
          <p:nvPr/>
        </p:nvSpPr>
        <p:spPr>
          <a:xfrm>
            <a:off x="291897" y="911849"/>
            <a:ext cx="8852103" cy="2492990"/>
          </a:xfrm>
          <a:prstGeom prst="rect">
            <a:avLst/>
          </a:prstGeom>
        </p:spPr>
        <p:txBody>
          <a:bodyPr wrap="none">
            <a:spAutoFit/>
          </a:bodyPr>
          <a:lstStyle/>
          <a:p>
            <a:r>
              <a:rPr lang="en-US" sz="2600" b="1" i="1">
                <a:latin typeface="Times New Roman" panose="02020603050405020304" pitchFamily="18" charset="0"/>
                <a:ea typeface="Calibri" panose="020F0502020204030204" pitchFamily="34" charset="0"/>
                <a:cs typeface="Times New Roman" panose="02020603050405020304" pitchFamily="18" charset="0"/>
              </a:rPr>
              <a:t>Một xe máy khởi hành từ Hà Nội đi Hải Phòng với vận tốc </a:t>
            </a:r>
          </a:p>
          <a:p>
            <a:r>
              <a:rPr lang="en-US" sz="2600" b="1" i="1">
                <a:latin typeface="Times New Roman" panose="02020603050405020304" pitchFamily="18" charset="0"/>
                <a:ea typeface="Calibri" panose="020F0502020204030204" pitchFamily="34" charset="0"/>
                <a:cs typeface="Times New Roman" panose="02020603050405020304" pitchFamily="18" charset="0"/>
              </a:rPr>
              <a:t>40km/h. </a:t>
            </a:r>
            <a:r>
              <a:rPr lang="en-US" sz="2600" b="1" i="1">
                <a:latin typeface="Times New Roman" panose="02020603050405020304" pitchFamily="18" charset="0"/>
                <a:cs typeface="Times New Roman" panose="02020603050405020304" pitchFamily="18" charset="0"/>
              </a:rPr>
              <a:t>Sau đó 10 phút, trên cùng tuyến đường đó, một ô tô </a:t>
            </a:r>
          </a:p>
          <a:p>
            <a:r>
              <a:rPr lang="en-US" sz="2600" b="1" i="1">
                <a:latin typeface="Times New Roman" panose="02020603050405020304" pitchFamily="18" charset="0"/>
                <a:cs typeface="Times New Roman" panose="02020603050405020304" pitchFamily="18" charset="0"/>
              </a:rPr>
              <a:t>xuất phát từ Hải Phòng đi Hà Nội với vận tốc 60km/h. Hỏi sau</a:t>
            </a:r>
          </a:p>
          <a:p>
            <a:r>
              <a:rPr lang="en-US" sz="2600" b="1" i="1">
                <a:latin typeface="Times New Roman" panose="02020603050405020304" pitchFamily="18" charset="0"/>
                <a:cs typeface="Times New Roman" panose="02020603050405020304" pitchFamily="18" charset="0"/>
              </a:rPr>
              <a:t> bao lâu, kể từ khi xe máy khởi hành, hai xe gặp nhau? </a:t>
            </a:r>
          </a:p>
          <a:p>
            <a:r>
              <a:rPr lang="en-US" sz="2600" b="1" i="1">
                <a:latin typeface="Times New Roman" panose="02020603050405020304" pitchFamily="18" charset="0"/>
                <a:cs typeface="Times New Roman" panose="02020603050405020304" pitchFamily="18" charset="0"/>
              </a:rPr>
              <a:t>Biết quãng đường Hà Nội - Hải Phòng dài 120 km.</a:t>
            </a:r>
            <a:endParaRPr lang="en-US" sz="2600">
              <a:latin typeface="Times New Roman" panose="02020603050405020304" pitchFamily="18" charset="0"/>
              <a:cs typeface="Times New Roman" panose="02020603050405020304" pitchFamily="18" charset="0"/>
            </a:endParaRPr>
          </a:p>
          <a:p>
            <a:endParaRPr lang="en-US" sz="2600">
              <a:latin typeface="Times New Roman" panose="02020603050405020304" pitchFamily="18" charset="0"/>
              <a:cs typeface="Times New Roman" panose="02020603050405020304" pitchFamily="18" charset="0"/>
            </a:endParaRPr>
          </a:p>
        </p:txBody>
      </p:sp>
      <p:sp>
        <p:nvSpPr>
          <p:cNvPr id="15" name="Rectangle 14"/>
          <p:cNvSpPr/>
          <p:nvPr/>
        </p:nvSpPr>
        <p:spPr>
          <a:xfrm>
            <a:off x="4062801" y="3064746"/>
            <a:ext cx="797014" cy="515590"/>
          </a:xfrm>
          <a:prstGeom prst="rect">
            <a:avLst/>
          </a:prstGeom>
        </p:spPr>
        <p:txBody>
          <a:bodyPr wrap="none">
            <a:spAutoFit/>
          </a:bodyPr>
          <a:lstStyle/>
          <a:p>
            <a:pPr algn="ctr">
              <a:lnSpc>
                <a:spcPct val="115000"/>
              </a:lnSpc>
              <a:spcAft>
                <a:spcPts val="1000"/>
              </a:spcAft>
            </a:pPr>
            <a:r>
              <a:rPr lang="en-US" sz="2600" b="1">
                <a:latin typeface="Times New Roman" panose="02020603050405020304" pitchFamily="18" charset="0"/>
                <a:ea typeface="Calibri" panose="020F0502020204030204" pitchFamily="34" charset="0"/>
              </a:rPr>
              <a:t>Giải</a:t>
            </a:r>
            <a:endParaRPr lang="en-US" sz="2600">
              <a:effectLst/>
              <a:latin typeface="Times New Roman" panose="02020603050405020304" pitchFamily="18" charset="0"/>
              <a:ea typeface="Calibri" panose="020F0502020204030204" pitchFamily="34" charset="0"/>
            </a:endParaRPr>
          </a:p>
        </p:txBody>
      </p:sp>
      <p:pic>
        <p:nvPicPr>
          <p:cNvPr id="19" name="Picture 18"/>
          <p:cNvPicPr>
            <a:picLocks noChangeAspect="1"/>
          </p:cNvPicPr>
          <p:nvPr/>
        </p:nvPicPr>
        <p:blipFill>
          <a:blip r:embed="rId2"/>
          <a:stretch>
            <a:fillRect/>
          </a:stretch>
        </p:blipFill>
        <p:spPr>
          <a:xfrm>
            <a:off x="427890" y="3556860"/>
            <a:ext cx="11889378" cy="1110684"/>
          </a:xfrm>
          <a:prstGeom prst="rect">
            <a:avLst/>
          </a:prstGeom>
        </p:spPr>
      </p:pic>
      <p:sp>
        <p:nvSpPr>
          <p:cNvPr id="20" name="Oval Callout 19"/>
          <p:cNvSpPr/>
          <p:nvPr/>
        </p:nvSpPr>
        <p:spPr>
          <a:xfrm>
            <a:off x="4647308" y="548640"/>
            <a:ext cx="4702106" cy="2516106"/>
          </a:xfrm>
          <a:prstGeom prst="wedgeEllipseCallout">
            <a:avLst>
              <a:gd name="adj1" fmla="val -32773"/>
              <a:gd name="adj2" fmla="val 791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a:solidFill>
                  <a:srgbClr val="C00000"/>
                </a:solidFill>
                <a:latin typeface="Times New Roman" panose="02020603050405020304" pitchFamily="18" charset="0"/>
                <a:cs typeface="Times New Roman" panose="02020603050405020304" pitchFamily="18" charset="0"/>
              </a:rPr>
              <a:t>Dạng toán chuyển động sẽ có các đại lượng nào?</a:t>
            </a:r>
          </a:p>
        </p:txBody>
      </p:sp>
      <p:sp>
        <p:nvSpPr>
          <p:cNvPr id="21" name="Oval Callout 20"/>
          <p:cNvSpPr/>
          <p:nvPr/>
        </p:nvSpPr>
        <p:spPr>
          <a:xfrm>
            <a:off x="4324574" y="548640"/>
            <a:ext cx="4819426" cy="23640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a:solidFill>
                  <a:srgbClr val="C00000"/>
                </a:solidFill>
                <a:latin typeface="Times New Roman" panose="02020603050405020304" pitchFamily="18" charset="0"/>
                <a:cs typeface="Times New Roman" panose="02020603050405020304" pitchFamily="18" charset="0"/>
              </a:rPr>
              <a:t>Nêu công thức nói lên mối liên hệ giữa các đại lượng đó? Đơn vị ? Ta cần đổi đơn vị nào?</a:t>
            </a:r>
          </a:p>
        </p:txBody>
      </p:sp>
      <p:sp>
        <p:nvSpPr>
          <p:cNvPr id="22" name="Oval Callout 21"/>
          <p:cNvSpPr/>
          <p:nvPr/>
        </p:nvSpPr>
        <p:spPr>
          <a:xfrm>
            <a:off x="4324575" y="3064746"/>
            <a:ext cx="4701092" cy="1602798"/>
          </a:xfrm>
          <a:prstGeom prst="wedgeEllipseCallout">
            <a:avLst>
              <a:gd name="adj1" fmla="val -76844"/>
              <a:gd name="adj2" fmla="val -274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a:solidFill>
                  <a:srgbClr val="C00000"/>
                </a:solidFill>
                <a:latin typeface="Times New Roman" panose="02020603050405020304" pitchFamily="18" charset="0"/>
                <a:cs typeface="Times New Roman" panose="02020603050405020304" pitchFamily="18" charset="0"/>
              </a:rPr>
              <a:t>Bài toán trên đã cho biết đại lượng nào? Yêu cầu tìm đại lượng nào? </a:t>
            </a:r>
          </a:p>
        </p:txBody>
      </p:sp>
      <p:sp>
        <p:nvSpPr>
          <p:cNvPr id="23" name="Oval Callout 22"/>
          <p:cNvSpPr/>
          <p:nvPr/>
        </p:nvSpPr>
        <p:spPr>
          <a:xfrm>
            <a:off x="4496696" y="3205463"/>
            <a:ext cx="4750011" cy="1366221"/>
          </a:xfrm>
          <a:prstGeom prst="wedgeEllipseCallout">
            <a:avLst>
              <a:gd name="adj1" fmla="val -21335"/>
              <a:gd name="adj2" fmla="val -9183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a:solidFill>
                  <a:srgbClr val="C00000"/>
                </a:solidFill>
                <a:latin typeface="Times New Roman" panose="02020603050405020304" pitchFamily="18" charset="0"/>
                <a:cs typeface="Times New Roman" panose="02020603050405020304" pitchFamily="18" charset="0"/>
              </a:rPr>
              <a:t>Em hãy thực hiện bước chọn ẩn và đặt điều kiện cho ẩn?</a:t>
            </a:r>
          </a:p>
        </p:txBody>
      </p:sp>
    </p:spTree>
    <p:extLst>
      <p:ext uri="{BB962C8B-B14F-4D97-AF65-F5344CB8AC3E}">
        <p14:creationId xmlns:p14="http://schemas.microsoft.com/office/powerpoint/2010/main" val="135025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xit" presetSubtype="32" fill="hold" grpId="1" nodeType="clickEffect">
                                  <p:stCondLst>
                                    <p:cond delay="0"/>
                                  </p:stCondLst>
                                  <p:childTnLst>
                                    <p:animEffect transition="out" filter="circle(out)">
                                      <p:cBhvr>
                                        <p:cTn id="22" dur="2000"/>
                                        <p:tgtEl>
                                          <p:spTgt spid="20"/>
                                        </p:tgtEl>
                                      </p:cBhvr>
                                    </p:animEffect>
                                    <p:set>
                                      <p:cBhvr>
                                        <p:cTn id="23" dur="1" fill="hold">
                                          <p:stCondLst>
                                            <p:cond delay="1999"/>
                                          </p:stCondLst>
                                        </p:cTn>
                                        <p:tgtEl>
                                          <p:spTgt spid="2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1" nodeType="clickEffect">
                                  <p:stCondLst>
                                    <p:cond delay="0"/>
                                  </p:stCondLst>
                                  <p:childTnLst>
                                    <p:animEffect transition="out" filter="fade">
                                      <p:cBhvr>
                                        <p:cTn id="34" dur="1000"/>
                                        <p:tgtEl>
                                          <p:spTgt spid="21"/>
                                        </p:tgtEl>
                                      </p:cBhvr>
                                    </p:animEffect>
                                    <p:anim calcmode="lin" valueType="num">
                                      <p:cBhvr>
                                        <p:cTn id="35" dur="1000"/>
                                        <p:tgtEl>
                                          <p:spTgt spid="21"/>
                                        </p:tgtEl>
                                        <p:attrNameLst>
                                          <p:attrName>ppt_x</p:attrName>
                                        </p:attrNameLst>
                                      </p:cBhvr>
                                      <p:tavLst>
                                        <p:tav tm="0">
                                          <p:val>
                                            <p:strVal val="ppt_x"/>
                                          </p:val>
                                        </p:tav>
                                        <p:tav tm="100000">
                                          <p:val>
                                            <p:strVal val="ppt_x"/>
                                          </p:val>
                                        </p:tav>
                                      </p:tavLst>
                                    </p:anim>
                                    <p:anim calcmode="lin" valueType="num">
                                      <p:cBhvr>
                                        <p:cTn id="36" dur="1000"/>
                                        <p:tgtEl>
                                          <p:spTgt spid="21"/>
                                        </p:tgtEl>
                                        <p:attrNameLst>
                                          <p:attrName>ppt_y</p:attrName>
                                        </p:attrNameLst>
                                      </p:cBhvr>
                                      <p:tavLst>
                                        <p:tav tm="0">
                                          <p:val>
                                            <p:strVal val="ppt_y"/>
                                          </p:val>
                                        </p:tav>
                                        <p:tav tm="100000">
                                          <p:val>
                                            <p:strVal val="ppt_y+.1"/>
                                          </p:val>
                                        </p:tav>
                                      </p:tavLst>
                                    </p:anim>
                                    <p:set>
                                      <p:cBhvr>
                                        <p:cTn id="37" dur="1" fill="hold">
                                          <p:stCondLst>
                                            <p:cond delay="999"/>
                                          </p:stCondLst>
                                        </p:cTn>
                                        <p:tgtEl>
                                          <p:spTgt spid="2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grpId="1"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2000"/>
                                        <p:tgtEl>
                                          <p:spTgt spid="22"/>
                                        </p:tgtEl>
                                      </p:cBhvr>
                                    </p:animEffect>
                                    <p:anim calcmode="lin" valueType="num">
                                      <p:cBhvr>
                                        <p:cTn id="55" dur="2000" fill="hold"/>
                                        <p:tgtEl>
                                          <p:spTgt spid="22"/>
                                        </p:tgtEl>
                                        <p:attrNameLst>
                                          <p:attrName>ppt_w</p:attrName>
                                        </p:attrNameLst>
                                      </p:cBhvr>
                                      <p:tavLst>
                                        <p:tav tm="0" fmla="#ppt_w*sin(2.5*pi*$)">
                                          <p:val>
                                            <p:fltVal val="0"/>
                                          </p:val>
                                        </p:tav>
                                        <p:tav tm="100000">
                                          <p:val>
                                            <p:fltVal val="1"/>
                                          </p:val>
                                        </p:tav>
                                      </p:tavLst>
                                    </p:anim>
                                    <p:anim calcmode="lin" valueType="num">
                                      <p:cBhvr>
                                        <p:cTn id="56" dur="2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6" presetClass="exit" presetSubtype="0" fill="hold" grpId="2" nodeType="clickEffect">
                                  <p:stCondLst>
                                    <p:cond delay="0"/>
                                  </p:stCondLst>
                                  <p:childTnLst>
                                    <p:animEffect transition="out" filter="wipe(down)">
                                      <p:cBhvr>
                                        <p:cTn id="60" dur="180" accel="50000">
                                          <p:stCondLst>
                                            <p:cond delay="1820"/>
                                          </p:stCondLst>
                                        </p:cTn>
                                        <p:tgtEl>
                                          <p:spTgt spid="22"/>
                                        </p:tgtEl>
                                      </p:cBhvr>
                                    </p:animEffect>
                                    <p:anim calcmode="lin" valueType="num">
                                      <p:cBhvr>
                                        <p:cTn id="61" dur="1822" tmFilter="0,0; 0.14,0.31; 0.43,0.73; 0.71,0.91; 1.0,1.0">
                                          <p:stCondLst>
                                            <p:cond delay="0"/>
                                          </p:stCondLst>
                                        </p:cTn>
                                        <p:tgtEl>
                                          <p:spTgt spid="22"/>
                                        </p:tgtEl>
                                        <p:attrNameLst>
                                          <p:attrName>ppt_x</p:attrName>
                                        </p:attrNameLst>
                                      </p:cBhvr>
                                      <p:tavLst>
                                        <p:tav tm="0">
                                          <p:val>
                                            <p:strVal val="ppt_x"/>
                                          </p:val>
                                        </p:tav>
                                        <p:tav tm="100000">
                                          <p:val>
                                            <p:strVal val="#ppt_x+0.25"/>
                                          </p:val>
                                        </p:tav>
                                      </p:tavLst>
                                    </p:anim>
                                    <p:anim calcmode="lin" valueType="num">
                                      <p:cBhvr>
                                        <p:cTn id="62" dur="178">
                                          <p:stCondLst>
                                            <p:cond delay="1822"/>
                                          </p:stCondLst>
                                        </p:cTn>
                                        <p:tgtEl>
                                          <p:spTgt spid="22"/>
                                        </p:tgtEl>
                                        <p:attrNameLst>
                                          <p:attrName>ppt_x</p:attrName>
                                        </p:attrNameLst>
                                      </p:cBhvr>
                                      <p:tavLst>
                                        <p:tav tm="0">
                                          <p:val>
                                            <p:strVal val="ppt_x"/>
                                          </p:val>
                                        </p:tav>
                                        <p:tav tm="100000">
                                          <p:val>
                                            <p:strVal val="ppt_x"/>
                                          </p:val>
                                        </p:tav>
                                      </p:tavLst>
                                    </p:anim>
                                    <p:anim calcmode="lin" valueType="num">
                                      <p:cBhvr>
                                        <p:cTn id="63" dur="664" tmFilter="0.0,0.0;0.25,0.07;0.50,0.2;0.75,0.467;1.0,1.0">
                                          <p:stCondLst>
                                            <p:cond delay="0"/>
                                          </p:stCondLst>
                                        </p:cTn>
                                        <p:tgtEl>
                                          <p:spTgt spid="2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64" dur="664" tmFilter="0, 0; 0.125,0.2665; 0.25,0.4; 0.375,0.465; 0.5,0.5;  0.625,0.535; 0.75,0.6; 0.875,0.7335; 1,1">
                                          <p:stCondLst>
                                            <p:cond delay="664"/>
                                          </p:stCondLst>
                                        </p:cTn>
                                        <p:tgtEl>
                                          <p:spTgt spid="2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65" dur="332" tmFilter="0, 0; 0.125,0.2665; 0.25,0.4; 0.375,0.465; 0.5,0.5;  0.625,0.535; 0.75,0.6; 0.875,0.7335; 1,1">
                                          <p:stCondLst>
                                            <p:cond delay="1324"/>
                                          </p:stCondLst>
                                        </p:cTn>
                                        <p:tgtEl>
                                          <p:spTgt spid="2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66" dur="164" tmFilter="0, 0; 0.125,0.2665; 0.25,0.4; 0.375,0.465; 0.5,0.5;  0.625,0.535; 0.75,0.6; 0.875,0.7335; 1,1">
                                          <p:stCondLst>
                                            <p:cond delay="1656"/>
                                          </p:stCondLst>
                                        </p:cTn>
                                        <p:tgtEl>
                                          <p:spTgt spid="2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67" dur="180" accel="50000">
                                          <p:stCondLst>
                                            <p:cond delay="1820"/>
                                          </p:stCondLst>
                                        </p:cTn>
                                        <p:tgtEl>
                                          <p:spTgt spid="22"/>
                                        </p:tgtEl>
                                        <p:attrNameLst>
                                          <p:attrName>ppt_y</p:attrName>
                                        </p:attrNameLst>
                                      </p:cBhvr>
                                      <p:tavLst>
                                        <p:tav tm="0">
                                          <p:val>
                                            <p:strVal val="ppt_y"/>
                                          </p:val>
                                        </p:tav>
                                        <p:tav tm="100000">
                                          <p:val>
                                            <p:strVal val="ppt_y+ppt_h"/>
                                          </p:val>
                                        </p:tav>
                                      </p:tavLst>
                                    </p:anim>
                                    <p:animScale>
                                      <p:cBhvr>
                                        <p:cTn id="68" dur="26">
                                          <p:stCondLst>
                                            <p:cond delay="620"/>
                                          </p:stCondLst>
                                        </p:cTn>
                                        <p:tgtEl>
                                          <p:spTgt spid="22"/>
                                        </p:tgtEl>
                                      </p:cBhvr>
                                      <p:to x="100000" y="60000"/>
                                    </p:animScale>
                                    <p:animScale>
                                      <p:cBhvr>
                                        <p:cTn id="69" dur="166" decel="50000">
                                          <p:stCondLst>
                                            <p:cond delay="646"/>
                                          </p:stCondLst>
                                        </p:cTn>
                                        <p:tgtEl>
                                          <p:spTgt spid="22"/>
                                        </p:tgtEl>
                                      </p:cBhvr>
                                      <p:to x="100000" y="100000"/>
                                    </p:animScale>
                                    <p:animScale>
                                      <p:cBhvr>
                                        <p:cTn id="70" dur="26">
                                          <p:stCondLst>
                                            <p:cond delay="1312"/>
                                          </p:stCondLst>
                                        </p:cTn>
                                        <p:tgtEl>
                                          <p:spTgt spid="22"/>
                                        </p:tgtEl>
                                      </p:cBhvr>
                                      <p:to x="100000" y="80000"/>
                                    </p:animScale>
                                    <p:animScale>
                                      <p:cBhvr>
                                        <p:cTn id="71" dur="166" decel="50000">
                                          <p:stCondLst>
                                            <p:cond delay="1338"/>
                                          </p:stCondLst>
                                        </p:cTn>
                                        <p:tgtEl>
                                          <p:spTgt spid="22"/>
                                        </p:tgtEl>
                                      </p:cBhvr>
                                      <p:to x="100000" y="100000"/>
                                    </p:animScale>
                                    <p:animScale>
                                      <p:cBhvr>
                                        <p:cTn id="72" dur="26">
                                          <p:stCondLst>
                                            <p:cond delay="1642"/>
                                          </p:stCondLst>
                                        </p:cTn>
                                        <p:tgtEl>
                                          <p:spTgt spid="22"/>
                                        </p:tgtEl>
                                      </p:cBhvr>
                                      <p:to x="100000" y="90000"/>
                                    </p:animScale>
                                    <p:animScale>
                                      <p:cBhvr>
                                        <p:cTn id="73" dur="166" decel="50000">
                                          <p:stCondLst>
                                            <p:cond delay="1668"/>
                                          </p:stCondLst>
                                        </p:cTn>
                                        <p:tgtEl>
                                          <p:spTgt spid="22"/>
                                        </p:tgtEl>
                                      </p:cBhvr>
                                      <p:to x="100000" y="100000"/>
                                    </p:animScale>
                                    <p:animScale>
                                      <p:cBhvr>
                                        <p:cTn id="74" dur="26">
                                          <p:stCondLst>
                                            <p:cond delay="1808"/>
                                          </p:stCondLst>
                                        </p:cTn>
                                        <p:tgtEl>
                                          <p:spTgt spid="22"/>
                                        </p:tgtEl>
                                      </p:cBhvr>
                                      <p:to x="100000" y="95000"/>
                                    </p:animScale>
                                    <p:animScale>
                                      <p:cBhvr>
                                        <p:cTn id="75" dur="166" decel="50000">
                                          <p:stCondLst>
                                            <p:cond delay="1834"/>
                                          </p:stCondLst>
                                        </p:cTn>
                                        <p:tgtEl>
                                          <p:spTgt spid="22"/>
                                        </p:tgtEl>
                                      </p:cBhvr>
                                      <p:to x="100000" y="100000"/>
                                    </p:animScale>
                                    <p:set>
                                      <p:cBhvr>
                                        <p:cTn id="76" dur="1" fill="hold">
                                          <p:stCondLst>
                                            <p:cond delay="1999"/>
                                          </p:stCondLst>
                                        </p:cTn>
                                        <p:tgtEl>
                                          <p:spTgt spid="2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1000"/>
                                        <p:tgtEl>
                                          <p:spTgt spid="23"/>
                                        </p:tgtEl>
                                      </p:cBhvr>
                                    </p:animEffect>
                                    <p:anim calcmode="lin" valueType="num">
                                      <p:cBhvr>
                                        <p:cTn id="82" dur="1000" fill="hold"/>
                                        <p:tgtEl>
                                          <p:spTgt spid="23"/>
                                        </p:tgtEl>
                                        <p:attrNameLst>
                                          <p:attrName>ppt_x</p:attrName>
                                        </p:attrNameLst>
                                      </p:cBhvr>
                                      <p:tavLst>
                                        <p:tav tm="0">
                                          <p:val>
                                            <p:strVal val="#ppt_x"/>
                                          </p:val>
                                        </p:tav>
                                        <p:tav tm="100000">
                                          <p:val>
                                            <p:strVal val="#ppt_x"/>
                                          </p:val>
                                        </p:tav>
                                      </p:tavLst>
                                    </p:anim>
                                    <p:anim calcmode="lin" valueType="num">
                                      <p:cBhvr>
                                        <p:cTn id="8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fade">
                                      <p:cBhvr>
                                        <p:cTn id="8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P spid="20" grpId="0" animBg="1"/>
      <p:bldP spid="20" grpId="1" animBg="1"/>
      <p:bldP spid="21" grpId="0" animBg="1"/>
      <p:bldP spid="21" grpId="1" animBg="1"/>
      <p:bldP spid="22" grpId="0" animBg="1"/>
      <p:bldP spid="22" grpId="1" animBg="1"/>
      <p:bldP spid="22" grpId="2"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98213"/>
            <a:ext cx="8655626" cy="492443"/>
          </a:xfrm>
          <a:prstGeom prst="rect">
            <a:avLst/>
          </a:prstGeom>
        </p:spPr>
        <p:txBody>
          <a:bodyPr wrap="square">
            <a:spAutoFit/>
          </a:bodyPr>
          <a:lstStyle/>
          <a:p>
            <a:r>
              <a:rPr lang="en-US" sz="2600">
                <a:latin typeface="Times New Roman" panose="02020603050405020304" pitchFamily="18" charset="0"/>
                <a:ea typeface="Calibri" panose="020F0502020204030204" pitchFamily="34" charset="0"/>
              </a:rPr>
              <a:t>Gọi thời gian từ lúc xe máy khởi hành đến lúc hai xe gặp nhau </a:t>
            </a:r>
            <a:endParaRPr lang="en-US" sz="2600"/>
          </a:p>
        </p:txBody>
      </p:sp>
      <p:pic>
        <p:nvPicPr>
          <p:cNvPr id="4" name="Picture 3"/>
          <p:cNvPicPr>
            <a:picLocks noChangeAspect="1"/>
          </p:cNvPicPr>
          <p:nvPr/>
        </p:nvPicPr>
        <p:blipFill>
          <a:blip r:embed="rId2"/>
          <a:stretch>
            <a:fillRect/>
          </a:stretch>
        </p:blipFill>
        <p:spPr>
          <a:xfrm>
            <a:off x="158950" y="755812"/>
            <a:ext cx="12815386" cy="1197190"/>
          </a:xfrm>
          <a:prstGeom prst="rect">
            <a:avLst/>
          </a:prstGeom>
        </p:spPr>
      </p:pic>
      <p:sp>
        <p:nvSpPr>
          <p:cNvPr id="5" name="Rectangle 4"/>
          <p:cNvSpPr/>
          <p:nvPr/>
        </p:nvSpPr>
        <p:spPr>
          <a:xfrm>
            <a:off x="139854" y="1557104"/>
            <a:ext cx="8740588" cy="492443"/>
          </a:xfrm>
          <a:prstGeom prst="rect">
            <a:avLst/>
          </a:prstGeom>
        </p:spPr>
        <p:txBody>
          <a:bodyPr wrap="square">
            <a:spAutoFit/>
          </a:bodyPr>
          <a:lstStyle/>
          <a:p>
            <a:r>
              <a:rPr lang="en-US" sz="2600">
                <a:latin typeface="Times New Roman" panose="02020603050405020304" pitchFamily="18" charset="0"/>
                <a:ea typeface="Calibri" panose="020F0502020204030204" pitchFamily="34" charset="0"/>
              </a:rPr>
              <a:t>Khi đó, thời gian ô tô đi từ lúc khởi hành đến lúc gặp xe máy là</a:t>
            </a:r>
            <a:endParaRPr lang="en-US" sz="2600"/>
          </a:p>
        </p:txBody>
      </p:sp>
      <p:pic>
        <p:nvPicPr>
          <p:cNvPr id="6" name="Picture 5"/>
          <p:cNvPicPr>
            <a:picLocks noChangeAspect="1"/>
          </p:cNvPicPr>
          <p:nvPr/>
        </p:nvPicPr>
        <p:blipFill>
          <a:blip r:embed="rId3"/>
          <a:stretch>
            <a:fillRect/>
          </a:stretch>
        </p:blipFill>
        <p:spPr>
          <a:xfrm>
            <a:off x="137516" y="2049547"/>
            <a:ext cx="13367507" cy="1248768"/>
          </a:xfrm>
          <a:prstGeom prst="rect">
            <a:avLst/>
          </a:prstGeom>
        </p:spPr>
      </p:pic>
      <p:sp>
        <p:nvSpPr>
          <p:cNvPr id="9" name="Rectangle 8"/>
          <p:cNvSpPr/>
          <p:nvPr/>
        </p:nvSpPr>
        <p:spPr>
          <a:xfrm>
            <a:off x="1805323" y="2195749"/>
            <a:ext cx="7340471" cy="492443"/>
          </a:xfrm>
          <a:prstGeom prst="rect">
            <a:avLst/>
          </a:prstGeom>
        </p:spPr>
        <p:txBody>
          <a:bodyPr wrap="none">
            <a:spAutoFit/>
          </a:bodyPr>
          <a:lstStyle/>
          <a:p>
            <a:r>
              <a:rPr lang="en-US" sz="2600">
                <a:latin typeface="Times New Roman" panose="02020603050405020304" pitchFamily="18" charset="0"/>
                <a:ea typeface="Calibri" panose="020F0502020204030204" pitchFamily="34" charset="0"/>
              </a:rPr>
              <a:t>Khi hai xe gặp nhau, xe máy đã đi được quãng đường</a:t>
            </a:r>
            <a:endParaRPr lang="en-US" sz="2600"/>
          </a:p>
        </p:txBody>
      </p:sp>
      <p:pic>
        <p:nvPicPr>
          <p:cNvPr id="10" name="Picture 9"/>
          <p:cNvPicPr>
            <a:picLocks noChangeAspect="1"/>
          </p:cNvPicPr>
          <p:nvPr/>
        </p:nvPicPr>
        <p:blipFill>
          <a:blip r:embed="rId4"/>
          <a:stretch>
            <a:fillRect/>
          </a:stretch>
        </p:blipFill>
        <p:spPr>
          <a:xfrm>
            <a:off x="247686" y="2745294"/>
            <a:ext cx="12714043" cy="1187723"/>
          </a:xfrm>
          <a:prstGeom prst="rect">
            <a:avLst/>
          </a:prstGeom>
        </p:spPr>
      </p:pic>
      <p:sp>
        <p:nvSpPr>
          <p:cNvPr id="11" name="Rectangle 10"/>
          <p:cNvSpPr/>
          <p:nvPr/>
        </p:nvSpPr>
        <p:spPr>
          <a:xfrm>
            <a:off x="172160" y="3443467"/>
            <a:ext cx="8852248" cy="1292662"/>
          </a:xfrm>
          <a:prstGeom prst="rect">
            <a:avLst/>
          </a:prstGeom>
        </p:spPr>
        <p:txBody>
          <a:bodyPr wrap="square">
            <a:spAutoFit/>
          </a:bodyPr>
          <a:lstStyle/>
          <a:p>
            <a:r>
              <a:rPr lang="en-US" sz="2600">
                <a:latin typeface="Times New Roman" panose="02020603050405020304" pitchFamily="18" charset="0"/>
                <a:ea typeface="Calibri" panose="020F0502020204030204" pitchFamily="34" charset="0"/>
              </a:rPr>
              <a:t>Đến lúc hai xe gặp nhau, tổng quãng đường đi được của hai xe đúng bằng </a:t>
            </a:r>
            <a:r>
              <a:rPr lang="en-US" sz="2600">
                <a:latin typeface="Times New Roman" panose="02020603050405020304" pitchFamily="18" charset="0"/>
                <a:cs typeface="Times New Roman" panose="02020603050405020304" pitchFamily="18" charset="0"/>
              </a:rPr>
              <a:t>quãng đường Hà Nội - Hải Phòng dài 120km. </a:t>
            </a:r>
          </a:p>
          <a:p>
            <a:r>
              <a:rPr lang="en-US" sz="2600">
                <a:latin typeface="Times New Roman" panose="02020603050405020304" pitchFamily="18" charset="0"/>
                <a:cs typeface="Times New Roman" panose="02020603050405020304" pitchFamily="18" charset="0"/>
              </a:rPr>
              <a:t>Nên ta có phương trình:</a:t>
            </a:r>
          </a:p>
        </p:txBody>
      </p:sp>
    </p:spTree>
    <p:extLst>
      <p:ext uri="{BB962C8B-B14F-4D97-AF65-F5344CB8AC3E}">
        <p14:creationId xmlns:p14="http://schemas.microsoft.com/office/powerpoint/2010/main" val="213831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2651434" y="479417"/>
            <a:ext cx="13810645" cy="3629475"/>
          </a:xfrm>
          <a:prstGeom prst="rect">
            <a:avLst/>
          </a:prstGeom>
        </p:spPr>
      </p:pic>
      <p:sp>
        <p:nvSpPr>
          <p:cNvPr id="12" name="TextBox 11"/>
          <p:cNvSpPr txBox="1"/>
          <p:nvPr/>
        </p:nvSpPr>
        <p:spPr>
          <a:xfrm>
            <a:off x="4164376" y="3007605"/>
            <a:ext cx="3117773" cy="492443"/>
          </a:xfrm>
          <a:prstGeom prst="rect">
            <a:avLst/>
          </a:prstGeom>
          <a:noFill/>
        </p:spPr>
        <p:txBody>
          <a:bodyPr wrap="square" rtlCol="0">
            <a:spAutoFit/>
          </a:bodyPr>
          <a:lstStyle/>
          <a:p>
            <a:r>
              <a:rPr lang="en-US" sz="2600">
                <a:latin typeface="Times New Roman" panose="02020603050405020304" pitchFamily="18" charset="0"/>
                <a:cs typeface="Times New Roman" panose="02020603050405020304" pitchFamily="18" charset="0"/>
              </a:rPr>
              <a:t>(TMĐK)</a:t>
            </a:r>
          </a:p>
        </p:txBody>
      </p:sp>
      <p:sp>
        <p:nvSpPr>
          <p:cNvPr id="17" name="Rectangle 16"/>
          <p:cNvSpPr/>
          <p:nvPr/>
        </p:nvSpPr>
        <p:spPr>
          <a:xfrm>
            <a:off x="77119" y="3625673"/>
            <a:ext cx="7353295" cy="492443"/>
          </a:xfrm>
          <a:prstGeom prst="rect">
            <a:avLst/>
          </a:prstGeom>
        </p:spPr>
        <p:txBody>
          <a:bodyPr wrap="none">
            <a:spAutoFit/>
          </a:bodyPr>
          <a:lstStyle/>
          <a:p>
            <a:r>
              <a:rPr lang="en-US" sz="2600">
                <a:latin typeface="Times New Roman" panose="02020603050405020304" pitchFamily="18" charset="0"/>
                <a:ea typeface="Calibri" panose="020F0502020204030204" pitchFamily="34" charset="0"/>
              </a:rPr>
              <a:t>Vậy kể từ khi xe máy khởi hành, hai xe gặp nhau sau </a:t>
            </a:r>
            <a:endParaRPr lang="en-US" sz="2600"/>
          </a:p>
        </p:txBody>
      </p:sp>
      <p:pic>
        <p:nvPicPr>
          <p:cNvPr id="18" name="Picture 17"/>
          <p:cNvPicPr>
            <a:picLocks noChangeAspect="1"/>
          </p:cNvPicPr>
          <p:nvPr/>
        </p:nvPicPr>
        <p:blipFill>
          <a:blip r:embed="rId3"/>
          <a:stretch>
            <a:fillRect/>
          </a:stretch>
        </p:blipFill>
        <p:spPr>
          <a:xfrm>
            <a:off x="7238803" y="3553863"/>
            <a:ext cx="11882666" cy="1110057"/>
          </a:xfrm>
          <a:prstGeom prst="rect">
            <a:avLst/>
          </a:prstGeom>
        </p:spPr>
      </p:pic>
      <p:sp>
        <p:nvSpPr>
          <p:cNvPr id="19" name="Rectangle 18"/>
          <p:cNvSpPr/>
          <p:nvPr/>
        </p:nvSpPr>
        <p:spPr>
          <a:xfrm>
            <a:off x="197070" y="4170808"/>
            <a:ext cx="2792752" cy="492443"/>
          </a:xfrm>
          <a:prstGeom prst="rect">
            <a:avLst/>
          </a:prstGeom>
        </p:spPr>
        <p:txBody>
          <a:bodyPr wrap="none">
            <a:spAutoFit/>
          </a:bodyPr>
          <a:lstStyle/>
          <a:p>
            <a:r>
              <a:rPr lang="en-US" sz="2600">
                <a:latin typeface="Times New Roman" panose="02020603050405020304" pitchFamily="18" charset="0"/>
                <a:ea typeface="Calibri" panose="020F0502020204030204" pitchFamily="34" charset="0"/>
              </a:rPr>
              <a:t>tức là 1giờ 18 phút.</a:t>
            </a:r>
            <a:endParaRPr lang="en-US" sz="2600"/>
          </a:p>
        </p:txBody>
      </p:sp>
    </p:spTree>
    <p:extLst>
      <p:ext uri="{BB962C8B-B14F-4D97-AF65-F5344CB8AC3E}">
        <p14:creationId xmlns:p14="http://schemas.microsoft.com/office/powerpoint/2010/main" val="176077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344"/>
        <p:cNvGrpSpPr/>
        <p:nvPr/>
      </p:nvGrpSpPr>
      <p:grpSpPr>
        <a:xfrm>
          <a:off x="0" y="0"/>
          <a:ext cx="0" cy="0"/>
          <a:chOff x="0" y="0"/>
          <a:chExt cx="0" cy="0"/>
        </a:xfrm>
      </p:grpSpPr>
      <p:sp>
        <p:nvSpPr>
          <p:cNvPr id="50345" name="Google Shape;50345;p40"/>
          <p:cNvSpPr txBox="1">
            <a:spLocks noGrp="1"/>
          </p:cNvSpPr>
          <p:nvPr>
            <p:ph type="title"/>
          </p:nvPr>
        </p:nvSpPr>
        <p:spPr>
          <a:xfrm>
            <a:off x="720000" y="1582525"/>
            <a:ext cx="23364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latin typeface="Times New Roman" panose="02020603050405020304" pitchFamily="18" charset="0"/>
                <a:cs typeface="Times New Roman" panose="02020603050405020304" pitchFamily="18" charset="0"/>
              </a:rPr>
              <a:t>HĐ 1. MỞ ĐẦU</a:t>
            </a:r>
            <a:endParaRPr sz="2400" dirty="0">
              <a:latin typeface="Times New Roman" panose="02020603050405020304" pitchFamily="18" charset="0"/>
              <a:cs typeface="Times New Roman" panose="02020603050405020304" pitchFamily="18" charset="0"/>
            </a:endParaRPr>
          </a:p>
        </p:txBody>
      </p:sp>
      <p:sp>
        <p:nvSpPr>
          <p:cNvPr id="50346" name="Google Shape;50346;p40"/>
          <p:cNvSpPr txBox="1">
            <a:spLocks noGrp="1"/>
          </p:cNvSpPr>
          <p:nvPr>
            <p:ph type="title" idx="2"/>
          </p:nvPr>
        </p:nvSpPr>
        <p:spPr>
          <a:xfrm>
            <a:off x="720000" y="823275"/>
            <a:ext cx="1275300" cy="59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dirty="0">
                <a:latin typeface="Times New Roman" panose="02020603050405020304" pitchFamily="18" charset="0"/>
                <a:cs typeface="Times New Roman" panose="02020603050405020304" pitchFamily="18" charset="0"/>
              </a:rPr>
              <a:t>01</a:t>
            </a:r>
            <a:endParaRPr sz="4800" dirty="0">
              <a:latin typeface="Times New Roman" panose="02020603050405020304" pitchFamily="18" charset="0"/>
              <a:cs typeface="Times New Roman" panose="02020603050405020304" pitchFamily="18" charset="0"/>
            </a:endParaRPr>
          </a:p>
        </p:txBody>
      </p:sp>
      <p:sp>
        <p:nvSpPr>
          <p:cNvPr id="50348" name="Google Shape;50348;p40"/>
          <p:cNvSpPr txBox="1">
            <a:spLocks noGrp="1"/>
          </p:cNvSpPr>
          <p:nvPr>
            <p:ph type="title" idx="3"/>
          </p:nvPr>
        </p:nvSpPr>
        <p:spPr>
          <a:xfrm>
            <a:off x="3403800" y="1527791"/>
            <a:ext cx="23364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HĐ 2. HTKT</a:t>
            </a:r>
            <a:endParaRPr dirty="0">
              <a:latin typeface="Times New Roman" panose="02020603050405020304" pitchFamily="18" charset="0"/>
              <a:cs typeface="Times New Roman" panose="02020603050405020304" pitchFamily="18" charset="0"/>
            </a:endParaRPr>
          </a:p>
        </p:txBody>
      </p:sp>
      <p:sp>
        <p:nvSpPr>
          <p:cNvPr id="50349" name="Google Shape;50349;p40"/>
          <p:cNvSpPr txBox="1">
            <a:spLocks noGrp="1"/>
          </p:cNvSpPr>
          <p:nvPr>
            <p:ph type="title" idx="4"/>
          </p:nvPr>
        </p:nvSpPr>
        <p:spPr>
          <a:xfrm>
            <a:off x="3377682" y="857125"/>
            <a:ext cx="1275300" cy="59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dirty="0">
                <a:latin typeface="Times New Roman" panose="02020603050405020304" pitchFamily="18" charset="0"/>
                <a:cs typeface="Times New Roman" panose="02020603050405020304" pitchFamily="18" charset="0"/>
              </a:rPr>
              <a:t>02</a:t>
            </a:r>
            <a:endParaRPr sz="4800" dirty="0">
              <a:latin typeface="Times New Roman" panose="02020603050405020304" pitchFamily="18" charset="0"/>
              <a:cs typeface="Times New Roman" panose="02020603050405020304" pitchFamily="18" charset="0"/>
            </a:endParaRPr>
          </a:p>
        </p:txBody>
      </p:sp>
      <p:sp>
        <p:nvSpPr>
          <p:cNvPr id="50351" name="Google Shape;50351;p40"/>
          <p:cNvSpPr txBox="1">
            <a:spLocks noGrp="1"/>
          </p:cNvSpPr>
          <p:nvPr>
            <p:ph type="title" idx="6"/>
          </p:nvPr>
        </p:nvSpPr>
        <p:spPr>
          <a:xfrm>
            <a:off x="6141316" y="1535753"/>
            <a:ext cx="2791995"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HĐ 3. LUYỆN TẬP</a:t>
            </a:r>
            <a:endParaRPr dirty="0">
              <a:latin typeface="Times New Roman" panose="02020603050405020304" pitchFamily="18" charset="0"/>
              <a:cs typeface="Times New Roman" panose="02020603050405020304" pitchFamily="18" charset="0"/>
            </a:endParaRPr>
          </a:p>
        </p:txBody>
      </p:sp>
      <p:sp>
        <p:nvSpPr>
          <p:cNvPr id="50352" name="Google Shape;50352;p40"/>
          <p:cNvSpPr txBox="1">
            <a:spLocks noGrp="1"/>
          </p:cNvSpPr>
          <p:nvPr>
            <p:ph type="title" idx="7"/>
          </p:nvPr>
        </p:nvSpPr>
        <p:spPr>
          <a:xfrm>
            <a:off x="6045882" y="861626"/>
            <a:ext cx="1275300" cy="59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dirty="0">
                <a:latin typeface="Times New Roman" panose="02020603050405020304" pitchFamily="18" charset="0"/>
                <a:cs typeface="Times New Roman" panose="02020603050405020304" pitchFamily="18" charset="0"/>
              </a:rPr>
              <a:t>03</a:t>
            </a:r>
            <a:endParaRPr sz="4800" dirty="0">
              <a:latin typeface="Times New Roman" panose="02020603050405020304" pitchFamily="18" charset="0"/>
              <a:cs typeface="Times New Roman" panose="02020603050405020304" pitchFamily="18" charset="0"/>
            </a:endParaRPr>
          </a:p>
        </p:txBody>
      </p:sp>
      <p:sp>
        <p:nvSpPr>
          <p:cNvPr id="50354" name="Google Shape;50354;p40"/>
          <p:cNvSpPr txBox="1">
            <a:spLocks noGrp="1"/>
          </p:cNvSpPr>
          <p:nvPr>
            <p:ph type="title" idx="9"/>
          </p:nvPr>
        </p:nvSpPr>
        <p:spPr>
          <a:xfrm>
            <a:off x="595670" y="3792525"/>
            <a:ext cx="258506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latin typeface="Times New Roman" panose="02020603050405020304" pitchFamily="18" charset="0"/>
                <a:cs typeface="Times New Roman" panose="02020603050405020304" pitchFamily="18" charset="0"/>
              </a:rPr>
              <a:t>HĐ 4. VẬN DỤNG</a:t>
            </a:r>
            <a:endParaRPr sz="2400" dirty="0">
              <a:latin typeface="Times New Roman" panose="02020603050405020304" pitchFamily="18" charset="0"/>
              <a:cs typeface="Times New Roman" panose="02020603050405020304" pitchFamily="18" charset="0"/>
            </a:endParaRPr>
          </a:p>
        </p:txBody>
      </p:sp>
      <p:sp>
        <p:nvSpPr>
          <p:cNvPr id="50355" name="Google Shape;50355;p40"/>
          <p:cNvSpPr txBox="1">
            <a:spLocks noGrp="1"/>
          </p:cNvSpPr>
          <p:nvPr>
            <p:ph type="title" idx="13"/>
          </p:nvPr>
        </p:nvSpPr>
        <p:spPr>
          <a:xfrm>
            <a:off x="841106" y="3016219"/>
            <a:ext cx="1275300" cy="59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dirty="0">
                <a:latin typeface="Times New Roman" panose="02020603050405020304" pitchFamily="18" charset="0"/>
                <a:cs typeface="Times New Roman" panose="02020603050405020304" pitchFamily="18" charset="0"/>
              </a:rPr>
              <a:t>04</a:t>
            </a:r>
            <a:endParaRPr sz="4800" dirty="0">
              <a:latin typeface="Times New Roman" panose="02020603050405020304" pitchFamily="18" charset="0"/>
              <a:cs typeface="Times New Roman" panose="02020603050405020304" pitchFamily="18" charset="0"/>
            </a:endParaRPr>
          </a:p>
        </p:txBody>
      </p:sp>
      <p:sp>
        <p:nvSpPr>
          <p:cNvPr id="50357" name="Google Shape;50357;p40"/>
          <p:cNvSpPr txBox="1">
            <a:spLocks noGrp="1"/>
          </p:cNvSpPr>
          <p:nvPr>
            <p:ph type="title" idx="15"/>
          </p:nvPr>
        </p:nvSpPr>
        <p:spPr>
          <a:xfrm>
            <a:off x="4698961" y="3875400"/>
            <a:ext cx="5244441"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latin typeface="Times New Roman" panose="02020603050405020304" pitchFamily="18" charset="0"/>
                <a:cs typeface="Times New Roman" panose="02020603050405020304" pitchFamily="18" charset="0"/>
              </a:rPr>
              <a:t>HĐ 5. </a:t>
            </a:r>
            <a:br>
              <a:rPr lang="en" sz="2400" dirty="0">
                <a:latin typeface="Times New Roman" panose="02020603050405020304" pitchFamily="18" charset="0"/>
                <a:cs typeface="Times New Roman" panose="02020603050405020304" pitchFamily="18" charset="0"/>
              </a:rPr>
            </a:br>
            <a:r>
              <a:rPr lang="en" sz="2400" dirty="0">
                <a:latin typeface="Times New Roman" panose="02020603050405020304" pitchFamily="18" charset="0"/>
                <a:cs typeface="Times New Roman" panose="02020603050405020304" pitchFamily="18" charset="0"/>
              </a:rPr>
              <a:t>HƯỚNG DẪN TỰ HỌC Ở NHÀ</a:t>
            </a:r>
            <a:endParaRPr sz="2400" dirty="0">
              <a:latin typeface="Times New Roman" panose="02020603050405020304" pitchFamily="18" charset="0"/>
              <a:cs typeface="Times New Roman" panose="02020603050405020304" pitchFamily="18" charset="0"/>
            </a:endParaRPr>
          </a:p>
        </p:txBody>
      </p:sp>
      <p:sp>
        <p:nvSpPr>
          <p:cNvPr id="50358" name="Google Shape;50358;p40"/>
          <p:cNvSpPr txBox="1">
            <a:spLocks noGrp="1"/>
          </p:cNvSpPr>
          <p:nvPr>
            <p:ph type="title" idx="16"/>
          </p:nvPr>
        </p:nvSpPr>
        <p:spPr>
          <a:xfrm>
            <a:off x="4902206" y="3234898"/>
            <a:ext cx="1275300" cy="59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dirty="0"/>
              <a:t>05</a:t>
            </a:r>
            <a:endParaRPr sz="4800" dirty="0"/>
          </a:p>
        </p:txBody>
      </p:sp>
      <p:cxnSp>
        <p:nvCxnSpPr>
          <p:cNvPr id="50366" name="Google Shape;50366;p40"/>
          <p:cNvCxnSpPr/>
          <p:nvPr/>
        </p:nvCxnSpPr>
        <p:spPr>
          <a:xfrm>
            <a:off x="841106" y="1285800"/>
            <a:ext cx="273900" cy="0"/>
          </a:xfrm>
          <a:prstGeom prst="straightConnector1">
            <a:avLst/>
          </a:prstGeom>
          <a:noFill/>
          <a:ln w="28575" cap="rnd" cmpd="sng">
            <a:solidFill>
              <a:schemeClr val="accent6"/>
            </a:solidFill>
            <a:prstDash val="solid"/>
            <a:round/>
            <a:headEnd type="none" w="med" len="med"/>
            <a:tailEnd type="none" w="med" len="med"/>
          </a:ln>
        </p:spPr>
      </p:cxnSp>
      <p:cxnSp>
        <p:nvCxnSpPr>
          <p:cNvPr id="50368" name="Google Shape;50368;p40"/>
          <p:cNvCxnSpPr/>
          <p:nvPr/>
        </p:nvCxnSpPr>
        <p:spPr>
          <a:xfrm>
            <a:off x="3509306" y="1285800"/>
            <a:ext cx="273900" cy="0"/>
          </a:xfrm>
          <a:prstGeom prst="straightConnector1">
            <a:avLst/>
          </a:prstGeom>
          <a:noFill/>
          <a:ln w="28575" cap="rnd" cmpd="sng">
            <a:solidFill>
              <a:schemeClr val="accent6"/>
            </a:solidFill>
            <a:prstDash val="solid"/>
            <a:round/>
            <a:headEnd type="none" w="med" len="med"/>
            <a:tailEnd type="none" w="med" len="med"/>
          </a:ln>
        </p:spPr>
      </p:cxnSp>
      <p:cxnSp>
        <p:nvCxnSpPr>
          <p:cNvPr id="50370" name="Google Shape;50370;p40"/>
          <p:cNvCxnSpPr/>
          <p:nvPr/>
        </p:nvCxnSpPr>
        <p:spPr>
          <a:xfrm>
            <a:off x="6177506" y="1285800"/>
            <a:ext cx="273900" cy="0"/>
          </a:xfrm>
          <a:prstGeom prst="straightConnector1">
            <a:avLst/>
          </a:prstGeom>
          <a:noFill/>
          <a:ln w="28575" cap="rnd" cmpd="sng">
            <a:solidFill>
              <a:schemeClr val="accent6"/>
            </a:solidFill>
            <a:prstDash val="solid"/>
            <a:round/>
            <a:headEnd type="none" w="med" len="med"/>
            <a:tailEnd type="none" w="med" len="med"/>
          </a:ln>
        </p:spPr>
      </p:cxnSp>
      <p:cxnSp>
        <p:nvCxnSpPr>
          <p:cNvPr id="50372" name="Google Shape;50372;p40"/>
          <p:cNvCxnSpPr/>
          <p:nvPr/>
        </p:nvCxnSpPr>
        <p:spPr>
          <a:xfrm>
            <a:off x="978056" y="3452550"/>
            <a:ext cx="273900" cy="0"/>
          </a:xfrm>
          <a:prstGeom prst="straightConnector1">
            <a:avLst/>
          </a:prstGeom>
          <a:noFill/>
          <a:ln w="28575" cap="rnd" cmpd="sng">
            <a:solidFill>
              <a:schemeClr val="accent6"/>
            </a:solidFill>
            <a:prstDash val="solid"/>
            <a:round/>
            <a:headEnd type="none" w="med" len="med"/>
            <a:tailEnd type="none" w="med" len="med"/>
          </a:ln>
        </p:spPr>
      </p:cxnSp>
      <p:cxnSp>
        <p:nvCxnSpPr>
          <p:cNvPr id="50374" name="Google Shape;50374;p40"/>
          <p:cNvCxnSpPr/>
          <p:nvPr/>
        </p:nvCxnSpPr>
        <p:spPr>
          <a:xfrm>
            <a:off x="5081694" y="3609619"/>
            <a:ext cx="273900" cy="0"/>
          </a:xfrm>
          <a:prstGeom prst="straightConnector1">
            <a:avLst/>
          </a:prstGeom>
          <a:noFill/>
          <a:ln w="28575" cap="rnd" cmpd="sng">
            <a:solidFill>
              <a:schemeClr val="accent6"/>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366"/>
                                        </p:tgtEl>
                                        <p:attrNameLst>
                                          <p:attrName>style.visibility</p:attrName>
                                        </p:attrNameLst>
                                      </p:cBhvr>
                                      <p:to>
                                        <p:strVal val="visible"/>
                                      </p:to>
                                    </p:set>
                                    <p:animEffect transition="in" filter="fade">
                                      <p:cBhvr>
                                        <p:cTn id="7" dur="500"/>
                                        <p:tgtEl>
                                          <p:spTgt spid="503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346"/>
                                        </p:tgtEl>
                                        <p:attrNameLst>
                                          <p:attrName>style.visibility</p:attrName>
                                        </p:attrNameLst>
                                      </p:cBhvr>
                                      <p:to>
                                        <p:strVal val="visible"/>
                                      </p:to>
                                    </p:set>
                                    <p:animEffect transition="in" filter="fade">
                                      <p:cBhvr>
                                        <p:cTn id="10" dur="500"/>
                                        <p:tgtEl>
                                          <p:spTgt spid="503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0345"/>
                                        </p:tgtEl>
                                        <p:attrNameLst>
                                          <p:attrName>style.visibility</p:attrName>
                                        </p:attrNameLst>
                                      </p:cBhvr>
                                      <p:to>
                                        <p:strVal val="visible"/>
                                      </p:to>
                                    </p:set>
                                    <p:animEffect transition="in" filter="fade">
                                      <p:cBhvr>
                                        <p:cTn id="13" dur="500"/>
                                        <p:tgtEl>
                                          <p:spTgt spid="5034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0348"/>
                                        </p:tgtEl>
                                        <p:attrNameLst>
                                          <p:attrName>style.visibility</p:attrName>
                                        </p:attrNameLst>
                                      </p:cBhvr>
                                      <p:to>
                                        <p:strVal val="visible"/>
                                      </p:to>
                                    </p:set>
                                    <p:animEffect transition="in" filter="fade">
                                      <p:cBhvr>
                                        <p:cTn id="18" dur="500"/>
                                        <p:tgtEl>
                                          <p:spTgt spid="5034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0349"/>
                                        </p:tgtEl>
                                        <p:attrNameLst>
                                          <p:attrName>style.visibility</p:attrName>
                                        </p:attrNameLst>
                                      </p:cBhvr>
                                      <p:to>
                                        <p:strVal val="visible"/>
                                      </p:to>
                                    </p:set>
                                    <p:animEffect transition="in" filter="fade">
                                      <p:cBhvr>
                                        <p:cTn id="21" dur="500"/>
                                        <p:tgtEl>
                                          <p:spTgt spid="50349"/>
                                        </p:tgtEl>
                                      </p:cBhvr>
                                    </p:animEffect>
                                  </p:childTnLst>
                                </p:cTn>
                              </p:par>
                              <p:par>
                                <p:cTn id="22" presetID="10" presetClass="entr" presetSubtype="0" fill="hold" nodeType="withEffect">
                                  <p:stCondLst>
                                    <p:cond delay="0"/>
                                  </p:stCondLst>
                                  <p:childTnLst>
                                    <p:set>
                                      <p:cBhvr>
                                        <p:cTn id="23" dur="1" fill="hold">
                                          <p:stCondLst>
                                            <p:cond delay="0"/>
                                          </p:stCondLst>
                                        </p:cTn>
                                        <p:tgtEl>
                                          <p:spTgt spid="50368"/>
                                        </p:tgtEl>
                                        <p:attrNameLst>
                                          <p:attrName>style.visibility</p:attrName>
                                        </p:attrNameLst>
                                      </p:cBhvr>
                                      <p:to>
                                        <p:strVal val="visible"/>
                                      </p:to>
                                    </p:set>
                                    <p:animEffect transition="in" filter="fade">
                                      <p:cBhvr>
                                        <p:cTn id="24" dur="500"/>
                                        <p:tgtEl>
                                          <p:spTgt spid="5036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0351"/>
                                        </p:tgtEl>
                                        <p:attrNameLst>
                                          <p:attrName>style.visibility</p:attrName>
                                        </p:attrNameLst>
                                      </p:cBhvr>
                                      <p:to>
                                        <p:strVal val="visible"/>
                                      </p:to>
                                    </p:set>
                                    <p:animEffect transition="in" filter="fade">
                                      <p:cBhvr>
                                        <p:cTn id="29" dur="500"/>
                                        <p:tgtEl>
                                          <p:spTgt spid="5035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0352"/>
                                        </p:tgtEl>
                                        <p:attrNameLst>
                                          <p:attrName>style.visibility</p:attrName>
                                        </p:attrNameLst>
                                      </p:cBhvr>
                                      <p:to>
                                        <p:strVal val="visible"/>
                                      </p:to>
                                    </p:set>
                                    <p:animEffect transition="in" filter="fade">
                                      <p:cBhvr>
                                        <p:cTn id="32" dur="500"/>
                                        <p:tgtEl>
                                          <p:spTgt spid="50352"/>
                                        </p:tgtEl>
                                      </p:cBhvr>
                                    </p:animEffect>
                                  </p:childTnLst>
                                </p:cTn>
                              </p:par>
                              <p:par>
                                <p:cTn id="33" presetID="10" presetClass="entr" presetSubtype="0" fill="hold" nodeType="withEffect">
                                  <p:stCondLst>
                                    <p:cond delay="0"/>
                                  </p:stCondLst>
                                  <p:childTnLst>
                                    <p:set>
                                      <p:cBhvr>
                                        <p:cTn id="34" dur="1" fill="hold">
                                          <p:stCondLst>
                                            <p:cond delay="0"/>
                                          </p:stCondLst>
                                        </p:cTn>
                                        <p:tgtEl>
                                          <p:spTgt spid="50370"/>
                                        </p:tgtEl>
                                        <p:attrNameLst>
                                          <p:attrName>style.visibility</p:attrName>
                                        </p:attrNameLst>
                                      </p:cBhvr>
                                      <p:to>
                                        <p:strVal val="visible"/>
                                      </p:to>
                                    </p:set>
                                    <p:animEffect transition="in" filter="fade">
                                      <p:cBhvr>
                                        <p:cTn id="35" dur="500"/>
                                        <p:tgtEl>
                                          <p:spTgt spid="5037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0354"/>
                                        </p:tgtEl>
                                        <p:attrNameLst>
                                          <p:attrName>style.visibility</p:attrName>
                                        </p:attrNameLst>
                                      </p:cBhvr>
                                      <p:to>
                                        <p:strVal val="visible"/>
                                      </p:to>
                                    </p:set>
                                    <p:animEffect transition="in" filter="fade">
                                      <p:cBhvr>
                                        <p:cTn id="40" dur="500"/>
                                        <p:tgtEl>
                                          <p:spTgt spid="5035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0355"/>
                                        </p:tgtEl>
                                        <p:attrNameLst>
                                          <p:attrName>style.visibility</p:attrName>
                                        </p:attrNameLst>
                                      </p:cBhvr>
                                      <p:to>
                                        <p:strVal val="visible"/>
                                      </p:to>
                                    </p:set>
                                    <p:animEffect transition="in" filter="fade">
                                      <p:cBhvr>
                                        <p:cTn id="43" dur="500"/>
                                        <p:tgtEl>
                                          <p:spTgt spid="50355"/>
                                        </p:tgtEl>
                                      </p:cBhvr>
                                    </p:animEffect>
                                  </p:childTnLst>
                                </p:cTn>
                              </p:par>
                              <p:par>
                                <p:cTn id="44" presetID="10" presetClass="entr" presetSubtype="0" fill="hold" nodeType="withEffect">
                                  <p:stCondLst>
                                    <p:cond delay="0"/>
                                  </p:stCondLst>
                                  <p:childTnLst>
                                    <p:set>
                                      <p:cBhvr>
                                        <p:cTn id="45" dur="1" fill="hold">
                                          <p:stCondLst>
                                            <p:cond delay="0"/>
                                          </p:stCondLst>
                                        </p:cTn>
                                        <p:tgtEl>
                                          <p:spTgt spid="50372"/>
                                        </p:tgtEl>
                                        <p:attrNameLst>
                                          <p:attrName>style.visibility</p:attrName>
                                        </p:attrNameLst>
                                      </p:cBhvr>
                                      <p:to>
                                        <p:strVal val="visible"/>
                                      </p:to>
                                    </p:set>
                                    <p:animEffect transition="in" filter="fade">
                                      <p:cBhvr>
                                        <p:cTn id="46" dur="500"/>
                                        <p:tgtEl>
                                          <p:spTgt spid="5037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0358"/>
                                        </p:tgtEl>
                                        <p:attrNameLst>
                                          <p:attrName>style.visibility</p:attrName>
                                        </p:attrNameLst>
                                      </p:cBhvr>
                                      <p:to>
                                        <p:strVal val="visible"/>
                                      </p:to>
                                    </p:set>
                                    <p:animEffect transition="in" filter="fade">
                                      <p:cBhvr>
                                        <p:cTn id="51" dur="500"/>
                                        <p:tgtEl>
                                          <p:spTgt spid="5035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0357"/>
                                        </p:tgtEl>
                                        <p:attrNameLst>
                                          <p:attrName>style.visibility</p:attrName>
                                        </p:attrNameLst>
                                      </p:cBhvr>
                                      <p:to>
                                        <p:strVal val="visible"/>
                                      </p:to>
                                    </p:set>
                                    <p:animEffect transition="in" filter="fade">
                                      <p:cBhvr>
                                        <p:cTn id="54" dur="500"/>
                                        <p:tgtEl>
                                          <p:spTgt spid="50357"/>
                                        </p:tgtEl>
                                      </p:cBhvr>
                                    </p:animEffect>
                                  </p:childTnLst>
                                </p:cTn>
                              </p:par>
                              <p:par>
                                <p:cTn id="55" presetID="10" presetClass="entr" presetSubtype="0" fill="hold" nodeType="withEffect">
                                  <p:stCondLst>
                                    <p:cond delay="0"/>
                                  </p:stCondLst>
                                  <p:childTnLst>
                                    <p:set>
                                      <p:cBhvr>
                                        <p:cTn id="56" dur="1" fill="hold">
                                          <p:stCondLst>
                                            <p:cond delay="0"/>
                                          </p:stCondLst>
                                        </p:cTn>
                                        <p:tgtEl>
                                          <p:spTgt spid="50374"/>
                                        </p:tgtEl>
                                        <p:attrNameLst>
                                          <p:attrName>style.visibility</p:attrName>
                                        </p:attrNameLst>
                                      </p:cBhvr>
                                      <p:to>
                                        <p:strVal val="visible"/>
                                      </p:to>
                                    </p:set>
                                    <p:animEffect transition="in" filter="fade">
                                      <p:cBhvr>
                                        <p:cTn id="57" dur="500"/>
                                        <p:tgtEl>
                                          <p:spTgt spid="50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45" grpId="0"/>
      <p:bldP spid="50346" grpId="0"/>
      <p:bldP spid="50348" grpId="0"/>
      <p:bldP spid="50349" grpId="0"/>
      <p:bldP spid="50351" grpId="0"/>
      <p:bldP spid="50352" grpId="0"/>
      <p:bldP spid="50354" grpId="0"/>
      <p:bldP spid="50355" grpId="0"/>
      <p:bldP spid="50357" grpId="0"/>
      <p:bldP spid="503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264864" y="1247339"/>
            <a:ext cx="8641686" cy="1198149"/>
          </a:xfrm>
          <a:prstGeom prst="rect">
            <a:avLst/>
          </a:prstGeom>
        </p:spPr>
      </p:pic>
      <p:sp>
        <p:nvSpPr>
          <p:cNvPr id="2" name="Rectangle 1"/>
          <p:cNvSpPr/>
          <p:nvPr/>
        </p:nvSpPr>
        <p:spPr>
          <a:xfrm>
            <a:off x="101842" y="272072"/>
            <a:ext cx="8967730" cy="1012585"/>
          </a:xfrm>
          <a:prstGeom prst="rect">
            <a:avLst/>
          </a:prstGeom>
        </p:spPr>
        <p:txBody>
          <a:bodyPr wrap="square">
            <a:spAutoFit/>
          </a:bodyPr>
          <a:lstStyle/>
          <a:p>
            <a:pPr>
              <a:lnSpc>
                <a:spcPct val="115000"/>
              </a:lnSpc>
              <a:spcAft>
                <a:spcPts val="1000"/>
              </a:spcAft>
            </a:pPr>
            <a:r>
              <a:rPr lang="en-US" sz="2600" b="1">
                <a:solidFill>
                  <a:srgbClr val="FF0000"/>
                </a:solidFill>
                <a:latin typeface="Times New Roman" panose="02020603050405020304" pitchFamily="18" charset="0"/>
                <a:ea typeface="Calibri" panose="020F0502020204030204" pitchFamily="34" charset="0"/>
              </a:rPr>
              <a:t>Ví dụ 4: </a:t>
            </a:r>
            <a:r>
              <a:rPr lang="en-US" sz="2600" b="1" i="1">
                <a:latin typeface="Times New Roman" panose="02020603050405020304" pitchFamily="18" charset="0"/>
                <a:ea typeface="Calibri" panose="020F0502020204030204" pitchFamily="34" charset="0"/>
              </a:rPr>
              <a:t>Giá cước dịch vụ của một hãng xe taxi ở Hà Nội vào tháng 4/2022 như sau:</a:t>
            </a:r>
            <a:endParaRPr lang="en-US" sz="2600"/>
          </a:p>
        </p:txBody>
      </p:sp>
      <mc:AlternateContent xmlns:mc="http://schemas.openxmlformats.org/markup-compatibility/2006" xmlns:a14="http://schemas.microsoft.com/office/drawing/2010/main">
        <mc:Choice Requires="a14">
          <p:sp>
            <p:nvSpPr>
              <p:cNvPr id="3" name="TextBox 2"/>
              <p:cNvSpPr txBox="1"/>
              <p:nvPr/>
            </p:nvSpPr>
            <p:spPr>
              <a:xfrm>
                <a:off x="264864" y="2310516"/>
                <a:ext cx="8804708" cy="2492990"/>
              </a:xfrm>
              <a:prstGeom prst="rect">
                <a:avLst/>
              </a:prstGeom>
              <a:noFill/>
            </p:spPr>
            <p:txBody>
              <a:bodyPr wrap="square" rtlCol="0">
                <a:spAutoFit/>
              </a:bodyPr>
              <a:lstStyle/>
              <a:p>
                <a:r>
                  <a:rPr lang="en-US" sz="2600">
                    <a:latin typeface="Times New Roman" panose="02020603050405020304" pitchFamily="18" charset="0"/>
                    <a:cs typeface="Times New Roman" panose="02020603050405020304" pitchFamily="18" charset="0"/>
                  </a:rPr>
                  <a:t>Gọi x (x&gt;0) là số kilomet mà hành khách di chuyển. Khi đó, số tiền mà hành khách phải trả được tính bởi công thức: </a:t>
                </a:r>
              </a:p>
              <a:p>
                <a:r>
                  <a:rPr lang="en-US" sz="2600">
                    <a:latin typeface="Times New Roman" panose="02020603050405020304" pitchFamily="18" charset="0"/>
                    <a:cs typeface="Times New Roman" panose="02020603050405020304" pitchFamily="18" charset="0"/>
                  </a:rPr>
                  <a:t>T = 20 000 nếu 0&lt;x</a:t>
                </a:r>
                <a14:m>
                  <m:oMath xmlns:m="http://schemas.openxmlformats.org/officeDocument/2006/math">
                    <m:r>
                      <a:rPr lang="en-US" sz="2600" i="1" smtClean="0">
                        <a:latin typeface="Cambria Math" panose="02040503050406030204" pitchFamily="18" charset="0"/>
                        <a:ea typeface="Cambria Math" panose="02040503050406030204" pitchFamily="18" charset="0"/>
                      </a:rPr>
                      <m:t>≤</m:t>
                    </m:r>
                  </m:oMath>
                </a14:m>
                <a:r>
                  <a:rPr lang="en-US" sz="2600">
                    <a:latin typeface="Times New Roman" panose="02020603050405020304" pitchFamily="18" charset="0"/>
                    <a:cs typeface="Times New Roman" panose="02020603050405020304" pitchFamily="18" charset="0"/>
                  </a:rPr>
                  <a:t> 1; T= 20 000 + 11 500(x-1) nếu 1&lt;x</a:t>
                </a:r>
                <a14:m>
                  <m:oMath xmlns:m="http://schemas.openxmlformats.org/officeDocument/2006/math">
                    <m:r>
                      <a:rPr lang="en-US" sz="260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20</m:t>
                    </m:r>
                    <m:r>
                      <a:rPr lang="en-US" sz="2600" b="0" i="1" smtClean="0">
                        <a:latin typeface="Cambria Math" panose="02040503050406030204" pitchFamily="18" charset="0"/>
                        <a:ea typeface="Cambria Math" panose="02040503050406030204" pitchFamily="18" charset="0"/>
                      </a:rPr>
                      <m:t>; </m:t>
                    </m:r>
                  </m:oMath>
                </a14:m>
                <a:endParaRPr lang="en-US" sz="2600">
                  <a:latin typeface="Times New Roman" panose="02020603050405020304" pitchFamily="18" charset="0"/>
                  <a:cs typeface="Times New Roman" panose="02020603050405020304" pitchFamily="18" charset="0"/>
                </a:endParaRPr>
              </a:p>
              <a:p>
                <a:r>
                  <a:rPr lang="en-US" sz="2600">
                    <a:latin typeface="Times New Roman" panose="02020603050405020304" pitchFamily="18" charset="0"/>
                    <a:cs typeface="Times New Roman" panose="02020603050405020304" pitchFamily="18" charset="0"/>
                  </a:rPr>
                  <a:t>T = 238 500 +9 500 (x-20) nếu x&gt;20. Cô Hạnh di chuyển bằng xe của hãng xe taxi trên và đã trả số tiền là 343 000 đồng. Hỏi cô Hạnh đã di chuyển quang đường bao nhiêu kilomet ?  </a:t>
                </a:r>
              </a:p>
            </p:txBody>
          </p:sp>
        </mc:Choice>
        <mc:Fallback xmlns="">
          <p:sp>
            <p:nvSpPr>
              <p:cNvPr id="3" name="TextBox 2"/>
              <p:cNvSpPr txBox="1">
                <a:spLocks noRot="1" noChangeAspect="1" noMove="1" noResize="1" noEditPoints="1" noAdjustHandles="1" noChangeArrowheads="1" noChangeShapeType="1" noTextEdit="1"/>
              </p:cNvSpPr>
              <p:nvPr/>
            </p:nvSpPr>
            <p:spPr>
              <a:xfrm>
                <a:off x="264864" y="2310516"/>
                <a:ext cx="8804708" cy="2492990"/>
              </a:xfrm>
              <a:prstGeom prst="rect">
                <a:avLst/>
              </a:prstGeom>
              <a:blipFill>
                <a:blip r:embed="rId3"/>
                <a:stretch>
                  <a:fillRect l="-1246" t="-2200" r="-1730" b="-5379"/>
                </a:stretch>
              </a:blipFill>
            </p:spPr>
            <p:txBody>
              <a:bodyPr/>
              <a:lstStyle/>
              <a:p>
                <a:r>
                  <a:rPr lang="en-US">
                    <a:noFill/>
                  </a:rPr>
                  <a:t> </a:t>
                </a:r>
              </a:p>
            </p:txBody>
          </p:sp>
        </mc:Fallback>
      </mc:AlternateContent>
    </p:spTree>
    <p:extLst>
      <p:ext uri="{BB962C8B-B14F-4D97-AF65-F5344CB8AC3E}">
        <p14:creationId xmlns:p14="http://schemas.microsoft.com/office/powerpoint/2010/main" val="3750378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91385" y="321434"/>
            <a:ext cx="8559209" cy="1012585"/>
          </a:xfrm>
          <a:prstGeom prst="rect">
            <a:avLst/>
          </a:prstGeom>
        </p:spPr>
        <p:txBody>
          <a:bodyPr wrap="square">
            <a:spAutoFit/>
          </a:bodyPr>
          <a:lstStyle/>
          <a:p>
            <a:pPr>
              <a:lnSpc>
                <a:spcPct val="115000"/>
              </a:lnSpc>
              <a:spcAft>
                <a:spcPts val="1000"/>
              </a:spcAft>
            </a:pPr>
            <a:r>
              <a:rPr lang="en-US" sz="2600">
                <a:latin typeface="Times New Roman" panose="02020603050405020304" pitchFamily="18" charset="0"/>
                <a:ea typeface="Calibri" panose="020F0502020204030204" pitchFamily="34" charset="0"/>
              </a:rPr>
              <a:t>Nếu hành khách di chuyển quãng đường 20 km thì phải trả số tiền là:</a:t>
            </a:r>
            <a:endParaRPr lang="en-US" sz="2600">
              <a:effectLst/>
              <a:latin typeface="Times New Roman" panose="02020603050405020304" pitchFamily="18" charset="0"/>
              <a:ea typeface="Calibri" panose="020F0502020204030204" pitchFamily="34" charset="0"/>
            </a:endParaRPr>
          </a:p>
        </p:txBody>
      </p:sp>
      <p:pic>
        <p:nvPicPr>
          <p:cNvPr id="13" name="Picture 12"/>
          <p:cNvPicPr>
            <a:picLocks noChangeAspect="1"/>
          </p:cNvPicPr>
          <p:nvPr/>
        </p:nvPicPr>
        <p:blipFill>
          <a:blip r:embed="rId2"/>
          <a:stretch>
            <a:fillRect/>
          </a:stretch>
        </p:blipFill>
        <p:spPr>
          <a:xfrm>
            <a:off x="1350334" y="919947"/>
            <a:ext cx="10363413" cy="606412"/>
          </a:xfrm>
          <a:prstGeom prst="rect">
            <a:avLst/>
          </a:prstGeom>
        </p:spPr>
      </p:pic>
      <p:sp>
        <p:nvSpPr>
          <p:cNvPr id="14" name="Rectangle 13"/>
          <p:cNvSpPr/>
          <p:nvPr/>
        </p:nvSpPr>
        <p:spPr>
          <a:xfrm>
            <a:off x="191385" y="1223153"/>
            <a:ext cx="8601739" cy="1472711"/>
          </a:xfrm>
          <a:prstGeom prst="rect">
            <a:avLst/>
          </a:prstGeom>
        </p:spPr>
        <p:txBody>
          <a:bodyPr wrap="square">
            <a:spAutoFit/>
          </a:bodyPr>
          <a:lstStyle/>
          <a:p>
            <a:pPr>
              <a:lnSpc>
                <a:spcPct val="115000"/>
              </a:lnSpc>
              <a:spcAft>
                <a:spcPts val="1000"/>
              </a:spcAft>
            </a:pPr>
            <a:r>
              <a:rPr lang="en-US" sz="2600">
                <a:latin typeface="Times New Roman" panose="02020603050405020304" pitchFamily="18" charset="0"/>
                <a:ea typeface="Calibri" panose="020F0502020204030204" pitchFamily="34" charset="0"/>
              </a:rPr>
              <a:t>Do 343 000 &gt; 238 500 nên cô Hạnh đã di chuyển quãng đường lớn hơn 20 km (x&gt;20). Do đó tổng số tiền cô Hạnh phải trả (tính theo x) là: </a:t>
            </a:r>
            <a:endParaRPr lang="en-US" sz="2600">
              <a:effectLst/>
              <a:latin typeface="Times New Roman" panose="02020603050405020304" pitchFamily="18" charset="0"/>
              <a:ea typeface="Calibri" panose="020F0502020204030204" pitchFamily="34" charset="0"/>
            </a:endParaRPr>
          </a:p>
        </p:txBody>
      </p:sp>
      <p:pic>
        <p:nvPicPr>
          <p:cNvPr id="15" name="Picture 14"/>
          <p:cNvPicPr>
            <a:picLocks noChangeAspect="1"/>
          </p:cNvPicPr>
          <p:nvPr/>
        </p:nvPicPr>
        <p:blipFill>
          <a:blip r:embed="rId3"/>
          <a:stretch>
            <a:fillRect/>
          </a:stretch>
        </p:blipFill>
        <p:spPr>
          <a:xfrm>
            <a:off x="2478795" y="2235738"/>
            <a:ext cx="12051046" cy="607300"/>
          </a:xfrm>
          <a:prstGeom prst="rect">
            <a:avLst/>
          </a:prstGeom>
        </p:spPr>
      </p:pic>
      <p:sp>
        <p:nvSpPr>
          <p:cNvPr id="16" name="Rectangle 15"/>
          <p:cNvSpPr/>
          <p:nvPr/>
        </p:nvSpPr>
        <p:spPr>
          <a:xfrm>
            <a:off x="191385" y="2596816"/>
            <a:ext cx="8924238" cy="1692771"/>
          </a:xfrm>
          <a:prstGeom prst="rect">
            <a:avLst/>
          </a:prstGeom>
        </p:spPr>
        <p:txBody>
          <a:bodyPr wrap="none">
            <a:spAutoFit/>
          </a:bodyPr>
          <a:lstStyle/>
          <a:p>
            <a:r>
              <a:rPr lang="en-US" sz="2600">
                <a:latin typeface="Times New Roman" panose="02020603050405020304" pitchFamily="18" charset="0"/>
                <a:ea typeface="Calibri" panose="020F0502020204030204" pitchFamily="34" charset="0"/>
              </a:rPr>
              <a:t>Theo đề bài, ta có phương trình 238 500 +9 500 (x-20) = 343 000</a:t>
            </a:r>
          </a:p>
          <a:p>
            <a:r>
              <a:rPr lang="en-US" sz="2600">
                <a:latin typeface="Times New Roman" panose="02020603050405020304" pitchFamily="18" charset="0"/>
                <a:ea typeface="Times New Roman" panose="02020603050405020304" pitchFamily="18" charset="0"/>
                <a:sym typeface="Wingdings" panose="05000000000000000000" pitchFamily="2" charset="2"/>
              </a:rPr>
              <a:t></a:t>
            </a:r>
            <a:r>
              <a:rPr lang="en-US" sz="2600">
                <a:latin typeface="Times New Roman" panose="02020603050405020304" pitchFamily="18" charset="0"/>
                <a:ea typeface="Calibri" panose="020F0502020204030204" pitchFamily="34" charset="0"/>
              </a:rPr>
              <a:t> 238 500 + 9 500 x - 190 000 = 343 000</a:t>
            </a:r>
          </a:p>
          <a:p>
            <a:r>
              <a:rPr lang="en-US" sz="2600">
                <a:latin typeface="Times New Roman" panose="02020603050405020304" pitchFamily="18" charset="0"/>
                <a:ea typeface="Times New Roman" panose="02020603050405020304" pitchFamily="18" charset="0"/>
                <a:sym typeface="Wingdings" panose="05000000000000000000" pitchFamily="2" charset="2"/>
              </a:rPr>
              <a:t></a:t>
            </a:r>
            <a:r>
              <a:rPr lang="en-US" sz="2600">
                <a:latin typeface="Times New Roman" panose="02020603050405020304" pitchFamily="18" charset="0"/>
                <a:ea typeface="Calibri" panose="020F0502020204030204" pitchFamily="34" charset="0"/>
              </a:rPr>
              <a:t> 9500x = 294 500</a:t>
            </a:r>
          </a:p>
          <a:p>
            <a:endParaRPr lang="en-US" sz="2600"/>
          </a:p>
        </p:txBody>
      </p:sp>
      <p:sp>
        <p:nvSpPr>
          <p:cNvPr id="17" name="Rectangle 16"/>
          <p:cNvSpPr/>
          <p:nvPr/>
        </p:nvSpPr>
        <p:spPr>
          <a:xfrm>
            <a:off x="191385" y="3119041"/>
            <a:ext cx="7507995" cy="1103957"/>
          </a:xfrm>
          <a:prstGeom prst="rect">
            <a:avLst/>
          </a:prstGeom>
        </p:spPr>
        <p:txBody>
          <a:bodyPr wrap="square">
            <a:spAutoFit/>
          </a:bodyPr>
          <a:lstStyle/>
          <a:p>
            <a:pPr>
              <a:lnSpc>
                <a:spcPct val="115000"/>
              </a:lnSpc>
              <a:spcAft>
                <a:spcPts val="1000"/>
              </a:spcAft>
            </a:pPr>
            <a:endParaRPr lang="en-US" sz="2600">
              <a:latin typeface="Times New Roman" panose="02020603050405020304" pitchFamily="18" charset="0"/>
              <a:ea typeface="Calibri" panose="020F0502020204030204" pitchFamily="34" charset="0"/>
            </a:endParaRPr>
          </a:p>
          <a:p>
            <a:pPr>
              <a:lnSpc>
                <a:spcPct val="115000"/>
              </a:lnSpc>
              <a:spcAft>
                <a:spcPts val="1000"/>
              </a:spcAft>
            </a:pPr>
            <a:r>
              <a:rPr lang="en-US" sz="2600">
                <a:latin typeface="Times New Roman" panose="02020603050405020304" pitchFamily="18" charset="0"/>
                <a:ea typeface="Calibri" panose="020F0502020204030204" pitchFamily="34" charset="0"/>
              </a:rPr>
              <a:t>=&gt; x = 31 </a:t>
            </a:r>
            <a:endParaRPr lang="en-US" sz="2600">
              <a:effectLst/>
              <a:latin typeface="Times New Roman" panose="02020603050405020304" pitchFamily="18" charset="0"/>
              <a:ea typeface="Calibri" panose="020F0502020204030204" pitchFamily="34" charset="0"/>
            </a:endParaRPr>
          </a:p>
        </p:txBody>
      </p:sp>
      <p:sp>
        <p:nvSpPr>
          <p:cNvPr id="18" name="Rectangle 17"/>
          <p:cNvSpPr/>
          <p:nvPr/>
        </p:nvSpPr>
        <p:spPr>
          <a:xfrm>
            <a:off x="191385" y="4146366"/>
            <a:ext cx="6418745" cy="492443"/>
          </a:xfrm>
          <a:prstGeom prst="rect">
            <a:avLst/>
          </a:prstGeom>
        </p:spPr>
        <p:txBody>
          <a:bodyPr wrap="none">
            <a:spAutoFit/>
          </a:bodyPr>
          <a:lstStyle/>
          <a:p>
            <a:r>
              <a:rPr lang="en-US" sz="2600">
                <a:latin typeface="Times New Roman" panose="02020603050405020304" pitchFamily="18" charset="0"/>
                <a:ea typeface="Calibri" panose="020F0502020204030204" pitchFamily="34" charset="0"/>
              </a:rPr>
              <a:t>Vậy cô Hạnh di chuyển quãng đường là 31 km</a:t>
            </a:r>
            <a:endParaRPr lang="en-US" sz="2600"/>
          </a:p>
        </p:txBody>
      </p:sp>
    </p:spTree>
    <p:extLst>
      <p:ext uri="{BB962C8B-B14F-4D97-AF65-F5344CB8AC3E}">
        <p14:creationId xmlns:p14="http://schemas.microsoft.com/office/powerpoint/2010/main" val="81075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512"/>
        <p:cNvGrpSpPr/>
        <p:nvPr/>
      </p:nvGrpSpPr>
      <p:grpSpPr>
        <a:xfrm>
          <a:off x="0" y="0"/>
          <a:ext cx="0" cy="0"/>
          <a:chOff x="0" y="0"/>
          <a:chExt cx="0" cy="0"/>
        </a:xfrm>
      </p:grpSpPr>
      <p:sp>
        <p:nvSpPr>
          <p:cNvPr id="27" name="Hộp Văn bản 26">
            <a:extLst>
              <a:ext uri="{FF2B5EF4-FFF2-40B4-BE49-F238E27FC236}">
                <a16:creationId xmlns:a16="http://schemas.microsoft.com/office/drawing/2014/main" id="{D7A58027-8A3F-10E6-2506-1D60998BDE1A}"/>
              </a:ext>
            </a:extLst>
          </p:cNvPr>
          <p:cNvSpPr txBox="1"/>
          <p:nvPr/>
        </p:nvSpPr>
        <p:spPr>
          <a:xfrm>
            <a:off x="898037" y="2507271"/>
            <a:ext cx="7355518" cy="707886"/>
          </a:xfrm>
          <a:prstGeom prst="rect">
            <a:avLst/>
          </a:prstGeom>
          <a:solidFill>
            <a:schemeClr val="bg1"/>
          </a:solidFill>
        </p:spPr>
        <p:txBody>
          <a:bodyPr wrap="square">
            <a:spAutoFit/>
          </a:bodyPr>
          <a:lstStyle/>
          <a:p>
            <a:pPr algn="ctr">
              <a:spcBef>
                <a:spcPts val="300"/>
              </a:spcBef>
              <a:spcAft>
                <a:spcPts val="300"/>
              </a:spcAft>
            </a:pPr>
            <a:r>
              <a:rPr lang="en-US" sz="4000">
                <a:solidFill>
                  <a:srgbClr val="FF0000"/>
                </a:solidFill>
                <a:effectLst/>
                <a:latin typeface="Times New Roman" panose="02020603050405020304" pitchFamily="18" charset="0"/>
                <a:ea typeface="Times New Roman" panose="02020603050405020304" pitchFamily="18" charset="0"/>
              </a:rPr>
              <a:t>LUYỆN TẬP</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37610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61507" y="457200"/>
            <a:ext cx="2998381" cy="492443"/>
          </a:xfrm>
          <a:prstGeom prst="rect">
            <a:avLst/>
          </a:prstGeom>
          <a:noFill/>
        </p:spPr>
        <p:txBody>
          <a:bodyPr wrap="square" rtlCol="0">
            <a:spAutoFit/>
          </a:bodyPr>
          <a:lstStyle/>
          <a:p>
            <a:r>
              <a:rPr lang="en-US" sz="2600">
                <a:solidFill>
                  <a:srgbClr val="FF0000"/>
                </a:solidFill>
                <a:latin typeface="Times New Roman" panose="02020603050405020304" pitchFamily="18" charset="0"/>
                <a:cs typeface="Times New Roman" panose="02020603050405020304" pitchFamily="18" charset="0"/>
              </a:rPr>
              <a:t>Luyện tập 3: </a:t>
            </a:r>
          </a:p>
        </p:txBody>
      </p:sp>
      <p:sp>
        <p:nvSpPr>
          <p:cNvPr id="12" name="TextBox 11"/>
          <p:cNvSpPr txBox="1"/>
          <p:nvPr/>
        </p:nvSpPr>
        <p:spPr>
          <a:xfrm>
            <a:off x="255181" y="949643"/>
            <a:ext cx="8676168" cy="1692771"/>
          </a:xfrm>
          <a:prstGeom prst="rect">
            <a:avLst/>
          </a:prstGeom>
          <a:noFill/>
        </p:spPr>
        <p:txBody>
          <a:bodyPr wrap="square" rtlCol="0">
            <a:spAutoFit/>
          </a:bodyPr>
          <a:lstStyle/>
          <a:p>
            <a:pPr algn="just"/>
            <a:r>
              <a:rPr lang="en-US" sz="2600">
                <a:latin typeface="Times New Roman" panose="02020603050405020304" pitchFamily="18" charset="0"/>
                <a:cs typeface="Times New Roman" panose="02020603050405020304" pitchFamily="18" charset="0"/>
              </a:rPr>
              <a:t>Một tổ may áo theo kế hoạch mỗi ngày phải may 30 cái áo. Nhờ cải tiến kĩ thuật, tổ đã may được mỗi ngày 40 cái nên đã hoàn thành trước thời hạn 3 ngày và còn may thêm được 20 cái áo nữa. Tính số áo mà tổ đó phải may theo kế hoạch?</a:t>
            </a:r>
          </a:p>
        </p:txBody>
      </p:sp>
      <p:sp>
        <p:nvSpPr>
          <p:cNvPr id="13" name="TextBox 12"/>
          <p:cNvSpPr txBox="1"/>
          <p:nvPr/>
        </p:nvSpPr>
        <p:spPr>
          <a:xfrm>
            <a:off x="3657600" y="2616056"/>
            <a:ext cx="3742660" cy="492443"/>
          </a:xfrm>
          <a:prstGeom prst="rect">
            <a:avLst/>
          </a:prstGeom>
          <a:noFill/>
        </p:spPr>
        <p:txBody>
          <a:bodyPr wrap="square" rtlCol="0">
            <a:spAutoFit/>
          </a:bodyPr>
          <a:lstStyle/>
          <a:p>
            <a:r>
              <a:rPr lang="en-US" sz="2600" b="1" i="1">
                <a:latin typeface="Times New Roman" panose="02020603050405020304" pitchFamily="18" charset="0"/>
                <a:cs typeface="Times New Roman" panose="02020603050405020304" pitchFamily="18" charset="0"/>
              </a:rPr>
              <a:t>Giải</a:t>
            </a:r>
          </a:p>
        </p:txBody>
      </p:sp>
      <p:sp>
        <p:nvSpPr>
          <p:cNvPr id="14" name="Rectangle 13"/>
          <p:cNvSpPr/>
          <p:nvPr/>
        </p:nvSpPr>
        <p:spPr>
          <a:xfrm>
            <a:off x="361507" y="3108499"/>
            <a:ext cx="8569842" cy="1012585"/>
          </a:xfrm>
          <a:prstGeom prst="rect">
            <a:avLst/>
          </a:prstGeom>
        </p:spPr>
        <p:txBody>
          <a:bodyPr wrap="square">
            <a:spAutoFit/>
          </a:bodyPr>
          <a:lstStyle/>
          <a:p>
            <a:pPr>
              <a:lnSpc>
                <a:spcPct val="115000"/>
              </a:lnSpc>
              <a:spcAft>
                <a:spcPts val="1000"/>
              </a:spcAft>
            </a:pPr>
            <a:r>
              <a:rPr lang="en-US" sz="2600">
                <a:latin typeface="Times New Roman" panose="02020603050405020304" pitchFamily="18" charset="0"/>
                <a:ea typeface="Calibri" panose="020F0502020204030204" pitchFamily="34" charset="0"/>
              </a:rPr>
              <a:t>Gọi số ngày theo kế hoạch tổ đó phải làm xong công việc là x  (ngày; x &gt; 0) </a:t>
            </a:r>
            <a:endParaRPr lang="en-US" sz="2600">
              <a:effectLst/>
              <a:latin typeface="Times New Roman" panose="02020603050405020304" pitchFamily="18" charset="0"/>
              <a:ea typeface="Calibri" panose="020F0502020204030204" pitchFamily="34" charset="0"/>
            </a:endParaRPr>
          </a:p>
        </p:txBody>
      </p:sp>
      <p:sp>
        <p:nvSpPr>
          <p:cNvPr id="15" name="Rectangle 14"/>
          <p:cNvSpPr/>
          <p:nvPr/>
        </p:nvSpPr>
        <p:spPr>
          <a:xfrm>
            <a:off x="361507" y="4071579"/>
            <a:ext cx="6104556" cy="515590"/>
          </a:xfrm>
          <a:prstGeom prst="rect">
            <a:avLst/>
          </a:prstGeom>
        </p:spPr>
        <p:txBody>
          <a:bodyPr wrap="none">
            <a:spAutoFit/>
          </a:bodyPr>
          <a:lstStyle/>
          <a:p>
            <a:pPr>
              <a:lnSpc>
                <a:spcPct val="115000"/>
              </a:lnSpc>
              <a:spcAft>
                <a:spcPts val="1000"/>
              </a:spcAft>
            </a:pPr>
            <a:r>
              <a:rPr lang="en-US" sz="2600">
                <a:latin typeface="Times New Roman" panose="02020603050405020304" pitchFamily="18" charset="0"/>
                <a:ea typeface="Calibri" panose="020F0502020204030204" pitchFamily="34" charset="0"/>
              </a:rPr>
              <a:t>Vậy số áo cần làm theo kế hoạch là 30x (áo)</a:t>
            </a:r>
            <a:endParaRPr lang="en-US" sz="26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26416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74588"/>
            <a:ext cx="8899451" cy="1012585"/>
          </a:xfrm>
          <a:prstGeom prst="rect">
            <a:avLst/>
          </a:prstGeom>
        </p:spPr>
        <p:txBody>
          <a:bodyPr wrap="square">
            <a:spAutoFit/>
          </a:bodyPr>
          <a:lstStyle/>
          <a:p>
            <a:pPr>
              <a:lnSpc>
                <a:spcPct val="115000"/>
              </a:lnSpc>
              <a:spcAft>
                <a:spcPts val="1000"/>
              </a:spcAft>
            </a:pPr>
            <a:r>
              <a:rPr lang="en-US" sz="2600">
                <a:latin typeface="Times New Roman" panose="02020603050405020304" pitchFamily="18" charset="0"/>
                <a:ea typeface="Calibri" panose="020F0502020204030204" pitchFamily="34" charset="0"/>
              </a:rPr>
              <a:t>Số áo làm trong thời gian ít hơn kế hoạch 3 ngày với năng suất dự thực tế là: 40(x−3) (áo) </a:t>
            </a:r>
            <a:endParaRPr lang="en-US" sz="2600">
              <a:effectLst/>
              <a:latin typeface="Times New Roman" panose="02020603050405020304" pitchFamily="18" charset="0"/>
              <a:ea typeface="Calibri" panose="020F0502020204030204" pitchFamily="34" charset="0"/>
            </a:endParaRPr>
          </a:p>
        </p:txBody>
      </p:sp>
      <p:sp>
        <p:nvSpPr>
          <p:cNvPr id="12" name="Rectangle 11"/>
          <p:cNvSpPr/>
          <p:nvPr/>
        </p:nvSpPr>
        <p:spPr>
          <a:xfrm>
            <a:off x="106326" y="1204348"/>
            <a:ext cx="8920715" cy="2492990"/>
          </a:xfrm>
          <a:prstGeom prst="rect">
            <a:avLst/>
          </a:prstGeom>
        </p:spPr>
        <p:txBody>
          <a:bodyPr wrap="square">
            <a:spAutoFit/>
          </a:bodyPr>
          <a:lstStyle/>
          <a:p>
            <a:r>
              <a:rPr lang="en-US" sz="2600">
                <a:latin typeface="Times New Roman" panose="02020603050405020304" pitchFamily="18" charset="0"/>
                <a:ea typeface="Calibri" panose="020F0502020204030204" pitchFamily="34" charset="0"/>
              </a:rPr>
              <a:t>Vì tổ đó làm thêm được 20 cái áo nữa so với kế hoạch nên ta có phương trình : </a:t>
            </a:r>
            <a:r>
              <a:rPr lang="en-US" sz="2600">
                <a:latin typeface="Times New Roman" panose="02020603050405020304" pitchFamily="18" charset="0"/>
                <a:cs typeface="Times New Roman" panose="02020603050405020304" pitchFamily="18" charset="0"/>
              </a:rPr>
              <a:t>40(x−3)−20=30x</a:t>
            </a:r>
          </a:p>
          <a:p>
            <a:r>
              <a:rPr lang="en-US" sz="2600">
                <a:latin typeface="Times New Roman" panose="02020603050405020304" pitchFamily="18" charset="0"/>
                <a:cs typeface="Times New Roman" panose="02020603050405020304" pitchFamily="18" charset="0"/>
              </a:rPr>
              <a:t>⇔40x−120−20=30x</a:t>
            </a:r>
          </a:p>
          <a:p>
            <a:r>
              <a:rPr lang="en-US" sz="2600">
                <a:latin typeface="Times New Roman" panose="02020603050405020304" pitchFamily="18" charset="0"/>
                <a:cs typeface="Times New Roman" panose="02020603050405020304" pitchFamily="18" charset="0"/>
              </a:rPr>
              <a:t>⇔10x=140</a:t>
            </a:r>
          </a:p>
          <a:p>
            <a:r>
              <a:rPr lang="en-US" sz="2600">
                <a:latin typeface="Times New Roman" panose="02020603050405020304" pitchFamily="18" charset="0"/>
                <a:cs typeface="Times New Roman" panose="02020603050405020304" pitchFamily="18" charset="0"/>
              </a:rPr>
              <a:t>⇔x=14 (thỏa mãn điều kiện)</a:t>
            </a:r>
          </a:p>
          <a:p>
            <a:endParaRPr lang="en-US" sz="2600"/>
          </a:p>
        </p:txBody>
      </p:sp>
      <p:sp>
        <p:nvSpPr>
          <p:cNvPr id="13" name="Rectangle 12"/>
          <p:cNvSpPr/>
          <p:nvPr/>
        </p:nvSpPr>
        <p:spPr>
          <a:xfrm>
            <a:off x="0" y="3094482"/>
            <a:ext cx="8814393" cy="1669175"/>
          </a:xfrm>
          <a:prstGeom prst="rect">
            <a:avLst/>
          </a:prstGeom>
        </p:spPr>
        <p:txBody>
          <a:bodyPr wrap="square">
            <a:spAutoFit/>
          </a:bodyPr>
          <a:lstStyle/>
          <a:p>
            <a:pPr>
              <a:lnSpc>
                <a:spcPct val="115000"/>
              </a:lnSpc>
              <a:spcAft>
                <a:spcPts val="1000"/>
              </a:spcAft>
            </a:pPr>
            <a:r>
              <a:rPr lang="en-US" sz="2600">
                <a:latin typeface="Times New Roman" panose="02020603050405020304" pitchFamily="18" charset="0"/>
                <a:ea typeface="Calibri" panose="020F0502020204030204" pitchFamily="34" charset="0"/>
              </a:rPr>
              <a:t>Thời gian hoàn thành công việc là 14 ngày. Số áo cần dệt là:</a:t>
            </a:r>
          </a:p>
          <a:p>
            <a:pPr>
              <a:lnSpc>
                <a:spcPct val="115000"/>
              </a:lnSpc>
              <a:spcAft>
                <a:spcPts val="1000"/>
              </a:spcAft>
            </a:pPr>
            <a:r>
              <a:rPr lang="en-US" sz="2600">
                <a:latin typeface="Times New Roman" panose="02020603050405020304" pitchFamily="18" charset="0"/>
                <a:ea typeface="Calibri" panose="020F0502020204030204" pitchFamily="34" charset="0"/>
              </a:rPr>
              <a:t>14.30=420 (áo)</a:t>
            </a:r>
          </a:p>
          <a:p>
            <a:r>
              <a:rPr lang="en-US" sz="2600">
                <a:latin typeface="Times New Roman" panose="02020603050405020304" pitchFamily="18" charset="0"/>
                <a:ea typeface="Calibri" panose="020F0502020204030204" pitchFamily="34" charset="0"/>
              </a:rPr>
              <a:t>Vậy số áo mà tổ đó phải may theo kế hoạch là 420 áo.</a:t>
            </a:r>
            <a:endParaRPr lang="en-US" sz="2600"/>
          </a:p>
        </p:txBody>
      </p:sp>
    </p:spTree>
    <p:extLst>
      <p:ext uri="{BB962C8B-B14F-4D97-AF65-F5344CB8AC3E}">
        <p14:creationId xmlns:p14="http://schemas.microsoft.com/office/powerpoint/2010/main" val="150993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512"/>
        <p:cNvGrpSpPr/>
        <p:nvPr/>
      </p:nvGrpSpPr>
      <p:grpSpPr>
        <a:xfrm>
          <a:off x="0" y="0"/>
          <a:ext cx="0" cy="0"/>
          <a:chOff x="0" y="0"/>
          <a:chExt cx="0" cy="0"/>
        </a:xfrm>
      </p:grpSpPr>
      <p:sp>
        <p:nvSpPr>
          <p:cNvPr id="27" name="Hộp Văn bản 26">
            <a:extLst>
              <a:ext uri="{FF2B5EF4-FFF2-40B4-BE49-F238E27FC236}">
                <a16:creationId xmlns:a16="http://schemas.microsoft.com/office/drawing/2014/main" id="{D7A58027-8A3F-10E6-2506-1D60998BDE1A}"/>
              </a:ext>
            </a:extLst>
          </p:cNvPr>
          <p:cNvSpPr txBox="1"/>
          <p:nvPr/>
        </p:nvSpPr>
        <p:spPr>
          <a:xfrm>
            <a:off x="898037" y="2507271"/>
            <a:ext cx="7355518" cy="707886"/>
          </a:xfrm>
          <a:prstGeom prst="rect">
            <a:avLst/>
          </a:prstGeom>
          <a:solidFill>
            <a:schemeClr val="bg1"/>
          </a:solidFill>
        </p:spPr>
        <p:txBody>
          <a:bodyPr wrap="square">
            <a:spAutoFit/>
          </a:bodyPr>
          <a:lstStyle/>
          <a:p>
            <a:pPr algn="ctr">
              <a:spcBef>
                <a:spcPts val="300"/>
              </a:spcBef>
              <a:spcAft>
                <a:spcPts val="300"/>
              </a:spcAft>
            </a:pPr>
            <a:r>
              <a:rPr lang="en-US" sz="4000">
                <a:solidFill>
                  <a:srgbClr val="FF0000"/>
                </a:solidFill>
                <a:effectLst/>
                <a:latin typeface="Times New Roman" panose="02020603050405020304" pitchFamily="18" charset="0"/>
                <a:ea typeface="Times New Roman" panose="02020603050405020304" pitchFamily="18" charset="0"/>
              </a:rPr>
              <a:t>VẬN DỤNG</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56012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64231" y="378375"/>
            <a:ext cx="2518333" cy="553293"/>
          </a:xfrm>
          <a:prstGeom prst="rect">
            <a:avLst/>
          </a:prstGeom>
        </p:spPr>
        <p:txBody>
          <a:bodyPr wrap="square">
            <a:spAutoFit/>
          </a:bodyPr>
          <a:lstStyle/>
          <a:p>
            <a:pPr marL="457200" algn="just">
              <a:lnSpc>
                <a:spcPct val="125000"/>
              </a:lnSpc>
            </a:pPr>
            <a:r>
              <a:rPr lang="en-US" sz="26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1 sgk: </a:t>
            </a:r>
            <a:endParaRPr lang="en-US" sz="2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Rectangle 11"/>
              <p:cNvSpPr/>
              <p:nvPr/>
            </p:nvSpPr>
            <p:spPr>
              <a:xfrm>
                <a:off x="-264231" y="655021"/>
                <a:ext cx="9048307" cy="1092607"/>
              </a:xfrm>
              <a:prstGeom prst="rect">
                <a:avLst/>
              </a:prstGeom>
            </p:spPr>
            <p:txBody>
              <a:bodyPr wrap="square">
                <a:spAutoFit/>
              </a:bodyPr>
              <a:lstStyle/>
              <a:p>
                <a:pPr marL="457200" algn="just">
                  <a:lnSpc>
                    <a:spcPct val="125000"/>
                  </a:lnSpc>
                </a:pPr>
                <a:r>
                  <a:rPr lang="en-US" sz="2600">
                    <a:latin typeface="Times New Roman" panose="02020603050405020304" pitchFamily="18" charset="0"/>
                    <a:ea typeface="Calibri" panose="020F0502020204030204" pitchFamily="34" charset="0"/>
                    <a:cs typeface="Times New Roman" panose="02020603050405020304" pitchFamily="18" charset="0"/>
                  </a:rPr>
                  <a:t>Gọi số câu trả lời đúng là x (x</a:t>
                </a:r>
                <a14:m>
                  <m:oMath xmlns:m="http://schemas.openxmlformats.org/officeDocument/2006/math">
                    <m:r>
                      <a:rPr lang="en-US" sz="2600" i="1">
                        <a:latin typeface="Cambria Math" panose="02040503050406030204" pitchFamily="18" charset="0"/>
                        <a:ea typeface="Calibri" panose="020F0502020204030204" pitchFamily="34" charset="0"/>
                        <a:cs typeface="Times New Roman" panose="02020603050405020304" pitchFamily="18" charset="0"/>
                      </a:rPr>
                      <m:t>∈</m:t>
                    </m:r>
                    <m:r>
                      <a:rPr lang="en-US" sz="2600" i="1">
                        <a:latin typeface="Cambria Math" panose="02040503050406030204" pitchFamily="18" charset="0"/>
                        <a:ea typeface="Calibri" panose="020F0502020204030204" pitchFamily="34" charset="0"/>
                        <a:cs typeface="Times New Roman" panose="02020603050405020304" pitchFamily="18" charset="0"/>
                      </a:rPr>
                      <m:t>𝑁</m:t>
                    </m:r>
                    <m:r>
                      <a:rPr lang="en-US" sz="2600" i="1">
                        <a:latin typeface="Cambria Math" panose="02040503050406030204" pitchFamily="18" charset="0"/>
                        <a:ea typeface="Calibri" panose="020F0502020204030204" pitchFamily="34" charset="0"/>
                        <a:cs typeface="Times New Roman" panose="02020603050405020304" pitchFamily="18" charset="0"/>
                      </a:rPr>
                      <m:t>)</m:t>
                    </m:r>
                  </m:oMath>
                </a14:m>
                <a:r>
                  <a:rPr lang="en-US" sz="2600">
                    <a:latin typeface="Times New Roman" panose="02020603050405020304" pitchFamily="18" charset="0"/>
                    <a:ea typeface="Calibri" panose="020F0502020204030204" pitchFamily="34" charset="0"/>
                    <a:cs typeface="Times New Roman" panose="02020603050405020304" pitchFamily="18" charset="0"/>
                  </a:rPr>
                  <a:t> thì số điểm đúng là 5x.</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25000"/>
                  </a:lnSpc>
                </a:pPr>
                <a:r>
                  <a:rPr lang="en-US" sz="2600">
                    <a:latin typeface="Times New Roman" panose="02020603050405020304" pitchFamily="18" charset="0"/>
                    <a:ea typeface="Calibri" panose="020F0502020204030204" pitchFamily="34" charset="0"/>
                    <a:cs typeface="Times New Roman" panose="02020603050405020304" pitchFamily="18" charset="0"/>
                  </a:rPr>
                  <a:t>Số câu sai sẽ là 20 -x nên số điểm sai là 1.(20-x)</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64231" y="655021"/>
                <a:ext cx="9048307" cy="1092607"/>
              </a:xfrm>
              <a:prstGeom prst="rect">
                <a:avLst/>
              </a:prstGeom>
              <a:blipFill>
                <a:blip r:embed="rId2"/>
                <a:stretch>
                  <a:fillRect b="-8889"/>
                </a:stretch>
              </a:blipFill>
            </p:spPr>
            <p:txBody>
              <a:bodyPr/>
              <a:lstStyle/>
              <a:p>
                <a:r>
                  <a:rPr lang="en-US">
                    <a:noFill/>
                  </a:rPr>
                  <a:t> </a:t>
                </a:r>
              </a:p>
            </p:txBody>
          </p:sp>
        </mc:Fallback>
      </mc:AlternateContent>
      <p:sp>
        <p:nvSpPr>
          <p:cNvPr id="13" name="Rectangle 12"/>
          <p:cNvSpPr/>
          <p:nvPr/>
        </p:nvSpPr>
        <p:spPr>
          <a:xfrm>
            <a:off x="-148856" y="1512081"/>
            <a:ext cx="4572000" cy="2553391"/>
          </a:xfrm>
          <a:prstGeom prst="rect">
            <a:avLst/>
          </a:prstGeom>
        </p:spPr>
        <p:txBody>
          <a:bodyPr>
            <a:spAutoFit/>
          </a:bodyPr>
          <a:lstStyle/>
          <a:p>
            <a:pPr marL="457200" algn="just">
              <a:lnSpc>
                <a:spcPct val="125000"/>
              </a:lnSpc>
            </a:pPr>
            <a:r>
              <a:rPr lang="en-US" sz="2600">
                <a:latin typeface="Times New Roman" panose="02020603050405020304" pitchFamily="18" charset="0"/>
                <a:ea typeface="Calibri" panose="020F0502020204030204" pitchFamily="34" charset="0"/>
                <a:cs typeface="Times New Roman" panose="02020603050405020304" pitchFamily="18" charset="0"/>
              </a:rPr>
              <a:t>Theo đề bài 5x-1.(20 -x) = 70</a:t>
            </a:r>
            <a:endParaRPr lang="en-US" sz="260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25000"/>
              </a:lnSpc>
            </a:pPr>
            <a:r>
              <a:rPr lang="en-US" sz="260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600">
                <a:latin typeface="Times New Roman" panose="02020603050405020304" pitchFamily="18" charset="0"/>
                <a:ea typeface="Calibri" panose="020F0502020204030204" pitchFamily="34" charset="0"/>
                <a:cs typeface="Times New Roman" panose="02020603050405020304" pitchFamily="18" charset="0"/>
              </a:rPr>
              <a:t> 5x-20+x=70</a:t>
            </a:r>
            <a:endParaRPr lang="en-US" sz="260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25000"/>
              </a:lnSpc>
            </a:pPr>
            <a:r>
              <a:rPr lang="en-US" sz="260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600">
                <a:latin typeface="Times New Roman" panose="02020603050405020304" pitchFamily="18" charset="0"/>
                <a:ea typeface="Calibri" panose="020F0502020204030204" pitchFamily="34" charset="0"/>
                <a:cs typeface="Times New Roman" panose="02020603050405020304" pitchFamily="18" charset="0"/>
              </a:rPr>
              <a:t> 6x = 70 +20</a:t>
            </a:r>
            <a:endParaRPr lang="en-US" sz="260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25000"/>
              </a:lnSpc>
            </a:pPr>
            <a:r>
              <a:rPr lang="en-US" sz="260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600">
                <a:latin typeface="Times New Roman" panose="02020603050405020304" pitchFamily="18" charset="0"/>
                <a:ea typeface="Calibri" panose="020F0502020204030204" pitchFamily="34" charset="0"/>
                <a:cs typeface="Times New Roman" panose="02020603050405020304" pitchFamily="18" charset="0"/>
              </a:rPr>
              <a:t> 6x = 90</a:t>
            </a:r>
            <a:endParaRPr lang="en-US" sz="260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25000"/>
              </a:lnSpc>
            </a:pPr>
            <a:r>
              <a:rPr lang="en-US" sz="260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600">
                <a:latin typeface="Times New Roman" panose="02020603050405020304" pitchFamily="18" charset="0"/>
                <a:ea typeface="Calibri" panose="020F0502020204030204" pitchFamily="34" charset="0"/>
                <a:cs typeface="Times New Roman" panose="02020603050405020304" pitchFamily="18" charset="0"/>
              </a:rPr>
              <a:t> x=15</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317059" y="4065472"/>
            <a:ext cx="5609228" cy="492443"/>
          </a:xfrm>
          <a:prstGeom prst="rect">
            <a:avLst/>
          </a:prstGeom>
        </p:spPr>
        <p:txBody>
          <a:bodyPr wrap="none">
            <a:spAutoFit/>
          </a:bodyPr>
          <a:lstStyle/>
          <a:p>
            <a:r>
              <a:rPr lang="en-US" sz="2600">
                <a:latin typeface="Times New Roman" panose="02020603050405020304" pitchFamily="18" charset="0"/>
                <a:ea typeface="Calibri" panose="020F0502020204030204" pitchFamily="34" charset="0"/>
              </a:rPr>
              <a:t>Vậy bạn Minh đã trả lời đúng 15 câu hỏi</a:t>
            </a:r>
            <a:endParaRPr lang="en-US" sz="2600"/>
          </a:p>
        </p:txBody>
      </p:sp>
    </p:spTree>
    <p:extLst>
      <p:ext uri="{BB962C8B-B14F-4D97-AF65-F5344CB8AC3E}">
        <p14:creationId xmlns:p14="http://schemas.microsoft.com/office/powerpoint/2010/main" val="175060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circle(in)">
                                      <p:cBhvr>
                                        <p:cTn id="2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86000" y="2329376"/>
            <a:ext cx="4572000" cy="253916"/>
          </a:xfrm>
          <a:prstGeom prst="rect">
            <a:avLst/>
          </a:prstGeom>
        </p:spPr>
        <p:txBody>
          <a:bodyPr>
            <a:spAutoFit/>
          </a:bodyPr>
          <a:lstStyle/>
          <a:p>
            <a:endParaRPr lang="en-US" sz="1050"/>
          </a:p>
        </p:txBody>
      </p:sp>
      <p:sp>
        <p:nvSpPr>
          <p:cNvPr id="20" name="Rectangle 19"/>
          <p:cNvSpPr/>
          <p:nvPr/>
        </p:nvSpPr>
        <p:spPr>
          <a:xfrm>
            <a:off x="2286000" y="2329376"/>
            <a:ext cx="4572000" cy="253916"/>
          </a:xfrm>
          <a:prstGeom prst="rect">
            <a:avLst/>
          </a:prstGeom>
        </p:spPr>
        <p:txBody>
          <a:bodyPr>
            <a:spAutoFit/>
          </a:bodyPr>
          <a:lstStyle/>
          <a:p>
            <a:endParaRPr lang="en-US" sz="1050"/>
          </a:p>
        </p:txBody>
      </p:sp>
      <p:sp>
        <p:nvSpPr>
          <p:cNvPr id="15" name="Hộp_Văn_Bản 14"/>
          <p:cNvSpPr txBox="1"/>
          <p:nvPr/>
        </p:nvSpPr>
        <p:spPr>
          <a:xfrm>
            <a:off x="2627383" y="1052584"/>
            <a:ext cx="4077509" cy="41549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100" b="1" dirty="0">
                <a:latin typeface="Times New Roman" pitchFamily="18" charset="0"/>
                <a:cs typeface="Times New Roman" pitchFamily="18" charset="0"/>
              </a:rPr>
              <a:t>HƯỚNG DẪN  TỰ HỌC Ở NHÀ</a:t>
            </a:r>
            <a:endParaRPr lang="vi-VN" sz="2100" b="1" dirty="0">
              <a:latin typeface="Times New Roman" pitchFamily="18" charset="0"/>
              <a:cs typeface="Times New Roman" pitchFamily="18" charset="0"/>
            </a:endParaRPr>
          </a:p>
        </p:txBody>
      </p:sp>
      <p:sp>
        <p:nvSpPr>
          <p:cNvPr id="17" name="Hộp_Văn_Bản 16"/>
          <p:cNvSpPr txBox="1"/>
          <p:nvPr/>
        </p:nvSpPr>
        <p:spPr>
          <a:xfrm>
            <a:off x="2139138" y="1722854"/>
            <a:ext cx="6856987" cy="1569660"/>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Học thuộc và ghi nhớ các bước giải bài toán bằng cách lập phương trình.</a:t>
            </a:r>
          </a:p>
          <a:p>
            <a:r>
              <a:rPr lang="en-US" sz="2400">
                <a:latin typeface="Times New Roman" panose="02020603050405020304" pitchFamily="18" charset="0"/>
                <a:cs typeface="Times New Roman" panose="02020603050405020304" pitchFamily="18" charset="0"/>
              </a:rPr>
              <a:t>- Về nhà làm các bài : 2,3,4 SGK </a:t>
            </a:r>
          </a:p>
          <a:p>
            <a:r>
              <a:rPr lang="en-US" sz="2400">
                <a:latin typeface="Times New Roman" panose="02020603050405020304" pitchFamily="18" charset="0"/>
                <a:cs typeface="Times New Roman" panose="02020603050405020304" pitchFamily="18" charset="0"/>
              </a:rPr>
              <a:t>- Chuẩn bị bài ôn tập chương VII</a:t>
            </a:r>
          </a:p>
        </p:txBody>
      </p:sp>
      <p:pic>
        <p:nvPicPr>
          <p:cNvPr id="12" name="Picture 2" descr="Ngôi nhà hoạt hình, phim hoạt hình png | Klipartz">
            <a:extLst>
              <a:ext uri="{FF2B5EF4-FFF2-40B4-BE49-F238E27FC236}">
                <a16:creationId xmlns:a16="http://schemas.microsoft.com/office/drawing/2014/main" id="{B6D2A223-7998-46D0-8638-5871D10FEC2C}"/>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4888" b="98547" l="6742" r="91798">
                        <a14:foregroundMark x1="11685" y1="4888" x2="18652" y2="19287"/>
                        <a14:foregroundMark x1="6742" y1="22061" x2="6742" y2="23910"/>
                        <a14:foregroundMark x1="90225" y1="45046" x2="91910" y2="49273"/>
                        <a14:foregroundMark x1="80899" y1="89960" x2="55169" y2="94848"/>
                        <a14:foregroundMark x1="55169" y1="94848" x2="34944" y2="88507"/>
                        <a14:foregroundMark x1="34944" y1="88507" x2="16292" y2="75826"/>
                        <a14:foregroundMark x1="16292" y1="75826" x2="17978" y2="59181"/>
                        <a14:foregroundMark x1="17978" y1="59181" x2="17978" y2="59181"/>
                        <a14:foregroundMark x1="55843" y1="98547" x2="49101" y2="98547"/>
                      </a14:backgroundRemoval>
                    </a14:imgEffect>
                  </a14:imgLayer>
                </a14:imgProps>
              </a:ext>
              <a:ext uri="{28A0092B-C50C-407E-A947-70E740481C1C}">
                <a14:useLocalDpi xmlns:a14="http://schemas.microsoft.com/office/drawing/2010/main" val="0"/>
              </a:ext>
            </a:extLst>
          </a:blip>
          <a:srcRect/>
          <a:stretch>
            <a:fillRect/>
          </a:stretch>
        </p:blipFill>
        <p:spPr bwMode="auto">
          <a:xfrm>
            <a:off x="-225511" y="3306576"/>
            <a:ext cx="2159662" cy="183692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0138" y="3410579"/>
            <a:ext cx="1430778" cy="1280680"/>
          </a:xfrm>
          <a:prstGeom prst="rect">
            <a:avLst/>
          </a:prstGeom>
        </p:spPr>
      </p:pic>
      <p:pic>
        <p:nvPicPr>
          <p:cNvPr id="14" name="图片 1">
            <a:extLst>
              <a:ext uri="{FF2B5EF4-FFF2-40B4-BE49-F238E27FC236}">
                <a16:creationId xmlns:a16="http://schemas.microsoft.com/office/drawing/2014/main" id="{C361A7A7-97A2-4681-9047-2A60984DB0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909" y="343854"/>
            <a:ext cx="2948660" cy="2948660"/>
          </a:xfrm>
          <a:prstGeom prst="rect">
            <a:avLst/>
          </a:prstGeom>
        </p:spPr>
      </p:pic>
    </p:spTree>
    <p:extLst>
      <p:ext uri="{BB962C8B-B14F-4D97-AF65-F5344CB8AC3E}">
        <p14:creationId xmlns:p14="http://schemas.microsoft.com/office/powerpoint/2010/main" val="47342107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404"/>
        <p:cNvGrpSpPr/>
        <p:nvPr/>
      </p:nvGrpSpPr>
      <p:grpSpPr>
        <a:xfrm>
          <a:off x="0" y="0"/>
          <a:ext cx="0" cy="0"/>
          <a:chOff x="0" y="0"/>
          <a:chExt cx="0" cy="0"/>
        </a:xfrm>
      </p:grpSpPr>
      <p:sp>
        <p:nvSpPr>
          <p:cNvPr id="50405" name="Google Shape;50405;p42"/>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HĐ1. MỞ ĐẦU</a:t>
            </a:r>
            <a:endParaRPr dirty="0">
              <a:latin typeface="Times New Roman" panose="02020603050405020304" pitchFamily="18" charset="0"/>
              <a:cs typeface="Times New Roman" panose="02020603050405020304" pitchFamily="18" charset="0"/>
            </a:endParaRPr>
          </a:p>
        </p:txBody>
      </p:sp>
      <p:grpSp>
        <p:nvGrpSpPr>
          <p:cNvPr id="50407" name="Google Shape;50407;p42"/>
          <p:cNvGrpSpPr/>
          <p:nvPr/>
        </p:nvGrpSpPr>
        <p:grpSpPr>
          <a:xfrm rot="-2700000">
            <a:off x="3858672" y="-359753"/>
            <a:ext cx="1799397" cy="1799504"/>
            <a:chOff x="3565925" y="3413200"/>
            <a:chExt cx="840900" cy="840950"/>
          </a:xfrm>
        </p:grpSpPr>
        <p:sp>
          <p:nvSpPr>
            <p:cNvPr id="50408" name="Google Shape;50408;p42"/>
            <p:cNvSpPr/>
            <p:nvPr/>
          </p:nvSpPr>
          <p:spPr>
            <a:xfrm>
              <a:off x="3565925" y="3413200"/>
              <a:ext cx="840900" cy="840950"/>
            </a:xfrm>
            <a:custGeom>
              <a:avLst/>
              <a:gdLst/>
              <a:ahLst/>
              <a:cxnLst/>
              <a:rect l="l" t="t" r="r" b="b"/>
              <a:pathLst>
                <a:path w="33636" h="33638" extrusionOk="0">
                  <a:moveTo>
                    <a:pt x="33151" y="485"/>
                  </a:moveTo>
                  <a:lnTo>
                    <a:pt x="33151" y="33153"/>
                  </a:lnTo>
                  <a:lnTo>
                    <a:pt x="484" y="33153"/>
                  </a:lnTo>
                  <a:lnTo>
                    <a:pt x="484" y="485"/>
                  </a:lnTo>
                  <a:close/>
                  <a:moveTo>
                    <a:pt x="0" y="1"/>
                  </a:moveTo>
                  <a:lnTo>
                    <a:pt x="0" y="33637"/>
                  </a:lnTo>
                  <a:lnTo>
                    <a:pt x="33635" y="33637"/>
                  </a:lnTo>
                  <a:lnTo>
                    <a:pt x="336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9" name="Google Shape;50409;p42"/>
            <p:cNvSpPr/>
            <p:nvPr/>
          </p:nvSpPr>
          <p:spPr>
            <a:xfrm>
              <a:off x="3571950" y="4034825"/>
              <a:ext cx="828825" cy="12125"/>
            </a:xfrm>
            <a:custGeom>
              <a:avLst/>
              <a:gdLst/>
              <a:ahLst/>
              <a:cxnLst/>
              <a:rect l="l" t="t" r="r" b="b"/>
              <a:pathLst>
                <a:path w="33153" h="485" extrusionOk="0">
                  <a:moveTo>
                    <a:pt x="0" y="1"/>
                  </a:moveTo>
                  <a:lnTo>
                    <a:pt x="0" y="484"/>
                  </a:lnTo>
                  <a:lnTo>
                    <a:pt x="33153" y="484"/>
                  </a:lnTo>
                  <a:lnTo>
                    <a:pt x="331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0" name="Google Shape;50410;p42"/>
            <p:cNvSpPr/>
            <p:nvPr/>
          </p:nvSpPr>
          <p:spPr>
            <a:xfrm>
              <a:off x="3571950" y="3827650"/>
              <a:ext cx="828825" cy="12100"/>
            </a:xfrm>
            <a:custGeom>
              <a:avLst/>
              <a:gdLst/>
              <a:ahLst/>
              <a:cxnLst/>
              <a:rect l="l" t="t" r="r" b="b"/>
              <a:pathLst>
                <a:path w="33153" h="484" extrusionOk="0">
                  <a:moveTo>
                    <a:pt x="0" y="0"/>
                  </a:moveTo>
                  <a:lnTo>
                    <a:pt x="0" y="484"/>
                  </a:lnTo>
                  <a:lnTo>
                    <a:pt x="33153" y="484"/>
                  </a:lnTo>
                  <a:lnTo>
                    <a:pt x="33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1" name="Google Shape;50411;p42"/>
            <p:cNvSpPr/>
            <p:nvPr/>
          </p:nvSpPr>
          <p:spPr>
            <a:xfrm>
              <a:off x="3571950" y="3620450"/>
              <a:ext cx="828825" cy="12100"/>
            </a:xfrm>
            <a:custGeom>
              <a:avLst/>
              <a:gdLst/>
              <a:ahLst/>
              <a:cxnLst/>
              <a:rect l="l" t="t" r="r" b="b"/>
              <a:pathLst>
                <a:path w="33153" h="484" extrusionOk="0">
                  <a:moveTo>
                    <a:pt x="0" y="0"/>
                  </a:moveTo>
                  <a:lnTo>
                    <a:pt x="0" y="484"/>
                  </a:lnTo>
                  <a:lnTo>
                    <a:pt x="33153" y="484"/>
                  </a:lnTo>
                  <a:lnTo>
                    <a:pt x="33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2" name="Google Shape;50412;p42"/>
            <p:cNvSpPr/>
            <p:nvPr/>
          </p:nvSpPr>
          <p:spPr>
            <a:xfrm>
              <a:off x="4187500" y="3419275"/>
              <a:ext cx="12125" cy="828800"/>
            </a:xfrm>
            <a:custGeom>
              <a:avLst/>
              <a:gdLst/>
              <a:ahLst/>
              <a:cxnLst/>
              <a:rect l="l" t="t" r="r" b="b"/>
              <a:pathLst>
                <a:path w="485" h="33152" extrusionOk="0">
                  <a:moveTo>
                    <a:pt x="1" y="1"/>
                  </a:moveTo>
                  <a:lnTo>
                    <a:pt x="1" y="33152"/>
                  </a:lnTo>
                  <a:lnTo>
                    <a:pt x="484" y="33152"/>
                  </a:lnTo>
                  <a:lnTo>
                    <a:pt x="4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3" name="Google Shape;50413;p42"/>
            <p:cNvSpPr/>
            <p:nvPr/>
          </p:nvSpPr>
          <p:spPr>
            <a:xfrm>
              <a:off x="3980300" y="3419275"/>
              <a:ext cx="12125" cy="828800"/>
            </a:xfrm>
            <a:custGeom>
              <a:avLst/>
              <a:gdLst/>
              <a:ahLst/>
              <a:cxnLst/>
              <a:rect l="l" t="t" r="r" b="b"/>
              <a:pathLst>
                <a:path w="485" h="33152" extrusionOk="0">
                  <a:moveTo>
                    <a:pt x="1" y="1"/>
                  </a:moveTo>
                  <a:lnTo>
                    <a:pt x="1" y="33152"/>
                  </a:lnTo>
                  <a:lnTo>
                    <a:pt x="485" y="33152"/>
                  </a:lnTo>
                  <a:lnTo>
                    <a:pt x="4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4" name="Google Shape;50414;p42"/>
            <p:cNvSpPr/>
            <p:nvPr/>
          </p:nvSpPr>
          <p:spPr>
            <a:xfrm>
              <a:off x="3773125" y="3419275"/>
              <a:ext cx="12100" cy="828800"/>
            </a:xfrm>
            <a:custGeom>
              <a:avLst/>
              <a:gdLst/>
              <a:ahLst/>
              <a:cxnLst/>
              <a:rect l="l" t="t" r="r" b="b"/>
              <a:pathLst>
                <a:path w="484" h="33152" extrusionOk="0">
                  <a:moveTo>
                    <a:pt x="0" y="1"/>
                  </a:moveTo>
                  <a:lnTo>
                    <a:pt x="0" y="33152"/>
                  </a:lnTo>
                  <a:lnTo>
                    <a:pt x="484" y="33152"/>
                  </a:lnTo>
                  <a:lnTo>
                    <a:pt x="4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415" name="Google Shape;50415;p42"/>
          <p:cNvGrpSpPr/>
          <p:nvPr/>
        </p:nvGrpSpPr>
        <p:grpSpPr>
          <a:xfrm flipH="1">
            <a:off x="3312900" y="367850"/>
            <a:ext cx="929450" cy="928000"/>
            <a:chOff x="4282650" y="3326925"/>
            <a:chExt cx="929450" cy="928000"/>
          </a:xfrm>
        </p:grpSpPr>
        <p:sp>
          <p:nvSpPr>
            <p:cNvPr id="50416" name="Google Shape;50416;p42"/>
            <p:cNvSpPr/>
            <p:nvPr/>
          </p:nvSpPr>
          <p:spPr>
            <a:xfrm>
              <a:off x="4295475" y="3451550"/>
              <a:ext cx="791275" cy="791275"/>
            </a:xfrm>
            <a:custGeom>
              <a:avLst/>
              <a:gdLst/>
              <a:ahLst/>
              <a:cxnLst/>
              <a:rect l="l" t="t" r="r" b="b"/>
              <a:pathLst>
                <a:path w="31651" h="31651" extrusionOk="0">
                  <a:moveTo>
                    <a:pt x="16050" y="0"/>
                  </a:moveTo>
                  <a:lnTo>
                    <a:pt x="0" y="16052"/>
                  </a:lnTo>
                  <a:lnTo>
                    <a:pt x="3301" y="28354"/>
                  </a:lnTo>
                  <a:lnTo>
                    <a:pt x="15599" y="31651"/>
                  </a:lnTo>
                  <a:lnTo>
                    <a:pt x="31651" y="15599"/>
                  </a:lnTo>
                  <a:lnTo>
                    <a:pt x="160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7" name="Google Shape;50417;p42"/>
            <p:cNvSpPr/>
            <p:nvPr/>
          </p:nvSpPr>
          <p:spPr>
            <a:xfrm>
              <a:off x="4282650" y="3439475"/>
              <a:ext cx="817375" cy="815450"/>
            </a:xfrm>
            <a:custGeom>
              <a:avLst/>
              <a:gdLst/>
              <a:ahLst/>
              <a:cxnLst/>
              <a:rect l="l" t="t" r="r" b="b"/>
              <a:pathLst>
                <a:path w="32695" h="32618" extrusionOk="0">
                  <a:moveTo>
                    <a:pt x="16563" y="1168"/>
                  </a:moveTo>
                  <a:lnTo>
                    <a:pt x="31479" y="16082"/>
                  </a:lnTo>
                  <a:lnTo>
                    <a:pt x="15968" y="31594"/>
                  </a:lnTo>
                  <a:lnTo>
                    <a:pt x="4209" y="28442"/>
                  </a:lnTo>
                  <a:lnTo>
                    <a:pt x="1052" y="16679"/>
                  </a:lnTo>
                  <a:lnTo>
                    <a:pt x="16563" y="1168"/>
                  </a:lnTo>
                  <a:close/>
                  <a:moveTo>
                    <a:pt x="16564" y="0"/>
                  </a:moveTo>
                  <a:cubicBezTo>
                    <a:pt x="16440" y="0"/>
                    <a:pt x="16316" y="47"/>
                    <a:pt x="16221" y="141"/>
                  </a:cubicBezTo>
                  <a:lnTo>
                    <a:pt x="171" y="16193"/>
                  </a:lnTo>
                  <a:cubicBezTo>
                    <a:pt x="48" y="16314"/>
                    <a:pt x="0" y="16493"/>
                    <a:pt x="45" y="16659"/>
                  </a:cubicBezTo>
                  <a:lnTo>
                    <a:pt x="3346" y="28963"/>
                  </a:lnTo>
                  <a:cubicBezTo>
                    <a:pt x="3391" y="29129"/>
                    <a:pt x="3521" y="29260"/>
                    <a:pt x="3688" y="29303"/>
                  </a:cubicBezTo>
                  <a:lnTo>
                    <a:pt x="15986" y="32600"/>
                  </a:lnTo>
                  <a:cubicBezTo>
                    <a:pt x="16028" y="32613"/>
                    <a:pt x="16070" y="32617"/>
                    <a:pt x="16112" y="32617"/>
                  </a:cubicBezTo>
                  <a:cubicBezTo>
                    <a:pt x="16238" y="32617"/>
                    <a:pt x="16363" y="32567"/>
                    <a:pt x="16454" y="32476"/>
                  </a:cubicBezTo>
                  <a:lnTo>
                    <a:pt x="32506" y="16424"/>
                  </a:lnTo>
                  <a:cubicBezTo>
                    <a:pt x="32694" y="16236"/>
                    <a:pt x="32694" y="15930"/>
                    <a:pt x="32506" y="15740"/>
                  </a:cubicBezTo>
                  <a:lnTo>
                    <a:pt x="16905" y="141"/>
                  </a:lnTo>
                  <a:cubicBezTo>
                    <a:pt x="16811" y="47"/>
                    <a:pt x="16688" y="0"/>
                    <a:pt x="16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8" name="Google Shape;50418;p42"/>
            <p:cNvSpPr/>
            <p:nvPr/>
          </p:nvSpPr>
          <p:spPr>
            <a:xfrm>
              <a:off x="4295475" y="3451550"/>
              <a:ext cx="596325" cy="708850"/>
            </a:xfrm>
            <a:custGeom>
              <a:avLst/>
              <a:gdLst/>
              <a:ahLst/>
              <a:cxnLst/>
              <a:rect l="l" t="t" r="r" b="b"/>
              <a:pathLst>
                <a:path w="23853" h="28354" extrusionOk="0">
                  <a:moveTo>
                    <a:pt x="16050" y="0"/>
                  </a:moveTo>
                  <a:lnTo>
                    <a:pt x="0" y="16052"/>
                  </a:lnTo>
                  <a:lnTo>
                    <a:pt x="3301" y="28354"/>
                  </a:lnTo>
                  <a:lnTo>
                    <a:pt x="23853" y="7801"/>
                  </a:lnTo>
                  <a:lnTo>
                    <a:pt x="160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9" name="Google Shape;50419;p42"/>
            <p:cNvSpPr/>
            <p:nvPr/>
          </p:nvSpPr>
          <p:spPr>
            <a:xfrm>
              <a:off x="4282650" y="3439475"/>
              <a:ext cx="622425" cy="733025"/>
            </a:xfrm>
            <a:custGeom>
              <a:avLst/>
              <a:gdLst/>
              <a:ahLst/>
              <a:cxnLst/>
              <a:rect l="l" t="t" r="r" b="b"/>
              <a:pathLst>
                <a:path w="24897" h="29321" extrusionOk="0">
                  <a:moveTo>
                    <a:pt x="16563" y="1168"/>
                  </a:moveTo>
                  <a:lnTo>
                    <a:pt x="23682" y="8284"/>
                  </a:lnTo>
                  <a:lnTo>
                    <a:pt x="4064" y="27902"/>
                  </a:lnTo>
                  <a:lnTo>
                    <a:pt x="1052" y="16679"/>
                  </a:lnTo>
                  <a:lnTo>
                    <a:pt x="16563" y="1168"/>
                  </a:lnTo>
                  <a:close/>
                  <a:moveTo>
                    <a:pt x="16564" y="0"/>
                  </a:moveTo>
                  <a:cubicBezTo>
                    <a:pt x="16440" y="0"/>
                    <a:pt x="16316" y="47"/>
                    <a:pt x="16221" y="141"/>
                  </a:cubicBezTo>
                  <a:lnTo>
                    <a:pt x="171" y="16193"/>
                  </a:lnTo>
                  <a:cubicBezTo>
                    <a:pt x="48" y="16314"/>
                    <a:pt x="0" y="16493"/>
                    <a:pt x="45" y="16659"/>
                  </a:cubicBezTo>
                  <a:lnTo>
                    <a:pt x="3346" y="28963"/>
                  </a:lnTo>
                  <a:cubicBezTo>
                    <a:pt x="3391" y="29129"/>
                    <a:pt x="3521" y="29260"/>
                    <a:pt x="3688" y="29303"/>
                  </a:cubicBezTo>
                  <a:cubicBezTo>
                    <a:pt x="3730" y="29316"/>
                    <a:pt x="3772" y="29320"/>
                    <a:pt x="3814" y="29320"/>
                  </a:cubicBezTo>
                  <a:cubicBezTo>
                    <a:pt x="3940" y="29320"/>
                    <a:pt x="4064" y="29270"/>
                    <a:pt x="4156" y="29179"/>
                  </a:cubicBezTo>
                  <a:lnTo>
                    <a:pt x="24706" y="8627"/>
                  </a:lnTo>
                  <a:cubicBezTo>
                    <a:pt x="24896" y="8438"/>
                    <a:pt x="24896" y="8132"/>
                    <a:pt x="24706" y="7942"/>
                  </a:cubicBezTo>
                  <a:lnTo>
                    <a:pt x="16905" y="141"/>
                  </a:lnTo>
                  <a:cubicBezTo>
                    <a:pt x="16811" y="47"/>
                    <a:pt x="16688" y="0"/>
                    <a:pt x="16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0" name="Google Shape;50420;p42"/>
            <p:cNvSpPr/>
            <p:nvPr/>
          </p:nvSpPr>
          <p:spPr>
            <a:xfrm>
              <a:off x="4584200" y="3339025"/>
              <a:ext cx="615075" cy="615075"/>
            </a:xfrm>
            <a:custGeom>
              <a:avLst/>
              <a:gdLst/>
              <a:ahLst/>
              <a:cxnLst/>
              <a:rect l="l" t="t" r="r" b="b"/>
              <a:pathLst>
                <a:path w="24603" h="24603" extrusionOk="0">
                  <a:moveTo>
                    <a:pt x="9005" y="1"/>
                  </a:moveTo>
                  <a:lnTo>
                    <a:pt x="1" y="9005"/>
                  </a:lnTo>
                  <a:lnTo>
                    <a:pt x="3296" y="21307"/>
                  </a:lnTo>
                  <a:lnTo>
                    <a:pt x="15598" y="24603"/>
                  </a:lnTo>
                  <a:lnTo>
                    <a:pt x="24603" y="15598"/>
                  </a:lnTo>
                  <a:lnTo>
                    <a:pt x="21307" y="3296"/>
                  </a:lnTo>
                  <a:lnTo>
                    <a:pt x="900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1" name="Google Shape;50421;p42"/>
            <p:cNvSpPr/>
            <p:nvPr/>
          </p:nvSpPr>
          <p:spPr>
            <a:xfrm>
              <a:off x="4571400" y="3326925"/>
              <a:ext cx="640700" cy="639275"/>
            </a:xfrm>
            <a:custGeom>
              <a:avLst/>
              <a:gdLst/>
              <a:ahLst/>
              <a:cxnLst/>
              <a:rect l="l" t="t" r="r" b="b"/>
              <a:pathLst>
                <a:path w="25628" h="25571" extrusionOk="0">
                  <a:moveTo>
                    <a:pt x="9662" y="1024"/>
                  </a:moveTo>
                  <a:lnTo>
                    <a:pt x="21424" y="4175"/>
                  </a:lnTo>
                  <a:lnTo>
                    <a:pt x="24576" y="15937"/>
                  </a:lnTo>
                  <a:lnTo>
                    <a:pt x="15965" y="24547"/>
                  </a:lnTo>
                  <a:lnTo>
                    <a:pt x="4203" y="21396"/>
                  </a:lnTo>
                  <a:lnTo>
                    <a:pt x="1052" y="9634"/>
                  </a:lnTo>
                  <a:lnTo>
                    <a:pt x="9662" y="1024"/>
                  </a:lnTo>
                  <a:close/>
                  <a:moveTo>
                    <a:pt x="9516" y="1"/>
                  </a:moveTo>
                  <a:cubicBezTo>
                    <a:pt x="9390" y="1"/>
                    <a:pt x="9267" y="51"/>
                    <a:pt x="9175" y="142"/>
                  </a:cubicBezTo>
                  <a:lnTo>
                    <a:pt x="170" y="9147"/>
                  </a:lnTo>
                  <a:cubicBezTo>
                    <a:pt x="48" y="9270"/>
                    <a:pt x="1" y="9447"/>
                    <a:pt x="44" y="9615"/>
                  </a:cubicBezTo>
                  <a:lnTo>
                    <a:pt x="3341" y="21915"/>
                  </a:lnTo>
                  <a:cubicBezTo>
                    <a:pt x="3387" y="22083"/>
                    <a:pt x="3517" y="22214"/>
                    <a:pt x="3684" y="22258"/>
                  </a:cubicBezTo>
                  <a:lnTo>
                    <a:pt x="15985" y="25555"/>
                  </a:lnTo>
                  <a:cubicBezTo>
                    <a:pt x="16026" y="25566"/>
                    <a:pt x="16068" y="25570"/>
                    <a:pt x="16110" y="25570"/>
                  </a:cubicBezTo>
                  <a:cubicBezTo>
                    <a:pt x="16236" y="25570"/>
                    <a:pt x="16360" y="25520"/>
                    <a:pt x="16452" y="25429"/>
                  </a:cubicBezTo>
                  <a:lnTo>
                    <a:pt x="25457" y="16424"/>
                  </a:lnTo>
                  <a:cubicBezTo>
                    <a:pt x="25580" y="16301"/>
                    <a:pt x="25628" y="16124"/>
                    <a:pt x="25583" y="15956"/>
                  </a:cubicBezTo>
                  <a:lnTo>
                    <a:pt x="22286" y="3656"/>
                  </a:lnTo>
                  <a:cubicBezTo>
                    <a:pt x="22242" y="3489"/>
                    <a:pt x="22111" y="3359"/>
                    <a:pt x="21945" y="3314"/>
                  </a:cubicBezTo>
                  <a:lnTo>
                    <a:pt x="9643" y="18"/>
                  </a:lnTo>
                  <a:cubicBezTo>
                    <a:pt x="9601" y="6"/>
                    <a:pt x="9559" y="1"/>
                    <a:pt x="95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425"/>
        <p:cNvGrpSpPr/>
        <p:nvPr/>
      </p:nvGrpSpPr>
      <p:grpSpPr>
        <a:xfrm>
          <a:off x="0" y="0"/>
          <a:ext cx="0" cy="0"/>
          <a:chOff x="0" y="0"/>
          <a:chExt cx="0" cy="0"/>
        </a:xfrm>
      </p:grpSpPr>
      <p:grpSp>
        <p:nvGrpSpPr>
          <p:cNvPr id="50430" name="Google Shape;50430;p43"/>
          <p:cNvGrpSpPr/>
          <p:nvPr/>
        </p:nvGrpSpPr>
        <p:grpSpPr>
          <a:xfrm rot="-2700000">
            <a:off x="7524297" y="2053622"/>
            <a:ext cx="1799397" cy="1799504"/>
            <a:chOff x="3565925" y="3413200"/>
            <a:chExt cx="840900" cy="840950"/>
          </a:xfrm>
        </p:grpSpPr>
        <p:sp>
          <p:nvSpPr>
            <p:cNvPr id="50431" name="Google Shape;50431;p43"/>
            <p:cNvSpPr/>
            <p:nvPr/>
          </p:nvSpPr>
          <p:spPr>
            <a:xfrm>
              <a:off x="3565925" y="3413200"/>
              <a:ext cx="840900" cy="840950"/>
            </a:xfrm>
            <a:custGeom>
              <a:avLst/>
              <a:gdLst/>
              <a:ahLst/>
              <a:cxnLst/>
              <a:rect l="l" t="t" r="r" b="b"/>
              <a:pathLst>
                <a:path w="33636" h="33638" extrusionOk="0">
                  <a:moveTo>
                    <a:pt x="33151" y="485"/>
                  </a:moveTo>
                  <a:lnTo>
                    <a:pt x="33151" y="33153"/>
                  </a:lnTo>
                  <a:lnTo>
                    <a:pt x="484" y="33153"/>
                  </a:lnTo>
                  <a:lnTo>
                    <a:pt x="484" y="485"/>
                  </a:lnTo>
                  <a:close/>
                  <a:moveTo>
                    <a:pt x="0" y="1"/>
                  </a:moveTo>
                  <a:lnTo>
                    <a:pt x="0" y="33637"/>
                  </a:lnTo>
                  <a:lnTo>
                    <a:pt x="33635" y="33637"/>
                  </a:lnTo>
                  <a:lnTo>
                    <a:pt x="336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2" name="Google Shape;50432;p43"/>
            <p:cNvSpPr/>
            <p:nvPr/>
          </p:nvSpPr>
          <p:spPr>
            <a:xfrm>
              <a:off x="3571950" y="4034825"/>
              <a:ext cx="828825" cy="12125"/>
            </a:xfrm>
            <a:custGeom>
              <a:avLst/>
              <a:gdLst/>
              <a:ahLst/>
              <a:cxnLst/>
              <a:rect l="l" t="t" r="r" b="b"/>
              <a:pathLst>
                <a:path w="33153" h="485" extrusionOk="0">
                  <a:moveTo>
                    <a:pt x="0" y="1"/>
                  </a:moveTo>
                  <a:lnTo>
                    <a:pt x="0" y="484"/>
                  </a:lnTo>
                  <a:lnTo>
                    <a:pt x="33153" y="484"/>
                  </a:lnTo>
                  <a:lnTo>
                    <a:pt x="331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3" name="Google Shape;50433;p43"/>
            <p:cNvSpPr/>
            <p:nvPr/>
          </p:nvSpPr>
          <p:spPr>
            <a:xfrm>
              <a:off x="3571950" y="3827650"/>
              <a:ext cx="828825" cy="12100"/>
            </a:xfrm>
            <a:custGeom>
              <a:avLst/>
              <a:gdLst/>
              <a:ahLst/>
              <a:cxnLst/>
              <a:rect l="l" t="t" r="r" b="b"/>
              <a:pathLst>
                <a:path w="33153" h="484" extrusionOk="0">
                  <a:moveTo>
                    <a:pt x="0" y="0"/>
                  </a:moveTo>
                  <a:lnTo>
                    <a:pt x="0" y="484"/>
                  </a:lnTo>
                  <a:lnTo>
                    <a:pt x="33153" y="484"/>
                  </a:lnTo>
                  <a:lnTo>
                    <a:pt x="33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4" name="Google Shape;50434;p43"/>
            <p:cNvSpPr/>
            <p:nvPr/>
          </p:nvSpPr>
          <p:spPr>
            <a:xfrm>
              <a:off x="3571950" y="3620450"/>
              <a:ext cx="828825" cy="12100"/>
            </a:xfrm>
            <a:custGeom>
              <a:avLst/>
              <a:gdLst/>
              <a:ahLst/>
              <a:cxnLst/>
              <a:rect l="l" t="t" r="r" b="b"/>
              <a:pathLst>
                <a:path w="33153" h="484" extrusionOk="0">
                  <a:moveTo>
                    <a:pt x="0" y="0"/>
                  </a:moveTo>
                  <a:lnTo>
                    <a:pt x="0" y="484"/>
                  </a:lnTo>
                  <a:lnTo>
                    <a:pt x="33153" y="484"/>
                  </a:lnTo>
                  <a:lnTo>
                    <a:pt x="33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5" name="Google Shape;50435;p43"/>
            <p:cNvSpPr/>
            <p:nvPr/>
          </p:nvSpPr>
          <p:spPr>
            <a:xfrm>
              <a:off x="4187500" y="3419275"/>
              <a:ext cx="12125" cy="828800"/>
            </a:xfrm>
            <a:custGeom>
              <a:avLst/>
              <a:gdLst/>
              <a:ahLst/>
              <a:cxnLst/>
              <a:rect l="l" t="t" r="r" b="b"/>
              <a:pathLst>
                <a:path w="485" h="33152" extrusionOk="0">
                  <a:moveTo>
                    <a:pt x="1" y="1"/>
                  </a:moveTo>
                  <a:lnTo>
                    <a:pt x="1" y="33152"/>
                  </a:lnTo>
                  <a:lnTo>
                    <a:pt x="484" y="33152"/>
                  </a:lnTo>
                  <a:lnTo>
                    <a:pt x="4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6" name="Google Shape;50436;p43"/>
            <p:cNvSpPr/>
            <p:nvPr/>
          </p:nvSpPr>
          <p:spPr>
            <a:xfrm>
              <a:off x="3980300" y="3419275"/>
              <a:ext cx="12125" cy="828800"/>
            </a:xfrm>
            <a:custGeom>
              <a:avLst/>
              <a:gdLst/>
              <a:ahLst/>
              <a:cxnLst/>
              <a:rect l="l" t="t" r="r" b="b"/>
              <a:pathLst>
                <a:path w="485" h="33152" extrusionOk="0">
                  <a:moveTo>
                    <a:pt x="1" y="1"/>
                  </a:moveTo>
                  <a:lnTo>
                    <a:pt x="1" y="33152"/>
                  </a:lnTo>
                  <a:lnTo>
                    <a:pt x="485" y="33152"/>
                  </a:lnTo>
                  <a:lnTo>
                    <a:pt x="4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7" name="Google Shape;50437;p43"/>
            <p:cNvSpPr/>
            <p:nvPr/>
          </p:nvSpPr>
          <p:spPr>
            <a:xfrm>
              <a:off x="3773125" y="3419275"/>
              <a:ext cx="12100" cy="828800"/>
            </a:xfrm>
            <a:custGeom>
              <a:avLst/>
              <a:gdLst/>
              <a:ahLst/>
              <a:cxnLst/>
              <a:rect l="l" t="t" r="r" b="b"/>
              <a:pathLst>
                <a:path w="484" h="33152" extrusionOk="0">
                  <a:moveTo>
                    <a:pt x="0" y="1"/>
                  </a:moveTo>
                  <a:lnTo>
                    <a:pt x="0" y="33152"/>
                  </a:lnTo>
                  <a:lnTo>
                    <a:pt x="484" y="33152"/>
                  </a:lnTo>
                  <a:lnTo>
                    <a:pt x="4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Rectangle 16"/>
          <p:cNvSpPr/>
          <p:nvPr/>
        </p:nvSpPr>
        <p:spPr>
          <a:xfrm>
            <a:off x="91075" y="270903"/>
            <a:ext cx="9143167" cy="1692771"/>
          </a:xfrm>
          <a:prstGeom prst="rect">
            <a:avLst/>
          </a:prstGeom>
        </p:spPr>
        <p:txBody>
          <a:bodyPr wrap="square">
            <a:spAutoFit/>
          </a:bodyPr>
          <a:lstStyle/>
          <a:p>
            <a:r>
              <a:rPr lang="vi-VN" sz="2600">
                <a:solidFill>
                  <a:srgbClr val="0070C0"/>
                </a:solidFill>
                <a:latin typeface="Times New Roman" panose="02020603050405020304" pitchFamily="18" charset="0"/>
              </a:rPr>
              <a:t>Pythagor</a:t>
            </a:r>
            <a:r>
              <a:rPr lang="en-US" sz="2600">
                <a:solidFill>
                  <a:srgbClr val="0070C0"/>
                </a:solidFill>
                <a:latin typeface="Times New Roman" panose="02020603050405020304" pitchFamily="18" charset="0"/>
              </a:rPr>
              <a:t>e</a:t>
            </a:r>
            <a:r>
              <a:rPr lang="vi-VN" sz="2600">
                <a:solidFill>
                  <a:srgbClr val="0070C0"/>
                </a:solidFill>
                <a:latin typeface="Times New Roman" panose="02020603050405020304" pitchFamily="18" charset="0"/>
              </a:rPr>
              <a:t>s hay quen thuộc hơn với chúng ta là Pitago là nhà </a:t>
            </a:r>
            <a:r>
              <a:rPr lang="vi-VN" sz="2600">
                <a:solidFill>
                  <a:srgbClr val="0070C0"/>
                </a:solidFill>
                <a:latin typeface="Times New Roman" panose="02020603050405020304" pitchFamily="18" charset="0"/>
                <a:hlinkClick r:id="rId3" tooltip="toán học"/>
              </a:rPr>
              <a:t>toán học</a:t>
            </a:r>
            <a:r>
              <a:rPr lang="vi-VN" sz="2600">
                <a:solidFill>
                  <a:srgbClr val="0070C0"/>
                </a:solidFill>
                <a:latin typeface="Times New Roman" panose="02020603050405020304" pitchFamily="18" charset="0"/>
              </a:rPr>
              <a:t>, khoa học, vĩ đại bậc nhất trong lịch sử. Ông là người đầu tiên tin và chứng minh được rằng tổng 3 góc trong 1 tam giác luôn bằng 180 độ.</a:t>
            </a:r>
            <a:endParaRPr lang="en-US" sz="2600">
              <a:solidFill>
                <a:srgbClr val="0070C0"/>
              </a:solidFill>
            </a:endParaRPr>
          </a:p>
        </p:txBody>
      </p:sp>
      <p:pic>
        <p:nvPicPr>
          <p:cNvPr id="5" name="Picture 4"/>
          <p:cNvPicPr>
            <a:picLocks noChangeAspect="1"/>
          </p:cNvPicPr>
          <p:nvPr/>
        </p:nvPicPr>
        <p:blipFill>
          <a:blip r:embed="rId4"/>
          <a:stretch>
            <a:fillRect/>
          </a:stretch>
        </p:blipFill>
        <p:spPr>
          <a:xfrm>
            <a:off x="5273155" y="1764097"/>
            <a:ext cx="3775221" cy="2600387"/>
          </a:xfrm>
          <a:prstGeom prst="rect">
            <a:avLst/>
          </a:prstGeom>
        </p:spPr>
      </p:pic>
      <p:sp>
        <p:nvSpPr>
          <p:cNvPr id="20" name="TextBox 19"/>
          <p:cNvSpPr txBox="1"/>
          <p:nvPr/>
        </p:nvSpPr>
        <p:spPr>
          <a:xfrm>
            <a:off x="103163" y="1764097"/>
            <a:ext cx="5029200" cy="2492990"/>
          </a:xfrm>
          <a:prstGeom prst="rect">
            <a:avLst/>
          </a:prstGeom>
          <a:noFill/>
        </p:spPr>
        <p:txBody>
          <a:bodyPr wrap="square" rtlCol="0">
            <a:spAutoFit/>
          </a:bodyPr>
          <a:lstStyle/>
          <a:p>
            <a:r>
              <a:rPr lang="en-US" sz="2600">
                <a:latin typeface="Times New Roman" panose="02020603050405020304" pitchFamily="18" charset="0"/>
                <a:cs typeface="Times New Roman" panose="02020603050405020304" pitchFamily="18" charset="0"/>
              </a:rPr>
              <a:t>Một ngưởi hỏi nhà toán học Pythagore rằng ông có bao nhiêu học trò. Ông trả lời: </a:t>
            </a:r>
            <a:r>
              <a:rPr lang="en-US" sz="2600" i="1">
                <a:latin typeface="Times New Roman" panose="02020603050405020304" pitchFamily="18" charset="0"/>
                <a:cs typeface="Times New Roman" panose="02020603050405020304" pitchFamily="18" charset="0"/>
              </a:rPr>
              <a:t>“Một nửa số học trò của tôi học toán, một phần tư học nhạc, mọt phần bảy đăm chiêu, ngoài ra có ba cô gái”.</a:t>
            </a:r>
          </a:p>
        </p:txBody>
      </p:sp>
      <p:pic>
        <p:nvPicPr>
          <p:cNvPr id="21" name="Picture 20"/>
          <p:cNvPicPr>
            <a:picLocks noChangeAspect="1"/>
          </p:cNvPicPr>
          <p:nvPr/>
        </p:nvPicPr>
        <p:blipFill>
          <a:blip r:embed="rId5"/>
          <a:stretch>
            <a:fillRect/>
          </a:stretch>
        </p:blipFill>
        <p:spPr>
          <a:xfrm>
            <a:off x="243917" y="2001226"/>
            <a:ext cx="4747693" cy="21869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grpId="1" nodeType="clickEffect">
                                  <p:stCondLst>
                                    <p:cond delay="0"/>
                                  </p:stCondLst>
                                  <p:childTnLst>
                                    <p:anim calcmode="lin" valueType="num">
                                      <p:cBhvr additive="base">
                                        <p:cTn id="19" dur="500"/>
                                        <p:tgtEl>
                                          <p:spTgt spid="20"/>
                                        </p:tgtEl>
                                        <p:attrNameLst>
                                          <p:attrName>ppt_x</p:attrName>
                                        </p:attrNameLst>
                                      </p:cBhvr>
                                      <p:tavLst>
                                        <p:tav tm="0">
                                          <p:val>
                                            <p:strVal val="ppt_x"/>
                                          </p:val>
                                        </p:tav>
                                        <p:tav tm="100000">
                                          <p:val>
                                            <p:strVal val="ppt_x"/>
                                          </p:val>
                                        </p:tav>
                                      </p:tavLst>
                                    </p:anim>
                                    <p:anim calcmode="lin" valueType="num">
                                      <p:cBhvr additive="base">
                                        <p:cTn id="20" dur="500"/>
                                        <p:tgtEl>
                                          <p:spTgt spid="20"/>
                                        </p:tgtEl>
                                        <p:attrNameLst>
                                          <p:attrName>ppt_y</p:attrName>
                                        </p:attrNameLst>
                                      </p:cBhvr>
                                      <p:tavLst>
                                        <p:tav tm="0">
                                          <p:val>
                                            <p:strVal val="ppt_y"/>
                                          </p:val>
                                        </p:tav>
                                        <p:tav tm="100000">
                                          <p:val>
                                            <p:strVal val="1+ppt_h/2"/>
                                          </p:val>
                                        </p:tav>
                                      </p:tavLst>
                                    </p:anim>
                                    <p:set>
                                      <p:cBhvr>
                                        <p:cTn id="21" dur="1" fill="hold">
                                          <p:stCondLst>
                                            <p:cond delay="499"/>
                                          </p:stCondLst>
                                        </p:cTn>
                                        <p:tgtEl>
                                          <p:spTgt spid="2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0"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448"/>
        <p:cNvGrpSpPr/>
        <p:nvPr/>
      </p:nvGrpSpPr>
      <p:grpSpPr>
        <a:xfrm>
          <a:off x="0" y="0"/>
          <a:ext cx="0" cy="0"/>
          <a:chOff x="0" y="0"/>
          <a:chExt cx="0" cy="0"/>
        </a:xfrm>
      </p:grpSpPr>
      <p:sp>
        <p:nvSpPr>
          <p:cNvPr id="4" name="TextBox 3"/>
          <p:cNvSpPr txBox="1"/>
          <p:nvPr/>
        </p:nvSpPr>
        <p:spPr>
          <a:xfrm>
            <a:off x="1153391" y="987137"/>
            <a:ext cx="7574973" cy="646331"/>
          </a:xfrm>
          <a:prstGeom prst="rect">
            <a:avLst/>
          </a:prstGeom>
          <a:noFill/>
        </p:spPr>
        <p:txBody>
          <a:bodyPr wrap="square" rtlCol="0">
            <a:spAutoFit/>
          </a:bodyPr>
          <a:lstStyle/>
          <a:p>
            <a:pPr algn="ctr"/>
            <a:r>
              <a:rPr lang="en-US" sz="3600" b="1">
                <a:solidFill>
                  <a:srgbClr val="00B0F0"/>
                </a:solidFill>
                <a:latin typeface="Times New Roman" panose="02020603050405020304" pitchFamily="18" charset="0"/>
                <a:cs typeface="Times New Roman" panose="02020603050405020304" pitchFamily="18" charset="0"/>
              </a:rPr>
              <a:t>HÌNH THÀNH KIẾN THỨC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115"/>
        <p:cNvGrpSpPr/>
        <p:nvPr/>
      </p:nvGrpSpPr>
      <p:grpSpPr>
        <a:xfrm>
          <a:off x="0" y="0"/>
          <a:ext cx="0" cy="0"/>
          <a:chOff x="0" y="0"/>
          <a:chExt cx="0" cy="0"/>
        </a:xfrm>
      </p:grpSpPr>
      <p:sp>
        <p:nvSpPr>
          <p:cNvPr id="14" name="Rectangle 13"/>
          <p:cNvSpPr/>
          <p:nvPr/>
        </p:nvSpPr>
        <p:spPr>
          <a:xfrm>
            <a:off x="-292133" y="300134"/>
            <a:ext cx="8511342" cy="630942"/>
          </a:xfrm>
          <a:prstGeom prst="rect">
            <a:avLst/>
          </a:prstGeom>
        </p:spPr>
        <p:txBody>
          <a:bodyPr wrap="square">
            <a:spAutoFit/>
          </a:bodyPr>
          <a:lstStyle/>
          <a:p>
            <a:pPr marL="457200" algn="just">
              <a:lnSpc>
                <a:spcPct val="125000"/>
              </a:lnSpc>
              <a:spcAft>
                <a:spcPts val="0"/>
              </a:spcAft>
            </a:pPr>
            <a:r>
              <a:rPr lang="en-US" sz="2800" b="1">
                <a:latin typeface="Times New Roman" panose="02020603050405020304" pitchFamily="18" charset="0"/>
                <a:ea typeface="Calibri" panose="020F0502020204030204" pitchFamily="34" charset="0"/>
                <a:cs typeface="Times New Roman" panose="02020603050405020304" pitchFamily="18" charset="0"/>
              </a:rPr>
              <a:t>I.  Biểu diễn một đại lượng bởi biểu thức chứa ẩn.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p:cNvPicPr>
            <a:picLocks noChangeAspect="1"/>
          </p:cNvPicPr>
          <p:nvPr/>
        </p:nvPicPr>
        <p:blipFill>
          <a:blip r:embed="rId3"/>
          <a:stretch>
            <a:fillRect/>
          </a:stretch>
        </p:blipFill>
        <p:spPr>
          <a:xfrm>
            <a:off x="63932" y="1197424"/>
            <a:ext cx="724168" cy="445642"/>
          </a:xfrm>
          <a:prstGeom prst="rect">
            <a:avLst/>
          </a:prstGeom>
        </p:spPr>
      </p:pic>
      <p:sp>
        <p:nvSpPr>
          <p:cNvPr id="18" name="TextBox 17"/>
          <p:cNvSpPr txBox="1"/>
          <p:nvPr/>
        </p:nvSpPr>
        <p:spPr>
          <a:xfrm>
            <a:off x="820374" y="854064"/>
            <a:ext cx="8143335" cy="1508105"/>
          </a:xfrm>
          <a:prstGeom prst="rect">
            <a:avLst/>
          </a:prstGeom>
          <a:noFill/>
        </p:spPr>
        <p:txBody>
          <a:bodyPr wrap="square" rtlCol="0">
            <a:spAutoFit/>
          </a:bodyPr>
          <a:lstStyle/>
          <a:p>
            <a:r>
              <a:rPr lang="en-US" sz="2000"/>
              <a:t>Trong bài toán cổ trên,gọi x là số học sinh của nhà toán học p</a:t>
            </a:r>
            <a:r>
              <a:rPr lang="en-US" sz="2400">
                <a:latin typeface="Times New Roman" panose="02020603050405020304" pitchFamily="18" charset="0"/>
                <a:cs typeface="Times New Roman" panose="02020603050405020304" pitchFamily="18" charset="0"/>
              </a:rPr>
              <a:t>ythagore (x là số nguyên dương).</a:t>
            </a:r>
          </a:p>
          <a:p>
            <a:r>
              <a:rPr lang="en-US" sz="2400">
                <a:latin typeface="Times New Roman" panose="02020603050405020304" pitchFamily="18" charset="0"/>
                <a:cs typeface="Times New Roman" panose="02020603050405020304" pitchFamily="18" charset="0"/>
              </a:rPr>
              <a:t> Viết biểu thức với biến x biểu thị:</a:t>
            </a:r>
          </a:p>
          <a:p>
            <a:r>
              <a:rPr lang="en-US" sz="2400">
                <a:latin typeface="Times New Roman" panose="02020603050405020304" pitchFamily="18" charset="0"/>
                <a:cs typeface="Times New Roman" panose="02020603050405020304" pitchFamily="18" charset="0"/>
              </a:rPr>
              <a:t>a)</a:t>
            </a:r>
            <a:r>
              <a:rPr lang="en-US" sz="2000"/>
              <a:t>Số học trò học toán b) Số học trò học Nhạc  c) Số học trò đăm chiêu </a:t>
            </a:r>
          </a:p>
        </p:txBody>
      </p:sp>
      <p:sp>
        <p:nvSpPr>
          <p:cNvPr id="5" name="Rounded Rectangle 4"/>
          <p:cNvSpPr/>
          <p:nvPr/>
        </p:nvSpPr>
        <p:spPr>
          <a:xfrm>
            <a:off x="244815" y="2439277"/>
            <a:ext cx="724168" cy="478929"/>
          </a:xfrm>
          <a:prstGeom prst="roundRect">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14845" y="2353320"/>
            <a:ext cx="6400800" cy="430887"/>
          </a:xfrm>
          <a:prstGeom prst="rect">
            <a:avLst/>
          </a:prstGeom>
          <a:noFill/>
        </p:spPr>
        <p:txBody>
          <a:bodyPr wrap="square" rtlCol="0">
            <a:spAutoFit/>
          </a:bodyPr>
          <a:lstStyle/>
          <a:p>
            <a:r>
              <a:rPr lang="en-US" sz="2200" b="1" i="1">
                <a:solidFill>
                  <a:srgbClr val="FF0000"/>
                </a:solidFill>
                <a:latin typeface="Times New Roman" panose="02020603050405020304" pitchFamily="18" charset="0"/>
                <a:cs typeface="Times New Roman" panose="02020603050405020304" pitchFamily="18" charset="0"/>
              </a:rPr>
              <a:t>5 phút: Nhóm 1,3 ý a; Nhóm 2,5 ý b; nhóm 4,6 ý c </a:t>
            </a:r>
          </a:p>
        </p:txBody>
      </p:sp>
      <p:sp>
        <p:nvSpPr>
          <p:cNvPr id="7" name="TextBox 6"/>
          <p:cNvSpPr txBox="1"/>
          <p:nvPr/>
        </p:nvSpPr>
        <p:spPr>
          <a:xfrm>
            <a:off x="2793531" y="2702762"/>
            <a:ext cx="2843427" cy="430887"/>
          </a:xfrm>
          <a:prstGeom prst="rect">
            <a:avLst/>
          </a:prstGeom>
          <a:noFill/>
        </p:spPr>
        <p:txBody>
          <a:bodyPr wrap="square" rtlCol="0">
            <a:spAutoFit/>
          </a:bodyPr>
          <a:lstStyle/>
          <a:p>
            <a:pPr algn="ctr"/>
            <a:r>
              <a:rPr lang="en-US" sz="2200" b="1" i="1">
                <a:latin typeface="Times New Roman" panose="02020603050405020304" pitchFamily="18" charset="0"/>
                <a:cs typeface="Times New Roman" panose="02020603050405020304" pitchFamily="18" charset="0"/>
              </a:rPr>
              <a:t>Giải</a:t>
            </a:r>
          </a:p>
        </p:txBody>
      </p:sp>
      <p:pic>
        <p:nvPicPr>
          <p:cNvPr id="15" name="Picture 14"/>
          <p:cNvPicPr>
            <a:picLocks noChangeAspect="1"/>
          </p:cNvPicPr>
          <p:nvPr/>
        </p:nvPicPr>
        <p:blipFill>
          <a:blip r:embed="rId5"/>
          <a:stretch>
            <a:fillRect/>
          </a:stretch>
        </p:blipFill>
        <p:spPr>
          <a:xfrm>
            <a:off x="416004" y="3133649"/>
            <a:ext cx="10330885" cy="965092"/>
          </a:xfrm>
          <a:prstGeom prst="rect">
            <a:avLst/>
          </a:prstGeom>
        </p:spPr>
      </p:pic>
      <p:pic>
        <p:nvPicPr>
          <p:cNvPr id="16" name="Picture 15"/>
          <p:cNvPicPr>
            <a:picLocks noChangeAspect="1"/>
          </p:cNvPicPr>
          <p:nvPr/>
        </p:nvPicPr>
        <p:blipFill>
          <a:blip r:embed="rId6"/>
          <a:stretch>
            <a:fillRect/>
          </a:stretch>
        </p:blipFill>
        <p:spPr>
          <a:xfrm>
            <a:off x="4817593" y="3160743"/>
            <a:ext cx="9676546" cy="898998"/>
          </a:xfrm>
          <a:prstGeom prst="rect">
            <a:avLst/>
          </a:prstGeom>
        </p:spPr>
      </p:pic>
      <p:pic>
        <p:nvPicPr>
          <p:cNvPr id="19" name="Picture 18"/>
          <p:cNvPicPr>
            <a:picLocks noChangeAspect="1"/>
          </p:cNvPicPr>
          <p:nvPr/>
        </p:nvPicPr>
        <p:blipFill>
          <a:blip r:embed="rId7"/>
          <a:stretch>
            <a:fillRect/>
          </a:stretch>
        </p:blipFill>
        <p:spPr>
          <a:xfrm>
            <a:off x="416004" y="4055635"/>
            <a:ext cx="10605268" cy="9852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1000"/>
                                        <p:tgtEl>
                                          <p:spTgt spid="19"/>
                                        </p:tgtEl>
                                      </p:cBhvr>
                                    </p:animEffect>
                                    <p:anim calcmode="lin" valueType="num">
                                      <p:cBhvr>
                                        <p:cTn id="51" dur="1000" fill="hold"/>
                                        <p:tgtEl>
                                          <p:spTgt spid="19"/>
                                        </p:tgtEl>
                                        <p:attrNameLst>
                                          <p:attrName>ppt_x</p:attrName>
                                        </p:attrNameLst>
                                      </p:cBhvr>
                                      <p:tavLst>
                                        <p:tav tm="0">
                                          <p:val>
                                            <p:strVal val="#ppt_x"/>
                                          </p:val>
                                        </p:tav>
                                        <p:tav tm="100000">
                                          <p:val>
                                            <p:strVal val="#ppt_x"/>
                                          </p:val>
                                        </p:tav>
                                      </p:tavLst>
                                    </p:anim>
                                    <p:anim calcmode="lin" valueType="num">
                                      <p:cBhvr>
                                        <p:cTn id="5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5" grpId="0" animBg="1"/>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115"/>
        <p:cNvGrpSpPr/>
        <p:nvPr/>
      </p:nvGrpSpPr>
      <p:grpSpPr>
        <a:xfrm>
          <a:off x="0" y="0"/>
          <a:ext cx="0" cy="0"/>
          <a:chOff x="0" y="0"/>
          <a:chExt cx="0" cy="0"/>
        </a:xfrm>
      </p:grpSpPr>
      <p:sp>
        <p:nvSpPr>
          <p:cNvPr id="7" name="Rectangle 6"/>
          <p:cNvSpPr/>
          <p:nvPr/>
        </p:nvSpPr>
        <p:spPr>
          <a:xfrm>
            <a:off x="249382" y="344097"/>
            <a:ext cx="9001182" cy="3293209"/>
          </a:xfrm>
          <a:prstGeom prst="rect">
            <a:avLst/>
          </a:prstGeom>
        </p:spPr>
        <p:txBody>
          <a:bodyPr wrap="none">
            <a:spAutoFit/>
          </a:bodyPr>
          <a:lstStyle/>
          <a:p>
            <a:r>
              <a:rPr lang="en-US" sz="2600" b="1" i="1">
                <a:solidFill>
                  <a:srgbClr val="FF0000"/>
                </a:solidFill>
                <a:latin typeface="Times New Roman" panose="02020603050405020304" pitchFamily="18" charset="0"/>
                <a:ea typeface="Calibri" panose="020F0502020204030204" pitchFamily="34" charset="0"/>
              </a:rPr>
              <a:t>Ví dụ 1: </a:t>
            </a:r>
            <a:r>
              <a:rPr lang="en-US" sz="2600">
                <a:latin typeface="Times New Roman" panose="02020603050405020304" pitchFamily="18" charset="0"/>
                <a:ea typeface="Calibri" panose="020F0502020204030204" pitchFamily="34" charset="0"/>
              </a:rPr>
              <a:t>Bác Ánh đi siêu thị mua bốn chiếc quạt điện cùng loại. </a:t>
            </a:r>
          </a:p>
          <a:p>
            <a:r>
              <a:rPr lang="en-US" sz="2600">
                <a:latin typeface="Times New Roman" panose="02020603050405020304" pitchFamily="18" charset="0"/>
                <a:ea typeface="Calibri" panose="020F0502020204030204" pitchFamily="34" charset="0"/>
              </a:rPr>
              <a:t>Do siêu thị thực hiện khuyến mãi nên giá bốn chiếc quạt đó như </a:t>
            </a:r>
          </a:p>
          <a:p>
            <a:r>
              <a:rPr lang="en-US" sz="2600">
                <a:latin typeface="Times New Roman" panose="02020603050405020304" pitchFamily="18" charset="0"/>
                <a:ea typeface="Calibri" panose="020F0502020204030204" pitchFamily="34" charset="0"/>
              </a:rPr>
              <a:t>sau: Hai chiếc quạt đầu tiên không được giảm giá, chiếc quạt thứ</a:t>
            </a:r>
          </a:p>
          <a:p>
            <a:r>
              <a:rPr lang="en-US" sz="2600">
                <a:latin typeface="Times New Roman" panose="02020603050405020304" pitchFamily="18" charset="0"/>
                <a:ea typeface="Calibri" panose="020F0502020204030204" pitchFamily="34" charset="0"/>
              </a:rPr>
              <a:t>ba có giá bán được giảm 200 nghìn đồng so với giá bán của chiếc </a:t>
            </a:r>
          </a:p>
          <a:p>
            <a:r>
              <a:rPr lang="en-US" sz="2600">
                <a:latin typeface="Times New Roman" panose="02020603050405020304" pitchFamily="18" charset="0"/>
                <a:ea typeface="Calibri" panose="020F0502020204030204" pitchFamily="34" charset="0"/>
              </a:rPr>
              <a:t>quạt thứ hai, chiếc quạt thứ tư có giá bán được giảm 300 nghìn </a:t>
            </a:r>
          </a:p>
          <a:p>
            <a:r>
              <a:rPr lang="en-US" sz="2600">
                <a:latin typeface="Times New Roman" panose="02020603050405020304" pitchFamily="18" charset="0"/>
                <a:ea typeface="Calibri" panose="020F0502020204030204" pitchFamily="34" charset="0"/>
              </a:rPr>
              <a:t>đồng so với giá bán của chiếc quạt thứ ba. Gọi x (nghìn đồng) là</a:t>
            </a:r>
          </a:p>
          <a:p>
            <a:r>
              <a:rPr lang="en-US" sz="2600">
                <a:latin typeface="Times New Roman" panose="02020603050405020304" pitchFamily="18" charset="0"/>
                <a:ea typeface="Calibri" panose="020F0502020204030204" pitchFamily="34" charset="0"/>
              </a:rPr>
              <a:t>giá bán của chiếc quạt đầu tiên. Viết biểu thức với biến x biểu thị</a:t>
            </a:r>
          </a:p>
          <a:p>
            <a:r>
              <a:rPr lang="en-US" sz="2600">
                <a:latin typeface="Times New Roman" panose="02020603050405020304" pitchFamily="18" charset="0"/>
                <a:ea typeface="Calibri" panose="020F0502020204030204" pitchFamily="34" charset="0"/>
              </a:rPr>
              <a:t> tổng số tiền bác Ánh phải trả.</a:t>
            </a:r>
          </a:p>
        </p:txBody>
      </p:sp>
      <p:sp>
        <p:nvSpPr>
          <p:cNvPr id="8" name="Teardrop 7"/>
          <p:cNvSpPr/>
          <p:nvPr/>
        </p:nvSpPr>
        <p:spPr>
          <a:xfrm>
            <a:off x="779319" y="3801939"/>
            <a:ext cx="761999" cy="494642"/>
          </a:xfrm>
          <a:prstGeom prst="teardrop">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617519" y="3804838"/>
            <a:ext cx="1752600" cy="492443"/>
          </a:xfrm>
          <a:prstGeom prst="rect">
            <a:avLst/>
          </a:prstGeom>
          <a:noFill/>
        </p:spPr>
        <p:txBody>
          <a:bodyPr wrap="square" rtlCol="0">
            <a:spAutoFit/>
          </a:bodyPr>
          <a:lstStyle/>
          <a:p>
            <a:r>
              <a:rPr lang="en-US" sz="2600" b="1" i="1">
                <a:latin typeface="Times New Roman" panose="02020603050405020304" pitchFamily="18" charset="0"/>
                <a:cs typeface="Times New Roman" panose="02020603050405020304" pitchFamily="18" charset="0"/>
              </a:rPr>
              <a:t>7 phút</a:t>
            </a:r>
          </a:p>
        </p:txBody>
      </p:sp>
    </p:spTree>
    <p:extLst>
      <p:ext uri="{BB962C8B-B14F-4D97-AF65-F5344CB8AC3E}">
        <p14:creationId xmlns:p14="http://schemas.microsoft.com/office/powerpoint/2010/main" val="222562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317"/>
        <p:cNvGrpSpPr/>
        <p:nvPr/>
      </p:nvGrpSpPr>
      <p:grpSpPr>
        <a:xfrm>
          <a:off x="0" y="0"/>
          <a:ext cx="0" cy="0"/>
          <a:chOff x="0" y="0"/>
          <a:chExt cx="0" cy="0"/>
        </a:xfrm>
      </p:grpSpPr>
      <p:sp>
        <p:nvSpPr>
          <p:cNvPr id="3" name="Rectangle 2"/>
          <p:cNvSpPr/>
          <p:nvPr/>
        </p:nvSpPr>
        <p:spPr>
          <a:xfrm>
            <a:off x="98024" y="645259"/>
            <a:ext cx="1258678" cy="553293"/>
          </a:xfrm>
          <a:prstGeom prst="rect">
            <a:avLst/>
          </a:prstGeom>
        </p:spPr>
        <p:txBody>
          <a:bodyPr wrap="none">
            <a:spAutoFit/>
          </a:bodyPr>
          <a:lstStyle/>
          <a:p>
            <a:pPr marL="457200" algn="ctr">
              <a:lnSpc>
                <a:spcPct val="125000"/>
              </a:lnSpc>
            </a:pPr>
            <a:r>
              <a:rPr lang="en-US" sz="2600" b="1">
                <a:latin typeface="Times New Roman" panose="02020603050405020304" pitchFamily="18" charset="0"/>
                <a:ea typeface="Calibri" panose="020F0502020204030204" pitchFamily="34" charset="0"/>
                <a:cs typeface="Times New Roman" panose="02020603050405020304" pitchFamily="18" charset="0"/>
              </a:rPr>
              <a:t>Giải</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55266" y="1198552"/>
            <a:ext cx="9399266" cy="3093154"/>
          </a:xfrm>
          <a:prstGeom prst="rect">
            <a:avLst/>
          </a:prstGeom>
        </p:spPr>
        <p:txBody>
          <a:bodyPr wrap="square">
            <a:spAutoFit/>
          </a:bodyPr>
          <a:lstStyle/>
          <a:p>
            <a:pPr marL="457200">
              <a:lnSpc>
                <a:spcPct val="125000"/>
              </a:lnSpc>
            </a:pPr>
            <a:r>
              <a:rPr lang="en-US" sz="2600">
                <a:latin typeface="Times New Roman" panose="02020603050405020304" pitchFamily="18" charset="0"/>
                <a:ea typeface="Calibri" panose="020F0502020204030204" pitchFamily="34" charset="0"/>
                <a:cs typeface="Times New Roman" panose="02020603050405020304" pitchFamily="18" charset="0"/>
              </a:rPr>
              <a:t>Gọi x (nghìn đồng) là giá bán hai chiếc quạt đầu tiên.</a:t>
            </a:r>
            <a:endParaRPr lang="en-US" sz="2600">
              <a:latin typeface="Calibri" panose="020F0502020204030204" pitchFamily="34" charset="0"/>
              <a:ea typeface="Calibri" panose="020F0502020204030204" pitchFamily="34" charset="0"/>
              <a:cs typeface="Times New Roman" panose="02020603050405020304" pitchFamily="18" charset="0"/>
            </a:endParaRPr>
          </a:p>
          <a:p>
            <a:pPr marL="457200">
              <a:lnSpc>
                <a:spcPct val="125000"/>
              </a:lnSpc>
            </a:pPr>
            <a:r>
              <a:rPr lang="en-US" sz="2600">
                <a:latin typeface="Times New Roman" panose="02020603050405020304" pitchFamily="18" charset="0"/>
                <a:ea typeface="Calibri" panose="020F0502020204030204" pitchFamily="34" charset="0"/>
                <a:cs typeface="Times New Roman" panose="02020603050405020304" pitchFamily="18" charset="0"/>
              </a:rPr>
              <a:t>Theo đề bài: </a:t>
            </a:r>
            <a:endParaRPr lang="en-US" sz="2600">
              <a:latin typeface="Calibri" panose="020F0502020204030204" pitchFamily="34" charset="0"/>
              <a:ea typeface="Calibri" panose="020F0502020204030204" pitchFamily="34" charset="0"/>
              <a:cs typeface="Times New Roman" panose="02020603050405020304" pitchFamily="18" charset="0"/>
            </a:endParaRPr>
          </a:p>
          <a:p>
            <a:pPr marL="457200">
              <a:lnSpc>
                <a:spcPct val="125000"/>
              </a:lnSpc>
            </a:pPr>
            <a:r>
              <a:rPr lang="en-US" sz="2600">
                <a:latin typeface="Times New Roman" panose="02020603050405020304" pitchFamily="18" charset="0"/>
                <a:ea typeface="Calibri" panose="020F0502020204030204" pitchFamily="34" charset="0"/>
                <a:cs typeface="Times New Roman" panose="02020603050405020304" pitchFamily="18" charset="0"/>
              </a:rPr>
              <a:t>Giá bán chiếc quạt thứ ba là x-200 (nghìn đồng).</a:t>
            </a:r>
            <a:endParaRPr lang="en-US" sz="2600">
              <a:latin typeface="Calibri" panose="020F0502020204030204" pitchFamily="34" charset="0"/>
              <a:ea typeface="Calibri" panose="020F0502020204030204" pitchFamily="34" charset="0"/>
              <a:cs typeface="Times New Roman" panose="02020603050405020304" pitchFamily="18" charset="0"/>
            </a:endParaRPr>
          </a:p>
          <a:p>
            <a:pPr marL="457200">
              <a:lnSpc>
                <a:spcPct val="125000"/>
              </a:lnSpc>
            </a:pPr>
            <a:r>
              <a:rPr lang="en-US" sz="2600">
                <a:latin typeface="Times New Roman" panose="02020603050405020304" pitchFamily="18" charset="0"/>
                <a:ea typeface="Calibri" panose="020F0502020204030204" pitchFamily="34" charset="0"/>
                <a:cs typeface="Times New Roman" panose="02020603050405020304" pitchFamily="18" charset="0"/>
              </a:rPr>
              <a:t>Giá bán chiếc quạt thứ tư là (x-200) - 300  = x - 500 (nghìn đồng).</a:t>
            </a:r>
            <a:endParaRPr lang="en-US" sz="2600">
              <a:latin typeface="Calibri" panose="020F0502020204030204" pitchFamily="34" charset="0"/>
              <a:ea typeface="Calibri" panose="020F0502020204030204" pitchFamily="34" charset="0"/>
              <a:cs typeface="Times New Roman" panose="02020603050405020304" pitchFamily="18" charset="0"/>
            </a:endParaRPr>
          </a:p>
          <a:p>
            <a:pPr marL="457200">
              <a:lnSpc>
                <a:spcPct val="125000"/>
              </a:lnSpc>
            </a:pPr>
            <a:r>
              <a:rPr lang="en-US" sz="2600">
                <a:latin typeface="Times New Roman" panose="02020603050405020304" pitchFamily="18" charset="0"/>
                <a:ea typeface="Calibri" panose="020F0502020204030204" pitchFamily="34" charset="0"/>
                <a:cs typeface="Times New Roman" panose="02020603050405020304" pitchFamily="18" charset="0"/>
              </a:rPr>
              <a:t>Vậy tổng số tiền bác Ánh phải trả khi mua cả 4 chiếc quạt là:</a:t>
            </a:r>
            <a:endParaRPr lang="en-US" sz="2600">
              <a:latin typeface="Calibri" panose="020F0502020204030204" pitchFamily="34" charset="0"/>
              <a:ea typeface="Calibri" panose="020F0502020204030204" pitchFamily="34" charset="0"/>
              <a:cs typeface="Times New Roman" panose="02020603050405020304" pitchFamily="18" charset="0"/>
            </a:endParaRPr>
          </a:p>
          <a:p>
            <a:pPr marL="457200">
              <a:lnSpc>
                <a:spcPct val="125000"/>
              </a:lnSpc>
            </a:pPr>
            <a:r>
              <a:rPr lang="en-US" sz="2600">
                <a:latin typeface="Times New Roman" panose="02020603050405020304" pitchFamily="18" charset="0"/>
                <a:ea typeface="Calibri" panose="020F0502020204030204" pitchFamily="34" charset="0"/>
                <a:cs typeface="Times New Roman" panose="02020603050405020304" pitchFamily="18" charset="0"/>
              </a:rPr>
              <a:t> x + x + (x-200) +(x-500) = x - 700 (nghìn đồng).</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78606" y="452944"/>
            <a:ext cx="5155767" cy="4226636"/>
          </a:xfrm>
          <a:prstGeom prst="rect">
            <a:avLst/>
          </a:prstGeom>
        </p:spPr>
      </p:pic>
      <p:pic>
        <p:nvPicPr>
          <p:cNvPr id="15" name="Picture 14"/>
          <p:cNvPicPr>
            <a:picLocks noChangeAspect="1"/>
          </p:cNvPicPr>
          <p:nvPr/>
        </p:nvPicPr>
        <p:blipFill>
          <a:blip r:embed="rId3"/>
          <a:stretch>
            <a:fillRect/>
          </a:stretch>
        </p:blipFill>
        <p:spPr>
          <a:xfrm>
            <a:off x="5707451" y="1286819"/>
            <a:ext cx="11937076" cy="2499873"/>
          </a:xfrm>
          <a:prstGeom prst="rect">
            <a:avLst/>
          </a:prstGeom>
        </p:spPr>
      </p:pic>
    </p:spTree>
    <p:extLst>
      <p:ext uri="{BB962C8B-B14F-4D97-AF65-F5344CB8AC3E}">
        <p14:creationId xmlns:p14="http://schemas.microsoft.com/office/powerpoint/2010/main" val="178529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ộ sưu tập">
  <a:themeElements>
    <a:clrScheme name="Bộ sưu tập">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Bộ sưu tập">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ộ sưu tập">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2279</TotalTime>
  <Words>1634</Words>
  <Application>Microsoft Office PowerPoint</Application>
  <PresentationFormat>Trình chiếu Trên màn hình (16:9)</PresentationFormat>
  <Paragraphs>126</Paragraphs>
  <Slides>27</Slides>
  <Notes>10</Notes>
  <HiddenSlides>0</HiddenSlides>
  <MMClips>0</MMClips>
  <ScaleCrop>false</ScaleCrop>
  <HeadingPairs>
    <vt:vector size="8" baseType="variant">
      <vt:variant>
        <vt:lpstr>Phông được Dùng</vt:lpstr>
      </vt:variant>
      <vt:variant>
        <vt:i4>9</vt:i4>
      </vt:variant>
      <vt:variant>
        <vt:lpstr>Chủ đề</vt:lpstr>
      </vt:variant>
      <vt:variant>
        <vt:i4>1</vt:i4>
      </vt:variant>
      <vt:variant>
        <vt:lpstr>Máy chủ nhúng OLE</vt:lpstr>
      </vt:variant>
      <vt:variant>
        <vt:i4>1</vt:i4>
      </vt:variant>
      <vt:variant>
        <vt:lpstr>Tiêu đề Bản chiếu</vt:lpstr>
      </vt:variant>
      <vt:variant>
        <vt:i4>27</vt:i4>
      </vt:variant>
    </vt:vector>
  </HeadingPairs>
  <TitlesOfParts>
    <vt:vector size="38" baseType="lpstr">
      <vt:lpstr>Times New Roman</vt:lpstr>
      <vt:lpstr>Gill Sans MT</vt:lpstr>
      <vt:lpstr>Calibri</vt:lpstr>
      <vt:lpstr>思源黑体 Heavy</vt:lpstr>
      <vt:lpstr>Poppins</vt:lpstr>
      <vt:lpstr>Bebas Neue</vt:lpstr>
      <vt:lpstr>Arial</vt:lpstr>
      <vt:lpstr>Cambria Math</vt:lpstr>
      <vt:lpstr>MuseoModerno</vt:lpstr>
      <vt:lpstr>Bộ sưu tập</vt:lpstr>
      <vt:lpstr>Equation</vt:lpstr>
      <vt:lpstr>Bản trình bày PowerPoint</vt:lpstr>
      <vt:lpstr>HĐ 1. MỞ ĐẦU</vt:lpstr>
      <vt:lpstr>HĐ1. MỞ ĐẦU</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37.  HÌNH LĂNG TRỤ ĐỨNG TAM GIÁC, HÌNH LĂNG TRỤ ĐỨNG TỨ GIÁC</dc:title>
  <dc:creator>admin</dc:creator>
  <cp:lastModifiedBy>Windows 11</cp:lastModifiedBy>
  <cp:revision>45</cp:revision>
  <dcterms:modified xsi:type="dcterms:W3CDTF">2025-05-30T15:48:33Z</dcterms:modified>
</cp:coreProperties>
</file>