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35"/>
  </p:notesMasterIdLst>
  <p:sldIdLst>
    <p:sldId id="398" r:id="rId5"/>
    <p:sldId id="257" r:id="rId6"/>
    <p:sldId id="259" r:id="rId7"/>
    <p:sldId id="384" r:id="rId8"/>
    <p:sldId id="306" r:id="rId9"/>
    <p:sldId id="258" r:id="rId10"/>
    <p:sldId id="268" r:id="rId11"/>
    <p:sldId id="270" r:id="rId12"/>
    <p:sldId id="275" r:id="rId13"/>
    <p:sldId id="387" r:id="rId14"/>
    <p:sldId id="388" r:id="rId15"/>
    <p:sldId id="389" r:id="rId16"/>
    <p:sldId id="390" r:id="rId17"/>
    <p:sldId id="391" r:id="rId18"/>
    <p:sldId id="392" r:id="rId19"/>
    <p:sldId id="393" r:id="rId20"/>
    <p:sldId id="313" r:id="rId21"/>
    <p:sldId id="394" r:id="rId22"/>
    <p:sldId id="395" r:id="rId23"/>
    <p:sldId id="396" r:id="rId24"/>
    <p:sldId id="397" r:id="rId25"/>
    <p:sldId id="399" r:id="rId26"/>
    <p:sldId id="400" r:id="rId27"/>
    <p:sldId id="401" r:id="rId28"/>
    <p:sldId id="402" r:id="rId29"/>
    <p:sldId id="403" r:id="rId30"/>
    <p:sldId id="404" r:id="rId31"/>
    <p:sldId id="405" r:id="rId32"/>
    <p:sldId id="265" r:id="rId33"/>
    <p:sldId id="326" r:id="rId34"/>
  </p:sldIdLst>
  <p:sldSz cx="18288000" cy="10287000"/>
  <p:notesSz cx="6858000" cy="9144000"/>
  <p:embeddedFontLs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833" y="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888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50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18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93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25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674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542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711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7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894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5920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33215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2995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97639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58836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86382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6713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5863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31642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44492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19926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36" indent="0" algn="ctr">
              <a:buNone/>
              <a:defRPr sz="3000"/>
            </a:lvl2pPr>
            <a:lvl3pPr marL="1371670" indent="0" algn="ctr">
              <a:buNone/>
              <a:defRPr sz="2700"/>
            </a:lvl3pPr>
            <a:lvl4pPr marL="2057504" indent="0" algn="ctr">
              <a:buNone/>
              <a:defRPr sz="2400"/>
            </a:lvl4pPr>
            <a:lvl5pPr marL="2743338" indent="0" algn="ctr">
              <a:buNone/>
              <a:defRPr sz="2400"/>
            </a:lvl5pPr>
            <a:lvl6pPr marL="3429172" indent="0" algn="ctr">
              <a:buNone/>
              <a:defRPr sz="2400"/>
            </a:lvl6pPr>
            <a:lvl7pPr marL="4115006" indent="0" algn="ctr">
              <a:buNone/>
              <a:defRPr sz="2400"/>
            </a:lvl7pPr>
            <a:lvl8pPr marL="4800840" indent="0" algn="ctr">
              <a:buNone/>
              <a:defRPr sz="2400"/>
            </a:lvl8pPr>
            <a:lvl9pPr marL="5486676"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8404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9472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36"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8"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6"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12043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49055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7460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43451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138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75344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41"/>
            <a:ext cx="9258300" cy="7310438"/>
          </a:xfrm>
        </p:spPr>
        <p:txBody>
          <a:bodyPr/>
          <a:lstStyle>
            <a:lvl1pPr marL="0" indent="0">
              <a:buNone/>
              <a:defRPr sz="4800"/>
            </a:lvl1pPr>
            <a:lvl2pPr marL="685836" indent="0">
              <a:buNone/>
              <a:defRPr sz="4200"/>
            </a:lvl2pPr>
            <a:lvl3pPr marL="1371670" indent="0">
              <a:buNone/>
              <a:defRPr sz="3600"/>
            </a:lvl3pPr>
            <a:lvl4pPr marL="2057504" indent="0">
              <a:buNone/>
              <a:defRPr sz="3000"/>
            </a:lvl4pPr>
            <a:lvl5pPr marL="2743338" indent="0">
              <a:buNone/>
              <a:defRPr sz="3000"/>
            </a:lvl5pPr>
            <a:lvl6pPr marL="3429172" indent="0">
              <a:buNone/>
              <a:defRPr sz="3000"/>
            </a:lvl6pPr>
            <a:lvl7pPr marL="4115006" indent="0">
              <a:buNone/>
              <a:defRPr sz="3000"/>
            </a:lvl7pPr>
            <a:lvl8pPr marL="4800840" indent="0">
              <a:buNone/>
              <a:defRPr sz="3000"/>
            </a:lvl8pPr>
            <a:lvl9pPr marL="5486676"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82845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80473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91"/>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93292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5/28/2025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164317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5/28/2025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6752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40"/>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5/28/2025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980001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8" indent="-342918"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8"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8"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6"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8"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6"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8"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6"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272;&#224;%20L&#7841;t%20th&#224;nh%20ph&#7889;%20ng&#224;n%20hoa%20(online-video-cutter.com).mp4"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53.png"/><Relationship Id="rId5" Type="http://schemas.openxmlformats.org/officeDocument/2006/relationships/image" Target="../media/image37.sv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62.png"/><Relationship Id="rId5" Type="http://schemas.openxmlformats.org/officeDocument/2006/relationships/image" Target="../media/image37.svg"/><Relationship Id="rId10" Type="http://schemas.openxmlformats.org/officeDocument/2006/relationships/image" Target="../media/image61.png"/><Relationship Id="rId4" Type="http://schemas.openxmlformats.org/officeDocument/2006/relationships/image" Target="../media/image36.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37.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svg"/><Relationship Id="rId26" Type="http://schemas.openxmlformats.org/officeDocument/2006/relationships/image" Target="../media/image87.pn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svg"/><Relationship Id="rId42" Type="http://schemas.openxmlformats.org/officeDocument/2006/relationships/image" Target="../media/image103.svg"/><Relationship Id="rId47" Type="http://schemas.openxmlformats.org/officeDocument/2006/relationships/image" Target="../media/image108.png"/><Relationship Id="rId7" Type="http://schemas.openxmlformats.org/officeDocument/2006/relationships/image" Target="../media/image68.png"/><Relationship Id="rId2" Type="http://schemas.openxmlformats.org/officeDocument/2006/relationships/audio" Target="../media/media1.mp3"/><Relationship Id="rId16" Type="http://schemas.openxmlformats.org/officeDocument/2006/relationships/image" Target="../media/image77.svg"/><Relationship Id="rId29" Type="http://schemas.openxmlformats.org/officeDocument/2006/relationships/image" Target="../media/image90.svg"/><Relationship Id="rId1" Type="http://schemas.microsoft.com/office/2007/relationships/media" Target="../media/media1.mp3"/><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85.svg"/><Relationship Id="rId32" Type="http://schemas.openxmlformats.org/officeDocument/2006/relationships/image" Target="../media/image93.png"/><Relationship Id="rId37" Type="http://schemas.openxmlformats.org/officeDocument/2006/relationships/image" Target="../media/image98.png"/><Relationship Id="rId40" Type="http://schemas.openxmlformats.org/officeDocument/2006/relationships/image" Target="../media/image101.svg"/><Relationship Id="rId45" Type="http://schemas.openxmlformats.org/officeDocument/2006/relationships/image" Target="../media/image106.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svg"/><Relationship Id="rId10" Type="http://schemas.openxmlformats.org/officeDocument/2006/relationships/image" Target="../media/image71.svg"/><Relationship Id="rId19" Type="http://schemas.openxmlformats.org/officeDocument/2006/relationships/image" Target="../media/image80.png"/><Relationship Id="rId31" Type="http://schemas.openxmlformats.org/officeDocument/2006/relationships/image" Target="../media/image92.svg"/><Relationship Id="rId44" Type="http://schemas.openxmlformats.org/officeDocument/2006/relationships/image" Target="../media/image105.svg"/><Relationship Id="rId4" Type="http://schemas.openxmlformats.org/officeDocument/2006/relationships/image" Target="../media/image65.jp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8.svg"/><Relationship Id="rId30" Type="http://schemas.openxmlformats.org/officeDocument/2006/relationships/image" Target="../media/image91.png"/><Relationship Id="rId35" Type="http://schemas.openxmlformats.org/officeDocument/2006/relationships/image" Target="../media/image96.png"/><Relationship Id="rId43" Type="http://schemas.openxmlformats.org/officeDocument/2006/relationships/image" Target="../media/image104.png"/><Relationship Id="rId8" Type="http://schemas.openxmlformats.org/officeDocument/2006/relationships/image" Target="../media/image69.svg"/><Relationship Id="rId3" Type="http://schemas.openxmlformats.org/officeDocument/2006/relationships/slideLayout" Target="../slideLayouts/slideLayout12.xml"/><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svg"/><Relationship Id="rId46" Type="http://schemas.openxmlformats.org/officeDocument/2006/relationships/image" Target="../media/image107.svg"/><Relationship Id="rId20" Type="http://schemas.openxmlformats.org/officeDocument/2006/relationships/image" Target="../media/image81.svg"/><Relationship Id="rId41" Type="http://schemas.openxmlformats.org/officeDocument/2006/relationships/image" Target="../media/image102.png"/></Relationships>
</file>

<file path=ppt/slides/_rels/slide2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7.png"/><Relationship Id="rId3" Type="http://schemas.openxmlformats.org/officeDocument/2006/relationships/slideLayout" Target="../slideLayouts/slideLayout23.xml"/><Relationship Id="rId7" Type="http://schemas.openxmlformats.org/officeDocument/2006/relationships/image" Target="../media/image112.svg"/><Relationship Id="rId12" Type="http://schemas.openxmlformats.org/officeDocument/2006/relationships/image" Target="../media/image116.png"/><Relationship Id="rId2" Type="http://schemas.openxmlformats.org/officeDocument/2006/relationships/audio" Target="../media/media1.mp3"/><Relationship Id="rId16" Type="http://schemas.openxmlformats.org/officeDocument/2006/relationships/image" Target="../media/image119.png"/><Relationship Id="rId1" Type="http://schemas.microsoft.com/office/2007/relationships/media" Target="../media/media1.mp3"/><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image" Target="../media/image110.svg"/><Relationship Id="rId15" Type="http://schemas.openxmlformats.org/officeDocument/2006/relationships/image" Target="../media/image118.png"/><Relationship Id="rId10" Type="http://schemas.openxmlformats.org/officeDocument/2006/relationships/image" Target="../media/image114.svg"/><Relationship Id="rId4" Type="http://schemas.openxmlformats.org/officeDocument/2006/relationships/image" Target="../media/image109.png"/><Relationship Id="rId9" Type="http://schemas.openxmlformats.org/officeDocument/2006/relationships/image" Target="../media/image113.png"/><Relationship Id="rId14" Type="http://schemas.openxmlformats.org/officeDocument/2006/relationships/slide" Target="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20.png"/><Relationship Id="rId5" Type="http://schemas.openxmlformats.org/officeDocument/2006/relationships/image" Target="../media/image83.sv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20.png"/><Relationship Id="rId5" Type="http://schemas.openxmlformats.org/officeDocument/2006/relationships/image" Target="../media/image83.sv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112.svg"/><Relationship Id="rId7" Type="http://schemas.openxmlformats.org/officeDocument/2006/relationships/image" Target="../media/image101.pn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000.png"/><Relationship Id="rId11" Type="http://schemas.openxmlformats.org/officeDocument/2006/relationships/image" Target="../media/image1040.png"/><Relationship Id="rId5" Type="http://schemas.openxmlformats.org/officeDocument/2006/relationships/image" Target="../media/image83.svg"/><Relationship Id="rId10" Type="http://schemas.openxmlformats.org/officeDocument/2006/relationships/image" Target="../media/image120.png"/><Relationship Id="rId4" Type="http://schemas.openxmlformats.org/officeDocument/2006/relationships/image" Target="../media/image82.png"/><Relationship Id="rId9"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20.pn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05.png"/><Relationship Id="rId5" Type="http://schemas.openxmlformats.org/officeDocument/2006/relationships/image" Target="../media/image83.sv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20.png"/><Relationship Id="rId5" Type="http://schemas.openxmlformats.org/officeDocument/2006/relationships/image" Target="../media/image83.sv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2.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3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48200" y="265083"/>
            <a:ext cx="9220201" cy="1447800"/>
            <a:chOff x="5420131" y="238626"/>
            <a:chExt cx="5765227" cy="1447800"/>
          </a:xfrm>
        </p:grpSpPr>
        <p:sp>
          <p:nvSpPr>
            <p:cNvPr id="3" name="Rounded Rectangle 2"/>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KHỞI ĐỘNG</a:t>
              </a:r>
            </a:p>
          </p:txBody>
        </p:sp>
      </p:grpSp>
      <p:sp>
        <p:nvSpPr>
          <p:cNvPr id="7" name="TextBox 5"/>
          <p:cNvSpPr txBox="1"/>
          <p:nvPr/>
        </p:nvSpPr>
        <p:spPr>
          <a:xfrm>
            <a:off x="4693114" y="4028574"/>
            <a:ext cx="8530549" cy="1040093"/>
          </a:xfrm>
          <a:prstGeom prst="rect">
            <a:avLst/>
          </a:prstGeom>
        </p:spPr>
        <p:txBody>
          <a:bodyPr wrap="square" lIns="0" tIns="0" rIns="0" bIns="0" rtlCol="0" anchor="t">
            <a:spAutoFit/>
          </a:bodyPr>
          <a:lstStyle/>
          <a:p>
            <a:pPr algn="ctr">
              <a:lnSpc>
                <a:spcPts val="9600"/>
              </a:lnSpc>
            </a:pPr>
            <a:r>
              <a:rPr lang="en-US" sz="4000" b="1" dirty="0">
                <a:solidFill>
                  <a:srgbClr val="7030A0"/>
                </a:solidFill>
                <a:latin typeface="Arial" panose="020B0604020202020204" pitchFamily="34" charset="0"/>
                <a:cs typeface="Arial" panose="020B0604020202020204" pitchFamily="34" charset="0"/>
              </a:rPr>
              <a:t>Đà lạt thành phố ngàn hoa</a:t>
            </a:r>
          </a:p>
        </p:txBody>
      </p:sp>
      <p:pic>
        <p:nvPicPr>
          <p:cNvPr id="10" name="Picture 9">
            <a:hlinkClick r:id="rId2" action="ppaction://hlinkfile"/>
          </p:cNvPr>
          <p:cNvPicPr>
            <a:picLocks noChangeAspect="1"/>
          </p:cNvPicPr>
          <p:nvPr/>
        </p:nvPicPr>
        <p:blipFill>
          <a:blip r:embed="rId3"/>
          <a:stretch>
            <a:fillRect/>
          </a:stretch>
        </p:blipFill>
        <p:spPr>
          <a:xfrm>
            <a:off x="4888" y="1712883"/>
            <a:ext cx="17907000" cy="10863344"/>
          </a:xfrm>
          <a:prstGeom prst="rect">
            <a:avLst/>
          </a:prstGeom>
        </p:spPr>
      </p:pic>
    </p:spTree>
    <p:extLst>
      <p:ext uri="{BB962C8B-B14F-4D97-AF65-F5344CB8AC3E}">
        <p14:creationId xmlns:p14="http://schemas.microsoft.com/office/powerpoint/2010/main" val="15562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2</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3x² - 4x + 1 =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Xác định các hệ số a, b, c rồi tính a + b + c.</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Dùng định lí Viète để tìm nghiệm x</a:t>
            </a:r>
            <a:r>
              <a:rPr lang="en-US"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còn lại của phương trình.</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15649" y="3934482"/>
            <a:ext cx="13991848" cy="1323439"/>
          </a:xfrm>
          <a:prstGeom prst="rect">
            <a:avLst/>
          </a:prstGeom>
        </p:spPr>
        <p:txBody>
          <a:bodyPr wrap="square">
            <a:spAutoFit/>
          </a:bodyPr>
          <a:lstStyle/>
          <a:p>
            <a:pPr marL="514350" indent="-514350">
              <a:buFontTx/>
              <a:buAutoNum type="alphaLcParenR"/>
            </a:pPr>
            <a:r>
              <a:rPr lang="pt-BR" sz="4000" dirty="0">
                <a:solidFill>
                  <a:prstClr val="black"/>
                </a:solidFill>
                <a:latin typeface="Google Sans"/>
              </a:rPr>
              <a:t> Phương trình có các hệ số a = 3, b = -4, c = 1. </a:t>
            </a:r>
          </a:p>
          <a:p>
            <a:r>
              <a:rPr lang="pt-BR" sz="4000" dirty="0">
                <a:solidFill>
                  <a:prstClr val="black"/>
                </a:solidFill>
                <a:latin typeface="Google Sans"/>
              </a:rPr>
              <a:t>Do đó a + b + c = 3 + (-4) + 1 = 0.</a:t>
            </a:r>
            <a:endParaRPr lang="el-GR" sz="4000" dirty="0">
              <a:solidFill>
                <a:prstClr val="black"/>
              </a:solidFill>
              <a:latin typeface="Google Sans"/>
            </a:endParaRPr>
          </a:p>
        </p:txBody>
      </p:sp>
      <p:sp>
        <p:nvSpPr>
          <p:cNvPr id="8" name="Rectangle 7"/>
          <p:cNvSpPr/>
          <p:nvPr/>
        </p:nvSpPr>
        <p:spPr>
          <a:xfrm>
            <a:off x="2303926" y="5745420"/>
            <a:ext cx="14817211" cy="1323439"/>
          </a:xfrm>
          <a:prstGeom prst="rect">
            <a:avLst/>
          </a:prstGeom>
        </p:spPr>
        <p:txBody>
          <a:bodyPr wrap="square">
            <a:spAutoFit/>
          </a:bodyPr>
          <a:lstStyle/>
          <a:p>
            <a:pPr algn="just"/>
            <a:r>
              <a:rPr lang="vi-VN" sz="4000" dirty="0">
                <a:solidFill>
                  <a:prstClr val="black"/>
                </a:solidFill>
                <a:latin typeface="Google Sans"/>
              </a:rPr>
              <a:t>b) Ta thấy: 3.1</a:t>
            </a:r>
            <a:r>
              <a:rPr lang="vi-VN" sz="4000" baseline="30000" dirty="0">
                <a:solidFill>
                  <a:prstClr val="black"/>
                </a:solidFill>
                <a:latin typeface="Google Sans"/>
              </a:rPr>
              <a:t>2</a:t>
            </a:r>
            <a:r>
              <a:rPr lang="vi-VN" sz="4000" dirty="0">
                <a:solidFill>
                  <a:prstClr val="black"/>
                </a:solidFill>
                <a:latin typeface="Google Sans"/>
              </a:rPr>
              <a:t> – 4.1 + 1 = 0 nên x₁ = 1 là một nghiệm của phương trình.</a:t>
            </a:r>
            <a:endParaRPr lang="en-US" sz="4000" dirty="0">
              <a:solidFill>
                <a:prstClr val="black"/>
              </a:solidFill>
              <a:latin typeface="Google Sans"/>
            </a:endParaRPr>
          </a:p>
        </p:txBody>
      </p:sp>
      <mc:AlternateContent xmlns:mc="http://schemas.openxmlformats.org/markup-compatibility/2006" xmlns:a14="http://schemas.microsoft.com/office/drawing/2010/main">
        <mc:Choice Requires="a14">
          <p:sp>
            <p:nvSpPr>
              <p:cNvPr id="9" name="Rectangle 8"/>
              <p:cNvSpPr/>
              <p:nvPr/>
            </p:nvSpPr>
            <p:spPr>
              <a:xfrm>
                <a:off x="2321511" y="7079142"/>
                <a:ext cx="10204597" cy="3232616"/>
              </a:xfrm>
              <a:prstGeom prst="rect">
                <a:avLst/>
              </a:prstGeom>
            </p:spPr>
            <p:txBody>
              <a:bodyPr wrap="square">
                <a:spAutoFit/>
              </a:bodyPr>
              <a:lstStyle/>
              <a:p>
                <a:r>
                  <a:rPr lang="vi-VN" sz="4000" kern="100" dirty="0">
                    <a:solidFill>
                      <a:prstClr val="black"/>
                    </a:solidFill>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b="0" i="1" smtClean="0">
                            <a:latin typeface="Cambria Math" panose="02040503050406030204" pitchFamily="18" charset="0"/>
                          </a:rPr>
                          <m:t>3</m:t>
                        </m:r>
                      </m:den>
                    </m:f>
                  </m:oMath>
                </a14:m>
                <a:r>
                  <a:rPr lang="vi-VN" sz="4000" kern="100" dirty="0">
                    <a:solidFill>
                      <a:prstClr val="black"/>
                    </a:solidFill>
                    <a:ea typeface="Times New Roman" panose="02020603050405020304" pitchFamily="18" charset="0"/>
                    <a:cs typeface="Times New Roman" panose="02020603050405020304" pitchFamily="18" charset="0"/>
                  </a:rPr>
                  <a:t>.</a:t>
                </a:r>
                <a:endParaRPr lang="en-US" sz="4000" kern="100" dirty="0">
                  <a:solidFill>
                    <a:prstClr val="black"/>
                  </a:solidFill>
                  <a:ea typeface="Times New Roman" panose="02020603050405020304" pitchFamily="18" charset="0"/>
                  <a:cs typeface="Times New Roman" panose="02020603050405020304" pitchFamily="18" charset="0"/>
                </a:endParaRPr>
              </a:p>
              <a:p>
                <a:r>
                  <a:rPr lang="vi-VN" sz="4000" kern="100" dirty="0">
                    <a:solidFill>
                      <a:prstClr val="black"/>
                    </a:solidFill>
                    <a:ea typeface="Times New Roman" panose="02020603050405020304" pitchFamily="18" charset="0"/>
                    <a:cs typeface="Times New Roman" panose="02020603050405020304" pitchFamily="18" charset="0"/>
                  </a:rPr>
                  <a:t>Do x</a:t>
                </a:r>
                <a:r>
                  <a:rPr lang="en-US" sz="4000" kern="100" baseline="-25000" dirty="0">
                    <a:solidFill>
                      <a:prstClr val="black"/>
                    </a:solidFill>
                    <a:ea typeface="Times New Roman" panose="02020603050405020304" pitchFamily="18" charset="0"/>
                    <a:cs typeface="Times New Roman" panose="02020603050405020304" pitchFamily="18" charset="0"/>
                  </a:rPr>
                  <a:t>1</a:t>
                </a:r>
                <a:r>
                  <a:rPr lang="vi-VN" sz="4000" kern="100" dirty="0">
                    <a:solidFill>
                      <a:prstClr val="black"/>
                    </a:solidFill>
                    <a:ea typeface="Times New Roman" panose="02020603050405020304" pitchFamily="18" charset="0"/>
                    <a:cs typeface="Times New Roman" panose="02020603050405020304" pitchFamily="18" charset="0"/>
                  </a:rPr>
                  <a:t> = 1 nên </a:t>
                </a:r>
                <a:r>
                  <a:rPr lang="en-US" sz="4000" kern="100" dirty="0">
                    <a:solidFill>
                      <a:prstClr val="black"/>
                    </a:solidFill>
                    <a:ea typeface="Times New Roman" panose="02020603050405020304" pitchFamily="18" charset="0"/>
                    <a:cs typeface="Times New Roman" panose="02020603050405020304" pitchFamily="18" charset="0"/>
                  </a:rPr>
                  <a:t>1.</a:t>
                </a:r>
                <a:r>
                  <a:rPr lang="vi-VN" sz="4000" kern="100" dirty="0">
                    <a:solidFill>
                      <a:prstClr val="black"/>
                    </a:solidFill>
                    <a:ea typeface="Times New Roman" panose="02020603050405020304" pitchFamily="18" charset="0"/>
                    <a:cs typeface="Times New Roman" panose="02020603050405020304" pitchFamily="18" charset="0"/>
                  </a:rPr>
                  <a:t>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i="1">
                            <a:latin typeface="Cambria Math" panose="02040503050406030204" pitchFamily="18" charset="0"/>
                          </a:rPr>
                          <m:t>3</m:t>
                        </m:r>
                      </m:den>
                    </m:f>
                    <m:r>
                      <a:rPr lang="en-US" sz="4800" b="0" i="0" smtClean="0">
                        <a:latin typeface="Cambria Math" panose="02040503050406030204" pitchFamily="18" charset="0"/>
                      </a:rPr>
                      <m:t>.</m:t>
                    </m:r>
                  </m:oMath>
                </a14:m>
                <a:endParaRPr lang="en-US" sz="4000" kern="100" dirty="0">
                  <a:solidFill>
                    <a:prstClr val="black"/>
                  </a:solidFill>
                  <a:ea typeface="Times New Roman" panose="02020603050405020304" pitchFamily="18" charset="0"/>
                  <a:cs typeface="Times New Roman" panose="02020603050405020304" pitchFamily="18" charset="0"/>
                </a:endParaRPr>
              </a:p>
              <a:p>
                <a:r>
                  <a:rPr lang="vi-VN" sz="4000" kern="100" dirty="0">
                    <a:solidFill>
                      <a:prstClr val="black"/>
                    </a:solidFill>
                    <a:ea typeface="Times New Roman" panose="02020603050405020304" pitchFamily="18" charset="0"/>
                    <a:cs typeface="Times New Roman" panose="02020603050405020304" pitchFamily="18" charset="0"/>
                  </a:rPr>
                  <a:t>Suy ra 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i="1">
                            <a:latin typeface="Cambria Math" panose="02040503050406030204" pitchFamily="18" charset="0"/>
                          </a:rPr>
                          <m:t>3</m:t>
                        </m:r>
                      </m:den>
                    </m:f>
                  </m:oMath>
                </a14:m>
                <a:endParaRPr lang="en-US" dirty="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321511" y="7079142"/>
                <a:ext cx="10204597" cy="3232616"/>
              </a:xfrm>
              <a:prstGeom prst="rect">
                <a:avLst/>
              </a:prstGeom>
              <a:blipFill rotWithShape="0">
                <a:blip r:embed="rId5"/>
                <a:stretch>
                  <a:fillRect l="-2151" b="-942"/>
                </a:stretch>
              </a:blipFill>
            </p:spPr>
            <p:txBody>
              <a:bodyPr/>
              <a:lstStyle/>
              <a:p>
                <a:r>
                  <a:rPr lang="en-US">
                    <a:noFill/>
                  </a:rPr>
                  <a:t> </a:t>
                </a:r>
              </a:p>
            </p:txBody>
          </p:sp>
        </mc:Fallback>
      </mc:AlternateContent>
    </p:spTree>
    <p:extLst>
      <p:ext uri="{BB962C8B-B14F-4D97-AF65-F5344CB8AC3E}">
        <p14:creationId xmlns:p14="http://schemas.microsoft.com/office/powerpoint/2010/main" val="31065874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3</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2x² + 5x + 3 =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Xác định các hệ số a, b, c rồi tính a </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b + c.</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Dùng định lí Viète để tìm nghiệm x</a:t>
            </a:r>
            <a:r>
              <a:rPr lang="en-US"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còn lại của phương trình.</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323439"/>
          </a:xfrm>
          <a:prstGeom prst="rect">
            <a:avLst/>
          </a:prstGeom>
        </p:spPr>
        <p:txBody>
          <a:bodyPr wrap="square">
            <a:spAutoFit/>
          </a:bodyPr>
          <a:lstStyle/>
          <a:p>
            <a:pPr marL="514350" indent="-514350">
              <a:buFontTx/>
              <a:buAutoNum type="alphaLcParenR"/>
            </a:pPr>
            <a:r>
              <a:rPr lang="pt-BR" sz="4000" dirty="0">
                <a:solidFill>
                  <a:prstClr val="black"/>
                </a:solidFill>
                <a:latin typeface="Google Sans"/>
              </a:rPr>
              <a:t> Phương trình có các hệ số a = 2, b = 5, c = 3. </a:t>
            </a:r>
          </a:p>
          <a:p>
            <a:r>
              <a:rPr lang="pt-BR" sz="4000" dirty="0">
                <a:solidFill>
                  <a:prstClr val="black"/>
                </a:solidFill>
                <a:latin typeface="Google Sans"/>
              </a:rPr>
              <a:t>Do đó a </a:t>
            </a:r>
            <a:r>
              <a:rPr lang="en-US" sz="4000" kern="100" dirty="0">
                <a:ea typeface="Times New Roman" panose="02020603050405020304" pitchFamily="18" charset="0"/>
                <a:cs typeface="Times New Roman" panose="02020603050405020304" pitchFamily="18" charset="0"/>
              </a:rPr>
              <a:t>–</a:t>
            </a:r>
            <a:r>
              <a:rPr lang="pt-BR" sz="4000" dirty="0">
                <a:solidFill>
                  <a:prstClr val="black"/>
                </a:solidFill>
                <a:latin typeface="Google Sans"/>
              </a:rPr>
              <a:t> b + c = </a:t>
            </a:r>
            <a:r>
              <a:rPr lang="pt-BR" sz="4000" dirty="0">
                <a:latin typeface="Google Sans"/>
              </a:rPr>
              <a:t>3 </a:t>
            </a:r>
            <a:r>
              <a:rPr lang="en-US" sz="4000" kern="100" dirty="0">
                <a:ea typeface="Times New Roman" panose="02020603050405020304" pitchFamily="18" charset="0"/>
                <a:cs typeface="Times New Roman" panose="02020603050405020304" pitchFamily="18" charset="0"/>
              </a:rPr>
              <a:t>–</a:t>
            </a:r>
            <a:r>
              <a:rPr lang="pt-BR" sz="4000" dirty="0">
                <a:solidFill>
                  <a:prstClr val="black"/>
                </a:solidFill>
                <a:latin typeface="Google Sans"/>
              </a:rPr>
              <a:t> 5 + 2 = 0.</a:t>
            </a:r>
            <a:endParaRPr lang="el-GR" sz="4000" dirty="0">
              <a:solidFill>
                <a:prstClr val="black"/>
              </a:solidFill>
              <a:latin typeface="Google Sans"/>
            </a:endParaRPr>
          </a:p>
        </p:txBody>
      </p:sp>
      <p:sp>
        <p:nvSpPr>
          <p:cNvPr id="8" name="Rectangle 7"/>
          <p:cNvSpPr/>
          <p:nvPr/>
        </p:nvSpPr>
        <p:spPr>
          <a:xfrm>
            <a:off x="2321511" y="5155671"/>
            <a:ext cx="14817211" cy="1323439"/>
          </a:xfrm>
          <a:prstGeom prst="rect">
            <a:avLst/>
          </a:prstGeom>
        </p:spPr>
        <p:txBody>
          <a:bodyPr wrap="square">
            <a:spAutoFit/>
          </a:bodyPr>
          <a:lstStyle/>
          <a:p>
            <a:pPr algn="just"/>
            <a:r>
              <a:rPr lang="vi-VN" sz="4000" dirty="0">
                <a:solidFill>
                  <a:prstClr val="black"/>
                </a:solidFill>
                <a:latin typeface="Google Sans"/>
              </a:rPr>
              <a:t>b) Ta thấy: </a:t>
            </a:r>
            <a:r>
              <a:rPr lang="en-US" sz="4000" dirty="0">
                <a:solidFill>
                  <a:prstClr val="black"/>
                </a:solidFill>
                <a:latin typeface="Google Sans"/>
              </a:rPr>
              <a:t>2</a:t>
            </a:r>
            <a:r>
              <a:rPr lang="vi-VN" sz="4000" dirty="0">
                <a:solidFill>
                  <a:prstClr val="black"/>
                </a:solidFill>
                <a:latin typeface="Google Sans"/>
              </a:rPr>
              <a:t>.</a:t>
            </a:r>
            <a:r>
              <a:rPr lang="en-US" sz="4000" kern="100" dirty="0">
                <a:ea typeface="Times New Roman" panose="02020603050405020304" pitchFamily="18" charset="0"/>
                <a:cs typeface="Times New Roman" panose="02020603050405020304" pitchFamily="18" charset="0"/>
              </a:rPr>
              <a:t>(–</a:t>
            </a:r>
            <a:r>
              <a:rPr lang="vi-VN" sz="4000" dirty="0">
                <a:solidFill>
                  <a:prstClr val="black"/>
                </a:solidFill>
                <a:latin typeface="Google Sans"/>
              </a:rPr>
              <a:t>1</a:t>
            </a:r>
            <a:r>
              <a:rPr lang="en-US" sz="4000" dirty="0">
                <a:solidFill>
                  <a:prstClr val="black"/>
                </a:solidFill>
                <a:latin typeface="Google Sans"/>
              </a:rPr>
              <a:t>)</a:t>
            </a:r>
            <a:r>
              <a:rPr lang="vi-VN" sz="4000" baseline="30000" dirty="0">
                <a:solidFill>
                  <a:prstClr val="black"/>
                </a:solidFill>
                <a:latin typeface="Google Sans"/>
              </a:rPr>
              <a:t>2</a:t>
            </a:r>
            <a:r>
              <a:rPr lang="vi-VN" sz="4000" dirty="0">
                <a:solidFill>
                  <a:prstClr val="black"/>
                </a:solidFill>
                <a:latin typeface="Google Sans"/>
              </a:rPr>
              <a:t> </a:t>
            </a:r>
            <a:r>
              <a:rPr lang="en-US" sz="4000" dirty="0">
                <a:solidFill>
                  <a:prstClr val="black"/>
                </a:solidFill>
                <a:latin typeface="Google Sans"/>
              </a:rPr>
              <a:t>+</a:t>
            </a:r>
            <a:r>
              <a:rPr lang="vi-VN" sz="4000" dirty="0">
                <a:solidFill>
                  <a:prstClr val="black"/>
                </a:solidFill>
                <a:latin typeface="Google Sans"/>
              </a:rPr>
              <a:t> </a:t>
            </a:r>
            <a:r>
              <a:rPr lang="en-US" sz="4000" dirty="0">
                <a:solidFill>
                  <a:prstClr val="black"/>
                </a:solidFill>
                <a:latin typeface="Google Sans"/>
              </a:rPr>
              <a:t>5</a:t>
            </a:r>
            <a:r>
              <a:rPr lang="vi-VN" sz="4000" dirty="0">
                <a:solidFill>
                  <a:prstClr val="black"/>
                </a:solidFill>
                <a:latin typeface="Google Sans"/>
              </a:rPr>
              <a:t>.</a:t>
            </a:r>
            <a:r>
              <a:rPr lang="en-US" sz="4000" kern="100" dirty="0">
                <a:ea typeface="Times New Roman" panose="02020603050405020304" pitchFamily="18" charset="0"/>
                <a:cs typeface="Times New Roman" panose="02020603050405020304" pitchFamily="18" charset="0"/>
              </a:rPr>
              <a:t> (–</a:t>
            </a:r>
            <a:r>
              <a:rPr lang="vi-VN" sz="4000" dirty="0">
                <a:solidFill>
                  <a:prstClr val="black"/>
                </a:solidFill>
                <a:latin typeface="Google Sans"/>
              </a:rPr>
              <a:t>1</a:t>
            </a:r>
            <a:r>
              <a:rPr lang="en-US" sz="4000" dirty="0">
                <a:solidFill>
                  <a:prstClr val="black"/>
                </a:solidFill>
                <a:latin typeface="Google Sans"/>
              </a:rPr>
              <a:t>)</a:t>
            </a:r>
            <a:r>
              <a:rPr lang="vi-VN" sz="4000" dirty="0">
                <a:solidFill>
                  <a:prstClr val="black"/>
                </a:solidFill>
                <a:latin typeface="Google Sans"/>
              </a:rPr>
              <a:t> + </a:t>
            </a:r>
            <a:r>
              <a:rPr lang="en-US" sz="4000" dirty="0">
                <a:solidFill>
                  <a:prstClr val="black"/>
                </a:solidFill>
                <a:latin typeface="Google Sans"/>
              </a:rPr>
              <a:t>3</a:t>
            </a:r>
            <a:r>
              <a:rPr lang="vi-VN" sz="4000" dirty="0">
                <a:solidFill>
                  <a:prstClr val="black"/>
                </a:solidFill>
                <a:latin typeface="Google Sans"/>
              </a:rPr>
              <a:t> = 0 nên x₁ = </a:t>
            </a:r>
            <a:r>
              <a:rPr lang="en-US" sz="4000" kern="100" dirty="0">
                <a:ea typeface="Times New Roman" panose="02020603050405020304" pitchFamily="18" charset="0"/>
                <a:cs typeface="Times New Roman" panose="02020603050405020304" pitchFamily="18" charset="0"/>
              </a:rPr>
              <a:t>–</a:t>
            </a:r>
            <a:r>
              <a:rPr lang="vi-VN" sz="4000" dirty="0">
                <a:solidFill>
                  <a:prstClr val="black"/>
                </a:solidFill>
                <a:latin typeface="Google Sans"/>
              </a:rPr>
              <a:t>1 là một nghiệm của phương trình.</a:t>
            </a:r>
            <a:endParaRPr lang="en-US" sz="4000" dirty="0">
              <a:solidFill>
                <a:prstClr val="black"/>
              </a:solidFill>
              <a:latin typeface="Google Sans"/>
            </a:endParaRPr>
          </a:p>
        </p:txBody>
      </p:sp>
      <mc:AlternateContent xmlns:mc="http://schemas.openxmlformats.org/markup-compatibility/2006" xmlns:a14="http://schemas.microsoft.com/office/drawing/2010/main">
        <mc:Choice Requires="a14">
          <p:sp>
            <p:nvSpPr>
              <p:cNvPr id="9" name="Rectangle 8"/>
              <p:cNvSpPr/>
              <p:nvPr/>
            </p:nvSpPr>
            <p:spPr>
              <a:xfrm>
                <a:off x="2296111" y="6466410"/>
                <a:ext cx="10204597" cy="3748206"/>
              </a:xfrm>
              <a:prstGeom prst="rect">
                <a:avLst/>
              </a:prstGeom>
            </p:spPr>
            <p:txBody>
              <a:bodyPr wrap="square">
                <a:spAutoFit/>
              </a:bodyPr>
              <a:lstStyle/>
              <a:p>
                <a:r>
                  <a:rPr lang="vi-VN" sz="4000" kern="100" dirty="0">
                    <a:solidFill>
                      <a:prstClr val="black"/>
                    </a:solidFill>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solidFill>
                              <a:prstClr val="black"/>
                            </a:solidFill>
                            <a:latin typeface="Cambria Math" panose="02040503050406030204" pitchFamily="18" charset="0"/>
                          </a:rPr>
                        </m:ctrlPr>
                      </m:fPr>
                      <m:num>
                        <m:r>
                          <a:rPr lang="en-US" sz="4800" b="0" i="1" smtClean="0">
                            <a:solidFill>
                              <a:prstClr val="black"/>
                            </a:solidFill>
                            <a:latin typeface="Cambria Math" panose="02040503050406030204" pitchFamily="18" charset="0"/>
                          </a:rPr>
                          <m:t>3</m:t>
                        </m:r>
                      </m:num>
                      <m:den>
                        <m:r>
                          <a:rPr lang="en-US" sz="4800" b="0" i="1" smtClean="0">
                            <a:solidFill>
                              <a:prstClr val="black"/>
                            </a:solidFill>
                            <a:latin typeface="Cambria Math" panose="02040503050406030204" pitchFamily="18" charset="0"/>
                          </a:rPr>
                          <m:t>2</m:t>
                        </m:r>
                      </m:den>
                    </m:f>
                  </m:oMath>
                </a14:m>
                <a:r>
                  <a:rPr lang="vi-VN" sz="4000" kern="100" dirty="0">
                    <a:solidFill>
                      <a:prstClr val="black"/>
                    </a:solidFill>
                    <a:ea typeface="Times New Roman" panose="02020603050405020304" pitchFamily="18" charset="0"/>
                    <a:cs typeface="Times New Roman" panose="02020603050405020304" pitchFamily="18" charset="0"/>
                  </a:rPr>
                  <a:t>.</a:t>
                </a:r>
                <a:endParaRPr lang="en-US" sz="4000" kern="100" dirty="0">
                  <a:solidFill>
                    <a:prstClr val="black"/>
                  </a:solidFill>
                  <a:ea typeface="Times New Roman" panose="02020603050405020304" pitchFamily="18" charset="0"/>
                  <a:cs typeface="Times New Roman" panose="02020603050405020304" pitchFamily="18" charset="0"/>
                </a:endParaRPr>
              </a:p>
              <a:p>
                <a:r>
                  <a:rPr lang="vi-VN" sz="4000" kern="100" dirty="0">
                    <a:solidFill>
                      <a:prstClr val="black"/>
                    </a:solidFill>
                    <a:ea typeface="Times New Roman" panose="02020603050405020304" pitchFamily="18" charset="0"/>
                    <a:cs typeface="Times New Roman" panose="02020603050405020304" pitchFamily="18" charset="0"/>
                  </a:rPr>
                  <a:t>Do x</a:t>
                </a:r>
                <a:r>
                  <a:rPr lang="en-US" sz="4000" kern="100" baseline="-25000" dirty="0">
                    <a:solidFill>
                      <a:prstClr val="black"/>
                    </a:solidFill>
                    <a:ea typeface="Times New Roman" panose="02020603050405020304" pitchFamily="18" charset="0"/>
                    <a:cs typeface="Times New Roman" panose="02020603050405020304" pitchFamily="18" charset="0"/>
                  </a:rPr>
                  <a:t>1</a:t>
                </a:r>
                <a:r>
                  <a:rPr lang="vi-VN" sz="4000" kern="100" dirty="0">
                    <a:solidFill>
                      <a:prstClr val="black"/>
                    </a:solidFill>
                    <a:ea typeface="Times New Roman" panose="02020603050405020304" pitchFamily="18" charset="0"/>
                    <a:cs typeface="Times New Roman" panose="02020603050405020304" pitchFamily="18" charset="0"/>
                  </a:rPr>
                  <a:t> = </a:t>
                </a:r>
                <a:r>
                  <a:rPr lang="en-US" sz="4000" kern="100" dirty="0">
                    <a:ea typeface="Times New Roman" panose="02020603050405020304" pitchFamily="18" charset="0"/>
                    <a:cs typeface="Times New Roman" panose="02020603050405020304" pitchFamily="18" charset="0"/>
                  </a:rPr>
                  <a:t>–</a:t>
                </a:r>
                <a:r>
                  <a:rPr lang="vi-VN" sz="4000" kern="100" dirty="0">
                    <a:solidFill>
                      <a:prstClr val="black"/>
                    </a:solidFill>
                    <a:ea typeface="Times New Roman" panose="02020603050405020304" pitchFamily="18" charset="0"/>
                    <a:cs typeface="Times New Roman" panose="02020603050405020304" pitchFamily="18" charset="0"/>
                  </a:rPr>
                  <a:t>1 nên </a:t>
                </a:r>
                <a:r>
                  <a:rPr lang="en-US" sz="4000" kern="100" dirty="0">
                    <a:ea typeface="Times New Roman" panose="02020603050405020304" pitchFamily="18" charset="0"/>
                    <a:cs typeface="Times New Roman" panose="02020603050405020304" pitchFamily="18" charset="0"/>
                  </a:rPr>
                  <a:t>–</a:t>
                </a:r>
                <a:r>
                  <a:rPr lang="en-US" sz="4000" kern="100" dirty="0">
                    <a:solidFill>
                      <a:prstClr val="black"/>
                    </a:solidFill>
                    <a:ea typeface="Times New Roman" panose="02020603050405020304" pitchFamily="18" charset="0"/>
                    <a:cs typeface="Times New Roman" panose="02020603050405020304" pitchFamily="18" charset="0"/>
                  </a:rPr>
                  <a:t>1.</a:t>
                </a:r>
                <a:r>
                  <a:rPr lang="vi-VN" sz="4000" kern="100" dirty="0">
                    <a:solidFill>
                      <a:prstClr val="black"/>
                    </a:solidFill>
                    <a:ea typeface="Times New Roman" panose="02020603050405020304" pitchFamily="18" charset="0"/>
                    <a:cs typeface="Times New Roman" panose="02020603050405020304" pitchFamily="18" charset="0"/>
                  </a:rPr>
                  <a:t>x₂ = </a:t>
                </a:r>
                <a14:m>
                  <m:oMath xmlns:m="http://schemas.openxmlformats.org/officeDocument/2006/math">
                    <m:f>
                      <m:fPr>
                        <m:ctrlPr>
                          <a:rPr lang="en-US" sz="6000" i="1">
                            <a:solidFill>
                              <a:prstClr val="black"/>
                            </a:solidFill>
                            <a:latin typeface="Cambria Math" panose="02040503050406030204" pitchFamily="18" charset="0"/>
                          </a:rPr>
                        </m:ctrlPr>
                      </m:fPr>
                      <m:num>
                        <m:r>
                          <m:rPr>
                            <m:nor/>
                          </m:rPr>
                          <a:rPr lang="en-US" sz="4800" kern="100" dirty="0">
                            <a:ea typeface="Times New Roman" panose="02020603050405020304" pitchFamily="18" charset="0"/>
                            <a:cs typeface="Times New Roman" panose="02020603050405020304" pitchFamily="18" charset="0"/>
                          </a:rPr>
                          <m:t>–</m:t>
                        </m:r>
                        <m:r>
                          <a:rPr lang="en-US" sz="6000" b="0" i="1" smtClean="0">
                            <a:solidFill>
                              <a:prstClr val="black"/>
                            </a:solidFill>
                            <a:latin typeface="Cambria Math" panose="02040503050406030204" pitchFamily="18" charset="0"/>
                          </a:rPr>
                          <m:t>3</m:t>
                        </m:r>
                      </m:num>
                      <m:den>
                        <m:r>
                          <a:rPr lang="en-US" sz="6000" b="0" i="1" smtClean="0">
                            <a:solidFill>
                              <a:prstClr val="black"/>
                            </a:solidFill>
                            <a:latin typeface="Cambria Math" panose="02040503050406030204" pitchFamily="18" charset="0"/>
                          </a:rPr>
                          <m:t>2</m:t>
                        </m:r>
                      </m:den>
                    </m:f>
                    <m:r>
                      <a:rPr lang="en-US" sz="6000" smtClean="0">
                        <a:solidFill>
                          <a:prstClr val="black"/>
                        </a:solidFill>
                        <a:latin typeface="Cambria Math" panose="02040503050406030204" pitchFamily="18" charset="0"/>
                      </a:rPr>
                      <m:t>.</m:t>
                    </m:r>
                  </m:oMath>
                </a14:m>
                <a:endParaRPr lang="en-US" sz="4000" kern="100" dirty="0">
                  <a:solidFill>
                    <a:prstClr val="black"/>
                  </a:solidFill>
                  <a:ea typeface="Times New Roman" panose="02020603050405020304" pitchFamily="18" charset="0"/>
                  <a:cs typeface="Times New Roman" panose="02020603050405020304" pitchFamily="18" charset="0"/>
                </a:endParaRPr>
              </a:p>
              <a:p>
                <a:r>
                  <a:rPr lang="vi-VN" sz="4000" kern="100" dirty="0">
                    <a:solidFill>
                      <a:prstClr val="black"/>
                    </a:solidFill>
                    <a:ea typeface="Times New Roman" panose="02020603050405020304" pitchFamily="18" charset="0"/>
                    <a:cs typeface="Times New Roman" panose="02020603050405020304" pitchFamily="18" charset="0"/>
                  </a:rPr>
                  <a:t>Suy ra x₂ = </a:t>
                </a:r>
                <a14:m>
                  <m:oMath xmlns:m="http://schemas.openxmlformats.org/officeDocument/2006/math">
                    <m:f>
                      <m:fPr>
                        <m:ctrlPr>
                          <a:rPr lang="en-US" sz="6000" i="1">
                            <a:solidFill>
                              <a:prstClr val="black"/>
                            </a:solidFill>
                            <a:latin typeface="Cambria Math" panose="02040503050406030204" pitchFamily="18" charset="0"/>
                          </a:rPr>
                        </m:ctrlPr>
                      </m:fPr>
                      <m:num>
                        <m:r>
                          <m:rPr>
                            <m:nor/>
                          </m:rPr>
                          <a:rPr lang="en-US" sz="4800" kern="100" dirty="0">
                            <a:ea typeface="Times New Roman" panose="02020603050405020304" pitchFamily="18" charset="0"/>
                            <a:cs typeface="Times New Roman" panose="02020603050405020304" pitchFamily="18" charset="0"/>
                          </a:rPr>
                          <m:t>–</m:t>
                        </m:r>
                        <m:r>
                          <a:rPr lang="en-US" sz="6000" i="1">
                            <a:solidFill>
                              <a:prstClr val="black"/>
                            </a:solidFill>
                            <a:latin typeface="Cambria Math" panose="02040503050406030204" pitchFamily="18" charset="0"/>
                          </a:rPr>
                          <m:t>3</m:t>
                        </m:r>
                      </m:num>
                      <m:den>
                        <m:r>
                          <a:rPr lang="en-US" sz="6000" i="1">
                            <a:solidFill>
                              <a:prstClr val="black"/>
                            </a:solidFill>
                            <a:latin typeface="Cambria Math" panose="02040503050406030204" pitchFamily="18" charset="0"/>
                          </a:rPr>
                          <m:t>2</m:t>
                        </m:r>
                      </m:den>
                    </m:f>
                  </m:oMath>
                </a14:m>
                <a:endParaRPr lang="en-US" dirty="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296111" y="6466410"/>
                <a:ext cx="10204597" cy="3748206"/>
              </a:xfrm>
              <a:prstGeom prst="rect">
                <a:avLst/>
              </a:prstGeom>
              <a:blipFill rotWithShape="0">
                <a:blip r:embed="rId5"/>
                <a:stretch>
                  <a:fillRect l="-2151"/>
                </a:stretch>
              </a:blipFill>
            </p:spPr>
            <p:txBody>
              <a:bodyPr/>
              <a:lstStyle/>
              <a:p>
                <a:r>
                  <a:rPr lang="en-US">
                    <a:noFill/>
                  </a:rPr>
                  <a:t> </a:t>
                </a:r>
              </a:p>
            </p:txBody>
          </p:sp>
        </mc:Fallback>
      </mc:AlternateContent>
    </p:spTree>
    <p:extLst>
      <p:ext uri="{BB962C8B-B14F-4D97-AF65-F5344CB8AC3E}">
        <p14:creationId xmlns:p14="http://schemas.microsoft.com/office/powerpoint/2010/main" val="31539394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Nhận xét:</a:t>
              </a:r>
              <a:endParaRPr lang="en-US" sz="6000" b="1" u="sng" dirty="0">
                <a:solidFill>
                  <a:prstClr val="black"/>
                </a:solidFil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6677" y="8137841"/>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30200" y="4543336"/>
                <a:ext cx="17026596" cy="2004908"/>
              </a:xfrm>
              <a:prstGeom prst="rect">
                <a:avLst/>
              </a:prstGeom>
            </p:spPr>
            <p:txBody>
              <a:bodyPr wrap="square">
                <a:spAutoFit/>
              </a:bodyPr>
              <a:lstStyle/>
              <a:p>
                <a:pPr algn="just"/>
                <a:r>
                  <a:rPr lang="en-US" sz="4400" dirty="0"/>
                  <a:t>	</a:t>
                </a:r>
                <a:r>
                  <a:rPr lang="vi-VN" sz="4400" dirty="0"/>
                  <a:t>Nếu phương trình ax² + bx + c = 0 (a ≠ 0) có a+b+c=0 thì phương trình có một nghiệm là x₁ = 1 và nghiệm còn lại là x₂ = </a:t>
                </a:r>
                <a14:m>
                  <m:oMath xmlns:m="http://schemas.openxmlformats.org/officeDocument/2006/math">
                    <m:f>
                      <m:fPr>
                        <m:ctrlPr>
                          <a:rPr lang="vi-VN" sz="6000" i="1" dirty="0" smtClean="0">
                            <a:latin typeface="Cambria Math" panose="02040503050406030204" pitchFamily="18" charset="0"/>
                          </a:rPr>
                        </m:ctrlPr>
                      </m:fPr>
                      <m:num>
                        <m:r>
                          <a:rPr lang="en-US" sz="6000" b="0" i="1" dirty="0" smtClean="0">
                            <a:latin typeface="Cambria Math" panose="02040503050406030204" pitchFamily="18" charset="0"/>
                          </a:rPr>
                          <m:t>𝑐</m:t>
                        </m:r>
                      </m:num>
                      <m:den>
                        <m:r>
                          <a:rPr lang="en-US" sz="6000" b="0" i="1" dirty="0" smtClean="0">
                            <a:latin typeface="Cambria Math" panose="02040503050406030204" pitchFamily="18" charset="0"/>
                          </a:rPr>
                          <m:t>𝑎</m:t>
                        </m:r>
                      </m:den>
                    </m:f>
                  </m:oMath>
                </a14:m>
                <a:endParaRPr lang="vi-VN" sz="4400" dirty="0"/>
              </a:p>
            </p:txBody>
          </p:sp>
        </mc:Choice>
        <mc:Fallback xmlns="">
          <p:sp>
            <p:nvSpPr>
              <p:cNvPr id="2" name="Rectangle 1"/>
              <p:cNvSpPr>
                <a:spLocks noRot="1" noChangeAspect="1" noMove="1" noResize="1" noEditPoints="1" noAdjustHandles="1" noChangeArrowheads="1" noChangeShapeType="1" noTextEdit="1"/>
              </p:cNvSpPr>
              <p:nvPr/>
            </p:nvSpPr>
            <p:spPr>
              <a:xfrm>
                <a:off x="330200" y="4543336"/>
                <a:ext cx="17026596" cy="2004908"/>
              </a:xfrm>
              <a:prstGeom prst="rect">
                <a:avLst/>
              </a:prstGeom>
              <a:blipFill rotWithShape="0">
                <a:blip r:embed="rId8"/>
                <a:stretch>
                  <a:fillRect l="-1432" t="-6991" r="-1468" b="-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42473" y="6536844"/>
                <a:ext cx="17217523" cy="1881412"/>
              </a:xfrm>
              <a:prstGeom prst="rect">
                <a:avLst/>
              </a:prstGeom>
            </p:spPr>
            <p:txBody>
              <a:bodyPr wrap="square">
                <a:spAutoFit/>
              </a:bodyPr>
              <a:lstStyle/>
              <a:p>
                <a:pPr algn="just"/>
                <a:r>
                  <a:rPr lang="en-US" sz="4400" dirty="0"/>
                  <a:t>	</a:t>
                </a:r>
                <a:r>
                  <a:rPr lang="vi-VN" sz="4400" dirty="0"/>
                  <a:t>Nếu phương trình ax² + bx + c = 0 (a ≠ 0) có a-b+c=0 thì phương trình có một nghiệm là x₁ = -1 và nghiệm còn lại là x</a:t>
                </a:r>
                <a:r>
                  <a:rPr lang="en-US" sz="4400" baseline="-25000" dirty="0"/>
                  <a:t>2</a:t>
                </a:r>
                <a:r>
                  <a:rPr lang="vi-VN" sz="4400" dirty="0"/>
                  <a:t> = - </a:t>
                </a:r>
                <a14:m>
                  <m:oMath xmlns:m="http://schemas.openxmlformats.org/officeDocument/2006/math">
                    <m:f>
                      <m:fPr>
                        <m:ctrlPr>
                          <a:rPr lang="vi-VN" sz="5400" i="1" dirty="0">
                            <a:latin typeface="Cambria Math" panose="02040503050406030204" pitchFamily="18" charset="0"/>
                          </a:rPr>
                        </m:ctrlPr>
                      </m:fPr>
                      <m:num>
                        <m:r>
                          <a:rPr lang="en-US" sz="5400" i="1" dirty="0">
                            <a:latin typeface="Cambria Math" panose="02040503050406030204" pitchFamily="18" charset="0"/>
                          </a:rPr>
                          <m:t>𝑐</m:t>
                        </m:r>
                      </m:num>
                      <m:den>
                        <m:r>
                          <a:rPr lang="en-US" sz="5400" i="1" dirty="0">
                            <a:latin typeface="Cambria Math" panose="02040503050406030204" pitchFamily="18" charset="0"/>
                          </a:rPr>
                          <m:t>𝑎</m:t>
                        </m:r>
                      </m:den>
                    </m:f>
                  </m:oMath>
                </a14:m>
                <a:endParaRPr lang="en-US" sz="4400" dirty="0"/>
              </a:p>
            </p:txBody>
          </p:sp>
        </mc:Choice>
        <mc:Fallback xmlns="">
          <p:sp>
            <p:nvSpPr>
              <p:cNvPr id="16" name="Rectangle 15"/>
              <p:cNvSpPr>
                <a:spLocks noRot="1" noChangeAspect="1" noMove="1" noResize="1" noEditPoints="1" noAdjustHandles="1" noChangeArrowheads="1" noChangeShapeType="1" noTextEdit="1"/>
              </p:cNvSpPr>
              <p:nvPr/>
            </p:nvSpPr>
            <p:spPr>
              <a:xfrm>
                <a:off x="342473" y="6536844"/>
                <a:ext cx="17217523" cy="1881412"/>
              </a:xfrm>
              <a:prstGeom prst="rect">
                <a:avLst/>
              </a:prstGeom>
              <a:blipFill rotWithShape="0">
                <a:blip r:embed="rId9"/>
                <a:stretch>
                  <a:fillRect l="-1416" t="-7443" r="-1416" b="-2589"/>
                </a:stretch>
              </a:blipFill>
            </p:spPr>
            <p:txBody>
              <a:bodyPr/>
              <a:lstStyle/>
              <a:p>
                <a:r>
                  <a:rPr lang="en-US">
                    <a:noFill/>
                  </a:rPr>
                  <a:t> </a:t>
                </a:r>
              </a:p>
            </p:txBody>
          </p:sp>
        </mc:Fallback>
      </mc:AlternateContent>
    </p:spTree>
    <p:extLst>
      <p:ext uri="{BB962C8B-B14F-4D97-AF65-F5344CB8AC3E}">
        <p14:creationId xmlns:p14="http://schemas.microsoft.com/office/powerpoint/2010/main" val="18555362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4</a:t>
            </a:r>
            <a:endParaRPr sz="4300" b="1" dirty="0">
              <a:solidFill>
                <a:prstClr val="white"/>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Không tính </a:t>
                </a:r>
                <a:r>
                  <a:rPr lang="vi-VN" sz="4000" kern="100" dirty="0">
                    <a:solidFill>
                      <a:srgbClr val="7030A0"/>
                    </a:solidFill>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a:solidFill>
                      <a:srgbClr val="7030A0"/>
                    </a:solidFill>
                    <a:ea typeface="Times New Roman" panose="02020603050405020304" pitchFamily="18" charset="0"/>
                    <a:cs typeface="Times New Roman" panose="02020603050405020304" pitchFamily="18" charset="0"/>
                  </a:rPr>
                  <a:t>, giải phương trình </a:t>
                </a:r>
                <a14:m>
                  <m:oMath xmlns:m="http://schemas.openxmlformats.org/officeDocument/2006/math">
                    <m:rad>
                      <m:radPr>
                        <m:degHide m:val="on"/>
                        <m:ctrlPr>
                          <a:rPr lang="vi-VN" sz="4400" i="1" kern="100" dirty="0" smtClean="0">
                            <a:solidFill>
                              <a:srgbClr val="7030A0"/>
                            </a:solidFill>
                            <a:latin typeface="Cambria Math" panose="02040503050406030204" pitchFamily="18" charset="0"/>
                            <a:cs typeface="Times New Roman" panose="02020603050405020304" pitchFamily="18" charset="0"/>
                          </a:rPr>
                        </m:ctrlPr>
                      </m:radPr>
                      <m:deg/>
                      <m:e>
                        <m:r>
                          <a:rPr lang="en-US" sz="4400" b="0" i="1" kern="100" dirty="0" smtClean="0">
                            <a:solidFill>
                              <a:srgbClr val="7030A0"/>
                            </a:solidFill>
                            <a:latin typeface="Cambria Math" panose="02040503050406030204" pitchFamily="18" charset="0"/>
                            <a:cs typeface="Times New Roman" panose="02020603050405020304" pitchFamily="18" charset="0"/>
                          </a:rPr>
                          <m:t>3</m:t>
                        </m:r>
                      </m:e>
                    </m:rad>
                  </m:oMath>
                </a14:m>
                <a:r>
                  <a:rPr lang="vi-VN" sz="4000" kern="100" dirty="0">
                    <a:solidFill>
                      <a:srgbClr val="7030A0"/>
                    </a:solidFill>
                    <a:ea typeface="Times New Roman" panose="02020603050405020304" pitchFamily="18" charset="0"/>
                    <a:cs typeface="Times New Roman" panose="02020603050405020304" pitchFamily="18" charset="0"/>
                  </a:rPr>
                  <a:t>x²</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(2</a:t>
                </a:r>
                <a14:m>
                  <m:oMath xmlns:m="http://schemas.openxmlformats.org/officeDocument/2006/math">
                    <m:r>
                      <a:rPr lang="en-US" sz="4800" b="0" i="0"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rgbClr val="7030A0"/>
                        </a:solidFill>
                        <a:ea typeface="Times New Roman" panose="02020603050405020304" pitchFamily="18" charset="0"/>
                        <a:cs typeface="Times New Roman" panose="02020603050405020304" pitchFamily="18" charset="0"/>
                      </a:rPr>
                      <m:t>–</m:t>
                    </m:r>
                    <m:r>
                      <a:rPr lang="en-US" sz="4800" b="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Cambria Math" panose="02040503050406030204" pitchFamily="18" charset="0"/>
                            <a:cs typeface="Times New Roman" panose="02020603050405020304" pitchFamily="18" charset="0"/>
                          </a:rPr>
                        </m:ctrlPr>
                      </m:radPr>
                      <m:deg/>
                      <m:e>
                        <m:r>
                          <a:rPr lang="en-US" sz="4000" i="1" kern="100" dirty="0">
                            <a:solidFill>
                              <a:srgbClr val="7030A0"/>
                            </a:solidFill>
                            <a:latin typeface="Cambria Math" panose="02040503050406030204" pitchFamily="18" charset="0"/>
                            <a:cs typeface="Times New Roman" panose="02020603050405020304" pitchFamily="18" charset="0"/>
                          </a:rPr>
                          <m:t>3</m:t>
                        </m:r>
                      </m:e>
                    </m:rad>
                  </m:oMath>
                </a14:m>
                <a:r>
                  <a:rPr lang="vi-VN" sz="4000" kern="100" dirty="0">
                    <a:solidFill>
                      <a:srgbClr val="7030A0"/>
                    </a:solidFill>
                    <a:ea typeface="Times New Roman" panose="02020603050405020304" pitchFamily="18" charset="0"/>
                    <a:cs typeface="Times New Roman" panose="02020603050405020304" pitchFamily="18" charset="0"/>
                  </a:rPr>
                  <a:t>)x</a:t>
                </a:r>
                <a:r>
                  <a:rPr lang="en-US" sz="4000" kern="100" dirty="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rgbClr val="7030A0"/>
                        </a:solidFill>
                        <a:ea typeface="Times New Roman" panose="02020603050405020304" pitchFamily="18" charset="0"/>
                        <a:cs typeface="Times New Roman" panose="02020603050405020304" pitchFamily="18" charset="0"/>
                      </a:rPr>
                      <m:t>–</m:t>
                    </m:r>
                    <m:r>
                      <a:rPr lang="en-US" sz="4000" i="1" kern="100" dirty="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rgbClr val="7030A0"/>
                    </a:solidFill>
                    <a:ea typeface="Times New Roman" panose="02020603050405020304" pitchFamily="18" charset="0"/>
                    <a:cs typeface="Times New Roman" panose="02020603050405020304" pitchFamily="18" charset="0"/>
                  </a:rPr>
                  <a:t>2=0.</a:t>
                </a:r>
                <a:endParaRPr lang="en-US" sz="4000" kern="100" dirty="0">
                  <a:solidFill>
                    <a:prstClr val="black"/>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rotWithShape="0">
                <a:blip r:embed="rId3"/>
                <a:stretch>
                  <a:fillRect l="-1416" t="-730" b="-2846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21511" y="35805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Google Sans"/>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Google Sans"/>
                  </a:rPr>
                  <a:t>, b = </a:t>
                </a:r>
                <a:r>
                  <a:rPr lang="vi-VN" sz="4000" kern="100" dirty="0">
                    <a:solidFill>
                      <a:schemeClr val="tx1"/>
                    </a:solidFill>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Google Sans"/>
                  </a:rPr>
                  <a:t>, c =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chemeClr val="tx1"/>
                    </a:solidFill>
                    <a:ea typeface="Times New Roman" panose="02020603050405020304" pitchFamily="18" charset="0"/>
                    <a:cs typeface="Times New Roman" panose="02020603050405020304" pitchFamily="18" charset="0"/>
                  </a:rPr>
                  <a:t>2</a:t>
                </a:r>
                <a:r>
                  <a:rPr lang="pt-BR" sz="4000" dirty="0">
                    <a:solidFill>
                      <a:schemeClr val="tx1"/>
                    </a:solidFill>
                    <a:latin typeface="Google Sans"/>
                  </a:rPr>
                  <a:t>. </a:t>
                </a:r>
              </a:p>
            </p:txBody>
          </p:sp>
        </mc:Choice>
        <mc:Fallback xmlns="">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rotWithShape="0">
                <a:blip r:embed="rId6"/>
                <a:stretch>
                  <a:fillRect l="-566" t="-2239" b="-291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321511" y="4488796"/>
                <a:ext cx="13991848" cy="816955"/>
              </a:xfrm>
              <a:prstGeom prst="rect">
                <a:avLst/>
              </a:prstGeom>
            </p:spPr>
            <p:txBody>
              <a:bodyPr wrap="square">
                <a:spAutoFit/>
              </a:bodyPr>
              <a:lstStyle/>
              <a:p>
                <a:r>
                  <a:rPr lang="pt-BR" sz="4000" dirty="0">
                    <a:solidFill>
                      <a:schemeClr val="tx1"/>
                    </a:solidFill>
                    <a:latin typeface="Google Sans"/>
                  </a:rPr>
                  <a:t>Ta có: a </a:t>
                </a:r>
                <a:r>
                  <a:rPr lang="en-US"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b + c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Google Sans"/>
                  </a:rPr>
                  <a:t> </a:t>
                </a:r>
                <a:r>
                  <a:rPr lang="en-US" sz="4000" kern="100" dirty="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chemeClr val="tx1"/>
                    </a:solidFill>
                    <a:ea typeface="Times New Roman" panose="02020603050405020304" pitchFamily="18" charset="0"/>
                    <a:cs typeface="Times New Roman" panose="02020603050405020304" pitchFamily="18" charset="0"/>
                  </a:rPr>
                  <a:t>2</a:t>
                </a:r>
                <a:r>
                  <a:rPr lang="en-US"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0.</a:t>
                </a:r>
                <a:endParaRPr lang="el-GR" sz="4000" dirty="0">
                  <a:solidFill>
                    <a:schemeClr val="tx1"/>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4488796"/>
                <a:ext cx="13991848" cy="816955"/>
              </a:xfrm>
              <a:prstGeom prst="rect">
                <a:avLst/>
              </a:prstGeom>
              <a:blipFill rotWithShape="0">
                <a:blip r:embed="rId7"/>
                <a:stretch>
                  <a:fillRect l="-1569" t="-2239" b="-31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21511" y="5727241"/>
                <a:ext cx="13991848" cy="1853456"/>
              </a:xfrm>
              <a:prstGeom prst="rect">
                <a:avLst/>
              </a:prstGeom>
            </p:spPr>
            <p:txBody>
              <a:bodyPr wrap="square">
                <a:spAutoFit/>
              </a:bodyPr>
              <a:lstStyle/>
              <a:p>
                <a:r>
                  <a:rPr lang="vi-VN" sz="4000" dirty="0">
                    <a:latin typeface="Google Sans"/>
                  </a:rPr>
                  <a:t>Do đó phương trình có nghiệm x₁ = 1 và</a:t>
                </a:r>
                <a:r>
                  <a:rPr lang="en-US" sz="4000" dirty="0">
                    <a:latin typeface="Google Sans"/>
                  </a:rPr>
                  <a:t> </a:t>
                </a:r>
                <a:r>
                  <a:rPr lang="vi-VN" sz="4000" dirty="0"/>
                  <a:t>x₂ = </a:t>
                </a:r>
                <a14:m>
                  <m:oMath xmlns:m="http://schemas.openxmlformats.org/officeDocument/2006/math">
                    <m:f>
                      <m:fPr>
                        <m:ctrlPr>
                          <a:rPr lang="vi-VN" sz="4400" i="1" dirty="0">
                            <a:latin typeface="Cambria Math" panose="02040503050406030204" pitchFamily="18" charset="0"/>
                          </a:rPr>
                        </m:ctrlPr>
                      </m:fPr>
                      <m:num>
                        <m:r>
                          <m:rPr>
                            <m:nor/>
                          </m:rPr>
                          <a:rPr lang="en-US" sz="4400" kern="100" dirty="0">
                            <a:ea typeface="Times New Roman" panose="02020603050405020304" pitchFamily="18" charset="0"/>
                            <a:cs typeface="Times New Roman" panose="02020603050405020304" pitchFamily="18" charset="0"/>
                          </a:rPr>
                          <m:t>–</m:t>
                        </m:r>
                        <m:r>
                          <a:rPr lang="en-US" sz="4400" i="1" kern="100" dirty="0">
                            <a:latin typeface="Cambria Math" panose="02040503050406030204" pitchFamily="18" charset="0"/>
                            <a:ea typeface="Times New Roman" panose="02020603050405020304" pitchFamily="18" charset="0"/>
                            <a:cs typeface="Times New Roman" panose="02020603050405020304" pitchFamily="18" charset="0"/>
                          </a:rPr>
                          <m:t> </m:t>
                        </m:r>
                        <m:r>
                          <m:rPr>
                            <m:nor/>
                          </m:rPr>
                          <a:rPr lang="vi-VN" sz="4400" kern="100" dirty="0">
                            <a:ea typeface="Times New Roman" panose="02020603050405020304" pitchFamily="18" charset="0"/>
                            <a:cs typeface="Times New Roman" panose="02020603050405020304" pitchFamily="18" charset="0"/>
                          </a:rPr>
                          <m:t>2</m:t>
                        </m:r>
                      </m:num>
                      <m:den>
                        <m:rad>
                          <m:radPr>
                            <m:degHide m:val="on"/>
                            <m:ctrlPr>
                              <a:rPr lang="vi-VN" sz="4400" i="1" kern="100" dirty="0">
                                <a:latin typeface="Cambria Math" panose="02040503050406030204" pitchFamily="18" charset="0"/>
                                <a:cs typeface="Times New Roman" panose="02020603050405020304" pitchFamily="18" charset="0"/>
                              </a:rPr>
                            </m:ctrlPr>
                          </m:radPr>
                          <m:deg/>
                          <m:e>
                            <m:r>
                              <a:rPr lang="en-US" sz="4400" i="1" kern="100" dirty="0">
                                <a:latin typeface="Cambria Math" panose="02040503050406030204" pitchFamily="18" charset="0"/>
                                <a:cs typeface="Times New Roman" panose="02020603050405020304" pitchFamily="18" charset="0"/>
                              </a:rPr>
                              <m:t>3</m:t>
                            </m:r>
                          </m:e>
                        </m:rad>
                      </m:den>
                    </m:f>
                  </m:oMath>
                </a14:m>
                <a:r>
                  <a:rPr lang="vi-VN" sz="4000" dirty="0"/>
                  <a:t>= </a:t>
                </a:r>
                <a14:m>
                  <m:oMath xmlns:m="http://schemas.openxmlformats.org/officeDocument/2006/math">
                    <m:f>
                      <m:fPr>
                        <m:ctrlPr>
                          <a:rPr lang="vi-VN" sz="4000" i="1" dirty="0">
                            <a:latin typeface="Cambria Math" panose="02040503050406030204" pitchFamily="18" charset="0"/>
                          </a:rPr>
                        </m:ctrlPr>
                      </m:fPr>
                      <m:num>
                        <m:r>
                          <m:rPr>
                            <m:nor/>
                          </m:rPr>
                          <a:rPr lang="en-US" sz="4000" kern="100" dirty="0">
                            <a:ea typeface="Times New Roman" panose="02020603050405020304" pitchFamily="18" charset="0"/>
                            <a:cs typeface="Times New Roman" panose="02020603050405020304" pitchFamily="18" charset="0"/>
                          </a:rPr>
                          <m:t>–</m:t>
                        </m:r>
                        <m:r>
                          <a:rPr lang="en-US" sz="4000" i="1" kern="100" dirty="0">
                            <a:latin typeface="Cambria Math" panose="02040503050406030204" pitchFamily="18" charset="0"/>
                            <a:ea typeface="Times New Roman" panose="02020603050405020304" pitchFamily="18" charset="0"/>
                            <a:cs typeface="Times New Roman" panose="02020603050405020304" pitchFamily="18" charset="0"/>
                          </a:rPr>
                          <m:t> </m:t>
                        </m:r>
                        <m:r>
                          <m:rPr>
                            <m:nor/>
                          </m:rPr>
                          <a:rPr lang="vi-VN" sz="4000" kern="100" dirty="0">
                            <a:ea typeface="Times New Roman" panose="02020603050405020304" pitchFamily="18" charset="0"/>
                            <a:cs typeface="Times New Roman" panose="02020603050405020304" pitchFamily="18" charset="0"/>
                          </a:rPr>
                          <m:t>2</m:t>
                        </m:r>
                        <m:rad>
                          <m:radPr>
                            <m:degHide m:val="on"/>
                            <m:ctrlPr>
                              <a:rPr lang="vi-VN" sz="4000" i="1" kern="100" dirty="0">
                                <a:latin typeface="Cambria Math" panose="02040503050406030204" pitchFamily="18" charset="0"/>
                                <a:cs typeface="Times New Roman" panose="02020603050405020304" pitchFamily="18" charset="0"/>
                              </a:rPr>
                            </m:ctrlPr>
                          </m:radPr>
                          <m:deg/>
                          <m:e>
                            <m:r>
                              <a:rPr lang="en-US" sz="4000" i="1" kern="100" dirty="0">
                                <a:latin typeface="Cambria Math" panose="02040503050406030204" pitchFamily="18" charset="0"/>
                                <a:cs typeface="Times New Roman" panose="02020603050405020304" pitchFamily="18" charset="0"/>
                              </a:rPr>
                              <m:t>3</m:t>
                            </m:r>
                          </m:e>
                        </m:rad>
                      </m:num>
                      <m:den>
                        <m:r>
                          <a:rPr lang="en-US" sz="4000" b="0" i="1" kern="100" dirty="0" smtClean="0">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21511" y="5727241"/>
                <a:ext cx="13991848" cy="1853456"/>
              </a:xfrm>
              <a:prstGeom prst="rect">
                <a:avLst/>
              </a:prstGeom>
              <a:blipFill rotWithShape="0">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12021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2:</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617138" y="1865102"/>
                <a:ext cx="16154400" cy="707886"/>
              </a:xfrm>
              <a:prstGeom prst="rect">
                <a:avLst/>
              </a:prstGeom>
            </p:spPr>
            <p:txBody>
              <a:bodyPr wrap="square">
                <a:spAutoFit/>
              </a:bodyPr>
              <a:lstStyle/>
              <a:p>
                <a:r>
                  <a:rPr lang="vi-VN" sz="4000" dirty="0">
                    <a:solidFill>
                      <a:srgbClr val="202124"/>
                    </a:solidFill>
                    <a:latin typeface="Google Sans"/>
                  </a:rPr>
                  <a:t>Giải phương trình: 4x²</a:t>
                </a:r>
                <a:r>
                  <a:rPr lang="en-US" sz="4000" dirty="0">
                    <a:solidFill>
                      <a:srgbClr val="202124"/>
                    </a:solidFill>
                    <a:latin typeface="Google Sans"/>
                  </a:rPr>
                  <a:t> </a:t>
                </a:r>
                <a14:m>
                  <m:oMath xmlns:m="http://schemas.openxmlformats.org/officeDocument/2006/math">
                    <m:r>
                      <a:rPr lang="en-US" sz="4000" i="1">
                        <a:solidFill>
                          <a:prstClr val="black"/>
                        </a:solidFill>
                        <a:latin typeface="Cambria Math" panose="02040503050406030204" pitchFamily="18" charset="0"/>
                      </a:rPr>
                      <m:t>− </m:t>
                    </m:r>
                  </m:oMath>
                </a14:m>
                <a:r>
                  <a:rPr lang="vi-VN" sz="4000" dirty="0">
                    <a:solidFill>
                      <a:srgbClr val="202124"/>
                    </a:solidFill>
                    <a:latin typeface="Google Sans"/>
                  </a:rPr>
                  <a:t>7x +</a:t>
                </a:r>
                <a:r>
                  <a:rPr lang="en-US" sz="4000" dirty="0">
                    <a:solidFill>
                      <a:srgbClr val="202124"/>
                    </a:solidFill>
                    <a:latin typeface="Google Sans"/>
                  </a:rPr>
                  <a:t> </a:t>
                </a:r>
                <a:r>
                  <a:rPr lang="vi-VN" sz="4000" dirty="0">
                    <a:solidFill>
                      <a:srgbClr val="202124"/>
                    </a:solidFill>
                    <a:latin typeface="Google Sans"/>
                  </a:rPr>
                  <a:t>3</a:t>
                </a:r>
                <a:r>
                  <a:rPr lang="en-US" sz="4000" dirty="0">
                    <a:solidFill>
                      <a:srgbClr val="202124"/>
                    </a:solidFill>
                    <a:latin typeface="Google Sans"/>
                  </a:rPr>
                  <a:t> </a:t>
                </a:r>
                <a:r>
                  <a:rPr lang="vi-VN" sz="4000" dirty="0">
                    <a:solidFill>
                      <a:srgbClr val="202124"/>
                    </a:solidFill>
                    <a:latin typeface="Google Sans"/>
                  </a:rPr>
                  <a:t>=</a:t>
                </a:r>
                <a:r>
                  <a:rPr lang="en-US" sz="4000" dirty="0">
                    <a:solidFill>
                      <a:srgbClr val="202124"/>
                    </a:solidFill>
                    <a:latin typeface="Google Sans"/>
                  </a:rPr>
                  <a:t> </a:t>
                </a:r>
                <a:r>
                  <a:rPr lang="vi-VN" sz="4000" dirty="0">
                    <a:solidFill>
                      <a:srgbClr val="202124"/>
                    </a:solidFill>
                    <a:latin typeface="Google Sans"/>
                  </a:rPr>
                  <a:t>0.</a:t>
                </a:r>
                <a:endParaRPr lang="vi-VN" sz="4000" b="0" i="0" dirty="0">
                  <a:solidFill>
                    <a:srgbClr val="202124"/>
                  </a:solidFill>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1617138" y="1865102"/>
                <a:ext cx="16154400" cy="707886"/>
              </a:xfrm>
              <a:prstGeom prst="rect">
                <a:avLst/>
              </a:prstGeom>
              <a:blipFill rotWithShape="0">
                <a:blip r:embed="rId7"/>
                <a:stretch>
                  <a:fillRect l="-1321" t="-15517" b="-36207"/>
                </a:stretch>
              </a:blipFill>
            </p:spPr>
            <p:txBody>
              <a:bodyPr/>
              <a:lstStyle/>
              <a:p>
                <a:r>
                  <a:rPr lang="en-US">
                    <a:noFill/>
                  </a:rPr>
                  <a:t> </a:t>
                </a:r>
              </a:p>
            </p:txBody>
          </p:sp>
        </mc:Fallback>
      </mc:AlternateContent>
      <p:pic>
        <p:nvPicPr>
          <p:cNvPr id="3" name="Picture 2"/>
          <p:cNvPicPr>
            <a:picLocks noChangeAspect="1"/>
          </p:cNvPicPr>
          <p:nvPr/>
        </p:nvPicPr>
        <p:blipFill>
          <a:blip r:embed="rId8"/>
          <a:stretch>
            <a:fillRect/>
          </a:stretch>
        </p:blipFill>
        <p:spPr>
          <a:xfrm>
            <a:off x="80334" y="1538808"/>
            <a:ext cx="1172635" cy="123277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423111" y="40123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Google Sans"/>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a:solidFill>
                      <a:schemeClr val="tx1"/>
                    </a:solidFill>
                    <a:latin typeface="Google Sans"/>
                  </a:rPr>
                  <a:t>, b = </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7</m:t>
                    </m:r>
                  </m:oMath>
                </a14:m>
                <a:r>
                  <a:rPr lang="pt-BR" sz="4000" dirty="0">
                    <a:solidFill>
                      <a:schemeClr val="tx1"/>
                    </a:solidFill>
                    <a:latin typeface="Google Sans"/>
                  </a:rPr>
                  <a:t>, 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3</m:t>
                    </m:r>
                  </m:oMath>
                </a14:m>
                <a:r>
                  <a:rPr lang="pt-BR" sz="4000" dirty="0">
                    <a:solidFill>
                      <a:schemeClr val="tx1"/>
                    </a:solidFill>
                    <a:latin typeface="Google Sans"/>
                  </a:rPr>
                  <a:t>. </a:t>
                </a:r>
              </a:p>
            </p:txBody>
          </p:sp>
        </mc:Choice>
        <mc:Fallback xmlns="">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rotWithShape="0">
                <a:blip r:embed="rId9"/>
                <a:stretch>
                  <a:fillRect l="-523" t="-2985" b="-28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423111" y="4920596"/>
                <a:ext cx="13991848" cy="816955"/>
              </a:xfrm>
              <a:prstGeom prst="rect">
                <a:avLst/>
              </a:prstGeom>
            </p:spPr>
            <p:txBody>
              <a:bodyPr wrap="square">
                <a:spAutoFit/>
              </a:bodyPr>
              <a:lstStyle/>
              <a:p>
                <a:r>
                  <a:rPr lang="pt-BR" sz="4000" dirty="0">
                    <a:solidFill>
                      <a:schemeClr val="tx1"/>
                    </a:solidFill>
                    <a:latin typeface="Google Sans"/>
                  </a:rPr>
                  <a:t>Ta có: a </a:t>
                </a:r>
                <a:r>
                  <a:rPr lang="en-US"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b + c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a:solidFill>
                      <a:schemeClr val="tx1"/>
                    </a:solidFill>
                    <a:latin typeface="Google Sans"/>
                  </a:rPr>
                  <a:t> </a:t>
                </a:r>
                <a:r>
                  <a:rPr lang="en-US" sz="4000" kern="100" dirty="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oMath>
                </a14:m>
                <a:r>
                  <a:rPr lang="en-US" sz="4000" kern="100" dirty="0">
                    <a:solidFill>
                      <a:schemeClr val="tx1"/>
                    </a:solidFill>
                    <a:ea typeface="Times New Roman" panose="02020603050405020304" pitchFamily="18" charset="0"/>
                    <a:cs typeface="Times New Roman" panose="02020603050405020304" pitchFamily="18" charset="0"/>
                  </a:rPr>
                  <a:t>7</a:t>
                </a:r>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a:t>
                </a:r>
                <a:r>
                  <a:rPr lang="en-US" sz="4000" dirty="0">
                    <a:solidFill>
                      <a:schemeClr val="tx1"/>
                    </a:solidFill>
                    <a:latin typeface="Google Sans"/>
                  </a:rPr>
                  <a:t>3 </a:t>
                </a:r>
                <a:r>
                  <a:rPr lang="pt-BR" sz="4000" dirty="0">
                    <a:solidFill>
                      <a:schemeClr val="tx1"/>
                    </a:solidFill>
                    <a:latin typeface="Google Sans"/>
                  </a:rPr>
                  <a:t>= 0.</a:t>
                </a:r>
                <a:endParaRPr lang="el-GR" sz="4000" dirty="0">
                  <a:solidFill>
                    <a:schemeClr val="tx1"/>
                  </a:solidFill>
                  <a:latin typeface="Google Sans"/>
                </a:endParaRPr>
              </a:p>
            </p:txBody>
          </p:sp>
        </mc:Choice>
        <mc:Fallback xmlns="">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rotWithShape="0">
                <a:blip r:embed="rId10"/>
                <a:stretch>
                  <a:fillRect l="-1524" t="-2985" b="-30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423111" y="6159041"/>
                <a:ext cx="13991848" cy="2013565"/>
              </a:xfrm>
              <a:prstGeom prst="rect">
                <a:avLst/>
              </a:prstGeom>
            </p:spPr>
            <p:txBody>
              <a:bodyPr wrap="square">
                <a:spAutoFit/>
              </a:bodyPr>
              <a:lstStyle/>
              <a:p>
                <a:r>
                  <a:rPr lang="vi-VN" sz="4000" dirty="0">
                    <a:latin typeface="Google Sans"/>
                  </a:rPr>
                  <a:t>Do đó phương trình có nghiệm x₁ = 1 và</a:t>
                </a:r>
                <a:r>
                  <a:rPr lang="en-US" sz="4000" dirty="0">
                    <a:latin typeface="Google Sans"/>
                  </a:rPr>
                  <a:t> </a:t>
                </a:r>
                <a:r>
                  <a:rPr lang="vi-VN" sz="4000" dirty="0"/>
                  <a:t>x₂ = </a:t>
                </a:r>
                <a14:m>
                  <m:oMath xmlns:m="http://schemas.openxmlformats.org/officeDocument/2006/math">
                    <m:f>
                      <m:fPr>
                        <m:ctrlPr>
                          <a:rPr lang="vi-VN" sz="6000" i="1" dirty="0">
                            <a:latin typeface="Cambria Math" panose="02040503050406030204" pitchFamily="18" charset="0"/>
                          </a:rPr>
                        </m:ctrlPr>
                      </m:fPr>
                      <m:num>
                        <m:r>
                          <a:rPr lang="en-US" sz="6000" b="0" i="1" kern="100" dirty="0" smtClean="0">
                            <a:latin typeface="Cambria Math" panose="02040503050406030204" pitchFamily="18" charset="0"/>
                            <a:ea typeface="Times New Roman" panose="02020603050405020304" pitchFamily="18" charset="0"/>
                            <a:cs typeface="Times New Roman" panose="02020603050405020304" pitchFamily="18" charset="0"/>
                          </a:rPr>
                          <m:t>3</m:t>
                        </m:r>
                      </m:num>
                      <m:den>
                        <m:r>
                          <a:rPr lang="en-US" sz="6000" b="0" i="1" kern="100" dirty="0" smtClean="0">
                            <a:latin typeface="Cambria Math" panose="02040503050406030204" pitchFamily="18" charset="0"/>
                            <a:cs typeface="Times New Roman" panose="02020603050405020304" pitchFamily="18" charset="0"/>
                          </a:rPr>
                          <m:t>4</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23" name="Rectangle 22"/>
              <p:cNvSpPr>
                <a:spLocks noRot="1" noChangeAspect="1" noMove="1" noResize="1" noEditPoints="1" noAdjustHandles="1" noChangeArrowheads="1" noChangeShapeType="1" noTextEdit="1"/>
              </p:cNvSpPr>
              <p:nvPr/>
            </p:nvSpPr>
            <p:spPr>
              <a:xfrm>
                <a:off x="2423111" y="6159041"/>
                <a:ext cx="13991848" cy="2013565"/>
              </a:xfrm>
              <a:prstGeom prst="rect">
                <a:avLst/>
              </a:prstGeom>
              <a:blipFill rotWithShape="0">
                <a:blip r:embed="rId11"/>
                <a:stretch>
                  <a:fillRect l="-1524"/>
                </a:stretch>
              </a:blipFill>
            </p:spPr>
            <p:txBody>
              <a:bodyPr/>
              <a:lstStyle/>
              <a:p>
                <a:r>
                  <a:rPr lang="en-US">
                    <a:noFill/>
                  </a:rPr>
                  <a:t> </a:t>
                </a:r>
              </a:p>
            </p:txBody>
          </p:sp>
        </mc:Fallback>
      </mc:AlternateContent>
    </p:spTree>
    <p:extLst>
      <p:ext uri="{BB962C8B-B14F-4D97-AF65-F5344CB8AC3E}">
        <p14:creationId xmlns:p14="http://schemas.microsoft.com/office/powerpoint/2010/main" val="7360366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5</a:t>
            </a:r>
            <a:endParaRPr sz="4300" b="1" dirty="0">
              <a:solidFill>
                <a:prstClr val="white"/>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Không tính </a:t>
                </a:r>
                <a:r>
                  <a:rPr lang="vi-VN" sz="4000" kern="100" dirty="0">
                    <a:solidFill>
                      <a:srgbClr val="7030A0"/>
                    </a:solidFill>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a:solidFill>
                      <a:srgbClr val="7030A0"/>
                    </a:solidFill>
                    <a:ea typeface="Times New Roman" panose="02020603050405020304" pitchFamily="18" charset="0"/>
                    <a:cs typeface="Times New Roman" panose="02020603050405020304" pitchFamily="18" charset="0"/>
                  </a:rPr>
                  <a:t>, giải phương trình</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vi-VN" sz="4400" i="1" kern="100" dirty="0" smtClean="0">
                            <a:solidFill>
                              <a:srgbClr val="7030A0"/>
                            </a:solidFill>
                            <a:latin typeface="Cambria Math" panose="02040503050406030204" pitchFamily="18" charset="0"/>
                            <a:cs typeface="Times New Roman" panose="02020603050405020304" pitchFamily="18" charset="0"/>
                          </a:rPr>
                        </m:ctrlPr>
                      </m:radPr>
                      <m:deg/>
                      <m:e>
                        <m:r>
                          <a:rPr lang="en-US" sz="4400" b="0" i="1" kern="100" dirty="0" smtClean="0">
                            <a:solidFill>
                              <a:srgbClr val="7030A0"/>
                            </a:solidFill>
                            <a:latin typeface="Cambria Math" panose="02040503050406030204" pitchFamily="18" charset="0"/>
                            <a:cs typeface="Times New Roman" panose="02020603050405020304" pitchFamily="18" charset="0"/>
                          </a:rPr>
                          <m:t>2</m:t>
                        </m:r>
                      </m:e>
                    </m:rad>
                  </m:oMath>
                </a14:m>
                <a:r>
                  <a:rPr lang="vi-VN" sz="4000" kern="100" dirty="0">
                    <a:solidFill>
                      <a:srgbClr val="7030A0"/>
                    </a:solidFill>
                    <a:ea typeface="Times New Roman" panose="02020603050405020304" pitchFamily="18" charset="0"/>
                    <a:cs typeface="Times New Roman" panose="02020603050405020304" pitchFamily="18" charset="0"/>
                  </a:rPr>
                  <a:t>x²</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a:t>
                </a:r>
                <a:r>
                  <a:rPr lang="en-US" sz="4000" kern="100" dirty="0">
                    <a:solidFill>
                      <a:srgbClr val="7030A0"/>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b="0" i="0" kern="100" dirty="0" smtClean="0">
                        <a:solidFill>
                          <a:srgbClr val="7030A0"/>
                        </a:solidFill>
                        <a:ea typeface="Times New Roman" panose="02020603050405020304" pitchFamily="18" charset="0"/>
                        <a:cs typeface="Times New Roman" panose="02020603050405020304" pitchFamily="18" charset="0"/>
                      </a:rPr>
                      <m:t>+</m:t>
                    </m:r>
                    <m:r>
                      <a:rPr lang="en-US" sz="480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Cambria Math" panose="02040503050406030204" pitchFamily="18" charset="0"/>
                            <a:cs typeface="Times New Roman" panose="02020603050405020304" pitchFamily="18" charset="0"/>
                          </a:rPr>
                        </m:ctrlPr>
                      </m:radPr>
                      <m:deg/>
                      <m:e>
                        <m:r>
                          <a:rPr lang="en-US" sz="4000" b="0" i="1" kern="100" dirty="0" smtClean="0">
                            <a:solidFill>
                              <a:srgbClr val="7030A0"/>
                            </a:solidFill>
                            <a:latin typeface="Cambria Math" panose="02040503050406030204" pitchFamily="18" charset="0"/>
                            <a:cs typeface="Times New Roman" panose="02020603050405020304" pitchFamily="18" charset="0"/>
                          </a:rPr>
                          <m:t>2</m:t>
                        </m:r>
                      </m:e>
                    </m:rad>
                  </m:oMath>
                </a14:m>
                <a:r>
                  <a:rPr lang="vi-VN" sz="4000" kern="100" dirty="0">
                    <a:solidFill>
                      <a:srgbClr val="7030A0"/>
                    </a:solidFill>
                    <a:ea typeface="Times New Roman" panose="02020603050405020304" pitchFamily="18" charset="0"/>
                    <a:cs typeface="Times New Roman" panose="02020603050405020304" pitchFamily="18" charset="0"/>
                  </a:rPr>
                  <a:t>)x</a:t>
                </a:r>
                <a:r>
                  <a:rPr lang="en-US" sz="4000" kern="100" dirty="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
                      <a:rPr lang="en-US" sz="4000" b="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kern="100" dirty="0">
                    <a:solidFill>
                      <a:srgbClr val="7030A0"/>
                    </a:solidFill>
                    <a:ea typeface="Times New Roman" panose="02020603050405020304" pitchFamily="18" charset="0"/>
                    <a:cs typeface="Times New Roman" panose="02020603050405020304" pitchFamily="18" charset="0"/>
                  </a:rPr>
                  <a:t>=0.</a:t>
                </a:r>
                <a:endParaRPr lang="en-US" sz="4000" kern="100" dirty="0">
                  <a:solidFill>
                    <a:prstClr val="black"/>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rotWithShape="0">
                <a:blip r:embed="rId3"/>
                <a:stretch>
                  <a:fillRect l="-1416" b="-3065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21511" y="35805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Google Sans"/>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b="0" i="1" kern="100" dirty="0" smtClean="0">
                            <a:solidFill>
                              <a:schemeClr val="tx1"/>
                            </a:solidFill>
                            <a:latin typeface="Cambria Math" panose="02040503050406030204" pitchFamily="18" charset="0"/>
                            <a:cs typeface="Times New Roman" panose="02020603050405020304" pitchFamily="18" charset="0"/>
                          </a:rPr>
                          <m:t>2</m:t>
                        </m:r>
                      </m:e>
                    </m:rad>
                  </m:oMath>
                </a14:m>
                <a:r>
                  <a:rPr lang="pt-BR" sz="4000" dirty="0">
                    <a:solidFill>
                      <a:schemeClr val="tx1"/>
                    </a:solidFill>
                    <a:latin typeface="Google Sans"/>
                  </a:rPr>
                  <a:t>, b = </a:t>
                </a:r>
                <a:r>
                  <a:rPr lang="en-US" sz="4000" kern="100" dirty="0">
                    <a:solidFill>
                      <a:schemeClr val="tx1"/>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pt-BR" sz="4000" dirty="0">
                    <a:solidFill>
                      <a:schemeClr val="tx1"/>
                    </a:solidFill>
                    <a:latin typeface="Google Sans"/>
                  </a:rPr>
                  <a:t>, 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pt-BR" sz="4000" dirty="0">
                    <a:solidFill>
                      <a:schemeClr val="tx1"/>
                    </a:solidFill>
                    <a:latin typeface="Google Sans"/>
                  </a:rPr>
                  <a:t>. </a:t>
                </a:r>
              </a:p>
            </p:txBody>
          </p:sp>
        </mc:Choice>
        <mc:Fallback xmlns="">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rotWithShape="0">
                <a:blip r:embed="rId6"/>
                <a:stretch>
                  <a:fillRect l="-566" t="-2239" b="-31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321511" y="4488796"/>
                <a:ext cx="13991848" cy="835293"/>
              </a:xfrm>
              <a:prstGeom prst="rect">
                <a:avLst/>
              </a:prstGeom>
            </p:spPr>
            <p:txBody>
              <a:bodyPr wrap="square">
                <a:spAutoFit/>
              </a:bodyPr>
              <a:lstStyle/>
              <a:p>
                <a:r>
                  <a:rPr lang="pt-BR" sz="4000" dirty="0">
                    <a:solidFill>
                      <a:schemeClr val="tx1"/>
                    </a:solidFill>
                    <a:latin typeface="Google Sans"/>
                  </a:rPr>
                  <a:t>Ta có: a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oMath>
                </a14:m>
                <a:r>
                  <a:rPr lang="pt-BR" sz="4000" dirty="0">
                    <a:solidFill>
                      <a:schemeClr val="tx1"/>
                    </a:solidFill>
                    <a:latin typeface="Google Sans"/>
                  </a:rPr>
                  <a:t> b + c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en-US" sz="4000" kern="100" dirty="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oMath>
                </a14:m>
                <a:r>
                  <a:rPr lang="en-US" sz="4000" kern="100" dirty="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r>
                  <a:rPr lang="en-US" sz="4000" kern="100" dirty="0">
                    <a:solidFill>
                      <a:schemeClr val="tx1"/>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a:t>
                </a:r>
                <a:r>
                  <a:rPr lang="en-US" sz="4000" dirty="0">
                    <a:solidFill>
                      <a:schemeClr val="tx1"/>
                    </a:solidFill>
                    <a:latin typeface="Google Sans"/>
                  </a:rPr>
                  <a:t>1 </a:t>
                </a:r>
                <a:r>
                  <a:rPr lang="pt-BR" sz="4000" dirty="0">
                    <a:solidFill>
                      <a:schemeClr val="tx1"/>
                    </a:solidFill>
                    <a:latin typeface="Google Sans"/>
                  </a:rPr>
                  <a:t>= 0.</a:t>
                </a:r>
                <a:endParaRPr lang="el-GR" sz="4000" dirty="0">
                  <a:solidFill>
                    <a:schemeClr val="tx1"/>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4488796"/>
                <a:ext cx="13991848" cy="835293"/>
              </a:xfrm>
              <a:prstGeom prst="rect">
                <a:avLst/>
              </a:prstGeom>
              <a:blipFill rotWithShape="0">
                <a:blip r:embed="rId7"/>
                <a:stretch>
                  <a:fillRect l="-1569" t="-2190" b="-28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21511" y="5727241"/>
                <a:ext cx="13991848" cy="2179251"/>
              </a:xfrm>
              <a:prstGeom prst="rect">
                <a:avLst/>
              </a:prstGeom>
            </p:spPr>
            <p:txBody>
              <a:bodyPr wrap="square">
                <a:spAutoFit/>
              </a:bodyPr>
              <a:lstStyle/>
              <a:p>
                <a:r>
                  <a:rPr lang="vi-VN" sz="4000" dirty="0">
                    <a:solidFill>
                      <a:prstClr val="black"/>
                    </a:solidFill>
                    <a:latin typeface="Google Sans"/>
                  </a:rPr>
                  <a:t>Do đó phương trình có nghiệm x₁ =</a:t>
                </a:r>
                <a:r>
                  <a:rPr lang="en-US" sz="4000" dirty="0">
                    <a:solidFill>
                      <a:prstClr val="black"/>
                    </a:solidFill>
                    <a:latin typeface="Google Sans"/>
                  </a:rPr>
                  <a:t> </a:t>
                </a:r>
                <a14:m>
                  <m:oMath xmlns:m="http://schemas.openxmlformats.org/officeDocument/2006/math">
                    <m:r>
                      <m:rPr>
                        <m:nor/>
                      </m:rPr>
                      <a:rPr lang="en-US" sz="4000" kern="100" dirty="0">
                        <a:solidFill>
                          <a:prstClr val="black"/>
                        </a:solidFill>
                        <a:ea typeface="Times New Roman" panose="02020603050405020304" pitchFamily="18" charset="0"/>
                        <a:cs typeface="Times New Roman" panose="02020603050405020304" pitchFamily="18" charset="0"/>
                      </a:rPr>
                      <m:t>–</m:t>
                    </m:r>
                  </m:oMath>
                </a14:m>
                <a:r>
                  <a:rPr lang="vi-VN" sz="4000" dirty="0">
                    <a:solidFill>
                      <a:prstClr val="black"/>
                    </a:solidFill>
                    <a:latin typeface="Google Sans"/>
                  </a:rPr>
                  <a:t> 1 và</a:t>
                </a:r>
                <a:r>
                  <a:rPr lang="en-US" sz="4000" dirty="0">
                    <a:solidFill>
                      <a:prstClr val="black"/>
                    </a:solidFill>
                    <a:latin typeface="Google Sans"/>
                  </a:rPr>
                  <a:t> </a:t>
                </a:r>
                <a:r>
                  <a:rPr lang="vi-VN" sz="4000" dirty="0">
                    <a:solidFill>
                      <a:prstClr val="black"/>
                    </a:solidFill>
                  </a:rPr>
                  <a:t>x₂ = </a:t>
                </a:r>
                <a14:m>
                  <m:oMath xmlns:m="http://schemas.openxmlformats.org/officeDocument/2006/math">
                    <m:f>
                      <m:fPr>
                        <m:ctrlPr>
                          <a:rPr lang="vi-VN" sz="4400" i="1" dirty="0">
                            <a:solidFill>
                              <a:prstClr val="black"/>
                            </a:solidFill>
                            <a:latin typeface="Cambria Math" panose="02040503050406030204" pitchFamily="18" charset="0"/>
                          </a:rPr>
                        </m:ctrlPr>
                      </m:fPr>
                      <m:num>
                        <m:r>
                          <m:rPr>
                            <m:nor/>
                          </m:rPr>
                          <a:rPr lang="en-US" sz="4400" kern="100" dirty="0">
                            <a:solidFill>
                              <a:prstClr val="black"/>
                            </a:solidFill>
                            <a:ea typeface="Times New Roman" panose="02020603050405020304" pitchFamily="18" charset="0"/>
                            <a:cs typeface="Times New Roman" panose="02020603050405020304" pitchFamily="18" charset="0"/>
                          </a:rPr>
                          <m:t>–</m:t>
                        </m:r>
                        <m:r>
                          <a:rPr lang="en-US" sz="4400" i="1" kern="100" dirty="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400" b="0" i="0" kern="100" dirty="0" smtClean="0">
                            <a:solidFill>
                              <a:prstClr val="black"/>
                            </a:solidFill>
                            <a:ea typeface="Times New Roman" panose="02020603050405020304" pitchFamily="18" charset="0"/>
                            <a:cs typeface="Times New Roman" panose="02020603050405020304" pitchFamily="18" charset="0"/>
                          </a:rPr>
                          <m:t>1</m:t>
                        </m:r>
                      </m:num>
                      <m:den>
                        <m:rad>
                          <m:radPr>
                            <m:degHide m:val="on"/>
                            <m:ctrlPr>
                              <a:rPr lang="vi-VN" sz="4400" i="1" kern="100" dirty="0">
                                <a:solidFill>
                                  <a:prstClr val="black"/>
                                </a:solidFill>
                                <a:latin typeface="Cambria Math" panose="02040503050406030204" pitchFamily="18" charset="0"/>
                                <a:cs typeface="Times New Roman" panose="02020603050405020304" pitchFamily="18" charset="0"/>
                              </a:rPr>
                            </m:ctrlPr>
                          </m:radPr>
                          <m:deg/>
                          <m:e>
                            <m:r>
                              <a:rPr lang="en-US" sz="4400" b="0" i="1" kern="100" dirty="0" smtClean="0">
                                <a:solidFill>
                                  <a:prstClr val="black"/>
                                </a:solidFill>
                                <a:latin typeface="Cambria Math" panose="02040503050406030204" pitchFamily="18" charset="0"/>
                                <a:cs typeface="Times New Roman" panose="02020603050405020304" pitchFamily="18" charset="0"/>
                              </a:rPr>
                              <m:t>2</m:t>
                            </m:r>
                          </m:e>
                        </m:rad>
                      </m:den>
                    </m:f>
                  </m:oMath>
                </a14:m>
                <a:r>
                  <a:rPr lang="vi-VN" sz="4000" dirty="0">
                    <a:solidFill>
                      <a:prstClr val="black"/>
                    </a:solidFill>
                  </a:rPr>
                  <a:t>= </a:t>
                </a:r>
                <a14:m>
                  <m:oMath xmlns:m="http://schemas.openxmlformats.org/officeDocument/2006/math">
                    <m:f>
                      <m:fPr>
                        <m:ctrlPr>
                          <a:rPr lang="vi-VN" sz="6000" i="1" dirty="0">
                            <a:solidFill>
                              <a:prstClr val="black"/>
                            </a:solidFill>
                            <a:latin typeface="Cambria Math" panose="02040503050406030204" pitchFamily="18" charset="0"/>
                          </a:rPr>
                        </m:ctrlPr>
                      </m:fPr>
                      <m:num>
                        <m:r>
                          <m:rPr>
                            <m:nor/>
                          </m:rPr>
                          <a:rPr lang="en-US" sz="6000" kern="100" dirty="0">
                            <a:solidFill>
                              <a:prstClr val="black"/>
                            </a:solidFill>
                            <a:ea typeface="Times New Roman" panose="02020603050405020304" pitchFamily="18" charset="0"/>
                            <a:cs typeface="Times New Roman" panose="02020603050405020304" pitchFamily="18" charset="0"/>
                          </a:rPr>
                          <m:t>–</m:t>
                        </m:r>
                        <m:rad>
                          <m:radPr>
                            <m:degHide m:val="on"/>
                            <m:ctrlPr>
                              <a:rPr lang="vi-VN" sz="6000" i="1" kern="100" dirty="0">
                                <a:solidFill>
                                  <a:prstClr val="black"/>
                                </a:solidFill>
                                <a:latin typeface="Cambria Math" panose="02040503050406030204" pitchFamily="18" charset="0"/>
                                <a:cs typeface="Times New Roman" panose="02020603050405020304" pitchFamily="18" charset="0"/>
                              </a:rPr>
                            </m:ctrlPr>
                          </m:radPr>
                          <m:deg/>
                          <m:e>
                            <m:r>
                              <a:rPr lang="en-US" sz="6000" b="0" i="1" kern="100" dirty="0" smtClean="0">
                                <a:solidFill>
                                  <a:prstClr val="black"/>
                                </a:solidFill>
                                <a:latin typeface="Cambria Math" panose="02040503050406030204" pitchFamily="18" charset="0"/>
                                <a:cs typeface="Times New Roman" panose="02020603050405020304" pitchFamily="18" charset="0"/>
                              </a:rPr>
                              <m:t>2</m:t>
                            </m:r>
                          </m:e>
                        </m:rad>
                      </m:num>
                      <m:den>
                        <m:r>
                          <a:rPr lang="en-US" sz="6000" b="0" i="1" kern="100" dirty="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l-GR" sz="4000" dirty="0">
                  <a:solidFill>
                    <a:prstClr val="black"/>
                  </a:solidFill>
                  <a:latin typeface="Google Sans"/>
                </a:endParaRPr>
              </a:p>
              <a:p>
                <a:endParaRPr lang="el-GR" sz="4000" dirty="0">
                  <a:solidFill>
                    <a:prstClr val="black"/>
                  </a:solidFill>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21511" y="5727241"/>
                <a:ext cx="13991848" cy="2179251"/>
              </a:xfrm>
              <a:prstGeom prst="rect">
                <a:avLst/>
              </a:prstGeom>
              <a:blipFill rotWithShape="0">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842004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3:</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Google Sans"/>
                  </a:rPr>
                  <a:t>Giải phương trình: </a:t>
                </a:r>
                <a:r>
                  <a:rPr lang="en-US" sz="4000" dirty="0">
                    <a:solidFill>
                      <a:srgbClr val="202124"/>
                    </a:solidFill>
                    <a:latin typeface="Google Sans"/>
                  </a:rPr>
                  <a:t>2</a:t>
                </a:r>
                <a:r>
                  <a:rPr lang="vi-VN" sz="4000" dirty="0">
                    <a:solidFill>
                      <a:srgbClr val="202124"/>
                    </a:solidFill>
                    <a:latin typeface="Google Sans"/>
                  </a:rPr>
                  <a:t>x²</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a:solidFill>
                      <a:srgbClr val="202124"/>
                    </a:solidFill>
                    <a:latin typeface="Google Sans"/>
                  </a:rPr>
                  <a:t> 9</a:t>
                </a:r>
                <a:r>
                  <a:rPr lang="vi-VN" sz="4000" dirty="0">
                    <a:solidFill>
                      <a:srgbClr val="202124"/>
                    </a:solidFill>
                    <a:latin typeface="Google Sans"/>
                  </a:rPr>
                  <a:t>x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a:solidFill>
                      <a:srgbClr val="202124"/>
                    </a:solidFill>
                    <a:latin typeface="Google Sans"/>
                  </a:rPr>
                  <a:t> 11 </a:t>
                </a:r>
                <a:r>
                  <a:rPr lang="vi-VN" sz="4000" dirty="0">
                    <a:solidFill>
                      <a:srgbClr val="202124"/>
                    </a:solidFill>
                    <a:latin typeface="Google Sans"/>
                  </a:rPr>
                  <a:t>=</a:t>
                </a:r>
                <a:r>
                  <a:rPr lang="en-US" sz="4000" dirty="0">
                    <a:solidFill>
                      <a:srgbClr val="202124"/>
                    </a:solidFill>
                    <a:latin typeface="Google Sans"/>
                  </a:rPr>
                  <a:t> </a:t>
                </a:r>
                <a:r>
                  <a:rPr lang="vi-VN" sz="4000" dirty="0">
                    <a:solidFill>
                      <a:srgbClr val="202124"/>
                    </a:solidFill>
                    <a:latin typeface="Google Sans"/>
                  </a:rPr>
                  <a:t>0.</a:t>
                </a:r>
                <a:endParaRPr lang="vi-VN" sz="4000" b="0" i="0" dirty="0">
                  <a:solidFill>
                    <a:srgbClr val="202124"/>
                  </a:solidFill>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1905000" y="2090672"/>
                <a:ext cx="16154400" cy="707886"/>
              </a:xfrm>
              <a:prstGeom prst="rect">
                <a:avLst/>
              </a:prstGeom>
              <a:blipFill rotWithShape="0">
                <a:blip r:embed="rId7"/>
                <a:stretch>
                  <a:fillRect l="-1358"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423111" y="40123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Google Sans"/>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2</m:t>
                    </m:r>
                  </m:oMath>
                </a14:m>
                <a:r>
                  <a:rPr lang="pt-BR" sz="4000" dirty="0">
                    <a:solidFill>
                      <a:schemeClr val="tx1"/>
                    </a:solidFill>
                    <a:latin typeface="Google Sans"/>
                  </a:rPr>
                  <a:t>, b = </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9</m:t>
                    </m:r>
                  </m:oMath>
                </a14:m>
                <a:r>
                  <a:rPr lang="pt-BR" sz="4000" dirty="0">
                    <a:solidFill>
                      <a:schemeClr val="tx1"/>
                    </a:solidFill>
                    <a:latin typeface="Google Sans"/>
                  </a:rPr>
                  <a:t>, c =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pt-BR" sz="4000" dirty="0">
                    <a:solidFill>
                      <a:schemeClr val="tx1"/>
                    </a:solidFill>
                    <a:latin typeface="Google Sans"/>
                  </a:rPr>
                  <a:t>11. </a:t>
                </a:r>
              </a:p>
            </p:txBody>
          </p:sp>
        </mc:Choice>
        <mc:Fallback xmlns="">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rotWithShape="0">
                <a:blip r:embed="rId8"/>
                <a:stretch>
                  <a:fillRect l="-523" t="-2985" b="-28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423111" y="4920596"/>
                <a:ext cx="13991848" cy="816955"/>
              </a:xfrm>
              <a:prstGeom prst="rect">
                <a:avLst/>
              </a:prstGeom>
            </p:spPr>
            <p:txBody>
              <a:bodyPr wrap="square">
                <a:spAutoFit/>
              </a:bodyPr>
              <a:lstStyle/>
              <a:p>
                <a:r>
                  <a:rPr lang="pt-BR" sz="4000" dirty="0">
                    <a:solidFill>
                      <a:schemeClr val="tx1"/>
                    </a:solidFill>
                    <a:latin typeface="Google Sans"/>
                  </a:rPr>
                  <a:t>Ta có: a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pt-BR" sz="4000" dirty="0">
                    <a:solidFill>
                      <a:schemeClr val="tx1"/>
                    </a:solidFill>
                    <a:latin typeface="Google Sans"/>
                  </a:rPr>
                  <a:t> b + c = 2</a:t>
                </a:r>
                <a14:m>
                  <m:oMath xmlns:m="http://schemas.openxmlformats.org/officeDocument/2006/math">
                    <m:r>
                      <a:rPr lang="en-US" sz="3200" b="0" i="1" smtClean="0">
                        <a:solidFill>
                          <a:schemeClr val="tx1"/>
                        </a:solidFill>
                        <a:latin typeface="Cambria Math" panose="02040503050406030204" pitchFamily="18" charset="0"/>
                      </a:rPr>
                      <m:t> </m:t>
                    </m:r>
                    <m:r>
                      <m:rPr>
                        <m:nor/>
                      </m:rPr>
                      <a:rPr lang="en-US" sz="4000" kern="100" dirty="0">
                        <a:ea typeface="Times New Roman" panose="02020603050405020304" pitchFamily="18" charset="0"/>
                        <a:cs typeface="Times New Roman" panose="02020603050405020304" pitchFamily="18" charset="0"/>
                      </a:rPr>
                      <m:t>–</m:t>
                    </m:r>
                  </m:oMath>
                </a14:m>
                <a:r>
                  <a:rPr lang="en-US" sz="4000" kern="100" dirty="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oMath>
                </a14:m>
                <a:r>
                  <a:rPr lang="en-US" sz="4000" kern="100" dirty="0">
                    <a:solidFill>
                      <a:schemeClr val="tx1"/>
                    </a:solidFill>
                    <a:ea typeface="Times New Roman" panose="02020603050405020304" pitchFamily="18" charset="0"/>
                    <a:cs typeface="Times New Roman" panose="02020603050405020304" pitchFamily="18" charset="0"/>
                  </a:rPr>
                  <a:t>9</a:t>
                </a:r>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a:t>
                </a:r>
                <a:r>
                  <a:rPr lang="en-US" sz="4000" dirty="0">
                    <a:solidFill>
                      <a:schemeClr val="tx1"/>
                    </a:solidFill>
                    <a:latin typeface="Google Sans"/>
                  </a:rPr>
                  <a:t>(</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a:solidFill>
                      <a:schemeClr val="tx1"/>
                    </a:solidFill>
                    <a:latin typeface="Google Sans"/>
                  </a:rPr>
                  <a:t>11) </a:t>
                </a:r>
                <a:r>
                  <a:rPr lang="pt-BR" sz="4000" dirty="0">
                    <a:solidFill>
                      <a:schemeClr val="tx1"/>
                    </a:solidFill>
                    <a:latin typeface="Google Sans"/>
                  </a:rPr>
                  <a:t>= 0.</a:t>
                </a:r>
                <a:endParaRPr lang="el-GR" sz="4000" dirty="0">
                  <a:solidFill>
                    <a:schemeClr val="tx1"/>
                  </a:solidFill>
                  <a:latin typeface="Google Sans"/>
                </a:endParaRPr>
              </a:p>
            </p:txBody>
          </p:sp>
        </mc:Choice>
        <mc:Fallback xmlns="">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rotWithShape="0">
                <a:blip r:embed="rId9"/>
                <a:stretch>
                  <a:fillRect l="-1524" t="-2985" b="-30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423111" y="6159041"/>
                <a:ext cx="13991848" cy="2013565"/>
              </a:xfrm>
              <a:prstGeom prst="rect">
                <a:avLst/>
              </a:prstGeom>
            </p:spPr>
            <p:txBody>
              <a:bodyPr wrap="square">
                <a:spAutoFit/>
              </a:bodyPr>
              <a:lstStyle/>
              <a:p>
                <a:r>
                  <a:rPr lang="vi-VN" sz="4000" dirty="0">
                    <a:latin typeface="Google Sans"/>
                  </a:rPr>
                  <a:t>Do đó phương trình có nghiệm x₁ =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r>
                      <a:rPr lang="en-US" sz="4000" i="1" kern="100"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dirty="0">
                    <a:latin typeface="Google Sans"/>
                  </a:rPr>
                  <a:t>1 và</a:t>
                </a:r>
                <a:r>
                  <a:rPr lang="en-US" sz="4000" dirty="0">
                    <a:latin typeface="Google Sans"/>
                  </a:rPr>
                  <a:t> </a:t>
                </a:r>
                <a:r>
                  <a:rPr lang="vi-VN" sz="4000" dirty="0"/>
                  <a:t>x₂ = </a:t>
                </a:r>
                <a14:m>
                  <m:oMath xmlns:m="http://schemas.openxmlformats.org/officeDocument/2006/math">
                    <m:f>
                      <m:fPr>
                        <m:ctrlPr>
                          <a:rPr lang="vi-VN" sz="6000" i="1" dirty="0">
                            <a:latin typeface="Cambria Math" panose="02040503050406030204" pitchFamily="18" charset="0"/>
                          </a:rPr>
                        </m:ctrlPr>
                      </m:fPr>
                      <m:num>
                        <m:r>
                          <a:rPr lang="en-US" sz="6000" b="0" i="1" kern="100" dirty="0" smtClean="0">
                            <a:latin typeface="Cambria Math" panose="02040503050406030204" pitchFamily="18" charset="0"/>
                            <a:ea typeface="Times New Roman" panose="02020603050405020304" pitchFamily="18" charset="0"/>
                            <a:cs typeface="Times New Roman" panose="02020603050405020304" pitchFamily="18" charset="0"/>
                          </a:rPr>
                          <m:t>11</m:t>
                        </m:r>
                      </m:num>
                      <m:den>
                        <m:r>
                          <a:rPr lang="en-US" sz="6000" b="0" i="1" kern="100" dirty="0" smtClean="0">
                            <a:latin typeface="Cambria Math" panose="02040503050406030204" pitchFamily="18" charset="0"/>
                            <a:cs typeface="Times New Roman" panose="02020603050405020304" pitchFamily="18" charset="0"/>
                          </a:rPr>
                          <m:t>2</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23" name="Rectangle 22"/>
              <p:cNvSpPr>
                <a:spLocks noRot="1" noChangeAspect="1" noMove="1" noResize="1" noEditPoints="1" noAdjustHandles="1" noChangeArrowheads="1" noChangeShapeType="1" noTextEdit="1"/>
              </p:cNvSpPr>
              <p:nvPr/>
            </p:nvSpPr>
            <p:spPr>
              <a:xfrm>
                <a:off x="2423111" y="6159041"/>
                <a:ext cx="13991848" cy="2013565"/>
              </a:xfrm>
              <a:prstGeom prst="rect">
                <a:avLst/>
              </a:prstGeom>
              <a:blipFill rotWithShape="0">
                <a:blip r:embed="rId10"/>
                <a:stretch>
                  <a:fillRect l="-1524"/>
                </a:stretch>
              </a:blipFill>
            </p:spPr>
            <p:txBody>
              <a:bodyPr/>
              <a:lstStyle/>
              <a:p>
                <a:r>
                  <a:rPr lang="en-US">
                    <a:noFill/>
                  </a:rPr>
                  <a:t> </a:t>
                </a:r>
              </a:p>
            </p:txBody>
          </p:sp>
        </mc:Fallback>
      </mc:AlternateContent>
      <p:pic>
        <p:nvPicPr>
          <p:cNvPr id="2" name="Picture 1"/>
          <p:cNvPicPr>
            <a:picLocks noChangeAspect="1"/>
          </p:cNvPicPr>
          <p:nvPr/>
        </p:nvPicPr>
        <p:blipFill>
          <a:blip r:embed="rId11"/>
          <a:stretch>
            <a:fillRect/>
          </a:stretch>
        </p:blipFill>
        <p:spPr>
          <a:xfrm>
            <a:off x="80334" y="1517439"/>
            <a:ext cx="1536803" cy="1438290"/>
          </a:xfrm>
          <a:prstGeom prst="rect">
            <a:avLst/>
          </a:prstGeom>
        </p:spPr>
      </p:pic>
    </p:spTree>
    <p:extLst>
      <p:ext uri="{BB962C8B-B14F-4D97-AF65-F5344CB8AC3E}">
        <p14:creationId xmlns:p14="http://schemas.microsoft.com/office/powerpoint/2010/main" val="36933561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923330"/>
            </a:xfrm>
            <a:prstGeom prst="rect">
              <a:avLst/>
            </a:prstGeom>
          </p:spPr>
          <p:txBody>
            <a:bodyPr wrap="square">
              <a:spAutoFit/>
            </a:bodyPr>
            <a:lstStyle/>
            <a:p>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nl-NL" sz="5400" b="1" dirty="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5400" dirty="0">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HOẠT ĐỘNG NHÓM KHĂN PHỦ BÀN 2</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296110" y="5390458"/>
            <a:ext cx="5325497" cy="769441"/>
          </a:xfrm>
          <a:prstGeom prst="rect">
            <a:avLst/>
          </a:prstGeom>
        </p:spPr>
        <p:txBody>
          <a:bodyPr wrap="none">
            <a:spAutoFit/>
          </a:bodyPr>
          <a:lstStyle/>
          <a:p>
            <a:r>
              <a:rPr lang="en-US" sz="4400" b="1" u="sng" dirty="0">
                <a:solidFill>
                  <a:prstClr val="black"/>
                </a:solidFill>
                <a:latin typeface="Arial" panose="020B0604020202020204" pitchFamily="34" charset="0"/>
                <a:ea typeface="Calibri" panose="020F0502020204030204" pitchFamily="34" charset="0"/>
                <a:cs typeface="Arial" panose="020B0604020202020204" pitchFamily="34" charset="0"/>
              </a:rPr>
              <a:t>Kết quả hoạt động:</a:t>
            </a:r>
            <a:endParaRPr lang="en-US" sz="2400" b="1" u="sng" dirty="0"/>
          </a:p>
        </p:txBody>
      </p:sp>
      <p:sp>
        <p:nvSpPr>
          <p:cNvPr id="5" name="Rectangle 4"/>
          <p:cNvSpPr/>
          <p:nvPr/>
        </p:nvSpPr>
        <p:spPr>
          <a:xfrm>
            <a:off x="2934301" y="1971771"/>
            <a:ext cx="14363099" cy="2862322"/>
          </a:xfrm>
          <a:prstGeom prst="rect">
            <a:avLst/>
          </a:prstGeom>
        </p:spPr>
        <p:txBody>
          <a:bodyPr wrap="square">
            <a:spAutoFit/>
          </a:bodyPr>
          <a:lstStyle/>
          <a:p>
            <a:pPr algn="just"/>
            <a:r>
              <a:rPr lang="vi-VN" sz="6000" dirty="0">
                <a:latin typeface="Google Sans"/>
              </a:rPr>
              <a:t>Cho hai số có tổng bằng 5 và tích bằng 6.</a:t>
            </a:r>
          </a:p>
          <a:p>
            <a:pPr algn="just"/>
            <a:r>
              <a:rPr lang="vi-VN" sz="6000" dirty="0">
                <a:latin typeface="Google Sans"/>
              </a:rPr>
              <a:t>a) Gọi một số là x. Tính số còn lại theo x.</a:t>
            </a:r>
          </a:p>
          <a:p>
            <a:pPr algn="just"/>
            <a:r>
              <a:rPr lang="vi-VN" sz="6000" dirty="0">
                <a:latin typeface="Google Sans"/>
              </a:rPr>
              <a:t>b) Lập phương trình bậc hai ẩn x.</a:t>
            </a:r>
            <a:endParaRPr lang="vi-VN" sz="6000" b="0" i="0" dirty="0">
              <a:effectLst/>
              <a:latin typeface="Google Sans"/>
            </a:endParaRPr>
          </a:p>
        </p:txBody>
      </p:sp>
      <p:sp>
        <p:nvSpPr>
          <p:cNvPr id="11" name="Rectangle 10"/>
          <p:cNvSpPr/>
          <p:nvPr/>
        </p:nvSpPr>
        <p:spPr>
          <a:xfrm>
            <a:off x="1761768" y="6130876"/>
            <a:ext cx="13859232" cy="923330"/>
          </a:xfrm>
          <a:prstGeom prst="rect">
            <a:avLst/>
          </a:prstGeom>
        </p:spPr>
        <p:txBody>
          <a:bodyPr wrap="square">
            <a:spAutoFit/>
          </a:bodyPr>
          <a:lstStyle/>
          <a:p>
            <a:pPr lvl="0"/>
            <a:r>
              <a:rPr lang="en-US" sz="5400" dirty="0">
                <a:solidFill>
                  <a:srgbClr val="7030A0"/>
                </a:solidFill>
                <a:latin typeface="Google Sans"/>
              </a:rPr>
              <a:t>a) Số còn lại theo x là: 5 – x </a:t>
            </a:r>
            <a:endParaRPr lang="vi-VN" sz="5400" dirty="0">
              <a:solidFill>
                <a:srgbClr val="202124"/>
              </a:solidFill>
              <a:latin typeface="Google Sans"/>
            </a:endParaRPr>
          </a:p>
        </p:txBody>
      </p:sp>
      <p:pic>
        <p:nvPicPr>
          <p:cNvPr id="3" name="Picture 2"/>
          <p:cNvPicPr>
            <a:picLocks noChangeAspect="1"/>
          </p:cNvPicPr>
          <p:nvPr/>
        </p:nvPicPr>
        <p:blipFill>
          <a:blip r:embed="rId6"/>
          <a:stretch>
            <a:fillRect/>
          </a:stretch>
        </p:blipFill>
        <p:spPr>
          <a:xfrm>
            <a:off x="245310" y="1852356"/>
            <a:ext cx="2183238" cy="1309943"/>
          </a:xfrm>
          <a:prstGeom prst="rect">
            <a:avLst/>
          </a:prstGeom>
        </p:spPr>
      </p:pic>
      <p:sp>
        <p:nvSpPr>
          <p:cNvPr id="12" name="Rectangle 11"/>
          <p:cNvSpPr/>
          <p:nvPr/>
        </p:nvSpPr>
        <p:spPr>
          <a:xfrm>
            <a:off x="1761768" y="7332959"/>
            <a:ext cx="13859232" cy="2585323"/>
          </a:xfrm>
          <a:prstGeom prst="rect">
            <a:avLst/>
          </a:prstGeom>
        </p:spPr>
        <p:txBody>
          <a:bodyPr wrap="square">
            <a:spAutoFit/>
          </a:bodyPr>
          <a:lstStyle/>
          <a:p>
            <a:pPr lvl="0"/>
            <a:r>
              <a:rPr lang="en-US" sz="5400" dirty="0">
                <a:solidFill>
                  <a:srgbClr val="7030A0"/>
                </a:solidFill>
                <a:latin typeface="Google Sans"/>
              </a:rPr>
              <a:t>b) Theo bài toán ta có x(5 – x) = 6</a:t>
            </a:r>
          </a:p>
          <a:p>
            <a:pPr lvl="0"/>
            <a:r>
              <a:rPr lang="en-US" sz="5400" dirty="0">
                <a:solidFill>
                  <a:srgbClr val="7030A0"/>
                </a:solidFill>
                <a:latin typeface="Google Sans"/>
              </a:rPr>
              <a:t>                                    5x – x</a:t>
            </a:r>
            <a:r>
              <a:rPr lang="en-US" sz="5400" baseline="30000" dirty="0">
                <a:solidFill>
                  <a:srgbClr val="7030A0"/>
                </a:solidFill>
                <a:latin typeface="Google Sans"/>
              </a:rPr>
              <a:t>2</a:t>
            </a:r>
            <a:r>
              <a:rPr lang="en-US" sz="5400" dirty="0">
                <a:solidFill>
                  <a:srgbClr val="7030A0"/>
                </a:solidFill>
                <a:latin typeface="Google Sans"/>
              </a:rPr>
              <a:t> = 6</a:t>
            </a:r>
          </a:p>
          <a:p>
            <a:pPr lvl="0"/>
            <a:r>
              <a:rPr lang="en-US" sz="5400" dirty="0">
                <a:solidFill>
                  <a:srgbClr val="7030A0"/>
                </a:solidFill>
                <a:latin typeface="Google Sans"/>
              </a:rPr>
              <a:t>                                    x</a:t>
            </a:r>
            <a:r>
              <a:rPr lang="en-US" sz="5400" baseline="30000" dirty="0">
                <a:solidFill>
                  <a:srgbClr val="7030A0"/>
                </a:solidFill>
                <a:latin typeface="Google Sans"/>
              </a:rPr>
              <a:t>2</a:t>
            </a:r>
            <a:r>
              <a:rPr lang="en-US" sz="5400" dirty="0">
                <a:solidFill>
                  <a:srgbClr val="7030A0"/>
                </a:solidFill>
                <a:latin typeface="Google Sans"/>
              </a:rPr>
              <a:t> – 5x + 6 = 0</a:t>
            </a:r>
            <a:endParaRPr lang="vi-VN" sz="5400" dirty="0">
              <a:solidFill>
                <a:srgbClr val="202124"/>
              </a:solidFill>
              <a:latin typeface="Google Sans"/>
            </a:endParaRPr>
          </a:p>
        </p:txBody>
      </p:sp>
    </p:spTree>
    <p:extLst>
      <p:ext uri="{BB962C8B-B14F-4D97-AF65-F5344CB8AC3E}">
        <p14:creationId xmlns:p14="http://schemas.microsoft.com/office/powerpoint/2010/main" val="423863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solidFill>
                  <a:prstClr val="black"/>
                </a:solidFil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p:sp>
        <p:nvSpPr>
          <p:cNvPr id="15" name="Rectangle 14"/>
          <p:cNvSpPr/>
          <p:nvPr/>
        </p:nvSpPr>
        <p:spPr>
          <a:xfrm>
            <a:off x="2209799" y="3964771"/>
            <a:ext cx="15420431" cy="2585323"/>
          </a:xfrm>
          <a:prstGeom prst="rect">
            <a:avLst/>
          </a:prstGeom>
        </p:spPr>
        <p:txBody>
          <a:bodyPr wrap="square">
            <a:spAutoFit/>
          </a:bodyPr>
          <a:lstStyle/>
          <a:p>
            <a:pPr algn="just"/>
            <a:r>
              <a:rPr lang="vi-VN" sz="5400" b="1" dirty="0">
                <a:solidFill>
                  <a:srgbClr val="C00000"/>
                </a:solidFill>
                <a:latin typeface="Google Sans"/>
              </a:rPr>
              <a:t>Nếu hai số có tổng bằng S và tích bằng P thì hai số đó là nghiệm của phương trình</a:t>
            </a:r>
            <a:r>
              <a:rPr lang="en-US" sz="5400" b="1" dirty="0">
                <a:solidFill>
                  <a:srgbClr val="C00000"/>
                </a:solidFill>
                <a:latin typeface="Google Sans"/>
              </a:rPr>
              <a:t>:</a:t>
            </a:r>
            <a:endParaRPr lang="vi-VN" sz="5400" b="1" dirty="0">
              <a:solidFill>
                <a:srgbClr val="C00000"/>
              </a:solidFill>
              <a:latin typeface="Google Sans"/>
            </a:endParaRPr>
          </a:p>
          <a:p>
            <a:pPr algn="ctr"/>
            <a:r>
              <a:rPr lang="en-US" sz="5400" b="1" dirty="0">
                <a:solidFill>
                  <a:srgbClr val="C00000"/>
                </a:solidFill>
                <a:latin typeface="Google Sans"/>
              </a:rPr>
              <a:t>x</a:t>
            </a:r>
            <a:r>
              <a:rPr lang="en-US" sz="5400" b="1" baseline="30000" dirty="0">
                <a:solidFill>
                  <a:srgbClr val="C00000"/>
                </a:solidFill>
                <a:latin typeface="Google Sans"/>
              </a:rPr>
              <a:t>2</a:t>
            </a:r>
            <a:r>
              <a:rPr lang="en-US" sz="5400" b="1" dirty="0">
                <a:solidFill>
                  <a:srgbClr val="C00000"/>
                </a:solidFill>
                <a:latin typeface="Google Sans"/>
              </a:rPr>
              <a:t> – </a:t>
            </a:r>
            <a:r>
              <a:rPr lang="vi-VN" sz="5400" b="1" dirty="0">
                <a:solidFill>
                  <a:srgbClr val="C00000"/>
                </a:solidFill>
                <a:latin typeface="Google Sans"/>
              </a:rPr>
              <a:t>Sx</a:t>
            </a:r>
            <a:r>
              <a:rPr lang="en-US" sz="5400" b="1" dirty="0">
                <a:solidFill>
                  <a:srgbClr val="C00000"/>
                </a:solidFill>
                <a:latin typeface="Google Sans"/>
              </a:rPr>
              <a:t> </a:t>
            </a:r>
            <a:r>
              <a:rPr lang="vi-VN" sz="5400" b="1" dirty="0">
                <a:solidFill>
                  <a:srgbClr val="C00000"/>
                </a:solidFill>
                <a:latin typeface="Google Sans"/>
              </a:rPr>
              <a:t>+</a:t>
            </a:r>
            <a:r>
              <a:rPr lang="en-US" sz="5400" b="1" dirty="0">
                <a:solidFill>
                  <a:srgbClr val="C00000"/>
                </a:solidFill>
                <a:latin typeface="Google Sans"/>
              </a:rPr>
              <a:t> </a:t>
            </a:r>
            <a:r>
              <a:rPr lang="vi-VN" sz="5400" b="1" dirty="0">
                <a:solidFill>
                  <a:srgbClr val="C00000"/>
                </a:solidFill>
                <a:latin typeface="Google Sans"/>
              </a:rPr>
              <a:t>P=0.</a:t>
            </a:r>
            <a:r>
              <a:rPr lang="en-US" sz="5400" b="1" dirty="0">
                <a:solidFill>
                  <a:srgbClr val="C00000"/>
                </a:solidFill>
                <a:latin typeface="Google Sans"/>
              </a:rPr>
              <a:t> </a:t>
            </a:r>
            <a:endParaRPr lang="vi-VN" sz="4000" dirty="0">
              <a:solidFill>
                <a:srgbClr val="202124"/>
              </a:solidFill>
              <a:latin typeface="Google Sans"/>
            </a:endParaRPr>
          </a:p>
        </p:txBody>
      </p:sp>
      <p:sp>
        <p:nvSpPr>
          <p:cNvPr id="2" name="Rectangle 1"/>
          <p:cNvSpPr/>
          <p:nvPr/>
        </p:nvSpPr>
        <p:spPr>
          <a:xfrm>
            <a:off x="1695349" y="7602135"/>
            <a:ext cx="9594871" cy="707886"/>
          </a:xfrm>
          <a:prstGeom prst="rect">
            <a:avLst/>
          </a:prstGeom>
        </p:spPr>
        <p:txBody>
          <a:bodyPr wrap="none">
            <a:spAutoFit/>
          </a:bodyPr>
          <a:lstStyle/>
          <a:p>
            <a:r>
              <a:rPr lang="en-US" sz="4000" i="1" dirty="0">
                <a:solidFill>
                  <a:srgbClr val="002060"/>
                </a:solidFill>
              </a:rPr>
              <a:t>Chú ý</a:t>
            </a:r>
            <a:r>
              <a:rPr lang="en-US" sz="4000" dirty="0"/>
              <a:t>: Điều kiện để có hai số đó là S² - 4P ≥ 0.</a:t>
            </a:r>
          </a:p>
        </p:txBody>
      </p:sp>
    </p:spTree>
    <p:extLst>
      <p:ext uri="{BB962C8B-B14F-4D97-AF65-F5344CB8AC3E}">
        <p14:creationId xmlns:p14="http://schemas.microsoft.com/office/powerpoint/2010/main" val="326137627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sp>
        <p:nvSpPr>
          <p:cNvPr id="4" name="Rectangle 3"/>
          <p:cNvSpPr/>
          <p:nvPr/>
        </p:nvSpPr>
        <p:spPr>
          <a:xfrm>
            <a:off x="425914" y="2411006"/>
            <a:ext cx="9144000" cy="3539430"/>
          </a:xfrm>
          <a:prstGeom prst="rect">
            <a:avLst/>
          </a:prstGeom>
        </p:spPr>
        <p:txBody>
          <a:bodyPr>
            <a:spAutoFit/>
          </a:bodyPr>
          <a:lstStyle/>
          <a:p>
            <a:pPr algn="just"/>
            <a:r>
              <a:rPr lang="en-US" sz="3200" dirty="0"/>
              <a:t>	</a:t>
            </a:r>
            <a:r>
              <a:rPr lang="vi-VN" sz="3200" dirty="0"/>
              <a:t>Đà Lạt là thành phố du lịch, có khí hậu rất mát mẻ. Nơi đây trồng rất nhiều loại hoa. Để trồng hoa, người ta thường tạo các nhà kính được bao quanh bởi hàng rào dạng hình chữ nhật và tạo mái che bên trên. Giả sử một nhà kính có độ dài các hàng rào bao quanh là 68 m, diện tích trồng hoa là 240 m².</a:t>
            </a:r>
            <a:endParaRPr lang="en-US" sz="3200" dirty="0"/>
          </a:p>
        </p:txBody>
      </p:sp>
      <p:pic>
        <p:nvPicPr>
          <p:cNvPr id="5" name="Picture 4"/>
          <p:cNvPicPr>
            <a:picLocks noChangeAspect="1"/>
          </p:cNvPicPr>
          <p:nvPr/>
        </p:nvPicPr>
        <p:blipFill>
          <a:blip r:embed="rId9"/>
          <a:stretch>
            <a:fillRect/>
          </a:stretch>
        </p:blipFill>
        <p:spPr>
          <a:xfrm>
            <a:off x="10134600" y="2329790"/>
            <a:ext cx="7162800" cy="6300063"/>
          </a:xfrm>
          <a:prstGeom prst="rect">
            <a:avLst/>
          </a:prstGeom>
        </p:spPr>
      </p:pic>
      <p:pic>
        <p:nvPicPr>
          <p:cNvPr id="7" name="Picture 6"/>
          <p:cNvPicPr>
            <a:picLocks noChangeAspect="1"/>
          </p:cNvPicPr>
          <p:nvPr/>
        </p:nvPicPr>
        <p:blipFill>
          <a:blip r:embed="rId10"/>
          <a:stretch>
            <a:fillRect/>
          </a:stretch>
        </p:blipFill>
        <p:spPr>
          <a:xfrm>
            <a:off x="584347" y="6356582"/>
            <a:ext cx="9161424" cy="3282718"/>
          </a:xfrm>
          <a:prstGeom prst="rect">
            <a:avLst/>
          </a:prstGeom>
        </p:spPr>
      </p:pic>
      <p:sp>
        <p:nvSpPr>
          <p:cNvPr id="9" name="Rectangle 8"/>
          <p:cNvSpPr/>
          <p:nvPr/>
        </p:nvSpPr>
        <p:spPr>
          <a:xfrm>
            <a:off x="3048001" y="7124700"/>
            <a:ext cx="5913278" cy="1569660"/>
          </a:xfrm>
          <a:prstGeom prst="rect">
            <a:avLst/>
          </a:prstGeom>
        </p:spPr>
        <p:txBody>
          <a:bodyPr wrap="square">
            <a:spAutoFit/>
          </a:bodyPr>
          <a:lstStyle/>
          <a:p>
            <a:pPr algn="just"/>
            <a:r>
              <a:rPr lang="vi-VN" sz="3200" b="1" i="1" dirty="0"/>
              <a:t>Làm thế nào để xác định được chiều dài, chiều rộng của nhà kính trồng hoa trên?</a:t>
            </a:r>
            <a:endParaRPr lang="en-US" sz="3200" b="1" i="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6</a:t>
            </a:r>
            <a:endParaRPr sz="4300" b="1" dirty="0">
              <a:solidFill>
                <a:prstClr val="white"/>
              </a:solidFill>
              <a:latin typeface="Arial"/>
              <a:ea typeface="Arial"/>
              <a:cs typeface="Arial"/>
              <a:sym typeface="Arial"/>
            </a:endParaRPr>
          </a:p>
        </p:txBody>
      </p:sp>
      <p:sp>
        <p:nvSpPr>
          <p:cNvPr id="5" name="Rectangle 4"/>
          <p:cNvSpPr/>
          <p:nvPr/>
        </p:nvSpPr>
        <p:spPr>
          <a:xfrm>
            <a:off x="2903203" y="1038864"/>
            <a:ext cx="15069869" cy="2144177"/>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hai số có tổng bằng – 2 và tích bằng – 8.</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Lập phương trình bậc hai ẩn x nhận hai số trên làm nghiệm.</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Tìm hai số đó.</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938992"/>
          </a:xfrm>
          <a:prstGeom prst="rect">
            <a:avLst/>
          </a:prstGeom>
        </p:spPr>
        <p:txBody>
          <a:bodyPr wrap="square">
            <a:spAutoFit/>
          </a:bodyPr>
          <a:lstStyle/>
          <a:p>
            <a:r>
              <a:rPr lang="pt-BR" sz="4000" dirty="0">
                <a:solidFill>
                  <a:prstClr val="black"/>
                </a:solidFill>
                <a:latin typeface="Google Sans"/>
              </a:rPr>
              <a:t> </a:t>
            </a:r>
            <a:r>
              <a:rPr lang="vi-VN" sz="4000" dirty="0">
                <a:solidFill>
                  <a:prstClr val="black"/>
                </a:solidFill>
                <a:latin typeface="Google Sans"/>
              </a:rPr>
              <a:t>a) </a:t>
            </a:r>
            <a:r>
              <a:rPr lang="vi-VN" sz="4000" dirty="0">
                <a:latin typeface="Google Sans"/>
              </a:rPr>
              <a:t>Hai số cần tìm là nghiệm phương trình:</a:t>
            </a:r>
          </a:p>
          <a:p>
            <a:pPr algn="ctr"/>
            <a:r>
              <a:rPr lang="vi-VN" sz="4000" dirty="0">
                <a:latin typeface="Google Sans"/>
              </a:rPr>
              <a:t>x²</a:t>
            </a:r>
            <a:r>
              <a:rPr lang="vi-VN" sz="4000" kern="100" dirty="0">
                <a:ea typeface="Times New Roman" panose="02020603050405020304" pitchFamily="18" charset="0"/>
                <a:cs typeface="Times New Roman" panose="02020603050405020304" pitchFamily="18" charset="0"/>
              </a:rPr>
              <a:t> –</a:t>
            </a:r>
            <a:r>
              <a:rPr lang="en-US" sz="4000" kern="100" dirty="0">
                <a:ea typeface="Times New Roman" panose="02020603050405020304" pitchFamily="18" charset="0"/>
                <a:cs typeface="Times New Roman" panose="02020603050405020304" pitchFamily="18" charset="0"/>
              </a:rPr>
              <a:t> </a:t>
            </a:r>
            <a:r>
              <a:rPr lang="vi-VN" sz="4000" dirty="0">
                <a:latin typeface="Google Sans"/>
              </a:rPr>
              <a:t>(</a:t>
            </a:r>
            <a:r>
              <a:rPr lang="vi-VN" sz="4000" kern="100" dirty="0">
                <a:ea typeface="Times New Roman" panose="02020603050405020304" pitchFamily="18" charset="0"/>
                <a:cs typeface="Times New Roman" panose="02020603050405020304" pitchFamily="18" charset="0"/>
              </a:rPr>
              <a:t>– </a:t>
            </a:r>
            <a:r>
              <a:rPr lang="vi-VN" sz="4000" dirty="0">
                <a:latin typeface="Google Sans"/>
              </a:rPr>
              <a:t>2)x + (</a:t>
            </a:r>
            <a:r>
              <a:rPr lang="vi-VN" sz="4000" kern="100" dirty="0">
                <a:ea typeface="Times New Roman" panose="02020603050405020304" pitchFamily="18" charset="0"/>
                <a:cs typeface="Times New Roman" panose="02020603050405020304" pitchFamily="18" charset="0"/>
              </a:rPr>
              <a:t>– </a:t>
            </a:r>
            <a:r>
              <a:rPr lang="vi-VN" sz="4000" dirty="0">
                <a:latin typeface="Google Sans"/>
              </a:rPr>
              <a:t>8) = 0 </a:t>
            </a:r>
            <a:endParaRPr lang="en-US" sz="4000" dirty="0">
              <a:latin typeface="Google Sans"/>
            </a:endParaRPr>
          </a:p>
          <a:p>
            <a:pPr algn="ctr"/>
            <a:r>
              <a:rPr lang="vi-VN" sz="4000" dirty="0">
                <a:latin typeface="Google Sans"/>
              </a:rPr>
              <a:t>hay x²</a:t>
            </a:r>
            <a:r>
              <a:rPr lang="en-US" sz="4000" dirty="0">
                <a:latin typeface="Google Sans"/>
              </a:rPr>
              <a:t> </a:t>
            </a:r>
            <a:r>
              <a:rPr lang="vi-VN" sz="4000" dirty="0">
                <a:latin typeface="Google Sans"/>
              </a:rPr>
              <a:t>+</a:t>
            </a:r>
            <a:r>
              <a:rPr lang="en-US" sz="4000" dirty="0">
                <a:latin typeface="Google Sans"/>
              </a:rPr>
              <a:t> </a:t>
            </a:r>
            <a:r>
              <a:rPr lang="vi-VN" sz="4000" dirty="0">
                <a:latin typeface="Google Sans"/>
              </a:rPr>
              <a:t>2x</a:t>
            </a:r>
            <a:r>
              <a:rPr lang="en-US" sz="4000" dirty="0">
                <a:latin typeface="Google Sans"/>
              </a:rPr>
              <a:t> </a:t>
            </a:r>
            <a:r>
              <a:rPr lang="vi-VN" sz="4000" kern="100" dirty="0">
                <a:ea typeface="Times New Roman" panose="02020603050405020304" pitchFamily="18" charset="0"/>
                <a:cs typeface="Times New Roman" panose="02020603050405020304" pitchFamily="18" charset="0"/>
              </a:rPr>
              <a:t>– </a:t>
            </a:r>
            <a:r>
              <a:rPr lang="vi-VN" sz="4000" dirty="0">
                <a:latin typeface="Google Sans"/>
              </a:rPr>
              <a:t>8=0 (1)</a:t>
            </a:r>
            <a:endParaRPr lang="pt-BR" sz="4000" dirty="0">
              <a:latin typeface="Google Sans"/>
            </a:endParaRPr>
          </a:p>
        </p:txBody>
      </p:sp>
      <mc:AlternateContent xmlns:mc="http://schemas.openxmlformats.org/markup-compatibility/2006" xmlns:a14="http://schemas.microsoft.com/office/drawing/2010/main">
        <mc:Choice Requires="a14">
          <p:sp>
            <p:nvSpPr>
              <p:cNvPr id="13" name="Rectangle 12"/>
              <p:cNvSpPr/>
              <p:nvPr/>
            </p:nvSpPr>
            <p:spPr>
              <a:xfrm>
                <a:off x="2321511" y="5917029"/>
                <a:ext cx="13991848" cy="3533468"/>
              </a:xfrm>
              <a:prstGeom prst="rect">
                <a:avLst/>
              </a:prstGeom>
            </p:spPr>
            <p:txBody>
              <a:bodyPr wrap="square">
                <a:spAutoFit/>
              </a:bodyPr>
              <a:lstStyle/>
              <a:p>
                <a:r>
                  <a:rPr lang="en-US" sz="4000" dirty="0">
                    <a:solidFill>
                      <a:prstClr val="black"/>
                    </a:solidFill>
                    <a:latin typeface="Google Sans"/>
                  </a:rPr>
                  <a:t>b) Phương trình (1) có a = 1, b = 2, c =</a:t>
                </a:r>
                <a:r>
                  <a:rPr lang="vi-VN" sz="4000" kern="100" dirty="0">
                    <a:solidFill>
                      <a:prstClr val="black"/>
                    </a:solidFill>
                    <a:ea typeface="Times New Roman" panose="02020603050405020304" pitchFamily="18" charset="0"/>
                    <a:cs typeface="Times New Roman" panose="02020603050405020304" pitchFamily="18" charset="0"/>
                  </a:rPr>
                  <a:t>– </a:t>
                </a:r>
                <a:r>
                  <a:rPr lang="vi-VN" sz="4000" dirty="0">
                    <a:solidFill>
                      <a:prstClr val="black"/>
                    </a:solidFill>
                    <a:latin typeface="Google Sans"/>
                  </a:rPr>
                  <a:t>8</a:t>
                </a:r>
                <a:r>
                  <a:rPr lang="en-US" sz="4000" dirty="0">
                    <a:solidFill>
                      <a:prstClr val="black"/>
                    </a:solidFill>
                    <a:latin typeface="Google Sans"/>
                  </a:rPr>
                  <a:t> </a:t>
                </a:r>
                <a:r>
                  <a:rPr lang="pt-BR" sz="4000" dirty="0">
                    <a:solidFill>
                      <a:prstClr val="black"/>
                    </a:solidFill>
                    <a:latin typeface="Google Sans"/>
                  </a:rPr>
                  <a:t>.</a:t>
                </a:r>
              </a:p>
              <a:p>
                <a:r>
                  <a:rPr lang="pt-BR" sz="4000" dirty="0">
                    <a:solidFill>
                      <a:prstClr val="black"/>
                    </a:solidFill>
                    <a:latin typeface="Google Sans"/>
                  </a:rPr>
                  <a:t>    </a:t>
                </a:r>
                <a:r>
                  <a:rPr lang="pt-BR" sz="4000" dirty="0">
                    <a:solidFill>
                      <a:prstClr val="black"/>
                    </a:solidFill>
                    <a:latin typeface="Google Sans"/>
                    <a:sym typeface="Lamsymbol" panose="05010101010101010101" pitchFamily="2" charset="2"/>
                  </a:rPr>
                  <a:t> = 2</a:t>
                </a:r>
                <a:r>
                  <a:rPr lang="pt-BR" sz="4000" baseline="30000" dirty="0">
                    <a:solidFill>
                      <a:prstClr val="black"/>
                    </a:solidFill>
                    <a:latin typeface="Google Sans"/>
                    <a:sym typeface="Lamsymbol" panose="05010101010101010101" pitchFamily="2" charset="2"/>
                  </a:rPr>
                  <a:t>2</a:t>
                </a:r>
                <a:r>
                  <a:rPr lang="pt-BR" sz="4000" dirty="0">
                    <a:solidFill>
                      <a:prstClr val="black"/>
                    </a:solidFill>
                    <a:latin typeface="Google Sans"/>
                    <a:sym typeface="Lamsymbol" panose="05010101010101010101" pitchFamily="2" charset="2"/>
                  </a:rPr>
                  <a:t> – 4.1.(-8) = 36 &gt; 0</a:t>
                </a:r>
              </a:p>
              <a:p>
                <a:r>
                  <a:rPr lang="pt-BR" sz="4000" dirty="0">
                    <a:solidFill>
                      <a:prstClr val="black"/>
                    </a:solidFill>
                    <a:latin typeface="Google Sans"/>
                    <a:sym typeface="Lamsymbol" panose="05010101010101010101" pitchFamily="2" charset="2"/>
                  </a:rPr>
                  <a:t>Do  &gt; 0 nên phương trình có hai nghiệm phân biệt:</a:t>
                </a:r>
              </a:p>
              <a:p>
                <a:r>
                  <a:rPr lang="pt-BR" sz="4000" dirty="0">
                    <a:solidFill>
                      <a:prstClr val="black"/>
                    </a:solidFill>
                    <a:latin typeface="Google Sans"/>
                    <a:sym typeface="Lamsymbol" panose="05010101010101010101" pitchFamily="2" charset="2"/>
                  </a:rPr>
                  <a:t> x</a:t>
                </a:r>
                <a:r>
                  <a:rPr lang="pt-BR" sz="4000" baseline="-25000" dirty="0">
                    <a:solidFill>
                      <a:prstClr val="black"/>
                    </a:solidFill>
                    <a:latin typeface="Google Sans"/>
                    <a:sym typeface="Lamsymbol" panose="05010101010101010101" pitchFamily="2" charset="2"/>
                  </a:rPr>
                  <a:t>1</a:t>
                </a:r>
                <a:r>
                  <a:rPr lang="pt-BR" sz="4000" dirty="0">
                    <a:solidFill>
                      <a:prstClr val="black"/>
                    </a:solidFill>
                    <a:latin typeface="Google Sans"/>
                    <a:sym typeface="Lamsymbol" panose="05010101010101010101" pitchFamily="2" charset="2"/>
                  </a:rPr>
                  <a:t> = </a:t>
                </a:r>
                <a14:m>
                  <m:oMath xmlns:m="http://schemas.openxmlformats.org/officeDocument/2006/math">
                    <m:f>
                      <m:fPr>
                        <m:ctrlPr>
                          <a:rPr lang="pt-BR" sz="4000" i="1" smtClean="0">
                            <a:solidFill>
                              <a:prstClr val="black"/>
                            </a:solidFill>
                            <a:latin typeface="Cambria Math" panose="02040503050406030204" pitchFamily="18" charset="0"/>
                            <a:sym typeface="Lamsymbol" panose="05010101010101010101" pitchFamily="2" charset="2"/>
                          </a:rPr>
                        </m:ctrlPr>
                      </m:fPr>
                      <m:num>
                        <m:r>
                          <a:rPr lang="en-US" sz="4000" b="0" i="1" smtClean="0">
                            <a:solidFill>
                              <a:prstClr val="black"/>
                            </a:solidFill>
                            <a:latin typeface="Cambria Math" panose="02040503050406030204" pitchFamily="18" charset="0"/>
                            <a:sym typeface="Lamsymbol" panose="05010101010101010101" pitchFamily="2" charset="2"/>
                          </a:rPr>
                          <m:t>−2 − </m:t>
                        </m:r>
                        <m:rad>
                          <m:radPr>
                            <m:degHide m:val="on"/>
                            <m:ctrlPr>
                              <a:rPr lang="en-US" sz="4000" b="0" i="1" smtClean="0">
                                <a:solidFill>
                                  <a:prstClr val="black"/>
                                </a:solidFill>
                                <a:latin typeface="Cambria Math" panose="02040503050406030204" pitchFamily="18" charset="0"/>
                                <a:sym typeface="Lamsymbol" panose="05010101010101010101" pitchFamily="2" charset="2"/>
                              </a:rPr>
                            </m:ctrlPr>
                          </m:radPr>
                          <m:deg/>
                          <m:e>
                            <m:r>
                              <a:rPr lang="en-US" sz="4000" b="0" i="1" smtClean="0">
                                <a:solidFill>
                                  <a:prstClr val="black"/>
                                </a:solidFill>
                                <a:latin typeface="Cambria Math" panose="02040503050406030204" pitchFamily="18" charset="0"/>
                                <a:sym typeface="Lamsymbol" panose="05010101010101010101" pitchFamily="2" charset="2"/>
                              </a:rPr>
                              <m:t>36</m:t>
                            </m:r>
                          </m:e>
                        </m:rad>
                      </m:num>
                      <m:den>
                        <m:r>
                          <a:rPr lang="en-US" sz="4000" b="0" i="1" smtClean="0">
                            <a:solidFill>
                              <a:prstClr val="black"/>
                            </a:solidFill>
                            <a:latin typeface="Cambria Math" panose="02040503050406030204" pitchFamily="18" charset="0"/>
                            <a:sym typeface="Lamsymbol" panose="05010101010101010101" pitchFamily="2" charset="2"/>
                          </a:rPr>
                          <m:t>2.1</m:t>
                        </m:r>
                      </m:den>
                    </m:f>
                  </m:oMath>
                </a14:m>
                <a:r>
                  <a:rPr lang="en-US" sz="4000" dirty="0">
                    <a:solidFill>
                      <a:prstClr val="black"/>
                    </a:solidFill>
                    <a:latin typeface="Google Sans"/>
                  </a:rPr>
                  <a:t> = - 4 và </a:t>
                </a:r>
                <a:r>
                  <a:rPr lang="pt-BR" sz="4000" dirty="0">
                    <a:solidFill>
                      <a:prstClr val="black"/>
                    </a:solidFill>
                    <a:latin typeface="Google Sans"/>
                    <a:sym typeface="Lamsymbol" panose="05010101010101010101" pitchFamily="2" charset="2"/>
                  </a:rPr>
                  <a:t>x</a:t>
                </a:r>
                <a:r>
                  <a:rPr lang="pt-BR" sz="4000" baseline="-25000" dirty="0">
                    <a:solidFill>
                      <a:prstClr val="black"/>
                    </a:solidFill>
                    <a:latin typeface="Google Sans"/>
                    <a:sym typeface="Lamsymbol" panose="05010101010101010101" pitchFamily="2" charset="2"/>
                  </a:rPr>
                  <a:t>1</a:t>
                </a:r>
                <a:r>
                  <a:rPr lang="pt-BR" sz="4000" dirty="0">
                    <a:solidFill>
                      <a:prstClr val="black"/>
                    </a:solidFill>
                    <a:latin typeface="Google Sans"/>
                    <a:sym typeface="Lamsymbol" panose="05010101010101010101" pitchFamily="2" charset="2"/>
                  </a:rPr>
                  <a:t> = </a:t>
                </a:r>
                <a14:m>
                  <m:oMath xmlns:m="http://schemas.openxmlformats.org/officeDocument/2006/math">
                    <m:f>
                      <m:fPr>
                        <m:ctrlPr>
                          <a:rPr lang="pt-BR" sz="4000" i="1">
                            <a:solidFill>
                              <a:prstClr val="black"/>
                            </a:solidFill>
                            <a:latin typeface="Cambria Math" panose="02040503050406030204" pitchFamily="18" charset="0"/>
                            <a:sym typeface="Lamsymbol" panose="05010101010101010101" pitchFamily="2" charset="2"/>
                          </a:rPr>
                        </m:ctrlPr>
                      </m:fPr>
                      <m:num>
                        <m:r>
                          <a:rPr lang="en-US" sz="4000" i="1">
                            <a:solidFill>
                              <a:prstClr val="black"/>
                            </a:solidFill>
                            <a:latin typeface="Cambria Math" panose="02040503050406030204" pitchFamily="18" charset="0"/>
                            <a:sym typeface="Lamsymbol" panose="05010101010101010101" pitchFamily="2" charset="2"/>
                          </a:rPr>
                          <m:t>−2</m:t>
                        </m:r>
                        <m:r>
                          <a:rPr lang="en-US" sz="4000" b="0" i="1" smtClean="0">
                            <a:solidFill>
                              <a:prstClr val="black"/>
                            </a:solidFill>
                            <a:latin typeface="Cambria Math" panose="02040503050406030204" pitchFamily="18" charset="0"/>
                            <a:sym typeface="Lamsymbol" panose="05010101010101010101" pitchFamily="2" charset="2"/>
                          </a:rPr>
                          <m:t> +</m:t>
                        </m:r>
                        <m:r>
                          <a:rPr lang="en-US" sz="4000" i="1">
                            <a:solidFill>
                              <a:prstClr val="black"/>
                            </a:solidFill>
                            <a:latin typeface="Cambria Math" panose="02040503050406030204" pitchFamily="18" charset="0"/>
                            <a:sym typeface="Lamsymbol" panose="05010101010101010101" pitchFamily="2" charset="2"/>
                          </a:rPr>
                          <m:t> </m:t>
                        </m:r>
                        <m:rad>
                          <m:radPr>
                            <m:degHide m:val="on"/>
                            <m:ctrlPr>
                              <a:rPr lang="en-US" sz="4000" i="1">
                                <a:solidFill>
                                  <a:prstClr val="black"/>
                                </a:solidFill>
                                <a:latin typeface="Cambria Math" panose="02040503050406030204" pitchFamily="18" charset="0"/>
                                <a:sym typeface="Lamsymbol" panose="05010101010101010101" pitchFamily="2" charset="2"/>
                              </a:rPr>
                            </m:ctrlPr>
                          </m:radPr>
                          <m:deg/>
                          <m:e>
                            <m:r>
                              <a:rPr lang="en-US" sz="4000" i="1">
                                <a:solidFill>
                                  <a:prstClr val="black"/>
                                </a:solidFill>
                                <a:latin typeface="Cambria Math" panose="02040503050406030204" pitchFamily="18" charset="0"/>
                                <a:sym typeface="Lamsymbol" panose="05010101010101010101" pitchFamily="2" charset="2"/>
                              </a:rPr>
                              <m:t>36</m:t>
                            </m:r>
                          </m:e>
                        </m:rad>
                      </m:num>
                      <m:den>
                        <m:r>
                          <a:rPr lang="en-US" sz="4000" i="1">
                            <a:solidFill>
                              <a:prstClr val="black"/>
                            </a:solidFill>
                            <a:latin typeface="Cambria Math" panose="02040503050406030204" pitchFamily="18" charset="0"/>
                            <a:sym typeface="Lamsymbol" panose="05010101010101010101" pitchFamily="2" charset="2"/>
                          </a:rPr>
                          <m:t>2.1</m:t>
                        </m:r>
                      </m:den>
                    </m:f>
                  </m:oMath>
                </a14:m>
                <a:r>
                  <a:rPr lang="en-US" sz="4000" dirty="0">
                    <a:solidFill>
                      <a:prstClr val="black"/>
                    </a:solidFill>
                    <a:latin typeface="Google Sans"/>
                  </a:rPr>
                  <a:t> = 2 </a:t>
                </a:r>
              </a:p>
              <a:p>
                <a:r>
                  <a:rPr lang="en-US" sz="4000" dirty="0">
                    <a:solidFill>
                      <a:prstClr val="black"/>
                    </a:solidFill>
                    <a:latin typeface="Google Sans"/>
                  </a:rPr>
                  <a:t>Vậy hai số cần tìm là -4 và 2.</a:t>
                </a:r>
                <a:endParaRPr lang="el-GR" sz="4000" dirty="0">
                  <a:solidFill>
                    <a:prstClr val="black"/>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5917029"/>
                <a:ext cx="13991848" cy="3533468"/>
              </a:xfrm>
              <a:prstGeom prst="rect">
                <a:avLst/>
              </a:prstGeom>
              <a:blipFill rotWithShape="0">
                <a:blip r:embed="rId5"/>
                <a:stretch>
                  <a:fillRect l="-1569" t="-3109" b="-6563"/>
                </a:stretch>
              </a:blipFill>
            </p:spPr>
            <p:txBody>
              <a:bodyPr/>
              <a:lstStyle/>
              <a:p>
                <a:r>
                  <a:rPr lang="en-US">
                    <a:noFill/>
                  </a:rPr>
                  <a:t> </a:t>
                </a:r>
              </a:p>
            </p:txBody>
          </p:sp>
        </mc:Fallback>
      </mc:AlternateContent>
    </p:spTree>
    <p:extLst>
      <p:ext uri="{BB962C8B-B14F-4D97-AF65-F5344CB8AC3E}">
        <p14:creationId xmlns:p14="http://schemas.microsoft.com/office/powerpoint/2010/main" val="40469099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4:</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12050" y="8054081"/>
            <a:ext cx="2307909" cy="2355009"/>
          </a:xfrm>
          <a:prstGeom prst="rect">
            <a:avLst/>
          </a:prstGeom>
        </p:spPr>
      </p:pic>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Google Sans"/>
              </a:rPr>
              <a:t>Hãy giải bài toán ở phần mở đầu.</a:t>
            </a:r>
          </a:p>
        </p:txBody>
      </p:sp>
      <p:sp>
        <p:nvSpPr>
          <p:cNvPr id="17" name="Rectangle 16"/>
          <p:cNvSpPr/>
          <p:nvPr/>
        </p:nvSpPr>
        <p:spPr>
          <a:xfrm>
            <a:off x="2279131" y="4037018"/>
            <a:ext cx="13991848" cy="707886"/>
          </a:xfrm>
          <a:prstGeom prst="rect">
            <a:avLst/>
          </a:prstGeom>
        </p:spPr>
        <p:txBody>
          <a:bodyPr wrap="square">
            <a:spAutoFit/>
          </a:bodyPr>
          <a:lstStyle/>
          <a:p>
            <a:r>
              <a:rPr lang="pt-BR" sz="4000" dirty="0">
                <a:solidFill>
                  <a:prstClr val="black"/>
                </a:solidFill>
                <a:latin typeface="Google Sans"/>
              </a:rPr>
              <a:t> </a:t>
            </a:r>
            <a:r>
              <a:rPr lang="en-US" sz="4000" dirty="0">
                <a:solidFill>
                  <a:prstClr val="black"/>
                </a:solidFill>
                <a:latin typeface="Google Sans"/>
              </a:rPr>
              <a:t>Gọi x(m) là chiều dài của nhà kính ( 17 &lt; x &lt; 34)</a:t>
            </a:r>
            <a:r>
              <a:rPr lang="pt-BR" sz="4000" dirty="0">
                <a:solidFill>
                  <a:prstClr val="black"/>
                </a:solidFill>
                <a:latin typeface="Google Sans"/>
              </a:rPr>
              <a:t>. </a:t>
            </a:r>
          </a:p>
        </p:txBody>
      </p:sp>
      <p:sp>
        <p:nvSpPr>
          <p:cNvPr id="22" name="Rectangle 21"/>
          <p:cNvSpPr/>
          <p:nvPr/>
        </p:nvSpPr>
        <p:spPr>
          <a:xfrm>
            <a:off x="2423111" y="4920596"/>
            <a:ext cx="13991848" cy="707886"/>
          </a:xfrm>
          <a:prstGeom prst="rect">
            <a:avLst/>
          </a:prstGeom>
        </p:spPr>
        <p:txBody>
          <a:bodyPr wrap="square">
            <a:spAutoFit/>
          </a:bodyPr>
          <a:lstStyle/>
          <a:p>
            <a:r>
              <a:rPr lang="en-US" sz="4000" dirty="0">
                <a:solidFill>
                  <a:prstClr val="black"/>
                </a:solidFill>
                <a:latin typeface="Google Sans"/>
              </a:rPr>
              <a:t>Chiều rộng hình chữ nhật là 34 – x (m)</a:t>
            </a:r>
            <a:endParaRPr lang="el-GR" sz="4000" dirty="0">
              <a:solidFill>
                <a:prstClr val="black"/>
              </a:solidFill>
              <a:latin typeface="Google Sans"/>
            </a:endParaRPr>
          </a:p>
        </p:txBody>
      </p:sp>
      <p:sp>
        <p:nvSpPr>
          <p:cNvPr id="23" name="Rectangle 22"/>
          <p:cNvSpPr/>
          <p:nvPr/>
        </p:nvSpPr>
        <p:spPr>
          <a:xfrm>
            <a:off x="2370310" y="5804174"/>
            <a:ext cx="13991848" cy="1938992"/>
          </a:xfrm>
          <a:prstGeom prst="rect">
            <a:avLst/>
          </a:prstGeom>
        </p:spPr>
        <p:txBody>
          <a:bodyPr wrap="square">
            <a:spAutoFit/>
          </a:bodyPr>
          <a:lstStyle/>
          <a:p>
            <a:r>
              <a:rPr lang="en-US" sz="4000" dirty="0">
                <a:solidFill>
                  <a:prstClr val="black"/>
                </a:solidFill>
                <a:latin typeface="Google Sans"/>
              </a:rPr>
              <a:t>Diện tích bằng 240 m</a:t>
            </a:r>
            <a:r>
              <a:rPr lang="en-US" sz="4000" baseline="30000" dirty="0">
                <a:solidFill>
                  <a:prstClr val="black"/>
                </a:solidFill>
                <a:latin typeface="Google Sans"/>
              </a:rPr>
              <a:t>2</a:t>
            </a:r>
            <a:r>
              <a:rPr lang="en-US" sz="4000" dirty="0">
                <a:solidFill>
                  <a:prstClr val="black"/>
                </a:solidFill>
                <a:latin typeface="Google Sans"/>
              </a:rPr>
              <a:t> nên ta có phương trình:</a:t>
            </a:r>
          </a:p>
          <a:p>
            <a:pPr algn="ctr"/>
            <a:r>
              <a:rPr lang="en-US" sz="4000" dirty="0">
                <a:solidFill>
                  <a:prstClr val="black"/>
                </a:solidFill>
                <a:latin typeface="Google Sans"/>
              </a:rPr>
              <a:t> x(34 – x) = 240</a:t>
            </a:r>
          </a:p>
          <a:p>
            <a:pPr algn="ctr"/>
            <a:r>
              <a:rPr lang="en-US" sz="4000" dirty="0">
                <a:solidFill>
                  <a:prstClr val="black"/>
                </a:solidFill>
                <a:latin typeface="Google Sans"/>
              </a:rPr>
              <a:t>x</a:t>
            </a:r>
            <a:r>
              <a:rPr lang="en-US" sz="4000" baseline="30000" dirty="0">
                <a:solidFill>
                  <a:prstClr val="black"/>
                </a:solidFill>
                <a:latin typeface="Google Sans"/>
              </a:rPr>
              <a:t>2</a:t>
            </a:r>
            <a:r>
              <a:rPr lang="en-US" sz="4000" dirty="0">
                <a:solidFill>
                  <a:prstClr val="black"/>
                </a:solidFill>
                <a:latin typeface="Google Sans"/>
              </a:rPr>
              <a:t> – 34x + 240 = 0</a:t>
            </a:r>
            <a:endParaRPr lang="el-GR" sz="4000" dirty="0">
              <a:solidFill>
                <a:prstClr val="black"/>
              </a:solidFill>
              <a:latin typeface="Google Sans"/>
            </a:endParaRPr>
          </a:p>
        </p:txBody>
      </p:sp>
      <p:pic>
        <p:nvPicPr>
          <p:cNvPr id="3" name="Picture 2"/>
          <p:cNvPicPr>
            <a:picLocks noChangeAspect="1"/>
          </p:cNvPicPr>
          <p:nvPr/>
        </p:nvPicPr>
        <p:blipFill>
          <a:blip r:embed="rId6"/>
          <a:stretch>
            <a:fillRect/>
          </a:stretch>
        </p:blipFill>
        <p:spPr>
          <a:xfrm>
            <a:off x="96310" y="1532024"/>
            <a:ext cx="1351490" cy="1363252"/>
          </a:xfrm>
          <a:prstGeom prst="rect">
            <a:avLst/>
          </a:prstGeom>
        </p:spPr>
      </p:pic>
      <p:sp>
        <p:nvSpPr>
          <p:cNvPr id="14" name="Rectangle 13"/>
          <p:cNvSpPr/>
          <p:nvPr/>
        </p:nvSpPr>
        <p:spPr>
          <a:xfrm>
            <a:off x="2279131" y="7591647"/>
            <a:ext cx="13991848" cy="707886"/>
          </a:xfrm>
          <a:prstGeom prst="rect">
            <a:avLst/>
          </a:prstGeom>
        </p:spPr>
        <p:txBody>
          <a:bodyPr wrap="square">
            <a:spAutoFit/>
          </a:bodyPr>
          <a:lstStyle/>
          <a:p>
            <a:r>
              <a:rPr lang="en-US" sz="4000" dirty="0">
                <a:solidFill>
                  <a:prstClr val="black"/>
                </a:solidFill>
                <a:latin typeface="Google Sans"/>
              </a:rPr>
              <a:t>Giải phương trình ta được: x</a:t>
            </a:r>
            <a:r>
              <a:rPr lang="en-US" sz="4000" baseline="-25000" dirty="0">
                <a:solidFill>
                  <a:prstClr val="black"/>
                </a:solidFill>
                <a:latin typeface="Google Sans"/>
              </a:rPr>
              <a:t>1</a:t>
            </a:r>
            <a:r>
              <a:rPr lang="en-US" sz="4000" dirty="0">
                <a:solidFill>
                  <a:prstClr val="black"/>
                </a:solidFill>
                <a:latin typeface="Google Sans"/>
              </a:rPr>
              <a:t> = 10 (loại), x</a:t>
            </a:r>
            <a:r>
              <a:rPr lang="en-US" sz="4000" baseline="-25000" dirty="0">
                <a:solidFill>
                  <a:prstClr val="black"/>
                </a:solidFill>
                <a:latin typeface="Google Sans"/>
              </a:rPr>
              <a:t>2</a:t>
            </a:r>
            <a:r>
              <a:rPr lang="en-US" sz="4000" dirty="0">
                <a:solidFill>
                  <a:prstClr val="black"/>
                </a:solidFill>
                <a:latin typeface="Google Sans"/>
              </a:rPr>
              <a:t> = 24 (nhận)</a:t>
            </a:r>
            <a:endParaRPr lang="el-GR" sz="4000" dirty="0">
              <a:solidFill>
                <a:prstClr val="black"/>
              </a:solidFill>
              <a:latin typeface="Google Sans"/>
            </a:endParaRPr>
          </a:p>
        </p:txBody>
      </p:sp>
      <p:sp>
        <p:nvSpPr>
          <p:cNvPr id="15" name="Rectangle 14"/>
          <p:cNvSpPr/>
          <p:nvPr/>
        </p:nvSpPr>
        <p:spPr>
          <a:xfrm>
            <a:off x="2279131" y="8292482"/>
            <a:ext cx="13991848" cy="1323439"/>
          </a:xfrm>
          <a:prstGeom prst="rect">
            <a:avLst/>
          </a:prstGeom>
        </p:spPr>
        <p:txBody>
          <a:bodyPr wrap="square">
            <a:spAutoFit/>
          </a:bodyPr>
          <a:lstStyle/>
          <a:p>
            <a:r>
              <a:rPr lang="en-US" sz="4000" dirty="0">
                <a:solidFill>
                  <a:prstClr val="black"/>
                </a:solidFill>
                <a:latin typeface="Google Sans"/>
              </a:rPr>
              <a:t>Vậy chiều dài nhà kính là 24 (m)</a:t>
            </a:r>
          </a:p>
          <a:p>
            <a:r>
              <a:rPr lang="en-US" sz="4000" dirty="0">
                <a:solidFill>
                  <a:prstClr val="black"/>
                </a:solidFill>
                <a:latin typeface="Google Sans"/>
              </a:rPr>
              <a:t>       chiều rộng nhà kính 34 – 24 = 10(m)</a:t>
            </a:r>
            <a:endParaRPr lang="el-GR" sz="4000" dirty="0">
              <a:solidFill>
                <a:prstClr val="black"/>
              </a:solidFill>
              <a:latin typeface="Google Sans"/>
            </a:endParaRPr>
          </a:p>
        </p:txBody>
      </p:sp>
    </p:spTree>
    <p:extLst>
      <p:ext uri="{BB962C8B-B14F-4D97-AF65-F5344CB8AC3E}">
        <p14:creationId xmlns:p14="http://schemas.microsoft.com/office/powerpoint/2010/main" val="18221116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78162" y="7252415"/>
            <a:ext cx="1220916" cy="689818"/>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62259" y="7488594"/>
            <a:ext cx="1164630" cy="718432"/>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34769"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87677"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9603"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22107" y="7403925"/>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031962" y="8480210"/>
            <a:ext cx="1034368"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051962" y="6686101"/>
            <a:ext cx="4043364" cy="2496778"/>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44001" y="6100151"/>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561"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13442038" y="9066018"/>
            <a:ext cx="1546584"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443053" y="7581704"/>
            <a:ext cx="1025602"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674251" y="8937622"/>
            <a:ext cx="1151134"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894721" y="7534625"/>
            <a:ext cx="1164630" cy="1078738"/>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6325811" y="8990033"/>
            <a:ext cx="1132950" cy="1128250"/>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7809781"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1072599" y="8987990"/>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5710197" y="9357478"/>
            <a:ext cx="911766"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5150660" y="8472105"/>
            <a:ext cx="691680"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2121925" y="9426846"/>
            <a:ext cx="979486" cy="737064"/>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447816" y="7559811"/>
            <a:ext cx="1034368"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549984" y="9182879"/>
            <a:ext cx="1014080" cy="469014"/>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2607011" y="5431666"/>
            <a:ext cx="9815116" cy="198834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pPr>
            <a:r>
              <a:rPr lang="en-US" sz="10800" b="1" dirty="0">
                <a:solidFill>
                  <a:srgbClr val="FF0000"/>
                </a:solidFill>
                <a:latin typeface="Arial" panose="020B0604020202020204" pitchFamily="34" charset="0"/>
                <a:cs typeface="Arial" panose="020B0604020202020204" pitchFamily="34" charset="0"/>
                <a:sym typeface="Arial"/>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5" y="-881350"/>
            <a:ext cx="731046" cy="731046"/>
          </a:xfrm>
          <a:prstGeom prst="rect">
            <a:avLst/>
          </a:prstGeom>
        </p:spPr>
      </p:pic>
    </p:spTree>
    <p:extLst>
      <p:ext uri="{BB962C8B-B14F-4D97-AF65-F5344CB8AC3E}">
        <p14:creationId xmlns:p14="http://schemas.microsoft.com/office/powerpoint/2010/main" val="2506745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55421" y="214386"/>
            <a:ext cx="2664334"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sym typeface="Arial"/>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5" y="-881350"/>
            <a:ext cx="731046" cy="731046"/>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8"/>
            <a:ext cx="9627990" cy="2910108"/>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8" y="809094"/>
            <a:ext cx="6277236"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 action="ppaction://noaction"/>
            <a:extLst>
              <a:ext uri="{FF2B5EF4-FFF2-40B4-BE49-F238E27FC236}">
                <a16:creationId xmlns:a16="http://schemas.microsoft.com/office/drawing/2014/main" id="{1B62F2F8-2EA4-CFB6-A4C1-E8535C359EA8}"/>
              </a:ext>
            </a:extLst>
          </p:cNvPr>
          <p:cNvSpPr/>
          <p:nvPr/>
        </p:nvSpPr>
        <p:spPr>
          <a:xfrm>
            <a:off x="16793902" y="68502"/>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sym typeface="Arial"/>
            </a:endParaRPr>
          </a:p>
        </p:txBody>
      </p:sp>
      <p:pic>
        <p:nvPicPr>
          <p:cNvPr id="3" name="Picture 2">
            <a:hlinkClick r:id="" action="ppaction://noaction"/>
            <a:extLst>
              <a:ext uri="{FF2B5EF4-FFF2-40B4-BE49-F238E27FC236}">
                <a16:creationId xmlns:a16="http://schemas.microsoft.com/office/drawing/2014/main" id="{384466F6-CC44-112F-50AA-2CB4F307D1E3}"/>
              </a:ext>
            </a:extLst>
          </p:cNvPr>
          <p:cNvPicPr>
            <a:picLocks noChangeAspect="1"/>
          </p:cNvPicPr>
          <p:nvPr/>
        </p:nvPicPr>
        <p:blipFill>
          <a:blip r:embed="rId11"/>
          <a:stretch>
            <a:fillRect/>
          </a:stretch>
        </p:blipFill>
        <p:spPr>
          <a:xfrm>
            <a:off x="597014" y="4677624"/>
            <a:ext cx="3634320" cy="3498276"/>
          </a:xfrm>
          <a:prstGeom prst="rect">
            <a:avLst/>
          </a:prstGeom>
        </p:spPr>
      </p:pic>
      <p:pic>
        <p:nvPicPr>
          <p:cNvPr id="4" name="Picture 3">
            <a:hlinkClick r:id="" action="ppaction://noaction"/>
            <a:extLst>
              <a:ext uri="{FF2B5EF4-FFF2-40B4-BE49-F238E27FC236}">
                <a16:creationId xmlns:a16="http://schemas.microsoft.com/office/drawing/2014/main" id="{40F0BEF4-F213-9476-C78F-9D42303875B3}"/>
              </a:ext>
            </a:extLst>
          </p:cNvPr>
          <p:cNvPicPr>
            <a:picLocks noChangeAspect="1"/>
          </p:cNvPicPr>
          <p:nvPr/>
        </p:nvPicPr>
        <p:blipFill>
          <a:blip r:embed="rId12"/>
          <a:stretch>
            <a:fillRect/>
          </a:stretch>
        </p:blipFill>
        <p:spPr>
          <a:xfrm>
            <a:off x="3972404" y="6717579"/>
            <a:ext cx="3447264" cy="3313390"/>
          </a:xfrm>
          <a:prstGeom prst="rect">
            <a:avLst/>
          </a:prstGeom>
        </p:spPr>
      </p:pic>
      <p:pic>
        <p:nvPicPr>
          <p:cNvPr id="6" name="Picture 5">
            <a:hlinkClick r:id="" action="ppaction://noaction"/>
            <a:extLst>
              <a:ext uri="{FF2B5EF4-FFF2-40B4-BE49-F238E27FC236}">
                <a16:creationId xmlns:a16="http://schemas.microsoft.com/office/drawing/2014/main" id="{026EF07C-60E5-4E67-151B-CF558C89DAE9}"/>
              </a:ext>
            </a:extLst>
          </p:cNvPr>
          <p:cNvPicPr>
            <a:picLocks noChangeAspect="1"/>
          </p:cNvPicPr>
          <p:nvPr/>
        </p:nvPicPr>
        <p:blipFill>
          <a:blip r:embed="rId13"/>
          <a:stretch>
            <a:fillRect/>
          </a:stretch>
        </p:blipFill>
        <p:spPr>
          <a:xfrm>
            <a:off x="14044391" y="4842709"/>
            <a:ext cx="3646598" cy="3058870"/>
          </a:xfrm>
          <a:prstGeom prst="rect">
            <a:avLst/>
          </a:prstGeom>
        </p:spPr>
      </p:pic>
      <p:pic>
        <p:nvPicPr>
          <p:cNvPr id="7" name="Picture 6">
            <a:hlinkClick r:id="rId14"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5"/>
          <a:stretch>
            <a:fillRect/>
          </a:stretch>
        </p:blipFill>
        <p:spPr>
          <a:xfrm>
            <a:off x="10484611" y="6600089"/>
            <a:ext cx="3329410" cy="3151626"/>
          </a:xfrm>
          <a:prstGeom prst="rect">
            <a:avLst/>
          </a:prstGeom>
        </p:spPr>
      </p:pic>
      <p:pic>
        <p:nvPicPr>
          <p:cNvPr id="8" name="Picture 7">
            <a:hlinkClick r:id="" action="ppaction://noaction"/>
            <a:extLst>
              <a:ext uri="{FF2B5EF4-FFF2-40B4-BE49-F238E27FC236}">
                <a16:creationId xmlns:a16="http://schemas.microsoft.com/office/drawing/2014/main" id="{9BA6F683-490B-4CEB-673F-965E3F6811FF}"/>
              </a:ext>
            </a:extLst>
          </p:cNvPr>
          <p:cNvPicPr>
            <a:picLocks noChangeAspect="1"/>
          </p:cNvPicPr>
          <p:nvPr/>
        </p:nvPicPr>
        <p:blipFill>
          <a:blip r:embed="rId16"/>
          <a:stretch>
            <a:fillRect/>
          </a:stretch>
        </p:blipFill>
        <p:spPr>
          <a:xfrm>
            <a:off x="6458888" y="4317669"/>
            <a:ext cx="4174448" cy="2627274"/>
          </a:xfrm>
          <a:prstGeom prst="rect">
            <a:avLst/>
          </a:prstGeom>
        </p:spPr>
      </p:pic>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cap="flat" cmpd="sng" algn="ctr">
              <a:solidFill>
                <a:srgbClr val="4BACC6">
                  <a:lumMod val="7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marL="0" marR="0" lvl="0" indent="0" algn="ctr" defTabSz="914400" eaLnBrk="1" fontAlgn="auto" latinLnBrk="0" hangingPunct="1">
                <a:lnSpc>
                  <a:spcPts val="9600"/>
                </a:lnSpc>
                <a:spcBef>
                  <a:spcPts val="0"/>
                </a:spcBef>
                <a:spcAft>
                  <a:spcPts val="0"/>
                </a:spcAft>
                <a:buClrTx/>
                <a:buSzTx/>
                <a:buFontTx/>
                <a:buNone/>
                <a:tabLst/>
                <a:defRPr/>
              </a:pPr>
              <a:r>
                <a:rPr lang="en-US" sz="6000" b="1" kern="0" noProof="0" dirty="0">
                  <a:solidFill>
                    <a:srgbClr val="FF0000"/>
                  </a:solidFill>
                  <a:latin typeface="Arial" panose="020B0604020202020204" pitchFamily="34" charset="0"/>
                  <a:cs typeface="Arial" panose="020B0604020202020204" pitchFamily="34" charset="0"/>
                </a:rPr>
                <a:t>LUYỆN TẬP</a:t>
              </a:r>
              <a:endParaRPr kumimoji="0" lang="en-US" sz="60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33243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5"/>
                </p:tgtEl>
              </p:cMediaNode>
            </p:audi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49" presetClass="exit" presetSubtype="0" accel="100000" fill="hold" nodeType="clickEffect">
                                  <p:stCondLst>
                                    <p:cond delay="0"/>
                                  </p:stCondLst>
                                  <p:childTnLst>
                                    <p:anim calcmode="lin" valueType="num">
                                      <p:cBhvr>
                                        <p:cTn id="55" dur="500"/>
                                        <p:tgtEl>
                                          <p:spTgt spid="3"/>
                                        </p:tgtEl>
                                        <p:attrNameLst>
                                          <p:attrName>ppt_w</p:attrName>
                                        </p:attrNameLst>
                                      </p:cBhvr>
                                      <p:tavLst>
                                        <p:tav tm="0">
                                          <p:val>
                                            <p:strVal val="ppt_w"/>
                                          </p:val>
                                        </p:tav>
                                        <p:tav tm="100000">
                                          <p:val>
                                            <p:fltVal val="0"/>
                                          </p:val>
                                        </p:tav>
                                      </p:tavLst>
                                    </p:anim>
                                    <p:anim calcmode="lin" valueType="num">
                                      <p:cBhvr>
                                        <p:cTn id="56" dur="500"/>
                                        <p:tgtEl>
                                          <p:spTgt spid="3"/>
                                        </p:tgtEl>
                                        <p:attrNameLst>
                                          <p:attrName>ppt_h</p:attrName>
                                        </p:attrNameLst>
                                      </p:cBhvr>
                                      <p:tavLst>
                                        <p:tav tm="0">
                                          <p:val>
                                            <p:strVal val="ppt_h"/>
                                          </p:val>
                                        </p:tav>
                                        <p:tav tm="100000">
                                          <p:val>
                                            <p:fltVal val="0"/>
                                          </p:val>
                                        </p:tav>
                                      </p:tavLst>
                                    </p:anim>
                                    <p:anim calcmode="lin" valueType="num">
                                      <p:cBhvr>
                                        <p:cTn id="57" dur="500"/>
                                        <p:tgtEl>
                                          <p:spTgt spid="3"/>
                                        </p:tgtEl>
                                        <p:attrNameLst>
                                          <p:attrName>style.rotation</p:attrName>
                                        </p:attrNameLst>
                                      </p:cBhvr>
                                      <p:tavLst>
                                        <p:tav tm="0">
                                          <p:val>
                                            <p:fltVal val="0"/>
                                          </p:val>
                                        </p:tav>
                                        <p:tav tm="100000">
                                          <p:val>
                                            <p:fltVal val="360"/>
                                          </p:val>
                                        </p:tav>
                                      </p:tavLst>
                                    </p:anim>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49" presetClass="exit" presetSubtype="0" accel="100000" fill="hold" nodeType="clickEffect">
                                  <p:stCondLst>
                                    <p:cond delay="0"/>
                                  </p:stCondLst>
                                  <p:childTnLst>
                                    <p:anim calcmode="lin" valueType="num">
                                      <p:cBhvr>
                                        <p:cTn id="64" dur="500"/>
                                        <p:tgtEl>
                                          <p:spTgt spid="4"/>
                                        </p:tgtEl>
                                        <p:attrNameLst>
                                          <p:attrName>ppt_w</p:attrName>
                                        </p:attrNameLst>
                                      </p:cBhvr>
                                      <p:tavLst>
                                        <p:tav tm="0">
                                          <p:val>
                                            <p:strVal val="ppt_w"/>
                                          </p:val>
                                        </p:tav>
                                        <p:tav tm="100000">
                                          <p:val>
                                            <p:fltVal val="0"/>
                                          </p:val>
                                        </p:tav>
                                      </p:tavLst>
                                    </p:anim>
                                    <p:anim calcmode="lin" valueType="num">
                                      <p:cBhvr>
                                        <p:cTn id="65" dur="500"/>
                                        <p:tgtEl>
                                          <p:spTgt spid="4"/>
                                        </p:tgtEl>
                                        <p:attrNameLst>
                                          <p:attrName>ppt_h</p:attrName>
                                        </p:attrNameLst>
                                      </p:cBhvr>
                                      <p:tavLst>
                                        <p:tav tm="0">
                                          <p:val>
                                            <p:strVal val="ppt_h"/>
                                          </p:val>
                                        </p:tav>
                                        <p:tav tm="100000">
                                          <p:val>
                                            <p:fltVal val="0"/>
                                          </p:val>
                                        </p:tav>
                                      </p:tavLst>
                                    </p:anim>
                                    <p:anim calcmode="lin" valueType="num">
                                      <p:cBhvr>
                                        <p:cTn id="66" dur="500"/>
                                        <p:tgtEl>
                                          <p:spTgt spid="4"/>
                                        </p:tgtEl>
                                        <p:attrNameLst>
                                          <p:attrName>style.rotation</p:attrName>
                                        </p:attrNameLst>
                                      </p:cBhvr>
                                      <p:tavLst>
                                        <p:tav tm="0">
                                          <p:val>
                                            <p:fltVal val="0"/>
                                          </p:val>
                                        </p:tav>
                                        <p:tav tm="100000">
                                          <p:val>
                                            <p:fltVal val="360"/>
                                          </p:val>
                                        </p:tav>
                                      </p:tavLst>
                                    </p:anim>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49" presetClass="exit" presetSubtype="0" accel="100000" fill="hold" nodeType="clickEffect">
                                  <p:stCondLst>
                                    <p:cond delay="0"/>
                                  </p:stCondLst>
                                  <p:childTnLst>
                                    <p:anim calcmode="lin" valueType="num">
                                      <p:cBhvr>
                                        <p:cTn id="73" dur="500"/>
                                        <p:tgtEl>
                                          <p:spTgt spid="6"/>
                                        </p:tgtEl>
                                        <p:attrNameLst>
                                          <p:attrName>ppt_w</p:attrName>
                                        </p:attrNameLst>
                                      </p:cBhvr>
                                      <p:tavLst>
                                        <p:tav tm="0">
                                          <p:val>
                                            <p:strVal val="ppt_w"/>
                                          </p:val>
                                        </p:tav>
                                        <p:tav tm="100000">
                                          <p:val>
                                            <p:fltVal val="0"/>
                                          </p:val>
                                        </p:tav>
                                      </p:tavLst>
                                    </p:anim>
                                    <p:anim calcmode="lin" valueType="num">
                                      <p:cBhvr>
                                        <p:cTn id="74" dur="500"/>
                                        <p:tgtEl>
                                          <p:spTgt spid="6"/>
                                        </p:tgtEl>
                                        <p:attrNameLst>
                                          <p:attrName>ppt_h</p:attrName>
                                        </p:attrNameLst>
                                      </p:cBhvr>
                                      <p:tavLst>
                                        <p:tav tm="0">
                                          <p:val>
                                            <p:strVal val="ppt_h"/>
                                          </p:val>
                                        </p:tav>
                                        <p:tav tm="100000">
                                          <p:val>
                                            <p:fltVal val="0"/>
                                          </p:val>
                                        </p:tav>
                                      </p:tavLst>
                                    </p:anim>
                                    <p:anim calcmode="lin" valueType="num">
                                      <p:cBhvr>
                                        <p:cTn id="75" dur="500"/>
                                        <p:tgtEl>
                                          <p:spTgt spid="6"/>
                                        </p:tgtEl>
                                        <p:attrNameLst>
                                          <p:attrName>style.rotation</p:attrName>
                                        </p:attrNameLst>
                                      </p:cBhvr>
                                      <p:tavLst>
                                        <p:tav tm="0">
                                          <p:val>
                                            <p:fltVal val="0"/>
                                          </p:val>
                                        </p:tav>
                                        <p:tav tm="100000">
                                          <p:val>
                                            <p:fltVal val="360"/>
                                          </p:val>
                                        </p:tav>
                                      </p:tavLst>
                                    </p:anim>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49" presetClass="exit" presetSubtype="0" accel="100000" fill="hold" nodeType="clickEffect">
                                  <p:stCondLst>
                                    <p:cond delay="0"/>
                                  </p:stCondLst>
                                  <p:childTnLst>
                                    <p:anim calcmode="lin" valueType="num">
                                      <p:cBhvr>
                                        <p:cTn id="82" dur="500"/>
                                        <p:tgtEl>
                                          <p:spTgt spid="7"/>
                                        </p:tgtEl>
                                        <p:attrNameLst>
                                          <p:attrName>ppt_w</p:attrName>
                                        </p:attrNameLst>
                                      </p:cBhvr>
                                      <p:tavLst>
                                        <p:tav tm="0">
                                          <p:val>
                                            <p:strVal val="ppt_w"/>
                                          </p:val>
                                        </p:tav>
                                        <p:tav tm="100000">
                                          <p:val>
                                            <p:fltVal val="0"/>
                                          </p:val>
                                        </p:tav>
                                      </p:tavLst>
                                    </p:anim>
                                    <p:anim calcmode="lin" valueType="num">
                                      <p:cBhvr>
                                        <p:cTn id="83" dur="500"/>
                                        <p:tgtEl>
                                          <p:spTgt spid="7"/>
                                        </p:tgtEl>
                                        <p:attrNameLst>
                                          <p:attrName>ppt_h</p:attrName>
                                        </p:attrNameLst>
                                      </p:cBhvr>
                                      <p:tavLst>
                                        <p:tav tm="0">
                                          <p:val>
                                            <p:strVal val="ppt_h"/>
                                          </p:val>
                                        </p:tav>
                                        <p:tav tm="100000">
                                          <p:val>
                                            <p:fltVal val="0"/>
                                          </p:val>
                                        </p:tav>
                                      </p:tavLst>
                                    </p:anim>
                                    <p:anim calcmode="lin" valueType="num">
                                      <p:cBhvr>
                                        <p:cTn id="84" dur="500"/>
                                        <p:tgtEl>
                                          <p:spTgt spid="7"/>
                                        </p:tgtEl>
                                        <p:attrNameLst>
                                          <p:attrName>style.rotation</p:attrName>
                                        </p:attrNameLst>
                                      </p:cBhvr>
                                      <p:tavLst>
                                        <p:tav tm="0">
                                          <p:val>
                                            <p:fltVal val="0"/>
                                          </p:val>
                                        </p:tav>
                                        <p:tav tm="100000">
                                          <p:val>
                                            <p:fltVal val="360"/>
                                          </p:val>
                                        </p:tav>
                                      </p:tavLst>
                                    </p:anim>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8"/>
                    </p:tgtEl>
                  </p:cond>
                </p:stCondLst>
                <p:endSync evt="end" delay="0">
                  <p:rtn val="all"/>
                </p:endSync>
                <p:childTnLst>
                  <p:par>
                    <p:cTn id="88" fill="hold">
                      <p:stCondLst>
                        <p:cond delay="0"/>
                      </p:stCondLst>
                      <p:childTnLst>
                        <p:par>
                          <p:cTn id="89" fill="hold">
                            <p:stCondLst>
                              <p:cond delay="0"/>
                            </p:stCondLst>
                            <p:childTnLst>
                              <p:par>
                                <p:cTn id="90" presetID="49" presetClass="exit" presetSubtype="0" accel="100000" fill="hold"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 calcmode="lin" valueType="num">
                                      <p:cBhvr>
                                        <p:cTn id="93" dur="500"/>
                                        <p:tgtEl>
                                          <p:spTgt spid="8"/>
                                        </p:tgtEl>
                                        <p:attrNameLst>
                                          <p:attrName>style.rotation</p:attrName>
                                        </p:attrNameLst>
                                      </p:cBhvr>
                                      <p:tavLst>
                                        <p:tav tm="0">
                                          <p:val>
                                            <p:fltVal val="0"/>
                                          </p:val>
                                        </p:tav>
                                        <p:tav tm="100000">
                                          <p:val>
                                            <p:fltVal val="360"/>
                                          </p:val>
                                        </p:tav>
                                      </p:tavLst>
                                    </p:anim>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 </a:t>
            </a:r>
            <a:r>
              <a:rPr lang="pt-BR"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B ≠ 0</a:t>
            </a:r>
            <a:endParaRPr lang="vi-VN" sz="48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B. </a:t>
            </a:r>
            <a:r>
              <a:rPr lang="pt-BR" sz="48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5</a:t>
            </a:r>
            <a:endParaRPr lang="vi-VN" sz="48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C. </a:t>
            </a:r>
            <a:r>
              <a:rPr lang="pt-BR" sz="48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- 6</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D. 6</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1814943" y="4562853"/>
            <a:ext cx="6816438"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 </a:t>
            </a:r>
            <a:r>
              <a:rPr lang="pt-BR"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- 5</a:t>
            </a:r>
            <a:endParaRPr lang="vi-VN" sz="48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74B7F846-0F89-B31E-A5C2-4CBD63E51289}"/>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1:</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trình 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+ 5x – 6 = 0. Khi đó x</a:t>
            </a:r>
            <a:r>
              <a:rPr lang="en-US" sz="4800" kern="0" baseline="-25000" noProof="1">
                <a:solidFill>
                  <a:srgbClr val="000000"/>
                </a:solidFill>
                <a:latin typeface="Arial" panose="020B0604020202020204" pitchFamily="34" charset="0"/>
                <a:cs typeface="Arial" panose="020B0604020202020204" pitchFamily="34" charset="0"/>
                <a:sym typeface="Arial"/>
              </a:rPr>
              <a:t>1</a:t>
            </a:r>
            <a:r>
              <a:rPr lang="en-US" sz="4800" kern="0" noProof="1">
                <a:solidFill>
                  <a:srgbClr val="000000"/>
                </a:solidFill>
                <a:latin typeface="Arial" panose="020B0604020202020204" pitchFamily="34" charset="0"/>
                <a:cs typeface="Arial" panose="020B0604020202020204" pitchFamily="34" charset="0"/>
                <a:sym typeface="Arial"/>
              </a:rPr>
              <a:t> + x</a:t>
            </a:r>
            <a:r>
              <a:rPr lang="en-US" sz="4800" kern="0" baseline="-25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41A9838F-A459-7697-69C5-2F4BE16A7602}"/>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685153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2:</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trình 2x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+ 5x – 6 = 0. Khi đó x</a:t>
            </a:r>
            <a:r>
              <a:rPr lang="en-US" sz="4800" kern="0" baseline="-25000" noProof="1">
                <a:solidFill>
                  <a:srgbClr val="000000"/>
                </a:solidFill>
                <a:latin typeface="Arial" panose="020B0604020202020204" pitchFamily="34" charset="0"/>
                <a:cs typeface="Arial" panose="020B0604020202020204" pitchFamily="34" charset="0"/>
                <a:sym typeface="Arial"/>
              </a:rPr>
              <a:t>1</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25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a:t>
            </a:r>
            <a:endParaRPr lang="vi-VN" sz="45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pic>
        <p:nvPicPr>
          <p:cNvPr id="4" name="Picture 3">
            <a:hlinkClick r:id="" action="ppaction://noaction"/>
            <a:extLst>
              <a:ext uri="{FF2B5EF4-FFF2-40B4-BE49-F238E27FC236}">
                <a16:creationId xmlns:a16="http://schemas.microsoft.com/office/drawing/2014/main" id="{D22FC818-3E29-27E4-90FD-28C396F2847A}"/>
              </a:ext>
            </a:extLst>
          </p:cNvPr>
          <p:cNvPicPr>
            <a:picLocks noChangeAspect="1"/>
          </p:cNvPicPr>
          <p:nvPr/>
        </p:nvPicPr>
        <p:blipFill>
          <a:blip r:embed="rId6"/>
          <a:stretch>
            <a:fillRect/>
          </a:stretch>
        </p:blipFill>
        <p:spPr>
          <a:xfrm>
            <a:off x="16078201" y="8249217"/>
            <a:ext cx="2518890" cy="2052670"/>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3</a:t>
            </a:r>
            <a:endParaRPr lang="vi-VN" sz="4500" noProof="1">
              <a:solidFill>
                <a:prstClr val="black"/>
              </a:solidFill>
              <a:cs typeface="Arial" panose="020B0604020202020204" pitchFamily="34" charset="0"/>
              <a:sym typeface="Arial"/>
            </a:endParaRPr>
          </a:p>
        </p:txBody>
      </p:sp>
      <p:sp>
        <p:nvSpPr>
          <p:cNvPr id="9" name="Đáp án sai 1">
            <a:extLst>
              <a:ext uri="{FF2B5EF4-FFF2-40B4-BE49-F238E27FC236}">
                <a16:creationId xmlns:a16="http://schemas.microsoft.com/office/drawing/2014/main" id="{9B468983-7E2A-6C5C-84E1-E5ECF03B7B26}"/>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5</a:t>
            </a:r>
            <a:endParaRPr lang="vi-VN" sz="4500" noProof="1">
              <a:solidFill>
                <a:prstClr val="black"/>
              </a:solidFill>
              <a:cs typeface="Arial" panose="020B0604020202020204" pitchFamily="34" charset="0"/>
              <a:sym typeface="Arial"/>
            </a:endParaRPr>
          </a:p>
        </p:txBody>
      </p:sp>
      <p:sp>
        <p:nvSpPr>
          <p:cNvPr id="10" name="Đáp án sai 2">
            <a:extLst>
              <a:ext uri="{FF2B5EF4-FFF2-40B4-BE49-F238E27FC236}">
                <a16:creationId xmlns:a16="http://schemas.microsoft.com/office/drawing/2014/main" id="{90F5F18A-7FDF-A40B-93D0-B0F4D7EB9A20}"/>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A.D = B.C</a:t>
            </a:r>
            <a:endParaRPr lang="vi-VN" sz="4500" noProof="1">
              <a:solidFill>
                <a:prstClr val="black"/>
              </a:solidFill>
              <a:cs typeface="Arial" panose="020B0604020202020204" pitchFamily="34" charset="0"/>
              <a:sym typeface="Arial"/>
            </a:endParaRPr>
          </a:p>
        </p:txBody>
      </p:sp>
      <p:sp>
        <p:nvSpPr>
          <p:cNvPr id="11" name="Đáp án sai 3">
            <a:extLst>
              <a:ext uri="{FF2B5EF4-FFF2-40B4-BE49-F238E27FC236}">
                <a16:creationId xmlns:a16="http://schemas.microsoft.com/office/drawing/2014/main" id="{739FA465-0C19-6BB8-9502-D3940D1E9904}"/>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- 5</a:t>
            </a:r>
            <a:endParaRPr lang="vi-VN" sz="4500" noProof="1">
              <a:solidFill>
                <a:prstClr val="black"/>
              </a:solidFill>
              <a:cs typeface="Arial" panose="020B0604020202020204" pitchFamily="34" charset="0"/>
              <a:sym typeface="Arial"/>
            </a:endParaRPr>
          </a:p>
        </p:txBody>
      </p:sp>
      <p:sp>
        <p:nvSpPr>
          <p:cNvPr id="12" name="Đáp án đúng">
            <a:extLst>
              <a:ext uri="{FF2B5EF4-FFF2-40B4-BE49-F238E27FC236}">
                <a16:creationId xmlns:a16="http://schemas.microsoft.com/office/drawing/2014/main" id="{CD6770E3-8E6B-28A4-64DD-C13E63901226}"/>
              </a:ext>
            </a:extLst>
          </p:cNvPr>
          <p:cNvSpPr/>
          <p:nvPr/>
        </p:nvSpPr>
        <p:spPr>
          <a:xfrm>
            <a:off x="9670472"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- 3</a:t>
            </a:r>
            <a:endParaRPr lang="vi-VN" sz="4500" noProof="1">
              <a:solidFill>
                <a:prstClr val="black"/>
              </a:solidFill>
              <a:cs typeface="Arial" panose="020B0604020202020204" pitchFamily="34" charset="0"/>
              <a:sym typeface="Arial"/>
            </a:endParaRPr>
          </a:p>
        </p:txBody>
      </p:sp>
    </p:spTree>
    <p:extLst>
      <p:ext uri="{BB962C8B-B14F-4D97-AF65-F5344CB8AC3E}">
        <p14:creationId xmlns:p14="http://schemas.microsoft.com/office/powerpoint/2010/main" val="2888065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A.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xmlns="">
          <p:sp>
            <p:nvSpPr>
              <p:cNvPr id="11" name="Đáp án đúng">
                <a:extLst>
                  <a:ext uri="{FF2B5EF4-FFF2-40B4-BE49-F238E27FC236}">
                    <a16:creationId xmlns:a16="http://schemas.microsoft.com/office/drawing/2014/main" xmlns:a14="http://schemas.microsoft.com/office/drawing/2010/main" xmlns="" id="{A4FFC7F1-1A24-BA46-DBA2-0CD9CA7A7888}"/>
                  </a:ext>
                </a:extLst>
              </p:cNvPr>
              <p:cNvSpPr>
                <a:spLocks noRot="1" noChangeAspect="1" noMove="1" noResize="1" noEditPoints="1" noAdjustHandles="1" noChangeArrowheads="1" noChangeShapeType="1" noTextEdit="1"/>
              </p:cNvSpPr>
              <p:nvPr/>
            </p:nvSpPr>
            <p:spPr>
              <a:xfrm>
                <a:off x="1828798" y="4562855"/>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600"/>
                  </a:spcAft>
                  <a:buClr>
                    <a:srgbClr val="000000"/>
                  </a:buClr>
                </a:pPr>
                <a:r>
                  <a:rPr lang="en-US" sz="3200" noProof="1">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32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−1</m:t>
                    </m:r>
                  </m:oMath>
                </a14:m>
                <a:endParaRPr lang="en-US" sz="3200" kern="0" dirty="0">
                  <a:solidFill>
                    <a:prstClr val="white"/>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xmlns:a14="http://schemas.microsoft.com/office/drawing/2010/main" xmlns="" id="{C23B0DDF-18F3-C4DA-E106-5C54FD8AEB34}"/>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C.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xmlns="">
          <p:sp>
            <p:nvSpPr>
              <p:cNvPr id="13" name="Đáp án sai 2">
                <a:extLst>
                  <a:ext uri="{FF2B5EF4-FFF2-40B4-BE49-F238E27FC236}">
                    <a16:creationId xmlns:a16="http://schemas.microsoft.com/office/drawing/2014/main" xmlns:a14="http://schemas.microsoft.com/office/drawing/2010/main" xmlns="" id="{574917DF-9513-B3B1-0814-998BB5B017D1}"/>
                  </a:ext>
                </a:extLst>
              </p:cNvPr>
              <p:cNvSpPr>
                <a:spLocks noRot="1" noChangeAspect="1" noMove="1" noResize="1" noEditPoints="1" noAdjustHandles="1" noChangeArrowheads="1" noChangeShapeType="1" noTextEdit="1"/>
              </p:cNvSpPr>
              <p:nvPr/>
            </p:nvSpPr>
            <p:spPr>
              <a:xfrm>
                <a:off x="9670472" y="4562855"/>
                <a:ext cx="6802584" cy="1653994"/>
              </a:xfrm>
              <a:prstGeom prst="roundRect">
                <a:avLst/>
              </a:prstGeom>
              <a:blipFill rotWithShape="0">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den>
                    </m:f>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den>
                    </m:f>
                  </m:oMath>
                </a14:m>
                <a:r>
                  <a:rPr lang="en-US" sz="3200" noProof="1">
                    <a:solidFill>
                      <a:prstClr val="black"/>
                    </a:solidFill>
                    <a:latin typeface="Arial" panose="020B0604020202020204" pitchFamily="34" charset="0"/>
                    <a:cs typeface="Arial" panose="020B0604020202020204" pitchFamily="34" charset="0"/>
                    <a:sym typeface="Arial"/>
                  </a:rPr>
                  <a:t> (với M khác đa thức 0)</a:t>
                </a:r>
                <a:endParaRPr lang="vi-VN" sz="3200" noProof="1">
                  <a:solidFill>
                    <a:prstClr val="black"/>
                  </a:solidFill>
                  <a:cs typeface="Arial" panose="020B0604020202020204" pitchFamily="34" charset="0"/>
                  <a:sym typeface="Arial"/>
                </a:endParaRPr>
              </a:p>
            </p:txBody>
          </p:sp>
        </mc:Choice>
        <mc:Fallback xmlns="">
          <p:sp>
            <p:nvSpPr>
              <p:cNvPr id="14" name="Đáp án sai 3">
                <a:extLst>
                  <a:ext uri="{FF2B5EF4-FFF2-40B4-BE49-F238E27FC236}">
                    <a16:creationId xmlns:a16="http://schemas.microsoft.com/office/drawing/2014/main" xmlns:a14="http://schemas.microsoft.com/office/drawing/2010/main" xmlns="" id="{FEE1D38D-3DDB-FD3B-60EF-A1A97CFCB2E8}"/>
                  </a:ext>
                </a:extLst>
              </p:cNvPr>
              <p:cNvSpPr>
                <a:spLocks noRot="1" noChangeAspect="1" noMove="1" noResize="1" noEditPoints="1" noAdjustHandles="1" noChangeArrowheads="1" noChangeShapeType="1" noTextEdit="1"/>
              </p:cNvSpPr>
              <p:nvPr/>
            </p:nvSpPr>
            <p:spPr>
              <a:xfrm>
                <a:off x="9670472" y="6716123"/>
                <a:ext cx="6802584" cy="1653994"/>
              </a:xfrm>
              <a:prstGeom prst="roundRect">
                <a:avLst/>
              </a:prstGeom>
              <a:blipFill rotWithShape="0">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1E8BE878-1A35-8080-8E47-B37423610705}"/>
              </a:ext>
            </a:extLst>
          </p:cNvPr>
          <p:cNvSpPr/>
          <p:nvPr/>
        </p:nvSpPr>
        <p:spPr>
          <a:xfrm>
            <a:off x="228600" y="899018"/>
            <a:ext cx="17052911"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3:</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trình 4x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8x – 1 = 0. Khi đó x</a:t>
            </a:r>
            <a:r>
              <a:rPr lang="en-US" sz="4800" kern="0" baseline="-25000" noProof="1">
                <a:solidFill>
                  <a:srgbClr val="000000"/>
                </a:solidFill>
                <a:latin typeface="Arial" panose="020B0604020202020204" pitchFamily="34" charset="0"/>
                <a:cs typeface="Arial" panose="020B0604020202020204" pitchFamily="34" charset="0"/>
                <a:sym typeface="Arial"/>
              </a:rPr>
              <a:t>1</a:t>
            </a:r>
            <a:r>
              <a:rPr lang="en-US" sz="4800" kern="0" noProof="1">
                <a:solidFill>
                  <a:srgbClr val="000000"/>
                </a:solidFill>
                <a:latin typeface="Arial" panose="020B0604020202020204" pitchFamily="34" charset="0"/>
                <a:cs typeface="Arial" panose="020B0604020202020204" pitchFamily="34" charset="0"/>
                <a:sym typeface="Arial"/>
              </a:rPr>
              <a:t>+ x</a:t>
            </a:r>
            <a:r>
              <a:rPr lang="en-US" sz="4800" kern="0" baseline="-25000" noProof="1">
                <a:solidFill>
                  <a:srgbClr val="000000"/>
                </a:solidFill>
                <a:latin typeface="Arial" panose="020B0604020202020204" pitchFamily="34" charset="0"/>
                <a:cs typeface="Arial" panose="020B0604020202020204" pitchFamily="34" charset="0"/>
                <a:sym typeface="Arial"/>
              </a:rPr>
              <a:t>2 </a:t>
            </a:r>
            <a:r>
              <a:rPr lang="en-US" sz="4800" kern="0" noProof="1">
                <a:solidFill>
                  <a:srgbClr val="000000"/>
                </a:solidFill>
                <a:latin typeface="Arial" panose="020B0604020202020204" pitchFamily="34" charset="0"/>
                <a:cs typeface="Arial" panose="020B0604020202020204" pitchFamily="34" charset="0"/>
                <a:sym typeface="Arial"/>
              </a:rPr>
              <a:t>+ 4x</a:t>
            </a:r>
            <a:r>
              <a:rPr lang="en-US" sz="4800" kern="0" baseline="-25000" noProof="1">
                <a:solidFill>
                  <a:srgbClr val="000000"/>
                </a:solidFill>
                <a:latin typeface="Arial" panose="020B0604020202020204" pitchFamily="34" charset="0"/>
                <a:cs typeface="Arial" panose="020B0604020202020204" pitchFamily="34" charset="0"/>
                <a:sym typeface="Arial"/>
              </a:rPr>
              <a:t>1</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25000" noProof="1">
                <a:solidFill>
                  <a:srgbClr val="000000"/>
                </a:solidFill>
                <a:latin typeface="Arial" panose="020B0604020202020204" pitchFamily="34" charset="0"/>
                <a:cs typeface="Arial" panose="020B0604020202020204" pitchFamily="34" charset="0"/>
                <a:sym typeface="Arial"/>
              </a:rPr>
              <a:t>2 </a:t>
            </a:r>
            <a:r>
              <a:rPr lang="en-US" sz="4800" kern="0" noProof="1">
                <a:solidFill>
                  <a:srgbClr val="000000"/>
                </a:solidFill>
                <a:latin typeface="Arial" panose="020B0604020202020204" pitchFamily="34" charset="0"/>
                <a:cs typeface="Arial" panose="020B0604020202020204" pitchFamily="34" charset="0"/>
                <a:sym typeface="Arial"/>
              </a:rPr>
              <a:t>=?</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865E76FE-017C-33A8-5D08-8269E5FF68A8}"/>
              </a:ext>
            </a:extLst>
          </p:cNvPr>
          <p:cNvPicPr>
            <a:picLocks noChangeAspect="1"/>
          </p:cNvPicPr>
          <p:nvPr/>
        </p:nvPicPr>
        <p:blipFill>
          <a:blip r:embed="rId10"/>
          <a:stretch>
            <a:fillRect/>
          </a:stretch>
        </p:blipFill>
        <p:spPr>
          <a:xfrm>
            <a:off x="16078201" y="8249217"/>
            <a:ext cx="2518890" cy="2052670"/>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9679476" y="6701238"/>
                <a:ext cx="6802584" cy="1702588"/>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1</m:t>
                    </m:r>
                  </m:oMath>
                </a14:m>
                <a:endParaRPr lang="vi-VN" sz="3200" noProof="1">
                  <a:solidFill>
                    <a:prstClr val="black"/>
                  </a:solidFill>
                  <a:cs typeface="Arial" panose="020B0604020202020204" pitchFamily="34" charset="0"/>
                  <a:sym typeface="Arial"/>
                </a:endParaRPr>
              </a:p>
            </p:txBody>
          </p:sp>
        </mc:Choice>
        <mc:Fallback xmlns="">
          <p:sp>
            <p:nvSpPr>
              <p:cNvPr id="15" name="Đáp án đúng">
                <a:extLst>
                  <a:ext uri="{FF2B5EF4-FFF2-40B4-BE49-F238E27FC236}">
                    <a16:creationId xmlns:a16="http://schemas.microsoft.com/office/drawing/2014/main" xmlns:a14="http://schemas.microsoft.com/office/drawing/2010/main" xmlns="" id="{03CECB44-2582-028B-4FB3-D2CB5385536F}"/>
                  </a:ext>
                </a:extLst>
              </p:cNvPr>
              <p:cNvSpPr>
                <a:spLocks noRot="1" noChangeAspect="1" noMove="1" noResize="1" noEditPoints="1" noAdjustHandles="1" noChangeArrowheads="1" noChangeShapeType="1" noTextEdit="1"/>
              </p:cNvSpPr>
              <p:nvPr/>
            </p:nvSpPr>
            <p:spPr>
              <a:xfrm>
                <a:off x="9679476" y="6701238"/>
                <a:ext cx="6802584" cy="1702588"/>
              </a:xfrm>
              <a:prstGeom prst="roundRect">
                <a:avLst/>
              </a:prstGeom>
              <a:blipFill rotWithShape="0">
                <a:blip r:embed="rId11"/>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012932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60F62086-0E41-EBA7-FF95-EEBA4A4938A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a:t>
            </a:r>
            <a:r>
              <a:rPr lang="en-US" sz="4400" kern="0" noProof="1">
                <a:solidFill>
                  <a:srgbClr val="000000"/>
                </a:solidFill>
                <a:latin typeface="Arial" panose="020B0604020202020204" pitchFamily="34" charset="0"/>
                <a:cs typeface="Arial" panose="020B0604020202020204" pitchFamily="34" charset="0"/>
                <a:sym typeface="Arial"/>
              </a:rPr>
              <a:t>x</a:t>
            </a:r>
            <a:r>
              <a:rPr lang="en-US" sz="4400" kern="0" baseline="30000" noProof="1">
                <a:solidFill>
                  <a:srgbClr val="000000"/>
                </a:solidFill>
                <a:latin typeface="Arial" panose="020B0604020202020204" pitchFamily="34" charset="0"/>
                <a:cs typeface="Arial" panose="020B0604020202020204" pitchFamily="34" charset="0"/>
                <a:sym typeface="Arial"/>
              </a:rPr>
              <a:t>2</a:t>
            </a:r>
            <a:r>
              <a:rPr lang="en-US" sz="4400" kern="0" noProof="1">
                <a:solidFill>
                  <a:srgbClr val="000000"/>
                </a:solidFill>
                <a:latin typeface="Arial" panose="020B0604020202020204" pitchFamily="34" charset="0"/>
                <a:cs typeface="Arial" panose="020B0604020202020204" pitchFamily="34" charset="0"/>
                <a:sym typeface="Arial"/>
              </a:rPr>
              <a:t> – 2x – 15 = 0</a:t>
            </a:r>
            <a:endParaRPr lang="vi-VN" sz="4400" noProof="1">
              <a:solidFill>
                <a:prstClr val="black"/>
              </a:solidFil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4800" i="1" kern="0">
                        <a:solidFill>
                          <a:srgbClr val="000000"/>
                        </a:solidFill>
                        <a:latin typeface="Cambria Math" panose="02040503050406030204" pitchFamily="18" charset="0"/>
                        <a:cs typeface="Times New Roman" panose="02020603050405020304" pitchFamily="18" charset="0"/>
                        <a:sym typeface="Arial"/>
                      </a:rPr>
                      <m:t>𝑥</m:t>
                    </m:r>
                    <m:r>
                      <a:rPr lang="en-US" sz="4800"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≠2</m:t>
                    </m:r>
                  </m:oMath>
                </a14:m>
                <a:r>
                  <a:rPr lang="en-US" sz="4500" noProof="1">
                    <a:solidFill>
                      <a:prstClr val="black"/>
                    </a:solidFill>
                    <a:latin typeface="Arial" panose="020B0604020202020204" pitchFamily="34" charset="0"/>
                    <a:cs typeface="Arial" panose="020B0604020202020204" pitchFamily="34" charset="0"/>
                    <a:sym typeface="Arial"/>
                  </a:rPr>
                  <a:t> và </a:t>
                </a:r>
                <a14:m>
                  <m:oMath xmlns:m="http://schemas.openxmlformats.org/officeDocument/2006/math">
                    <m:r>
                      <a:rPr lang="en-US" sz="4500" i="1" noProof="1">
                        <a:solidFill>
                          <a:prstClr val="black"/>
                        </a:solidFill>
                        <a:latin typeface="Cambria Math" panose="02040503050406030204" pitchFamily="18" charset="0"/>
                        <a:cs typeface="Arial" panose="020B0604020202020204" pitchFamily="34" charset="0"/>
                        <a:sym typeface="Arial"/>
                      </a:rPr>
                      <m:t>𝑥</m:t>
                    </m:r>
                    <m:r>
                      <a:rPr lang="en-US" sz="45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≠−2</m:t>
                    </m:r>
                  </m:oMath>
                </a14:m>
                <a:endParaRPr lang="vi-VN" sz="4500" noProof="1">
                  <a:solidFill>
                    <a:prstClr val="black"/>
                  </a:solidFill>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xmlns:a14="http://schemas.microsoft.com/office/drawing/2010/main" xmlns="" id="{754D97DD-1281-4430-A5F4-D71F00776125}"/>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p:sp>
        <p:nvSpPr>
          <p:cNvPr id="13" name="Đáp án sai 2">
            <a:extLst>
              <a:ext uri="{FF2B5EF4-FFF2-40B4-BE49-F238E27FC236}">
                <a16:creationId xmlns:a16="http://schemas.microsoft.com/office/drawing/2014/main" id="{422104B6-D0A2-D3A2-E68C-693CA5DD4F19}"/>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a:t>
            </a:r>
            <a:r>
              <a:rPr lang="en-US" sz="5400" noProof="1">
                <a:solidFill>
                  <a:prstClr val="black"/>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2x + 15 = 0</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91960023-BF08-89D1-ECB4-22860B371095}"/>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+ 2x + 15 = 0</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3FA73170-A273-61F1-7154-982DEF69DEA9}"/>
              </a:ext>
            </a:extLst>
          </p:cNvPr>
          <p:cNvSpPr/>
          <p:nvPr/>
        </p:nvSpPr>
        <p:spPr>
          <a:xfrm>
            <a:off x="1832810" y="6716121"/>
            <a:ext cx="6798572"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a:t>
            </a:r>
            <a:r>
              <a:rPr lang="en-US" sz="4800" kern="0" noProof="1">
                <a:solidFill>
                  <a:srgbClr val="000000"/>
                </a:solidFill>
                <a:latin typeface="Arial" panose="020B0604020202020204" pitchFamily="34" charset="0"/>
                <a:cs typeface="Arial" panose="020B0604020202020204" pitchFamily="34" charset="0"/>
                <a:sym typeface="Arial"/>
              </a:rPr>
              <a:t> 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+ 2x – 15 = 0</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0E177D64-5801-A8C3-17C1-4919A9CE991D}"/>
              </a:ext>
            </a:extLst>
          </p:cNvPr>
          <p:cNvSpPr/>
          <p:nvPr/>
        </p:nvSpPr>
        <p:spPr>
          <a:xfrm>
            <a:off x="152400" y="899018"/>
            <a:ext cx="17907000"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4:</a:t>
            </a:r>
          </a:p>
          <a:p>
            <a:pPr algn="ctr" defTabSz="1371670">
              <a:lnSpc>
                <a:spcPct val="150000"/>
              </a:lnSpc>
            </a:pPr>
            <a:r>
              <a:rPr lang="en-US"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Cho a + b = - 2 và u.v = -15 thì u và v là nghiệm phương trình:</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D16CD3D6-21C7-59BF-4317-FF63366A895B}"/>
              </a:ext>
            </a:extLst>
          </p:cNvPr>
          <p:cNvPicPr>
            <a:picLocks noChangeAspect="1"/>
          </p:cNvPicPr>
          <p:nvPr/>
        </p:nvPicPr>
        <p:blipFill>
          <a:blip r:embed="rId7"/>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718571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1</a:t>
            </a:r>
            <a:endParaRPr lang="vi-VN" sz="45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25</a:t>
            </a:r>
            <a:endParaRPr lang="vi-VN" sz="45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10</a:t>
            </a:r>
            <a:endParaRPr lang="vi-VN" sz="45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12</a:t>
            </a:r>
            <a:endParaRPr lang="vi-VN" sz="45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1837804"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15</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B291424D-C76C-2239-4873-A8B482BD7DD6}"/>
              </a:ext>
            </a:extLst>
          </p:cNvPr>
          <p:cNvSpPr/>
          <p:nvPr/>
        </p:nvSpPr>
        <p:spPr>
          <a:xfrm>
            <a:off x="990600" y="266700"/>
            <a:ext cx="16290911" cy="3657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5:</a:t>
            </a:r>
          </a:p>
          <a:p>
            <a:pPr algn="ctr" defTabSz="1371670">
              <a:lnSpc>
                <a:spcPct val="150000"/>
              </a:lnSpc>
            </a:pPr>
            <a:r>
              <a:rPr lang="en-US"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Một hình chữ nhật có chu vi bằng 54m, diện tích bằng 180m</a:t>
            </a:r>
            <a:r>
              <a:rPr lang="en-US" sz="4800" kern="0" baseline="3000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2</a:t>
            </a:r>
            <a:r>
              <a:rPr lang="en-US"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 Khi đó, chiều dài hình chữ nhật bằng:</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E949445E-B437-67C3-FD5F-010E69A64931}"/>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1847780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thành bài tập trong SGK trang 64,65.</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a:solidFill>
                    <a:schemeClr val="dk1"/>
                  </a:solidFill>
                  <a:latin typeface="Arial"/>
                  <a:ea typeface="Arial"/>
                  <a:cs typeface="Arial"/>
                  <a:sym typeface="Arial"/>
                </a:rPr>
                <a:t>Chuẩn bị bài mới: </a:t>
              </a:r>
              <a:r>
                <a:rPr lang="en-US" sz="3800" b="1" i="1" dirty="0">
                  <a:solidFill>
                    <a:schemeClr val="dk1"/>
                  </a:solidFill>
                  <a:latin typeface="Arial"/>
                  <a:ea typeface="Arial"/>
                  <a:cs typeface="Arial"/>
                  <a:sym typeface="Arial"/>
                </a:rPr>
                <a:t>“Bài tập cuối chương VII”.</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1" name="Google Shape;133;p3"/>
          <p:cNvSpPr/>
          <p:nvPr/>
        </p:nvSpPr>
        <p:spPr>
          <a:xfrm>
            <a:off x="3463451" y="2705100"/>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ĐỊNH LÍ VIÈTE</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6" y="3676124"/>
            <a:ext cx="12033827" cy="1002710"/>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ĐỊNH LÍ VIÈTE</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2619" y="6466860"/>
            <a:ext cx="10251524"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3063310"/>
            <a:chOff x="2727158" y="2917658"/>
            <a:chExt cx="13639800" cy="306331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6433553" y="3390900"/>
              <a:ext cx="6181500" cy="2590068"/>
            </a:xfrm>
            <a:prstGeom prst="rect">
              <a:avLst/>
            </a:prstGeom>
          </p:spPr>
          <p:txBody>
            <a:bodyPr wrap="none">
              <a:spAutoFit/>
            </a:bodyPr>
            <a:lstStyle/>
            <a:p>
              <a:pPr algn="just">
                <a:lnSpc>
                  <a:spcPct val="150000"/>
                </a:lnSpc>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ĐỊNH LÍ VIÈTE</a:t>
              </a:r>
              <a:endParaRPr lang="en-US" sz="6000" dirty="0">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HOẠT ĐỘNG NHÓM KHĂN PHỦ BÀN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1223210" y="6615427"/>
            <a:ext cx="5325497" cy="769441"/>
          </a:xfrm>
          <a:prstGeom prst="rect">
            <a:avLst/>
          </a:prstGeom>
        </p:spPr>
        <p:txBody>
          <a:bodyPr wrap="none">
            <a:spAutoFit/>
          </a:bodyPr>
          <a:lstStyle/>
          <a:p>
            <a:r>
              <a:rPr lang="en-US" sz="4400" b="1" u="sng" dirty="0">
                <a:solidFill>
                  <a:prstClr val="black"/>
                </a:solidFill>
                <a:latin typeface="Arial" panose="020B0604020202020204" pitchFamily="34" charset="0"/>
                <a:ea typeface="Calibri" panose="020F0502020204030204" pitchFamily="34" charset="0"/>
                <a:cs typeface="Arial" panose="020B0604020202020204" pitchFamily="34" charset="0"/>
              </a:rPr>
              <a:t>Kết quả hoạt động:</a:t>
            </a:r>
            <a:endParaRPr lang="en-US" sz="2400" b="1" u="sng" dirty="0"/>
          </a:p>
        </p:txBody>
      </p:sp>
      <p:pic>
        <p:nvPicPr>
          <p:cNvPr id="2" name="Picture 1"/>
          <p:cNvPicPr>
            <a:picLocks noChangeAspect="1"/>
          </p:cNvPicPr>
          <p:nvPr/>
        </p:nvPicPr>
        <p:blipFill>
          <a:blip r:embed="rId6"/>
          <a:stretch>
            <a:fillRect/>
          </a:stretch>
        </p:blipFill>
        <p:spPr>
          <a:xfrm>
            <a:off x="605180" y="1491854"/>
            <a:ext cx="2228463" cy="1556230"/>
          </a:xfrm>
          <a:prstGeom prst="rect">
            <a:avLst/>
          </a:prstGeom>
        </p:spPr>
      </p:pic>
      <p:sp>
        <p:nvSpPr>
          <p:cNvPr id="5" name="Rectangle 4"/>
          <p:cNvSpPr/>
          <p:nvPr/>
        </p:nvSpPr>
        <p:spPr>
          <a:xfrm>
            <a:off x="2934301" y="1971771"/>
            <a:ext cx="14363099" cy="3785652"/>
          </a:xfrm>
          <a:prstGeom prst="rect">
            <a:avLst/>
          </a:prstGeom>
        </p:spPr>
        <p:txBody>
          <a:bodyPr wrap="square">
            <a:spAutoFit/>
          </a:bodyPr>
          <a:lstStyle/>
          <a:p>
            <a:pPr algn="just"/>
            <a:r>
              <a:rPr lang="vi-VN" sz="6000" dirty="0">
                <a:latin typeface="Google Sans"/>
              </a:rPr>
              <a:t>Xét phương trình ax² + bx + c = 0 (a ≠ 0). Giả sử phương trình đó có hai nghiệm là x₁, x</a:t>
            </a:r>
            <a:r>
              <a:rPr lang="vi-VN" sz="6000" baseline="-25000" dirty="0">
                <a:latin typeface="Google Sans"/>
              </a:rPr>
              <a:t>2</a:t>
            </a:r>
            <a:r>
              <a:rPr lang="vi-VN" sz="6000" dirty="0">
                <a:latin typeface="Google Sans"/>
              </a:rPr>
              <a:t>. Tính x</a:t>
            </a:r>
            <a:r>
              <a:rPr lang="en-US" sz="6000" baseline="-25000" dirty="0">
                <a:latin typeface="Google Sans"/>
              </a:rPr>
              <a:t>1</a:t>
            </a:r>
            <a:r>
              <a:rPr lang="vi-VN" sz="6000" dirty="0">
                <a:latin typeface="Google Sans"/>
              </a:rPr>
              <a:t> + x</a:t>
            </a:r>
            <a:r>
              <a:rPr lang="vi-VN" sz="6000" baseline="-25000" dirty="0">
                <a:latin typeface="Google Sans"/>
              </a:rPr>
              <a:t>2</a:t>
            </a:r>
            <a:r>
              <a:rPr lang="en-US" sz="6000" dirty="0">
                <a:latin typeface="Google Sans"/>
              </a:rPr>
              <a:t>;</a:t>
            </a:r>
            <a:r>
              <a:rPr lang="vi-VN" sz="6000" dirty="0">
                <a:latin typeface="Google Sans"/>
              </a:rPr>
              <a:t> x</a:t>
            </a:r>
            <a:r>
              <a:rPr lang="en-US" sz="6000" baseline="-25000" dirty="0">
                <a:latin typeface="Google Sans"/>
              </a:rPr>
              <a:t>1</a:t>
            </a:r>
            <a:r>
              <a:rPr lang="en-US" sz="6000" dirty="0">
                <a:latin typeface="Google Sans"/>
              </a:rPr>
              <a:t>.</a:t>
            </a:r>
            <a:r>
              <a:rPr lang="vi-VN" sz="6000" dirty="0">
                <a:latin typeface="Google Sans"/>
              </a:rPr>
              <a:t>x</a:t>
            </a:r>
            <a:r>
              <a:rPr lang="en-US" sz="6000" baseline="-25000" dirty="0">
                <a:latin typeface="Google Sans"/>
              </a:rPr>
              <a:t>2</a:t>
            </a:r>
            <a:r>
              <a:rPr lang="vi-VN" sz="6000" dirty="0">
                <a:latin typeface="Google Sans"/>
              </a:rPr>
              <a:t>, theo các hệ số a, b, c.</a:t>
            </a:r>
            <a:endParaRPr lang="vi-VN" sz="6000" b="0" i="0" dirty="0">
              <a:effectLst/>
              <a:latin typeface="Google Sans"/>
            </a:endParaRPr>
          </a:p>
        </p:txBody>
      </p:sp>
      <mc:AlternateContent xmlns:mc="http://schemas.openxmlformats.org/markup-compatibility/2006" xmlns:a14="http://schemas.microsoft.com/office/drawing/2010/main">
        <mc:Choice Requires="a14">
          <p:sp>
            <p:nvSpPr>
              <p:cNvPr id="11" name="Rectangle 10"/>
              <p:cNvSpPr/>
              <p:nvPr/>
            </p:nvSpPr>
            <p:spPr>
              <a:xfrm>
                <a:off x="6553200" y="6991283"/>
                <a:ext cx="7719677" cy="1688091"/>
              </a:xfrm>
              <a:prstGeom prst="rect">
                <a:avLst/>
              </a:prstGeom>
            </p:spPr>
            <p:txBody>
              <a:bodyPr wrap="none">
                <a:spAutoFit/>
              </a:bodyPr>
              <a:lstStyle/>
              <a:p>
                <a:pPr lvl="0"/>
                <a:r>
                  <a:rPr lang="en-US" sz="5400" dirty="0">
                    <a:solidFill>
                      <a:srgbClr val="7030A0"/>
                    </a:solidFill>
                    <a:latin typeface="Google Sans"/>
                  </a:rPr>
                  <a:t>x</a:t>
                </a:r>
                <a:r>
                  <a:rPr lang="en-US" sz="5400" baseline="-25000" dirty="0">
                    <a:solidFill>
                      <a:srgbClr val="7030A0"/>
                    </a:solidFill>
                    <a:latin typeface="Google Sans"/>
                  </a:rPr>
                  <a:t>1</a:t>
                </a:r>
                <a:r>
                  <a:rPr lang="en-US" sz="5400" dirty="0">
                    <a:solidFill>
                      <a:srgbClr val="7030A0"/>
                    </a:solidFill>
                    <a:latin typeface="Google Sans"/>
                  </a:rPr>
                  <a:t> + x</a:t>
                </a:r>
                <a:r>
                  <a:rPr lang="en-US" sz="5400" baseline="-25000" dirty="0">
                    <a:solidFill>
                      <a:srgbClr val="7030A0"/>
                    </a:solidFill>
                    <a:latin typeface="Google Sans"/>
                  </a:rPr>
                  <a:t>2</a:t>
                </a:r>
                <a:r>
                  <a:rPr lang="en-US" sz="5400" dirty="0">
                    <a:solidFill>
                      <a:srgbClr val="7030A0"/>
                    </a:solidFill>
                    <a:latin typeface="Google Sans"/>
                  </a:rPr>
                  <a:t> = -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𝑏</m:t>
                        </m:r>
                      </m:num>
                      <m:den>
                        <m:r>
                          <a:rPr lang="en-US" sz="7200" i="1">
                            <a:solidFill>
                              <a:srgbClr val="7030A0"/>
                            </a:solidFill>
                            <a:latin typeface="Cambria Math" panose="02040503050406030204" pitchFamily="18" charset="0"/>
                          </a:rPr>
                          <m:t>𝑎</m:t>
                        </m:r>
                      </m:den>
                    </m:f>
                  </m:oMath>
                </a14:m>
                <a:r>
                  <a:rPr lang="en-US" sz="5400" dirty="0">
                    <a:solidFill>
                      <a:srgbClr val="7030A0"/>
                    </a:solidFill>
                    <a:latin typeface="Google Sans"/>
                  </a:rPr>
                  <a:t> ; </a:t>
                </a:r>
                <a:r>
                  <a:rPr lang="en-US" sz="5400" baseline="-25000" dirty="0">
                    <a:solidFill>
                      <a:srgbClr val="7030A0"/>
                    </a:solidFill>
                    <a:latin typeface="Google Sans"/>
                  </a:rPr>
                  <a:t>.</a:t>
                </a:r>
                <a:r>
                  <a:rPr lang="vi-VN" sz="5400" dirty="0">
                    <a:latin typeface="Google Sans"/>
                  </a:rPr>
                  <a:t> </a:t>
                </a:r>
                <a:r>
                  <a:rPr lang="vi-VN" sz="5400" dirty="0">
                    <a:solidFill>
                      <a:srgbClr val="7030A0"/>
                    </a:solidFill>
                    <a:latin typeface="Google Sans"/>
                  </a:rPr>
                  <a:t>x</a:t>
                </a:r>
                <a:r>
                  <a:rPr lang="en-US" sz="5400" baseline="-25000" dirty="0">
                    <a:solidFill>
                      <a:srgbClr val="7030A0"/>
                    </a:solidFill>
                    <a:latin typeface="Google Sans"/>
                  </a:rPr>
                  <a:t>1</a:t>
                </a:r>
                <a:r>
                  <a:rPr lang="en-US" sz="5400" dirty="0">
                    <a:solidFill>
                      <a:srgbClr val="7030A0"/>
                    </a:solidFill>
                    <a:latin typeface="Google Sans"/>
                  </a:rPr>
                  <a:t>.</a:t>
                </a:r>
                <a:r>
                  <a:rPr lang="vi-VN" sz="5400" dirty="0">
                    <a:solidFill>
                      <a:srgbClr val="7030A0"/>
                    </a:solidFill>
                    <a:latin typeface="Google Sans"/>
                  </a:rPr>
                  <a:t>x</a:t>
                </a:r>
                <a:r>
                  <a:rPr lang="en-US" sz="5400" baseline="-25000" dirty="0">
                    <a:solidFill>
                      <a:srgbClr val="7030A0"/>
                    </a:solidFill>
                    <a:latin typeface="Google Sans"/>
                  </a:rPr>
                  <a:t>2</a:t>
                </a:r>
                <a:r>
                  <a:rPr lang="en-US" sz="5400" dirty="0">
                    <a:solidFill>
                      <a:srgbClr val="7030A0"/>
                    </a:solidFill>
                    <a:latin typeface="Google Sans"/>
                  </a:rPr>
                  <a:t> =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𝑐</m:t>
                        </m:r>
                      </m:num>
                      <m:den>
                        <m:r>
                          <a:rPr lang="en-US" sz="7200" i="1">
                            <a:solidFill>
                              <a:srgbClr val="7030A0"/>
                            </a:solidFill>
                            <a:latin typeface="Cambria Math" panose="02040503050406030204" pitchFamily="18" charset="0"/>
                          </a:rPr>
                          <m:t>𝑎</m:t>
                        </m:r>
                      </m:den>
                    </m:f>
                  </m:oMath>
                </a14:m>
                <a:r>
                  <a:rPr lang="en-US" sz="5400" dirty="0">
                    <a:solidFill>
                      <a:srgbClr val="202124"/>
                    </a:solidFill>
                    <a:latin typeface="Google Sans"/>
                  </a:rPr>
                  <a:t> </a:t>
                </a:r>
                <a:endParaRPr lang="vi-VN" sz="5400" dirty="0">
                  <a:solidFill>
                    <a:srgbClr val="202124"/>
                  </a:solidFill>
                  <a:latin typeface="Google Sans"/>
                </a:endParaRPr>
              </a:p>
            </p:txBody>
          </p:sp>
        </mc:Choice>
        <mc:Fallback xmlns="">
          <p:sp>
            <p:nvSpPr>
              <p:cNvPr id="11" name="Rectangle 10"/>
              <p:cNvSpPr>
                <a:spLocks noRot="1" noChangeAspect="1" noMove="1" noResize="1" noEditPoints="1" noAdjustHandles="1" noChangeArrowheads="1" noChangeShapeType="1" noTextEdit="1"/>
              </p:cNvSpPr>
              <p:nvPr/>
            </p:nvSpPr>
            <p:spPr>
              <a:xfrm>
                <a:off x="6553200" y="6991283"/>
                <a:ext cx="7719677" cy="1688091"/>
              </a:xfrm>
              <a:prstGeom prst="rect">
                <a:avLst/>
              </a:prstGeom>
              <a:blipFill rotWithShape="0">
                <a:blip r:embed="rId7"/>
                <a:stretch>
                  <a:fillRect l="-4186" b="-2888"/>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2209800" y="3964771"/>
                <a:ext cx="14020800" cy="3987054"/>
              </a:xfrm>
              <a:prstGeom prst="rect">
                <a:avLst/>
              </a:prstGeom>
            </p:spPr>
            <p:txBody>
              <a:bodyPr wrap="square">
                <a:spAutoFit/>
              </a:bodyPr>
              <a:lstStyle/>
              <a:p>
                <a:r>
                  <a:rPr lang="vi-VN" sz="5400" b="1" dirty="0">
                    <a:solidFill>
                      <a:srgbClr val="C00000"/>
                    </a:solidFill>
                    <a:latin typeface="Google Sans"/>
                  </a:rPr>
                  <a:t>Nếu x, x₂ là hai nghiệm của phương trình ax² + bx + c = 0 (a ≠ 0) thì</a:t>
                </a:r>
                <a:r>
                  <a:rPr lang="en-US" sz="5400" b="1" dirty="0">
                    <a:solidFill>
                      <a:srgbClr val="C00000"/>
                    </a:solidFill>
                    <a:latin typeface="Google Sans"/>
                  </a:rPr>
                  <a:t>: </a:t>
                </a:r>
              </a:p>
              <a:p>
                <a:r>
                  <a:rPr lang="en-US" sz="5400" b="1" i="0" dirty="0">
                    <a:solidFill>
                      <a:srgbClr val="C00000"/>
                    </a:solidFill>
                    <a:effectLst/>
                    <a:latin typeface="Google Sans"/>
                  </a:rPr>
                  <a:t>		         x</a:t>
                </a:r>
                <a:r>
                  <a:rPr lang="en-US" sz="5400" b="1" i="0" baseline="-25000" dirty="0">
                    <a:solidFill>
                      <a:srgbClr val="C00000"/>
                    </a:solidFill>
                    <a:effectLst/>
                    <a:latin typeface="Google Sans"/>
                  </a:rPr>
                  <a:t>1</a:t>
                </a:r>
                <a:r>
                  <a:rPr lang="en-US" sz="5400" b="1" i="0" dirty="0">
                    <a:solidFill>
                      <a:srgbClr val="C00000"/>
                    </a:solidFill>
                    <a:effectLst/>
                    <a:latin typeface="Google Sans"/>
                  </a:rPr>
                  <a:t> + x</a:t>
                </a:r>
                <a:r>
                  <a:rPr lang="en-US" sz="5400" b="1" i="0" baseline="-25000" dirty="0">
                    <a:solidFill>
                      <a:srgbClr val="C00000"/>
                    </a:solidFill>
                    <a:effectLst/>
                    <a:latin typeface="Google Sans"/>
                  </a:rPr>
                  <a:t>2</a:t>
                </a:r>
                <a:r>
                  <a:rPr lang="en-US" sz="5400" b="1" i="0" dirty="0">
                    <a:solidFill>
                      <a:srgbClr val="C00000"/>
                    </a:solidFill>
                    <a:effectLst/>
                    <a:latin typeface="Google Sans"/>
                  </a:rPr>
                  <a:t> = - </a:t>
                </a:r>
                <a14:m>
                  <m:oMath xmlns:m="http://schemas.openxmlformats.org/officeDocument/2006/math">
                    <m:f>
                      <m:fPr>
                        <m:ctrlPr>
                          <a:rPr lang="en-US" sz="7200" b="1" i="1" smtClean="0">
                            <a:solidFill>
                              <a:srgbClr val="C00000"/>
                            </a:solidFill>
                            <a:effectLst/>
                            <a:latin typeface="Cambria Math" panose="02040503050406030204" pitchFamily="18" charset="0"/>
                          </a:rPr>
                        </m:ctrlPr>
                      </m:fPr>
                      <m:num>
                        <m:r>
                          <a:rPr lang="en-US" sz="7200" b="1" i="1" smtClean="0">
                            <a:solidFill>
                              <a:srgbClr val="C00000"/>
                            </a:solidFill>
                            <a:effectLst/>
                            <a:latin typeface="Cambria Math" panose="02040503050406030204" pitchFamily="18" charset="0"/>
                          </a:rPr>
                          <m:t>𝒃</m:t>
                        </m:r>
                      </m:num>
                      <m:den>
                        <m:r>
                          <a:rPr lang="en-US" sz="7200" b="1" i="1" smtClean="0">
                            <a:solidFill>
                              <a:srgbClr val="C00000"/>
                            </a:solidFill>
                            <a:effectLst/>
                            <a:latin typeface="Cambria Math" panose="02040503050406030204" pitchFamily="18" charset="0"/>
                          </a:rPr>
                          <m:t>𝒂</m:t>
                        </m:r>
                      </m:den>
                    </m:f>
                  </m:oMath>
                </a14:m>
                <a:r>
                  <a:rPr lang="en-US" sz="5400" b="1" i="0" dirty="0">
                    <a:solidFill>
                      <a:srgbClr val="C00000"/>
                    </a:solidFill>
                    <a:effectLst/>
                    <a:latin typeface="Google Sans"/>
                  </a:rPr>
                  <a:t> ; </a:t>
                </a:r>
                <a:r>
                  <a:rPr lang="en-US" sz="5400" b="1" dirty="0">
                    <a:solidFill>
                      <a:srgbClr val="C00000"/>
                    </a:solidFill>
                    <a:latin typeface="Google Sans"/>
                  </a:rPr>
                  <a:t>x</a:t>
                </a:r>
                <a:r>
                  <a:rPr lang="en-US" sz="5400" b="1" baseline="-25000" dirty="0">
                    <a:solidFill>
                      <a:srgbClr val="C00000"/>
                    </a:solidFill>
                    <a:latin typeface="Google Sans"/>
                  </a:rPr>
                  <a:t>1</a:t>
                </a:r>
                <a:r>
                  <a:rPr lang="en-US" sz="5400" b="1" dirty="0">
                    <a:solidFill>
                      <a:srgbClr val="C00000"/>
                    </a:solidFill>
                    <a:latin typeface="Google Sans"/>
                  </a:rPr>
                  <a:t>.x</a:t>
                </a:r>
                <a:r>
                  <a:rPr lang="en-US" sz="5400" b="1" baseline="-25000" dirty="0">
                    <a:solidFill>
                      <a:srgbClr val="C00000"/>
                    </a:solidFill>
                    <a:latin typeface="Google Sans"/>
                  </a:rPr>
                  <a:t>2</a:t>
                </a:r>
                <a:r>
                  <a:rPr lang="en-US" sz="5400" b="1" dirty="0">
                    <a:solidFill>
                      <a:srgbClr val="C00000"/>
                    </a:solidFill>
                    <a:latin typeface="Google Sans"/>
                  </a:rPr>
                  <a:t> = </a:t>
                </a:r>
                <a14:m>
                  <m:oMath xmlns:m="http://schemas.openxmlformats.org/officeDocument/2006/math">
                    <m:f>
                      <m:fPr>
                        <m:ctrlPr>
                          <a:rPr lang="en-US" sz="7200" b="1" i="1">
                            <a:solidFill>
                              <a:srgbClr val="C00000"/>
                            </a:solidFill>
                            <a:latin typeface="Cambria Math" panose="02040503050406030204" pitchFamily="18" charset="0"/>
                          </a:rPr>
                        </m:ctrlPr>
                      </m:fPr>
                      <m:num>
                        <m:r>
                          <a:rPr lang="en-US" sz="7200" b="1" i="1" smtClean="0">
                            <a:solidFill>
                              <a:srgbClr val="C00000"/>
                            </a:solidFill>
                            <a:latin typeface="Cambria Math" panose="02040503050406030204" pitchFamily="18" charset="0"/>
                          </a:rPr>
                          <m:t>𝒄</m:t>
                        </m:r>
                      </m:num>
                      <m:den>
                        <m:r>
                          <a:rPr lang="en-US" sz="7200" b="1" i="1">
                            <a:solidFill>
                              <a:srgbClr val="C00000"/>
                            </a:solidFill>
                            <a:latin typeface="Cambria Math" panose="02040503050406030204" pitchFamily="18" charset="0"/>
                          </a:rPr>
                          <m:t>𝒂</m:t>
                        </m:r>
                      </m:den>
                    </m:f>
                  </m:oMath>
                </a14:m>
                <a:r>
                  <a:rPr lang="en-US" sz="5400" b="1" dirty="0">
                    <a:solidFill>
                      <a:srgbClr val="C00000"/>
                    </a:solidFill>
                    <a:latin typeface="Google Sans"/>
                  </a:rPr>
                  <a:t> </a:t>
                </a:r>
                <a:endParaRPr lang="vi-VN" sz="5400" b="1" dirty="0">
                  <a:solidFill>
                    <a:srgbClr val="C00000"/>
                  </a:solidFill>
                  <a:latin typeface="Google Sans"/>
                </a:endParaRPr>
              </a:p>
              <a:p>
                <a:endParaRPr lang="vi-VN" sz="4000" b="0" i="0" dirty="0">
                  <a:solidFill>
                    <a:srgbClr val="202124"/>
                  </a:solidFill>
                  <a:effectLst/>
                  <a:latin typeface="Google Sans"/>
                </a:endParaRPr>
              </a:p>
            </p:txBody>
          </p:sp>
        </mc:Choice>
        <mc:Fallback xmlns="">
          <p:sp>
            <p:nvSpPr>
              <p:cNvPr id="15" name="Rectangle 14"/>
              <p:cNvSpPr>
                <a:spLocks noRot="1" noChangeAspect="1" noMove="1" noResize="1" noEditPoints="1" noAdjustHandles="1" noChangeArrowheads="1" noChangeShapeType="1" noTextEdit="1"/>
              </p:cNvSpPr>
              <p:nvPr/>
            </p:nvSpPr>
            <p:spPr>
              <a:xfrm>
                <a:off x="2209800" y="3964771"/>
                <a:ext cx="14020800" cy="3987054"/>
              </a:xfrm>
              <a:prstGeom prst="rect">
                <a:avLst/>
              </a:prstGeom>
              <a:blipFill rotWithShape="0">
                <a:blip r:embed="rId9"/>
                <a:stretch>
                  <a:fillRect l="-2348" t="-4281" r="-652"/>
                </a:stretch>
              </a:blipFill>
            </p:spPr>
            <p:txBody>
              <a:bodyPr/>
              <a:lstStyle/>
              <a:p>
                <a:r>
                  <a:rPr lang="en-US">
                    <a:noFill/>
                  </a:rPr>
                  <a:t> </a:t>
                </a:r>
              </a:p>
            </p:txBody>
          </p:sp>
        </mc:Fallback>
      </mc:AlternateContent>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425053"/>
                <a:ext cx="15069869" cy="3381375"/>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5x</a:t>
                </a:r>
                <a:r>
                  <a:rPr lang="vi-VN" sz="4000" kern="100" baseline="30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 7x − 3 = 0. </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Chứng minh phương trình có hai nghiệm phân biệt x</a:t>
                </a:r>
                <a:r>
                  <a:rPr lang="vi-VN" sz="4000" kern="100" baseline="-25000" dirty="0">
                    <a:solidFill>
                      <a:srgbClr val="7030A0"/>
                    </a:solidFill>
                    <a:ea typeface="Times New Roman" panose="02020603050405020304" pitchFamily="18" charset="0"/>
                    <a:cs typeface="Times New Roman" panose="02020603050405020304" pitchFamily="18" charset="0"/>
                  </a:rPr>
                  <a:t>1</a:t>
                </a:r>
                <a:r>
                  <a:rPr lang="vi-VN" sz="4000" kern="100" dirty="0">
                    <a:solidFill>
                      <a:srgbClr val="7030A0"/>
                    </a:solidFill>
                    <a:ea typeface="Times New Roman" panose="02020603050405020304" pitchFamily="18" charset="0"/>
                    <a:cs typeface="Times New Roman" panose="02020603050405020304" pitchFamily="18" charset="0"/>
                  </a:rPr>
                  <a:t>,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Tính x₁ +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x₁x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Chứng minh cả hai nghiệm x</a:t>
                </a:r>
                <a:r>
                  <a:rPr lang="vi-VN" sz="4000" kern="100" baseline="-25000" dirty="0">
                    <a:solidFill>
                      <a:srgbClr val="7030A0"/>
                    </a:solidFill>
                    <a:ea typeface="Times New Roman" panose="02020603050405020304" pitchFamily="18" charset="0"/>
                    <a:cs typeface="Times New Roman" panose="02020603050405020304" pitchFamily="18" charset="0"/>
                  </a:rPr>
                  <a:t>1</a:t>
                </a:r>
                <a:r>
                  <a:rPr lang="vi-VN" sz="4000" kern="100" dirty="0">
                    <a:solidFill>
                      <a:srgbClr val="7030A0"/>
                    </a:solidFill>
                    <a:ea typeface="Times New Roman" panose="02020603050405020304" pitchFamily="18" charset="0"/>
                    <a:cs typeface="Times New Roman" panose="02020603050405020304" pitchFamily="18" charset="0"/>
                  </a:rPr>
                  <a:t>,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đều khác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Tính</a:t>
                </a:r>
                <a:r>
                  <a:rPr lang="en-US" sz="4000" kern="100" dirty="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smtClean="0">
                            <a:solidFill>
                              <a:srgbClr val="7030A0"/>
                            </a:solidFill>
                            <a:latin typeface="Cambria Math" panose="02040503050406030204" pitchFamily="18" charset="0"/>
                            <a:cs typeface="Times New Roman" panose="02020603050405020304" pitchFamily="18" charset="0"/>
                          </a:rPr>
                        </m:ctrlPr>
                      </m:fPr>
                      <m:num>
                        <m:r>
                          <a:rPr lang="en-US" sz="4400" b="0" i="1" kern="100" smtClean="0">
                            <a:solidFill>
                              <a:srgbClr val="7030A0"/>
                            </a:solidFill>
                            <a:latin typeface="Cambria Math" panose="02040503050406030204" pitchFamily="18" charset="0"/>
                            <a:cs typeface="Times New Roman" panose="02020603050405020304" pitchFamily="18" charset="0"/>
                          </a:rPr>
                          <m:t>1</m:t>
                        </m:r>
                      </m:num>
                      <m:den>
                        <m:sSub>
                          <m:sSubPr>
                            <m:ctrlPr>
                              <a:rPr lang="en-US" sz="4400" i="1" kern="100" smtClean="0">
                                <a:solidFill>
                                  <a:srgbClr val="7030A0"/>
                                </a:solidFill>
                                <a:latin typeface="Cambria Math" panose="02040503050406030204" pitchFamily="18" charset="0"/>
                                <a:cs typeface="Times New Roman" panose="02020603050405020304" pitchFamily="18" charset="0"/>
                              </a:rPr>
                            </m:ctrlPr>
                          </m:sSubPr>
                          <m:e>
                            <m:r>
                              <a:rPr lang="en-US" sz="4400" b="0" i="1" kern="100" smtClean="0">
                                <a:solidFill>
                                  <a:srgbClr val="7030A0"/>
                                </a:solidFill>
                                <a:latin typeface="Cambria Math" panose="02040503050406030204" pitchFamily="18" charset="0"/>
                                <a:cs typeface="Times New Roman" panose="02020603050405020304" pitchFamily="18" charset="0"/>
                              </a:rPr>
                              <m:t>𝑥</m:t>
                            </m:r>
                          </m:e>
                          <m:sub>
                            <m:r>
                              <a:rPr lang="en-US" sz="4400" b="0" i="1" kern="100" smtClean="0">
                                <a:solidFill>
                                  <a:srgbClr val="7030A0"/>
                                </a:solidFill>
                                <a:latin typeface="Cambria Math" panose="02040503050406030204" pitchFamily="18" charset="0"/>
                                <a:cs typeface="Times New Roman" panose="02020603050405020304" pitchFamily="18" charset="0"/>
                              </a:rPr>
                              <m:t>1</m:t>
                            </m:r>
                          </m:sub>
                        </m:sSub>
                      </m:den>
                    </m:f>
                    <m:r>
                      <a:rPr lang="en-US" sz="4400" b="0" i="1" kern="100" smtClean="0">
                        <a:solidFill>
                          <a:srgbClr val="7030A0"/>
                        </a:solidFill>
                        <a:latin typeface="Cambria Math" panose="02040503050406030204" pitchFamily="18" charset="0"/>
                        <a:cs typeface="Times New Roman" panose="02020603050405020304" pitchFamily="18" charset="0"/>
                      </a:rPr>
                      <m:t>+</m:t>
                    </m:r>
                    <m:f>
                      <m:fPr>
                        <m:ctrlPr>
                          <a:rPr lang="en-US" sz="4400" i="1" kern="100">
                            <a:solidFill>
                              <a:srgbClr val="7030A0"/>
                            </a:solidFill>
                            <a:latin typeface="Cambria Math" panose="02040503050406030204" pitchFamily="18" charset="0"/>
                            <a:cs typeface="Times New Roman" panose="02020603050405020304" pitchFamily="18" charset="0"/>
                          </a:rPr>
                        </m:ctrlPr>
                      </m:fPr>
                      <m:num>
                        <m:r>
                          <a:rPr lang="en-US" sz="4400" i="1" kern="100">
                            <a:solidFill>
                              <a:srgbClr val="7030A0"/>
                            </a:solidFill>
                            <a:latin typeface="Cambria Math" panose="02040503050406030204" pitchFamily="18" charset="0"/>
                            <a:cs typeface="Times New Roman" panose="02020603050405020304" pitchFamily="18" charset="0"/>
                          </a:rPr>
                          <m:t>1</m:t>
                        </m:r>
                      </m:num>
                      <m:den>
                        <m:sSub>
                          <m:sSubPr>
                            <m:ctrlPr>
                              <a:rPr lang="en-US" sz="4400" i="1" kern="100">
                                <a:solidFill>
                                  <a:srgbClr val="7030A0"/>
                                </a:solidFill>
                                <a:latin typeface="Cambria Math" panose="02040503050406030204" pitchFamily="18" charset="0"/>
                                <a:cs typeface="Times New Roman" panose="02020603050405020304" pitchFamily="18" charset="0"/>
                              </a:rPr>
                            </m:ctrlPr>
                          </m:sSubPr>
                          <m:e>
                            <m:r>
                              <a:rPr lang="en-US" sz="4400" i="1" kern="100">
                                <a:solidFill>
                                  <a:srgbClr val="7030A0"/>
                                </a:solidFill>
                                <a:latin typeface="Cambria Math" panose="02040503050406030204" pitchFamily="18" charset="0"/>
                                <a:cs typeface="Times New Roman" panose="02020603050405020304" pitchFamily="18" charset="0"/>
                              </a:rPr>
                              <m:t>𝑥</m:t>
                            </m:r>
                          </m:e>
                          <m:sub>
                            <m:r>
                              <a:rPr lang="en-US" sz="4400" b="0" i="1" kern="100" smtClean="0">
                                <a:solidFill>
                                  <a:srgbClr val="7030A0"/>
                                </a:solidFill>
                                <a:latin typeface="Cambria Math" panose="02040503050406030204" pitchFamily="18" charset="0"/>
                                <a:cs typeface="Times New Roman" panose="02020603050405020304" pitchFamily="18" charset="0"/>
                              </a:rPr>
                              <m:t>2</m:t>
                            </m:r>
                          </m:sub>
                        </m:sSub>
                      </m:den>
                    </m:f>
                  </m:oMath>
                </a14:m>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425053"/>
                <a:ext cx="15069869" cy="3381375"/>
              </a:xfrm>
              <a:prstGeom prst="rect">
                <a:avLst/>
              </a:prstGeom>
              <a:blipFill rotWithShape="0">
                <a:blip r:embed="rId3"/>
                <a:stretch>
                  <a:fillRect l="-1416" t="-3249" r="-133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15649" y="3934482"/>
                <a:ext cx="13991848" cy="1938992"/>
              </a:xfrm>
              <a:prstGeom prst="rect">
                <a:avLst/>
              </a:prstGeom>
            </p:spPr>
            <p:txBody>
              <a:bodyPr wrap="square">
                <a:spAutoFit/>
              </a:bodyPr>
              <a:lstStyle/>
              <a:p>
                <a:pPr marL="514350" indent="-514350">
                  <a:buAutoNum type="alphaLcParenR"/>
                </a:pPr>
                <a:r>
                  <a:rPr lang="vi-VN" sz="4000" dirty="0">
                    <a:latin typeface="Google Sans"/>
                  </a:rPr>
                  <a:t>Phương trình có các hệ số a = 5, b = -7, c = – 3</a:t>
                </a:r>
                <a:r>
                  <a:rPr lang="en-US" sz="4000" dirty="0">
                    <a:latin typeface="Google Sans"/>
                  </a:rPr>
                  <a:t>. </a:t>
                </a:r>
              </a:p>
              <a:p>
                <a:r>
                  <a:rPr lang="en-US" sz="4000" dirty="0">
                    <a:latin typeface="Google Sans"/>
                    <a:sym typeface="Lamsymbol" panose="05010101010101010101" pitchFamily="2" charset="2"/>
                  </a:rPr>
                  <a:t>Lập </a:t>
                </a:r>
                <a:r>
                  <a:rPr lang="vi-VN" sz="4000" dirty="0">
                    <a:latin typeface="Google Sans"/>
                    <a:sym typeface="Lamsymbol" panose="05010101010101010101" pitchFamily="2" charset="2"/>
                  </a:rPr>
                  <a:t></a:t>
                </a:r>
                <a:r>
                  <a:rPr lang="vi-VN" sz="4000" dirty="0">
                    <a:latin typeface="Google Sans"/>
                  </a:rPr>
                  <a:t> = (-7)²</a:t>
                </a:r>
                <a:r>
                  <a:rPr lang="en-US" sz="4000" dirty="0"/>
                  <a:t> </a:t>
                </a:r>
                <a14:m>
                  <m:oMath xmlns:m="http://schemas.openxmlformats.org/officeDocument/2006/math">
                    <m:r>
                      <a:rPr lang="en-US" sz="4000" i="1">
                        <a:latin typeface="Cambria Math" panose="02040503050406030204" pitchFamily="18" charset="0"/>
                      </a:rPr>
                      <m:t>− </m:t>
                    </m:r>
                  </m:oMath>
                </a14:m>
                <a:r>
                  <a:rPr lang="vi-VN" sz="4000" dirty="0">
                    <a:latin typeface="Google Sans"/>
                  </a:rPr>
                  <a:t>4.5. (-3) = 109 &gt; 0. </a:t>
                </a:r>
                <a:endParaRPr lang="en-US" sz="4000" dirty="0">
                  <a:latin typeface="Google Sans"/>
                </a:endParaRPr>
              </a:p>
              <a:p>
                <a:r>
                  <a:rPr lang="vi-VN" sz="4000" dirty="0">
                    <a:latin typeface="Google Sans"/>
                  </a:rPr>
                  <a:t>Vì </a:t>
                </a:r>
                <a:r>
                  <a:rPr lang="vi-VN" sz="4000" dirty="0">
                    <a:latin typeface="Google Sans"/>
                    <a:sym typeface="Lamsymbol" panose="05010101010101010101" pitchFamily="2" charset="2"/>
                  </a:rPr>
                  <a:t></a:t>
                </a:r>
                <a:r>
                  <a:rPr lang="en-US" sz="4000" dirty="0">
                    <a:latin typeface="Google Sans"/>
                    <a:sym typeface="Lamsymbol" panose="05010101010101010101" pitchFamily="2" charset="2"/>
                  </a:rPr>
                  <a:t> </a:t>
                </a:r>
                <a:r>
                  <a:rPr lang="vi-VN" sz="4000" dirty="0">
                    <a:latin typeface="Google Sans"/>
                  </a:rPr>
                  <a:t>&gt; 0 nên phương trình có hai nghiệm phân biệt x₁, </a:t>
                </a:r>
                <a:r>
                  <a:rPr lang="en-US" sz="4000" dirty="0">
                    <a:latin typeface="Google Sans"/>
                  </a:rPr>
                  <a:t>x</a:t>
                </a:r>
                <a:r>
                  <a:rPr lang="el-GR" sz="4000" baseline="-25000" dirty="0">
                    <a:latin typeface="Google Sans"/>
                  </a:rPr>
                  <a:t>2</a:t>
                </a:r>
                <a:r>
                  <a:rPr lang="el-GR" sz="4000" dirty="0">
                    <a:latin typeface="Google Sans"/>
                  </a:rPr>
                  <a:t>.</a:t>
                </a:r>
                <a:endParaRPr lang="el-GR" sz="4000" b="0" i="0" dirty="0">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315649" y="3934482"/>
                <a:ext cx="13991848" cy="1938992"/>
              </a:xfrm>
              <a:prstGeom prst="rect">
                <a:avLst/>
              </a:prstGeom>
              <a:blipFill rotWithShape="0">
                <a:blip r:embed="rId6"/>
                <a:stretch>
                  <a:fillRect l="-1569" t="-5660" b="-12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303926" y="5745420"/>
                <a:ext cx="14817211" cy="2452979"/>
              </a:xfrm>
              <a:prstGeom prst="rect">
                <a:avLst/>
              </a:prstGeom>
            </p:spPr>
            <p:txBody>
              <a:bodyPr wrap="square">
                <a:spAutoFit/>
              </a:bodyPr>
              <a:lstStyle/>
              <a:p>
                <a:r>
                  <a:rPr lang="en-US" sz="4000" dirty="0">
                    <a:latin typeface="Google Sans"/>
                  </a:rPr>
                  <a:t>b) Theo định lí Viète, ta có: </a:t>
                </a:r>
                <a:r>
                  <a:rPr lang="en-US" sz="4000" dirty="0">
                    <a:solidFill>
                      <a:schemeClr val="tx1"/>
                    </a:solidFill>
                    <a:latin typeface="Google Sans"/>
                  </a:rPr>
                  <a:t>x</a:t>
                </a:r>
                <a:r>
                  <a:rPr lang="en-US" sz="4000" baseline="-25000" dirty="0">
                    <a:solidFill>
                      <a:schemeClr val="tx1"/>
                    </a:solidFill>
                    <a:latin typeface="Google Sans"/>
                  </a:rPr>
                  <a:t>1</a:t>
                </a:r>
                <a:r>
                  <a:rPr lang="en-US" sz="4000" dirty="0">
                    <a:solidFill>
                      <a:schemeClr val="tx1"/>
                    </a:solidFill>
                    <a:latin typeface="Google Sans"/>
                  </a:rPr>
                  <a:t> + x</a:t>
                </a:r>
                <a:r>
                  <a:rPr lang="en-US" sz="4000" baseline="-25000" dirty="0">
                    <a:solidFill>
                      <a:schemeClr val="tx1"/>
                    </a:solidFill>
                    <a:latin typeface="Google Sans"/>
                  </a:rPr>
                  <a:t>2</a:t>
                </a:r>
                <a:r>
                  <a:rPr lang="en-US" sz="4000" dirty="0">
                    <a:solidFill>
                      <a:schemeClr val="tx1"/>
                    </a:solidFill>
                    <a:latin typeface="Google Sans"/>
                  </a:rPr>
                  <a:t> =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−7</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Google Sans"/>
                  </a:rPr>
                  <a:t> =</a:t>
                </a:r>
                <a:r>
                  <a:rPr lang="en-US" sz="2800" dirty="0">
                    <a:latin typeface="Google Sans"/>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m:t>
                        </m:r>
                      </m:num>
                      <m:den>
                        <m:r>
                          <a:rPr lang="en-US" sz="4800" i="1">
                            <a:latin typeface="Cambria Math" panose="02040503050406030204" pitchFamily="18" charset="0"/>
                          </a:rPr>
                          <m:t>5</m:t>
                        </m:r>
                      </m:den>
                    </m:f>
                  </m:oMath>
                </a14:m>
                <a:r>
                  <a:rPr lang="en-US" sz="4000" dirty="0">
                    <a:solidFill>
                      <a:schemeClr val="tx1"/>
                    </a:solidFill>
                    <a:latin typeface="Google Sans"/>
                  </a:rPr>
                  <a:t> ; x</a:t>
                </a:r>
                <a:r>
                  <a:rPr lang="en-US" sz="4000" baseline="-25000" dirty="0">
                    <a:solidFill>
                      <a:schemeClr val="tx1"/>
                    </a:solidFill>
                    <a:latin typeface="Google Sans"/>
                  </a:rPr>
                  <a:t>1</a:t>
                </a:r>
                <a:r>
                  <a:rPr lang="en-US" sz="4000" dirty="0">
                    <a:solidFill>
                      <a:schemeClr val="tx1"/>
                    </a:solidFill>
                    <a:latin typeface="Google Sans"/>
                  </a:rPr>
                  <a:t>.x</a:t>
                </a:r>
                <a:r>
                  <a:rPr lang="en-US" sz="4000" baseline="-25000" dirty="0">
                    <a:solidFill>
                      <a:schemeClr val="tx1"/>
                    </a:solidFill>
                    <a:latin typeface="Google Sans"/>
                  </a:rPr>
                  <a:t>2</a:t>
                </a:r>
                <a:r>
                  <a:rPr lang="en-US" sz="4000" dirty="0">
                    <a:solidFill>
                      <a:schemeClr val="tx1"/>
                    </a:solidFill>
                    <a:latin typeface="Google Sans"/>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3</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Google Sans"/>
                  </a:rPr>
                  <a:t> </a:t>
                </a:r>
                <a:endParaRPr lang="vi-VN" sz="4000" dirty="0">
                  <a:solidFill>
                    <a:schemeClr val="tx1"/>
                  </a:solidFill>
                  <a:latin typeface="Google Sans"/>
                </a:endParaRPr>
              </a:p>
              <a:p>
                <a:r>
                  <a:rPr lang="en-US" sz="4000" dirty="0">
                    <a:latin typeface="Google Sans"/>
                  </a:rPr>
                  <a:t> Vì x</a:t>
                </a:r>
                <a:r>
                  <a:rPr lang="en-US" sz="4000" baseline="-25000" dirty="0">
                    <a:latin typeface="Google Sans"/>
                  </a:rPr>
                  <a:t>1</a:t>
                </a:r>
                <a:r>
                  <a:rPr lang="en-US" sz="4000" dirty="0">
                    <a:latin typeface="Google Sans"/>
                  </a:rPr>
                  <a:t>.x</a:t>
                </a:r>
                <a:r>
                  <a:rPr lang="en-US" sz="4000" baseline="-25000" dirty="0">
                    <a:latin typeface="Google Sans"/>
                  </a:rPr>
                  <a:t>2</a:t>
                </a:r>
                <a:r>
                  <a:rPr lang="en-US" sz="4000" dirty="0">
                    <a:latin typeface="Google Sans"/>
                  </a:rPr>
                  <a:t> = </a:t>
                </a:r>
                <a14:m>
                  <m:oMath xmlns:m="http://schemas.openxmlformats.org/officeDocument/2006/math">
                    <m:f>
                      <m:fPr>
                        <m:ctrlPr>
                          <a:rPr lang="en-US" sz="5400" i="1">
                            <a:latin typeface="Cambria Math" panose="02040503050406030204" pitchFamily="18" charset="0"/>
                          </a:rPr>
                        </m:ctrlPr>
                      </m:fPr>
                      <m:num>
                        <m:r>
                          <a:rPr lang="en-US" sz="5400" i="1">
                            <a:latin typeface="Cambria Math" panose="02040503050406030204" pitchFamily="18" charset="0"/>
                          </a:rPr>
                          <m:t>3</m:t>
                        </m:r>
                      </m:num>
                      <m:den>
                        <m:r>
                          <a:rPr lang="en-US" sz="5400" i="1">
                            <a:latin typeface="Cambria Math" panose="02040503050406030204" pitchFamily="18" charset="0"/>
                          </a:rPr>
                          <m:t>5</m:t>
                        </m:r>
                      </m:den>
                    </m:f>
                    <m:r>
                      <a:rPr lang="en-US" sz="5400" b="0" i="1" smtClean="0">
                        <a:latin typeface="Cambria Math" panose="02040503050406030204" pitchFamily="18" charset="0"/>
                      </a:rPr>
                      <m:t> </m:t>
                    </m:r>
                  </m:oMath>
                </a14:m>
                <a:r>
                  <a:rPr lang="en-US" sz="4000" dirty="0">
                    <a:latin typeface="Google Sans"/>
                  </a:rPr>
                  <a:t>≠ 0 nên x₁ ≠ 0 và x</a:t>
                </a:r>
                <a:r>
                  <a:rPr lang="en-US" sz="4000" baseline="-25000" dirty="0">
                    <a:latin typeface="Google Sans"/>
                  </a:rPr>
                  <a:t>2</a:t>
                </a:r>
                <a:r>
                  <a:rPr lang="en-US" sz="4000" dirty="0">
                    <a:latin typeface="Google Sans"/>
                  </a:rPr>
                  <a:t> ≠ 0.</a:t>
                </a:r>
                <a:endParaRPr lang="en-US" sz="4000" b="0" i="0" dirty="0">
                  <a:effectLst/>
                  <a:latin typeface="Google Sans"/>
                </a:endParaRPr>
              </a:p>
            </p:txBody>
          </p:sp>
        </mc:Choice>
        <mc:Fallback xmlns="">
          <p:sp>
            <p:nvSpPr>
              <p:cNvPr id="8" name="Rectangle 7"/>
              <p:cNvSpPr>
                <a:spLocks noRot="1" noChangeAspect="1" noMove="1" noResize="1" noEditPoints="1" noAdjustHandles="1" noChangeArrowheads="1" noChangeShapeType="1" noTextEdit="1"/>
              </p:cNvSpPr>
              <p:nvPr/>
            </p:nvSpPr>
            <p:spPr>
              <a:xfrm>
                <a:off x="2303926" y="5745420"/>
                <a:ext cx="14817211" cy="2452979"/>
              </a:xfrm>
              <a:prstGeom prst="rect">
                <a:avLst/>
              </a:prstGeom>
              <a:blipFill rotWithShape="0">
                <a:blip r:embed="rId7"/>
                <a:stretch>
                  <a:fillRect l="-1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15649" y="8426556"/>
                <a:ext cx="10204597" cy="1205010"/>
              </a:xfrm>
              <a:prstGeom prst="rect">
                <a:avLst/>
              </a:prstGeom>
            </p:spPr>
            <p:txBody>
              <a:bodyPr wrap="square">
                <a:spAutoFit/>
              </a:bodyPr>
              <a:lstStyle/>
              <a:p>
                <a:r>
                  <a:rPr lang="vi-VN" sz="4000" kern="100" dirty="0">
                    <a:solidFill>
                      <a:schemeClr val="tx1"/>
                    </a:solidFill>
                    <a:ea typeface="Times New Roman" panose="02020603050405020304" pitchFamily="18" charset="0"/>
                    <a:cs typeface="Times New Roman" panose="02020603050405020304" pitchFamily="18" charset="0"/>
                  </a:rPr>
                  <a:t>c) Tính</a:t>
                </a:r>
                <a:r>
                  <a:rPr lang="en-US" sz="4000" kern="100" dirty="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a:latin typeface="Cambria Math" panose="02040503050406030204" pitchFamily="18" charset="0"/>
                            <a:cs typeface="Times New Roman" panose="02020603050405020304" pitchFamily="18" charset="0"/>
                          </a:rPr>
                        </m:ctrlPr>
                      </m:fPr>
                      <m:num>
                        <m:r>
                          <a:rPr lang="en-US" sz="4400" i="1" kern="100">
                            <a:latin typeface="Cambria Math" panose="02040503050406030204" pitchFamily="18" charset="0"/>
                            <a:cs typeface="Times New Roman" panose="02020603050405020304" pitchFamily="18" charset="0"/>
                          </a:rPr>
                          <m:t>1</m:t>
                        </m:r>
                      </m:num>
                      <m:den>
                        <m:sSub>
                          <m:sSubPr>
                            <m:ctrlPr>
                              <a:rPr lang="en-US" sz="4400" i="1" kern="100">
                                <a:latin typeface="Cambria Math" panose="02040503050406030204" pitchFamily="18" charset="0"/>
                                <a:cs typeface="Times New Roman" panose="02020603050405020304" pitchFamily="18" charset="0"/>
                              </a:rPr>
                            </m:ctrlPr>
                          </m:sSubPr>
                          <m:e>
                            <m:r>
                              <a:rPr lang="en-US" sz="4400" i="1" kern="100">
                                <a:latin typeface="Cambria Math" panose="02040503050406030204" pitchFamily="18" charset="0"/>
                                <a:cs typeface="Times New Roman" panose="02020603050405020304" pitchFamily="18" charset="0"/>
                              </a:rPr>
                              <m:t>𝑥</m:t>
                            </m:r>
                          </m:e>
                          <m:sub>
                            <m:r>
                              <a:rPr lang="en-US" sz="4400" i="1" kern="100">
                                <a:latin typeface="Cambria Math" panose="02040503050406030204" pitchFamily="18" charset="0"/>
                                <a:cs typeface="Times New Roman" panose="02020603050405020304" pitchFamily="18" charset="0"/>
                              </a:rPr>
                              <m:t>1</m:t>
                            </m:r>
                          </m:sub>
                        </m:sSub>
                      </m:den>
                    </m:f>
                    <m:r>
                      <a:rPr lang="en-US" sz="4400" i="1" kern="100">
                        <a:latin typeface="Cambria Math" panose="02040503050406030204" pitchFamily="18" charset="0"/>
                        <a:cs typeface="Times New Roman" panose="02020603050405020304" pitchFamily="18" charset="0"/>
                      </a:rPr>
                      <m:t>+</m:t>
                    </m:r>
                    <m:f>
                      <m:fPr>
                        <m:ctrlPr>
                          <a:rPr lang="en-US" sz="4400" i="1" kern="100">
                            <a:latin typeface="Cambria Math" panose="02040503050406030204" pitchFamily="18" charset="0"/>
                            <a:cs typeface="Times New Roman" panose="02020603050405020304" pitchFamily="18" charset="0"/>
                          </a:rPr>
                        </m:ctrlPr>
                      </m:fPr>
                      <m:num>
                        <m:r>
                          <a:rPr lang="en-US" sz="4400" i="1" kern="100">
                            <a:latin typeface="Cambria Math" panose="02040503050406030204" pitchFamily="18" charset="0"/>
                            <a:cs typeface="Times New Roman" panose="02020603050405020304" pitchFamily="18" charset="0"/>
                          </a:rPr>
                          <m:t>1</m:t>
                        </m:r>
                      </m:num>
                      <m:den>
                        <m:sSub>
                          <m:sSubPr>
                            <m:ctrlPr>
                              <a:rPr lang="en-US" sz="4400" i="1" kern="100">
                                <a:latin typeface="Cambria Math" panose="02040503050406030204" pitchFamily="18" charset="0"/>
                                <a:cs typeface="Times New Roman" panose="02020603050405020304" pitchFamily="18" charset="0"/>
                              </a:rPr>
                            </m:ctrlPr>
                          </m:sSubPr>
                          <m:e>
                            <m:r>
                              <a:rPr lang="en-US" sz="4400" i="1" kern="100">
                                <a:latin typeface="Cambria Math" panose="02040503050406030204" pitchFamily="18" charset="0"/>
                                <a:cs typeface="Times New Roman" panose="02020603050405020304" pitchFamily="18" charset="0"/>
                              </a:rPr>
                              <m:t>𝑥</m:t>
                            </m:r>
                          </m:e>
                          <m:sub>
                            <m:r>
                              <a:rPr lang="en-US" sz="4400" b="0" i="1" kern="100" smtClean="0">
                                <a:latin typeface="Cambria Math" panose="02040503050406030204" pitchFamily="18" charset="0"/>
                                <a:cs typeface="Times New Roman" panose="02020603050405020304" pitchFamily="18" charset="0"/>
                              </a:rPr>
                              <m:t>2</m:t>
                            </m:r>
                          </m:sub>
                        </m:sSub>
                      </m:den>
                    </m:f>
                  </m:oMath>
                </a14:m>
                <a:r>
                  <a:rPr lang="en-US" sz="4000" dirty="0"/>
                  <a:t> </a:t>
                </a:r>
                <a:r>
                  <a:rPr lang="en-US" sz="4000" kern="100" dirty="0">
                    <a:solidFill>
                      <a:schemeClr val="tx1"/>
                    </a:solidFill>
                    <a:ea typeface="Times New Roman" panose="02020603050405020304" pitchFamily="18" charset="0"/>
                    <a:cs typeface="Times New Roman" panose="02020603050405020304" pitchFamily="18" charset="0"/>
                  </a:rPr>
                  <a:t>=</a:t>
                </a:r>
                <a:r>
                  <a:rPr lang="en-US" sz="4000" kern="100" dirty="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kern="100">
                            <a:latin typeface="Cambria Math" panose="02040503050406030204" pitchFamily="18" charset="0"/>
                            <a:cs typeface="Times New Roman" panose="02020603050405020304" pitchFamily="18" charset="0"/>
                          </a:rPr>
                        </m:ctrlPr>
                      </m:fPr>
                      <m:num>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1</m:t>
                            </m:r>
                          </m:sub>
                        </m:sSub>
                        <m:r>
                          <a:rPr lang="en-US" sz="4800" b="0" i="1" kern="100" smtClean="0">
                            <a:latin typeface="Cambria Math" panose="02040503050406030204" pitchFamily="18" charset="0"/>
                            <a:cs typeface="Times New Roman" panose="02020603050405020304" pitchFamily="18" charset="0"/>
                          </a:rPr>
                          <m:t>+</m:t>
                        </m:r>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2</m:t>
                            </m:r>
                          </m:sub>
                        </m:sSub>
                      </m:num>
                      <m:den>
                        <m:sSub>
                          <m:sSubPr>
                            <m:ctrlPr>
                              <a:rPr lang="en-US" sz="4800" i="1" kern="100">
                                <a:latin typeface="Cambria Math" panose="02040503050406030204" pitchFamily="18" charset="0"/>
                                <a:cs typeface="Times New Roman" panose="02020603050405020304" pitchFamily="18" charset="0"/>
                              </a:rPr>
                            </m:ctrlPr>
                          </m:sSubPr>
                          <m:e>
                            <m:r>
                              <a:rPr lang="en-US" sz="4800" b="0" i="1" kern="100" smtClean="0">
                                <a:latin typeface="Cambria Math" panose="02040503050406030204" pitchFamily="18" charset="0"/>
                                <a:cs typeface="Times New Roman" panose="02020603050405020304" pitchFamily="18" charset="0"/>
                              </a:rPr>
                              <m:t> </m:t>
                            </m:r>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1</m:t>
                            </m:r>
                          </m:sub>
                        </m:sSub>
                        <m:r>
                          <a:rPr lang="en-US" sz="4800" b="0" i="1" kern="100" smtClean="0">
                            <a:latin typeface="Cambria Math" panose="02040503050406030204" pitchFamily="18" charset="0"/>
                            <a:cs typeface="Times New Roman" panose="02020603050405020304" pitchFamily="18" charset="0"/>
                          </a:rPr>
                          <m:t>.</m:t>
                        </m:r>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 </m:t>
                            </m:r>
                            <m:r>
                              <a:rPr lang="en-US" sz="4800" i="1" kern="100">
                                <a:latin typeface="Cambria Math" panose="02040503050406030204" pitchFamily="18" charset="0"/>
                                <a:cs typeface="Times New Roman" panose="02020603050405020304" pitchFamily="18" charset="0"/>
                              </a:rPr>
                              <m:t>𝑥</m:t>
                            </m:r>
                          </m:e>
                          <m:sub>
                            <m:r>
                              <a:rPr lang="en-US" sz="4800" b="0" i="1" kern="100" smtClean="0">
                                <a:latin typeface="Cambria Math" panose="02040503050406030204" pitchFamily="18" charset="0"/>
                                <a:cs typeface="Times New Roman" panose="02020603050405020304" pitchFamily="18" charset="0"/>
                              </a:rPr>
                              <m:t>2</m:t>
                            </m:r>
                          </m:sub>
                        </m:sSub>
                      </m:den>
                    </m:f>
                  </m:oMath>
                </a14:m>
                <a:r>
                  <a:rPr lang="en-US" sz="4000" dirty="0"/>
                  <a:t> </a:t>
                </a:r>
                <a:r>
                  <a:rPr lang="en-US" sz="4000" kern="100" dirty="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m:t>
                        </m:r>
                      </m:num>
                      <m:den>
                        <m:r>
                          <a:rPr lang="en-US" sz="4800" i="1">
                            <a:latin typeface="Cambria Math" panose="02040503050406030204" pitchFamily="18" charset="0"/>
                          </a:rPr>
                          <m:t>5</m:t>
                        </m:r>
                      </m:den>
                    </m:f>
                  </m:oMath>
                </a14:m>
                <a:r>
                  <a:rPr lang="en-US" sz="4800" kern="100" dirty="0">
                    <a:ea typeface="Times New Roman" panose="02020603050405020304" pitchFamily="18" charset="0"/>
                    <a:cs typeface="Times New Roman" panose="02020603050405020304" pitchFamily="18" charset="0"/>
                  </a:rPr>
                  <a:t>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3</m:t>
                        </m:r>
                      </m:num>
                      <m:den>
                        <m:r>
                          <a:rPr lang="en-US" sz="4800" i="1">
                            <a:latin typeface="Cambria Math" panose="02040503050406030204" pitchFamily="18" charset="0"/>
                          </a:rPr>
                          <m:t>5</m:t>
                        </m:r>
                      </m:den>
                    </m:f>
                  </m:oMath>
                </a14:m>
                <a:r>
                  <a:rPr lang="en-US" sz="4000" kern="100" dirty="0">
                    <a:ea typeface="Times New Roman" panose="02020603050405020304" pitchFamily="18" charset="0"/>
                    <a:cs typeface="Times New Roman" panose="02020603050405020304" pitchFamily="18" charset="0"/>
                  </a:rPr>
                  <a:t> = </a:t>
                </a:r>
                <a14:m>
                  <m:oMath xmlns:m="http://schemas.openxmlformats.org/officeDocument/2006/math">
                    <m:f>
                      <m:fPr>
                        <m:ctrlPr>
                          <a:rPr lang="en-US" sz="4400" i="1">
                            <a:latin typeface="Cambria Math" panose="02040503050406030204" pitchFamily="18" charset="0"/>
                          </a:rPr>
                        </m:ctrlPr>
                      </m:fPr>
                      <m:num>
                        <m:r>
                          <a:rPr lang="en-US" sz="4400" b="0" i="1" smtClean="0">
                            <a:latin typeface="Cambria Math" panose="02040503050406030204" pitchFamily="18" charset="0"/>
                          </a:rPr>
                          <m:t>7</m:t>
                        </m:r>
                      </m:num>
                      <m:den>
                        <m:r>
                          <a:rPr lang="en-US" sz="4400" b="0" i="1" smtClean="0">
                            <a:latin typeface="Cambria Math" panose="02040503050406030204" pitchFamily="18" charset="0"/>
                          </a:rPr>
                          <m:t>3</m:t>
                        </m:r>
                      </m:den>
                    </m:f>
                  </m:oMath>
                </a14:m>
                <a:r>
                  <a:rPr lang="en-US" sz="4000" kern="100" dirty="0">
                    <a:ea typeface="Times New Roman" panose="02020603050405020304" pitchFamily="18" charset="0"/>
                    <a:cs typeface="Times New Roman" panose="02020603050405020304" pitchFamily="18" charset="0"/>
                  </a:rPr>
                  <a:t> </a:t>
                </a:r>
                <a:r>
                  <a:rPr lang="en-US" sz="4000" kern="100" dirty="0">
                    <a:solidFill>
                      <a:schemeClr val="tx1"/>
                    </a:solidFill>
                    <a:ea typeface="Times New Roman" panose="02020603050405020304" pitchFamily="18" charset="0"/>
                    <a:cs typeface="Times New Roman" panose="02020603050405020304" pitchFamily="18" charset="0"/>
                  </a:rPr>
                  <a:t> </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315649" y="8426556"/>
                <a:ext cx="10204597" cy="1205010"/>
              </a:xfrm>
              <a:prstGeom prst="rect">
                <a:avLst/>
              </a:prstGeom>
              <a:blipFill rotWithShape="0">
                <a:blip r:embed="rId8"/>
                <a:stretch>
                  <a:fillRect l="-2151" b="-7071"/>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Thực hành 1:</a:t>
            </a:r>
            <a:endParaRPr sz="4500" b="1" dirty="0">
              <a:solidFill>
                <a:schemeClr val="lt1"/>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p:pic>
        <p:nvPicPr>
          <p:cNvPr id="2" name="Picture 1"/>
          <p:cNvPicPr>
            <a:picLocks noChangeAspect="1"/>
          </p:cNvPicPr>
          <p:nvPr/>
        </p:nvPicPr>
        <p:blipFill>
          <a:blip r:embed="rId6"/>
          <a:stretch>
            <a:fillRect/>
          </a:stretch>
        </p:blipFill>
        <p:spPr>
          <a:xfrm>
            <a:off x="-23446" y="1281927"/>
            <a:ext cx="1305723" cy="1530145"/>
          </a:xfrm>
          <a:prstGeom prst="rect">
            <a:avLst/>
          </a:prstGeom>
        </p:spPr>
      </p:pic>
      <p:sp>
        <p:nvSpPr>
          <p:cNvPr id="6" name="Rectangle 5"/>
          <p:cNvSpPr/>
          <p:nvPr/>
        </p:nvSpPr>
        <p:spPr>
          <a:xfrm>
            <a:off x="1252969" y="1385279"/>
            <a:ext cx="16154400" cy="2554545"/>
          </a:xfrm>
          <a:prstGeom prst="rect">
            <a:avLst/>
          </a:prstGeom>
        </p:spPr>
        <p:txBody>
          <a:bodyPr wrap="square">
            <a:spAutoFit/>
          </a:bodyPr>
          <a:lstStyle/>
          <a:p>
            <a:r>
              <a:rPr lang="vi-VN" sz="4000" dirty="0">
                <a:solidFill>
                  <a:srgbClr val="202124"/>
                </a:solidFill>
                <a:latin typeface="Google Sans"/>
              </a:rPr>
              <a:t>Cho phương trình -4x²+ 9x + 1 = 0. </a:t>
            </a:r>
            <a:endParaRPr lang="en-US" sz="4000" dirty="0">
              <a:solidFill>
                <a:srgbClr val="202124"/>
              </a:solidFill>
              <a:latin typeface="Google Sans"/>
            </a:endParaRPr>
          </a:p>
          <a:p>
            <a:pPr marL="742950" indent="-742950">
              <a:buAutoNum type="alphaLcParenR"/>
            </a:pPr>
            <a:r>
              <a:rPr lang="vi-VN" sz="4000" dirty="0">
                <a:solidFill>
                  <a:srgbClr val="202124"/>
                </a:solidFill>
                <a:latin typeface="Google Sans"/>
              </a:rPr>
              <a:t>Chứng minh phương trình có hai nghiệm phân biệt x</a:t>
            </a:r>
            <a:r>
              <a:rPr lang="vi-VN" sz="4000" baseline="-25000" dirty="0">
                <a:solidFill>
                  <a:srgbClr val="202124"/>
                </a:solidFill>
                <a:latin typeface="Google Sans"/>
              </a:rPr>
              <a:t>1</a:t>
            </a:r>
            <a:r>
              <a:rPr lang="vi-VN" sz="4000" dirty="0">
                <a:solidFill>
                  <a:srgbClr val="202124"/>
                </a:solidFill>
                <a:latin typeface="Google Sans"/>
              </a:rPr>
              <a:t>, x</a:t>
            </a:r>
            <a:r>
              <a:rPr lang="vi-VN" sz="4000" baseline="-25000" dirty="0">
                <a:solidFill>
                  <a:srgbClr val="202124"/>
                </a:solidFill>
                <a:latin typeface="Google Sans"/>
              </a:rPr>
              <a:t>2</a:t>
            </a:r>
            <a:r>
              <a:rPr lang="vi-VN" sz="4000" dirty="0">
                <a:solidFill>
                  <a:srgbClr val="202124"/>
                </a:solidFill>
                <a:latin typeface="Google Sans"/>
              </a:rPr>
              <a:t>. </a:t>
            </a:r>
            <a:endParaRPr lang="en-US" sz="4000" dirty="0">
              <a:solidFill>
                <a:srgbClr val="202124"/>
              </a:solidFill>
              <a:latin typeface="Google Sans"/>
            </a:endParaRPr>
          </a:p>
          <a:p>
            <a:pPr marL="742950" indent="-742950">
              <a:buAutoNum type="alphaLcParenR"/>
            </a:pPr>
            <a:r>
              <a:rPr lang="vi-VN" sz="4000" dirty="0">
                <a:solidFill>
                  <a:srgbClr val="202124"/>
                </a:solidFill>
                <a:latin typeface="Google Sans"/>
              </a:rPr>
              <a:t>Tính x₁ + x</a:t>
            </a:r>
            <a:r>
              <a:rPr lang="vi-VN" sz="4000" baseline="-25000" dirty="0">
                <a:solidFill>
                  <a:srgbClr val="202124"/>
                </a:solidFill>
                <a:latin typeface="Google Sans"/>
              </a:rPr>
              <a:t>2</a:t>
            </a:r>
            <a:r>
              <a:rPr lang="vi-VN" sz="4000" dirty="0">
                <a:solidFill>
                  <a:srgbClr val="202124"/>
                </a:solidFill>
                <a:latin typeface="Google Sans"/>
              </a:rPr>
              <a:t> </a:t>
            </a:r>
            <a:r>
              <a:rPr lang="en-US" sz="4000" dirty="0">
                <a:solidFill>
                  <a:srgbClr val="202124"/>
                </a:solidFill>
                <a:latin typeface="Google Sans"/>
              </a:rPr>
              <a:t>và </a:t>
            </a:r>
            <a:r>
              <a:rPr lang="vi-VN" sz="4000" dirty="0">
                <a:solidFill>
                  <a:srgbClr val="202124"/>
                </a:solidFill>
                <a:latin typeface="Google Sans"/>
              </a:rPr>
              <a:t>x₁</a:t>
            </a:r>
            <a:r>
              <a:rPr lang="en-US" sz="4000" dirty="0">
                <a:solidFill>
                  <a:srgbClr val="202124"/>
                </a:solidFill>
                <a:latin typeface="Google Sans"/>
              </a:rPr>
              <a:t>.</a:t>
            </a:r>
            <a:r>
              <a:rPr lang="vi-VN" sz="4000" dirty="0">
                <a:solidFill>
                  <a:srgbClr val="202124"/>
                </a:solidFill>
                <a:latin typeface="Google Sans"/>
              </a:rPr>
              <a:t>x</a:t>
            </a:r>
            <a:r>
              <a:rPr lang="en-US" sz="4000" baseline="-25000" dirty="0">
                <a:solidFill>
                  <a:srgbClr val="202124"/>
                </a:solidFill>
                <a:latin typeface="Google Sans"/>
              </a:rPr>
              <a:t>2</a:t>
            </a:r>
          </a:p>
          <a:p>
            <a:pPr marL="742950" indent="-742950">
              <a:buAutoNum type="alphaLcParenR"/>
            </a:pPr>
            <a:r>
              <a:rPr lang="vi-VN" sz="4000" dirty="0">
                <a:solidFill>
                  <a:srgbClr val="202124"/>
                </a:solidFill>
                <a:latin typeface="Google Sans"/>
              </a:rPr>
              <a:t>Tính x</a:t>
            </a:r>
            <a:r>
              <a:rPr lang="en-US" sz="4000" baseline="-25000" dirty="0">
                <a:solidFill>
                  <a:srgbClr val="202124"/>
                </a:solidFill>
                <a:latin typeface="Google Sans"/>
              </a:rPr>
              <a:t>1</a:t>
            </a:r>
            <a:r>
              <a:rPr lang="vi-VN" sz="4000" dirty="0">
                <a:solidFill>
                  <a:srgbClr val="202124"/>
                </a:solidFill>
                <a:latin typeface="Google Sans"/>
              </a:rPr>
              <a:t>² + x</a:t>
            </a:r>
            <a:r>
              <a:rPr lang="en-US" sz="4000" baseline="-25000" dirty="0">
                <a:solidFill>
                  <a:srgbClr val="202124"/>
                </a:solidFill>
                <a:latin typeface="Google Sans"/>
              </a:rPr>
              <a:t>2</a:t>
            </a:r>
            <a:r>
              <a:rPr lang="vi-VN" sz="4000" dirty="0">
                <a:solidFill>
                  <a:srgbClr val="202124"/>
                </a:solidFill>
                <a:latin typeface="Google Sans"/>
              </a:rPr>
              <a:t>²</a:t>
            </a:r>
            <a:endParaRPr lang="vi-VN" sz="4000" b="0" i="0" dirty="0">
              <a:solidFill>
                <a:srgbClr val="202124"/>
              </a:solidFill>
              <a:effectLst/>
              <a:latin typeface="Google Sans"/>
            </a:endParaRPr>
          </a:p>
        </p:txBody>
      </p:sp>
      <mc:AlternateContent xmlns:mc="http://schemas.openxmlformats.org/markup-compatibility/2006" xmlns:a14="http://schemas.microsoft.com/office/drawing/2010/main">
        <mc:Choice Requires="a14">
          <p:sp>
            <p:nvSpPr>
              <p:cNvPr id="14" name="Rectangle 13"/>
              <p:cNvSpPr/>
              <p:nvPr/>
            </p:nvSpPr>
            <p:spPr>
              <a:xfrm>
                <a:off x="2315649" y="4163086"/>
                <a:ext cx="13991848" cy="1938992"/>
              </a:xfrm>
              <a:prstGeom prst="rect">
                <a:avLst/>
              </a:prstGeom>
            </p:spPr>
            <p:txBody>
              <a:bodyPr wrap="square">
                <a:spAutoFit/>
              </a:bodyPr>
              <a:lstStyle/>
              <a:p>
                <a:pPr marL="514350" indent="-514350">
                  <a:buAutoNum type="alphaLcParenR"/>
                </a:pPr>
                <a:r>
                  <a:rPr lang="vi-VN" sz="4000" dirty="0">
                    <a:latin typeface="Google Sans"/>
                  </a:rPr>
                  <a:t>Phương trình có các hệ số a = </a:t>
                </a:r>
                <a:r>
                  <a:rPr lang="en-US" sz="4000" dirty="0">
                    <a:latin typeface="Google Sans"/>
                  </a:rPr>
                  <a:t>-4</a:t>
                </a:r>
                <a:r>
                  <a:rPr lang="vi-VN" sz="4000" dirty="0">
                    <a:latin typeface="Google Sans"/>
                  </a:rPr>
                  <a:t>, b = </a:t>
                </a:r>
                <a:r>
                  <a:rPr lang="en-US" sz="4000" dirty="0">
                    <a:latin typeface="Google Sans"/>
                  </a:rPr>
                  <a:t>9</a:t>
                </a:r>
                <a:r>
                  <a:rPr lang="vi-VN" sz="4000" dirty="0">
                    <a:latin typeface="Google Sans"/>
                  </a:rPr>
                  <a:t>, c = </a:t>
                </a:r>
                <a:r>
                  <a:rPr lang="en-US" sz="4000" dirty="0">
                    <a:latin typeface="Google Sans"/>
                  </a:rPr>
                  <a:t>1. </a:t>
                </a:r>
              </a:p>
              <a:p>
                <a:r>
                  <a:rPr lang="en-US" sz="4000" dirty="0">
                    <a:latin typeface="Google Sans"/>
                    <a:sym typeface="Lamsymbol" panose="05010101010101010101" pitchFamily="2" charset="2"/>
                  </a:rPr>
                  <a:t>Lập </a:t>
                </a:r>
                <a:r>
                  <a:rPr lang="vi-VN" sz="4000" dirty="0">
                    <a:latin typeface="Google Sans"/>
                    <a:sym typeface="Lamsymbol" panose="05010101010101010101" pitchFamily="2" charset="2"/>
                  </a:rPr>
                  <a:t></a:t>
                </a:r>
                <a:r>
                  <a:rPr lang="vi-VN" sz="4000" dirty="0">
                    <a:latin typeface="Google Sans"/>
                  </a:rPr>
                  <a:t> = </a:t>
                </a:r>
                <a:r>
                  <a:rPr lang="en-US" sz="4000" dirty="0">
                    <a:latin typeface="Google Sans"/>
                  </a:rPr>
                  <a:t>9</a:t>
                </a:r>
                <a:r>
                  <a:rPr lang="vi-VN" sz="4000" dirty="0">
                    <a:latin typeface="Google Sans"/>
                  </a:rPr>
                  <a:t>²</a:t>
                </a:r>
                <a:r>
                  <a:rPr lang="en-US" sz="4000" dirty="0"/>
                  <a:t> </a:t>
                </a:r>
                <a14:m>
                  <m:oMath xmlns:m="http://schemas.openxmlformats.org/officeDocument/2006/math">
                    <m:r>
                      <a:rPr lang="en-US" sz="4000" i="1">
                        <a:latin typeface="Cambria Math" panose="02040503050406030204" pitchFamily="18" charset="0"/>
                      </a:rPr>
                      <m:t>−</m:t>
                    </m:r>
                  </m:oMath>
                </a14:m>
                <a:r>
                  <a:rPr lang="en-US" sz="4000" dirty="0">
                    <a:latin typeface="Google Sans"/>
                  </a:rPr>
                  <a:t> </a:t>
                </a:r>
                <a:r>
                  <a:rPr lang="vi-VN" sz="4000" dirty="0">
                    <a:latin typeface="Google Sans"/>
                  </a:rPr>
                  <a:t>4.</a:t>
                </a:r>
                <a:r>
                  <a:rPr lang="en-US" sz="4000" dirty="0">
                    <a:latin typeface="Google Sans"/>
                  </a:rPr>
                  <a:t>(-4)</a:t>
                </a:r>
                <a:r>
                  <a:rPr lang="vi-VN" sz="4000" dirty="0">
                    <a:latin typeface="Google Sans"/>
                  </a:rPr>
                  <a:t>.</a:t>
                </a:r>
                <a:r>
                  <a:rPr lang="en-US" sz="4000" dirty="0">
                    <a:latin typeface="Google Sans"/>
                  </a:rPr>
                  <a:t>1</a:t>
                </a:r>
                <a:r>
                  <a:rPr lang="vi-VN" sz="4000" dirty="0">
                    <a:latin typeface="Google Sans"/>
                  </a:rPr>
                  <a:t>= </a:t>
                </a:r>
                <a:r>
                  <a:rPr lang="en-US" sz="4000" dirty="0">
                    <a:latin typeface="Google Sans"/>
                  </a:rPr>
                  <a:t>97</a:t>
                </a:r>
                <a:r>
                  <a:rPr lang="vi-VN" sz="4000" dirty="0">
                    <a:latin typeface="Google Sans"/>
                  </a:rPr>
                  <a:t> &gt; 0. </a:t>
                </a:r>
                <a:endParaRPr lang="en-US" sz="4000" dirty="0">
                  <a:latin typeface="Google Sans"/>
                </a:endParaRPr>
              </a:p>
              <a:p>
                <a:r>
                  <a:rPr lang="vi-VN" sz="4000" dirty="0">
                    <a:latin typeface="Google Sans"/>
                  </a:rPr>
                  <a:t>Vì </a:t>
                </a:r>
                <a:r>
                  <a:rPr lang="vi-VN" sz="4000" dirty="0">
                    <a:latin typeface="Google Sans"/>
                    <a:sym typeface="Lamsymbol" panose="05010101010101010101" pitchFamily="2" charset="2"/>
                  </a:rPr>
                  <a:t></a:t>
                </a:r>
                <a:r>
                  <a:rPr lang="en-US" sz="4000" dirty="0">
                    <a:latin typeface="Google Sans"/>
                    <a:sym typeface="Lamsymbol" panose="05010101010101010101" pitchFamily="2" charset="2"/>
                  </a:rPr>
                  <a:t> </a:t>
                </a:r>
                <a:r>
                  <a:rPr lang="vi-VN" sz="4000" dirty="0">
                    <a:latin typeface="Google Sans"/>
                  </a:rPr>
                  <a:t>&gt; 0 nên phương trình có hai nghiệm phân biệt x₁, </a:t>
                </a:r>
                <a:r>
                  <a:rPr lang="en-US" sz="4000" dirty="0">
                    <a:latin typeface="Google Sans"/>
                  </a:rPr>
                  <a:t>x</a:t>
                </a:r>
                <a:r>
                  <a:rPr lang="el-GR" sz="4000" baseline="-25000" dirty="0">
                    <a:latin typeface="Google Sans"/>
                  </a:rPr>
                  <a:t>2</a:t>
                </a:r>
                <a:r>
                  <a:rPr lang="el-GR" sz="4000" dirty="0">
                    <a:latin typeface="Google Sans"/>
                  </a:rPr>
                  <a:t>.</a:t>
                </a:r>
                <a:endParaRPr lang="el-GR" sz="4000" b="0" i="0" dirty="0">
                  <a:effectLst/>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15649" y="4163086"/>
                <a:ext cx="13991848" cy="1938992"/>
              </a:xfrm>
              <a:prstGeom prst="rect">
                <a:avLst/>
              </a:prstGeom>
              <a:blipFill rotWithShape="0">
                <a:blip r:embed="rId8"/>
                <a:stretch>
                  <a:fillRect l="-1569" t="-5660" b="-12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315649" y="6492906"/>
                <a:ext cx="14817211" cy="1265731"/>
              </a:xfrm>
              <a:prstGeom prst="rect">
                <a:avLst/>
              </a:prstGeom>
            </p:spPr>
            <p:txBody>
              <a:bodyPr wrap="square">
                <a:spAutoFit/>
              </a:bodyPr>
              <a:lstStyle/>
              <a:p>
                <a:r>
                  <a:rPr lang="en-US" sz="4000" dirty="0">
                    <a:latin typeface="Google Sans"/>
                  </a:rPr>
                  <a:t>b) Theo định lí Viète, ta có: </a:t>
                </a:r>
                <a:r>
                  <a:rPr lang="en-US" sz="4000" dirty="0">
                    <a:solidFill>
                      <a:schemeClr val="tx1"/>
                    </a:solidFill>
                    <a:latin typeface="Google Sans"/>
                  </a:rPr>
                  <a:t>x</a:t>
                </a:r>
                <a:r>
                  <a:rPr lang="en-US" sz="4000" baseline="-25000" dirty="0">
                    <a:solidFill>
                      <a:schemeClr val="tx1"/>
                    </a:solidFill>
                    <a:latin typeface="Google Sans"/>
                  </a:rPr>
                  <a:t>1</a:t>
                </a:r>
                <a:r>
                  <a:rPr lang="en-US" sz="4000" dirty="0">
                    <a:solidFill>
                      <a:schemeClr val="tx1"/>
                    </a:solidFill>
                    <a:latin typeface="Google Sans"/>
                  </a:rPr>
                  <a:t> + x</a:t>
                </a:r>
                <a:r>
                  <a:rPr lang="en-US" sz="4000" baseline="-25000" dirty="0">
                    <a:solidFill>
                      <a:schemeClr val="tx1"/>
                    </a:solidFill>
                    <a:latin typeface="Google Sans"/>
                  </a:rPr>
                  <a:t>2</a:t>
                </a:r>
                <a:r>
                  <a:rPr lang="en-US" sz="4000" dirty="0">
                    <a:solidFill>
                      <a:schemeClr val="tx1"/>
                    </a:solidFill>
                    <a:latin typeface="Google Sans"/>
                  </a:rPr>
                  <a:t> =-</a:t>
                </a:r>
                <a14:m>
                  <m:oMath xmlns:m="http://schemas.openxmlformats.org/officeDocument/2006/math">
                    <m:r>
                      <a:rPr lang="en-US" sz="4800" i="1">
                        <a:latin typeface="Cambria Math" panose="02040503050406030204" pitchFamily="18" charset="0"/>
                      </a:rPr>
                      <m:t> </m:t>
                    </m:r>
                    <m:f>
                      <m:fPr>
                        <m:ctrlPr>
                          <a:rPr lang="en-US" sz="4800" i="1">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9</m:t>
                        </m:r>
                      </m:num>
                      <m:den>
                        <m:r>
                          <a:rPr lang="en-US" sz="4800" i="1">
                            <a:latin typeface="Cambria Math" panose="02040503050406030204" pitchFamily="18" charset="0"/>
                          </a:rPr>
                          <m:t>−</m:t>
                        </m:r>
                        <m:r>
                          <a:rPr lang="en-US" sz="4800" b="0" i="1" smtClean="0">
                            <a:solidFill>
                              <a:schemeClr val="tx1"/>
                            </a:solidFill>
                            <a:latin typeface="Cambria Math" panose="02040503050406030204" pitchFamily="18" charset="0"/>
                          </a:rPr>
                          <m:t>4</m:t>
                        </m:r>
                      </m:den>
                    </m:f>
                  </m:oMath>
                </a14:m>
                <a:r>
                  <a:rPr lang="en-US" sz="4000" dirty="0">
                    <a:solidFill>
                      <a:schemeClr val="tx1"/>
                    </a:solidFill>
                    <a:latin typeface="Google Sans"/>
                  </a:rPr>
                  <a:t> =</a:t>
                </a:r>
                <a:r>
                  <a:rPr lang="en-US" sz="2800" dirty="0">
                    <a:latin typeface="Google Sans"/>
                  </a:rPr>
                  <a:t> </a:t>
                </a:r>
                <a14:m>
                  <m:oMath xmlns:m="http://schemas.openxmlformats.org/officeDocument/2006/math">
                    <m:f>
                      <m:fPr>
                        <m:ctrlPr>
                          <a:rPr lang="en-US" sz="4800" i="1">
                            <a:latin typeface="Cambria Math" panose="02040503050406030204" pitchFamily="18" charset="0"/>
                          </a:rPr>
                        </m:ctrlPr>
                      </m:fPr>
                      <m:num>
                        <m:r>
                          <a:rPr lang="en-US" sz="4800" b="0" i="1" smtClean="0">
                            <a:latin typeface="Cambria Math" panose="02040503050406030204" pitchFamily="18" charset="0"/>
                          </a:rPr>
                          <m:t>9</m:t>
                        </m:r>
                      </m:num>
                      <m:den>
                        <m:r>
                          <a:rPr lang="en-US" sz="4800" b="0" i="1" smtClean="0">
                            <a:latin typeface="Cambria Math" panose="02040503050406030204" pitchFamily="18" charset="0"/>
                          </a:rPr>
                          <m:t>4</m:t>
                        </m:r>
                      </m:den>
                    </m:f>
                  </m:oMath>
                </a14:m>
                <a:r>
                  <a:rPr lang="en-US" sz="4000" dirty="0">
                    <a:solidFill>
                      <a:schemeClr val="tx1"/>
                    </a:solidFill>
                    <a:latin typeface="Google Sans"/>
                  </a:rPr>
                  <a:t> ; x</a:t>
                </a:r>
                <a:r>
                  <a:rPr lang="en-US" sz="4000" baseline="-25000" dirty="0">
                    <a:solidFill>
                      <a:schemeClr val="tx1"/>
                    </a:solidFill>
                    <a:latin typeface="Google Sans"/>
                  </a:rPr>
                  <a:t>1</a:t>
                </a:r>
                <a:r>
                  <a:rPr lang="en-US" sz="4000" dirty="0">
                    <a:solidFill>
                      <a:schemeClr val="tx1"/>
                    </a:solidFill>
                    <a:latin typeface="Google Sans"/>
                  </a:rPr>
                  <a:t>.x</a:t>
                </a:r>
                <a:r>
                  <a:rPr lang="en-US" sz="4000" baseline="-25000" dirty="0">
                    <a:solidFill>
                      <a:schemeClr val="tx1"/>
                    </a:solidFill>
                    <a:latin typeface="Google Sans"/>
                  </a:rPr>
                  <a:t>2</a:t>
                </a:r>
                <a:r>
                  <a:rPr lang="en-US" sz="4000" dirty="0">
                    <a:solidFill>
                      <a:schemeClr val="tx1"/>
                    </a:solidFill>
                    <a:latin typeface="Google Sans"/>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1</m:t>
                        </m:r>
                      </m:num>
                      <m:den>
                        <m:r>
                          <a:rPr lang="en-US" sz="5400" b="0" i="1" smtClean="0">
                            <a:solidFill>
                              <a:schemeClr val="tx1"/>
                            </a:solidFill>
                            <a:latin typeface="Cambria Math" panose="02040503050406030204" pitchFamily="18" charset="0"/>
                          </a:rPr>
                          <m:t>−4</m:t>
                        </m:r>
                      </m:den>
                    </m:f>
                    <m:r>
                      <m:rPr>
                        <m:nor/>
                      </m:rPr>
                      <a:rPr lang="en-US" sz="4000" dirty="0">
                        <a:latin typeface="Google Sans"/>
                      </a:rPr>
                      <m:t>= </m:t>
                    </m:r>
                    <m:f>
                      <m:fPr>
                        <m:ctrlPr>
                          <a:rPr lang="en-US" sz="5400" i="1">
                            <a:latin typeface="Cambria Math" panose="02040503050406030204" pitchFamily="18" charset="0"/>
                          </a:rPr>
                        </m:ctrlPr>
                      </m:fPr>
                      <m:num>
                        <m:r>
                          <a:rPr lang="en-US" sz="5400" b="0" i="1" smtClean="0">
                            <a:latin typeface="Cambria Math" panose="02040503050406030204" pitchFamily="18" charset="0"/>
                          </a:rPr>
                          <m:t>−</m:t>
                        </m:r>
                        <m:r>
                          <a:rPr lang="en-US" sz="5400" i="1">
                            <a:latin typeface="Cambria Math" panose="02040503050406030204" pitchFamily="18" charset="0"/>
                          </a:rPr>
                          <m:t>1</m:t>
                        </m:r>
                      </m:num>
                      <m:den>
                        <m:r>
                          <a:rPr lang="en-US" sz="5400" i="1">
                            <a:latin typeface="Cambria Math" panose="02040503050406030204" pitchFamily="18" charset="0"/>
                          </a:rPr>
                          <m:t>4</m:t>
                        </m:r>
                      </m:den>
                    </m:f>
                  </m:oMath>
                </a14:m>
                <a:endParaRPr lang="vi-VN" sz="4000" dirty="0">
                  <a:solidFill>
                    <a:schemeClr val="tx1"/>
                  </a:solidFill>
                  <a:latin typeface="Google Sans"/>
                </a:endParaRPr>
              </a:p>
            </p:txBody>
          </p:sp>
        </mc:Choice>
        <mc:Fallback xmlns="">
          <p:sp>
            <p:nvSpPr>
              <p:cNvPr id="15" name="Rectangle 14"/>
              <p:cNvSpPr>
                <a:spLocks noRot="1" noChangeAspect="1" noMove="1" noResize="1" noEditPoints="1" noAdjustHandles="1" noChangeArrowheads="1" noChangeShapeType="1" noTextEdit="1"/>
              </p:cNvSpPr>
              <p:nvPr/>
            </p:nvSpPr>
            <p:spPr>
              <a:xfrm>
                <a:off x="2315649" y="6492906"/>
                <a:ext cx="14817211" cy="1265731"/>
              </a:xfrm>
              <a:prstGeom prst="rect">
                <a:avLst/>
              </a:prstGeom>
              <a:blipFill rotWithShape="0">
                <a:blip r:embed="rId9"/>
                <a:stretch>
                  <a:fillRect l="-1481" b="-1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315649" y="8655160"/>
                <a:ext cx="13000551" cy="966675"/>
              </a:xfrm>
              <a:prstGeom prst="rect">
                <a:avLst/>
              </a:prstGeom>
            </p:spPr>
            <p:txBody>
              <a:bodyPr wrap="square">
                <a:spAutoFit/>
              </a:bodyPr>
              <a:lstStyle/>
              <a:p>
                <a:r>
                  <a:rPr lang="vi-VN" sz="4000" kern="100" dirty="0">
                    <a:solidFill>
                      <a:schemeClr val="tx1"/>
                    </a:solidFill>
                    <a:ea typeface="Times New Roman" panose="02020603050405020304" pitchFamily="18" charset="0"/>
                    <a:cs typeface="Times New Roman" panose="02020603050405020304" pitchFamily="18" charset="0"/>
                  </a:rPr>
                  <a:t>c) Tính</a:t>
                </a:r>
                <a:r>
                  <a:rPr lang="en-US" sz="4000" kern="100" dirty="0">
                    <a:solidFill>
                      <a:schemeClr val="tx1"/>
                    </a:solidFill>
                    <a:ea typeface="Times New Roman" panose="02020603050405020304" pitchFamily="18" charset="0"/>
                    <a:cs typeface="Times New Roman" panose="02020603050405020304" pitchFamily="18" charset="0"/>
                  </a:rPr>
                  <a:t> </a:t>
                </a:r>
                <a:r>
                  <a:rPr lang="vi-VN" sz="4400" dirty="0">
                    <a:solidFill>
                      <a:srgbClr val="202124"/>
                    </a:solidFill>
                    <a:latin typeface="Google Sans"/>
                  </a:rPr>
                  <a:t>x</a:t>
                </a:r>
                <a:r>
                  <a:rPr lang="en-US" sz="4400" baseline="-25000" dirty="0">
                    <a:solidFill>
                      <a:srgbClr val="202124"/>
                    </a:solidFill>
                    <a:latin typeface="Google Sans"/>
                  </a:rPr>
                  <a:t>1</a:t>
                </a:r>
                <a:r>
                  <a:rPr lang="vi-VN" sz="4400" dirty="0">
                    <a:solidFill>
                      <a:srgbClr val="202124"/>
                    </a:solidFill>
                    <a:latin typeface="Google Sans"/>
                  </a:rPr>
                  <a:t>² + x</a:t>
                </a:r>
                <a:r>
                  <a:rPr lang="en-US" sz="4400" baseline="-25000" dirty="0">
                    <a:solidFill>
                      <a:srgbClr val="202124"/>
                    </a:solidFill>
                    <a:latin typeface="Google Sans"/>
                  </a:rPr>
                  <a:t>2</a:t>
                </a:r>
                <a:r>
                  <a:rPr lang="vi-VN" sz="4400" dirty="0">
                    <a:solidFill>
                      <a:srgbClr val="202124"/>
                    </a:solidFill>
                    <a:latin typeface="Google Sans"/>
                  </a:rPr>
                  <a:t>²</a:t>
                </a:r>
                <a:r>
                  <a:rPr lang="en-US" sz="4000" kern="100" dirty="0">
                    <a:ea typeface="Times New Roman" panose="02020603050405020304" pitchFamily="18" charset="0"/>
                    <a:cs typeface="Times New Roman" panose="02020603050405020304" pitchFamily="18" charset="0"/>
                  </a:rPr>
                  <a:t> = (</a:t>
                </a:r>
                <a:r>
                  <a:rPr lang="vi-VN" sz="4000" dirty="0">
                    <a:solidFill>
                      <a:srgbClr val="202124"/>
                    </a:solidFill>
                    <a:latin typeface="Google Sans"/>
                  </a:rPr>
                  <a:t>x</a:t>
                </a:r>
                <a:r>
                  <a:rPr lang="en-US" sz="4000" baseline="-25000" dirty="0">
                    <a:solidFill>
                      <a:srgbClr val="202124"/>
                    </a:solidFill>
                    <a:latin typeface="Google Sans"/>
                  </a:rPr>
                  <a:t>1</a:t>
                </a:r>
                <a:r>
                  <a:rPr lang="vi-VN" sz="4000" dirty="0">
                    <a:solidFill>
                      <a:srgbClr val="202124"/>
                    </a:solidFill>
                    <a:latin typeface="Google Sans"/>
                  </a:rPr>
                  <a:t> + x</a:t>
                </a:r>
                <a:r>
                  <a:rPr lang="en-US" sz="4000" baseline="-25000" dirty="0">
                    <a:solidFill>
                      <a:srgbClr val="202124"/>
                    </a:solidFill>
                    <a:latin typeface="Google Sans"/>
                  </a:rPr>
                  <a:t>2</a:t>
                </a:r>
                <a:r>
                  <a:rPr lang="en-US" sz="4000" dirty="0">
                    <a:solidFill>
                      <a:srgbClr val="202124"/>
                    </a:solidFill>
                    <a:latin typeface="Google Sans"/>
                  </a:rPr>
                  <a:t>)</a:t>
                </a:r>
                <a:r>
                  <a:rPr lang="vi-VN" sz="4000" dirty="0">
                    <a:solidFill>
                      <a:srgbClr val="202124"/>
                    </a:solidFill>
                    <a:latin typeface="Google Sans"/>
                  </a:rPr>
                  <a:t>²</a:t>
                </a:r>
                <a:r>
                  <a:rPr lang="en-US" sz="4000" dirty="0">
                    <a:solidFill>
                      <a:srgbClr val="202124"/>
                    </a:solidFill>
                    <a:latin typeface="Google Sans"/>
                  </a:rPr>
                  <a:t> </a:t>
                </a:r>
                <a14:m>
                  <m:oMath xmlns:m="http://schemas.openxmlformats.org/officeDocument/2006/math">
                    <m:r>
                      <a:rPr lang="en-US" sz="4000" i="1">
                        <a:latin typeface="Cambria Math" panose="02040503050406030204" pitchFamily="18" charset="0"/>
                      </a:rPr>
                      <m:t>−</m:t>
                    </m:r>
                  </m:oMath>
                </a14:m>
                <a:r>
                  <a:rPr lang="en-US" sz="4000" dirty="0">
                    <a:solidFill>
                      <a:srgbClr val="202124"/>
                    </a:solidFill>
                    <a:latin typeface="Google Sans"/>
                  </a:rPr>
                  <a:t> 2</a:t>
                </a:r>
                <a:r>
                  <a:rPr lang="en-US" sz="4000" dirty="0">
                    <a:latin typeface="Google Sans"/>
                  </a:rPr>
                  <a:t> x</a:t>
                </a:r>
                <a:r>
                  <a:rPr lang="en-US" sz="4000" baseline="-25000" dirty="0">
                    <a:latin typeface="Google Sans"/>
                  </a:rPr>
                  <a:t>1</a:t>
                </a:r>
                <a:r>
                  <a:rPr lang="en-US" sz="4000" dirty="0">
                    <a:latin typeface="Google Sans"/>
                  </a:rPr>
                  <a:t>.x</a:t>
                </a:r>
                <a:r>
                  <a:rPr lang="en-US" sz="4000" baseline="-25000" dirty="0">
                    <a:latin typeface="Google Sans"/>
                  </a:rPr>
                  <a:t>2</a:t>
                </a:r>
                <a:r>
                  <a:rPr lang="en-US" sz="4000" dirty="0">
                    <a:latin typeface="Google Sans"/>
                  </a:rPr>
                  <a:t> = </a:t>
                </a:r>
                <a14:m>
                  <m:oMath xmlns:m="http://schemas.openxmlformats.org/officeDocument/2006/math">
                    <m:sSup>
                      <m:sSupPr>
                        <m:ctrlPr>
                          <a:rPr lang="en-US" sz="2800" i="1" smtClean="0">
                            <a:latin typeface="Cambria Math" panose="02040503050406030204" pitchFamily="18" charset="0"/>
                          </a:rPr>
                        </m:ctrlPr>
                      </m:sSupPr>
                      <m:e>
                        <m:d>
                          <m:dPr>
                            <m:ctrlPr>
                              <a:rPr lang="en-US" sz="2800" i="1" smtClean="0">
                                <a:latin typeface="Cambria Math" panose="02040503050406030204" pitchFamily="18" charset="0"/>
                              </a:rPr>
                            </m:ctrlPr>
                          </m:dPr>
                          <m:e>
                            <m:f>
                              <m:fPr>
                                <m:ctrlPr>
                                  <a:rPr lang="en-US" sz="3600" i="1">
                                    <a:latin typeface="Cambria Math" panose="02040503050406030204" pitchFamily="18" charset="0"/>
                                  </a:rPr>
                                </m:ctrlPr>
                              </m:fPr>
                              <m:num>
                                <m:r>
                                  <a:rPr lang="en-US" sz="3600" i="1">
                                    <a:latin typeface="Cambria Math" panose="02040503050406030204" pitchFamily="18" charset="0"/>
                                  </a:rPr>
                                  <m:t>9</m:t>
                                </m:r>
                              </m:num>
                              <m:den>
                                <m:r>
                                  <a:rPr lang="en-US" sz="3600" i="1">
                                    <a:latin typeface="Cambria Math" panose="02040503050406030204" pitchFamily="18" charset="0"/>
                                  </a:rPr>
                                  <m:t>4</m:t>
                                </m:r>
                              </m:den>
                            </m:f>
                          </m:e>
                        </m:d>
                      </m:e>
                      <m:sup>
                        <m:r>
                          <a:rPr lang="en-US" sz="2800" b="0" i="1" smtClean="0">
                            <a:latin typeface="Cambria Math" panose="02040503050406030204" pitchFamily="18" charset="0"/>
                          </a:rPr>
                          <m:t>2</m:t>
                        </m:r>
                      </m:sup>
                    </m:sSup>
                    <m:r>
                      <a:rPr lang="en-US" sz="2800" b="0" i="0" smtClean="0">
                        <a:latin typeface="Cambria Math" panose="02040503050406030204" pitchFamily="18" charset="0"/>
                      </a:rPr>
                      <m:t> −2.</m:t>
                    </m:r>
                    <m:f>
                      <m:fPr>
                        <m:ctrlPr>
                          <a:rPr lang="en-US" sz="4800" i="1">
                            <a:latin typeface="Cambria Math" panose="02040503050406030204" pitchFamily="18" charset="0"/>
                          </a:rPr>
                        </m:ctrlPr>
                      </m:fPr>
                      <m:num>
                        <m:r>
                          <a:rPr lang="en-US" sz="4800" b="0" i="1" smtClean="0">
                            <a:latin typeface="Cambria Math" panose="02040503050406030204" pitchFamily="18" charset="0"/>
                          </a:rPr>
                          <m:t>−</m:t>
                        </m:r>
                        <m:r>
                          <a:rPr lang="en-US" sz="4800" i="1">
                            <a:latin typeface="Cambria Math" panose="02040503050406030204" pitchFamily="18" charset="0"/>
                          </a:rPr>
                          <m:t>1</m:t>
                        </m:r>
                      </m:num>
                      <m:den>
                        <m:r>
                          <a:rPr lang="en-US" sz="4800" i="1">
                            <a:latin typeface="Cambria Math" panose="02040503050406030204" pitchFamily="18" charset="0"/>
                          </a:rPr>
                          <m:t>4</m:t>
                        </m:r>
                      </m:den>
                    </m:f>
                    <m:r>
                      <a:rPr lang="en-US" sz="4800" b="0" i="1" smtClean="0">
                        <a:latin typeface="Cambria Math" panose="02040503050406030204" pitchFamily="18" charset="0"/>
                      </a:rPr>
                      <m:t>  </m:t>
                    </m:r>
                  </m:oMath>
                </a14:m>
                <a:r>
                  <a:rPr lang="en-US" sz="4000" kern="100" dirty="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latin typeface="Cambria Math" panose="02040503050406030204" pitchFamily="18" charset="0"/>
                          </a:rPr>
                        </m:ctrlPr>
                      </m:fPr>
                      <m:num>
                        <m:r>
                          <a:rPr lang="en-US" sz="4000" b="0" i="1" smtClean="0">
                            <a:latin typeface="Cambria Math" panose="02040503050406030204" pitchFamily="18" charset="0"/>
                          </a:rPr>
                          <m:t>89</m:t>
                        </m:r>
                      </m:num>
                      <m:den>
                        <m:r>
                          <a:rPr lang="en-US" sz="4000" b="0" i="1" smtClean="0">
                            <a:latin typeface="Cambria Math" panose="02040503050406030204" pitchFamily="18" charset="0"/>
                          </a:rPr>
                          <m:t>16</m:t>
                        </m:r>
                      </m:den>
                    </m:f>
                  </m:oMath>
                </a14:m>
                <a:r>
                  <a:rPr lang="en-US" sz="4000" kern="100" dirty="0">
                    <a:solidFill>
                      <a:schemeClr val="tx1"/>
                    </a:solidFill>
                    <a:ea typeface="Times New Roman" panose="02020603050405020304" pitchFamily="18" charset="0"/>
                    <a:cs typeface="Times New Roman" panose="02020603050405020304" pitchFamily="18" charset="0"/>
                  </a:rPr>
                  <a:t> </a:t>
                </a:r>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2315649" y="8655160"/>
                <a:ext cx="13000551" cy="966675"/>
              </a:xfrm>
              <a:prstGeom prst="rect">
                <a:avLst/>
              </a:prstGeom>
              <a:blipFill rotWithShape="0">
                <a:blip r:embed="rId10"/>
                <a:stretch>
                  <a:fillRect l="-1688" t="-6962" b="-15823"/>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3002</TotalTime>
  <Words>2050</Words>
  <Application>Microsoft Office PowerPoint</Application>
  <PresentationFormat>Custom</PresentationFormat>
  <Paragraphs>174</Paragraphs>
  <Slides>30</Slides>
  <Notes>0</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vt:i4>
      </vt:variant>
    </vt:vector>
  </HeadingPairs>
  <TitlesOfParts>
    <vt:vector size="40" baseType="lpstr">
      <vt:lpstr>Calibri</vt:lpstr>
      <vt:lpstr>Cambria Math</vt:lpstr>
      <vt:lpstr>Google Sans</vt:lpstr>
      <vt:lpstr>Calibri Light</vt:lpstr>
      <vt:lpstr>Arial</vt:lpstr>
      <vt:lpstr>Times New Roman</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Thuy Pham</cp:lastModifiedBy>
  <cp:revision>83</cp:revision>
  <dcterms:created xsi:type="dcterms:W3CDTF">2006-08-16T00:00:00Z</dcterms:created>
  <dcterms:modified xsi:type="dcterms:W3CDTF">2025-05-27T22:25:25Z</dcterms:modified>
  <dc:identifier>DAFWAZhnXwQ</dc:identifier>
</cp:coreProperties>
</file>