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412" r:id="rId2"/>
    <p:sldId id="257" r:id="rId3"/>
    <p:sldId id="259" r:id="rId4"/>
    <p:sldId id="384" r:id="rId5"/>
    <p:sldId id="306" r:id="rId6"/>
    <p:sldId id="389" r:id="rId7"/>
    <p:sldId id="413" r:id="rId8"/>
    <p:sldId id="414" r:id="rId9"/>
    <p:sldId id="415" r:id="rId10"/>
    <p:sldId id="268" r:id="rId11"/>
    <p:sldId id="270" r:id="rId12"/>
    <p:sldId id="275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1" r:id="rId22"/>
  </p:sldIdLst>
  <p:sldSz cx="18288000" cy="10287000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ng Thi Phuong Anh" initials="HA" lastIdx="1" clrIdx="0">
    <p:extLst>
      <p:ext uri="{19B8F6BF-5375-455C-9EA6-DF929625EA0E}">
        <p15:presenceInfo xmlns:p15="http://schemas.microsoft.com/office/powerpoint/2012/main" userId="833e396fd8ec60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0" autoAdjust="0"/>
    <p:restoredTop sz="94622" autoAdjust="0"/>
  </p:normalViewPr>
  <p:slideViewPr>
    <p:cSldViewPr>
      <p:cViewPr varScale="1">
        <p:scale>
          <a:sx n="49" d="100"/>
          <a:sy n="49" d="100"/>
        </p:scale>
        <p:origin x="840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7A5CB-667E-4DF3-8461-350DEF112C7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99C29-D0A8-4F91-A547-30E989B7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4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-dpupIeqSE?feature=oemb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8.png"/><Relationship Id="rId4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sv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0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8.png"/><Relationship Id="rId4" Type="http://schemas.openxmlformats.org/officeDocument/2006/relationships/image" Target="../media/image3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44.wmf"/><Relationship Id="rId12" Type="http://schemas.openxmlformats.org/officeDocument/2006/relationships/image" Target="../media/image46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43.png"/><Relationship Id="rId10" Type="http://schemas.openxmlformats.org/officeDocument/2006/relationships/image" Target="../media/image45.wmf"/><Relationship Id="rId4" Type="http://schemas.openxmlformats.org/officeDocument/2006/relationships/image" Target="../media/image33.svg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áy mài Pin Dekton Model: M21 AG9600PRO">
            <a:hlinkClick r:id="" action="ppaction://media"/>
            <a:extLst>
              <a:ext uri="{FF2B5EF4-FFF2-40B4-BE49-F238E27FC236}">
                <a16:creationId xmlns:a16="http://schemas.microsoft.com/office/drawing/2014/main" id="{59364219-529B-2528-236B-BA90EEE4A7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64000" y="22733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0600" y="4083098"/>
            <a:ext cx="16341026" cy="3582187"/>
            <a:chOff x="1066800" y="3009900"/>
            <a:chExt cx="16341026" cy="3582187"/>
          </a:xfrm>
        </p:grpSpPr>
        <p:sp>
          <p:nvSpPr>
            <p:cNvPr id="28" name="Google Shape;259;p11"/>
            <p:cNvSpPr/>
            <p:nvPr/>
          </p:nvSpPr>
          <p:spPr>
            <a:xfrm>
              <a:off x="1066800" y="3009900"/>
              <a:ext cx="16341026" cy="3582187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86707" y="3467887"/>
              <a:ext cx="15029693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Nếu</a:t>
              </a:r>
              <a:r>
                <a:rPr lang="en-US" altLang="en-US" sz="4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một đường thẳng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là</a:t>
              </a:r>
              <a:r>
                <a:rPr lang="en-US" altLang="en-US" sz="4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tiếp</a:t>
              </a:r>
              <a:r>
                <a:rPr lang="en-US" altLang="en-US" sz="4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tuyến</a:t>
              </a:r>
              <a:r>
                <a:rPr lang="en-US" altLang="en-US" sz="4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của đường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tròn</a:t>
              </a:r>
              <a:r>
                <a:rPr lang="en-US" altLang="en-US" sz="4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thì</a:t>
              </a:r>
              <a:r>
                <a:rPr lang="en-US" altLang="en-US" sz="4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đường thẳng đó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vuông</a:t>
              </a:r>
              <a:r>
                <a:rPr lang="en-US" altLang="en-US" sz="4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góc với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bán</a:t>
              </a:r>
              <a:r>
                <a:rPr lang="en-US" altLang="en-US" sz="4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kính</a:t>
              </a:r>
              <a:r>
                <a:rPr lang="en-US" altLang="en-US" sz="4000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đi</a:t>
              </a:r>
              <a:r>
                <a:rPr lang="en-US" altLang="en-US" sz="4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qua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tiếp</a:t>
              </a:r>
              <a:r>
                <a:rPr lang="en-US" altLang="en-US" sz="4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điểm.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00446" y="1006642"/>
            <a:ext cx="5181600" cy="1424521"/>
            <a:chOff x="6858000" y="38100"/>
            <a:chExt cx="5181600" cy="1424521"/>
          </a:xfrm>
        </p:grpSpPr>
        <p:grpSp>
          <p:nvGrpSpPr>
            <p:cNvPr id="23" name="Group 9"/>
            <p:cNvGrpSpPr/>
            <p:nvPr/>
          </p:nvGrpSpPr>
          <p:grpSpPr>
            <a:xfrm>
              <a:off x="6858000" y="38100"/>
              <a:ext cx="5181600" cy="1424521"/>
              <a:chOff x="0" y="0"/>
              <a:chExt cx="6451824" cy="1216384"/>
            </a:xfrm>
          </p:grpSpPr>
          <p:sp>
            <p:nvSpPr>
              <p:cNvPr id="24" name="Freeform 10"/>
              <p:cNvSpPr/>
              <p:nvPr/>
            </p:nvSpPr>
            <p:spPr>
              <a:xfrm>
                <a:off x="12700" y="12700"/>
                <a:ext cx="6387054" cy="114780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1"/>
              <p:cNvSpPr/>
              <p:nvPr/>
            </p:nvSpPr>
            <p:spPr>
              <a:xfrm>
                <a:off x="0" y="0"/>
                <a:ext cx="6451824" cy="1216384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Google Shape;197;p7"/>
            <p:cNvSpPr txBox="1"/>
            <p:nvPr/>
          </p:nvSpPr>
          <p:spPr>
            <a:xfrm>
              <a:off x="7240637" y="291382"/>
              <a:ext cx="4419480" cy="938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500" b="1" dirty="0">
                  <a:solidFill>
                    <a:schemeClr val="tx2"/>
                  </a:solidFill>
                  <a:latin typeface="Arial"/>
                  <a:ea typeface="Arial"/>
                  <a:cs typeface="Arial"/>
                  <a:sym typeface="Arial"/>
                </a:rPr>
                <a:t>NHẬN XÉT </a:t>
              </a:r>
              <a:endParaRPr sz="55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6911" y="8185549"/>
            <a:ext cx="1173320" cy="1045322"/>
          </a:xfrm>
          <a:prstGeom prst="rect">
            <a:avLst/>
          </a:prstGeom>
        </p:spPr>
      </p:pic>
      <p:pic>
        <p:nvPicPr>
          <p:cNvPr id="34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66133">
            <a:off x="2222048" y="9380821"/>
            <a:ext cx="2183861" cy="559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4736" y="1714500"/>
            <a:ext cx="3237257" cy="3231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0" y="288280"/>
            <a:ext cx="2987299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32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5672" y="9222334"/>
            <a:ext cx="2057400" cy="1216947"/>
          </a:xfrm>
          <a:prstGeom prst="rect">
            <a:avLst/>
          </a:prstGeom>
        </p:spPr>
      </p:pic>
      <p:grpSp>
        <p:nvGrpSpPr>
          <p:cNvPr id="2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19050" y="5195450"/>
            <a:ext cx="2351174" cy="1289304"/>
            <a:chOff x="7837953" y="804641"/>
            <a:chExt cx="2022200" cy="1289304"/>
          </a:xfrm>
        </p:grpSpPr>
        <p:pic>
          <p:nvPicPr>
            <p:cNvPr id="3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4522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2E739D2-DBA6-85D7-D390-19FB14EEBCAA}"/>
              </a:ext>
            </a:extLst>
          </p:cNvPr>
          <p:cNvSpPr txBox="1"/>
          <p:nvPr/>
        </p:nvSpPr>
        <p:spPr>
          <a:xfrm>
            <a:off x="2624997" y="4548051"/>
            <a:ext cx="15386175" cy="1926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spcAft>
                <a:spcPts val="800"/>
              </a:spcAft>
              <a:buAutoNum type="alphaLcParenR"/>
            </a:pPr>
            <a:r>
              <a:rPr lang="en-US" sz="4000" b="1" kern="100" dirty="0" err="1">
                <a:solidFill>
                  <a:srgbClr val="7030A0"/>
                </a:solidFill>
                <a:latin typeface="Arial 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b="1" kern="100" dirty="0">
                <a:solidFill>
                  <a:srgbClr val="7030A0"/>
                </a:solidFill>
                <a:latin typeface="Arial "/>
                <a:ea typeface="Times New Roman" panose="02020603050405020304" pitchFamily="18" charset="0"/>
                <a:cs typeface="Arial" panose="020B0604020202020204" pitchFamily="34" charset="0"/>
              </a:rPr>
              <a:t> đ</a:t>
            </a:r>
            <a:r>
              <a:rPr lang="vi-VN" sz="4000" b="1" kern="100" dirty="0">
                <a:solidFill>
                  <a:srgbClr val="7030A0"/>
                </a:solidFill>
                <a:latin typeface="Arial "/>
                <a:ea typeface="Times New Roman" panose="02020603050405020304" pitchFamily="18" charset="0"/>
                <a:cs typeface="Arial" panose="020B0604020202020204" pitchFamily="34" charset="0"/>
              </a:rPr>
              <a:t>ường thẳng MN đi qua </a:t>
            </a:r>
            <a:r>
              <a:rPr lang="en-US" sz="4000" b="1" kern="100" dirty="0">
                <a:solidFill>
                  <a:srgbClr val="7030A0"/>
                </a:solidFill>
                <a:latin typeface="Arial 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vi-VN" sz="4000" b="1" kern="100" dirty="0">
                <a:solidFill>
                  <a:srgbClr val="7030A0"/>
                </a:solidFill>
                <a:latin typeface="Arial "/>
                <a:ea typeface="Times New Roman" panose="02020603050405020304" pitchFamily="18" charset="0"/>
                <a:cs typeface="Arial" panose="020B0604020202020204" pitchFamily="34" charset="0"/>
              </a:rPr>
              <a:t> và tiếp xúc với </a:t>
            </a:r>
            <a:r>
              <a:rPr lang="en-US" sz="4000" b="1" kern="100" dirty="0">
                <a:solidFill>
                  <a:srgbClr val="7030A0"/>
                </a:solidFill>
                <a:latin typeface="Arial "/>
                <a:ea typeface="Times New Roman" panose="02020603050405020304" pitchFamily="18" charset="0"/>
                <a:cs typeface="Arial" panose="020B0604020202020204" pitchFamily="34" charset="0"/>
              </a:rPr>
              <a:t>(O) </a:t>
            </a:r>
            <a:r>
              <a:rPr lang="vi-VN" sz="4000" b="1" kern="100" dirty="0">
                <a:solidFill>
                  <a:srgbClr val="7030A0"/>
                </a:solidFill>
                <a:latin typeface="Arial "/>
                <a:ea typeface="Times New Roman" panose="02020603050405020304" pitchFamily="18" charset="0"/>
                <a:cs typeface="Arial" panose="020B0604020202020204" pitchFamily="34" charset="0"/>
              </a:rPr>
              <a:t>tại N</a:t>
            </a:r>
            <a:r>
              <a:rPr lang="en-US" sz="4000" b="1" kern="100" dirty="0">
                <a:solidFill>
                  <a:srgbClr val="7030A0"/>
                </a:solidFill>
                <a:latin typeface="Arial 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kern="100" dirty="0" err="1">
                <a:solidFill>
                  <a:srgbClr val="7030A0"/>
                </a:solidFill>
                <a:latin typeface="Arial 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b="1" kern="100" dirty="0">
                <a:solidFill>
                  <a:srgbClr val="7030A0"/>
                </a:solidFill>
                <a:latin typeface="Arial 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7030A0"/>
                </a:solidFill>
                <a:latin typeface="Arial "/>
                <a:cs typeface="Arial" panose="020B0604020202020204" pitchFamily="34" charset="0"/>
              </a:rPr>
              <a:t>ON </a:t>
            </a:r>
            <a:r>
              <a:rPr lang="en-US" altLang="en-US" sz="4000" b="1" dirty="0">
                <a:solidFill>
                  <a:srgbClr val="7030A0"/>
                </a:solidFill>
                <a:latin typeface="Arial "/>
                <a:cs typeface="Arial" panose="020B0604020202020204" pitchFamily="34" charset="0"/>
                <a:sym typeface="Symbol" panose="05050102010706020507" pitchFamily="18" charset="2"/>
              </a:rPr>
              <a:t> MN</a:t>
            </a:r>
            <a:r>
              <a:rPr lang="en-US" altLang="en-US" sz="4000" b="1" dirty="0">
                <a:solidFill>
                  <a:srgbClr val="7030A0"/>
                </a:solidFill>
                <a:latin typeface="Arial 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Arial "/>
                <a:cs typeface="Arial" panose="020B0604020202020204" pitchFamily="34" charset="0"/>
              </a:rPr>
              <a:t>tại</a:t>
            </a:r>
            <a:r>
              <a:rPr lang="en-US" altLang="en-US" sz="4000" b="1" dirty="0">
                <a:solidFill>
                  <a:srgbClr val="7030A0"/>
                </a:solidFill>
                <a:latin typeface="Arial "/>
                <a:cs typeface="Arial" panose="020B0604020202020204" pitchFamily="34" charset="0"/>
              </a:rPr>
              <a:t> N. </a:t>
            </a:r>
            <a:r>
              <a:rPr lang="en-US" altLang="en-US" sz="4000" b="1" dirty="0" err="1">
                <a:solidFill>
                  <a:srgbClr val="7030A0"/>
                </a:solidFill>
                <a:latin typeface="Arial "/>
                <a:cs typeface="Arial" panose="020B0604020202020204" pitchFamily="34" charset="0"/>
              </a:rPr>
              <a:t>Suy</a:t>
            </a:r>
            <a:r>
              <a:rPr lang="en-US" altLang="en-US" sz="4000" b="1" dirty="0">
                <a:solidFill>
                  <a:srgbClr val="7030A0"/>
                </a:solidFill>
                <a:latin typeface="Arial 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Arial "/>
                <a:cs typeface="Arial" panose="020B0604020202020204" pitchFamily="34" charset="0"/>
              </a:rPr>
              <a:t>ra</a:t>
            </a:r>
            <a:r>
              <a:rPr lang="en-US" altLang="en-US" sz="4000" b="1" dirty="0">
                <a:solidFill>
                  <a:srgbClr val="7030A0"/>
                </a:solidFill>
                <a:latin typeface="Arial "/>
                <a:cs typeface="Arial" panose="020B0604020202020204" pitchFamily="34" charset="0"/>
              </a:rPr>
              <a:t> t</a:t>
            </a:r>
            <a:r>
              <a:rPr lang="vi-VN" sz="4000" b="1" kern="100" dirty="0">
                <a:solidFill>
                  <a:srgbClr val="7030A0"/>
                </a:solidFill>
                <a:latin typeface="Arial "/>
                <a:ea typeface="Times New Roman" panose="02020603050405020304" pitchFamily="18" charset="0"/>
                <a:cs typeface="Arial" panose="020B0604020202020204" pitchFamily="34" charset="0"/>
              </a:rPr>
              <a:t>am giác </a:t>
            </a:r>
            <a:r>
              <a:rPr lang="en-US" sz="4000" b="1" kern="100" dirty="0">
                <a:solidFill>
                  <a:srgbClr val="7030A0"/>
                </a:solidFill>
                <a:latin typeface="Arial "/>
                <a:ea typeface="Times New Roman" panose="02020603050405020304" pitchFamily="18" charset="0"/>
                <a:cs typeface="Arial" panose="020B0604020202020204" pitchFamily="34" charset="0"/>
              </a:rPr>
              <a:t>OMN</a:t>
            </a:r>
            <a:r>
              <a:rPr lang="vi-VN" sz="4000" b="1" kern="100" dirty="0">
                <a:solidFill>
                  <a:srgbClr val="7030A0"/>
                </a:solidFill>
                <a:latin typeface="Arial "/>
                <a:ea typeface="Times New Roman" panose="02020603050405020304" pitchFamily="18" charset="0"/>
                <a:cs typeface="Arial" panose="020B0604020202020204" pitchFamily="34" charset="0"/>
              </a:rPr>
              <a:t> vuông</a:t>
            </a:r>
            <a:r>
              <a:rPr lang="en-US" sz="4000" b="1" kern="100" dirty="0">
                <a:solidFill>
                  <a:srgbClr val="7030A0"/>
                </a:solidFill>
                <a:latin typeface="Arial 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solidFill>
                  <a:srgbClr val="7030A0"/>
                </a:solidFill>
                <a:latin typeface="Arial 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000" b="1" kern="100" dirty="0">
                <a:solidFill>
                  <a:srgbClr val="7030A0"/>
                </a:solidFill>
                <a:latin typeface="Arial "/>
                <a:ea typeface="Times New Roman" panose="02020603050405020304" pitchFamily="18" charset="0"/>
                <a:cs typeface="Arial" panose="020B0604020202020204" pitchFamily="34" charset="0"/>
              </a:rPr>
              <a:t> N.</a:t>
            </a:r>
            <a:endParaRPr lang="en-US" sz="4000" b="1" kern="100" dirty="0">
              <a:solidFill>
                <a:srgbClr val="7030A0"/>
              </a:solidFill>
              <a:effectLst/>
              <a:latin typeface="Arial 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928" y="19050"/>
            <a:ext cx="13947601" cy="4800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điểm M nằm ngoài đường tròn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(O; 3cm)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thỏa mãn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5 cm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ường thẳng MN đi qua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và tiếp xúc với đường tròn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(O) 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 N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lnSpc>
                <a:spcPct val="150000"/>
              </a:lnSpc>
              <a:spcAft>
                <a:spcPts val="800"/>
              </a:spcAft>
              <a:buAutoNum type="alphaLcParenR"/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 giác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OMN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có phải là tam giác vuông không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Vì sao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000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spcAft>
                <a:spcPts val="800"/>
              </a:spcAft>
              <a:buAutoNum type="alphaLcParenR"/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ính độ dài đoạn MN</a:t>
            </a:r>
            <a:endParaRPr lang="en-US" sz="4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4B3AF3-38F5-0FFB-CA31-E9D3C64F3045}"/>
              </a:ext>
            </a:extLst>
          </p:cNvPr>
          <p:cNvGrpSpPr/>
          <p:nvPr/>
        </p:nvGrpSpPr>
        <p:grpSpPr>
          <a:xfrm>
            <a:off x="364613" y="6443518"/>
            <a:ext cx="17675733" cy="3460691"/>
            <a:chOff x="316389" y="6384345"/>
            <a:chExt cx="17675733" cy="3460691"/>
          </a:xfrm>
        </p:grpSpPr>
        <p:sp>
          <p:nvSpPr>
            <p:cNvPr id="11" name="Rectangle 41">
              <a:extLst>
                <a:ext uri="{FF2B5EF4-FFF2-40B4-BE49-F238E27FC236}">
                  <a16:creationId xmlns:a16="http://schemas.microsoft.com/office/drawing/2014/main" id="{E3333C68-EDF4-68A1-959E-D737448656C7}"/>
                </a:ext>
              </a:extLst>
            </p:cNvPr>
            <p:cNvSpPr>
              <a:spLocks noRot="1" noChangeArrowheads="1"/>
            </p:cNvSpPr>
            <p:nvPr/>
          </p:nvSpPr>
          <p:spPr bwMode="auto">
            <a:xfrm>
              <a:off x="335439" y="6384345"/>
              <a:ext cx="17656683" cy="3446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en-US" altLang="en-US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b) </a:t>
              </a:r>
              <a:r>
                <a:rPr lang="en-US" altLang="en-US" sz="40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Áp</a:t>
              </a:r>
              <a:r>
                <a:rPr lang="en-US" altLang="en-US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0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dụng</a:t>
              </a:r>
              <a:r>
                <a:rPr lang="en-US" altLang="en-US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0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altLang="en-US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</a:t>
              </a:r>
              <a:r>
                <a:rPr lang="en-US" altLang="en-US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Pitago</a:t>
              </a:r>
              <a:r>
                <a:rPr lang="en-US" altLang="en-US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altLang="en-US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, </a:t>
              </a:r>
              <a:r>
                <a:rPr lang="en-US" altLang="en-US" sz="40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 OM</a:t>
              </a:r>
              <a:r>
                <a:rPr lang="en-US" altLang="en-US" sz="4000" b="1" baseline="30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en-US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ON</a:t>
              </a:r>
              <a:r>
                <a:rPr lang="en-US" altLang="en-US" sz="4000" b="1" baseline="30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en-US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MN</a:t>
              </a:r>
              <a:r>
                <a:rPr lang="en-US" altLang="en-US" sz="4000" b="1" baseline="30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en-US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lnSpc>
                  <a:spcPct val="150000"/>
                </a:lnSpc>
                <a:buNone/>
              </a:pPr>
              <a:r>
                <a:rPr lang="en-US" altLang="en-US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   </a:t>
              </a:r>
            </a:p>
          </p:txBody>
        </p: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907EE6CC-6CCA-AF7F-89E2-8390D824413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0793347"/>
                </p:ext>
              </p:extLst>
            </p:nvPr>
          </p:nvGraphicFramePr>
          <p:xfrm>
            <a:off x="7483007" y="6658423"/>
            <a:ext cx="1737193" cy="694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71320" imgH="228600" progId="Equation.DSMT4">
                    <p:embed/>
                  </p:oleObj>
                </mc:Choice>
                <mc:Fallback>
                  <p:oleObj name="Equation" r:id="rId5" imgW="57132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483007" y="6658423"/>
                          <a:ext cx="1737193" cy="6948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41">
              <a:extLst>
                <a:ext uri="{FF2B5EF4-FFF2-40B4-BE49-F238E27FC236}">
                  <a16:creationId xmlns:a16="http://schemas.microsoft.com/office/drawing/2014/main" id="{0536EE1A-C741-80DC-C220-6F34FF47AE92}"/>
                </a:ext>
              </a:extLst>
            </p:cNvPr>
            <p:cNvSpPr>
              <a:spLocks noRot="1" noChangeArrowheads="1"/>
            </p:cNvSpPr>
            <p:nvPr/>
          </p:nvSpPr>
          <p:spPr bwMode="auto">
            <a:xfrm>
              <a:off x="316389" y="6398573"/>
              <a:ext cx="17656683" cy="3446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en-US" altLang="en-US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b) </a:t>
              </a:r>
              <a:r>
                <a:rPr lang="en-US" altLang="en-US" sz="40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Áp</a:t>
              </a:r>
              <a:r>
                <a:rPr lang="en-US" altLang="en-US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0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dụng</a:t>
              </a:r>
              <a:r>
                <a:rPr lang="en-US" altLang="en-US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40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altLang="en-US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</a:t>
              </a:r>
              <a:r>
                <a:rPr lang="en-US" altLang="en-US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Pitago</a:t>
              </a:r>
              <a:r>
                <a:rPr lang="en-US" altLang="en-US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altLang="en-US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, </a:t>
              </a:r>
              <a:r>
                <a:rPr lang="en-US" altLang="en-US" sz="40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43A97EEF-54B9-C675-27FA-2264274238C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0793347"/>
                </p:ext>
              </p:extLst>
            </p:nvPr>
          </p:nvGraphicFramePr>
          <p:xfrm>
            <a:off x="7463957" y="6672651"/>
            <a:ext cx="1737193" cy="694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71320" imgH="228600" progId="Equation.DSMT4">
                    <p:embed/>
                  </p:oleObj>
                </mc:Choice>
                <mc:Fallback>
                  <p:oleObj name="Equation" r:id="rId5" imgW="571320" imgH="228600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907EE6CC-6CCA-AF7F-89E2-8390D824413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463957" y="6672651"/>
                          <a:ext cx="1737193" cy="6948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Rectangle 41">
            <a:extLst>
              <a:ext uri="{FF2B5EF4-FFF2-40B4-BE49-F238E27FC236}">
                <a16:creationId xmlns:a16="http://schemas.microsoft.com/office/drawing/2014/main" id="{AAFEF65B-E80D-0C28-D33A-EC7C130E68EB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9510541" y="8813502"/>
            <a:ext cx="17656683" cy="89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alt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= 4 (cm)</a:t>
            </a:r>
          </a:p>
        </p:txBody>
      </p:sp>
      <p:sp>
        <p:nvSpPr>
          <p:cNvPr id="21" name="Rectangle 41">
            <a:extLst>
              <a:ext uri="{FF2B5EF4-FFF2-40B4-BE49-F238E27FC236}">
                <a16:creationId xmlns:a16="http://schemas.microsoft.com/office/drawing/2014/main" id="{8D4651EF-ADA2-DAF7-92D5-8AAD220A625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9075995" y="7310568"/>
            <a:ext cx="17656683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alt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  <a:r>
              <a:rPr lang="en-US" altLang="en-US" sz="40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</a:t>
            </a:r>
            <a:r>
              <a:rPr lang="en-US" altLang="en-US" sz="40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MN</a:t>
            </a:r>
            <a:r>
              <a:rPr lang="en-US" altLang="en-US" sz="40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</a:t>
            </a:r>
          </a:p>
        </p:txBody>
      </p:sp>
      <p:sp>
        <p:nvSpPr>
          <p:cNvPr id="23" name="Rectangle 41">
            <a:extLst>
              <a:ext uri="{FF2B5EF4-FFF2-40B4-BE49-F238E27FC236}">
                <a16:creationId xmlns:a16="http://schemas.microsoft.com/office/drawing/2014/main" id="{FF1103A6-9C6E-B841-85FF-8E76A6CCE55A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8686800" y="8048072"/>
            <a:ext cx="17656683" cy="98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Do đó: MN</a:t>
            </a:r>
            <a:r>
              <a:rPr lang="en-US" altLang="en-US" sz="40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</a:t>
            </a:r>
            <a:r>
              <a:rPr lang="en-US" altLang="en-US" sz="40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</a:t>
            </a:r>
            <a:r>
              <a:rPr lang="en-US" altLang="en-US" sz="40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16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0B9A7FE-2335-C660-5AD9-EE1D7ACD86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13" y="148887"/>
            <a:ext cx="2675985" cy="99393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95D135C-2367-3A34-4526-4202F6CA124C}"/>
              </a:ext>
            </a:extLst>
          </p:cNvPr>
          <p:cNvGrpSpPr/>
          <p:nvPr/>
        </p:nvGrpSpPr>
        <p:grpSpPr>
          <a:xfrm>
            <a:off x="14312214" y="829368"/>
            <a:ext cx="4112518" cy="3837836"/>
            <a:chOff x="709613" y="2954338"/>
            <a:chExt cx="3174666" cy="3076479"/>
          </a:xfrm>
        </p:grpSpPr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F715E509-983E-CBB0-F6AF-14222AD41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3018" y="3837081"/>
              <a:ext cx="631261" cy="479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/>
                <a:t>N</a:t>
              </a:r>
            </a:p>
          </p:txBody>
        </p:sp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BE978DDF-F07C-8F46-F3F8-F96B86C003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4400" y="5551582"/>
              <a:ext cx="457200" cy="479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/>
                <a:t>M</a:t>
              </a: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44772D6E-EB03-7394-BEC5-0808F93E1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1083" y="3684682"/>
              <a:ext cx="631261" cy="479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/>
                <a:t>O</a:t>
              </a:r>
            </a:p>
          </p:txBody>
        </p:sp>
        <p:sp>
          <p:nvSpPr>
            <p:cNvPr id="18" name="Oval 23">
              <a:extLst>
                <a:ext uri="{FF2B5EF4-FFF2-40B4-BE49-F238E27FC236}">
                  <a16:creationId xmlns:a16="http://schemas.microsoft.com/office/drawing/2014/main" id="{2749690A-59A9-339D-0B11-C6183E28E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613" y="2954338"/>
              <a:ext cx="2319338" cy="2320925"/>
            </a:xfrm>
            <a:prstGeom prst="ellipse">
              <a:avLst/>
            </a:prstGeom>
            <a:noFill/>
            <a:ln w="41275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4">
              <a:extLst>
                <a:ext uri="{FF2B5EF4-FFF2-40B4-BE49-F238E27FC236}">
                  <a16:creationId xmlns:a16="http://schemas.microsoft.com/office/drawing/2014/main" id="{823C87EF-8E8B-D0C2-A95C-91BB882891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3250" y="4108450"/>
              <a:ext cx="1141413" cy="4763"/>
            </a:xfrm>
            <a:prstGeom prst="line">
              <a:avLst/>
            </a:prstGeom>
            <a:noFill/>
            <a:ln w="412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5">
              <a:extLst>
                <a:ext uri="{FF2B5EF4-FFF2-40B4-BE49-F238E27FC236}">
                  <a16:creationId xmlns:a16="http://schemas.microsoft.com/office/drawing/2014/main" id="{1F46848E-EC90-88FB-BFDC-AF258F48A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8951" y="4052889"/>
              <a:ext cx="0" cy="1666876"/>
            </a:xfrm>
            <a:prstGeom prst="line">
              <a:avLst/>
            </a:prstGeom>
            <a:noFill/>
            <a:ln w="412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9">
              <a:extLst>
                <a:ext uri="{FF2B5EF4-FFF2-40B4-BE49-F238E27FC236}">
                  <a16:creationId xmlns:a16="http://schemas.microsoft.com/office/drawing/2014/main" id="{5FDC8AEE-E2DF-7BF4-0191-27F1439D5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675" y="4081463"/>
              <a:ext cx="68263" cy="6667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31">
              <a:extLst>
                <a:ext uri="{FF2B5EF4-FFF2-40B4-BE49-F238E27FC236}">
                  <a16:creationId xmlns:a16="http://schemas.microsoft.com/office/drawing/2014/main" id="{6E069D14-45C9-14CB-5E1A-9D11FA6D0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150" y="4081463"/>
              <a:ext cx="68263" cy="6667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C10C786-FA79-F880-766D-DF73A4EE5C39}"/>
                </a:ext>
              </a:extLst>
            </p:cNvPr>
            <p:cNvCxnSpPr>
              <a:stCxn id="27" idx="6"/>
              <a:endCxn id="20" idx="1"/>
            </p:cNvCxnSpPr>
            <p:nvPr/>
          </p:nvCxnSpPr>
          <p:spPr bwMode="auto">
            <a:xfrm>
              <a:off x="1903413" y="4114801"/>
              <a:ext cx="1125539" cy="1604964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553951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4" grpId="0" build="allAtOnce"/>
      <p:bldP spid="17" grpId="0" build="allAtOnce"/>
      <p:bldP spid="17" grpId="1"/>
      <p:bldP spid="21" grpId="0" build="allAtOnce"/>
      <p:bldP spid="21" grpId="1"/>
      <p:bldP spid="23" grpId="0" build="allAtOnce"/>
      <p:bldP spid="23" grpId="1"/>
      <p:bldP spid="9" grpId="0"/>
      <p:bldP spid="10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90499" y="477525"/>
            <a:ext cx="12421725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C</a:t>
            </a:r>
            <a:r>
              <a:rPr lang="vi-VN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 ba điểm A B C thẳng hàng trong đó b nằm giữa A và C đường tròn O tiếp xúc với đường thẳng AB và 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vi-VN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 minh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OA</a:t>
            </a:r>
            <a:r>
              <a:rPr lang="en-US" alt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BC</a:t>
            </a:r>
            <a:r>
              <a:rPr lang="en-US" alt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OB</a:t>
            </a:r>
            <a:r>
              <a:rPr lang="en-US" alt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+ AC</a:t>
            </a:r>
            <a:r>
              <a:rPr lang="en-US" alt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28703">
            <a:off x="16729032" y="-717169"/>
            <a:ext cx="2085013" cy="1774090"/>
          </a:xfrm>
          <a:prstGeom prst="rect">
            <a:avLst/>
          </a:prstGeom>
        </p:spPr>
      </p:pic>
      <p:pic>
        <p:nvPicPr>
          <p:cNvPr id="4" name="Picture 38">
            <a:extLst>
              <a:ext uri="{FF2B5EF4-FFF2-40B4-BE49-F238E27FC236}">
                <a16:creationId xmlns:a16="http://schemas.microsoft.com/office/drawing/2014/main" id="{30B27C80-5618-6D67-A2A3-3078B05827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80090" y="7931991"/>
            <a:ext cx="2307909" cy="23550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5C653-BF85-2D21-C659-5F92A0504273}"/>
              </a:ext>
            </a:extLst>
          </p:cNvPr>
          <p:cNvSpPr txBox="1"/>
          <p:nvPr/>
        </p:nvSpPr>
        <p:spPr>
          <a:xfrm>
            <a:off x="249677" y="4411901"/>
            <a:ext cx="17868901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rgbClr val="00B0F0"/>
                </a:solidFill>
                <a:latin typeface="Arial "/>
              </a:rPr>
              <a:t>Vì đường tròn (O) tiếp xúc với đường thẳng AB tại C nên OC ⊥ AC tại C.</a:t>
            </a:r>
          </a:p>
        </p:txBody>
      </p:sp>
      <p:grpSp>
        <p:nvGrpSpPr>
          <p:cNvPr id="12" name="Google Shape;305;p14">
            <a:extLst>
              <a:ext uri="{FF2B5EF4-FFF2-40B4-BE49-F238E27FC236}">
                <a16:creationId xmlns:a16="http://schemas.microsoft.com/office/drawing/2014/main" id="{97B514F8-0946-C0CF-D957-DED7BE7AF7D5}"/>
              </a:ext>
            </a:extLst>
          </p:cNvPr>
          <p:cNvGrpSpPr/>
          <p:nvPr/>
        </p:nvGrpSpPr>
        <p:grpSpPr>
          <a:xfrm flipH="1">
            <a:off x="249677" y="3437006"/>
            <a:ext cx="1699513" cy="1188276"/>
            <a:chOff x="7890477" y="787864"/>
            <a:chExt cx="2022200" cy="1289304"/>
          </a:xfrm>
        </p:grpSpPr>
        <p:pic>
          <p:nvPicPr>
            <p:cNvPr id="13" name="Google Shape;306;p14">
              <a:extLst>
                <a:ext uri="{FF2B5EF4-FFF2-40B4-BE49-F238E27FC236}">
                  <a16:creationId xmlns:a16="http://schemas.microsoft.com/office/drawing/2014/main" id="{5741719F-DC4C-685F-0E19-0DA0032F1C4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34187" y="787864"/>
              <a:ext cx="1912845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307;p14">
              <a:extLst>
                <a:ext uri="{FF2B5EF4-FFF2-40B4-BE49-F238E27FC236}">
                  <a16:creationId xmlns:a16="http://schemas.microsoft.com/office/drawing/2014/main" id="{2613B949-3927-11D4-6B49-B293BBF9FE5C}"/>
                </a:ext>
              </a:extLst>
            </p:cNvPr>
            <p:cNvSpPr txBox="1"/>
            <p:nvPr/>
          </p:nvSpPr>
          <p:spPr>
            <a:xfrm>
              <a:off x="7890477" y="870543"/>
              <a:ext cx="2022200" cy="707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F3080A-95D0-8AE1-3D6D-6550D5B12D71}"/>
              </a:ext>
            </a:extLst>
          </p:cNvPr>
          <p:cNvSpPr txBox="1"/>
          <p:nvPr/>
        </p:nvSpPr>
        <p:spPr>
          <a:xfrm>
            <a:off x="400049" y="5143500"/>
            <a:ext cx="1786890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rgbClr val="00B0F0"/>
                </a:solidFill>
                <a:latin typeface="Arial "/>
              </a:rPr>
              <a:t>Xét ∆OAC vuông tại C, ta có: AO</a:t>
            </a:r>
            <a:r>
              <a:rPr lang="vi-VN" sz="4000" b="1" baseline="30000" dirty="0">
                <a:solidFill>
                  <a:srgbClr val="00B0F0"/>
                </a:solidFill>
                <a:latin typeface="Arial "/>
              </a:rPr>
              <a:t>2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 = AC</a:t>
            </a:r>
            <a:r>
              <a:rPr lang="vi-VN" sz="4000" b="1" baseline="30000" dirty="0">
                <a:solidFill>
                  <a:srgbClr val="00B0F0"/>
                </a:solidFill>
                <a:latin typeface="Arial "/>
              </a:rPr>
              <a:t>2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 + CO</a:t>
            </a:r>
            <a:r>
              <a:rPr lang="vi-VN" sz="4000" b="1" baseline="30000" dirty="0">
                <a:solidFill>
                  <a:srgbClr val="00B0F0"/>
                </a:solidFill>
                <a:latin typeface="Arial "/>
              </a:rPr>
              <a:t>2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 (định lí Pythagore).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B0F0"/>
                </a:solidFill>
                <a:latin typeface="Arial "/>
              </a:rPr>
              <a:t>                                      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Suy ra CO</a:t>
            </a:r>
            <a:r>
              <a:rPr lang="vi-VN" sz="4000" b="1" baseline="30000" dirty="0">
                <a:solidFill>
                  <a:srgbClr val="00B0F0"/>
                </a:solidFill>
                <a:latin typeface="Arial "/>
              </a:rPr>
              <a:t>2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 = AO</a:t>
            </a:r>
            <a:r>
              <a:rPr lang="vi-VN" sz="4000" b="1" baseline="30000" dirty="0">
                <a:solidFill>
                  <a:srgbClr val="00B0F0"/>
                </a:solidFill>
                <a:latin typeface="Arial "/>
              </a:rPr>
              <a:t>2 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– AC</a:t>
            </a:r>
            <a:r>
              <a:rPr lang="vi-VN" sz="4000" b="1" baseline="30000" dirty="0">
                <a:solidFill>
                  <a:srgbClr val="00B0F0"/>
                </a:solidFill>
                <a:latin typeface="Arial "/>
              </a:rPr>
              <a:t>2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46823C-A7E9-4A98-61C4-ACED73217A31}"/>
              </a:ext>
            </a:extLst>
          </p:cNvPr>
          <p:cNvSpPr txBox="1"/>
          <p:nvPr/>
        </p:nvSpPr>
        <p:spPr>
          <a:xfrm>
            <a:off x="361949" y="6764847"/>
            <a:ext cx="1786890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rgbClr val="00B0F0"/>
                </a:solidFill>
                <a:latin typeface="Arial "/>
              </a:rPr>
              <a:t>Xét ∆OBC vuông tại C, ta có: BO</a:t>
            </a:r>
            <a:r>
              <a:rPr lang="vi-VN" sz="4000" b="1" baseline="30000" dirty="0">
                <a:solidFill>
                  <a:srgbClr val="00B0F0"/>
                </a:solidFill>
                <a:latin typeface="Arial "/>
              </a:rPr>
              <a:t>2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 = BC</a:t>
            </a:r>
            <a:r>
              <a:rPr lang="vi-VN" sz="4000" b="1" baseline="30000" dirty="0">
                <a:solidFill>
                  <a:srgbClr val="00B0F0"/>
                </a:solidFill>
                <a:latin typeface="Arial "/>
              </a:rPr>
              <a:t>2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 + CO</a:t>
            </a:r>
            <a:r>
              <a:rPr lang="vi-VN" sz="4000" b="1" baseline="30000" dirty="0">
                <a:solidFill>
                  <a:srgbClr val="00B0F0"/>
                </a:solidFill>
                <a:latin typeface="Arial "/>
              </a:rPr>
              <a:t>2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 (định lí Pythagore).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B0F0"/>
                </a:solidFill>
                <a:latin typeface="Arial "/>
              </a:rPr>
              <a:t>                                      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Suy ra CO</a:t>
            </a:r>
            <a:r>
              <a:rPr lang="vi-VN" sz="4000" b="1" baseline="30000" dirty="0">
                <a:solidFill>
                  <a:srgbClr val="00B0F0"/>
                </a:solidFill>
                <a:latin typeface="Arial "/>
              </a:rPr>
              <a:t>2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 = BO</a:t>
            </a:r>
            <a:r>
              <a:rPr lang="vi-VN" sz="4000" b="1" baseline="30000" dirty="0">
                <a:solidFill>
                  <a:srgbClr val="00B0F0"/>
                </a:solidFill>
                <a:latin typeface="Arial "/>
              </a:rPr>
              <a:t>2 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– BC</a:t>
            </a:r>
            <a:r>
              <a:rPr lang="vi-VN" sz="4000" b="1" baseline="30000" dirty="0">
                <a:solidFill>
                  <a:srgbClr val="00B0F0"/>
                </a:solidFill>
                <a:latin typeface="Arial "/>
              </a:rPr>
              <a:t>2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4ACAD7-715D-10E8-E6EF-5903BD08BBFF}"/>
              </a:ext>
            </a:extLst>
          </p:cNvPr>
          <p:cNvSpPr txBox="1"/>
          <p:nvPr/>
        </p:nvSpPr>
        <p:spPr>
          <a:xfrm>
            <a:off x="249676" y="8651745"/>
            <a:ext cx="17868901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rgbClr val="00B0F0"/>
                </a:solidFill>
                <a:latin typeface="Arial "/>
              </a:rPr>
              <a:t>Do đó AO</a:t>
            </a:r>
            <a:r>
              <a:rPr lang="vi-VN" sz="4000" b="1" baseline="30000" dirty="0">
                <a:solidFill>
                  <a:srgbClr val="00B0F0"/>
                </a:solidFill>
                <a:latin typeface="Arial "/>
              </a:rPr>
              <a:t>2 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– AC</a:t>
            </a:r>
            <a:r>
              <a:rPr lang="vi-VN" sz="4000" b="1" baseline="30000" dirty="0">
                <a:solidFill>
                  <a:srgbClr val="00B0F0"/>
                </a:solidFill>
                <a:latin typeface="Arial "/>
              </a:rPr>
              <a:t>2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 = BO</a:t>
            </a:r>
            <a:r>
              <a:rPr lang="vi-VN" sz="4000" b="1" baseline="30000" dirty="0">
                <a:solidFill>
                  <a:srgbClr val="00B0F0"/>
                </a:solidFill>
                <a:latin typeface="Arial "/>
              </a:rPr>
              <a:t>2 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– BC</a:t>
            </a:r>
            <a:r>
              <a:rPr lang="vi-VN" sz="4000" b="1" baseline="30000" dirty="0">
                <a:solidFill>
                  <a:srgbClr val="00B0F0"/>
                </a:solidFill>
                <a:latin typeface="Arial "/>
              </a:rPr>
              <a:t>2</a:t>
            </a:r>
            <a:r>
              <a:rPr lang="en-US" sz="4000" b="1" baseline="30000" dirty="0">
                <a:solidFill>
                  <a:srgbClr val="00B0F0"/>
                </a:solidFill>
                <a:latin typeface="Arial 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Arial "/>
              </a:rPr>
              <a:t> h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ay AO</a:t>
            </a:r>
            <a:r>
              <a:rPr lang="vi-VN" sz="4000" b="1" baseline="30000" dirty="0">
                <a:solidFill>
                  <a:srgbClr val="00B0F0"/>
                </a:solidFill>
                <a:latin typeface="Arial "/>
              </a:rPr>
              <a:t>2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 + BC</a:t>
            </a:r>
            <a:r>
              <a:rPr lang="vi-VN" sz="4000" b="1" baseline="30000" dirty="0">
                <a:solidFill>
                  <a:srgbClr val="00B0F0"/>
                </a:solidFill>
                <a:latin typeface="Arial "/>
              </a:rPr>
              <a:t>2 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= BO</a:t>
            </a:r>
            <a:r>
              <a:rPr lang="vi-VN" sz="4000" b="1" baseline="30000" dirty="0">
                <a:solidFill>
                  <a:srgbClr val="00B0F0"/>
                </a:solidFill>
                <a:latin typeface="Arial "/>
              </a:rPr>
              <a:t>2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 + AC</a:t>
            </a:r>
            <a:r>
              <a:rPr lang="vi-VN" sz="4000" b="1" baseline="30000" dirty="0">
                <a:solidFill>
                  <a:srgbClr val="00B0F0"/>
                </a:solidFill>
                <a:latin typeface="Arial "/>
              </a:rPr>
              <a:t>2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914315-78E7-A9C2-B300-D22350AAA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070" y="185738"/>
            <a:ext cx="1295416" cy="13628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FD578F-7DF1-E606-9492-65A2F7F1C72B}"/>
              </a:ext>
            </a:extLst>
          </p:cNvPr>
          <p:cNvGrpSpPr/>
          <p:nvPr/>
        </p:nvGrpSpPr>
        <p:grpSpPr>
          <a:xfrm>
            <a:off x="12344400" y="709280"/>
            <a:ext cx="5638753" cy="3480066"/>
            <a:chOff x="1066800" y="1847850"/>
            <a:chExt cx="3625850" cy="2193925"/>
          </a:xfrm>
        </p:grpSpPr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76F75647-FC53-D873-8BAB-773DBD55E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3568700"/>
              <a:ext cx="457200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/>
                <a:t>B</a:t>
              </a:r>
            </a:p>
          </p:txBody>
        </p:sp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7B5D5091-1931-C000-5334-88610AE2B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0698" y="3477419"/>
              <a:ext cx="457200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/>
                <a:t>A</a:t>
              </a: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4EC62EAF-2AB2-B2F9-B6C7-4DF19683F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6175" y="3429000"/>
              <a:ext cx="457200" cy="479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/>
                <a:t>C</a:t>
              </a: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95ACA118-2A32-C32A-B910-7FB4E83E7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4112" y="2497931"/>
              <a:ext cx="457200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VNI-Aptima" pitchFamily="2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/>
                <a:t>O</a:t>
              </a:r>
            </a:p>
          </p:txBody>
        </p:sp>
        <p:pic>
          <p:nvPicPr>
            <p:cNvPr id="18" name="Picture 24">
              <a:extLst>
                <a:ext uri="{FF2B5EF4-FFF2-40B4-BE49-F238E27FC236}">
                  <a16:creationId xmlns:a16="http://schemas.microsoft.com/office/drawing/2014/main" id="{E8440067-6B40-6949-E66D-EE27F1ADA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437" y="3219450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val 23">
              <a:extLst>
                <a:ext uri="{FF2B5EF4-FFF2-40B4-BE49-F238E27FC236}">
                  <a16:creationId xmlns:a16="http://schemas.microsoft.com/office/drawing/2014/main" id="{24E66E3F-B723-58E4-4690-16C195B93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725" y="1847850"/>
              <a:ext cx="1628775" cy="1628775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24">
              <a:extLst>
                <a:ext uri="{FF2B5EF4-FFF2-40B4-BE49-F238E27FC236}">
                  <a16:creationId xmlns:a16="http://schemas.microsoft.com/office/drawing/2014/main" id="{D4D9A193-1F94-D2AA-20B5-1B73A4672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3476625"/>
              <a:ext cx="3625850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5">
              <a:extLst>
                <a:ext uri="{FF2B5EF4-FFF2-40B4-BE49-F238E27FC236}">
                  <a16:creationId xmlns:a16="http://schemas.microsoft.com/office/drawing/2014/main" id="{F0AF6645-25C9-B2A0-CCE1-79D741F1B3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6175" y="2638424"/>
              <a:ext cx="31750" cy="866775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31">
              <a:extLst>
                <a:ext uri="{FF2B5EF4-FFF2-40B4-BE49-F238E27FC236}">
                  <a16:creationId xmlns:a16="http://schemas.microsoft.com/office/drawing/2014/main" id="{FBE1319E-48AE-DD26-BC64-2BF9BABE6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300" y="2638425"/>
              <a:ext cx="47625" cy="476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6DF84F4-6B1D-95C4-F0ED-4A5485DEB80A}"/>
                </a:ext>
              </a:extLst>
            </p:cNvPr>
            <p:cNvCxnSpPr>
              <a:cxnSpLocks/>
              <a:stCxn id="22" idx="2"/>
            </p:cNvCxnSpPr>
            <p:nvPr/>
          </p:nvCxnSpPr>
          <p:spPr bwMode="auto">
            <a:xfrm flipH="1">
              <a:off x="2438400" y="2662238"/>
              <a:ext cx="1231900" cy="814387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910843C-34F4-B5FB-3452-D52662AA6E2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69232" y="2667000"/>
              <a:ext cx="2201068" cy="809625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500754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6" grpId="0"/>
      <p:bldP spid="9" grpId="0"/>
      <p:bldP spid="10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782518">
            <a:off x="16011183" y="-450072"/>
            <a:ext cx="1749946" cy="1827620"/>
          </a:xfrm>
          <a:prstGeom prst="rect">
            <a:avLst/>
          </a:prstGeom>
        </p:spPr>
      </p:pic>
      <p:pic>
        <p:nvPicPr>
          <p:cNvPr id="39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3500727">
            <a:off x="-265360" y="9094411"/>
            <a:ext cx="2345824" cy="601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50C682-A76A-4790-96DE-BCC283BECCC8}"/>
              </a:ext>
            </a:extLst>
          </p:cNvPr>
          <p:cNvSpPr txBox="1"/>
          <p:nvPr/>
        </p:nvSpPr>
        <p:spPr>
          <a:xfrm>
            <a:off x="457018" y="955517"/>
            <a:ext cx="17626909" cy="65556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             </a:t>
            </a:r>
            <a:r>
              <a:rPr lang="en-US" sz="4000" dirty="0">
                <a:latin typeface="Arial "/>
              </a:rPr>
              <a:t>Cho đường thẳng a </a:t>
            </a:r>
            <a:r>
              <a:rPr lang="en-US" sz="4000" dirty="0" err="1">
                <a:latin typeface="Arial "/>
              </a:rPr>
              <a:t>và</a:t>
            </a:r>
            <a:r>
              <a:rPr lang="en-US" sz="4000" dirty="0">
                <a:latin typeface="Arial "/>
              </a:rPr>
              <a:t> đường </a:t>
            </a:r>
            <a:r>
              <a:rPr lang="en-US" sz="4000" dirty="0" err="1">
                <a:latin typeface="Arial "/>
              </a:rPr>
              <a:t>tròn</a:t>
            </a:r>
            <a:r>
              <a:rPr lang="en-US" sz="4000" dirty="0">
                <a:latin typeface="Arial "/>
              </a:rPr>
              <a:t> (O; R) </a:t>
            </a:r>
            <a:r>
              <a:rPr lang="en-US" sz="4000" dirty="0" err="1">
                <a:latin typeface="Arial "/>
              </a:rPr>
              <a:t>thỏa</a:t>
            </a:r>
            <a:r>
              <a:rPr lang="en-US" sz="4000" dirty="0">
                <a:latin typeface="Arial 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 "/>
              </a:rPr>
              <a:t>mãn</a:t>
            </a:r>
            <a:r>
              <a:rPr lang="en-US" sz="4000" dirty="0">
                <a:latin typeface="Arial "/>
              </a:rPr>
              <a:t> đường thẳng a </a:t>
            </a:r>
            <a:r>
              <a:rPr lang="en-US" sz="4000" dirty="0" err="1">
                <a:latin typeface="Arial "/>
              </a:rPr>
              <a:t>đi</a:t>
            </a:r>
            <a:r>
              <a:rPr lang="en-US" sz="4000" dirty="0">
                <a:latin typeface="Arial "/>
              </a:rPr>
              <a:t> qua điểm H </a:t>
            </a:r>
            <a:r>
              <a:rPr lang="en-US" sz="4000" dirty="0" err="1">
                <a:latin typeface="Arial "/>
              </a:rPr>
              <a:t>thuộc</a:t>
            </a:r>
            <a:r>
              <a:rPr lang="en-US" sz="4000" dirty="0">
                <a:latin typeface="Arial "/>
              </a:rPr>
              <a:t> đường </a:t>
            </a:r>
            <a:r>
              <a:rPr lang="en-US" sz="4000" dirty="0" err="1">
                <a:latin typeface="Arial "/>
              </a:rPr>
              <a:t>tròn</a:t>
            </a:r>
            <a:r>
              <a:rPr lang="en-US" sz="4000" dirty="0">
                <a:latin typeface="Arial 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 "/>
              </a:rPr>
              <a:t>(O;R) </a:t>
            </a:r>
            <a:r>
              <a:rPr lang="en-US" sz="4000" dirty="0" err="1">
                <a:latin typeface="Arial "/>
              </a:rPr>
              <a:t>và</a:t>
            </a:r>
            <a:r>
              <a:rPr lang="en-US" sz="4000" dirty="0">
                <a:latin typeface="Arial "/>
              </a:rPr>
              <a:t> a </a:t>
            </a:r>
            <a:r>
              <a:rPr lang="en-US" sz="4000" dirty="0" err="1">
                <a:latin typeface="Arial "/>
              </a:rPr>
              <a:t>vuông</a:t>
            </a:r>
            <a:r>
              <a:rPr lang="en-US" sz="4000" dirty="0">
                <a:latin typeface="Arial "/>
              </a:rPr>
              <a:t> góc với OH. </a:t>
            </a:r>
          </a:p>
          <a:p>
            <a:pPr algn="just">
              <a:lnSpc>
                <a:spcPct val="150000"/>
              </a:lnSpc>
            </a:pPr>
            <a:r>
              <a:rPr lang="vi-VN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a) So sánh khoảng cách từ điểm O đến đường thẳng a và bán kính R.</a:t>
            </a:r>
            <a:endParaRPr lang="en-US" sz="40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b) Giả sử N là điểm thuộc đường thẳng a và N khác H. So sánh ON và R. Điểm N có thuộc đường tròn (O; R) hay không?</a:t>
            </a:r>
          </a:p>
          <a:p>
            <a:pPr algn="just">
              <a:lnSpc>
                <a:spcPct val="150000"/>
              </a:lnSpc>
            </a:pPr>
            <a:r>
              <a:rPr lang="vi-VN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c) Đường thẳng a có phải là tiếp tuyến của đường tròn (O; R) hay không?</a:t>
            </a:r>
            <a:endParaRPr lang="en-US" sz="40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DF875C-FBF5-49DC-5AB3-ADEC1AB855C3}"/>
              </a:ext>
            </a:extLst>
          </p:cNvPr>
          <p:cNvSpPr txBox="1"/>
          <p:nvPr/>
        </p:nvSpPr>
        <p:spPr>
          <a:xfrm>
            <a:off x="228509" y="7959372"/>
            <a:ext cx="18083928" cy="916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0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a) Vì OH ⊥ a tại H nên khoảng cách từ O đến đường thẳng a là OH = R.</a:t>
            </a:r>
            <a:endParaRPr lang="en-US" sz="4000" b="1" i="0" dirty="0">
              <a:solidFill>
                <a:srgbClr val="00B0F0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FCC9C4-F20D-5E71-E48B-5363B3987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05" y="179007"/>
            <a:ext cx="1895494" cy="102065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A45BA33-DF5C-0BFA-2FFA-F7B1E4EBE1A0}"/>
              </a:ext>
            </a:extLst>
          </p:cNvPr>
          <p:cNvGrpSpPr/>
          <p:nvPr/>
        </p:nvGrpSpPr>
        <p:grpSpPr>
          <a:xfrm>
            <a:off x="8266833" y="-1662009"/>
            <a:ext cx="9931350" cy="5723335"/>
            <a:chOff x="8337600" y="-1662009"/>
            <a:chExt cx="9931350" cy="5723335"/>
          </a:xfrm>
        </p:grpSpPr>
        <p:grpSp>
          <p:nvGrpSpPr>
            <p:cNvPr id="2" name="Group 4">
              <a:extLst>
                <a:ext uri="{FF2B5EF4-FFF2-40B4-BE49-F238E27FC236}">
                  <a16:creationId xmlns:a16="http://schemas.microsoft.com/office/drawing/2014/main" id="{675964A3-72B6-9DA5-2E9B-30753BA41B3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337600" y="-1662009"/>
              <a:ext cx="9931350" cy="5723335"/>
              <a:chOff x="2541" y="1802"/>
              <a:chExt cx="4675" cy="2659"/>
            </a:xfrm>
          </p:grpSpPr>
          <p:sp>
            <p:nvSpPr>
              <p:cNvPr id="7" name="AutoShape 3">
                <a:extLst>
                  <a:ext uri="{FF2B5EF4-FFF2-40B4-BE49-F238E27FC236}">
                    <a16:creationId xmlns:a16="http://schemas.microsoft.com/office/drawing/2014/main" id="{A268AC5F-62D3-3E48-9AC7-A7920F70DBB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541" y="1802"/>
                <a:ext cx="1660" cy="1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121DB2A6-71F3-7456-DFDB-3755CBD23AC0}"/>
                  </a:ext>
                </a:extLst>
              </p:cNvPr>
              <p:cNvSpPr>
                <a:spLocks/>
              </p:cNvSpPr>
              <p:nvPr/>
            </p:nvSpPr>
            <p:spPr bwMode="auto">
              <a:xfrm rot="8257027">
                <a:off x="6051" y="3995"/>
                <a:ext cx="83" cy="155"/>
              </a:xfrm>
              <a:custGeom>
                <a:avLst/>
                <a:gdLst>
                  <a:gd name="T0" fmla="*/ 83 w 83"/>
                  <a:gd name="T1" fmla="*/ 155 h 155"/>
                  <a:gd name="T2" fmla="*/ 0 w 83"/>
                  <a:gd name="T3" fmla="*/ 81 h 155"/>
                  <a:gd name="T4" fmla="*/ 75 w 83"/>
                  <a:gd name="T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55">
                    <a:moveTo>
                      <a:pt x="83" y="155"/>
                    </a:moveTo>
                    <a:lnTo>
                      <a:pt x="0" y="81"/>
                    </a:lnTo>
                    <a:lnTo>
                      <a:pt x="75" y="0"/>
                    </a:lnTo>
                  </a:path>
                </a:pathLst>
              </a:custGeom>
              <a:noFill/>
              <a:ln w="31750" cap="flat">
                <a:solidFill>
                  <a:srgbClr val="4040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90C61D6-C2A5-546F-3EF5-C67356CB6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1" y="2898"/>
                <a:ext cx="1274" cy="1250"/>
              </a:xfrm>
              <a:prstGeom prst="ellipse">
                <a:avLst/>
              </a:prstGeom>
              <a:noFill/>
              <a:ln w="31750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Line 8">
                <a:extLst>
                  <a:ext uri="{FF2B5EF4-FFF2-40B4-BE49-F238E27FC236}">
                    <a16:creationId xmlns:a16="http://schemas.microsoft.com/office/drawing/2014/main" id="{AEB96B4E-6B47-CA22-C76E-67ADB2D135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20" y="3516"/>
                <a:ext cx="9" cy="619"/>
              </a:xfrm>
              <a:prstGeom prst="line">
                <a:avLst/>
              </a:prstGeom>
              <a:noFill/>
              <a:ln w="31750" cap="flat">
                <a:solidFill>
                  <a:srgbClr val="0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Line 9">
                <a:extLst>
                  <a:ext uri="{FF2B5EF4-FFF2-40B4-BE49-F238E27FC236}">
                    <a16:creationId xmlns:a16="http://schemas.microsoft.com/office/drawing/2014/main" id="{6E3E2865-5914-B9D9-8E80-77C8E4CF6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2" y="3510"/>
                <a:ext cx="705" cy="618"/>
              </a:xfrm>
              <a:prstGeom prst="line">
                <a:avLst/>
              </a:prstGeom>
              <a:noFill/>
              <a:ln w="31750" cap="flat">
                <a:solidFill>
                  <a:srgbClr val="0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Line 10">
                <a:extLst>
                  <a:ext uri="{FF2B5EF4-FFF2-40B4-BE49-F238E27FC236}">
                    <a16:creationId xmlns:a16="http://schemas.microsoft.com/office/drawing/2014/main" id="{B6209471-8830-C8B5-1121-A5A6CFC91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54" y="4135"/>
                <a:ext cx="2262" cy="0"/>
              </a:xfrm>
              <a:prstGeom prst="line">
                <a:avLst/>
              </a:prstGeom>
              <a:noFill/>
              <a:ln w="31750" cap="flat">
                <a:solidFill>
                  <a:srgbClr val="0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F79C8CB9-E42D-F72F-9F23-6C1320F7C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6" y="4145"/>
                <a:ext cx="187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BB96B03D-3CD4-7635-8725-80056891B5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56" y="3485"/>
                <a:ext cx="182" cy="273"/>
                <a:chOff x="5856" y="3485"/>
                <a:chExt cx="182" cy="273"/>
              </a:xfrm>
            </p:grpSpPr>
            <p:sp>
              <p:nvSpPr>
                <p:cNvPr id="18" name="Oval 21">
                  <a:extLst>
                    <a:ext uri="{FF2B5EF4-FFF2-40B4-BE49-F238E27FC236}">
                      <a16:creationId xmlns:a16="http://schemas.microsoft.com/office/drawing/2014/main" id="{3896F2FF-29C6-B4CB-3B03-501F0DBB96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6" y="3485"/>
                  <a:ext cx="52" cy="51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Oval 22">
                  <a:extLst>
                    <a:ext uri="{FF2B5EF4-FFF2-40B4-BE49-F238E27FC236}">
                      <a16:creationId xmlns:a16="http://schemas.microsoft.com/office/drawing/2014/main" id="{6A86CE41-15AE-5600-564C-1DC1A9C752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6" y="3485"/>
                  <a:ext cx="52" cy="51"/>
                </a:xfrm>
                <a:prstGeom prst="ellips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23">
                  <a:extLst>
                    <a:ext uri="{FF2B5EF4-FFF2-40B4-BE49-F238E27FC236}">
                      <a16:creationId xmlns:a16="http://schemas.microsoft.com/office/drawing/2014/main" id="{02D8F476-C237-54ED-2038-863C692C7B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56" y="3487"/>
                  <a:ext cx="164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800" b="1" i="1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O</a:t>
                  </a:r>
                  <a:endParaRPr kumimoji="0" lang="en-US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02BA295C-383B-9F33-D772-BF4FB6077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6" y="4174"/>
                <a:ext cx="176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7D06CF81-4252-B83D-15D5-573DF5FD0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4" y="4190"/>
                <a:ext cx="16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N</a:t>
                </a:r>
              </a:p>
            </p:txBody>
          </p:sp>
        </p:grp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C5B54467-496A-306D-CD24-E8CC0DF88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0712" y="2474698"/>
              <a:ext cx="23884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0146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782518">
            <a:off x="16011183" y="-450072"/>
            <a:ext cx="1749946" cy="1827620"/>
          </a:xfrm>
          <a:prstGeom prst="rect">
            <a:avLst/>
          </a:prstGeom>
        </p:spPr>
      </p:pic>
      <p:pic>
        <p:nvPicPr>
          <p:cNvPr id="39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3500727">
            <a:off x="-265360" y="9094411"/>
            <a:ext cx="2345824" cy="601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50C682-A76A-4790-96DE-BCC283BECCC8}"/>
              </a:ext>
            </a:extLst>
          </p:cNvPr>
          <p:cNvSpPr txBox="1"/>
          <p:nvPr/>
        </p:nvSpPr>
        <p:spPr>
          <a:xfrm>
            <a:off x="457019" y="179007"/>
            <a:ext cx="17626909" cy="73805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             </a:t>
            </a:r>
            <a:r>
              <a:rPr lang="en-US" sz="4000" dirty="0">
                <a:latin typeface="Arial "/>
              </a:rPr>
              <a:t>Cho đường thẳng a </a:t>
            </a:r>
            <a:r>
              <a:rPr lang="en-US" sz="4000" dirty="0" err="1">
                <a:latin typeface="Arial "/>
              </a:rPr>
              <a:t>và</a:t>
            </a:r>
            <a:r>
              <a:rPr lang="en-US" sz="4000" dirty="0">
                <a:latin typeface="Arial "/>
              </a:rPr>
              <a:t> đường </a:t>
            </a:r>
            <a:r>
              <a:rPr lang="en-US" sz="4000" dirty="0" err="1">
                <a:latin typeface="Arial "/>
              </a:rPr>
              <a:t>tròn</a:t>
            </a:r>
            <a:r>
              <a:rPr lang="en-US" sz="4000" dirty="0">
                <a:latin typeface="Arial "/>
              </a:rPr>
              <a:t> (O; R) </a:t>
            </a:r>
            <a:r>
              <a:rPr lang="en-US" sz="4000" dirty="0" err="1">
                <a:latin typeface="Arial "/>
              </a:rPr>
              <a:t>thỏa</a:t>
            </a:r>
            <a:r>
              <a:rPr lang="en-US" sz="4000" dirty="0">
                <a:latin typeface="Arial 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 "/>
              </a:rPr>
              <a:t>mãn</a:t>
            </a:r>
            <a:r>
              <a:rPr lang="en-US" sz="4000" dirty="0">
                <a:latin typeface="Arial "/>
              </a:rPr>
              <a:t> đường thẳng a </a:t>
            </a:r>
            <a:r>
              <a:rPr lang="en-US" sz="4000" dirty="0" err="1">
                <a:latin typeface="Arial "/>
              </a:rPr>
              <a:t>đi</a:t>
            </a:r>
            <a:r>
              <a:rPr lang="en-US" sz="4000" dirty="0">
                <a:latin typeface="Arial "/>
              </a:rPr>
              <a:t> qua điểm H </a:t>
            </a:r>
            <a:r>
              <a:rPr lang="en-US" sz="4000" dirty="0" err="1">
                <a:latin typeface="Arial "/>
              </a:rPr>
              <a:t>thuộc</a:t>
            </a:r>
            <a:r>
              <a:rPr lang="en-US" sz="4000" dirty="0">
                <a:latin typeface="Arial "/>
              </a:rPr>
              <a:t> đường </a:t>
            </a:r>
            <a:r>
              <a:rPr lang="en-US" sz="4000" dirty="0" err="1">
                <a:latin typeface="Arial "/>
              </a:rPr>
              <a:t>tròn</a:t>
            </a:r>
            <a:r>
              <a:rPr lang="en-US" sz="4000" dirty="0">
                <a:latin typeface="Arial 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 "/>
              </a:rPr>
              <a:t>(O;R) </a:t>
            </a:r>
            <a:r>
              <a:rPr lang="en-US" sz="4000" dirty="0" err="1">
                <a:latin typeface="Arial "/>
              </a:rPr>
              <a:t>và</a:t>
            </a:r>
            <a:r>
              <a:rPr lang="en-US" sz="4000" dirty="0">
                <a:latin typeface="Arial "/>
              </a:rPr>
              <a:t> a </a:t>
            </a:r>
            <a:r>
              <a:rPr lang="en-US" sz="4000" dirty="0" err="1">
                <a:latin typeface="Arial "/>
              </a:rPr>
              <a:t>vuông</a:t>
            </a:r>
            <a:r>
              <a:rPr lang="en-US" sz="4000" dirty="0">
                <a:latin typeface="Arial "/>
              </a:rPr>
              <a:t> góc với OH. </a:t>
            </a:r>
            <a:r>
              <a:rPr lang="en-US" sz="4000" dirty="0" err="1">
                <a:latin typeface="Arial "/>
              </a:rPr>
              <a:t>Lấy</a:t>
            </a:r>
            <a:r>
              <a:rPr lang="en-US" sz="4000" dirty="0">
                <a:latin typeface="Arial "/>
              </a:rPr>
              <a:t> điểm N </a:t>
            </a:r>
            <a:r>
              <a:rPr lang="en-US" sz="4000" dirty="0" err="1">
                <a:latin typeface="Arial "/>
              </a:rPr>
              <a:t>thuộc</a:t>
            </a:r>
            <a:r>
              <a:rPr lang="en-US" sz="4000" dirty="0">
                <a:latin typeface="Arial "/>
              </a:rPr>
              <a:t> đường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 "/>
              </a:rPr>
              <a:t>thẳng a </a:t>
            </a:r>
            <a:r>
              <a:rPr lang="en-US" sz="4000" dirty="0" err="1">
                <a:latin typeface="Arial "/>
              </a:rPr>
              <a:t>và</a:t>
            </a:r>
            <a:r>
              <a:rPr lang="en-US" sz="4000" dirty="0">
                <a:latin typeface="Arial "/>
              </a:rPr>
              <a:t> N khác H </a:t>
            </a:r>
          </a:p>
          <a:p>
            <a:pPr algn="just">
              <a:lnSpc>
                <a:spcPct val="150000"/>
              </a:lnSpc>
            </a:pPr>
            <a:r>
              <a:rPr lang="vi-VN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a) So sánh khoảng cách từ điểm O đến đường thẳng a và bán kính R.</a:t>
            </a:r>
            <a:endParaRPr lang="en-US" sz="40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b) Giả sử N là điểm thuộc đường thẳng a và N khác H. So sánh ON và R. Điểm N có thuộc đường tròn (O; R) hay không?</a:t>
            </a:r>
          </a:p>
          <a:p>
            <a:pPr algn="just">
              <a:lnSpc>
                <a:spcPct val="150000"/>
              </a:lnSpc>
            </a:pPr>
            <a:r>
              <a:rPr lang="vi-VN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c) Đường thẳng a có phải là tiếp tuyến của đường tròn (O; R) hay không?</a:t>
            </a:r>
            <a:endParaRPr lang="en-US" sz="40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DF875C-FBF5-49DC-5AB3-ADEC1AB855C3}"/>
              </a:ext>
            </a:extLst>
          </p:cNvPr>
          <p:cNvSpPr txBox="1"/>
          <p:nvPr/>
        </p:nvSpPr>
        <p:spPr>
          <a:xfrm>
            <a:off x="204072" y="7520089"/>
            <a:ext cx="17398128" cy="27669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0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Arial "/>
              </a:rPr>
              <a:t>b) Ta có ON, OH lần lượt là đường xiên và đường vuông góc kẻ từ O đến đường thẳng a nên ON &gt; OH hay ON &gt; R.</a:t>
            </a:r>
            <a:endParaRPr lang="en-US" sz="4000" b="1" i="0" dirty="0">
              <a:solidFill>
                <a:srgbClr val="00B0F0"/>
              </a:solidFill>
              <a:effectLst/>
              <a:highlight>
                <a:srgbClr val="FFFFFF"/>
              </a:highlight>
              <a:latin typeface="Arial "/>
            </a:endParaRPr>
          </a:p>
          <a:p>
            <a:pPr algn="just">
              <a:lnSpc>
                <a:spcPct val="150000"/>
              </a:lnSpc>
            </a:pPr>
            <a:r>
              <a:rPr lang="pt-BR" sz="4000" b="1" i="0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Arial "/>
              </a:rPr>
              <a:t>Do đó điểm N nằm ngoài đường tròn (O; R).</a:t>
            </a:r>
            <a:endParaRPr lang="en-US" sz="4000" b="1" i="0" dirty="0">
              <a:solidFill>
                <a:srgbClr val="00B0F0"/>
              </a:solidFill>
              <a:effectLst/>
              <a:latin typeface="Arial 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BD2A5-3163-4D14-430A-FFD659349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05" y="179007"/>
            <a:ext cx="1895494" cy="102065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73F1D9E-5B89-D2B1-4A53-ACDA262BA84A}"/>
              </a:ext>
            </a:extLst>
          </p:cNvPr>
          <p:cNvGrpSpPr/>
          <p:nvPr/>
        </p:nvGrpSpPr>
        <p:grpSpPr>
          <a:xfrm>
            <a:off x="8266833" y="-1662009"/>
            <a:ext cx="9931350" cy="5723335"/>
            <a:chOff x="8337600" y="-1662009"/>
            <a:chExt cx="9931350" cy="5723335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A8CDB242-BBB1-1DB2-FADD-CC4E0355858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337600" y="-1662009"/>
              <a:ext cx="9931350" cy="5723335"/>
              <a:chOff x="2541" y="1802"/>
              <a:chExt cx="4675" cy="2659"/>
            </a:xfrm>
          </p:grpSpPr>
          <p:sp>
            <p:nvSpPr>
              <p:cNvPr id="9" name="AutoShape 3">
                <a:extLst>
                  <a:ext uri="{FF2B5EF4-FFF2-40B4-BE49-F238E27FC236}">
                    <a16:creationId xmlns:a16="http://schemas.microsoft.com/office/drawing/2014/main" id="{AB2A1479-9D79-EB20-4C99-974ED8CF217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541" y="1802"/>
                <a:ext cx="1660" cy="1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EC120489-B5C6-6722-524D-C0DB160E117E}"/>
                  </a:ext>
                </a:extLst>
              </p:cNvPr>
              <p:cNvSpPr>
                <a:spLocks/>
              </p:cNvSpPr>
              <p:nvPr/>
            </p:nvSpPr>
            <p:spPr bwMode="auto">
              <a:xfrm rot="8257027">
                <a:off x="6051" y="3995"/>
                <a:ext cx="83" cy="155"/>
              </a:xfrm>
              <a:custGeom>
                <a:avLst/>
                <a:gdLst>
                  <a:gd name="T0" fmla="*/ 83 w 83"/>
                  <a:gd name="T1" fmla="*/ 155 h 155"/>
                  <a:gd name="T2" fmla="*/ 0 w 83"/>
                  <a:gd name="T3" fmla="*/ 81 h 155"/>
                  <a:gd name="T4" fmla="*/ 75 w 83"/>
                  <a:gd name="T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55">
                    <a:moveTo>
                      <a:pt x="83" y="155"/>
                    </a:moveTo>
                    <a:lnTo>
                      <a:pt x="0" y="81"/>
                    </a:lnTo>
                    <a:lnTo>
                      <a:pt x="75" y="0"/>
                    </a:lnTo>
                  </a:path>
                </a:pathLst>
              </a:custGeom>
              <a:noFill/>
              <a:ln w="31750" cap="flat">
                <a:solidFill>
                  <a:srgbClr val="4040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62772C2-191C-A7A6-1465-99DAB7C8E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1" y="2898"/>
                <a:ext cx="1274" cy="1250"/>
              </a:xfrm>
              <a:prstGeom prst="ellipse">
                <a:avLst/>
              </a:prstGeom>
              <a:noFill/>
              <a:ln w="31750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3F437080-C19D-2E24-3669-7EE1A620F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20" y="3516"/>
                <a:ext cx="9" cy="619"/>
              </a:xfrm>
              <a:prstGeom prst="line">
                <a:avLst/>
              </a:prstGeom>
              <a:noFill/>
              <a:ln w="31750" cap="flat">
                <a:solidFill>
                  <a:srgbClr val="0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0FAFF137-BD83-02C1-3EC5-3443014824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2" y="3510"/>
                <a:ext cx="705" cy="618"/>
              </a:xfrm>
              <a:prstGeom prst="line">
                <a:avLst/>
              </a:prstGeom>
              <a:noFill/>
              <a:ln w="31750" cap="flat">
                <a:solidFill>
                  <a:srgbClr val="0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10">
                <a:extLst>
                  <a:ext uri="{FF2B5EF4-FFF2-40B4-BE49-F238E27FC236}">
                    <a16:creationId xmlns:a16="http://schemas.microsoft.com/office/drawing/2014/main" id="{24EFBFF3-3538-AAF2-5A25-9C4AA8D13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54" y="4135"/>
                <a:ext cx="2262" cy="0"/>
              </a:xfrm>
              <a:prstGeom prst="line">
                <a:avLst/>
              </a:prstGeom>
              <a:noFill/>
              <a:ln w="31750" cap="flat">
                <a:solidFill>
                  <a:srgbClr val="0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1">
                <a:extLst>
                  <a:ext uri="{FF2B5EF4-FFF2-40B4-BE49-F238E27FC236}">
                    <a16:creationId xmlns:a16="http://schemas.microsoft.com/office/drawing/2014/main" id="{BE8F2494-CB4E-ECE1-7E7E-6793D23FD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6" y="4145"/>
                <a:ext cx="187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grpSp>
            <p:nvGrpSpPr>
              <p:cNvPr id="17" name="Group 24">
                <a:extLst>
                  <a:ext uri="{FF2B5EF4-FFF2-40B4-BE49-F238E27FC236}">
                    <a16:creationId xmlns:a16="http://schemas.microsoft.com/office/drawing/2014/main" id="{860383B4-00D4-EF8E-383D-78B911A2EC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56" y="3485"/>
                <a:ext cx="182" cy="273"/>
                <a:chOff x="5856" y="3485"/>
                <a:chExt cx="182" cy="273"/>
              </a:xfrm>
            </p:grpSpPr>
            <p:sp>
              <p:nvSpPr>
                <p:cNvPr id="20" name="Oval 21">
                  <a:extLst>
                    <a:ext uri="{FF2B5EF4-FFF2-40B4-BE49-F238E27FC236}">
                      <a16:creationId xmlns:a16="http://schemas.microsoft.com/office/drawing/2014/main" id="{9B958D6F-A31B-9258-53BA-A89D22E090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6" y="3485"/>
                  <a:ext cx="52" cy="51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Oval 22">
                  <a:extLst>
                    <a:ext uri="{FF2B5EF4-FFF2-40B4-BE49-F238E27FC236}">
                      <a16:creationId xmlns:a16="http://schemas.microsoft.com/office/drawing/2014/main" id="{880A769A-4556-2EAD-70D3-5715A6595C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6" y="3485"/>
                  <a:ext cx="52" cy="51"/>
                </a:xfrm>
                <a:prstGeom prst="ellips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ectangle 23">
                  <a:extLst>
                    <a:ext uri="{FF2B5EF4-FFF2-40B4-BE49-F238E27FC236}">
                      <a16:creationId xmlns:a16="http://schemas.microsoft.com/office/drawing/2014/main" id="{893A94EE-CD43-9F49-572E-7E98C97E3C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56" y="3487"/>
                  <a:ext cx="164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800" b="1" i="1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O</a:t>
                  </a:r>
                  <a:endParaRPr kumimoji="0" lang="en-US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sp>
            <p:nvSpPr>
              <p:cNvPr id="18" name="Rectangle 27">
                <a:extLst>
                  <a:ext uri="{FF2B5EF4-FFF2-40B4-BE49-F238E27FC236}">
                    <a16:creationId xmlns:a16="http://schemas.microsoft.com/office/drawing/2014/main" id="{AF080CD2-7937-7E6A-75CE-EE94715F0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6" y="4174"/>
                <a:ext cx="176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9" name="Rectangle 35">
                <a:extLst>
                  <a:ext uri="{FF2B5EF4-FFF2-40B4-BE49-F238E27FC236}">
                    <a16:creationId xmlns:a16="http://schemas.microsoft.com/office/drawing/2014/main" id="{77C00ED1-76E4-36FB-0B02-2A3FA46FF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4" y="4190"/>
                <a:ext cx="16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N</a:t>
                </a:r>
              </a:p>
            </p:txBody>
          </p:sp>
        </p:grp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1FE9DB1F-EC3B-63A6-AC42-BA60F4FC6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0712" y="2474698"/>
              <a:ext cx="23884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165548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782518">
            <a:off x="16011183" y="-450072"/>
            <a:ext cx="1749946" cy="1827620"/>
          </a:xfrm>
          <a:prstGeom prst="rect">
            <a:avLst/>
          </a:prstGeom>
        </p:spPr>
      </p:pic>
      <p:pic>
        <p:nvPicPr>
          <p:cNvPr id="39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3500727">
            <a:off x="-265360" y="9094411"/>
            <a:ext cx="2345824" cy="601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50C682-A76A-4790-96DE-BCC283BECCC8}"/>
              </a:ext>
            </a:extLst>
          </p:cNvPr>
          <p:cNvSpPr txBox="1"/>
          <p:nvPr/>
        </p:nvSpPr>
        <p:spPr>
          <a:xfrm>
            <a:off x="457019" y="179007"/>
            <a:ext cx="17626909" cy="73805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             </a:t>
            </a:r>
            <a:r>
              <a:rPr lang="en-US" sz="4000" dirty="0">
                <a:latin typeface="Arial "/>
              </a:rPr>
              <a:t>Cho đường thẳng a </a:t>
            </a:r>
            <a:r>
              <a:rPr lang="en-US" sz="4000" dirty="0" err="1">
                <a:latin typeface="Arial "/>
              </a:rPr>
              <a:t>và</a:t>
            </a:r>
            <a:r>
              <a:rPr lang="en-US" sz="4000" dirty="0">
                <a:latin typeface="Arial "/>
              </a:rPr>
              <a:t> đường </a:t>
            </a:r>
            <a:r>
              <a:rPr lang="en-US" sz="4000" dirty="0" err="1">
                <a:latin typeface="Arial "/>
              </a:rPr>
              <a:t>tròn</a:t>
            </a:r>
            <a:r>
              <a:rPr lang="en-US" sz="4000" dirty="0">
                <a:latin typeface="Arial "/>
              </a:rPr>
              <a:t> (O; R) </a:t>
            </a:r>
            <a:r>
              <a:rPr lang="en-US" sz="4000" dirty="0" err="1">
                <a:latin typeface="Arial "/>
              </a:rPr>
              <a:t>thỏa</a:t>
            </a:r>
            <a:endParaRPr lang="en-US" sz="4000" dirty="0">
              <a:latin typeface="Arial 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 "/>
              </a:rPr>
              <a:t> </a:t>
            </a:r>
            <a:r>
              <a:rPr lang="en-US" sz="4000" dirty="0" err="1">
                <a:latin typeface="Arial "/>
              </a:rPr>
              <a:t>mãn</a:t>
            </a:r>
            <a:r>
              <a:rPr lang="en-US" sz="4000" dirty="0">
                <a:latin typeface="Arial "/>
              </a:rPr>
              <a:t> đường thẳng a </a:t>
            </a:r>
            <a:r>
              <a:rPr lang="en-US" sz="4000" dirty="0" err="1">
                <a:latin typeface="Arial "/>
              </a:rPr>
              <a:t>đi</a:t>
            </a:r>
            <a:r>
              <a:rPr lang="en-US" sz="4000" dirty="0">
                <a:latin typeface="Arial "/>
              </a:rPr>
              <a:t> qua điểm H </a:t>
            </a:r>
            <a:r>
              <a:rPr lang="en-US" sz="4000" dirty="0" err="1">
                <a:latin typeface="Arial "/>
              </a:rPr>
              <a:t>thuộc</a:t>
            </a:r>
            <a:r>
              <a:rPr lang="en-US" sz="4000" dirty="0">
                <a:latin typeface="Arial "/>
              </a:rPr>
              <a:t> đường </a:t>
            </a:r>
            <a:r>
              <a:rPr lang="en-US" sz="4000" dirty="0" err="1">
                <a:latin typeface="Arial "/>
              </a:rPr>
              <a:t>tròn</a:t>
            </a:r>
            <a:r>
              <a:rPr lang="en-US" sz="4000" dirty="0">
                <a:latin typeface="Arial 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 "/>
              </a:rPr>
              <a:t>(O;R) </a:t>
            </a:r>
            <a:r>
              <a:rPr lang="en-US" sz="4000" dirty="0" err="1">
                <a:latin typeface="Arial "/>
              </a:rPr>
              <a:t>và</a:t>
            </a:r>
            <a:r>
              <a:rPr lang="en-US" sz="4000" dirty="0">
                <a:latin typeface="Arial "/>
              </a:rPr>
              <a:t> a </a:t>
            </a:r>
            <a:r>
              <a:rPr lang="en-US" sz="4000" dirty="0" err="1">
                <a:latin typeface="Arial "/>
              </a:rPr>
              <a:t>vuông</a:t>
            </a:r>
            <a:r>
              <a:rPr lang="en-US" sz="4000" dirty="0">
                <a:latin typeface="Arial "/>
              </a:rPr>
              <a:t> góc với OH. </a:t>
            </a:r>
            <a:r>
              <a:rPr lang="en-US" sz="4000" dirty="0" err="1">
                <a:latin typeface="Arial "/>
              </a:rPr>
              <a:t>Lấy</a:t>
            </a:r>
            <a:r>
              <a:rPr lang="en-US" sz="4000" dirty="0">
                <a:latin typeface="Arial "/>
              </a:rPr>
              <a:t> điểm N </a:t>
            </a:r>
            <a:r>
              <a:rPr lang="en-US" sz="4000" dirty="0" err="1">
                <a:latin typeface="Arial "/>
              </a:rPr>
              <a:t>thuộc</a:t>
            </a:r>
            <a:r>
              <a:rPr lang="en-US" sz="4000" dirty="0">
                <a:latin typeface="Arial "/>
              </a:rPr>
              <a:t> đường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 "/>
              </a:rPr>
              <a:t>thẳng a </a:t>
            </a:r>
            <a:r>
              <a:rPr lang="en-US" sz="4000" dirty="0" err="1">
                <a:latin typeface="Arial "/>
              </a:rPr>
              <a:t>và</a:t>
            </a:r>
            <a:r>
              <a:rPr lang="en-US" sz="4000" dirty="0">
                <a:latin typeface="Arial "/>
              </a:rPr>
              <a:t> N khác H </a:t>
            </a:r>
          </a:p>
          <a:p>
            <a:pPr algn="just">
              <a:lnSpc>
                <a:spcPct val="150000"/>
              </a:lnSpc>
            </a:pPr>
            <a:r>
              <a:rPr lang="vi-VN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a) So sánh khoảng cách từ điểm O đến đường thẳng a và bán kính R.</a:t>
            </a:r>
            <a:endParaRPr lang="en-US" sz="40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b) Giả sử N là điểm thuộc đường thẳng a và N khác H. So sánh ON và R. Điểm N có thuộc đường tròn (O; R) hay không?</a:t>
            </a:r>
          </a:p>
          <a:p>
            <a:pPr algn="just">
              <a:lnSpc>
                <a:spcPct val="150000"/>
              </a:lnSpc>
            </a:pPr>
            <a:r>
              <a:rPr lang="vi-VN" sz="4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c) Đường thẳng a có phải là tiếp tuyến của đường tròn (O; R) hay không?</a:t>
            </a:r>
            <a:endParaRPr lang="en-US" sz="40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DF875C-FBF5-49DC-5AB3-ADEC1AB855C3}"/>
              </a:ext>
            </a:extLst>
          </p:cNvPr>
          <p:cNvSpPr txBox="1"/>
          <p:nvPr/>
        </p:nvSpPr>
        <p:spPr>
          <a:xfrm>
            <a:off x="228509" y="7959372"/>
            <a:ext cx="17626909" cy="9003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0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Arial "/>
              </a:rPr>
              <a:t>c) </a:t>
            </a:r>
            <a:r>
              <a:rPr lang="en-US" sz="4000" b="1" i="0" dirty="0" err="1">
                <a:solidFill>
                  <a:srgbClr val="00B0F0"/>
                </a:solidFill>
                <a:effectLst/>
                <a:highlight>
                  <a:srgbClr val="FFFFFF"/>
                </a:highlight>
                <a:latin typeface="Arial "/>
              </a:rPr>
              <a:t>Vì</a:t>
            </a:r>
            <a:r>
              <a:rPr lang="en-US" sz="4000" b="1" i="0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Arial "/>
              </a:rPr>
              <a:t> </a:t>
            </a:r>
            <a:r>
              <a:rPr lang="vi-VN" sz="4000" b="1" i="0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Arial "/>
              </a:rPr>
              <a:t>a </a:t>
            </a:r>
            <a:r>
              <a:rPr lang="vi-VN" sz="4000" b="1" i="0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Arial "/>
                <a:sym typeface="Symbol" panose="05050102010706020507" pitchFamily="18" charset="2"/>
              </a:rPr>
              <a:t></a:t>
            </a:r>
            <a:r>
              <a:rPr lang="vi-VN" sz="4000" b="1" i="0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Arial "/>
              </a:rPr>
              <a:t> OH tại điểm H nên a là tiếp tuyến của đường tròn (O; R) tại H.</a:t>
            </a:r>
            <a:endParaRPr lang="en-US" sz="4000" b="1" i="0" dirty="0">
              <a:solidFill>
                <a:srgbClr val="00B0F0"/>
              </a:solidFill>
              <a:effectLst/>
              <a:latin typeface="Arial 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B80611-017C-7703-A9D1-79D57CDDD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05" y="179007"/>
            <a:ext cx="1895494" cy="102065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8EB9BA8-28F4-8645-0050-2179B68E8891}"/>
              </a:ext>
            </a:extLst>
          </p:cNvPr>
          <p:cNvGrpSpPr/>
          <p:nvPr/>
        </p:nvGrpSpPr>
        <p:grpSpPr>
          <a:xfrm>
            <a:off x="8266833" y="-1662009"/>
            <a:ext cx="9931350" cy="5723335"/>
            <a:chOff x="8337600" y="-1662009"/>
            <a:chExt cx="9931350" cy="5723335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74614EBE-6E11-59C0-CD0B-24B14805C8F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337600" y="-1662009"/>
              <a:ext cx="9931350" cy="5723335"/>
              <a:chOff x="2541" y="1802"/>
              <a:chExt cx="4675" cy="2659"/>
            </a:xfrm>
          </p:grpSpPr>
          <p:sp>
            <p:nvSpPr>
              <p:cNvPr id="9" name="AutoShape 3">
                <a:extLst>
                  <a:ext uri="{FF2B5EF4-FFF2-40B4-BE49-F238E27FC236}">
                    <a16:creationId xmlns:a16="http://schemas.microsoft.com/office/drawing/2014/main" id="{CEF0AFED-C3FC-E61C-0DEB-3A757BFE31B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541" y="1802"/>
                <a:ext cx="1660" cy="1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0664F25E-4702-2FDF-0DF3-D9FEB08DBF7E}"/>
                  </a:ext>
                </a:extLst>
              </p:cNvPr>
              <p:cNvSpPr>
                <a:spLocks/>
              </p:cNvSpPr>
              <p:nvPr/>
            </p:nvSpPr>
            <p:spPr bwMode="auto">
              <a:xfrm rot="8257027">
                <a:off x="6051" y="3995"/>
                <a:ext cx="83" cy="155"/>
              </a:xfrm>
              <a:custGeom>
                <a:avLst/>
                <a:gdLst>
                  <a:gd name="T0" fmla="*/ 83 w 83"/>
                  <a:gd name="T1" fmla="*/ 155 h 155"/>
                  <a:gd name="T2" fmla="*/ 0 w 83"/>
                  <a:gd name="T3" fmla="*/ 81 h 155"/>
                  <a:gd name="T4" fmla="*/ 75 w 83"/>
                  <a:gd name="T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55">
                    <a:moveTo>
                      <a:pt x="83" y="155"/>
                    </a:moveTo>
                    <a:lnTo>
                      <a:pt x="0" y="81"/>
                    </a:lnTo>
                    <a:lnTo>
                      <a:pt x="75" y="0"/>
                    </a:lnTo>
                  </a:path>
                </a:pathLst>
              </a:custGeom>
              <a:noFill/>
              <a:ln w="31750" cap="flat">
                <a:solidFill>
                  <a:srgbClr val="4040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105FC80-801C-6264-ED6B-AE3C21E01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1" y="2898"/>
                <a:ext cx="1274" cy="1250"/>
              </a:xfrm>
              <a:prstGeom prst="ellipse">
                <a:avLst/>
              </a:prstGeom>
              <a:noFill/>
              <a:ln w="31750" cap="flat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6C9884B5-18A1-80F7-DCB4-AAA46DDB18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20" y="3516"/>
                <a:ext cx="9" cy="619"/>
              </a:xfrm>
              <a:prstGeom prst="line">
                <a:avLst/>
              </a:prstGeom>
              <a:noFill/>
              <a:ln w="31750" cap="flat">
                <a:solidFill>
                  <a:srgbClr val="0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15FAA9CA-CAA2-1013-C206-954F9B8F4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2" y="3510"/>
                <a:ext cx="705" cy="618"/>
              </a:xfrm>
              <a:prstGeom prst="line">
                <a:avLst/>
              </a:prstGeom>
              <a:noFill/>
              <a:ln w="31750" cap="flat">
                <a:solidFill>
                  <a:srgbClr val="0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10">
                <a:extLst>
                  <a:ext uri="{FF2B5EF4-FFF2-40B4-BE49-F238E27FC236}">
                    <a16:creationId xmlns:a16="http://schemas.microsoft.com/office/drawing/2014/main" id="{83E20FCF-49D6-B56E-1A3D-3B747B08A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54" y="4135"/>
                <a:ext cx="2262" cy="0"/>
              </a:xfrm>
              <a:prstGeom prst="line">
                <a:avLst/>
              </a:prstGeom>
              <a:noFill/>
              <a:ln w="31750" cap="flat">
                <a:solidFill>
                  <a:srgbClr val="0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1">
                <a:extLst>
                  <a:ext uri="{FF2B5EF4-FFF2-40B4-BE49-F238E27FC236}">
                    <a16:creationId xmlns:a16="http://schemas.microsoft.com/office/drawing/2014/main" id="{0BE71DB5-CD4B-60EE-ECD2-FAB6CAD1D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6" y="4145"/>
                <a:ext cx="187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grpSp>
            <p:nvGrpSpPr>
              <p:cNvPr id="17" name="Group 24">
                <a:extLst>
                  <a:ext uri="{FF2B5EF4-FFF2-40B4-BE49-F238E27FC236}">
                    <a16:creationId xmlns:a16="http://schemas.microsoft.com/office/drawing/2014/main" id="{88B05114-D7FF-2991-8806-4FE737541E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56" y="3485"/>
                <a:ext cx="182" cy="273"/>
                <a:chOff x="5856" y="3485"/>
                <a:chExt cx="182" cy="273"/>
              </a:xfrm>
            </p:grpSpPr>
            <p:sp>
              <p:nvSpPr>
                <p:cNvPr id="20" name="Oval 21">
                  <a:extLst>
                    <a:ext uri="{FF2B5EF4-FFF2-40B4-BE49-F238E27FC236}">
                      <a16:creationId xmlns:a16="http://schemas.microsoft.com/office/drawing/2014/main" id="{D4C6BC8C-FF86-6920-F101-E2ADD1775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6" y="3485"/>
                  <a:ext cx="52" cy="51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Oval 22">
                  <a:extLst>
                    <a:ext uri="{FF2B5EF4-FFF2-40B4-BE49-F238E27FC236}">
                      <a16:creationId xmlns:a16="http://schemas.microsoft.com/office/drawing/2014/main" id="{A13BF6CF-EC5F-1934-2EFF-7296AAD5B0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6" y="3485"/>
                  <a:ext cx="52" cy="51"/>
                </a:xfrm>
                <a:prstGeom prst="ellips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ectangle 23">
                  <a:extLst>
                    <a:ext uri="{FF2B5EF4-FFF2-40B4-BE49-F238E27FC236}">
                      <a16:creationId xmlns:a16="http://schemas.microsoft.com/office/drawing/2014/main" id="{46FCFA58-73C3-5E79-FFA5-8E12761726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56" y="3487"/>
                  <a:ext cx="164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800" b="1" i="1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O</a:t>
                  </a:r>
                  <a:endParaRPr kumimoji="0" lang="en-US" alt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sp>
            <p:nvSpPr>
              <p:cNvPr id="18" name="Rectangle 27">
                <a:extLst>
                  <a:ext uri="{FF2B5EF4-FFF2-40B4-BE49-F238E27FC236}">
                    <a16:creationId xmlns:a16="http://schemas.microsoft.com/office/drawing/2014/main" id="{043AF61D-5D47-4CA4-9B96-ECAD0388D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6" y="4174"/>
                <a:ext cx="176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9" name="Rectangle 35">
                <a:extLst>
                  <a:ext uri="{FF2B5EF4-FFF2-40B4-BE49-F238E27FC236}">
                    <a16:creationId xmlns:a16="http://schemas.microsoft.com/office/drawing/2014/main" id="{175B2C5D-7B2B-E8FD-943B-FA26BE9C7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4" y="4190"/>
                <a:ext cx="16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N</a:t>
                </a:r>
              </a:p>
            </p:txBody>
          </p:sp>
        </p:grp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0B197DA-0139-1462-DA7F-EAF96876A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0712" y="2474698"/>
              <a:ext cx="23884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6974152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600446" y="1006642"/>
            <a:ext cx="5181600" cy="1424521"/>
            <a:chOff x="6858000" y="38100"/>
            <a:chExt cx="5181600" cy="1424521"/>
          </a:xfrm>
        </p:grpSpPr>
        <p:grpSp>
          <p:nvGrpSpPr>
            <p:cNvPr id="23" name="Group 9"/>
            <p:cNvGrpSpPr/>
            <p:nvPr/>
          </p:nvGrpSpPr>
          <p:grpSpPr>
            <a:xfrm>
              <a:off x="6858000" y="38100"/>
              <a:ext cx="5181600" cy="1424521"/>
              <a:chOff x="0" y="0"/>
              <a:chExt cx="6451824" cy="1216384"/>
            </a:xfrm>
          </p:grpSpPr>
          <p:sp>
            <p:nvSpPr>
              <p:cNvPr id="24" name="Freeform 10"/>
              <p:cNvSpPr/>
              <p:nvPr/>
            </p:nvSpPr>
            <p:spPr>
              <a:xfrm>
                <a:off x="12700" y="12700"/>
                <a:ext cx="6387054" cy="114780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1"/>
              <p:cNvSpPr/>
              <p:nvPr/>
            </p:nvSpPr>
            <p:spPr>
              <a:xfrm>
                <a:off x="0" y="0"/>
                <a:ext cx="6451824" cy="1216384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Google Shape;197;p7"/>
            <p:cNvSpPr txBox="1"/>
            <p:nvPr/>
          </p:nvSpPr>
          <p:spPr>
            <a:xfrm>
              <a:off x="7240637" y="291382"/>
              <a:ext cx="4419480" cy="938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500" b="1" dirty="0">
                  <a:solidFill>
                    <a:schemeClr val="tx2"/>
                  </a:solidFill>
                  <a:latin typeface="Arial"/>
                  <a:ea typeface="Arial"/>
                  <a:cs typeface="Arial"/>
                  <a:sym typeface="Arial"/>
                </a:rPr>
                <a:t>ĐỊNH LÍ</a:t>
              </a:r>
              <a:endParaRPr sz="55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6911" y="8185549"/>
            <a:ext cx="1173320" cy="1045322"/>
          </a:xfrm>
          <a:prstGeom prst="rect">
            <a:avLst/>
          </a:prstGeom>
        </p:spPr>
      </p:pic>
      <p:pic>
        <p:nvPicPr>
          <p:cNvPr id="34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66133">
            <a:off x="2222048" y="9380821"/>
            <a:ext cx="2183861" cy="559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0"/>
            <a:ext cx="3237257" cy="3231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0" y="288280"/>
            <a:ext cx="2987299" cy="2517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8EFE10-A0B1-2CA1-40DD-F1A18900824A}"/>
              </a:ext>
            </a:extLst>
          </p:cNvPr>
          <p:cNvSpPr txBox="1"/>
          <p:nvPr/>
        </p:nvSpPr>
        <p:spPr>
          <a:xfrm>
            <a:off x="990601" y="4229749"/>
            <a:ext cx="16639630" cy="4924361"/>
          </a:xfrm>
          <a:prstGeom prst="rect">
            <a:avLst/>
          </a:prstGeom>
          <a:solidFill>
            <a:srgbClr val="DBF9FD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một đường thẳng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qua một điểm của một đường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góc với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qua điểm đó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đường thẳng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của đường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BE028-D542-6AA5-66D2-CA17928AE6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094" y="2806146"/>
            <a:ext cx="1436306" cy="191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18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grpSp>
        <p:nvGrpSpPr>
          <p:cNvPr id="2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192642" y="2428407"/>
            <a:ext cx="2351174" cy="1289304"/>
            <a:chOff x="7837953" y="804641"/>
            <a:chExt cx="2022200" cy="1289304"/>
          </a:xfrm>
        </p:grpSpPr>
        <p:pic>
          <p:nvPicPr>
            <p:cNvPr id="3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4522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2E739D2-DBA6-85D7-D390-19FB14EEBCAA}"/>
              </a:ext>
            </a:extLst>
          </p:cNvPr>
          <p:cNvSpPr txBox="1"/>
          <p:nvPr/>
        </p:nvSpPr>
        <p:spPr>
          <a:xfrm>
            <a:off x="715282" y="4388123"/>
            <a:ext cx="12989958" cy="2953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4000" b="1" kern="100" dirty="0">
                <a:solidFill>
                  <a:srgbClr val="00B0F0"/>
                </a:solidFill>
                <a:latin typeface="Arial "/>
                <a:ea typeface="Times New Roman" panose="02020603050405020304" pitchFamily="18" charset="0"/>
                <a:cs typeface="Arial" panose="020B0604020202020204" pitchFamily="34" charset="0"/>
              </a:rPr>
              <a:t>Vẽ đường thẳng d đi qua M và vuông góc với OM. </a:t>
            </a:r>
            <a:endParaRPr lang="en-US" sz="4000" b="1" kern="100" dirty="0">
              <a:solidFill>
                <a:srgbClr val="00B0F0"/>
              </a:solidFill>
              <a:latin typeface="Arial 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kern="100" dirty="0" err="1">
                <a:solidFill>
                  <a:srgbClr val="00B0F0"/>
                </a:solidFill>
                <a:latin typeface="Arial 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b="1" kern="100" dirty="0">
                <a:solidFill>
                  <a:srgbClr val="00B0F0"/>
                </a:solidFill>
                <a:latin typeface="Arial 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b="1" kern="100" dirty="0">
                <a:solidFill>
                  <a:srgbClr val="00B0F0"/>
                </a:solidFill>
                <a:latin typeface="Arial 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vi-VN" sz="4000" b="1" kern="100" dirty="0">
                <a:solidFill>
                  <a:srgbClr val="00B0F0"/>
                </a:solidFill>
                <a:latin typeface="Arial 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</a:t>
            </a:r>
            <a:r>
              <a:rPr lang="vi-VN" sz="4000" b="1" kern="100" dirty="0">
                <a:solidFill>
                  <a:srgbClr val="00B0F0"/>
                </a:solidFill>
                <a:latin typeface="Arial "/>
                <a:ea typeface="Times New Roman" panose="02020603050405020304" pitchFamily="18" charset="0"/>
                <a:cs typeface="Arial" panose="020B0604020202020204" pitchFamily="34" charset="0"/>
              </a:rPr>
              <a:t> (O; OM) và </a:t>
            </a:r>
            <a:r>
              <a:rPr lang="en-US" sz="4000" b="1" dirty="0">
                <a:solidFill>
                  <a:srgbClr val="00B0F0"/>
                </a:solidFill>
                <a:latin typeface="Arial "/>
              </a:rPr>
              <a:t>d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 ⊥ </a:t>
            </a:r>
            <a:r>
              <a:rPr lang="en-US" sz="4000" b="1" dirty="0">
                <a:solidFill>
                  <a:srgbClr val="00B0F0"/>
                </a:solidFill>
                <a:latin typeface="Arial "/>
              </a:rPr>
              <a:t>OM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Arial "/>
              </a:rPr>
              <a:t>tại</a:t>
            </a:r>
            <a:r>
              <a:rPr lang="en-US" sz="4000" b="1" dirty="0">
                <a:solidFill>
                  <a:srgbClr val="00B0F0"/>
                </a:solidFill>
                <a:latin typeface="Arial "/>
              </a:rPr>
              <a:t> M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4000" b="1" kern="100" dirty="0">
                <a:solidFill>
                  <a:srgbClr val="00B0F0"/>
                </a:solidFill>
                <a:latin typeface="Arial "/>
                <a:ea typeface="Times New Roman" panose="02020603050405020304" pitchFamily="18" charset="0"/>
                <a:cs typeface="Arial" panose="020B0604020202020204" pitchFamily="34" charset="0"/>
              </a:rPr>
              <a:t>nên đường thẳng d là tiếp tuyến của đường tròn</a:t>
            </a:r>
            <a:r>
              <a:rPr lang="en-US" sz="4000" b="1" kern="100" dirty="0">
                <a:solidFill>
                  <a:srgbClr val="00B0F0"/>
                </a:solidFill>
                <a:latin typeface="Arial 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b="1" kern="100" dirty="0">
                <a:solidFill>
                  <a:srgbClr val="00B0F0"/>
                </a:solidFill>
                <a:latin typeface="Arial "/>
                <a:ea typeface="Times New Roman" panose="02020603050405020304" pitchFamily="18" charset="0"/>
                <a:cs typeface="Arial" panose="020B0604020202020204" pitchFamily="34" charset="0"/>
              </a:rPr>
              <a:t>(O)</a:t>
            </a:r>
            <a:endParaRPr lang="en-US" sz="4000" b="1" kern="100" dirty="0">
              <a:solidFill>
                <a:srgbClr val="00B0F0"/>
              </a:solidFill>
              <a:effectLst/>
              <a:latin typeface="Arial 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100" y="324806"/>
            <a:ext cx="166695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đường tròn (O) và điểm M thuộc đường tròn. Hãy nêu cách vẽ đường thẳng d là tiếp tuyến của đường tròn (O) tại điểm M</a:t>
            </a:r>
            <a:endParaRPr lang="en-US" sz="4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BCAE0-281E-5C40-C971-7D8486C99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18" y="430492"/>
            <a:ext cx="2243999" cy="847734"/>
          </a:xfrm>
          <a:prstGeom prst="rect">
            <a:avLst/>
          </a:prstGeom>
        </p:spPr>
      </p:pic>
      <p:sp>
        <p:nvSpPr>
          <p:cNvPr id="9" name="AutoShape 3">
            <a:extLst>
              <a:ext uri="{FF2B5EF4-FFF2-40B4-BE49-F238E27FC236}">
                <a16:creationId xmlns:a16="http://schemas.microsoft.com/office/drawing/2014/main" id="{45803632-DF81-0A87-DED3-03180D40498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rot="16200000">
            <a:off x="11172346" y="9821753"/>
            <a:ext cx="4329300" cy="471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9C6C7D-80E7-C34B-8ABB-8ECA49758008}"/>
              </a:ext>
            </a:extLst>
          </p:cNvPr>
          <p:cNvGrpSpPr/>
          <p:nvPr/>
        </p:nvGrpSpPr>
        <p:grpSpPr>
          <a:xfrm>
            <a:off x="13877386" y="3560663"/>
            <a:ext cx="4083972" cy="3322607"/>
            <a:chOff x="13877386" y="3560663"/>
            <a:chExt cx="4083972" cy="332260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4D77FC0-E1C6-C36E-6D9E-8E51C96207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3867640" y="3570409"/>
              <a:ext cx="3322607" cy="3303116"/>
            </a:xfrm>
            <a:prstGeom prst="ellipse">
              <a:avLst/>
            </a:prstGeom>
            <a:noFill/>
            <a:ln w="31750" cap="flat">
              <a:solidFill>
                <a:srgbClr val="008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FB2ACC2E-9914-4EA4-6088-6368842B11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16316562" y="4439324"/>
              <a:ext cx="23472" cy="1635703"/>
            </a:xfrm>
            <a:prstGeom prst="line">
              <a:avLst/>
            </a:prstGeom>
            <a:noFill/>
            <a:ln w="3175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" name="Group 24">
              <a:extLst>
                <a:ext uri="{FF2B5EF4-FFF2-40B4-BE49-F238E27FC236}">
                  <a16:creationId xmlns:a16="http://schemas.microsoft.com/office/drawing/2014/main" id="{2F1CB8D8-714A-D0F4-D121-1FEB5A1ADD56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4884953" y="5187803"/>
              <a:ext cx="717203" cy="639483"/>
              <a:chOff x="5791" y="3294"/>
              <a:chExt cx="275" cy="242"/>
            </a:xfrm>
          </p:grpSpPr>
          <p:sp>
            <p:nvSpPr>
              <p:cNvPr id="19" name="Oval 21">
                <a:extLst>
                  <a:ext uri="{FF2B5EF4-FFF2-40B4-BE49-F238E27FC236}">
                    <a16:creationId xmlns:a16="http://schemas.microsoft.com/office/drawing/2014/main" id="{85FAEF05-B6CD-25B1-3429-51624E254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6" y="3485"/>
                <a:ext cx="52" cy="5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22">
                <a:extLst>
                  <a:ext uri="{FF2B5EF4-FFF2-40B4-BE49-F238E27FC236}">
                    <a16:creationId xmlns:a16="http://schemas.microsoft.com/office/drawing/2014/main" id="{65E37F89-113F-960F-8DE4-5E298DA13E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6" y="3485"/>
                <a:ext cx="52" cy="51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3">
                <a:extLst>
                  <a:ext uri="{FF2B5EF4-FFF2-40B4-BE49-F238E27FC236}">
                    <a16:creationId xmlns:a16="http://schemas.microsoft.com/office/drawing/2014/main" id="{4BF8ACE9-AFC0-F552-88A3-68FF4C104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848" y="3237"/>
                <a:ext cx="162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65D71692-0BDD-D893-875B-B20156A29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7367" y="4923350"/>
              <a:ext cx="583991" cy="787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8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755D14-60EF-C425-CB2A-6E2D538FC3B2}"/>
              </a:ext>
            </a:extLst>
          </p:cNvPr>
          <p:cNvGrpSpPr/>
          <p:nvPr/>
        </p:nvGrpSpPr>
        <p:grpSpPr>
          <a:xfrm>
            <a:off x="16776201" y="2418353"/>
            <a:ext cx="1026607" cy="5362073"/>
            <a:chOff x="16776201" y="2418353"/>
            <a:chExt cx="1026607" cy="5362073"/>
          </a:xfrm>
        </p:grpSpPr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4C1CC664-63BE-D080-EAAE-1D0D2CA7BCF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14520605" y="5099390"/>
              <a:ext cx="5362073" cy="0"/>
            </a:xfrm>
            <a:prstGeom prst="line">
              <a:avLst/>
            </a:prstGeom>
            <a:noFill/>
            <a:ln w="3175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26F7794-FF2A-1B5B-02EE-4F778C57DC39}"/>
                </a:ext>
              </a:extLst>
            </p:cNvPr>
            <p:cNvSpPr>
              <a:spLocks/>
            </p:cNvSpPr>
            <p:nvPr/>
          </p:nvSpPr>
          <p:spPr bwMode="auto">
            <a:xfrm rot="2857027">
              <a:off x="16872761" y="4875037"/>
              <a:ext cx="216465" cy="409586"/>
            </a:xfrm>
            <a:custGeom>
              <a:avLst/>
              <a:gdLst>
                <a:gd name="T0" fmla="*/ 83 w 83"/>
                <a:gd name="T1" fmla="*/ 155 h 155"/>
                <a:gd name="T2" fmla="*/ 0 w 83"/>
                <a:gd name="T3" fmla="*/ 81 h 155"/>
                <a:gd name="T4" fmla="*/ 75 w 83"/>
                <a:gd name="T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155">
                  <a:moveTo>
                    <a:pt x="83" y="155"/>
                  </a:moveTo>
                  <a:lnTo>
                    <a:pt x="0" y="81"/>
                  </a:lnTo>
                  <a:lnTo>
                    <a:pt x="75" y="0"/>
                  </a:lnTo>
                </a:path>
              </a:pathLst>
            </a:custGeom>
            <a:noFill/>
            <a:ln w="31750" cap="flat">
              <a:solidFill>
                <a:srgbClr val="4040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35">
              <a:extLst>
                <a:ext uri="{FF2B5EF4-FFF2-40B4-BE49-F238E27FC236}">
                  <a16:creationId xmlns:a16="http://schemas.microsoft.com/office/drawing/2014/main" id="{A64C8B3E-6134-9CE5-9FC1-0CD3B0E78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5502" y="2886492"/>
              <a:ext cx="367306" cy="787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10664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98029" y="49532"/>
            <a:ext cx="17104171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vi-VN" sz="4000" dirty="0">
                <a:latin typeface="Arial "/>
              </a:rPr>
              <a:t>Cho đường tròn (O; R) và (O’; R’) tiếp xúc ngoài nhau tại điểm I. Gọi d là tiếp tuyến của (O; R) tại điểm I. Chứng minh d là tiếp tuyến của (O’; R’).</a:t>
            </a:r>
            <a:endParaRPr lang="en-US" sz="4000" kern="100" dirty="0">
              <a:latin typeface="Arial 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28703">
            <a:off x="16729032" y="-717169"/>
            <a:ext cx="2085013" cy="1774090"/>
          </a:xfrm>
          <a:prstGeom prst="rect">
            <a:avLst/>
          </a:prstGeom>
        </p:spPr>
      </p:pic>
      <p:pic>
        <p:nvPicPr>
          <p:cNvPr id="4" name="Picture 38">
            <a:extLst>
              <a:ext uri="{FF2B5EF4-FFF2-40B4-BE49-F238E27FC236}">
                <a16:creationId xmlns:a16="http://schemas.microsoft.com/office/drawing/2014/main" id="{30B27C80-5618-6D67-A2A3-3078B05827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80090" y="7931991"/>
            <a:ext cx="2307909" cy="23550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5C653-BF85-2D21-C659-5F92A0504273}"/>
              </a:ext>
            </a:extLst>
          </p:cNvPr>
          <p:cNvSpPr txBox="1"/>
          <p:nvPr/>
        </p:nvSpPr>
        <p:spPr>
          <a:xfrm>
            <a:off x="161797" y="4178674"/>
            <a:ext cx="1267432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rgbClr val="00B0F0"/>
                </a:solidFill>
                <a:latin typeface="Arial "/>
              </a:rPr>
              <a:t>Vì đường tròn (O; R) và (O’; R’) tiếp xúc ngoài nhau tại I nên O, I, O’ thẳng hàng và I nằm giữa O và O’.</a:t>
            </a:r>
          </a:p>
        </p:txBody>
      </p:sp>
      <p:grpSp>
        <p:nvGrpSpPr>
          <p:cNvPr id="12" name="Google Shape;305;p14">
            <a:extLst>
              <a:ext uri="{FF2B5EF4-FFF2-40B4-BE49-F238E27FC236}">
                <a16:creationId xmlns:a16="http://schemas.microsoft.com/office/drawing/2014/main" id="{97B514F8-0946-C0CF-D957-DED7BE7AF7D5}"/>
              </a:ext>
            </a:extLst>
          </p:cNvPr>
          <p:cNvGrpSpPr/>
          <p:nvPr/>
        </p:nvGrpSpPr>
        <p:grpSpPr>
          <a:xfrm flipH="1">
            <a:off x="187179" y="2850937"/>
            <a:ext cx="1699513" cy="1188276"/>
            <a:chOff x="7890477" y="787864"/>
            <a:chExt cx="2022200" cy="1289304"/>
          </a:xfrm>
        </p:grpSpPr>
        <p:pic>
          <p:nvPicPr>
            <p:cNvPr id="13" name="Google Shape;306;p14">
              <a:extLst>
                <a:ext uri="{FF2B5EF4-FFF2-40B4-BE49-F238E27FC236}">
                  <a16:creationId xmlns:a16="http://schemas.microsoft.com/office/drawing/2014/main" id="{5741719F-DC4C-685F-0E19-0DA0032F1C4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34187" y="787864"/>
              <a:ext cx="1912845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307;p14">
              <a:extLst>
                <a:ext uri="{FF2B5EF4-FFF2-40B4-BE49-F238E27FC236}">
                  <a16:creationId xmlns:a16="http://schemas.microsoft.com/office/drawing/2014/main" id="{2613B949-3927-11D4-6B49-B293BBF9FE5C}"/>
                </a:ext>
              </a:extLst>
            </p:cNvPr>
            <p:cNvSpPr txBox="1"/>
            <p:nvPr/>
          </p:nvSpPr>
          <p:spPr>
            <a:xfrm>
              <a:off x="7890477" y="870543"/>
              <a:ext cx="2022200" cy="707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B4833A9-E249-327A-FCED-FDDD6197BDB5}"/>
              </a:ext>
            </a:extLst>
          </p:cNvPr>
          <p:cNvSpPr txBox="1"/>
          <p:nvPr/>
        </p:nvSpPr>
        <p:spPr>
          <a:xfrm>
            <a:off x="242349" y="6501507"/>
            <a:ext cx="18026600" cy="1823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rgbClr val="00B0F0"/>
                </a:solidFill>
                <a:latin typeface="Arial "/>
              </a:rPr>
              <a:t>Vì đường thẳng d là tiếp tuyến của đường tròn (O; R) tại I nên d ⊥ OI tại I.</a:t>
            </a:r>
            <a:endParaRPr lang="en-US" sz="4000" b="1" dirty="0">
              <a:solidFill>
                <a:srgbClr val="00B0F0"/>
              </a:solidFill>
              <a:latin typeface="Arial "/>
            </a:endParaRPr>
          </a:p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rgbClr val="00B0F0"/>
                </a:solidFill>
                <a:latin typeface="Arial "/>
              </a:rPr>
              <a:t>Do đó d ⊥ O’I tại I, mà I </a:t>
            </a:r>
            <a:r>
              <a:rPr lang="en-US" sz="4000" b="1" kern="100" dirty="0">
                <a:solidFill>
                  <a:srgbClr val="00B0F0"/>
                </a:solidFill>
                <a:latin typeface="Arial 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 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(O’; R’) nên d là tiếp tuyến của (O’; R’).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7F08D3-7311-4897-E916-3C0E5F77F8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127" r="11373"/>
          <a:stretch/>
        </p:blipFill>
        <p:spPr>
          <a:xfrm>
            <a:off x="242349" y="49532"/>
            <a:ext cx="1187675" cy="13001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399614-E749-685E-4C5E-0435CA866BD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960" t="4337" r="13756" b="8573"/>
          <a:stretch/>
        </p:blipFill>
        <p:spPr>
          <a:xfrm>
            <a:off x="12496800" y="1997360"/>
            <a:ext cx="5520917" cy="466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1234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grpSp>
        <p:nvGrpSpPr>
          <p:cNvPr id="2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-76200" y="4207185"/>
            <a:ext cx="2351174" cy="1289304"/>
            <a:chOff x="7837953" y="804641"/>
            <a:chExt cx="2022200" cy="1289304"/>
          </a:xfrm>
        </p:grpSpPr>
        <p:pic>
          <p:nvPicPr>
            <p:cNvPr id="3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74522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E739D2-DBA6-85D7-D390-19FB14EEBCAA}"/>
                  </a:ext>
                </a:extLst>
              </p:cNvPr>
              <p:cNvSpPr txBox="1"/>
              <p:nvPr/>
            </p:nvSpPr>
            <p:spPr>
              <a:xfrm>
                <a:off x="685800" y="5936700"/>
                <a:ext cx="16838804" cy="37642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000" b="1" kern="100" dirty="0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Vì OI là đường kính</a:t>
                </a:r>
                <a:r>
                  <a:rPr lang="en-US" sz="4000" b="1" kern="100" dirty="0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vi-VN" sz="4000" b="1" kern="100" dirty="0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KM là bán kính của (K) nên KM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000" b="1" kern="100" dirty="0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 OI.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000" b="1" kern="100" dirty="0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:r>
                  <a:rPr lang="vi-VN" sz="4000" b="1" dirty="0">
                    <a:solidFill>
                      <a:srgbClr val="00B0F0"/>
                    </a:solidFill>
                    <a:latin typeface="Arial "/>
                  </a:rPr>
                  <a:t>∆O</a:t>
                </a:r>
                <a:r>
                  <a:rPr lang="vi-VN" sz="4000" b="1" kern="100" dirty="0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IM có  KM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000" b="1" kern="100" dirty="0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 OI nên </a:t>
                </a:r>
                <a:r>
                  <a:rPr lang="vi-VN" sz="4000" b="1" dirty="0">
                    <a:solidFill>
                      <a:srgbClr val="00B0F0"/>
                    </a:solidFill>
                    <a:latin typeface="Arial "/>
                  </a:rPr>
                  <a:t>∆</a:t>
                </a:r>
                <a:r>
                  <a:rPr lang="vi-VN" sz="4000" b="1" kern="100" dirty="0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MOI vuông tại M. </a:t>
                </a:r>
                <a:r>
                  <a:rPr lang="en-US" sz="4000" b="1" kern="100" dirty="0" err="1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b="1" kern="100" dirty="0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kern="100" dirty="0" err="1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b="1" kern="100" dirty="0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4000" b="1" kern="100" dirty="0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IM</a:t>
                </a:r>
                <a:r>
                  <a:rPr lang="en-US" sz="4000" b="1" kern="100" dirty="0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4000" b="1" dirty="0">
                    <a:solidFill>
                      <a:srgbClr val="00B0F0"/>
                    </a:solidFill>
                    <a:latin typeface="Arial "/>
                  </a:rPr>
                  <a:t>⊥</a:t>
                </a:r>
                <a:r>
                  <a:rPr lang="vi-VN" sz="4000" b="1" kern="100" dirty="0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 OM tại M</a:t>
                </a:r>
                <a:r>
                  <a:rPr lang="en-US" sz="4000" b="1" kern="100" dirty="0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kern="100" dirty="0" err="1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b="1" kern="100" dirty="0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4000" b="1" kern="100" dirty="0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 M</a:t>
                </a:r>
                <a:r>
                  <a:rPr lang="en-US" sz="4000" b="1" kern="100" dirty="0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kern="100" dirty="0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 (O) </a:t>
                </a:r>
                <a:r>
                  <a:rPr lang="en-US" sz="4000" b="1" kern="100" dirty="0" err="1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và</a:t>
                </a:r>
                <a:r>
                  <a:rPr lang="en-US" sz="4000" b="1" kern="100" dirty="0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vi-VN" sz="4000" b="1" kern="100" dirty="0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IM</a:t>
                </a:r>
                <a:r>
                  <a:rPr lang="en-US" sz="4000" b="1" kern="100" dirty="0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4000" b="1" dirty="0">
                    <a:solidFill>
                      <a:srgbClr val="00B0F0"/>
                    </a:solidFill>
                    <a:latin typeface="Arial "/>
                  </a:rPr>
                  <a:t>⊥</a:t>
                </a:r>
                <a:r>
                  <a:rPr lang="vi-VN" sz="4000" b="1" kern="100" dirty="0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 OM tại M</a:t>
                </a:r>
                <a:r>
                  <a:rPr lang="en-US" sz="4000" b="1" kern="100" dirty="0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kern="100" dirty="0" err="1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b="1" kern="100" dirty="0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4000" b="1" kern="100" dirty="0">
                    <a:solidFill>
                      <a:srgbClr val="00B0F0"/>
                    </a:solidFill>
                    <a:latin typeface="Arial "/>
                    <a:ea typeface="Times New Roman" panose="02020603050405020304" pitchFamily="18" charset="0"/>
                    <a:cs typeface="Arial" panose="020B0604020202020204" pitchFamily="34" charset="0"/>
                  </a:rPr>
                  <a:t>IM là tiếp tuyến của (O) tại M</a:t>
                </a:r>
                <a:endParaRPr lang="en-US" sz="4000" b="1" kern="100" dirty="0">
                  <a:solidFill>
                    <a:srgbClr val="00B0F0"/>
                  </a:solidFill>
                  <a:effectLst/>
                  <a:latin typeface="Arial 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E739D2-DBA6-85D7-D390-19FB14EEB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936700"/>
                <a:ext cx="16838804" cy="3764236"/>
              </a:xfrm>
              <a:prstGeom prst="rect">
                <a:avLst/>
              </a:prstGeom>
              <a:blipFill>
                <a:blip r:embed="rId4"/>
                <a:stretch>
                  <a:fillRect l="-1303" b="-6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24598" y="315496"/>
            <a:ext cx="16838804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đường tròn (O) và điểm I ở ngoài đường tròn. Gọi M là giao điểm của đường tròn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đường kính IO và đường tròn (O). Chứng minh IM là tiếp tuyến của (O) tại M.</a:t>
            </a:r>
            <a:endParaRPr lang="en-US" sz="4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7E8574-0AD5-3E5A-AEC6-61BE86CD3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63055"/>
            <a:ext cx="2239957" cy="8540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B244579-EDD9-26AA-BC27-6BD4304A31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034" y="2521666"/>
            <a:ext cx="5001571" cy="353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422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648200" y="265083"/>
            <a:ext cx="9220201" cy="1447800"/>
            <a:chOff x="5420131" y="238626"/>
            <a:chExt cx="5765227" cy="1447800"/>
          </a:xfrm>
        </p:grpSpPr>
        <p:sp>
          <p:nvSpPr>
            <p:cNvPr id="21" name="Rounded Rectangle 20"/>
            <p:cNvSpPr/>
            <p:nvPr/>
          </p:nvSpPr>
          <p:spPr>
            <a:xfrm>
              <a:off x="5420131" y="238626"/>
              <a:ext cx="5765227" cy="1447800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5"/>
            <p:cNvSpPr txBox="1"/>
            <p:nvPr/>
          </p:nvSpPr>
          <p:spPr>
            <a:xfrm>
              <a:off x="5638801" y="342900"/>
              <a:ext cx="5334000" cy="10985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6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 TÌNH HUỐNG</a:t>
              </a:r>
            </a:p>
          </p:txBody>
        </p:sp>
      </p:grpSp>
      <p:pic>
        <p:nvPicPr>
          <p:cNvPr id="2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97400" y="695121"/>
            <a:ext cx="1173320" cy="1045322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585125">
            <a:off x="258002" y="561563"/>
            <a:ext cx="2183861" cy="559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624" y="586594"/>
            <a:ext cx="1554615" cy="1438781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957852" flipH="1">
            <a:off x="17140829" y="8369615"/>
            <a:ext cx="1124729" cy="16496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1156CD-AAE6-E0DA-CB66-C924505F5F2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750" t="18155" r="12083" b="55186"/>
          <a:stretch/>
        </p:blipFill>
        <p:spPr>
          <a:xfrm>
            <a:off x="1349931" y="2667378"/>
            <a:ext cx="14585624" cy="495224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73487" y="3466234"/>
            <a:ext cx="16341026" cy="5862165"/>
            <a:chOff x="1066800" y="3009900"/>
            <a:chExt cx="16341026" cy="5862165"/>
          </a:xfrm>
        </p:grpSpPr>
        <p:sp>
          <p:nvSpPr>
            <p:cNvPr id="28" name="Google Shape;259;p11"/>
            <p:cNvSpPr/>
            <p:nvPr/>
          </p:nvSpPr>
          <p:spPr>
            <a:xfrm>
              <a:off x="1066800" y="3009900"/>
              <a:ext cx="16341026" cy="5862165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96768" y="3286330"/>
              <a:ext cx="15029693" cy="5495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800" b="1" dirty="0">
                  <a:solidFill>
                    <a:schemeClr val="bg1"/>
                  </a:solidFill>
                  <a:latin typeface="Arial "/>
                </a:rPr>
                <a:t>Cho điểm I </a:t>
              </a:r>
              <a:r>
                <a:rPr lang="en-US" sz="4800" b="1" dirty="0" err="1">
                  <a:solidFill>
                    <a:schemeClr val="bg1"/>
                  </a:solidFill>
                  <a:latin typeface="Arial "/>
                </a:rPr>
                <a:t>nằm</a:t>
              </a:r>
              <a:r>
                <a:rPr lang="en-US" sz="4800" b="1" dirty="0">
                  <a:solidFill>
                    <a:schemeClr val="bg1"/>
                  </a:solidFill>
                  <a:latin typeface="Arial 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Arial "/>
                </a:rPr>
                <a:t>ngoài</a:t>
              </a:r>
              <a:r>
                <a:rPr lang="en-US" sz="4800" b="1" dirty="0">
                  <a:solidFill>
                    <a:schemeClr val="bg1"/>
                  </a:solidFill>
                  <a:latin typeface="Arial "/>
                </a:rPr>
                <a:t> (O). Ta </a:t>
              </a:r>
              <a:r>
                <a:rPr lang="en-US" sz="4800" b="1" dirty="0" err="1">
                  <a:solidFill>
                    <a:schemeClr val="bg1"/>
                  </a:solidFill>
                  <a:latin typeface="Arial "/>
                </a:rPr>
                <a:t>có</a:t>
              </a:r>
              <a:r>
                <a:rPr lang="en-US" sz="4800" b="1" dirty="0">
                  <a:solidFill>
                    <a:schemeClr val="bg1"/>
                  </a:solidFill>
                  <a:latin typeface="Arial 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Arial "/>
                </a:rPr>
                <a:t>thể</a:t>
              </a:r>
              <a:r>
                <a:rPr lang="en-US" sz="4800" b="1" dirty="0">
                  <a:solidFill>
                    <a:schemeClr val="bg1"/>
                  </a:solidFill>
                  <a:latin typeface="Arial 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Arial "/>
                </a:rPr>
                <a:t>vẽ</a:t>
              </a:r>
              <a:r>
                <a:rPr lang="en-US" sz="4800" b="1" dirty="0">
                  <a:solidFill>
                    <a:schemeClr val="bg1"/>
                  </a:solidFill>
                  <a:latin typeface="Arial "/>
                </a:rPr>
                <a:t> đường thẳng </a:t>
              </a:r>
              <a:r>
                <a:rPr lang="en-US" sz="4800" b="1" dirty="0" err="1">
                  <a:solidFill>
                    <a:schemeClr val="bg1"/>
                  </a:solidFill>
                  <a:latin typeface="Arial "/>
                </a:rPr>
                <a:t>đi</a:t>
              </a:r>
              <a:r>
                <a:rPr lang="en-US" sz="4800" b="1" dirty="0">
                  <a:solidFill>
                    <a:schemeClr val="bg1"/>
                  </a:solidFill>
                  <a:latin typeface="Arial "/>
                </a:rPr>
                <a:t> qua I </a:t>
              </a:r>
              <a:r>
                <a:rPr lang="en-US" sz="4800" b="1" dirty="0" err="1">
                  <a:solidFill>
                    <a:schemeClr val="bg1"/>
                  </a:solidFill>
                  <a:latin typeface="Arial "/>
                </a:rPr>
                <a:t>và</a:t>
              </a:r>
              <a:r>
                <a:rPr lang="en-US" sz="4800" b="1" dirty="0">
                  <a:solidFill>
                    <a:schemeClr val="bg1"/>
                  </a:solidFill>
                  <a:latin typeface="Arial 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Arial "/>
                </a:rPr>
                <a:t>tiếp</a:t>
              </a:r>
              <a:r>
                <a:rPr lang="en-US" sz="4800" b="1" dirty="0">
                  <a:solidFill>
                    <a:schemeClr val="bg1"/>
                  </a:solidFill>
                  <a:latin typeface="Arial 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Arial "/>
                </a:rPr>
                <a:t>xúc</a:t>
              </a:r>
              <a:r>
                <a:rPr lang="en-US" sz="4800" b="1" dirty="0">
                  <a:solidFill>
                    <a:schemeClr val="bg1"/>
                  </a:solidFill>
                  <a:latin typeface="Arial "/>
                </a:rPr>
                <a:t> với (O) </a:t>
              </a:r>
              <a:r>
                <a:rPr lang="en-US" sz="4800" b="1" dirty="0" err="1">
                  <a:solidFill>
                    <a:schemeClr val="bg1"/>
                  </a:solidFill>
                  <a:latin typeface="Arial "/>
                </a:rPr>
                <a:t>như</a:t>
              </a:r>
              <a:r>
                <a:rPr lang="en-US" sz="4800" b="1" dirty="0">
                  <a:solidFill>
                    <a:schemeClr val="bg1"/>
                  </a:solidFill>
                  <a:latin typeface="Arial 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Arial "/>
                </a:rPr>
                <a:t>sau</a:t>
              </a:r>
              <a:r>
                <a:rPr lang="en-US" sz="4800" b="1" dirty="0">
                  <a:solidFill>
                    <a:schemeClr val="bg1"/>
                  </a:solidFill>
                  <a:latin typeface="Arial "/>
                </a:rPr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sz="4800" b="1" dirty="0">
                  <a:solidFill>
                    <a:schemeClr val="bg1"/>
                  </a:solidFill>
                  <a:latin typeface="Arial "/>
                </a:rPr>
                <a:t>- </a:t>
              </a:r>
              <a:r>
                <a:rPr lang="en-US" sz="4800" b="1" dirty="0" err="1">
                  <a:solidFill>
                    <a:schemeClr val="bg1"/>
                  </a:solidFill>
                  <a:latin typeface="Arial "/>
                </a:rPr>
                <a:t>Vẽ</a:t>
              </a:r>
              <a:r>
                <a:rPr lang="en-US" sz="4800" b="1" dirty="0">
                  <a:solidFill>
                    <a:schemeClr val="bg1"/>
                  </a:solidFill>
                  <a:latin typeface="Arial 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Arial "/>
                </a:rPr>
                <a:t>trung</a:t>
              </a:r>
              <a:r>
                <a:rPr lang="en-US" sz="4800" b="1" dirty="0">
                  <a:solidFill>
                    <a:schemeClr val="bg1"/>
                  </a:solidFill>
                  <a:latin typeface="Arial "/>
                </a:rPr>
                <a:t> điểm K của </a:t>
              </a:r>
              <a:r>
                <a:rPr lang="en-US" sz="4800" b="1" dirty="0" err="1">
                  <a:solidFill>
                    <a:schemeClr val="bg1"/>
                  </a:solidFill>
                  <a:latin typeface="Arial "/>
                </a:rPr>
                <a:t>đoạn</a:t>
              </a:r>
              <a:r>
                <a:rPr lang="en-US" sz="4800" b="1" dirty="0">
                  <a:solidFill>
                    <a:schemeClr val="bg1"/>
                  </a:solidFill>
                  <a:latin typeface="Arial "/>
                </a:rPr>
                <a:t> OI.</a:t>
              </a:r>
            </a:p>
            <a:p>
              <a:pPr>
                <a:lnSpc>
                  <a:spcPct val="150000"/>
                </a:lnSpc>
              </a:pPr>
              <a:r>
                <a:rPr lang="en-US" sz="4800" b="1" dirty="0">
                  <a:solidFill>
                    <a:schemeClr val="bg1"/>
                  </a:solidFill>
                  <a:latin typeface="Arial "/>
                </a:rPr>
                <a:t>- </a:t>
              </a:r>
              <a:r>
                <a:rPr lang="en-US" sz="4800" b="1" dirty="0" err="1">
                  <a:solidFill>
                    <a:schemeClr val="bg1"/>
                  </a:solidFill>
                  <a:latin typeface="Arial "/>
                </a:rPr>
                <a:t>Vẽ</a:t>
              </a:r>
              <a:r>
                <a:rPr lang="en-US" sz="4800" b="1" dirty="0">
                  <a:solidFill>
                    <a:schemeClr val="bg1"/>
                  </a:solidFill>
                  <a:latin typeface="Arial "/>
                </a:rPr>
                <a:t> (K; OK) </a:t>
              </a:r>
              <a:r>
                <a:rPr lang="en-US" sz="4800" b="1" dirty="0" err="1">
                  <a:solidFill>
                    <a:schemeClr val="bg1"/>
                  </a:solidFill>
                  <a:latin typeface="Arial "/>
                </a:rPr>
                <a:t>cắt</a:t>
              </a:r>
              <a:r>
                <a:rPr lang="en-US" sz="4800" b="1" dirty="0">
                  <a:solidFill>
                    <a:schemeClr val="bg1"/>
                  </a:solidFill>
                  <a:latin typeface="Arial "/>
                </a:rPr>
                <a:t> (O) </a:t>
              </a:r>
              <a:r>
                <a:rPr lang="en-US" sz="4800" b="1" dirty="0" err="1">
                  <a:solidFill>
                    <a:schemeClr val="bg1"/>
                  </a:solidFill>
                  <a:latin typeface="Arial "/>
                </a:rPr>
                <a:t>tại</a:t>
              </a:r>
              <a:r>
                <a:rPr lang="en-US" sz="4800" b="1" dirty="0">
                  <a:solidFill>
                    <a:schemeClr val="bg1"/>
                  </a:solidFill>
                  <a:latin typeface="Arial "/>
                </a:rPr>
                <a:t> một </a:t>
              </a:r>
              <a:r>
                <a:rPr lang="en-US" sz="4800" b="1" dirty="0" err="1">
                  <a:solidFill>
                    <a:schemeClr val="bg1"/>
                  </a:solidFill>
                  <a:latin typeface="Arial "/>
                </a:rPr>
                <a:t>giao</a:t>
              </a:r>
              <a:r>
                <a:rPr lang="en-US" sz="4800" b="1" dirty="0">
                  <a:solidFill>
                    <a:schemeClr val="bg1"/>
                  </a:solidFill>
                  <a:latin typeface="Arial "/>
                </a:rPr>
                <a:t> điểm M.</a:t>
              </a:r>
            </a:p>
            <a:p>
              <a:pPr>
                <a:lnSpc>
                  <a:spcPct val="150000"/>
                </a:lnSpc>
              </a:pPr>
              <a:r>
                <a:rPr lang="en-US" sz="4800" b="1" dirty="0">
                  <a:solidFill>
                    <a:schemeClr val="bg1"/>
                  </a:solidFill>
                  <a:latin typeface="Arial "/>
                </a:rPr>
                <a:t>Khi đó IM </a:t>
              </a:r>
              <a:r>
                <a:rPr lang="en-US" sz="4800" b="1" dirty="0" err="1">
                  <a:solidFill>
                    <a:schemeClr val="bg1"/>
                  </a:solidFill>
                  <a:latin typeface="Arial "/>
                </a:rPr>
                <a:t>là</a:t>
              </a:r>
              <a:r>
                <a:rPr lang="en-US" sz="4800" b="1" dirty="0">
                  <a:solidFill>
                    <a:schemeClr val="bg1"/>
                  </a:solidFill>
                  <a:latin typeface="Arial 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Arial "/>
                </a:rPr>
                <a:t>tiếp</a:t>
              </a:r>
              <a:r>
                <a:rPr lang="en-US" sz="4800" b="1" dirty="0">
                  <a:solidFill>
                    <a:schemeClr val="bg1"/>
                  </a:solidFill>
                  <a:latin typeface="Arial 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Arial "/>
                </a:rPr>
                <a:t>tuyến</a:t>
              </a:r>
              <a:r>
                <a:rPr lang="en-US" sz="4800" b="1" dirty="0">
                  <a:solidFill>
                    <a:schemeClr val="bg1"/>
                  </a:solidFill>
                  <a:latin typeface="Arial 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Arial "/>
                </a:rPr>
                <a:t>cần</a:t>
              </a:r>
              <a:r>
                <a:rPr lang="en-US" sz="4800" b="1" dirty="0">
                  <a:solidFill>
                    <a:schemeClr val="bg1"/>
                  </a:solidFill>
                  <a:latin typeface="Arial 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Arial "/>
                </a:rPr>
                <a:t>vẽ</a:t>
              </a:r>
              <a:endParaRPr lang="en-US" sz="4800" b="1" dirty="0">
                <a:solidFill>
                  <a:schemeClr val="bg1"/>
                </a:solidFill>
                <a:latin typeface="Arial 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00446" y="1006642"/>
            <a:ext cx="5181600" cy="1424521"/>
            <a:chOff x="6858000" y="38100"/>
            <a:chExt cx="5181600" cy="1424521"/>
          </a:xfrm>
        </p:grpSpPr>
        <p:grpSp>
          <p:nvGrpSpPr>
            <p:cNvPr id="23" name="Group 9"/>
            <p:cNvGrpSpPr/>
            <p:nvPr/>
          </p:nvGrpSpPr>
          <p:grpSpPr>
            <a:xfrm>
              <a:off x="6858000" y="38100"/>
              <a:ext cx="5181600" cy="1424521"/>
              <a:chOff x="0" y="0"/>
              <a:chExt cx="6451824" cy="1216384"/>
            </a:xfrm>
          </p:grpSpPr>
          <p:sp>
            <p:nvSpPr>
              <p:cNvPr id="24" name="Freeform 10"/>
              <p:cNvSpPr/>
              <p:nvPr/>
            </p:nvSpPr>
            <p:spPr>
              <a:xfrm>
                <a:off x="12700" y="12700"/>
                <a:ext cx="6387054" cy="114780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1"/>
              <p:cNvSpPr/>
              <p:nvPr/>
            </p:nvSpPr>
            <p:spPr>
              <a:xfrm>
                <a:off x="0" y="0"/>
                <a:ext cx="6451824" cy="1216384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Google Shape;197;p7"/>
            <p:cNvSpPr txBox="1"/>
            <p:nvPr/>
          </p:nvSpPr>
          <p:spPr>
            <a:xfrm>
              <a:off x="7240637" y="291382"/>
              <a:ext cx="4419480" cy="938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500" b="1" dirty="0">
                  <a:solidFill>
                    <a:schemeClr val="tx2"/>
                  </a:solidFill>
                  <a:latin typeface="Arial"/>
                  <a:ea typeface="Arial"/>
                  <a:cs typeface="Arial"/>
                  <a:sym typeface="Arial"/>
                </a:rPr>
                <a:t>NHẬN XÉT </a:t>
              </a:r>
              <a:endParaRPr sz="55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6911" y="8185549"/>
            <a:ext cx="1173320" cy="1045322"/>
          </a:xfrm>
          <a:prstGeom prst="rect">
            <a:avLst/>
          </a:prstGeom>
        </p:spPr>
      </p:pic>
      <p:pic>
        <p:nvPicPr>
          <p:cNvPr id="34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66133">
            <a:off x="2222048" y="9380821"/>
            <a:ext cx="2183861" cy="559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5349" y="213462"/>
            <a:ext cx="3237257" cy="3231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0" y="288280"/>
            <a:ext cx="2987299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48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28703">
            <a:off x="16729032" y="-717169"/>
            <a:ext cx="2085013" cy="1774090"/>
          </a:xfrm>
          <a:prstGeom prst="rect">
            <a:avLst/>
          </a:prstGeom>
        </p:spPr>
      </p:pic>
      <p:pic>
        <p:nvPicPr>
          <p:cNvPr id="4" name="Picture 38">
            <a:extLst>
              <a:ext uri="{FF2B5EF4-FFF2-40B4-BE49-F238E27FC236}">
                <a16:creationId xmlns:a16="http://schemas.microsoft.com/office/drawing/2014/main" id="{30B27C80-5618-6D67-A2A3-3078B05827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03931" y="7879111"/>
            <a:ext cx="2307909" cy="23550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7F4D26-70D2-9A9E-0328-FB99148970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7" r="3892"/>
          <a:stretch/>
        </p:blipFill>
        <p:spPr>
          <a:xfrm>
            <a:off x="12953998" y="42319"/>
            <a:ext cx="5334001" cy="40119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5C653-BF85-2D21-C659-5F92A0504273}"/>
              </a:ext>
            </a:extLst>
          </p:cNvPr>
          <p:cNvSpPr txBox="1"/>
          <p:nvPr/>
        </p:nvSpPr>
        <p:spPr>
          <a:xfrm>
            <a:off x="641138" y="5033061"/>
            <a:ext cx="18278604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rgbClr val="00B0F0"/>
                </a:solidFill>
                <a:latin typeface="Arial "/>
              </a:rPr>
              <a:t>Xét ∆OAO’ và ∆OBO’ có:</a:t>
            </a:r>
            <a:r>
              <a:rPr lang="en-US" sz="4000" b="1" dirty="0">
                <a:solidFill>
                  <a:srgbClr val="00B0F0"/>
                </a:solidFill>
                <a:latin typeface="Arial "/>
              </a:rPr>
              <a:t> 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OA = OB; O’A = O’B; OO’ là cạnh chung</a:t>
            </a:r>
          </a:p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rgbClr val="00B0F0"/>
                </a:solidFill>
                <a:latin typeface="Arial "/>
              </a:rPr>
              <a:t>Do đó ∆OAO’ = ∆OBO’ (c.c.c).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6FE266-37CD-146A-C3F2-DED9D61B4934}"/>
              </a:ext>
            </a:extLst>
          </p:cNvPr>
          <p:cNvGrpSpPr/>
          <p:nvPr/>
        </p:nvGrpSpPr>
        <p:grpSpPr>
          <a:xfrm>
            <a:off x="576532" y="8594228"/>
            <a:ext cx="18026600" cy="901593"/>
            <a:chOff x="280449" y="8625462"/>
            <a:chExt cx="18026600" cy="90159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B4833A9-E249-327A-FCED-FDDD6197BDB5}"/>
                </a:ext>
              </a:extLst>
            </p:cNvPr>
            <p:cNvSpPr txBox="1"/>
            <p:nvPr/>
          </p:nvSpPr>
          <p:spPr>
            <a:xfrm>
              <a:off x="280449" y="8625462"/>
              <a:ext cx="18026600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 b="1" dirty="0">
                  <a:solidFill>
                    <a:srgbClr val="00B0F0"/>
                  </a:solidFill>
                  <a:latin typeface="Arial "/>
                </a:rPr>
                <a:t>Do đó </a:t>
              </a:r>
              <a:r>
                <a:rPr lang="en-US" sz="4000" b="1" dirty="0">
                  <a:solidFill>
                    <a:srgbClr val="00B0F0"/>
                  </a:solidFill>
                  <a:latin typeface="Arial "/>
                </a:rPr>
                <a:t>                  </a:t>
              </a:r>
              <a:r>
                <a:rPr lang="vi-VN" sz="4000" b="1" dirty="0">
                  <a:solidFill>
                    <a:srgbClr val="00B0F0"/>
                  </a:solidFill>
                  <a:latin typeface="Arial "/>
                </a:rPr>
                <a:t>hay OB ⊥ BO’ tại B nên O’B là tiếp tuyến của (O).</a:t>
              </a:r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26313393-B26C-D94E-E42B-2F9713CB230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4341562"/>
                </p:ext>
              </p:extLst>
            </p:nvPr>
          </p:nvGraphicFramePr>
          <p:xfrm>
            <a:off x="1929161" y="8713277"/>
            <a:ext cx="2352599" cy="7057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61760" imgH="228600" progId="Equation.DSMT4">
                    <p:embed/>
                  </p:oleObj>
                </mc:Choice>
                <mc:Fallback>
                  <p:oleObj name="Equation" r:id="rId6" imgW="761760" imgH="22860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26313393-B26C-D94E-E42B-2F9713CB230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929161" y="8713277"/>
                          <a:ext cx="2352599" cy="7057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C1CC1F8-A244-D092-5536-C05BD896D2CE}"/>
              </a:ext>
            </a:extLst>
          </p:cNvPr>
          <p:cNvSpPr txBox="1"/>
          <p:nvPr/>
        </p:nvSpPr>
        <p:spPr>
          <a:xfrm>
            <a:off x="2958685" y="3503585"/>
            <a:ext cx="1300415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rgbClr val="00B0F0"/>
                </a:solidFill>
                <a:latin typeface="Arial "/>
              </a:rPr>
              <a:t>Vì (O), (O’) cắt nhau tại </a:t>
            </a:r>
            <a:r>
              <a:rPr lang="en-US" sz="4000" b="1" dirty="0">
                <a:solidFill>
                  <a:srgbClr val="00B0F0"/>
                </a:solidFill>
                <a:latin typeface="Arial "/>
              </a:rPr>
              <a:t> 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A</a:t>
            </a:r>
            <a:r>
              <a:rPr lang="en-US" sz="4000" b="1" dirty="0">
                <a:solidFill>
                  <a:srgbClr val="00B0F0"/>
                </a:solidFill>
                <a:latin typeface="Arial 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Arial "/>
              </a:rPr>
              <a:t>và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 B nên </a:t>
            </a:r>
            <a:endParaRPr lang="en-US" sz="4000" b="1" dirty="0">
              <a:solidFill>
                <a:srgbClr val="00B0F0"/>
              </a:solidFill>
              <a:latin typeface="Arial 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B0F0"/>
                </a:solidFill>
                <a:latin typeface="Arial "/>
              </a:rPr>
              <a:t>                </a:t>
            </a:r>
            <a:r>
              <a:rPr lang="vi-VN" sz="4000" b="1" dirty="0">
                <a:solidFill>
                  <a:srgbClr val="00B0F0"/>
                </a:solidFill>
                <a:latin typeface="Arial "/>
              </a:rPr>
              <a:t>OA = OB và O’A = O’B.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F4F471-21AF-6F51-4FAA-B1DEFF9C6355}"/>
              </a:ext>
            </a:extLst>
          </p:cNvPr>
          <p:cNvSpPr/>
          <p:nvPr/>
        </p:nvSpPr>
        <p:spPr>
          <a:xfrm>
            <a:off x="19724" y="220869"/>
            <a:ext cx="1318979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vi-VN" sz="4000" dirty="0">
                <a:latin typeface="Arial "/>
              </a:rPr>
              <a:t>Cho hai đường tròn (O), (O’) cắt nhau tại hai điểm A, B sao cho đường thẳng OA là tiếp tuyến của đường tròn (O’). Chứng minh đường thẳng O’B là tiếp tuyến</a:t>
            </a:r>
            <a:r>
              <a:rPr lang="en-US" sz="4000" dirty="0">
                <a:latin typeface="Arial "/>
              </a:rPr>
              <a:t> </a:t>
            </a:r>
            <a:r>
              <a:rPr lang="vi-VN" sz="4000" dirty="0">
                <a:latin typeface="Arial "/>
              </a:rPr>
              <a:t>(O).</a:t>
            </a:r>
            <a:endParaRPr lang="en-US" sz="4000" kern="100" dirty="0">
              <a:latin typeface="Arial 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oogle Shape;305;p14">
            <a:extLst>
              <a:ext uri="{FF2B5EF4-FFF2-40B4-BE49-F238E27FC236}">
                <a16:creationId xmlns:a16="http://schemas.microsoft.com/office/drawing/2014/main" id="{14E0A941-2433-0098-1A2D-8CFDD9DC9A99}"/>
              </a:ext>
            </a:extLst>
          </p:cNvPr>
          <p:cNvGrpSpPr/>
          <p:nvPr/>
        </p:nvGrpSpPr>
        <p:grpSpPr>
          <a:xfrm flipH="1">
            <a:off x="19724" y="3854196"/>
            <a:ext cx="2351174" cy="1289304"/>
            <a:chOff x="7837953" y="804641"/>
            <a:chExt cx="2022200" cy="1289304"/>
          </a:xfrm>
        </p:grpSpPr>
        <p:pic>
          <p:nvPicPr>
            <p:cNvPr id="13" name="Google Shape;306;p14">
              <a:extLst>
                <a:ext uri="{FF2B5EF4-FFF2-40B4-BE49-F238E27FC236}">
                  <a16:creationId xmlns:a16="http://schemas.microsoft.com/office/drawing/2014/main" id="{36281C89-D019-9994-01C1-EBD099DEAD88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913845" y="804641"/>
              <a:ext cx="1889478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307;p14">
              <a:extLst>
                <a:ext uri="{FF2B5EF4-FFF2-40B4-BE49-F238E27FC236}">
                  <a16:creationId xmlns:a16="http://schemas.microsoft.com/office/drawing/2014/main" id="{28AC9CCC-2FB0-D452-A017-C9BF73FC0F84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5302E5-4943-7EF4-7C2D-F977E6822FCB}"/>
              </a:ext>
            </a:extLst>
          </p:cNvPr>
          <p:cNvGrpSpPr/>
          <p:nvPr/>
        </p:nvGrpSpPr>
        <p:grpSpPr>
          <a:xfrm>
            <a:off x="674666" y="6652858"/>
            <a:ext cx="18278604" cy="1832916"/>
            <a:chOff x="60560" y="4160855"/>
            <a:chExt cx="18278604" cy="18329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EA7CB46-EE36-8A66-1153-9A2AC0A43469}"/>
                </a:ext>
              </a:extLst>
            </p:cNvPr>
            <p:cNvSpPr txBox="1"/>
            <p:nvPr/>
          </p:nvSpPr>
          <p:spPr>
            <a:xfrm>
              <a:off x="60560" y="4160855"/>
              <a:ext cx="18278604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 b="1" dirty="0">
                  <a:solidFill>
                    <a:srgbClr val="00B0F0"/>
                  </a:solidFill>
                  <a:latin typeface="Arial "/>
                </a:rPr>
                <a:t>Suy ra</a:t>
              </a:r>
              <a:r>
                <a:rPr lang="en-US" sz="4000" b="1" dirty="0">
                  <a:solidFill>
                    <a:srgbClr val="00B0F0"/>
                  </a:solidFill>
                  <a:latin typeface="Arial "/>
                </a:rPr>
                <a:t>    </a:t>
              </a:r>
              <a:r>
                <a:rPr lang="vi-VN" sz="4000" b="1" dirty="0">
                  <a:solidFill>
                    <a:srgbClr val="00B0F0"/>
                  </a:solidFill>
                  <a:latin typeface="Arial "/>
                </a:rPr>
                <a:t> </a:t>
              </a:r>
              <a:r>
                <a:rPr lang="en-US" sz="4000" b="1" dirty="0">
                  <a:solidFill>
                    <a:srgbClr val="00B0F0"/>
                  </a:solidFill>
                  <a:latin typeface="Arial "/>
                </a:rPr>
                <a:t>                </a:t>
              </a:r>
              <a:r>
                <a:rPr lang="vi-VN" sz="4000" b="1" dirty="0">
                  <a:solidFill>
                    <a:srgbClr val="00B0F0"/>
                  </a:solidFill>
                  <a:latin typeface="Arial "/>
                </a:rPr>
                <a:t> (hai góc tương ứng).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00B0F0"/>
                  </a:solidFill>
                  <a:latin typeface="Arial "/>
                </a:rPr>
                <a:t>Lại</a:t>
              </a:r>
              <a:r>
                <a:rPr lang="en-US" sz="4000" b="1" dirty="0">
                  <a:solidFill>
                    <a:srgbClr val="00B0F0"/>
                  </a:solidFill>
                  <a:latin typeface="Arial "/>
                </a:rPr>
                <a:t> </a:t>
              </a:r>
              <a:r>
                <a:rPr lang="en-US" sz="4000" b="1" dirty="0" err="1">
                  <a:solidFill>
                    <a:srgbClr val="00B0F0"/>
                  </a:solidFill>
                  <a:latin typeface="Arial "/>
                </a:rPr>
                <a:t>có</a:t>
              </a:r>
              <a:r>
                <a:rPr lang="vi-VN" sz="4000" b="1" dirty="0">
                  <a:solidFill>
                    <a:srgbClr val="00B0F0"/>
                  </a:solidFill>
                  <a:latin typeface="Arial "/>
                </a:rPr>
                <a:t>, OA là tiếp tuyến của (O’) nên OA ⊥ AO’ tại A hay </a:t>
              </a:r>
            </a:p>
          </p:txBody>
        </p: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4CBC4060-32CF-2416-2397-1BE4E7F2715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1882055"/>
                </p:ext>
              </p:extLst>
            </p:nvPr>
          </p:nvGraphicFramePr>
          <p:xfrm>
            <a:off x="1977468" y="4276315"/>
            <a:ext cx="2889196" cy="722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914400" imgH="228600" progId="Equation.DSMT4">
                    <p:embed/>
                  </p:oleObj>
                </mc:Choice>
                <mc:Fallback>
                  <p:oleObj name="Equation" r:id="rId9" imgW="914400" imgH="22860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F3118AF-CFC9-2BEB-FED9-8B3FB7E69B6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977468" y="4276315"/>
                          <a:ext cx="2889196" cy="7222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51A67C9F-A934-7177-85EC-3B7184CE1A7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9032115"/>
                </p:ext>
              </p:extLst>
            </p:nvPr>
          </p:nvGraphicFramePr>
          <p:xfrm>
            <a:off x="13522291" y="5271458"/>
            <a:ext cx="2660942" cy="722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761760" imgH="228600" progId="Equation.DSMT4">
                    <p:embed/>
                  </p:oleObj>
                </mc:Choice>
                <mc:Fallback>
                  <p:oleObj name="Equation" r:id="rId11" imgW="761760" imgH="22860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9EEA3756-CE85-D002-AE09-F78CCA06ACB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3522291" y="5271458"/>
                          <a:ext cx="2660942" cy="722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FBA2310-03ED-9051-BB5D-09EF091FF1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" y="169876"/>
            <a:ext cx="1047765" cy="10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0202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000" y="1034133"/>
            <a:ext cx="14935200" cy="8561051"/>
          </a:xfrm>
          <a:prstGeom prst="rect">
            <a:avLst/>
          </a:prstGeom>
        </p:spPr>
      </p:pic>
      <p:sp>
        <p:nvSpPr>
          <p:cNvPr id="20" name="Google Shape;132;p3"/>
          <p:cNvSpPr/>
          <p:nvPr/>
        </p:nvSpPr>
        <p:spPr>
          <a:xfrm>
            <a:off x="2286000" y="1638300"/>
            <a:ext cx="141732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77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CHƯƠNG </a:t>
            </a:r>
            <a:r>
              <a:rPr lang="en-US" sz="77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vi-VN" sz="77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77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ĐƯỜNG TRÒN</a:t>
            </a:r>
            <a:r>
              <a:rPr lang="en-US" sz="77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7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3;p3"/>
          <p:cNvSpPr/>
          <p:nvPr/>
        </p:nvSpPr>
        <p:spPr>
          <a:xfrm>
            <a:off x="3610753" y="5096026"/>
            <a:ext cx="11523694" cy="355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BÀI 3: TIẾP TUYẾN CỦA ĐƯỜNG TRÒN</a:t>
            </a:r>
            <a:r>
              <a:rPr lang="vi-VN" sz="75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(t1)</a:t>
            </a:r>
            <a:endParaRPr sz="7500" b="1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80" y="4898664"/>
            <a:ext cx="3339640" cy="4895236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4666613" y="210037"/>
            <a:ext cx="3478543" cy="1917547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3832001">
            <a:off x="14663310" y="-1632802"/>
            <a:ext cx="6083278" cy="422027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27086" y="3611956"/>
            <a:ext cx="12718345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nl-NL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BIẾT TIẾP TUYẾN CỦA ĐƯỜNG TRÒN</a:t>
            </a:r>
            <a:endParaRPr lang="en-US" sz="45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5089" y="6402692"/>
            <a:ext cx="1272034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CHẤT CỦA HAI TIẾP TUYẾN CẮT NHAU </a:t>
            </a:r>
            <a:endParaRPr lang="en-US" sz="4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29200" y="766792"/>
            <a:ext cx="8203627" cy="1447800"/>
            <a:chOff x="5341755" y="254955"/>
            <a:chExt cx="8203627" cy="1447800"/>
          </a:xfrm>
        </p:grpSpPr>
        <p:sp>
          <p:nvSpPr>
            <p:cNvPr id="21" name="Rounded Rectangle 20"/>
            <p:cNvSpPr/>
            <p:nvPr/>
          </p:nvSpPr>
          <p:spPr>
            <a:xfrm>
              <a:off x="5341755" y="254955"/>
              <a:ext cx="8203627" cy="1447800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5"/>
            <p:cNvSpPr txBox="1"/>
            <p:nvPr/>
          </p:nvSpPr>
          <p:spPr>
            <a:xfrm>
              <a:off x="5638800" y="342900"/>
              <a:ext cx="7634439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NỘI</a:t>
              </a:r>
              <a:r>
                <a:rPr kumimoji="0" lang="en-US" sz="6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DUNG BÀI HỌC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200" y="7315412"/>
            <a:ext cx="3087506" cy="2593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71500"/>
            <a:ext cx="1066800" cy="114517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718709" y="3611956"/>
            <a:ext cx="1236936" cy="1155973"/>
            <a:chOff x="2315060" y="3149849"/>
            <a:chExt cx="1236936" cy="1155973"/>
          </a:xfrm>
        </p:grpSpPr>
        <p:pic>
          <p:nvPicPr>
            <p:cNvPr id="25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15060" y="3149849"/>
              <a:ext cx="1236936" cy="1155973"/>
            </a:xfrm>
            <a:prstGeom prst="rect">
              <a:avLst/>
            </a:prstGeom>
          </p:spPr>
        </p:pic>
        <p:sp>
          <p:nvSpPr>
            <p:cNvPr id="26" name="TextBox 15"/>
            <p:cNvSpPr txBox="1"/>
            <p:nvPr/>
          </p:nvSpPr>
          <p:spPr>
            <a:xfrm>
              <a:off x="2411833" y="3543300"/>
              <a:ext cx="1043391" cy="569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98656" y="6121339"/>
            <a:ext cx="1236936" cy="1155973"/>
            <a:chOff x="2315060" y="3149849"/>
            <a:chExt cx="1236936" cy="1155973"/>
          </a:xfrm>
        </p:grpSpPr>
        <p:pic>
          <p:nvPicPr>
            <p:cNvPr id="28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15060" y="3149849"/>
              <a:ext cx="1236936" cy="1155973"/>
            </a:xfrm>
            <a:prstGeom prst="rect">
              <a:avLst/>
            </a:prstGeom>
          </p:spPr>
        </p:pic>
        <p:sp>
          <p:nvSpPr>
            <p:cNvPr id="29" name="TextBox 15"/>
            <p:cNvSpPr txBox="1"/>
            <p:nvPr/>
          </p:nvSpPr>
          <p:spPr>
            <a:xfrm>
              <a:off x="2411833" y="3543300"/>
              <a:ext cx="1043391" cy="569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0025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0" y="1790700"/>
            <a:ext cx="13639800" cy="2362200"/>
            <a:chOff x="2727158" y="2917658"/>
            <a:chExt cx="13639800" cy="2362200"/>
          </a:xfrm>
        </p:grpSpPr>
        <p:grpSp>
          <p:nvGrpSpPr>
            <p:cNvPr id="40" name="Group 4"/>
            <p:cNvGrpSpPr/>
            <p:nvPr/>
          </p:nvGrpSpPr>
          <p:grpSpPr>
            <a:xfrm>
              <a:off x="2727158" y="2917658"/>
              <a:ext cx="13639800" cy="2362200"/>
              <a:chOff x="0" y="0"/>
              <a:chExt cx="8585565" cy="2221020"/>
            </a:xfrm>
          </p:grpSpPr>
          <p:sp>
            <p:nvSpPr>
              <p:cNvPr id="42" name="Freeform 5"/>
              <p:cNvSpPr/>
              <p:nvPr/>
            </p:nvSpPr>
            <p:spPr>
              <a:xfrm>
                <a:off x="12700" y="12700"/>
                <a:ext cx="8560165" cy="2195620"/>
              </a:xfrm>
              <a:custGeom>
                <a:avLst/>
                <a:gdLst/>
                <a:ahLst/>
                <a:cxnLst/>
                <a:rect l="l" t="t" r="r" b="b"/>
                <a:pathLst>
                  <a:path w="8560165" h="2195620">
                    <a:moveTo>
                      <a:pt x="7603220" y="2195620"/>
                    </a:moveTo>
                    <a:lnTo>
                      <a:pt x="956945" y="2195620"/>
                    </a:lnTo>
                    <a:cubicBezTo>
                      <a:pt x="428371" y="2195620"/>
                      <a:pt x="0" y="1767122"/>
                      <a:pt x="0" y="1097810"/>
                    </a:cubicBezTo>
                    <a:lnTo>
                      <a:pt x="0" y="109781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603220" y="0"/>
                    </a:lnTo>
                    <a:cubicBezTo>
                      <a:pt x="8131666" y="0"/>
                      <a:pt x="8560165" y="428371"/>
                      <a:pt x="8560165" y="1097810"/>
                    </a:cubicBezTo>
                    <a:lnTo>
                      <a:pt x="8560165" y="1097810"/>
                    </a:lnTo>
                    <a:cubicBezTo>
                      <a:pt x="8560165" y="1767122"/>
                      <a:pt x="8131667" y="2195620"/>
                      <a:pt x="7603220" y="2195620"/>
                    </a:cubicBezTo>
                    <a:close/>
                  </a:path>
                </a:pathLst>
              </a:custGeom>
              <a:solidFill>
                <a:srgbClr val="FFD93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6"/>
              <p:cNvSpPr/>
              <p:nvPr/>
            </p:nvSpPr>
            <p:spPr>
              <a:xfrm>
                <a:off x="0" y="0"/>
                <a:ext cx="8585565" cy="2221020"/>
              </a:xfrm>
              <a:custGeom>
                <a:avLst/>
                <a:gdLst/>
                <a:ahLst/>
                <a:cxnLst/>
                <a:rect l="l" t="t" r="r" b="b"/>
                <a:pathLst>
                  <a:path w="8585565" h="2221020">
                    <a:moveTo>
                      <a:pt x="7615920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1110510"/>
                    </a:cubicBezTo>
                    <a:cubicBezTo>
                      <a:pt x="0" y="1786045"/>
                      <a:pt x="434975" y="2221020"/>
                      <a:pt x="969645" y="2221020"/>
                    </a:cubicBezTo>
                    <a:lnTo>
                      <a:pt x="7615920" y="2221020"/>
                    </a:lnTo>
                    <a:cubicBezTo>
                      <a:pt x="8150590" y="2221020"/>
                      <a:pt x="8585565" y="1786045"/>
                      <a:pt x="8585565" y="1110510"/>
                    </a:cubicBezTo>
                    <a:cubicBezTo>
                      <a:pt x="8585565" y="434975"/>
                      <a:pt x="8150590" y="0"/>
                      <a:pt x="7615920" y="0"/>
                    </a:cubicBezTo>
                    <a:close/>
                    <a:moveTo>
                      <a:pt x="7615920" y="2195620"/>
                    </a:moveTo>
                    <a:lnTo>
                      <a:pt x="969645" y="2195620"/>
                    </a:lnTo>
                    <a:cubicBezTo>
                      <a:pt x="448945" y="2195620"/>
                      <a:pt x="25400" y="1772075"/>
                      <a:pt x="25400" y="111051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7615920" y="25400"/>
                    </a:lnTo>
                    <a:cubicBezTo>
                      <a:pt x="8136620" y="25400"/>
                      <a:pt x="8560165" y="448945"/>
                      <a:pt x="8560165" y="1110510"/>
                    </a:cubicBezTo>
                    <a:cubicBezTo>
                      <a:pt x="8560165" y="1772075"/>
                      <a:pt x="8136620" y="2195620"/>
                      <a:pt x="7615920" y="2195620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451056" y="3129261"/>
              <a:ext cx="121920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360045" algn="l"/>
                  <a:tab pos="720090" algn="l"/>
                </a:tabLst>
                <a:defRPr/>
              </a:pPr>
              <a:r>
                <a:rPr lang="nl-NL" sz="55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nl-NL" sz="6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NHẬN BIẾT TIẾP TUYẾN CỦA ĐƯỜNG TRÒN</a:t>
              </a:r>
              <a:endParaRPr lang="en-US" sz="6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237" y="6904121"/>
            <a:ext cx="6743323" cy="3384884"/>
          </a:xfrm>
          <a:prstGeom prst="rect">
            <a:avLst/>
          </a:prstGeom>
        </p:spPr>
      </p:pic>
      <p:pic>
        <p:nvPicPr>
          <p:cNvPr id="4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28600" y="6210300"/>
            <a:ext cx="1173320" cy="1045322"/>
          </a:xfrm>
          <a:prstGeom prst="rect">
            <a:avLst/>
          </a:prstGeom>
        </p:spPr>
      </p:pic>
      <p:pic>
        <p:nvPicPr>
          <p:cNvPr id="4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585125">
            <a:off x="16488602" y="5427899"/>
            <a:ext cx="2183861" cy="559863"/>
          </a:xfrm>
          <a:prstGeom prst="rect">
            <a:avLst/>
          </a:prstGeom>
        </p:spPr>
      </p:pic>
      <p:pic>
        <p:nvPicPr>
          <p:cNvPr id="46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708999">
            <a:off x="16433972" y="389360"/>
            <a:ext cx="1184128" cy="174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27662"/>
      </p:ext>
    </p:extLst>
  </p:cSld>
  <p:clrMapOvr>
    <a:masterClrMapping/>
  </p:clrMapOvr>
  <p:transition spd="med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782518">
            <a:off x="16011183" y="-450072"/>
            <a:ext cx="1749946" cy="18276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7099" y="8280547"/>
            <a:ext cx="1998114" cy="1439883"/>
          </a:xfrm>
          <a:prstGeom prst="rect">
            <a:avLst/>
          </a:prstGeom>
        </p:spPr>
      </p:pic>
      <p:pic>
        <p:nvPicPr>
          <p:cNvPr id="39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500727">
            <a:off x="-265360" y="9094411"/>
            <a:ext cx="2345824" cy="601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50C682-A76A-4790-96DE-BCC283BECCC8}"/>
              </a:ext>
            </a:extLst>
          </p:cNvPr>
          <p:cNvSpPr txBox="1"/>
          <p:nvPr/>
        </p:nvSpPr>
        <p:spPr>
          <a:xfrm>
            <a:off x="613964" y="98501"/>
            <a:ext cx="16942101" cy="7980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đường thẳng a là tiếp tuyến của đường tròn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R).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000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 H là hình chiếu của tâm O lên đường thẳng a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spcAft>
                <a:spcPts val="800"/>
              </a:spcAft>
              <a:buAutoNum type="alphaLcParenR"/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sánh khoảng cách O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 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 tâm O lên đường thẳng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v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bán kính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Đ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iểm H có thuộc đường tròn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R)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không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Đ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iểm H có phải là tiếp điểm của đường thẳng a và đường tròn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R)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không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Đ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ường thẳng a có vuông góc với bán kính đi qua tiếp điểm hay không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2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DF875C-FBF5-49DC-5AB3-ADEC1AB855C3}"/>
              </a:ext>
            </a:extLst>
          </p:cNvPr>
          <p:cNvSpPr txBox="1"/>
          <p:nvPr/>
        </p:nvSpPr>
        <p:spPr>
          <a:xfrm>
            <a:off x="507250" y="8268387"/>
            <a:ext cx="17415252" cy="18396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vi-VN" sz="4000" b="1" i="0" dirty="0">
                <a:solidFill>
                  <a:srgbClr val="00B0F0"/>
                </a:solidFill>
                <a:effectLst/>
              </a:rPr>
              <a:t>Vì đường thẳng a là tiếp tuyến của đường tròn (O; R) nên khoảng cách OH từ tâm O đến đường thẳng a bằng bán kính R.</a:t>
            </a:r>
            <a:r>
              <a:rPr lang="en-US" sz="4000" b="1" i="0" dirty="0">
                <a:solidFill>
                  <a:srgbClr val="00B0F0"/>
                </a:solidFill>
                <a:effectLst/>
              </a:rPr>
              <a:t> </a:t>
            </a:r>
            <a:r>
              <a:rPr lang="vi-VN" sz="4000" b="1" i="0" dirty="0">
                <a:solidFill>
                  <a:srgbClr val="00B0F0"/>
                </a:solidFill>
                <a:effectLst/>
              </a:rPr>
              <a:t>Vậy OH = R.</a:t>
            </a:r>
            <a:endParaRPr lang="en-US" sz="4000" b="1" i="0" dirty="0">
              <a:solidFill>
                <a:srgbClr val="00B0F0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5FE232-3AFC-268C-20CE-EF6B80DBF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964" y="102095"/>
            <a:ext cx="1797068" cy="9802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9A910F1-0393-3A05-5EB7-5CDA12CD1C7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66" r="8528"/>
          <a:stretch/>
        </p:blipFill>
        <p:spPr>
          <a:xfrm>
            <a:off x="14097000" y="1188488"/>
            <a:ext cx="3577036" cy="319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131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782518">
            <a:off x="16011183" y="-450072"/>
            <a:ext cx="1749946" cy="18276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8132" y="9097895"/>
            <a:ext cx="1998114" cy="1439883"/>
          </a:xfrm>
          <a:prstGeom prst="rect">
            <a:avLst/>
          </a:prstGeom>
        </p:spPr>
      </p:pic>
      <p:pic>
        <p:nvPicPr>
          <p:cNvPr id="39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500727">
            <a:off x="-265360" y="9094411"/>
            <a:ext cx="2345824" cy="601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50C682-A76A-4790-96DE-BCC283BECCC8}"/>
              </a:ext>
            </a:extLst>
          </p:cNvPr>
          <p:cNvSpPr txBox="1"/>
          <p:nvPr/>
        </p:nvSpPr>
        <p:spPr>
          <a:xfrm>
            <a:off x="613964" y="98501"/>
            <a:ext cx="16942101" cy="7980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đường thẳng a là tiếp tuyến của đường tròn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R).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000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 H là hình chiếu của tâm O lên đường thẳng a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spcAft>
                <a:spcPts val="800"/>
              </a:spcAft>
              <a:buAutoNum type="alphaLcParenR"/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sánh khoảng cách O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 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 tâm O lên đường thẳng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v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bán kính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Đ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iểm H có thuộc đường tròn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R)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không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Đ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iểm H có phải là tiếp điểm của đường thẳng a và đường tròn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R)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không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Đ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ường thẳng a có vuông góc với bán kính đi qua tiếp điểm hay không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2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5FE232-3AFC-268C-20CE-EF6B80DBF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964" y="102095"/>
            <a:ext cx="1797068" cy="9802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404CED-6DEE-92D9-A1AE-137E7BFF82CA}"/>
              </a:ext>
            </a:extLst>
          </p:cNvPr>
          <p:cNvSpPr txBox="1"/>
          <p:nvPr/>
        </p:nvSpPr>
        <p:spPr>
          <a:xfrm>
            <a:off x="600994" y="8181619"/>
            <a:ext cx="17415252" cy="91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0" dirty="0">
                <a:solidFill>
                  <a:srgbClr val="00B0F0"/>
                </a:solidFill>
                <a:effectLst/>
              </a:rPr>
              <a:t>b) </a:t>
            </a:r>
            <a:r>
              <a:rPr lang="pt-BR" sz="4000" b="1" i="0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Vì OH = R nên điểm H </a:t>
            </a:r>
            <a:r>
              <a:rPr lang="pt-BR" sz="4000" b="1" i="0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sym typeface="Symbol" panose="05050102010706020507" pitchFamily="18" charset="2"/>
              </a:rPr>
              <a:t> </a:t>
            </a:r>
            <a:r>
              <a:rPr lang="pt-BR" sz="4000" b="1" i="0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(O; R).</a:t>
            </a:r>
            <a:endParaRPr lang="vi-VN" sz="4000" b="1" i="0" dirty="0">
              <a:solidFill>
                <a:srgbClr val="00B0F0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25174-AC67-202A-1EB2-BDE5C684B7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66" r="8528"/>
          <a:stretch/>
        </p:blipFill>
        <p:spPr>
          <a:xfrm>
            <a:off x="14097000" y="1188488"/>
            <a:ext cx="3577036" cy="319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41253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782518">
            <a:off x="16011183" y="-450072"/>
            <a:ext cx="1749946" cy="1827620"/>
          </a:xfrm>
          <a:prstGeom prst="rect">
            <a:avLst/>
          </a:prstGeom>
        </p:spPr>
      </p:pic>
      <p:pic>
        <p:nvPicPr>
          <p:cNvPr id="39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3500727">
            <a:off x="-265360" y="9094411"/>
            <a:ext cx="2345824" cy="601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50C682-A76A-4790-96DE-BCC283BECCC8}"/>
              </a:ext>
            </a:extLst>
          </p:cNvPr>
          <p:cNvSpPr txBox="1"/>
          <p:nvPr/>
        </p:nvSpPr>
        <p:spPr>
          <a:xfrm>
            <a:off x="613964" y="98501"/>
            <a:ext cx="16942101" cy="7980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đường thẳng a là tiếp tuyến của đường tròn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R).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000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 H là hình chiếu của tâm O lên đường thẳng a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spcAft>
                <a:spcPts val="800"/>
              </a:spcAft>
              <a:buAutoNum type="alphaLcParenR"/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sánh khoảng cách O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 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 tâm O lên đường thẳng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v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bán kính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Đ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iểm H có thuộc đường tròn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R)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không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Đ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iểm H có phải là tiếp điểm của đường thẳng a và đường tròn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R)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không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Đ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ường thẳng a có vuông góc với bán kính đi qua tiếp điểm hay không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2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5FE232-3AFC-268C-20CE-EF6B80DBF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964" y="102095"/>
            <a:ext cx="1797068" cy="980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40FCD2-5773-3320-2D9D-D7C36589BEB4}"/>
              </a:ext>
            </a:extLst>
          </p:cNvPr>
          <p:cNvSpPr txBox="1"/>
          <p:nvPr/>
        </p:nvSpPr>
        <p:spPr>
          <a:xfrm>
            <a:off x="436374" y="8179246"/>
            <a:ext cx="17415252" cy="18372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0" dirty="0">
                <a:solidFill>
                  <a:srgbClr val="00B0F0"/>
                </a:solidFill>
                <a:effectLst/>
              </a:rPr>
              <a:t>c) </a:t>
            </a:r>
            <a:r>
              <a:rPr lang="vi-VN" sz="4000" b="1" i="0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Điểm H là điểm chung của đường thẳng a và đường tròn (O; R) nên H là tiếp điểm của đường thẳng a và đường tròn (O; R).</a:t>
            </a:r>
            <a:endParaRPr lang="vi-VN" sz="4000" b="1" i="0" dirty="0">
              <a:solidFill>
                <a:srgbClr val="00B0F0"/>
              </a:solidFill>
              <a:effectLst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C1C3BD-26EC-2A76-CD0C-21BD9F1110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66" r="8528"/>
          <a:stretch/>
        </p:blipFill>
        <p:spPr>
          <a:xfrm>
            <a:off x="14097000" y="1188488"/>
            <a:ext cx="3577036" cy="319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00060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782518">
            <a:off x="16011183" y="-450072"/>
            <a:ext cx="1749946" cy="1827620"/>
          </a:xfrm>
          <a:prstGeom prst="rect">
            <a:avLst/>
          </a:prstGeom>
        </p:spPr>
      </p:pic>
      <p:pic>
        <p:nvPicPr>
          <p:cNvPr id="39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3500727">
            <a:off x="-265360" y="9094411"/>
            <a:ext cx="2345824" cy="601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50C682-A76A-4790-96DE-BCC283BECCC8}"/>
              </a:ext>
            </a:extLst>
          </p:cNvPr>
          <p:cNvSpPr txBox="1"/>
          <p:nvPr/>
        </p:nvSpPr>
        <p:spPr>
          <a:xfrm>
            <a:off x="613964" y="98501"/>
            <a:ext cx="16942101" cy="7980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đường thẳng a là tiếp tuyến của đường tròn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R).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000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 H là hình chiếu của tâm O lên đường thẳng a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spcAft>
                <a:spcPts val="800"/>
              </a:spcAft>
              <a:buAutoNum type="alphaLcParenR"/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sánh khoảng cách O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 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 tâm O lên đường thẳng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v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bán kính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Đ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iểm H có thuộc đường tròn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R)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không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Đ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iểm H có phải là tiếp điểm của đường thẳng a và đường tròn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R)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không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Đ</a:t>
            </a:r>
            <a:r>
              <a:rPr lang="vi-VN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ường thẳng a có vuông góc với bán kính đi qua tiếp điểm hay không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2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5FE232-3AFC-268C-20CE-EF6B80DBF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964" y="102095"/>
            <a:ext cx="1797068" cy="9802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D2F65F-3294-9231-B7AE-B88EFE493739}"/>
              </a:ext>
            </a:extLst>
          </p:cNvPr>
          <p:cNvSpPr txBox="1"/>
          <p:nvPr/>
        </p:nvSpPr>
        <p:spPr>
          <a:xfrm>
            <a:off x="613964" y="8352948"/>
            <a:ext cx="17415252" cy="91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0" dirty="0">
                <a:solidFill>
                  <a:srgbClr val="00B0F0"/>
                </a:solidFill>
                <a:effectLst/>
              </a:rPr>
              <a:t>d) </a:t>
            </a:r>
            <a:r>
              <a:rPr lang="vi-VN" sz="4000" b="1" i="0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Đường thẳng a vuông góc với bán kính OH đi qua tiếp điểm H.</a:t>
            </a:r>
            <a:endParaRPr lang="vi-VN" sz="4000" b="1" i="0" dirty="0">
              <a:solidFill>
                <a:srgbClr val="00B0F0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C6138F-7D6F-1584-9B13-732132C7F5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66" r="8528"/>
          <a:stretch/>
        </p:blipFill>
        <p:spPr>
          <a:xfrm>
            <a:off x="14097000" y="1188488"/>
            <a:ext cx="3577036" cy="319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19875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4316</TotalTime>
  <Words>1961</Words>
  <Application>Microsoft Office PowerPoint</Application>
  <PresentationFormat>Custom</PresentationFormat>
  <Paragraphs>143</Paragraphs>
  <Slides>21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Arial </vt:lpstr>
      <vt:lpstr>Open Sans</vt:lpstr>
      <vt:lpstr>Cambria Math</vt:lpstr>
      <vt:lpstr>Arial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Thuy Pham</cp:lastModifiedBy>
  <cp:revision>150</cp:revision>
  <dcterms:created xsi:type="dcterms:W3CDTF">2006-08-16T00:00:00Z</dcterms:created>
  <dcterms:modified xsi:type="dcterms:W3CDTF">2025-05-27T13:47:21Z</dcterms:modified>
  <dc:identifier>DAFWAZhnXwQ</dc:identifier>
</cp:coreProperties>
</file>