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ppt/tags/tag3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56" r:id="rId3"/>
    <p:sldId id="328" r:id="rId4"/>
    <p:sldId id="327" r:id="rId5"/>
    <p:sldId id="329" r:id="rId6"/>
    <p:sldId id="331" r:id="rId7"/>
    <p:sldId id="389" r:id="rId8"/>
    <p:sldId id="332" r:id="rId9"/>
    <p:sldId id="259" r:id="rId10"/>
    <p:sldId id="410" r:id="rId11"/>
    <p:sldId id="306" r:id="rId12"/>
    <p:sldId id="258" r:id="rId13"/>
    <p:sldId id="390" r:id="rId14"/>
    <p:sldId id="270" r:id="rId15"/>
    <p:sldId id="391" r:id="rId16"/>
    <p:sldId id="392" r:id="rId17"/>
    <p:sldId id="275" r:id="rId18"/>
    <p:sldId id="395" r:id="rId19"/>
    <p:sldId id="375" r:id="rId20"/>
    <p:sldId id="394" r:id="rId21"/>
    <p:sldId id="265" r:id="rId22"/>
  </p:sldIdLst>
  <p:sldSz cx="18288000" cy="10287000"/>
  <p:notesSz cx="6858000" cy="9144000"/>
  <p:embeddedFontLst>
    <p:embeddedFont>
      <p:font typeface="Cambria Math" panose="02040503050406030204" pitchFamily="18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1385" autoAdjust="0"/>
  </p:normalViewPr>
  <p:slideViewPr>
    <p:cSldViewPr showGuides="1">
      <p:cViewPr varScale="1">
        <p:scale>
          <a:sx n="31" d="100"/>
          <a:sy n="31" d="100"/>
        </p:scale>
        <p:origin x="527" y="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77A5CB-667E-4DF3-8461-350DEF112C79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299C29-D0A8-4F91-A547-30E989B7176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Gv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khởi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trắc</a:t>
            </a:r>
            <a:r>
              <a:rPr lang="en-US" dirty="0"/>
              <a:t> </a:t>
            </a:r>
            <a:r>
              <a:rPr lang="en-US" dirty="0" err="1"/>
              <a:t>nghiệm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plickers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299C29-D0A8-4F91-A547-30E989B71766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HS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6 tr.91 SGK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pháp</a:t>
            </a:r>
            <a:r>
              <a:rPr lang="en-US" dirty="0"/>
              <a:t> </a:t>
            </a:r>
            <a:r>
              <a:rPr lang="en-US" dirty="0" err="1"/>
              <a:t>khăn</a:t>
            </a:r>
            <a:r>
              <a:rPr lang="en-US" dirty="0"/>
              <a:t> </a:t>
            </a:r>
            <a:r>
              <a:rPr lang="en-US" dirty="0" err="1"/>
              <a:t>trải</a:t>
            </a:r>
            <a:r>
              <a:rPr lang="en-US" dirty="0"/>
              <a:t> </a:t>
            </a:r>
            <a:r>
              <a:rPr lang="en-US" dirty="0" err="1"/>
              <a:t>bàn</a:t>
            </a:r>
            <a:r>
              <a:rPr lang="en-US" dirty="0"/>
              <a:t>. </a:t>
            </a:r>
          </a:p>
          <a:p>
            <a:pPr marL="171450" indent="-171450">
              <a:buFontTx/>
              <a:buChar char="-"/>
            </a:pPr>
            <a:r>
              <a:rPr lang="en-US" dirty="0"/>
              <a:t>Nhóm 1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a, Nhóm 2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b, Nhóm 3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c, Nhóm 4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d.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Trao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chéo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chấm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lẫn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299C29-D0A8-4F91-A547-30E989B71766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7 GV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HS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ở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ở </a:t>
            </a:r>
            <a:r>
              <a:rPr lang="en-US" dirty="0" err="1"/>
              <a:t>tiết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sau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299C29-D0A8-4F91-A547-30E989B71766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piclkers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trắc</a:t>
            </a:r>
            <a:r>
              <a:rPr lang="en-US" dirty="0"/>
              <a:t> </a:t>
            </a:r>
            <a:r>
              <a:rPr lang="en-US" dirty="0" err="1"/>
              <a:t>nghiệm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299C29-D0A8-4F91-A547-30E989B71766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299C29-D0A8-4F91-A547-30E989B71766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cá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1, 3 tr.90 SGK.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HS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thích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299C29-D0A8-4F91-A547-30E989B71766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cá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1, 3 tr.90 SGK.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HS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thích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299C29-D0A8-4F91-A547-30E989B71766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nhanh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2 tr.90 SGK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4 tr.90 SGK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phiếu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299C29-D0A8-4F91-A547-30E989B71766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nhanh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2 tr.90 SGK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4 tr.90 SGK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phiếu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299C29-D0A8-4F91-A547-30E989B71766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nhanh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2 tr.90 SGK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4 tr.90 SGK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phiếu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299C29-D0A8-4F91-A547-30E989B71766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HS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6 tr.91 SGK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pháp</a:t>
            </a:r>
            <a:r>
              <a:rPr lang="en-US" dirty="0"/>
              <a:t> khăn </a:t>
            </a:r>
            <a:r>
              <a:rPr lang="en-US" dirty="0" err="1"/>
              <a:t>trải</a:t>
            </a:r>
            <a:r>
              <a:rPr lang="en-US" dirty="0"/>
              <a:t> </a:t>
            </a:r>
            <a:r>
              <a:rPr lang="en-US" dirty="0" err="1"/>
              <a:t>bàn</a:t>
            </a:r>
            <a:r>
              <a:rPr lang="en-US" dirty="0"/>
              <a:t>. </a:t>
            </a:r>
          </a:p>
          <a:p>
            <a:pPr marL="171450" indent="-171450">
              <a:buFontTx/>
              <a:buChar char="-"/>
            </a:pPr>
            <a:r>
              <a:rPr lang="en-US" dirty="0"/>
              <a:t>Nhóm 1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a, Nhóm 2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b, Nhóm 3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c, Nhóm 4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d.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Trao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chéo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chấm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lẫn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299C29-D0A8-4F91-A547-30E989B71766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7A3EE-DAB2-45E9-9F22-4AD166B14087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C693C-ECFB-4091-8376-26BD750A75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7A3EE-DAB2-45E9-9F22-4AD166B14087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C693C-ECFB-4091-8376-26BD750A75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7A3EE-DAB2-45E9-9F22-4AD166B14087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C693C-ECFB-4091-8376-26BD750A75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7A3EE-DAB2-45E9-9F22-4AD166B14087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C693C-ECFB-4091-8376-26BD750A75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7A3EE-DAB2-45E9-9F22-4AD166B14087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C693C-ECFB-4091-8376-26BD750A75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7A3EE-DAB2-45E9-9F22-4AD166B14087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C693C-ECFB-4091-8376-26BD750A75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7A3EE-DAB2-45E9-9F22-4AD166B14087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C693C-ECFB-4091-8376-26BD750A75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7A3EE-DAB2-45E9-9F22-4AD166B14087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C693C-ECFB-4091-8376-26BD750A75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7A3EE-DAB2-45E9-9F22-4AD166B14087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C693C-ECFB-4091-8376-26BD750A75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7A3EE-DAB2-45E9-9F22-4AD166B14087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C693C-ECFB-4091-8376-26BD750A75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7A3EE-DAB2-45E9-9F22-4AD166B14087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C693C-ECFB-4091-8376-26BD750A75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7A3EE-DAB2-45E9-9F22-4AD166B14087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C693C-ECFB-4091-8376-26BD750A75C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4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7.emf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55.png"/><Relationship Id="rId4" Type="http://schemas.openxmlformats.org/officeDocument/2006/relationships/image" Target="../media/image54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1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55.png"/><Relationship Id="rId4" Type="http://schemas.openxmlformats.org/officeDocument/2006/relationships/image" Target="../media/image5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png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6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63.png"/><Relationship Id="rId5" Type="http://schemas.openxmlformats.org/officeDocument/2006/relationships/image" Target="../media/image56.png"/><Relationship Id="rId4" Type="http://schemas.openxmlformats.org/officeDocument/2006/relationships/image" Target="../media/image53.png"/><Relationship Id="rId9" Type="http://schemas.openxmlformats.org/officeDocument/2006/relationships/image" Target="../media/image6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6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67.png"/><Relationship Id="rId5" Type="http://schemas.openxmlformats.org/officeDocument/2006/relationships/image" Target="../media/image56.png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12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7.png"/><Relationship Id="rId5" Type="http://schemas.openxmlformats.org/officeDocument/2006/relationships/audio" Target="../media/audio4.wav"/><Relationship Id="rId10" Type="http://schemas.openxmlformats.org/officeDocument/2006/relationships/image" Target="../media/image13.png"/><Relationship Id="rId4" Type="http://schemas.openxmlformats.org/officeDocument/2006/relationships/audio" Target="../media/audio3.wav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12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audio" Target="../media/audio4.wav"/><Relationship Id="rId10" Type="http://schemas.openxmlformats.org/officeDocument/2006/relationships/image" Target="../media/image17.png"/><Relationship Id="rId4" Type="http://schemas.openxmlformats.org/officeDocument/2006/relationships/audio" Target="../media/audio3.wav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audio" Target="../media/audio4.wav"/><Relationship Id="rId11" Type="http://schemas.openxmlformats.org/officeDocument/2006/relationships/image" Target="../media/image22.png"/><Relationship Id="rId5" Type="http://schemas.openxmlformats.org/officeDocument/2006/relationships/audio" Target="../media/audio3.wav"/><Relationship Id="rId10" Type="http://schemas.openxmlformats.org/officeDocument/2006/relationships/image" Target="../media/image21.png"/><Relationship Id="rId4" Type="http://schemas.openxmlformats.org/officeDocument/2006/relationships/audio" Target="../media/audio2.wav"/><Relationship Id="rId9" Type="http://schemas.openxmlformats.org/officeDocument/2006/relationships/image" Target="../media/image20.png"/><Relationship Id="rId1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048000" y="669963"/>
            <a:ext cx="12453714" cy="77724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092261" y="6502092"/>
            <a:ext cx="3667983" cy="443260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-3777034">
            <a:off x="14244933" y="-218959"/>
            <a:ext cx="2213578" cy="251542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" y="4991100"/>
            <a:ext cx="5874530" cy="9020391"/>
          </a:xfrm>
          <a:prstGeom prst="rect">
            <a:avLst/>
          </a:prstGeom>
        </p:spPr>
      </p:pic>
      <p:sp>
        <p:nvSpPr>
          <p:cNvPr id="9" name="Google Shape;99;p1"/>
          <p:cNvSpPr txBox="1"/>
          <p:nvPr/>
        </p:nvSpPr>
        <p:spPr>
          <a:xfrm>
            <a:off x="3852090" y="1859358"/>
            <a:ext cx="10762267" cy="5216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>
                <a:solidFill>
                  <a:schemeClr val="bg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CHÀO MỪNG CÁC EM </a:t>
            </a:r>
            <a:endParaRPr sz="5400" dirty="0">
              <a:solidFill>
                <a:schemeClr val="bg1"/>
              </a:solidFill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>
                <a:solidFill>
                  <a:schemeClr val="bg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ĐẾN VỚI BÀI HỌC HÔM NAY!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6000" b="1" dirty="0">
              <a:solidFill>
                <a:schemeClr val="bg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GV. Phạm Minh Thuý</a:t>
            </a:r>
            <a:endParaRPr lang="en-US" sz="5400" b="1" i="0" u="none" strike="noStrike" cap="none" dirty="0">
              <a:solidFill>
                <a:srgbClr val="FF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86000" y="1790700"/>
            <a:ext cx="13639800" cy="2362200"/>
            <a:chOff x="2727158" y="2917658"/>
            <a:chExt cx="13639800" cy="2362200"/>
          </a:xfrm>
        </p:grpSpPr>
        <p:grpSp>
          <p:nvGrpSpPr>
            <p:cNvPr id="40" name="Group 4"/>
            <p:cNvGrpSpPr/>
            <p:nvPr/>
          </p:nvGrpSpPr>
          <p:grpSpPr>
            <a:xfrm>
              <a:off x="2727158" y="2917658"/>
              <a:ext cx="13639800" cy="2362200"/>
              <a:chOff x="0" y="0"/>
              <a:chExt cx="8585565" cy="2221020"/>
            </a:xfrm>
          </p:grpSpPr>
          <p:sp>
            <p:nvSpPr>
              <p:cNvPr id="42" name="Freeform 5"/>
              <p:cNvSpPr/>
              <p:nvPr/>
            </p:nvSpPr>
            <p:spPr>
              <a:xfrm>
                <a:off x="12700" y="12700"/>
                <a:ext cx="8560165" cy="2195620"/>
              </a:xfrm>
              <a:custGeom>
                <a:avLst/>
                <a:gdLst/>
                <a:ahLst/>
                <a:cxnLst/>
                <a:rect l="l" t="t" r="r" b="b"/>
                <a:pathLst>
                  <a:path w="8560165" h="2195620">
                    <a:moveTo>
                      <a:pt x="7603220" y="2195620"/>
                    </a:moveTo>
                    <a:lnTo>
                      <a:pt x="956945" y="2195620"/>
                    </a:lnTo>
                    <a:cubicBezTo>
                      <a:pt x="428371" y="2195620"/>
                      <a:pt x="0" y="1767122"/>
                      <a:pt x="0" y="1097810"/>
                    </a:cubicBezTo>
                    <a:lnTo>
                      <a:pt x="0" y="1097810"/>
                    </a:lnTo>
                    <a:cubicBezTo>
                      <a:pt x="0" y="428371"/>
                      <a:pt x="428371" y="0"/>
                      <a:pt x="956945" y="0"/>
                    </a:cubicBezTo>
                    <a:lnTo>
                      <a:pt x="7603220" y="0"/>
                    </a:lnTo>
                    <a:cubicBezTo>
                      <a:pt x="8131666" y="0"/>
                      <a:pt x="8560165" y="428371"/>
                      <a:pt x="8560165" y="1097810"/>
                    </a:cubicBezTo>
                    <a:lnTo>
                      <a:pt x="8560165" y="1097810"/>
                    </a:lnTo>
                    <a:cubicBezTo>
                      <a:pt x="8560165" y="1767122"/>
                      <a:pt x="8131667" y="2195620"/>
                      <a:pt x="7603220" y="2195620"/>
                    </a:cubicBezTo>
                    <a:close/>
                  </a:path>
                </a:pathLst>
              </a:custGeom>
              <a:solidFill>
                <a:srgbClr val="FFD93B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Freeform 6"/>
              <p:cNvSpPr/>
              <p:nvPr/>
            </p:nvSpPr>
            <p:spPr>
              <a:xfrm>
                <a:off x="0" y="0"/>
                <a:ext cx="8585565" cy="2221020"/>
              </a:xfrm>
              <a:custGeom>
                <a:avLst/>
                <a:gdLst/>
                <a:ahLst/>
                <a:cxnLst/>
                <a:rect l="l" t="t" r="r" b="b"/>
                <a:pathLst>
                  <a:path w="8585565" h="2221020">
                    <a:moveTo>
                      <a:pt x="7615920" y="0"/>
                    </a:moveTo>
                    <a:lnTo>
                      <a:pt x="969645" y="0"/>
                    </a:lnTo>
                    <a:cubicBezTo>
                      <a:pt x="434975" y="0"/>
                      <a:pt x="0" y="434975"/>
                      <a:pt x="0" y="1110510"/>
                    </a:cubicBezTo>
                    <a:cubicBezTo>
                      <a:pt x="0" y="1786045"/>
                      <a:pt x="434975" y="2221020"/>
                      <a:pt x="969645" y="2221020"/>
                    </a:cubicBezTo>
                    <a:lnTo>
                      <a:pt x="7615920" y="2221020"/>
                    </a:lnTo>
                    <a:cubicBezTo>
                      <a:pt x="8150590" y="2221020"/>
                      <a:pt x="8585565" y="1786045"/>
                      <a:pt x="8585565" y="1110510"/>
                    </a:cubicBezTo>
                    <a:cubicBezTo>
                      <a:pt x="8585565" y="434975"/>
                      <a:pt x="8150590" y="0"/>
                      <a:pt x="7615920" y="0"/>
                    </a:cubicBezTo>
                    <a:close/>
                    <a:moveTo>
                      <a:pt x="7615920" y="2195620"/>
                    </a:moveTo>
                    <a:lnTo>
                      <a:pt x="969645" y="2195620"/>
                    </a:lnTo>
                    <a:cubicBezTo>
                      <a:pt x="448945" y="2195620"/>
                      <a:pt x="25400" y="1772075"/>
                      <a:pt x="25400" y="1110510"/>
                    </a:cubicBezTo>
                    <a:cubicBezTo>
                      <a:pt x="25400" y="448945"/>
                      <a:pt x="448945" y="25400"/>
                      <a:pt x="969645" y="25400"/>
                    </a:cubicBezTo>
                    <a:lnTo>
                      <a:pt x="7615920" y="25400"/>
                    </a:lnTo>
                    <a:cubicBezTo>
                      <a:pt x="8136620" y="25400"/>
                      <a:pt x="8560165" y="448945"/>
                      <a:pt x="8560165" y="1110510"/>
                    </a:cubicBezTo>
                    <a:cubicBezTo>
                      <a:pt x="8560165" y="1772075"/>
                      <a:pt x="8136620" y="2195620"/>
                      <a:pt x="7615920" y="2195620"/>
                    </a:cubicBezTo>
                    <a:close/>
                  </a:path>
                </a:pathLst>
              </a:custGeom>
              <a:solidFill>
                <a:srgbClr val="031929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" name="Rectangle 2"/>
            <p:cNvSpPr/>
            <p:nvPr/>
          </p:nvSpPr>
          <p:spPr>
            <a:xfrm>
              <a:off x="4334429" y="3390900"/>
              <a:ext cx="10379765" cy="12050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60045" algn="l"/>
                  <a:tab pos="720090" algn="l"/>
                </a:tabLst>
                <a:defRPr/>
              </a:pPr>
              <a:r>
                <a:rPr kumimoji="0" lang="nl-NL" sz="5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Dạng 1. Đa giác – Đa giác đều </a:t>
              </a:r>
              <a:endParaRPr kumimoji="0" lang="en-US" sz="5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4237" y="6904121"/>
            <a:ext cx="6743323" cy="3384884"/>
          </a:xfrm>
          <a:prstGeom prst="rect">
            <a:avLst/>
          </a:prstGeom>
        </p:spPr>
      </p:pic>
      <p:pic>
        <p:nvPicPr>
          <p:cNvPr id="44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228600" y="6210300"/>
            <a:ext cx="1173320" cy="1045322"/>
          </a:xfrm>
          <a:prstGeom prst="rect">
            <a:avLst/>
          </a:prstGeom>
        </p:spPr>
      </p:pic>
      <p:pic>
        <p:nvPicPr>
          <p:cNvPr id="45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9585125">
            <a:off x="16488602" y="5427899"/>
            <a:ext cx="2183861" cy="559863"/>
          </a:xfrm>
          <a:prstGeom prst="rect">
            <a:avLst/>
          </a:prstGeom>
        </p:spPr>
      </p:pic>
      <p:pic>
        <p:nvPicPr>
          <p:cNvPr id="46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0708999">
            <a:off x="16433972" y="389360"/>
            <a:ext cx="1184128" cy="1741365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2782518">
            <a:off x="16011183" y="-450072"/>
            <a:ext cx="1749946" cy="1827620"/>
          </a:xfrm>
          <a:prstGeom prst="rect">
            <a:avLst/>
          </a:prstGeom>
        </p:spPr>
      </p:pic>
      <p:sp>
        <p:nvSpPr>
          <p:cNvPr id="16" name="Google Shape;169;p5"/>
          <p:cNvSpPr/>
          <p:nvPr/>
        </p:nvSpPr>
        <p:spPr>
          <a:xfrm>
            <a:off x="1223211" y="495300"/>
            <a:ext cx="2530312" cy="947748"/>
          </a:xfrm>
          <a:prstGeom prst="roundRect">
            <a:avLst>
              <a:gd name="adj" fmla="val 16667"/>
            </a:avLst>
          </a:prstGeom>
          <a:solidFill>
            <a:srgbClr val="76923C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Bài</a:t>
            </a:r>
            <a:r>
              <a:rPr lang="en-US" sz="4000" b="1" dirty="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4000" b="1" dirty="0" err="1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tập</a:t>
            </a:r>
            <a:r>
              <a:rPr lang="en-US" sz="4000" b="1" dirty="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1</a:t>
            </a:r>
            <a:endParaRPr sz="4000" b="1" dirty="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39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3500727">
            <a:off x="-265360" y="9094411"/>
            <a:ext cx="2345824" cy="6013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1584044"/>
            <a:ext cx="7010400" cy="2762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b="1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4000" b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000" b="1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4000" b="1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b="1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b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34 </a:t>
            </a:r>
            <a:r>
              <a:rPr lang="en-US" sz="4000" b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4000" b="1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b="1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4000" b="1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b="1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lồi</a:t>
            </a:r>
            <a:r>
              <a:rPr lang="en-US" sz="4000" b="1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0238" y="4694542"/>
            <a:ext cx="182812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b="1" u="sng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en-US" sz="3800" b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u="sng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US" sz="3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3200" y="4983598"/>
            <a:ext cx="15240000" cy="1938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34a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lồi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giác.</a:t>
            </a:r>
            <a:endParaRPr lang="en-US" sz="40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16306" y="7043362"/>
            <a:ext cx="15266894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34b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lồi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25000" y="778560"/>
            <a:ext cx="7530355" cy="4256960"/>
          </a:xfrm>
          <a:prstGeom prst="rect">
            <a:avLst/>
          </a:prstGeom>
        </p:spPr>
      </p:pic>
      <p:pic>
        <p:nvPicPr>
          <p:cNvPr id="21" name="Picture 20" descr="OPL20U25GSXzBJYl68kk8uQGfFKzs7yb1M4KJWUiLk6ZEvGF+qCIPSnY57AbBFCvTW.2023.18.19+K4lPs7H94VUqPe2XwIsfPRnrXQE//QTEXxb8/8N4CNc6FpgZahzpTjFhMzSA7T/nHJa11DE8Ng2TP3iAmRczFlmslSuUNOgUeb6yRvs0=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>
            <a:fillRect/>
          </a:stretch>
        </p:blipFill>
        <p:spPr>
          <a:xfrm>
            <a:off x="16078033" y="8039417"/>
            <a:ext cx="2159009" cy="2112597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/>
      <p:bldP spid="4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9;p5"/>
          <p:cNvSpPr/>
          <p:nvPr/>
        </p:nvSpPr>
        <p:spPr>
          <a:xfrm>
            <a:off x="1223211" y="495300"/>
            <a:ext cx="2530312" cy="947748"/>
          </a:xfrm>
          <a:prstGeom prst="roundRect">
            <a:avLst>
              <a:gd name="adj" fmla="val 16667"/>
            </a:avLst>
          </a:prstGeom>
          <a:solidFill>
            <a:srgbClr val="76923C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Bài</a:t>
            </a:r>
            <a:r>
              <a:rPr lang="en-US" sz="4000" b="1" dirty="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4000" b="1" dirty="0" err="1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tập</a:t>
            </a:r>
            <a:r>
              <a:rPr lang="en-US" sz="4000" b="1" dirty="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3</a:t>
            </a:r>
            <a:endParaRPr sz="4000" b="1" dirty="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39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3500727">
            <a:off x="-265360" y="9094411"/>
            <a:ext cx="2345824" cy="6013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1584044"/>
            <a:ext cx="15925800" cy="4917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b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b="1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000" b="1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000" b="1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b="1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b="1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4000" b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000" b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b="1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000" b="1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742950" indent="-742950" algn="just">
              <a:lnSpc>
                <a:spcPct val="150000"/>
              </a:lnSpc>
              <a:spcAft>
                <a:spcPts val="800"/>
              </a:spcAft>
              <a:buAutoNum type="alphaLcParenR"/>
            </a:pPr>
            <a:r>
              <a:rPr lang="en-US" sz="4000" b="1" kern="1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4000" b="1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000" b="1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4000" b="1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4000" b="1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4000" b="1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b="1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phía</a:t>
            </a:r>
            <a:r>
              <a:rPr lang="en-US" sz="4000" b="1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b="1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b="1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4000" b="1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chứa</a:t>
            </a:r>
            <a:r>
              <a:rPr lang="en-US" sz="4000" b="1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b="1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4000" b="1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bất</a:t>
            </a:r>
            <a:r>
              <a:rPr lang="en-US" sz="4000" b="1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4000" b="1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b="1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4000" b="1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000" b="1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4000" b="1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b="1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4000" b="1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000" b="1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lồi</a:t>
            </a:r>
            <a:r>
              <a:rPr lang="en-US" sz="4000" b="1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just">
              <a:lnSpc>
                <a:spcPct val="150000"/>
              </a:lnSpc>
              <a:spcAft>
                <a:spcPts val="800"/>
              </a:spcAft>
              <a:buAutoNum type="alphaLcParenR"/>
            </a:pPr>
            <a:r>
              <a:rPr lang="en-US" sz="4000" b="1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Tứ</a:t>
            </a:r>
            <a:r>
              <a:rPr lang="en-US" sz="4000" b="1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000" b="1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b="1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en-US" sz="4000" b="1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4000" b="1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000" b="1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4000" b="1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4000" b="1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4000" b="1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b="1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tứ</a:t>
            </a:r>
            <a:r>
              <a:rPr lang="en-US" sz="4000" b="1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000" b="1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4000" b="1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just">
              <a:lnSpc>
                <a:spcPct val="150000"/>
              </a:lnSpc>
              <a:spcAft>
                <a:spcPts val="800"/>
              </a:spcAft>
              <a:buAutoNum type="alphaLcParenR"/>
            </a:pPr>
            <a:r>
              <a:rPr lang="en-US" sz="4000" b="1" kern="1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Tứ</a:t>
            </a:r>
            <a:r>
              <a:rPr lang="en-US" sz="4000" b="1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000" b="1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b="1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en-US" sz="4000" b="1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4000" b="1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000" b="1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4000" b="1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4000" b="1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4000" b="1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b="1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tứ</a:t>
            </a:r>
            <a:r>
              <a:rPr lang="en-US" sz="4000" b="1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000" b="1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4000" b="1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4732" y="7032156"/>
            <a:ext cx="182812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b="1" u="sng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en-US" sz="3800" b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u="sng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US" sz="3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16306" y="6738562"/>
            <a:ext cx="15266894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đúng.</a:t>
            </a:r>
            <a:endParaRPr lang="en-US" sz="40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04269" y="8291542"/>
            <a:ext cx="2083731" cy="20798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02000" y="288280"/>
            <a:ext cx="2987299" cy="251786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25271" y="7655104"/>
            <a:ext cx="15266894" cy="1938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b, c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tứ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tứ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nhau.</a:t>
            </a:r>
            <a:endParaRPr lang="en-US" sz="40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/>
      <p:bldP spid="4" grpId="0"/>
      <p:bldP spid="9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764000" y="-38100"/>
            <a:ext cx="1209072" cy="1300077"/>
          </a:xfrm>
          <a:prstGeom prst="rect">
            <a:avLst/>
          </a:prstGeom>
        </p:spPr>
      </p:pic>
      <p:sp>
        <p:nvSpPr>
          <p:cNvPr id="15" name="Google Shape;304;p14"/>
          <p:cNvSpPr/>
          <p:nvPr/>
        </p:nvSpPr>
        <p:spPr>
          <a:xfrm>
            <a:off x="897254" y="720556"/>
            <a:ext cx="2781300" cy="1082842"/>
          </a:xfrm>
          <a:prstGeom prst="roundRect">
            <a:avLst>
              <a:gd name="adj" fmla="val 16667"/>
            </a:avLst>
          </a:prstGeom>
          <a:solidFill>
            <a:srgbClr val="5F497A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Bài</a:t>
            </a:r>
            <a:r>
              <a:rPr kumimoji="0" lang="en-US" sz="43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3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tập</a:t>
            </a:r>
            <a:r>
              <a:rPr kumimoji="0" lang="en-US" sz="43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2</a:t>
            </a:r>
            <a:endParaRPr kumimoji="0" sz="4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97759" y="837677"/>
            <a:ext cx="12611100" cy="183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35.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666566"/>
            <a:ext cx="12020001" cy="7620434"/>
          </a:xfrm>
          <a:prstGeom prst="rect">
            <a:avLst/>
          </a:prstGeom>
        </p:spPr>
      </p:pic>
      <p:grpSp>
        <p:nvGrpSpPr>
          <p:cNvPr id="13" name="Google Shape;305;p14"/>
          <p:cNvGrpSpPr/>
          <p:nvPr/>
        </p:nvGrpSpPr>
        <p:grpSpPr>
          <a:xfrm flipH="1">
            <a:off x="549939" y="2324100"/>
            <a:ext cx="2351174" cy="1289304"/>
            <a:chOff x="7837953" y="804641"/>
            <a:chExt cx="2022200" cy="1289304"/>
          </a:xfrm>
        </p:grpSpPr>
        <p:pic>
          <p:nvPicPr>
            <p:cNvPr id="14" name="Google Shape;306;p14"/>
            <p:cNvPicPr preferRelativeResize="0"/>
            <p:nvPr/>
          </p:nvPicPr>
          <p:blipFill rotWithShape="1">
            <a:blip r:embed="rId5"/>
            <a:srcRect/>
            <a:stretch>
              <a:fillRect/>
            </a:stretch>
          </p:blipFill>
          <p:spPr>
            <a:xfrm>
              <a:off x="7974522" y="804641"/>
              <a:ext cx="1828800" cy="12893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Google Shape;307;p14"/>
            <p:cNvSpPr txBox="1"/>
            <p:nvPr/>
          </p:nvSpPr>
          <p:spPr>
            <a:xfrm>
              <a:off x="7837953" y="873633"/>
              <a:ext cx="20222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Giải</a:t>
              </a:r>
              <a:endParaRPr kumimoji="0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98893" y="3354348"/>
            <a:ext cx="5592307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35a: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Ngũ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đều</a:t>
            </a:r>
            <a:endParaRPr lang="en-US" sz="40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8893" y="4273274"/>
            <a:ext cx="5592307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35b: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Lục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đều</a:t>
            </a:r>
            <a:endParaRPr lang="en-US" sz="40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0269" y="5228143"/>
            <a:ext cx="5592307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35c: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Bát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đều</a:t>
            </a:r>
            <a:endParaRPr lang="en-US" sz="40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4571" y="6147069"/>
            <a:ext cx="5592307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35d: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Cửu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đều</a:t>
            </a:r>
            <a:endParaRPr lang="en-US" sz="40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3346" y="6996164"/>
            <a:ext cx="5862654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35e: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đều</a:t>
            </a:r>
            <a:endParaRPr lang="en-US" sz="40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1970" y="7862592"/>
            <a:ext cx="5862654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35f: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nhị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đều</a:t>
            </a:r>
            <a:endParaRPr lang="en-US" sz="40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764000" y="-38100"/>
            <a:ext cx="1209072" cy="1300077"/>
          </a:xfrm>
          <a:prstGeom prst="rect">
            <a:avLst/>
          </a:prstGeom>
        </p:spPr>
      </p:pic>
      <p:sp>
        <p:nvSpPr>
          <p:cNvPr id="15" name="Google Shape;304;p14"/>
          <p:cNvSpPr/>
          <p:nvPr/>
        </p:nvSpPr>
        <p:spPr>
          <a:xfrm>
            <a:off x="897254" y="720556"/>
            <a:ext cx="2781300" cy="1082842"/>
          </a:xfrm>
          <a:prstGeom prst="roundRect">
            <a:avLst>
              <a:gd name="adj" fmla="val 16667"/>
            </a:avLst>
          </a:prstGeom>
          <a:solidFill>
            <a:srgbClr val="5F497A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Bài</a:t>
            </a:r>
            <a:r>
              <a:rPr kumimoji="0" lang="en-US" sz="43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3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tập</a:t>
            </a:r>
            <a:r>
              <a:rPr kumimoji="0" lang="en-US" sz="43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4</a:t>
            </a:r>
            <a:endParaRPr kumimoji="0" sz="4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97759" y="837677"/>
            <a:ext cx="12611100" cy="183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6"/>
          <p:cNvGraphicFramePr>
            <a:graphicFrameLocks noGrp="1"/>
          </p:cNvGraphicFramePr>
          <p:nvPr/>
        </p:nvGraphicFramePr>
        <p:xfrm>
          <a:off x="1752600" y="3314699"/>
          <a:ext cx="15316200" cy="6546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9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9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9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9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86382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Đa</a:t>
                      </a:r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giác</a:t>
                      </a:r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đều</a:t>
                      </a:r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cạnh</a:t>
                      </a:r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góc</a:t>
                      </a:r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đo</a:t>
                      </a:r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mỗi</a:t>
                      </a:r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góc</a:t>
                      </a:r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6382">
                <a:tc>
                  <a:txBody>
                    <a:bodyPr/>
                    <a:lstStyle/>
                    <a:p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6382">
                <a:tc>
                  <a:txBody>
                    <a:bodyPr/>
                    <a:lstStyle/>
                    <a:p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4888711"/>
            <a:ext cx="2058924" cy="23545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15919" y="7429500"/>
            <a:ext cx="2432830" cy="2365718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764000" y="-38100"/>
            <a:ext cx="1209072" cy="1300077"/>
          </a:xfrm>
          <a:prstGeom prst="rect">
            <a:avLst/>
          </a:prstGeom>
        </p:spPr>
      </p:pic>
      <p:sp>
        <p:nvSpPr>
          <p:cNvPr id="15" name="Google Shape;304;p14"/>
          <p:cNvSpPr/>
          <p:nvPr/>
        </p:nvSpPr>
        <p:spPr>
          <a:xfrm>
            <a:off x="897254" y="720556"/>
            <a:ext cx="2781300" cy="1082842"/>
          </a:xfrm>
          <a:prstGeom prst="roundRect">
            <a:avLst>
              <a:gd name="adj" fmla="val 16667"/>
            </a:avLst>
          </a:prstGeom>
          <a:solidFill>
            <a:srgbClr val="5F497A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Bài</a:t>
            </a:r>
            <a:r>
              <a:rPr kumimoji="0" lang="en-US" sz="43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3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tập</a:t>
            </a:r>
            <a:r>
              <a:rPr kumimoji="0" lang="en-US" sz="43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4</a:t>
            </a:r>
            <a:endParaRPr kumimoji="0" sz="4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97759" y="837677"/>
            <a:ext cx="12611100" cy="183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6"/>
          <p:cNvGraphicFramePr>
            <a:graphicFrameLocks noGrp="1"/>
          </p:cNvGraphicFramePr>
          <p:nvPr/>
        </p:nvGraphicFramePr>
        <p:xfrm>
          <a:off x="1752600" y="3314699"/>
          <a:ext cx="15316200" cy="6546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9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9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9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9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86382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Đa</a:t>
                      </a:r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giác</a:t>
                      </a:r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đều</a:t>
                      </a:r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cạnh</a:t>
                      </a:r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góc</a:t>
                      </a:r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đo</a:t>
                      </a:r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mỗi</a:t>
                      </a:r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góc</a:t>
                      </a:r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6382">
                <a:tc>
                  <a:txBody>
                    <a:bodyPr/>
                    <a:lstStyle/>
                    <a:p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6382">
                <a:tc>
                  <a:txBody>
                    <a:bodyPr/>
                    <a:lstStyle/>
                    <a:p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4888711"/>
            <a:ext cx="2058924" cy="23545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15919" y="7429500"/>
            <a:ext cx="2432830" cy="236571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167420" y="5372100"/>
            <a:ext cx="2410428" cy="91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endParaRPr lang="en-US" sz="4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253124" y="7882960"/>
            <a:ext cx="2410428" cy="91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912896" y="5347447"/>
            <a:ext cx="2410428" cy="91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endParaRPr lang="en-US" sz="4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911796" y="7882960"/>
            <a:ext cx="2410428" cy="91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endParaRPr lang="en-US" sz="4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4173216" y="5387788"/>
                <a:ext cx="2410428" cy="9956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i="1" kern="100" dirty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 kern="100" dirty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120</m:t>
                          </m:r>
                        </m:e>
                        <m:sup>
                          <m:r>
                            <a:rPr lang="en-US" sz="4000" i="1" kern="100" dirty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4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3216" y="5387788"/>
                <a:ext cx="2410428" cy="995680"/>
              </a:xfrm>
              <a:prstGeom prst="rect">
                <a:avLst/>
              </a:prstGeom>
              <a:blipFill rotWithShape="1">
                <a:blip r:embed="rId7"/>
                <a:stretch>
                  <a:fillRect l="-1" t="-45" r="26" b="4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4249158" y="7962830"/>
                <a:ext cx="2410428" cy="9956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kern="100" dirty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sz="4000" i="1" kern="100" dirty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 kern="100" dirty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128,6</m:t>
                          </m:r>
                        </m:e>
                        <m:sup>
                          <m:r>
                            <a:rPr lang="en-US" sz="4000" i="1" kern="100" dirty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4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49158" y="7962830"/>
                <a:ext cx="2410428" cy="995680"/>
              </a:xfrm>
              <a:prstGeom prst="rect">
                <a:avLst/>
              </a:prstGeom>
              <a:blipFill rotWithShape="1">
                <a:blip r:embed="rId8"/>
                <a:stretch>
                  <a:fillRect l="-16" t="-57" r="15" b="5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  <p:bldP spid="19" grpId="0"/>
      <p:bldP spid="20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322;p15"/>
          <p:cNvSpPr/>
          <p:nvPr/>
        </p:nvSpPr>
        <p:spPr>
          <a:xfrm>
            <a:off x="463684" y="334920"/>
            <a:ext cx="4291144" cy="1082842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dirty="0" err="1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Bài</a:t>
            </a:r>
            <a:r>
              <a:rPr lang="en-US" sz="4500" b="1" dirty="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4500" b="1" dirty="0" err="1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tập</a:t>
            </a:r>
            <a:r>
              <a:rPr lang="en-US" sz="4500" b="1" dirty="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5</a:t>
            </a:r>
            <a:endParaRPr sz="4500" b="1" dirty="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991401" y="445774"/>
            <a:ext cx="12771172" cy="861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3800" kern="1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Hướng</a:t>
            </a:r>
            <a:r>
              <a:rPr lang="en-US" sz="38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dẫn</a:t>
            </a:r>
            <a:r>
              <a:rPr lang="en-US" sz="38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HS </a:t>
            </a:r>
            <a:r>
              <a:rPr lang="en-US" sz="3800" kern="1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vẽ</a:t>
            </a:r>
            <a:r>
              <a:rPr lang="en-US" sz="38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lục</a:t>
            </a:r>
            <a:r>
              <a:rPr lang="en-US" sz="38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38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đều</a:t>
            </a:r>
            <a:r>
              <a:rPr lang="en-US" sz="38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38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compa</a:t>
            </a:r>
            <a:r>
              <a:rPr lang="en-US" sz="38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8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thước</a:t>
            </a:r>
            <a:endParaRPr lang="en-US" sz="38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28703">
            <a:off x="16729032" y="-717169"/>
            <a:ext cx="2085013" cy="1774090"/>
          </a:xfrm>
          <a:prstGeom prst="rect">
            <a:avLst/>
          </a:prstGeom>
        </p:spPr>
      </p:pic>
      <p:pic>
        <p:nvPicPr>
          <p:cNvPr id="13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980090" y="7931991"/>
            <a:ext cx="2307909" cy="2355009"/>
          </a:xfrm>
          <a:prstGeom prst="rect">
            <a:avLst/>
          </a:prstGeom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86000" y="1790700"/>
            <a:ext cx="13639800" cy="2362200"/>
            <a:chOff x="2727158" y="2917658"/>
            <a:chExt cx="13639800" cy="2362200"/>
          </a:xfrm>
        </p:grpSpPr>
        <p:grpSp>
          <p:nvGrpSpPr>
            <p:cNvPr id="40" name="Group 4"/>
            <p:cNvGrpSpPr/>
            <p:nvPr/>
          </p:nvGrpSpPr>
          <p:grpSpPr>
            <a:xfrm>
              <a:off x="2727158" y="2917658"/>
              <a:ext cx="13639800" cy="2362200"/>
              <a:chOff x="0" y="0"/>
              <a:chExt cx="8585565" cy="2221020"/>
            </a:xfrm>
          </p:grpSpPr>
          <p:sp>
            <p:nvSpPr>
              <p:cNvPr id="42" name="Freeform 5"/>
              <p:cNvSpPr/>
              <p:nvPr/>
            </p:nvSpPr>
            <p:spPr>
              <a:xfrm>
                <a:off x="12700" y="12700"/>
                <a:ext cx="8560165" cy="2195620"/>
              </a:xfrm>
              <a:custGeom>
                <a:avLst/>
                <a:gdLst/>
                <a:ahLst/>
                <a:cxnLst/>
                <a:rect l="l" t="t" r="r" b="b"/>
                <a:pathLst>
                  <a:path w="8560165" h="2195620">
                    <a:moveTo>
                      <a:pt x="7603220" y="2195620"/>
                    </a:moveTo>
                    <a:lnTo>
                      <a:pt x="956945" y="2195620"/>
                    </a:lnTo>
                    <a:cubicBezTo>
                      <a:pt x="428371" y="2195620"/>
                      <a:pt x="0" y="1767122"/>
                      <a:pt x="0" y="1097810"/>
                    </a:cubicBezTo>
                    <a:lnTo>
                      <a:pt x="0" y="1097810"/>
                    </a:lnTo>
                    <a:cubicBezTo>
                      <a:pt x="0" y="428371"/>
                      <a:pt x="428371" y="0"/>
                      <a:pt x="956945" y="0"/>
                    </a:cubicBezTo>
                    <a:lnTo>
                      <a:pt x="7603220" y="0"/>
                    </a:lnTo>
                    <a:cubicBezTo>
                      <a:pt x="8131666" y="0"/>
                      <a:pt x="8560165" y="428371"/>
                      <a:pt x="8560165" y="1097810"/>
                    </a:cubicBezTo>
                    <a:lnTo>
                      <a:pt x="8560165" y="1097810"/>
                    </a:lnTo>
                    <a:cubicBezTo>
                      <a:pt x="8560165" y="1767122"/>
                      <a:pt x="8131667" y="2195620"/>
                      <a:pt x="7603220" y="2195620"/>
                    </a:cubicBezTo>
                    <a:close/>
                  </a:path>
                </a:pathLst>
              </a:custGeom>
              <a:solidFill>
                <a:srgbClr val="FFD93B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Freeform 6"/>
              <p:cNvSpPr/>
              <p:nvPr/>
            </p:nvSpPr>
            <p:spPr>
              <a:xfrm>
                <a:off x="0" y="0"/>
                <a:ext cx="8585565" cy="2221020"/>
              </a:xfrm>
              <a:custGeom>
                <a:avLst/>
                <a:gdLst/>
                <a:ahLst/>
                <a:cxnLst/>
                <a:rect l="l" t="t" r="r" b="b"/>
                <a:pathLst>
                  <a:path w="8585565" h="2221020">
                    <a:moveTo>
                      <a:pt x="7615920" y="0"/>
                    </a:moveTo>
                    <a:lnTo>
                      <a:pt x="969645" y="0"/>
                    </a:lnTo>
                    <a:cubicBezTo>
                      <a:pt x="434975" y="0"/>
                      <a:pt x="0" y="434975"/>
                      <a:pt x="0" y="1110510"/>
                    </a:cubicBezTo>
                    <a:cubicBezTo>
                      <a:pt x="0" y="1786045"/>
                      <a:pt x="434975" y="2221020"/>
                      <a:pt x="969645" y="2221020"/>
                    </a:cubicBezTo>
                    <a:lnTo>
                      <a:pt x="7615920" y="2221020"/>
                    </a:lnTo>
                    <a:cubicBezTo>
                      <a:pt x="8150590" y="2221020"/>
                      <a:pt x="8585565" y="1786045"/>
                      <a:pt x="8585565" y="1110510"/>
                    </a:cubicBezTo>
                    <a:cubicBezTo>
                      <a:pt x="8585565" y="434975"/>
                      <a:pt x="8150590" y="0"/>
                      <a:pt x="7615920" y="0"/>
                    </a:cubicBezTo>
                    <a:close/>
                    <a:moveTo>
                      <a:pt x="7615920" y="2195620"/>
                    </a:moveTo>
                    <a:lnTo>
                      <a:pt x="969645" y="2195620"/>
                    </a:lnTo>
                    <a:cubicBezTo>
                      <a:pt x="448945" y="2195620"/>
                      <a:pt x="25400" y="1772075"/>
                      <a:pt x="25400" y="1110510"/>
                    </a:cubicBezTo>
                    <a:cubicBezTo>
                      <a:pt x="25400" y="448945"/>
                      <a:pt x="448945" y="25400"/>
                      <a:pt x="969645" y="25400"/>
                    </a:cubicBezTo>
                    <a:lnTo>
                      <a:pt x="7615920" y="25400"/>
                    </a:lnTo>
                    <a:cubicBezTo>
                      <a:pt x="8136620" y="25400"/>
                      <a:pt x="8560165" y="448945"/>
                      <a:pt x="8560165" y="1110510"/>
                    </a:cubicBezTo>
                    <a:cubicBezTo>
                      <a:pt x="8560165" y="1772075"/>
                      <a:pt x="8136620" y="2195620"/>
                      <a:pt x="7615920" y="2195620"/>
                    </a:cubicBezTo>
                    <a:close/>
                  </a:path>
                </a:pathLst>
              </a:custGeom>
              <a:solidFill>
                <a:srgbClr val="031929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" name="Rectangle 2"/>
            <p:cNvSpPr/>
            <p:nvPr/>
          </p:nvSpPr>
          <p:spPr>
            <a:xfrm>
              <a:off x="6275668" y="3390900"/>
              <a:ext cx="6497291" cy="12050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60045" algn="l"/>
                  <a:tab pos="720090" algn="l"/>
                </a:tabLst>
                <a:defRPr/>
              </a:pPr>
              <a:r>
                <a:rPr kumimoji="0" lang="nl-NL" sz="5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Dạng 2. Phép quay</a:t>
              </a:r>
              <a:endParaRPr kumimoji="0" lang="en-US" sz="5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4237" y="6904121"/>
            <a:ext cx="6743323" cy="3384884"/>
          </a:xfrm>
          <a:prstGeom prst="rect">
            <a:avLst/>
          </a:prstGeom>
        </p:spPr>
      </p:pic>
      <p:pic>
        <p:nvPicPr>
          <p:cNvPr id="44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28600" y="6210300"/>
            <a:ext cx="1173320" cy="1045322"/>
          </a:xfrm>
          <a:prstGeom prst="rect">
            <a:avLst/>
          </a:prstGeom>
        </p:spPr>
      </p:pic>
      <p:pic>
        <p:nvPicPr>
          <p:cNvPr id="4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9585125">
            <a:off x="16488602" y="5427899"/>
            <a:ext cx="2183861" cy="559863"/>
          </a:xfrm>
          <a:prstGeom prst="rect">
            <a:avLst/>
          </a:prstGeom>
        </p:spPr>
      </p:pic>
      <p:pic>
        <p:nvPicPr>
          <p:cNvPr id="46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708999">
            <a:off x="16433972" y="389360"/>
            <a:ext cx="1184128" cy="1741365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322;p15"/>
          <p:cNvSpPr/>
          <p:nvPr/>
        </p:nvSpPr>
        <p:spPr>
          <a:xfrm>
            <a:off x="500419" y="229584"/>
            <a:ext cx="4291144" cy="1082842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dirty="0" err="1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Bài</a:t>
            </a:r>
            <a:r>
              <a:rPr lang="en-US" sz="4500" b="1" dirty="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4500" b="1" dirty="0" err="1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tập</a:t>
            </a:r>
            <a:r>
              <a:rPr lang="en-US" sz="4500" b="1" dirty="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6</a:t>
            </a:r>
            <a:endParaRPr sz="4500" b="1" dirty="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8" name="Google Shape;305;p14"/>
          <p:cNvGrpSpPr/>
          <p:nvPr/>
        </p:nvGrpSpPr>
        <p:grpSpPr>
          <a:xfrm flipH="1">
            <a:off x="500419" y="1638300"/>
            <a:ext cx="1699513" cy="1188276"/>
            <a:chOff x="7890477" y="787864"/>
            <a:chExt cx="2022200" cy="1289304"/>
          </a:xfrm>
        </p:grpSpPr>
        <p:pic>
          <p:nvPicPr>
            <p:cNvPr id="19" name="Google Shape;306;p14"/>
            <p:cNvPicPr preferRelativeResize="0"/>
            <p:nvPr/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7934187" y="787864"/>
              <a:ext cx="1912845" cy="12893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Google Shape;307;p14"/>
            <p:cNvSpPr txBox="1"/>
            <p:nvPr/>
          </p:nvSpPr>
          <p:spPr>
            <a:xfrm>
              <a:off x="7890477" y="870543"/>
              <a:ext cx="2022200" cy="7078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Giải</a:t>
              </a:r>
              <a:endParaRPr kumimoji="0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28703">
            <a:off x="16729032" y="-717169"/>
            <a:ext cx="2085013" cy="17740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7289" y="4911520"/>
            <a:ext cx="11742672" cy="861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Gọi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tâm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đều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O.</a:t>
            </a:r>
            <a:endParaRPr lang="en-US" sz="38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04800" y="5966010"/>
                <a:ext cx="8016908" cy="36664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3800" dirty="0">
                    <a:ea typeface="Times New Roman" panose="02020603050405020304" pitchFamily="18" charset="0"/>
                    <a:cs typeface="Arial" panose="020B0604020202020204" pitchFamily="34" charset="0"/>
                  </a:rPr>
                  <a:t>a) Hình 37a, phép quay </a:t>
                </a:r>
                <a:r>
                  <a:rPr lang="vi-VN" sz="3800" b="1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ngược chiều tâm O</a:t>
                </a:r>
                <a:r>
                  <a:rPr lang="en-US" sz="3800" b="1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sz="3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𝟓𝟏</m:t>
                        </m:r>
                      </m:e>
                      <m:sup>
                        <m:r>
                          <a:rPr lang="en-US" sz="3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vi-VN" sz="3800" dirty="0">
                    <a:ea typeface="Times New Roman" panose="02020603050405020304" pitchFamily="18" charset="0"/>
                    <a:cs typeface="Arial" panose="020B0604020202020204" pitchFamily="34" charset="0"/>
                  </a:rPr>
                  <a:t> biến các điểm A, B, C, D, E, G, H lần lượt thành các điểm H, A, B, C, D, E, G.</a:t>
                </a:r>
                <a:endParaRPr lang="en-US" sz="38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966010"/>
                <a:ext cx="8016908" cy="3666490"/>
              </a:xfrm>
              <a:prstGeom prst="rect">
                <a:avLst/>
              </a:prstGeom>
              <a:blipFill rotWithShape="1">
                <a:blip r:embed="rId6"/>
                <a:stretch>
                  <a:fillRect t="-5" b="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144000" y="5966010"/>
                <a:ext cx="8458200" cy="36664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3800" dirty="0">
                    <a:ea typeface="Times New Roman" panose="02020603050405020304" pitchFamily="18" charset="0"/>
                    <a:cs typeface="Arial" panose="020B0604020202020204" pitchFamily="34" charset="0"/>
                  </a:rPr>
                  <a:t>b) Hình 37b, phép quay </a:t>
                </a:r>
                <a:r>
                  <a:rPr lang="vi-VN" sz="3800" b="1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thuận chiều tâm O </a:t>
                </a:r>
                <a14:m>
                  <m:oMath xmlns:m="http://schemas.openxmlformats.org/officeDocument/2006/math">
                    <m:r>
                      <a:rPr lang="en-US" altLang="vi-VN" sz="3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altLang="vi-VN" sz="3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vi-VN" sz="3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𝟓𝟏</m:t>
                        </m:r>
                      </m:e>
                      <m:sup>
                        <m:r>
                          <a:rPr lang="en-US" altLang="vi-VN" sz="3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3800" b="1" baseline="30000" dirty="0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vi-VN" sz="3800" dirty="0">
                    <a:ea typeface="Times New Roman" panose="02020603050405020304" pitchFamily="18" charset="0"/>
                    <a:cs typeface="Arial" panose="020B0604020202020204" pitchFamily="34" charset="0"/>
                  </a:rPr>
                  <a:t>biến các điểm A, B, C, D, E, G, H lần lượt thành các điểm B, C, D, E, G, H, A.</a:t>
                </a:r>
                <a:endParaRPr lang="en-US" sz="38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0" y="5966010"/>
                <a:ext cx="8458200" cy="3666490"/>
              </a:xfrm>
              <a:prstGeom prst="rect">
                <a:avLst/>
              </a:prstGeom>
              <a:blipFill rotWithShape="1">
                <a:blip r:embed="rId7"/>
                <a:stretch>
                  <a:fillRect t="-5" b="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81600" y="114300"/>
            <a:ext cx="6781800" cy="4473654"/>
          </a:xfrm>
          <a:prstGeom prst="rect">
            <a:avLst/>
          </a:prstGeom>
        </p:spPr>
      </p:pic>
      <p:pic>
        <p:nvPicPr>
          <p:cNvPr id="1026" name="Picture 2" descr="OPL20U25GSXzBJYl68kk8uQGfFKzs7yb1M4KJWUiLk6ZEvGF+qCIPSnY57AbBFCvTW.2023.18.19+K4lPs7H94VUqPe2XwIsfPRnrXQE//QTEXxb8/8N4CNc6FpgZahzpTjFhMzSA7T/nHJa11DE8Ng2TP3iAmRczFlmslSuUNOgUeb6yRvs0=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600" y="114300"/>
            <a:ext cx="3834765" cy="312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322;p15"/>
          <p:cNvSpPr/>
          <p:nvPr/>
        </p:nvSpPr>
        <p:spPr>
          <a:xfrm>
            <a:off x="500419" y="229584"/>
            <a:ext cx="4291144" cy="1082842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dirty="0" err="1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Bài</a:t>
            </a:r>
            <a:r>
              <a:rPr lang="en-US" sz="4500" b="1" dirty="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4500" b="1" dirty="0" err="1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tập</a:t>
            </a:r>
            <a:r>
              <a:rPr lang="en-US" sz="4500" b="1" dirty="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6</a:t>
            </a:r>
            <a:endParaRPr sz="4500" b="1" dirty="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8" name="Google Shape;305;p14"/>
          <p:cNvGrpSpPr/>
          <p:nvPr/>
        </p:nvGrpSpPr>
        <p:grpSpPr>
          <a:xfrm flipH="1">
            <a:off x="500419" y="1638300"/>
            <a:ext cx="1699513" cy="1188276"/>
            <a:chOff x="7890477" y="787864"/>
            <a:chExt cx="2022200" cy="1289304"/>
          </a:xfrm>
        </p:grpSpPr>
        <p:pic>
          <p:nvPicPr>
            <p:cNvPr id="19" name="Google Shape;306;p14"/>
            <p:cNvPicPr preferRelativeResize="0"/>
            <p:nvPr/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7934187" y="787864"/>
              <a:ext cx="1912845" cy="12893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Google Shape;307;p14"/>
            <p:cNvSpPr txBox="1"/>
            <p:nvPr/>
          </p:nvSpPr>
          <p:spPr>
            <a:xfrm>
              <a:off x="7890477" y="870543"/>
              <a:ext cx="2022200" cy="7078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Giải</a:t>
              </a:r>
              <a:endParaRPr kumimoji="0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28703">
            <a:off x="16729032" y="-717169"/>
            <a:ext cx="2085013" cy="17740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7289" y="4911520"/>
            <a:ext cx="11742672" cy="861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Gọi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tâm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đều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O.</a:t>
            </a:r>
            <a:endParaRPr lang="en-US" sz="38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5966010"/>
            <a:ext cx="8016908" cy="34926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800" dirty="0">
                <a:ea typeface="Times New Roman" panose="02020603050405020304" pitchFamily="18" charset="0"/>
                <a:cs typeface="Arial" panose="020B0604020202020204" pitchFamily="34" charset="0"/>
              </a:rPr>
              <a:t>c) Hình 38a, phép quay </a:t>
            </a:r>
            <a:r>
              <a:rPr lang="vi-VN" sz="3800" b="1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thuận chiều tâm O</a:t>
            </a:r>
            <a:r>
              <a:rPr lang="en-US" sz="3800" b="1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45</a:t>
            </a:r>
            <a:r>
              <a:rPr lang="en-US" sz="3800" b="1" baseline="30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vi-VN" sz="3800" dirty="0">
                <a:ea typeface="Times New Roman" panose="02020603050405020304" pitchFamily="18" charset="0"/>
                <a:cs typeface="Arial" panose="020B0604020202020204" pitchFamily="34" charset="0"/>
              </a:rPr>
              <a:t> biến các điểm A, B, C, D, E, G, H, K lần lượt thành các điểm B, C, D, E, G, H, K, A.</a:t>
            </a:r>
            <a:endParaRPr lang="en-US" sz="38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4000" y="5966010"/>
            <a:ext cx="8458200" cy="34926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800" dirty="0">
                <a:ea typeface="Times New Roman" panose="02020603050405020304" pitchFamily="18" charset="0"/>
                <a:cs typeface="Arial" panose="020B0604020202020204" pitchFamily="34" charset="0"/>
              </a:rPr>
              <a:t>d) Hình 38b, phép quay </a:t>
            </a:r>
            <a:r>
              <a:rPr lang="vi-VN" sz="3800" b="1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ngược chiều tâm O</a:t>
            </a:r>
            <a:r>
              <a:rPr lang="vi-VN" sz="38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45</a:t>
            </a:r>
            <a:r>
              <a:rPr lang="en-US" sz="3800" b="1" baseline="30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 </a:t>
            </a:r>
            <a:r>
              <a:rPr lang="vi-VN" sz="3800" dirty="0">
                <a:ea typeface="Times New Roman" panose="02020603050405020304" pitchFamily="18" charset="0"/>
                <a:cs typeface="Arial" panose="020B0604020202020204" pitchFamily="34" charset="0"/>
              </a:rPr>
              <a:t>biến các điểm A, B, C, D, E, G, H, K lần lượt thành các điểm K, A, B, C, D, E, G, H.</a:t>
            </a:r>
            <a:endParaRPr lang="en-US" sz="38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3600" y="344774"/>
            <a:ext cx="7020715" cy="4566746"/>
          </a:xfrm>
          <a:prstGeom prst="rect">
            <a:avLst/>
          </a:prstGeom>
        </p:spPr>
      </p:pic>
      <p:pic>
        <p:nvPicPr>
          <p:cNvPr id="1026" name="Picture 2" descr="OPL20U25GSXzBJYl68kk8uQGfFKzs7yb1M4KJWUiLk6ZEvGF+qCIPSnY57AbBFCvTW.2023.18.19+K4lPs7H94VUqPe2XwIsfPRnrXQE//QTEXxb8/8N4CNc6FpgZahzpTjFhMzSA7T/nHJa11DE8Ng2TP3iAmRczFlmslSuUNOgUeb6yRvs0=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600" y="114300"/>
            <a:ext cx="3834765" cy="312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Nhóm 11"/>
          <p:cNvGrpSpPr/>
          <p:nvPr/>
        </p:nvGrpSpPr>
        <p:grpSpPr>
          <a:xfrm>
            <a:off x="257931" y="42493"/>
            <a:ext cx="17558714" cy="3369367"/>
            <a:chOff x="-7257" y="100066"/>
            <a:chExt cx="8506436" cy="2905001"/>
          </a:xfrm>
        </p:grpSpPr>
        <p:sp>
          <p:nvSpPr>
            <p:cNvPr id="13" name="Hình chữ nhật 12"/>
            <p:cNvSpPr/>
            <p:nvPr/>
          </p:nvSpPr>
          <p:spPr>
            <a:xfrm>
              <a:off x="643014" y="490467"/>
              <a:ext cx="7856165" cy="25146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r>
                <a:rPr lang="en-US" sz="4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4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1.</a:t>
              </a:r>
              <a:r>
                <a: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4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Phát</a:t>
              </a:r>
              <a:r>
                <a: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dưới</a:t>
              </a:r>
              <a:r>
                <a: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đây</a:t>
              </a:r>
              <a:r>
                <a: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sai</a:t>
              </a:r>
              <a:r>
                <a: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  </a:t>
              </a:r>
            </a:p>
            <a:p>
              <a:pPr algn="ctr" defTabSz="1371600"/>
              <a:endPara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4" name="Ảnh 13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-7257" y="100066"/>
              <a:ext cx="1704762" cy="866667"/>
            </a:xfrm>
            <a:prstGeom prst="rect">
              <a:avLst/>
            </a:prstGeom>
          </p:spPr>
        </p:pic>
      </p:grpSp>
      <p:sp>
        <p:nvSpPr>
          <p:cNvPr id="30" name="A"/>
          <p:cNvSpPr/>
          <p:nvPr/>
        </p:nvSpPr>
        <p:spPr>
          <a:xfrm>
            <a:off x="1126666" y="8572499"/>
            <a:ext cx="7929227" cy="157842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defTabSz="1371600"/>
            <a:r>
              <a:rPr lang="vi-VN" sz="4800" dirty="0">
                <a:solidFill>
                  <a:prstClr val="white"/>
                </a:solidFill>
                <a:latin typeface="Times New Roman" panose="02020603050405020304"/>
              </a:rPr>
              <a:t>C.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/>
              </a:rPr>
              <a:t>Đa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/>
              </a:rPr>
              <a:t>giác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/>
              </a:rPr>
              <a:t>đều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/>
              </a:rPr>
              <a:t>là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/>
              </a:rPr>
              <a:t>đa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/>
              </a:rPr>
              <a:t>giác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/>
              </a:rPr>
              <a:t>có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/>
              </a:rPr>
              <a:t> </a:t>
            </a:r>
          </a:p>
          <a:p>
            <a:pPr defTabSz="1371600"/>
            <a:r>
              <a:rPr lang="en-US" sz="4800" dirty="0" err="1">
                <a:solidFill>
                  <a:prstClr val="white"/>
                </a:solidFill>
                <a:latin typeface="Times New Roman" panose="02020603050405020304"/>
              </a:rPr>
              <a:t>tất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/>
              </a:rPr>
              <a:t>cả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/>
              </a:rPr>
              <a:t>các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/>
              </a:rPr>
              <a:t>cạnh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/>
              </a:rPr>
              <a:t>bằng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/>
              </a:rPr>
              <a:t>nhau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/>
              </a:rPr>
              <a:t>.</a:t>
            </a:r>
            <a:endParaRPr lang="vi-VN" sz="4800" dirty="0">
              <a:solidFill>
                <a:prstClr val="white"/>
              </a:solidFill>
              <a:latin typeface="Times New Roman" panose="02020603050405020304"/>
            </a:endParaRPr>
          </a:p>
        </p:txBody>
      </p:sp>
      <p:sp>
        <p:nvSpPr>
          <p:cNvPr id="32" name="B"/>
          <p:cNvSpPr/>
          <p:nvPr/>
        </p:nvSpPr>
        <p:spPr>
          <a:xfrm>
            <a:off x="1126666" y="5246917"/>
            <a:ext cx="7929227" cy="2770417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defTabSz="1371600"/>
            <a:r>
              <a:rPr lang="vi-VN" sz="4800" dirty="0">
                <a:solidFill>
                  <a:prstClr val="white"/>
                </a:solidFill>
                <a:latin typeface="Times New Roman" panose="02020603050405020304" pitchFamily="18" charset="0"/>
              </a:rPr>
              <a:t>A.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Đa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giác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lồi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là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đa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giác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luôn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nằm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trong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một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nửa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mặt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phẳng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chứa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bất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kì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cạnh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nào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của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đa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giác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</a:rPr>
              <a:t>.</a:t>
            </a:r>
            <a:endParaRPr lang="vi-VN" sz="48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3" name="C"/>
          <p:cNvSpPr/>
          <p:nvPr/>
        </p:nvSpPr>
        <p:spPr>
          <a:xfrm flipH="1">
            <a:off x="9258302" y="5246916"/>
            <a:ext cx="7929225" cy="2770417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1371600"/>
            <a:r>
              <a:rPr lang="vi-VN" sz="4800" dirty="0">
                <a:solidFill>
                  <a:prstClr val="white"/>
                </a:solidFill>
                <a:latin typeface="Times New Roman" panose="02020603050405020304" pitchFamily="18" charset="0"/>
              </a:rPr>
              <a:t>B.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Hình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vuông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là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đa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giác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đều</a:t>
            </a:r>
            <a:endParaRPr lang="vi-VN" sz="48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4" name="D"/>
          <p:cNvSpPr/>
          <p:nvPr/>
        </p:nvSpPr>
        <p:spPr>
          <a:xfrm flipH="1">
            <a:off x="9264763" y="8572500"/>
            <a:ext cx="7922765" cy="1578424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1371600"/>
            <a:r>
              <a:rPr lang="vi-VN" sz="4800" dirty="0">
                <a:solidFill>
                  <a:prstClr val="white"/>
                </a:solidFill>
                <a:latin typeface="Times New Roman" panose="02020603050405020304" pitchFamily="18" charset="0"/>
              </a:rPr>
              <a:t>D.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Hình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chữ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nhật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là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một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đa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giác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lồi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</a:rPr>
              <a:t>.</a:t>
            </a:r>
            <a:endParaRPr lang="vi-VN" sz="4800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6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0" y="3685827"/>
            <a:ext cx="1171311" cy="1185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Octagon 36"/>
          <p:cNvSpPr/>
          <p:nvPr/>
        </p:nvSpPr>
        <p:spPr>
          <a:xfrm>
            <a:off x="13156923" y="3685827"/>
            <a:ext cx="1635161" cy="1185864"/>
          </a:xfrm>
          <a:prstGeom prst="octag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vi-VN" sz="6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8" name="Octagon 37"/>
          <p:cNvSpPr/>
          <p:nvPr/>
        </p:nvSpPr>
        <p:spPr>
          <a:xfrm>
            <a:off x="13147639" y="3685827"/>
            <a:ext cx="1635161" cy="1185864"/>
          </a:xfrm>
          <a:prstGeom prst="octag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vi-VN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9" name="Octagon 38"/>
          <p:cNvSpPr/>
          <p:nvPr/>
        </p:nvSpPr>
        <p:spPr>
          <a:xfrm>
            <a:off x="13147639" y="3716687"/>
            <a:ext cx="1635161" cy="1185864"/>
          </a:xfrm>
          <a:prstGeom prst="octag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vi-VN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0" name="Octagon 39"/>
          <p:cNvSpPr/>
          <p:nvPr/>
        </p:nvSpPr>
        <p:spPr>
          <a:xfrm>
            <a:off x="13133873" y="3729036"/>
            <a:ext cx="1635161" cy="1185864"/>
          </a:xfrm>
          <a:prstGeom prst="octag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vi-VN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1" name="Octagon 40"/>
          <p:cNvSpPr/>
          <p:nvPr/>
        </p:nvSpPr>
        <p:spPr>
          <a:xfrm>
            <a:off x="13182600" y="3683063"/>
            <a:ext cx="1635161" cy="1185864"/>
          </a:xfrm>
          <a:prstGeom prst="octag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vi-VN" sz="6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2" name="Octagon 41"/>
          <p:cNvSpPr/>
          <p:nvPr/>
        </p:nvSpPr>
        <p:spPr>
          <a:xfrm>
            <a:off x="13147639" y="3741385"/>
            <a:ext cx="1635161" cy="1185864"/>
          </a:xfrm>
          <a:prstGeom prst="octag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vi-VN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3" name="Octagon 42"/>
          <p:cNvSpPr/>
          <p:nvPr/>
        </p:nvSpPr>
        <p:spPr>
          <a:xfrm>
            <a:off x="13182600" y="3691989"/>
            <a:ext cx="1635161" cy="1185864"/>
          </a:xfrm>
          <a:prstGeom prst="octag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vi-VN" sz="6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4" name="Octagon 43"/>
          <p:cNvSpPr/>
          <p:nvPr/>
        </p:nvSpPr>
        <p:spPr>
          <a:xfrm>
            <a:off x="13106400" y="3695700"/>
            <a:ext cx="1635161" cy="1185864"/>
          </a:xfrm>
          <a:prstGeom prst="octag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vi-VN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5" name="Octagon 44"/>
          <p:cNvSpPr/>
          <p:nvPr/>
        </p:nvSpPr>
        <p:spPr>
          <a:xfrm>
            <a:off x="13182600" y="3652836"/>
            <a:ext cx="1635161" cy="1185864"/>
          </a:xfrm>
          <a:prstGeom prst="octag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vi-VN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6" name="Octagon 45"/>
          <p:cNvSpPr/>
          <p:nvPr/>
        </p:nvSpPr>
        <p:spPr>
          <a:xfrm>
            <a:off x="13147639" y="3707761"/>
            <a:ext cx="1635161" cy="1185864"/>
          </a:xfrm>
          <a:prstGeom prst="octag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vi-VN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7" name="Octagon 46"/>
          <p:cNvSpPr/>
          <p:nvPr/>
        </p:nvSpPr>
        <p:spPr>
          <a:xfrm>
            <a:off x="13106400" y="3729036"/>
            <a:ext cx="1635161" cy="1185864"/>
          </a:xfrm>
          <a:prstGeom prst="octag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vi-VN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xit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1" presetClass="exit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1" presetClass="exit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21" presetClass="exit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1" presetClass="exit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21" presetClass="exit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21" presetClass="exit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21" presetClass="exit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000"/>
                            </p:stCondLst>
                            <p:childTnLst>
                              <p:par>
                                <p:cTn id="82" presetID="21" presetClass="exit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000"/>
                            </p:stCondLst>
                            <p:childTnLst>
                              <p:par>
                                <p:cTn id="86" presetID="21" presetClass="exit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20726721">
            <a:off x="15116757" y="8176419"/>
            <a:ext cx="5407326" cy="5292421"/>
          </a:xfrm>
          <a:prstGeom prst="rect">
            <a:avLst/>
          </a:prstGeom>
        </p:spPr>
      </p:pic>
      <p:grpSp>
        <p:nvGrpSpPr>
          <p:cNvPr id="15" name="Google Shape;1097;p63"/>
          <p:cNvGrpSpPr/>
          <p:nvPr/>
        </p:nvGrpSpPr>
        <p:grpSpPr>
          <a:xfrm>
            <a:off x="567794" y="3484309"/>
            <a:ext cx="4906025" cy="4554790"/>
            <a:chOff x="1026411" y="3000040"/>
            <a:chExt cx="4447408" cy="4574994"/>
          </a:xfrm>
        </p:grpSpPr>
        <p:sp>
          <p:nvSpPr>
            <p:cNvPr id="16" name="Google Shape;1098;p63"/>
            <p:cNvSpPr/>
            <p:nvPr/>
          </p:nvSpPr>
          <p:spPr>
            <a:xfrm rot="10800000">
              <a:off x="1026411" y="3000040"/>
              <a:ext cx="4447408" cy="4574994"/>
            </a:xfrm>
            <a:custGeom>
              <a:avLst/>
              <a:gdLst/>
              <a:ahLst/>
              <a:cxnLst/>
              <a:rect l="l" t="t" r="r" b="b"/>
              <a:pathLst>
                <a:path w="15047908" h="15923210" extrusionOk="0">
                  <a:moveTo>
                    <a:pt x="14109009" y="15912021"/>
                  </a:moveTo>
                  <a:cubicBezTo>
                    <a:pt x="14109009" y="15912021"/>
                    <a:pt x="13689256" y="15923210"/>
                    <a:pt x="13226672" y="15920588"/>
                  </a:cubicBezTo>
                  <a:cubicBezTo>
                    <a:pt x="4710410" y="15918426"/>
                    <a:pt x="1057073" y="15910601"/>
                    <a:pt x="1057073" y="15910601"/>
                  </a:cubicBezTo>
                  <a:cubicBezTo>
                    <a:pt x="812931" y="15901766"/>
                    <a:pt x="565145" y="15884786"/>
                    <a:pt x="398404" y="15826608"/>
                  </a:cubicBezTo>
                  <a:cubicBezTo>
                    <a:pt x="120505" y="15729646"/>
                    <a:pt x="0" y="15552118"/>
                    <a:pt x="0" y="4794363"/>
                  </a:cubicBezTo>
                  <a:lnTo>
                    <a:pt x="0" y="4794241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0638329" y="7673"/>
                  </a:cubicBezTo>
                  <a:cubicBezTo>
                    <a:pt x="13470330" y="0"/>
                    <a:pt x="13934256" y="7673"/>
                    <a:pt x="13934256" y="7673"/>
                  </a:cubicBezTo>
                  <a:cubicBezTo>
                    <a:pt x="14302564" y="15152"/>
                    <a:pt x="14665877" y="84484"/>
                    <a:pt x="14863617" y="207066"/>
                  </a:cubicBezTo>
                  <a:cubicBezTo>
                    <a:pt x="15014634" y="300683"/>
                    <a:pt x="15047908" y="425358"/>
                    <a:pt x="15038769" y="4794364"/>
                  </a:cubicBezTo>
                  <a:lnTo>
                    <a:pt x="15038769" y="4794487"/>
                  </a:lnTo>
                  <a:cubicBezTo>
                    <a:pt x="15038769" y="15670083"/>
                    <a:pt x="14755772" y="15884181"/>
                    <a:pt x="14109009" y="15912021"/>
                  </a:cubicBezTo>
                  <a:close/>
                </a:path>
              </a:pathLst>
            </a:custGeom>
            <a:solidFill>
              <a:srgbClr val="FFCF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100;p63"/>
            <p:cNvSpPr txBox="1"/>
            <p:nvPr/>
          </p:nvSpPr>
          <p:spPr>
            <a:xfrm>
              <a:off x="1215181" y="4119901"/>
              <a:ext cx="4030937" cy="28749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en-US" sz="40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Ghi</a:t>
              </a:r>
              <a:r>
                <a:rPr lang="en-US" sz="40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40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nhớ</a:t>
              </a:r>
              <a:r>
                <a:rPr lang="en-US" sz="40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40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kiến</a:t>
              </a:r>
              <a:r>
                <a:rPr lang="en-US" sz="40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40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thức</a:t>
              </a:r>
              <a:r>
                <a:rPr lang="en-US" sz="40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40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trọng</a:t>
              </a:r>
              <a:r>
                <a:rPr lang="en-US" sz="40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40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tâm</a:t>
              </a:r>
              <a:r>
                <a:rPr lang="en-US" sz="40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40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của</a:t>
              </a:r>
              <a:r>
                <a:rPr lang="en-US" sz="40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40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chương</a:t>
              </a:r>
              <a:r>
                <a:rPr lang="en-US" sz="40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IX. </a:t>
              </a:r>
              <a:endParaRPr sz="40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9" name="Google Shape;1101;p63"/>
          <p:cNvGrpSpPr/>
          <p:nvPr/>
        </p:nvGrpSpPr>
        <p:grpSpPr>
          <a:xfrm>
            <a:off x="6019800" y="3484310"/>
            <a:ext cx="5292503" cy="4554790"/>
            <a:chOff x="6899689" y="2868931"/>
            <a:chExt cx="4797758" cy="3798570"/>
          </a:xfrm>
        </p:grpSpPr>
        <p:sp>
          <p:nvSpPr>
            <p:cNvPr id="20" name="Google Shape;1102;p63"/>
            <p:cNvSpPr/>
            <p:nvPr/>
          </p:nvSpPr>
          <p:spPr>
            <a:xfrm rot="10800000">
              <a:off x="6899689" y="2868931"/>
              <a:ext cx="4797758" cy="3798570"/>
            </a:xfrm>
            <a:custGeom>
              <a:avLst/>
              <a:gdLst/>
              <a:ahLst/>
              <a:cxnLst/>
              <a:rect l="l" t="t" r="r" b="b"/>
              <a:pathLst>
                <a:path w="15047908" h="15923210" extrusionOk="0">
                  <a:moveTo>
                    <a:pt x="14109009" y="15912021"/>
                  </a:moveTo>
                  <a:cubicBezTo>
                    <a:pt x="14109009" y="15912021"/>
                    <a:pt x="13689256" y="15923210"/>
                    <a:pt x="13226672" y="15920588"/>
                  </a:cubicBezTo>
                  <a:cubicBezTo>
                    <a:pt x="4710410" y="15918426"/>
                    <a:pt x="1057073" y="15910601"/>
                    <a:pt x="1057073" y="15910601"/>
                  </a:cubicBezTo>
                  <a:cubicBezTo>
                    <a:pt x="812931" y="15901766"/>
                    <a:pt x="565145" y="15884786"/>
                    <a:pt x="398404" y="15826608"/>
                  </a:cubicBezTo>
                  <a:cubicBezTo>
                    <a:pt x="120505" y="15729646"/>
                    <a:pt x="0" y="15552118"/>
                    <a:pt x="0" y="4794363"/>
                  </a:cubicBezTo>
                  <a:lnTo>
                    <a:pt x="0" y="4794241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0638329" y="7673"/>
                  </a:cubicBezTo>
                  <a:cubicBezTo>
                    <a:pt x="13470330" y="0"/>
                    <a:pt x="13934256" y="7673"/>
                    <a:pt x="13934256" y="7673"/>
                  </a:cubicBezTo>
                  <a:cubicBezTo>
                    <a:pt x="14302564" y="15152"/>
                    <a:pt x="14665877" y="84484"/>
                    <a:pt x="14863617" y="207066"/>
                  </a:cubicBezTo>
                  <a:cubicBezTo>
                    <a:pt x="15014634" y="300683"/>
                    <a:pt x="15047908" y="425358"/>
                    <a:pt x="15038769" y="4794364"/>
                  </a:cubicBezTo>
                  <a:lnTo>
                    <a:pt x="15038769" y="4794487"/>
                  </a:lnTo>
                  <a:cubicBezTo>
                    <a:pt x="15038769" y="15670083"/>
                    <a:pt x="14755772" y="15884181"/>
                    <a:pt x="14109009" y="15912021"/>
                  </a:cubicBezTo>
                  <a:close/>
                </a:path>
              </a:pathLst>
            </a:custGeom>
            <a:solidFill>
              <a:srgbClr val="FFCF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104;p63"/>
            <p:cNvSpPr txBox="1"/>
            <p:nvPr/>
          </p:nvSpPr>
          <p:spPr>
            <a:xfrm>
              <a:off x="7008720" y="3798739"/>
              <a:ext cx="4632565" cy="16170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Hoàn </a:t>
              </a:r>
              <a:r>
                <a:rPr lang="en-US" sz="40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thành</a:t>
              </a:r>
              <a:r>
                <a:rPr lang="en-US" sz="40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40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bài</a:t>
              </a:r>
              <a:r>
                <a:rPr lang="en-US" sz="40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40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tập</a:t>
              </a:r>
              <a:r>
                <a:rPr lang="en-US" sz="40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7 tr.91 SGK.</a:t>
              </a:r>
              <a:endParaRPr sz="40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3" name="Google Shape;1105;p63"/>
          <p:cNvGrpSpPr/>
          <p:nvPr/>
        </p:nvGrpSpPr>
        <p:grpSpPr>
          <a:xfrm>
            <a:off x="11751630" y="3484309"/>
            <a:ext cx="5469100" cy="4554790"/>
            <a:chOff x="12263298" y="3009914"/>
            <a:chExt cx="4957847" cy="4565119"/>
          </a:xfrm>
        </p:grpSpPr>
        <p:sp>
          <p:nvSpPr>
            <p:cNvPr id="24" name="Google Shape;1106;p63"/>
            <p:cNvSpPr/>
            <p:nvPr/>
          </p:nvSpPr>
          <p:spPr>
            <a:xfrm rot="10800000">
              <a:off x="12263298" y="3009914"/>
              <a:ext cx="4957847" cy="4565119"/>
            </a:xfrm>
            <a:custGeom>
              <a:avLst/>
              <a:gdLst/>
              <a:ahLst/>
              <a:cxnLst/>
              <a:rect l="l" t="t" r="r" b="b"/>
              <a:pathLst>
                <a:path w="15047908" h="15923210" extrusionOk="0">
                  <a:moveTo>
                    <a:pt x="14109009" y="15912021"/>
                  </a:moveTo>
                  <a:cubicBezTo>
                    <a:pt x="14109009" y="15912021"/>
                    <a:pt x="13689256" y="15923210"/>
                    <a:pt x="13226672" y="15920588"/>
                  </a:cubicBezTo>
                  <a:cubicBezTo>
                    <a:pt x="4710410" y="15918426"/>
                    <a:pt x="1057073" y="15910601"/>
                    <a:pt x="1057073" y="15910601"/>
                  </a:cubicBezTo>
                  <a:cubicBezTo>
                    <a:pt x="812931" y="15901766"/>
                    <a:pt x="565145" y="15884786"/>
                    <a:pt x="398404" y="15826608"/>
                  </a:cubicBezTo>
                  <a:cubicBezTo>
                    <a:pt x="120505" y="15729646"/>
                    <a:pt x="0" y="15552118"/>
                    <a:pt x="0" y="4794363"/>
                  </a:cubicBezTo>
                  <a:lnTo>
                    <a:pt x="0" y="4794241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0638329" y="7673"/>
                  </a:cubicBezTo>
                  <a:cubicBezTo>
                    <a:pt x="13470330" y="0"/>
                    <a:pt x="13934256" y="7673"/>
                    <a:pt x="13934256" y="7673"/>
                  </a:cubicBezTo>
                  <a:cubicBezTo>
                    <a:pt x="14302564" y="15152"/>
                    <a:pt x="14665877" y="84484"/>
                    <a:pt x="14863617" y="207066"/>
                  </a:cubicBezTo>
                  <a:cubicBezTo>
                    <a:pt x="15014634" y="300683"/>
                    <a:pt x="15047908" y="425358"/>
                    <a:pt x="15038769" y="4794364"/>
                  </a:cubicBezTo>
                  <a:lnTo>
                    <a:pt x="15038769" y="4794487"/>
                  </a:lnTo>
                  <a:cubicBezTo>
                    <a:pt x="15038769" y="15670083"/>
                    <a:pt x="14755772" y="15884181"/>
                    <a:pt x="14109009" y="15912021"/>
                  </a:cubicBezTo>
                  <a:close/>
                </a:path>
              </a:pathLst>
            </a:custGeom>
            <a:solidFill>
              <a:srgbClr val="FFCF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108;p63"/>
            <p:cNvSpPr txBox="1"/>
            <p:nvPr/>
          </p:nvSpPr>
          <p:spPr>
            <a:xfrm>
              <a:off x="12472322" y="3507686"/>
              <a:ext cx="4539800" cy="18508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en-US" sz="38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Chuẩn</a:t>
              </a:r>
              <a:r>
                <a:rPr lang="en-US" sz="38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38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bị</a:t>
              </a:r>
              <a:r>
                <a:rPr lang="en-US" sz="38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38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bài</a:t>
              </a:r>
              <a:r>
                <a:rPr lang="en-US" sz="38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38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mới</a:t>
              </a:r>
              <a:r>
                <a:rPr lang="en-US" sz="38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: </a:t>
              </a:r>
              <a:r>
                <a:rPr lang="en-US" sz="3800" b="1" i="1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“</a:t>
              </a:r>
              <a:r>
                <a:rPr lang="en-US" sz="3800" b="1" i="1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Bài</a:t>
              </a:r>
              <a:r>
                <a:rPr lang="en-US" sz="3800" b="1" i="1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1: </a:t>
              </a:r>
              <a:r>
                <a:rPr lang="en-US" sz="3800" b="1" i="1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Hình</a:t>
              </a:r>
              <a:r>
                <a:rPr lang="en-US" sz="3800" b="1" i="1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3800" b="1" i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trụ”.</a:t>
              </a:r>
              <a:endParaRPr sz="3800" b="1" i="1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572000" y="1025690"/>
            <a:ext cx="9220200" cy="1447800"/>
            <a:chOff x="5272240" y="162426"/>
            <a:chExt cx="9220200" cy="1447800"/>
          </a:xfrm>
        </p:grpSpPr>
        <p:sp>
          <p:nvSpPr>
            <p:cNvPr id="30" name="Rounded Rectangle 29"/>
            <p:cNvSpPr/>
            <p:nvPr/>
          </p:nvSpPr>
          <p:spPr>
            <a:xfrm>
              <a:off x="5272240" y="162426"/>
              <a:ext cx="9220200" cy="1447800"/>
            </a:xfrm>
            <a:prstGeom prst="roundRect">
              <a:avLst/>
            </a:prstGeom>
            <a:noFill/>
            <a:ln w="38100">
              <a:solidFill>
                <a:schemeClr val="accent5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5"/>
            <p:cNvSpPr txBox="1"/>
            <p:nvPr/>
          </p:nvSpPr>
          <p:spPr>
            <a:xfrm>
              <a:off x="5638800" y="310816"/>
              <a:ext cx="8539951" cy="123110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600"/>
                </a:lnSpc>
              </a:pPr>
              <a:r>
                <a:rPr lang="en-US" sz="6000" b="1">
                  <a:latin typeface="Arial" panose="020B0604020202020204" pitchFamily="34" charset="0"/>
                  <a:cs typeface="Arial" panose="020B0604020202020204" pitchFamily="34" charset="0"/>
                </a:rPr>
                <a:t>HƯỚNG DẪN VỀ NHÀ</a:t>
              </a:r>
              <a:endParaRPr lang="en-US" sz="6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3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925800" y="201996"/>
            <a:ext cx="1894621" cy="1960798"/>
          </a:xfrm>
          <a:prstGeom prst="rect">
            <a:avLst/>
          </a:prstGeom>
        </p:spPr>
      </p:pic>
      <p:pic>
        <p:nvPicPr>
          <p:cNvPr id="34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819400" y="8361947"/>
            <a:ext cx="4383276" cy="4114800"/>
          </a:xfrm>
          <a:prstGeom prst="rect">
            <a:avLst/>
          </a:prstGeom>
        </p:spPr>
      </p:pic>
      <p:pic>
        <p:nvPicPr>
          <p:cNvPr id="3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-1513390" y="708335"/>
            <a:ext cx="3026780" cy="2761937"/>
          </a:xfrm>
          <a:prstGeom prst="rect">
            <a:avLst/>
          </a:prstGeom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Nhóm 11"/>
          <p:cNvGrpSpPr/>
          <p:nvPr/>
        </p:nvGrpSpPr>
        <p:grpSpPr>
          <a:xfrm>
            <a:off x="-94554" y="-219478"/>
            <a:ext cx="17592306" cy="2155872"/>
            <a:chOff x="-7257" y="100066"/>
            <a:chExt cx="8715207" cy="1814815"/>
          </a:xfrm>
        </p:grpSpPr>
        <p:sp>
          <p:nvSpPr>
            <p:cNvPr id="13" name="Hình chữ nhật 12"/>
            <p:cNvSpPr/>
            <p:nvPr/>
          </p:nvSpPr>
          <p:spPr>
            <a:xfrm>
              <a:off x="851785" y="737559"/>
              <a:ext cx="7856165" cy="1177322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r>
                <a:rPr lang="en-US" sz="4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4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2. </a:t>
              </a:r>
              <a:r>
                <a:rPr lang="en-US" sz="4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Đa</a:t>
              </a:r>
              <a:r>
                <a: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r>
                <a: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đây</a:t>
              </a:r>
              <a:r>
                <a: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4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phải</a:t>
              </a:r>
              <a:r>
                <a:rPr lang="en-US" sz="4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đa</a:t>
              </a:r>
              <a:r>
                <a: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r>
                <a: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lồi</a:t>
              </a:r>
              <a:r>
                <a: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  <a:p>
              <a:pPr algn="ctr" defTabSz="1371600"/>
              <a:endPara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4" name="Ảnh 13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-7257" y="100066"/>
              <a:ext cx="1704762" cy="866667"/>
            </a:xfrm>
            <a:prstGeom prst="rect">
              <a:avLst/>
            </a:prstGeom>
          </p:spPr>
        </p:pic>
      </p:grpSp>
      <p:pic>
        <p:nvPicPr>
          <p:cNvPr id="29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4147" y="4999491"/>
            <a:ext cx="1171311" cy="1185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A"/>
          <p:cNvSpPr/>
          <p:nvPr/>
        </p:nvSpPr>
        <p:spPr>
          <a:xfrm flipH="1">
            <a:off x="437285" y="6266535"/>
            <a:ext cx="7789682" cy="1616532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vi-VN" sz="4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vi-VN" sz="4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B"/>
          <p:cNvSpPr/>
          <p:nvPr/>
        </p:nvSpPr>
        <p:spPr>
          <a:xfrm flipH="1">
            <a:off x="9708069" y="8322021"/>
            <a:ext cx="7789683" cy="1616532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vi-VN" sz="4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4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vi-VN" sz="4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C"/>
          <p:cNvSpPr/>
          <p:nvPr/>
        </p:nvSpPr>
        <p:spPr>
          <a:xfrm flipH="1">
            <a:off x="9708070" y="6266536"/>
            <a:ext cx="7789682" cy="1616534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vi-VN" sz="4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vi-VN" sz="4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D"/>
          <p:cNvSpPr/>
          <p:nvPr/>
        </p:nvSpPr>
        <p:spPr>
          <a:xfrm flipH="1">
            <a:off x="437285" y="8322021"/>
            <a:ext cx="7789683" cy="1616532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vi-VN" sz="4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vi-VN" sz="4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ctagon 29"/>
          <p:cNvSpPr/>
          <p:nvPr/>
        </p:nvSpPr>
        <p:spPr>
          <a:xfrm>
            <a:off x="12731675" y="4993728"/>
            <a:ext cx="1635161" cy="1185864"/>
          </a:xfrm>
          <a:prstGeom prst="octag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vi-VN" sz="6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6" name="Octagon 35"/>
          <p:cNvSpPr/>
          <p:nvPr/>
        </p:nvSpPr>
        <p:spPr>
          <a:xfrm>
            <a:off x="12731675" y="4993728"/>
            <a:ext cx="1635161" cy="1185864"/>
          </a:xfrm>
          <a:prstGeom prst="octag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vi-VN" sz="6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7" name="Octagon 36"/>
          <p:cNvSpPr/>
          <p:nvPr/>
        </p:nvSpPr>
        <p:spPr>
          <a:xfrm>
            <a:off x="12731675" y="4993728"/>
            <a:ext cx="1635161" cy="1185864"/>
          </a:xfrm>
          <a:prstGeom prst="octag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vi-VN" sz="6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8" name="Octagon 37"/>
          <p:cNvSpPr/>
          <p:nvPr/>
        </p:nvSpPr>
        <p:spPr>
          <a:xfrm>
            <a:off x="12731675" y="4993728"/>
            <a:ext cx="1635161" cy="1185864"/>
          </a:xfrm>
          <a:prstGeom prst="octag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vi-VN" sz="6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9" name="Octagon 38"/>
          <p:cNvSpPr/>
          <p:nvPr/>
        </p:nvSpPr>
        <p:spPr>
          <a:xfrm>
            <a:off x="12731675" y="4993728"/>
            <a:ext cx="1635161" cy="1185864"/>
          </a:xfrm>
          <a:prstGeom prst="octag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vi-VN" sz="6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0" name="Octagon 39"/>
          <p:cNvSpPr/>
          <p:nvPr/>
        </p:nvSpPr>
        <p:spPr>
          <a:xfrm>
            <a:off x="12731675" y="4993728"/>
            <a:ext cx="1635161" cy="1185864"/>
          </a:xfrm>
          <a:prstGeom prst="octag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vi-VN" sz="6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1" name="Octagon 40"/>
          <p:cNvSpPr/>
          <p:nvPr/>
        </p:nvSpPr>
        <p:spPr>
          <a:xfrm>
            <a:off x="12731675" y="4993728"/>
            <a:ext cx="1635161" cy="1185864"/>
          </a:xfrm>
          <a:prstGeom prst="octag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vi-VN" sz="6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2" name="Octagon 41"/>
          <p:cNvSpPr/>
          <p:nvPr/>
        </p:nvSpPr>
        <p:spPr>
          <a:xfrm>
            <a:off x="12731675" y="4993728"/>
            <a:ext cx="1635161" cy="1185864"/>
          </a:xfrm>
          <a:prstGeom prst="octag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vi-VN" sz="6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3" name="Octagon 42"/>
          <p:cNvSpPr/>
          <p:nvPr/>
        </p:nvSpPr>
        <p:spPr>
          <a:xfrm>
            <a:off x="12731675" y="4993728"/>
            <a:ext cx="1635161" cy="1185864"/>
          </a:xfrm>
          <a:prstGeom prst="octag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vi-VN" sz="6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4" name="Octagon 43"/>
          <p:cNvSpPr/>
          <p:nvPr/>
        </p:nvSpPr>
        <p:spPr>
          <a:xfrm>
            <a:off x="12728987" y="4993728"/>
            <a:ext cx="1635161" cy="1185864"/>
          </a:xfrm>
          <a:prstGeom prst="octag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vi-VN" sz="6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5" name="Octagon 44"/>
          <p:cNvSpPr/>
          <p:nvPr/>
        </p:nvSpPr>
        <p:spPr>
          <a:xfrm>
            <a:off x="12731675" y="4993728"/>
            <a:ext cx="1635161" cy="1185864"/>
          </a:xfrm>
          <a:prstGeom prst="octag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vi-VN" sz="6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06725" y="1743674"/>
            <a:ext cx="10579886" cy="44359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xit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1" presetClass="exit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1" presetClass="exit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21" presetClass="exit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21" presetClass="exit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21" presetClass="exit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21" presetClass="exit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21" presetClass="exit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21" presetClass="exit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21" presetClass="exit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Nhóm 11"/>
          <p:cNvGrpSpPr/>
          <p:nvPr/>
        </p:nvGrpSpPr>
        <p:grpSpPr>
          <a:xfrm>
            <a:off x="311726" y="228600"/>
            <a:ext cx="17860343" cy="4076700"/>
            <a:chOff x="-7257" y="100066"/>
            <a:chExt cx="8473022" cy="3864428"/>
          </a:xfrm>
        </p:grpSpPr>
        <p:sp>
          <p:nvSpPr>
            <p:cNvPr id="13" name="Hình chữ nhật 12"/>
            <p:cNvSpPr/>
            <p:nvPr/>
          </p:nvSpPr>
          <p:spPr>
            <a:xfrm>
              <a:off x="609600" y="533399"/>
              <a:ext cx="7856165" cy="3431095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r>
                <a:rPr lang="en-US" sz="4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4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3.</a:t>
              </a:r>
              <a:r>
                <a: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Cho </a:t>
              </a:r>
              <a:r>
                <a:rPr lang="en-US" sz="4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các</a:t>
              </a:r>
              <a:r>
                <a: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hình</a:t>
              </a:r>
              <a:r>
                <a: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</a:t>
              </a:r>
              <a:r>
                <a:rPr lang="en-US" sz="4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Hình</a:t>
              </a:r>
              <a:r>
                <a: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chữ</a:t>
              </a:r>
              <a:r>
                <a: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nhật</a:t>
              </a:r>
              <a:r>
                <a: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4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hình</a:t>
              </a:r>
              <a:r>
                <a: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thoi</a:t>
              </a:r>
              <a:r>
                <a: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4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hình</a:t>
              </a:r>
              <a:r>
                <a: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vuông</a:t>
              </a:r>
              <a:r>
                <a: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tam </a:t>
              </a:r>
              <a:r>
                <a:rPr lang="en-US" sz="4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giác</a:t>
              </a:r>
              <a:r>
                <a: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cân</a:t>
              </a:r>
              <a:r>
                <a: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tam </a:t>
              </a:r>
              <a:r>
                <a:rPr lang="en-US" sz="4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giác</a:t>
              </a:r>
              <a:r>
                <a: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đều</a:t>
              </a:r>
              <a:r>
                <a: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  <a:r>
                <a:rPr lang="en-US" sz="4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bao </a:t>
              </a:r>
              <a:r>
                <a:rPr lang="en-US" sz="4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nhiêu</a:t>
              </a:r>
              <a:r>
                <a: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đa</a:t>
              </a:r>
              <a:r>
                <a: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giác</a:t>
              </a:r>
              <a:r>
                <a: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đều</a:t>
              </a:r>
              <a:r>
                <a: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các</a:t>
              </a:r>
              <a:r>
                <a: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hình</a:t>
              </a:r>
              <a:r>
                <a: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trên</a:t>
              </a:r>
              <a:r>
                <a: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  <p:pic>
          <p:nvPicPr>
            <p:cNvPr id="14" name="Ảnh 13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-7257" y="100066"/>
              <a:ext cx="1704762" cy="866667"/>
            </a:xfrm>
            <a:prstGeom prst="rect">
              <a:avLst/>
            </a:prstGeom>
          </p:spPr>
        </p:pic>
      </p:grpSp>
      <p:sp>
        <p:nvSpPr>
          <p:cNvPr id="30" name="A"/>
          <p:cNvSpPr/>
          <p:nvPr/>
        </p:nvSpPr>
        <p:spPr>
          <a:xfrm flipH="1">
            <a:off x="9402543" y="6852969"/>
            <a:ext cx="7880235" cy="119199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vi-VN" sz="4800" dirty="0">
                <a:solidFill>
                  <a:prstClr val="white"/>
                </a:solidFill>
                <a:latin typeface="Times New Roman" panose="02020603050405020304" pitchFamily="18" charset="0"/>
              </a:rPr>
              <a:t>B.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</a:rPr>
              <a:t> 2</a:t>
            </a:r>
            <a:endParaRPr lang="vi-VN" sz="48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2" name="B"/>
          <p:cNvSpPr/>
          <p:nvPr/>
        </p:nvSpPr>
        <p:spPr>
          <a:xfrm>
            <a:off x="1087559" y="8572500"/>
            <a:ext cx="7880237" cy="119199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defTabSz="1371600"/>
            <a:r>
              <a:rPr lang="vi-VN" sz="4800" dirty="0">
                <a:solidFill>
                  <a:prstClr val="white"/>
                </a:solidFill>
                <a:latin typeface="Times New Roman" panose="02020603050405020304" pitchFamily="18" charset="0"/>
              </a:rPr>
              <a:t>   C.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</a:rPr>
              <a:t> 3</a:t>
            </a:r>
            <a:endParaRPr lang="vi-VN" sz="48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3" name="C"/>
          <p:cNvSpPr/>
          <p:nvPr/>
        </p:nvSpPr>
        <p:spPr>
          <a:xfrm>
            <a:off x="1087559" y="6852969"/>
            <a:ext cx="7886697" cy="119199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defTabSz="1371600"/>
            <a:r>
              <a:rPr lang="vi-VN" sz="4800" dirty="0">
                <a:solidFill>
                  <a:prstClr val="white"/>
                </a:solidFill>
                <a:latin typeface="Times New Roman" panose="02020603050405020304" pitchFamily="18" charset="0"/>
              </a:rPr>
              <a:t>   A. 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</a:rPr>
              <a:t>1</a:t>
            </a:r>
            <a:endParaRPr lang="vi-VN" sz="48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4" name="D"/>
          <p:cNvSpPr/>
          <p:nvPr/>
        </p:nvSpPr>
        <p:spPr>
          <a:xfrm flipH="1">
            <a:off x="9402543" y="8572500"/>
            <a:ext cx="7880235" cy="119199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vi-VN" sz="4800" dirty="0">
                <a:solidFill>
                  <a:prstClr val="white"/>
                </a:solidFill>
                <a:latin typeface="Times New Roman" panose="02020603050405020304" pitchFamily="18" charset="0"/>
              </a:rPr>
              <a:t>D.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</a:rPr>
              <a:t> 4</a:t>
            </a:r>
            <a:endParaRPr lang="vi-VN" sz="48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36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5759" y="4657428"/>
            <a:ext cx="1171311" cy="1185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Octagon 36"/>
          <p:cNvSpPr/>
          <p:nvPr/>
        </p:nvSpPr>
        <p:spPr>
          <a:xfrm>
            <a:off x="12953287" y="4651665"/>
            <a:ext cx="1635161" cy="1185864"/>
          </a:xfrm>
          <a:prstGeom prst="octag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vi-VN" sz="6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8" name="Octagon 37"/>
          <p:cNvSpPr/>
          <p:nvPr/>
        </p:nvSpPr>
        <p:spPr>
          <a:xfrm>
            <a:off x="12953287" y="4651665"/>
            <a:ext cx="1635161" cy="1185864"/>
          </a:xfrm>
          <a:prstGeom prst="octag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vi-VN" sz="6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9" name="Octagon 38"/>
          <p:cNvSpPr/>
          <p:nvPr/>
        </p:nvSpPr>
        <p:spPr>
          <a:xfrm>
            <a:off x="12953287" y="4651665"/>
            <a:ext cx="1635161" cy="1185864"/>
          </a:xfrm>
          <a:prstGeom prst="octag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vi-VN" sz="6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0" name="Octagon 39"/>
          <p:cNvSpPr/>
          <p:nvPr/>
        </p:nvSpPr>
        <p:spPr>
          <a:xfrm>
            <a:off x="12953287" y="4651665"/>
            <a:ext cx="1635161" cy="1185864"/>
          </a:xfrm>
          <a:prstGeom prst="octag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vi-VN" sz="6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1" name="Octagon 40"/>
          <p:cNvSpPr/>
          <p:nvPr/>
        </p:nvSpPr>
        <p:spPr>
          <a:xfrm>
            <a:off x="12953287" y="4651665"/>
            <a:ext cx="1635161" cy="1185864"/>
          </a:xfrm>
          <a:prstGeom prst="octag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vi-VN" sz="6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2" name="Octagon 41"/>
          <p:cNvSpPr/>
          <p:nvPr/>
        </p:nvSpPr>
        <p:spPr>
          <a:xfrm>
            <a:off x="12953287" y="4651665"/>
            <a:ext cx="1635161" cy="1185864"/>
          </a:xfrm>
          <a:prstGeom prst="octag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vi-VN" sz="6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3" name="Octagon 42"/>
          <p:cNvSpPr/>
          <p:nvPr/>
        </p:nvSpPr>
        <p:spPr>
          <a:xfrm>
            <a:off x="12953287" y="4651665"/>
            <a:ext cx="1635161" cy="1185864"/>
          </a:xfrm>
          <a:prstGeom prst="octag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vi-VN" sz="6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4" name="Octagon 43"/>
          <p:cNvSpPr/>
          <p:nvPr/>
        </p:nvSpPr>
        <p:spPr>
          <a:xfrm>
            <a:off x="12953287" y="4651665"/>
            <a:ext cx="1635161" cy="1185864"/>
          </a:xfrm>
          <a:prstGeom prst="octag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vi-VN" sz="6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5" name="Octagon 44"/>
          <p:cNvSpPr/>
          <p:nvPr/>
        </p:nvSpPr>
        <p:spPr>
          <a:xfrm>
            <a:off x="12953287" y="4651665"/>
            <a:ext cx="1635161" cy="1185864"/>
          </a:xfrm>
          <a:prstGeom prst="octag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vi-VN" sz="6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6" name="Octagon 45"/>
          <p:cNvSpPr/>
          <p:nvPr/>
        </p:nvSpPr>
        <p:spPr>
          <a:xfrm>
            <a:off x="12950599" y="4651665"/>
            <a:ext cx="1635161" cy="1185864"/>
          </a:xfrm>
          <a:prstGeom prst="octag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vi-VN" sz="6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7" name="Octagon 46"/>
          <p:cNvSpPr/>
          <p:nvPr/>
        </p:nvSpPr>
        <p:spPr>
          <a:xfrm>
            <a:off x="12953287" y="4651665"/>
            <a:ext cx="1635161" cy="1185864"/>
          </a:xfrm>
          <a:prstGeom prst="octag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vi-VN" sz="6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xit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1" presetClass="exit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1" presetClass="exit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1" presetClass="exit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1" presetClass="exit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21" presetClass="exit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21" presetClass="exit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21" presetClass="exit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000"/>
                            </p:stCondLst>
                            <p:childTnLst>
                              <p:par>
                                <p:cTn id="78" presetID="21" presetClass="exit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21" presetClass="exit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Nhóm 11"/>
          <p:cNvGrpSpPr/>
          <p:nvPr/>
        </p:nvGrpSpPr>
        <p:grpSpPr>
          <a:xfrm>
            <a:off x="-31174" y="60576"/>
            <a:ext cx="18111356" cy="4421901"/>
            <a:chOff x="-7257" y="100066"/>
            <a:chExt cx="8473022" cy="2947934"/>
          </a:xfrm>
        </p:grpSpPr>
        <p:sp>
          <p:nvSpPr>
            <p:cNvPr id="13" name="Hình chữ nhật 12"/>
            <p:cNvSpPr/>
            <p:nvPr/>
          </p:nvSpPr>
          <p:spPr>
            <a:xfrm>
              <a:off x="609600" y="533400"/>
              <a:ext cx="7856165" cy="25146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r>
                <a:rPr lang="en-US" sz="4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4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4. </a:t>
              </a:r>
              <a:r>
                <a:rPr lang="en-US" sz="4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Mỗi</a:t>
              </a:r>
              <a:r>
                <a: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góc</a:t>
              </a:r>
              <a:r>
                <a: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đa</a:t>
              </a:r>
              <a:r>
                <a: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giác</a:t>
              </a:r>
              <a:r>
                <a: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đều</a:t>
              </a:r>
              <a:r>
                <a: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n </a:t>
              </a:r>
              <a:r>
                <a:rPr lang="en-US" sz="4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cạnh</a:t>
              </a:r>
              <a:r>
                <a: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endPara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4" name="Ảnh 13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-7257" y="100066"/>
              <a:ext cx="1704762" cy="866667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A"/>
              <p:cNvSpPr/>
              <p:nvPr/>
            </p:nvSpPr>
            <p:spPr>
              <a:xfrm>
                <a:off x="1994057" y="6276559"/>
                <a:ext cx="6889061" cy="1739321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/>
                <a:r>
                  <a:rPr lang="vi-VN" sz="4800" dirty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A.</a:t>
                </a:r>
                <a:r>
                  <a:rPr lang="en-US" sz="4800" dirty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4800" b="0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0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4800" b="0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 −2</m:t>
                            </m:r>
                          </m:e>
                        </m:d>
                        <m:r>
                          <a:rPr lang="en-US" sz="48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4800" b="0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0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180</m:t>
                            </m:r>
                          </m:e>
                          <m:sup>
                            <m:r>
                              <a:rPr lang="en-US" sz="4800" b="0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num>
                      <m:den>
                        <m:r>
                          <a:rPr lang="en-US" sz="48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vi-VN" sz="4800" dirty="0">
                  <a:solidFill>
                    <a:prstClr val="white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057" y="6276559"/>
                <a:ext cx="6889061" cy="1739321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 rotWithShape="1">
                <a:blip r:embed="rId7"/>
                <a:stretch>
                  <a:fillRect l="-94" t="-378" r="-118" b="-1006"/>
                </a:stretch>
              </a:blip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B"/>
              <p:cNvSpPr/>
              <p:nvPr/>
            </p:nvSpPr>
            <p:spPr>
              <a:xfrm>
                <a:off x="1994056" y="8384353"/>
                <a:ext cx="6889061" cy="1739321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/>
                <a:r>
                  <a:rPr lang="vi-VN" sz="4800" dirty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C.</a:t>
                </a:r>
                <a:r>
                  <a:rPr lang="en-US" sz="4800" dirty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48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4800" b="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48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180</m:t>
                        </m:r>
                      </m:e>
                      <m:sup>
                        <m:r>
                          <a:rPr lang="en-US" sz="48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vi-VN" sz="4800" dirty="0">
                  <a:solidFill>
                    <a:prstClr val="white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056" y="8384353"/>
                <a:ext cx="6889061" cy="1739321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 rotWithShape="1">
                <a:blip r:embed="rId8"/>
                <a:stretch>
                  <a:fillRect l="-94" t="-391" r="-118" b="-1030"/>
                </a:stretch>
              </a:blip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"/>
              <p:cNvSpPr/>
              <p:nvPr/>
            </p:nvSpPr>
            <p:spPr>
              <a:xfrm flipH="1">
                <a:off x="9411716" y="6278014"/>
                <a:ext cx="6882230" cy="1739321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/>
                <a:r>
                  <a:rPr lang="vi-VN" sz="4800" dirty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48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48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 −2</m:t>
                            </m:r>
                          </m:e>
                        </m:d>
                        <m:r>
                          <a:rPr lang="en-US" sz="4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48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180</m:t>
                            </m:r>
                          </m:e>
                          <m:sup>
                            <m:r>
                              <a:rPr lang="en-US" sz="48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num>
                      <m:den>
                        <m:r>
                          <a:rPr lang="en-US" sz="48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vi-VN" sz="4800" dirty="0">
                  <a:solidFill>
                    <a:prstClr val="white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411716" y="6278014"/>
                <a:ext cx="6882230" cy="1739321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 rotWithShape="1">
                <a:blip r:embed="rId9"/>
                <a:stretch>
                  <a:fillRect l="-125" t="-388" r="-85" b="-1032"/>
                </a:stretch>
              </a:blip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D"/>
              <p:cNvSpPr/>
              <p:nvPr/>
            </p:nvSpPr>
            <p:spPr>
              <a:xfrm flipH="1">
                <a:off x="9411716" y="8384353"/>
                <a:ext cx="6882228" cy="1740776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/>
                <a:r>
                  <a:rPr lang="vi-VN" sz="4800" dirty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D.</a:t>
                </a:r>
                <a:r>
                  <a:rPr lang="en-US" sz="4800" dirty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4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sz="4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4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180</m:t>
                        </m:r>
                      </m:e>
                      <m:sup>
                        <m:r>
                          <a:rPr lang="en-US" sz="4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vi-VN" sz="4800" dirty="0">
                  <a:solidFill>
                    <a:prstClr val="white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411716" y="8384353"/>
                <a:ext cx="6882228" cy="1740776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 rotWithShape="1">
                <a:blip r:embed="rId10"/>
                <a:stretch>
                  <a:fillRect l="-125" t="-391" r="-85" b="-1018"/>
                </a:stretch>
              </a:blip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8976" y="4849496"/>
            <a:ext cx="1171311" cy="1185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Octagon 35"/>
          <p:cNvSpPr/>
          <p:nvPr/>
        </p:nvSpPr>
        <p:spPr>
          <a:xfrm>
            <a:off x="12946504" y="4843733"/>
            <a:ext cx="1635161" cy="1185864"/>
          </a:xfrm>
          <a:prstGeom prst="octag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vi-VN" sz="6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7" name="Octagon 36"/>
          <p:cNvSpPr/>
          <p:nvPr/>
        </p:nvSpPr>
        <p:spPr>
          <a:xfrm>
            <a:off x="12946504" y="4843733"/>
            <a:ext cx="1635161" cy="1185864"/>
          </a:xfrm>
          <a:prstGeom prst="octag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vi-VN" sz="6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8" name="Octagon 37"/>
          <p:cNvSpPr/>
          <p:nvPr/>
        </p:nvSpPr>
        <p:spPr>
          <a:xfrm>
            <a:off x="12946504" y="4843733"/>
            <a:ext cx="1635161" cy="1185864"/>
          </a:xfrm>
          <a:prstGeom prst="octag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vi-VN" sz="6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9" name="Octagon 38"/>
          <p:cNvSpPr/>
          <p:nvPr/>
        </p:nvSpPr>
        <p:spPr>
          <a:xfrm>
            <a:off x="12946504" y="4843733"/>
            <a:ext cx="1635161" cy="1185864"/>
          </a:xfrm>
          <a:prstGeom prst="octag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vi-VN" sz="6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0" name="Octagon 39"/>
          <p:cNvSpPr/>
          <p:nvPr/>
        </p:nvSpPr>
        <p:spPr>
          <a:xfrm>
            <a:off x="12946504" y="4843733"/>
            <a:ext cx="1635161" cy="1185864"/>
          </a:xfrm>
          <a:prstGeom prst="octag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vi-VN" sz="6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1" name="Octagon 40"/>
          <p:cNvSpPr/>
          <p:nvPr/>
        </p:nvSpPr>
        <p:spPr>
          <a:xfrm>
            <a:off x="12946504" y="4843733"/>
            <a:ext cx="1635161" cy="1185864"/>
          </a:xfrm>
          <a:prstGeom prst="octag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vi-VN" sz="6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2" name="Octagon 41"/>
          <p:cNvSpPr/>
          <p:nvPr/>
        </p:nvSpPr>
        <p:spPr>
          <a:xfrm>
            <a:off x="12946504" y="4843733"/>
            <a:ext cx="1635161" cy="1185864"/>
          </a:xfrm>
          <a:prstGeom prst="octag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vi-VN" sz="6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3" name="Octagon 42"/>
          <p:cNvSpPr/>
          <p:nvPr/>
        </p:nvSpPr>
        <p:spPr>
          <a:xfrm>
            <a:off x="12946504" y="4843733"/>
            <a:ext cx="1635161" cy="1185864"/>
          </a:xfrm>
          <a:prstGeom prst="octag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vi-VN" sz="6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4" name="Octagon 43"/>
          <p:cNvSpPr/>
          <p:nvPr/>
        </p:nvSpPr>
        <p:spPr>
          <a:xfrm>
            <a:off x="12946504" y="4843733"/>
            <a:ext cx="1635161" cy="1185864"/>
          </a:xfrm>
          <a:prstGeom prst="octag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vi-VN" sz="6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5" name="Octagon 44"/>
          <p:cNvSpPr/>
          <p:nvPr/>
        </p:nvSpPr>
        <p:spPr>
          <a:xfrm>
            <a:off x="12943816" y="4843733"/>
            <a:ext cx="1635161" cy="1185864"/>
          </a:xfrm>
          <a:prstGeom prst="octag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vi-VN" sz="6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6" name="Octagon 45"/>
          <p:cNvSpPr/>
          <p:nvPr/>
        </p:nvSpPr>
        <p:spPr>
          <a:xfrm>
            <a:off x="12946504" y="4843733"/>
            <a:ext cx="1635161" cy="1185864"/>
          </a:xfrm>
          <a:prstGeom prst="octag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vi-VN" sz="6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xit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1" presetClass="exit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1" presetClass="exit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21" presetClass="exit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1" presetClass="exit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21" presetClass="exit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21" presetClass="exit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21" presetClass="exit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000"/>
                            </p:stCondLst>
                            <p:childTnLst>
                              <p:par>
                                <p:cTn id="82" presetID="21" presetClass="exit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000"/>
                            </p:stCondLst>
                            <p:childTnLst>
                              <p:par>
                                <p:cTn id="86" presetID="21" presetClass="exit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Nhóm 11"/>
          <p:cNvGrpSpPr/>
          <p:nvPr/>
        </p:nvGrpSpPr>
        <p:grpSpPr>
          <a:xfrm>
            <a:off x="-186544" y="-334215"/>
            <a:ext cx="18142034" cy="4421901"/>
            <a:chOff x="-7257" y="100066"/>
            <a:chExt cx="8473022" cy="29479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Hình chữ nhật 12"/>
                <p:cNvSpPr/>
                <p:nvPr/>
              </p:nvSpPr>
              <p:spPr>
                <a:xfrm>
                  <a:off x="609600" y="533400"/>
                  <a:ext cx="7856165" cy="2514600"/>
                </a:xfrm>
                <a:prstGeom prst="rect">
                  <a:avLst/>
                </a:prstGeom>
                <a:solidFill>
                  <a:schemeClr val="bg1"/>
                </a:solidFill>
                <a:ln w="76200">
                  <a:solidFill>
                    <a:schemeClr val="accent2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71600"/>
                  <a:r>
                    <a:rPr lang="en-US" sz="48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Câu 5.</a:t>
                  </a:r>
                  <a:r>
                    <a:rPr lang="en-US" sz="48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Tổng</a:t>
                  </a:r>
                  <a:r>
                    <a:rPr lang="en-US" sz="48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48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đo</a:t>
                  </a:r>
                  <a:r>
                    <a:rPr lang="en-US" sz="48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tất</a:t>
                  </a:r>
                  <a:r>
                    <a:rPr lang="en-US" sz="48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cả</a:t>
                  </a:r>
                  <a:r>
                    <a:rPr lang="en-US" sz="48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48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góc</a:t>
                  </a:r>
                  <a:r>
                    <a:rPr lang="en-US" sz="48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48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ngũ</a:t>
                  </a:r>
                  <a:r>
                    <a:rPr lang="en-US" sz="48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giác đều</a:t>
                  </a:r>
                  <a:r>
                    <a:rPr lang="en-US" sz="48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𝑨𝑩𝑪𝑫𝑬</m:t>
                      </m:r>
                    </m:oMath>
                  </a14:m>
                  <a:r>
                    <a:rPr lang="en-US" sz="48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48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</a:t>
                  </a:r>
                  <a:endParaRPr lang="vi-VN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3" name="Hình chữ nhật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" y="533400"/>
                  <a:ext cx="7856165" cy="2514600"/>
                </a:xfrm>
                <a:prstGeom prst="rect">
                  <a:avLst/>
                </a:prstGeom>
                <a:blipFill rotWithShape="1">
                  <a:blip r:embed="rId6"/>
                </a:blipFill>
                <a:ln w="76200">
                  <a:solidFill>
                    <a:schemeClr val="accent2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4" name="Ảnh 13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-7257" y="100066"/>
              <a:ext cx="1704762" cy="866667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A"/>
              <p:cNvSpPr/>
              <p:nvPr/>
            </p:nvSpPr>
            <p:spPr>
              <a:xfrm flipH="1">
                <a:off x="10388417" y="8179415"/>
                <a:ext cx="7451520" cy="185177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371600"/>
                <a:r>
                  <a:rPr lang="en-US" sz="4800" dirty="0">
                    <a:solidFill>
                      <a:prstClr val="white"/>
                    </a:solidFill>
                    <a:latin typeface="Calibri Light" panose="020F0302020204030204"/>
                  </a:rPr>
                  <a:t> </a:t>
                </a:r>
                <a:r>
                  <a:rPr lang="vi-VN" sz="4800" dirty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48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4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vi-VN" sz="4800" dirty="0">
                  <a:solidFill>
                    <a:prstClr val="white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388417" y="8179415"/>
                <a:ext cx="7451520" cy="185177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 rotWithShape="1">
                <a:blip r:embed="rId8"/>
                <a:stretch>
                  <a:fillRect l="-117" t="-376" r="-82" b="-955"/>
                </a:stretch>
              </a:blip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B"/>
              <p:cNvSpPr/>
              <p:nvPr/>
            </p:nvSpPr>
            <p:spPr>
              <a:xfrm>
                <a:off x="2093345" y="8179415"/>
                <a:ext cx="7451520" cy="185177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371600"/>
                <a:r>
                  <a:rPr lang="vi-VN" sz="4800" dirty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48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4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vi-VN" sz="4800" dirty="0">
                  <a:solidFill>
                    <a:prstClr val="white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3345" y="8179415"/>
                <a:ext cx="7451520" cy="185177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 rotWithShape="1">
                <a:blip r:embed="rId9"/>
                <a:stretch>
                  <a:fillRect l="-90" t="-376" r="-108" b="-955"/>
                </a:stretch>
              </a:blip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"/>
              <p:cNvSpPr/>
              <p:nvPr/>
            </p:nvSpPr>
            <p:spPr>
              <a:xfrm>
                <a:off x="2050194" y="6036631"/>
                <a:ext cx="7451520" cy="185177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371600"/>
                <a:r>
                  <a:rPr lang="vi-VN" sz="4800" dirty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500</m:t>
                        </m:r>
                      </m:e>
                      <m:sup>
                        <m:r>
                          <a:rPr lang="en-US" sz="48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vi-VN" sz="4800" dirty="0">
                  <a:solidFill>
                    <a:prstClr val="white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0194" y="6036631"/>
                <a:ext cx="7451520" cy="185177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 rotWithShape="1">
                <a:blip r:embed="rId10"/>
                <a:stretch>
                  <a:fillRect l="-91" t="-360" r="-108" b="-937"/>
                </a:stretch>
              </a:blip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D"/>
              <p:cNvSpPr/>
              <p:nvPr/>
            </p:nvSpPr>
            <p:spPr>
              <a:xfrm flipH="1">
                <a:off x="10388417" y="6036631"/>
                <a:ext cx="7451520" cy="185177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371600"/>
                <a:r>
                  <a:rPr lang="en-US" sz="4800" dirty="0">
                    <a:solidFill>
                      <a:prstClr val="white"/>
                    </a:solidFill>
                    <a:latin typeface="Calibri Light" panose="020F0302020204030204"/>
                  </a:rPr>
                  <a:t>  </a:t>
                </a:r>
                <a:r>
                  <a:rPr lang="vi-VN" sz="4800" dirty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48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vi-VN" sz="4800" dirty="0">
                  <a:solidFill>
                    <a:prstClr val="white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388417" y="6036631"/>
                <a:ext cx="7451520" cy="185177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 rotWithShape="1">
                <a:blip r:embed="rId11"/>
                <a:stretch>
                  <a:fillRect l="-117" t="-360" r="-82" b="-937"/>
                </a:stretch>
              </a:blip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9067" y="4351872"/>
            <a:ext cx="1171311" cy="1185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Octagon 35"/>
          <p:cNvSpPr/>
          <p:nvPr/>
        </p:nvSpPr>
        <p:spPr>
          <a:xfrm>
            <a:off x="12796595" y="4346109"/>
            <a:ext cx="1635161" cy="1185864"/>
          </a:xfrm>
          <a:prstGeom prst="octag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vi-VN" sz="6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7" name="Octagon 36"/>
          <p:cNvSpPr/>
          <p:nvPr/>
        </p:nvSpPr>
        <p:spPr>
          <a:xfrm>
            <a:off x="12796595" y="4346109"/>
            <a:ext cx="1635161" cy="1185864"/>
          </a:xfrm>
          <a:prstGeom prst="octag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vi-VN" sz="6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8" name="Octagon 37"/>
          <p:cNvSpPr/>
          <p:nvPr/>
        </p:nvSpPr>
        <p:spPr>
          <a:xfrm>
            <a:off x="12796595" y="4346109"/>
            <a:ext cx="1635161" cy="1185864"/>
          </a:xfrm>
          <a:prstGeom prst="octag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vi-VN" sz="6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9" name="Octagon 38"/>
          <p:cNvSpPr/>
          <p:nvPr/>
        </p:nvSpPr>
        <p:spPr>
          <a:xfrm>
            <a:off x="12796595" y="4346109"/>
            <a:ext cx="1635161" cy="1185864"/>
          </a:xfrm>
          <a:prstGeom prst="octag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vi-VN" sz="6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0" name="Octagon 39"/>
          <p:cNvSpPr/>
          <p:nvPr/>
        </p:nvSpPr>
        <p:spPr>
          <a:xfrm>
            <a:off x="12796595" y="4346109"/>
            <a:ext cx="1635161" cy="1185864"/>
          </a:xfrm>
          <a:prstGeom prst="octag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vi-VN" sz="6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1" name="Octagon 40"/>
          <p:cNvSpPr/>
          <p:nvPr/>
        </p:nvSpPr>
        <p:spPr>
          <a:xfrm>
            <a:off x="12796595" y="4346109"/>
            <a:ext cx="1635161" cy="1185864"/>
          </a:xfrm>
          <a:prstGeom prst="octag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vi-VN" sz="6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2" name="Octagon 41"/>
          <p:cNvSpPr/>
          <p:nvPr/>
        </p:nvSpPr>
        <p:spPr>
          <a:xfrm>
            <a:off x="12796595" y="4346109"/>
            <a:ext cx="1635161" cy="1185864"/>
          </a:xfrm>
          <a:prstGeom prst="octag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vi-VN" sz="6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3" name="Octagon 42"/>
          <p:cNvSpPr/>
          <p:nvPr/>
        </p:nvSpPr>
        <p:spPr>
          <a:xfrm>
            <a:off x="12796595" y="4346109"/>
            <a:ext cx="1635161" cy="1185864"/>
          </a:xfrm>
          <a:prstGeom prst="octag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vi-VN" sz="6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4" name="Octagon 43"/>
          <p:cNvSpPr/>
          <p:nvPr/>
        </p:nvSpPr>
        <p:spPr>
          <a:xfrm>
            <a:off x="12796595" y="4346109"/>
            <a:ext cx="1635161" cy="1185864"/>
          </a:xfrm>
          <a:prstGeom prst="octag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vi-VN" sz="6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5" name="Octagon 44"/>
          <p:cNvSpPr/>
          <p:nvPr/>
        </p:nvSpPr>
        <p:spPr>
          <a:xfrm>
            <a:off x="12793907" y="4346109"/>
            <a:ext cx="1635161" cy="1185864"/>
          </a:xfrm>
          <a:prstGeom prst="octag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vi-VN" sz="6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6" name="Octagon 45"/>
          <p:cNvSpPr/>
          <p:nvPr/>
        </p:nvSpPr>
        <p:spPr>
          <a:xfrm>
            <a:off x="12796595" y="4346109"/>
            <a:ext cx="1635161" cy="1185864"/>
          </a:xfrm>
          <a:prstGeom prst="octag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vi-VN" sz="6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xit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1" presetClass="exit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1" presetClass="exit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21" presetClass="exit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1" presetClass="exit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21" presetClass="exit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21" presetClass="exit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21" presetClass="exit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000"/>
                            </p:stCondLst>
                            <p:childTnLst>
                              <p:par>
                                <p:cTn id="82" presetID="21" presetClass="exit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000"/>
                            </p:stCondLst>
                            <p:childTnLst>
                              <p:par>
                                <p:cTn id="86" presetID="21" presetClass="exit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Nhóm 11"/>
          <p:cNvGrpSpPr/>
          <p:nvPr/>
        </p:nvGrpSpPr>
        <p:grpSpPr>
          <a:xfrm>
            <a:off x="-1" y="228601"/>
            <a:ext cx="17440640" cy="4211915"/>
            <a:chOff x="-7257" y="100066"/>
            <a:chExt cx="8345985" cy="28079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Hình chữ nhật 12"/>
                <p:cNvSpPr/>
                <p:nvPr/>
              </p:nvSpPr>
              <p:spPr>
                <a:xfrm>
                  <a:off x="482563" y="393409"/>
                  <a:ext cx="7856165" cy="2514600"/>
                </a:xfrm>
                <a:prstGeom prst="rect">
                  <a:avLst/>
                </a:prstGeom>
                <a:solidFill>
                  <a:schemeClr val="bg1"/>
                </a:solidFill>
                <a:ln w="76200">
                  <a:solidFill>
                    <a:schemeClr val="accent2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71600"/>
                  <a:r>
                    <a:rPr lang="en-US" sz="48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Câu 6.</a:t>
                  </a:r>
                  <a:r>
                    <a:rPr lang="en-US" sz="48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Trên</a:t>
                  </a:r>
                  <a:r>
                    <a:rPr lang="en-US" sz="48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mặt</a:t>
                  </a:r>
                  <a:r>
                    <a:rPr lang="en-US" sz="48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phẳng</a:t>
                  </a:r>
                  <a:r>
                    <a:rPr lang="en-US" sz="48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tọa</a:t>
                  </a:r>
                  <a:r>
                    <a:rPr lang="en-US" sz="48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độ</a:t>
                  </a:r>
                  <a:r>
                    <a:rPr lang="en-US" sz="48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Oxy </a:t>
                  </a:r>
                  <a:r>
                    <a:rPr lang="en-US" sz="4800" b="1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cho</a:t>
                  </a:r>
                  <a:r>
                    <a:rPr lang="en-US" sz="48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𝑨</m:t>
                      </m:r>
                      <m:r>
                        <a:rPr lang="en-US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(−</m:t>
                      </m:r>
                      <m:r>
                        <a:rPr lang="en-US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;−</m:t>
                      </m:r>
                      <m:r>
                        <a:rPr lang="en-US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en-US" sz="48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4800" b="1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Phép</a:t>
                  </a:r>
                  <a:r>
                    <a:rPr lang="en-US" sz="48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quay </a:t>
                  </a:r>
                  <a:r>
                    <a:rPr lang="en-US" sz="4800" b="1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thuận</a:t>
                  </a:r>
                  <a:r>
                    <a:rPr lang="en-US" sz="48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chiều</a:t>
                  </a:r>
                  <a:r>
                    <a:rPr lang="en-US" sz="48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90</a:t>
                  </a:r>
                  <a:r>
                    <a:rPr lang="en-US" sz="4800" b="1" baseline="300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r>
                    <a:rPr lang="en-US" sz="48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tâm</a:t>
                  </a:r>
                  <a:r>
                    <a:rPr lang="en-US" sz="48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O </a:t>
                  </a:r>
                  <a:r>
                    <a:rPr lang="en-US" sz="4800" b="1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biến</a:t>
                  </a:r>
                  <a:r>
                    <a:rPr lang="en-US" sz="48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48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A </a:t>
                  </a:r>
                  <a:r>
                    <a:rPr lang="en-US" sz="4800" b="1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thành</a:t>
                  </a:r>
                  <a:r>
                    <a:rPr lang="en-US" sz="48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48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I. Khi </a:t>
                  </a:r>
                  <a:r>
                    <a:rPr lang="en-US" sz="4800" b="1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đó</a:t>
                  </a:r>
                  <a:r>
                    <a:rPr lang="en-US" sz="48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tọa</a:t>
                  </a:r>
                  <a:r>
                    <a:rPr lang="en-US" sz="48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độ</a:t>
                  </a:r>
                  <a:r>
                    <a:rPr lang="en-US" sz="48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48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48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I </a:t>
                  </a:r>
                  <a:r>
                    <a:rPr lang="en-US" sz="4800" b="1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48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</a:t>
                  </a:r>
                  <a:endParaRPr lang="vi-VN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3" name="Hình chữ nhật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563" y="393409"/>
                  <a:ext cx="7856165" cy="2514600"/>
                </a:xfrm>
                <a:prstGeom prst="rect">
                  <a:avLst/>
                </a:prstGeom>
                <a:blipFill rotWithShape="1">
                  <a:blip r:embed="rId7"/>
                </a:blipFill>
                <a:ln w="76200">
                  <a:solidFill>
                    <a:schemeClr val="accent2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4" name="Ảnh 13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-7257" y="100066"/>
              <a:ext cx="1704762" cy="866667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A"/>
              <p:cNvSpPr/>
              <p:nvPr/>
            </p:nvSpPr>
            <p:spPr>
              <a:xfrm>
                <a:off x="2397444" y="8170475"/>
                <a:ext cx="6515097" cy="1726376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/>
                <a:r>
                  <a:rPr lang="vi-VN" sz="4800" dirty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C.</a:t>
                </a:r>
                <a:r>
                  <a:rPr lang="en-US" sz="4800" dirty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(−2;2)</m:t>
                    </m:r>
                  </m:oMath>
                </a14:m>
                <a:endParaRPr lang="vi-VN" sz="4800" dirty="0">
                  <a:solidFill>
                    <a:prstClr val="white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7444" y="8170475"/>
                <a:ext cx="6515097" cy="1726376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 rotWithShape="1">
                <a:blip r:embed="rId9"/>
                <a:stretch>
                  <a:fillRect l="-102" t="-401" r="-122" b="-1045"/>
                </a:stretch>
              </a:blip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B"/>
              <p:cNvSpPr/>
              <p:nvPr/>
            </p:nvSpPr>
            <p:spPr>
              <a:xfrm>
                <a:off x="2397444" y="6165635"/>
                <a:ext cx="6515097" cy="1726376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/>
                <a:r>
                  <a:rPr lang="vi-VN" sz="4800" dirty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A.</a:t>
                </a:r>
                <a:r>
                  <a:rPr lang="en-US" sz="4800" dirty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(−2;0)</m:t>
                    </m:r>
                  </m:oMath>
                </a14:m>
                <a:endParaRPr lang="vi-VN" sz="4800" dirty="0">
                  <a:solidFill>
                    <a:prstClr val="white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7444" y="6165635"/>
                <a:ext cx="6515097" cy="1726376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 rotWithShape="1">
                <a:blip r:embed="rId10"/>
                <a:stretch>
                  <a:fillRect l="-102" t="-392" r="-122" b="-1053"/>
                </a:stretch>
              </a:blip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"/>
              <p:cNvSpPr/>
              <p:nvPr/>
            </p:nvSpPr>
            <p:spPr>
              <a:xfrm flipH="1">
                <a:off x="9948203" y="6165635"/>
                <a:ext cx="6508637" cy="1726376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/>
                <a:r>
                  <a:rPr lang="vi-VN" sz="4800" dirty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B.</a:t>
                </a:r>
                <a:r>
                  <a:rPr lang="en-US" sz="4800" dirty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(0;−2)</m:t>
                    </m:r>
                  </m:oMath>
                </a14:m>
                <a:r>
                  <a:rPr lang="en-US" sz="4800" dirty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 </a:t>
                </a:r>
                <a:endParaRPr lang="vi-VN" sz="4800" dirty="0">
                  <a:solidFill>
                    <a:prstClr val="white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948203" y="6165635"/>
                <a:ext cx="6508637" cy="1726376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 rotWithShape="1">
                <a:blip r:embed="rId11"/>
                <a:stretch>
                  <a:fillRect l="-131" t="-392" r="-95" b="-1053"/>
                </a:stretch>
              </a:blip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D"/>
              <p:cNvSpPr/>
              <p:nvPr/>
            </p:nvSpPr>
            <p:spPr>
              <a:xfrm flipH="1">
                <a:off x="9948200" y="8170477"/>
                <a:ext cx="6508637" cy="1726376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/>
                <a:r>
                  <a:rPr lang="vi-VN" sz="4800" dirty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D.</a:t>
                </a:r>
                <a:r>
                  <a:rPr lang="en-US" sz="4800" dirty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(2;−2)</m:t>
                    </m:r>
                  </m:oMath>
                </a14:m>
                <a:endParaRPr lang="vi-VN" sz="4800" dirty="0">
                  <a:solidFill>
                    <a:prstClr val="white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948200" y="8170477"/>
                <a:ext cx="6508637" cy="1726376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 rotWithShape="1">
                <a:blip r:embed="rId12"/>
                <a:stretch>
                  <a:fillRect l="-131" t="-401" r="-95" b="-1082"/>
                </a:stretch>
              </a:blip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6350" y="4707261"/>
            <a:ext cx="1171311" cy="1185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Octagon 35"/>
          <p:cNvSpPr/>
          <p:nvPr/>
        </p:nvSpPr>
        <p:spPr>
          <a:xfrm>
            <a:off x="12863878" y="4701498"/>
            <a:ext cx="1635161" cy="1185864"/>
          </a:xfrm>
          <a:prstGeom prst="octag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vi-VN" sz="6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7" name="Octagon 36"/>
          <p:cNvSpPr/>
          <p:nvPr/>
        </p:nvSpPr>
        <p:spPr>
          <a:xfrm>
            <a:off x="12863878" y="4701498"/>
            <a:ext cx="1635161" cy="1185864"/>
          </a:xfrm>
          <a:prstGeom prst="octag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vi-VN" sz="6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8" name="Octagon 37"/>
          <p:cNvSpPr/>
          <p:nvPr/>
        </p:nvSpPr>
        <p:spPr>
          <a:xfrm>
            <a:off x="12863878" y="4701498"/>
            <a:ext cx="1635161" cy="1185864"/>
          </a:xfrm>
          <a:prstGeom prst="octag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vi-VN" sz="6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9" name="Octagon 38"/>
          <p:cNvSpPr/>
          <p:nvPr/>
        </p:nvSpPr>
        <p:spPr>
          <a:xfrm>
            <a:off x="12863878" y="4701498"/>
            <a:ext cx="1635161" cy="1185864"/>
          </a:xfrm>
          <a:prstGeom prst="octag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vi-VN" sz="6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0" name="Octagon 39"/>
          <p:cNvSpPr/>
          <p:nvPr/>
        </p:nvSpPr>
        <p:spPr>
          <a:xfrm>
            <a:off x="12863878" y="4701498"/>
            <a:ext cx="1635161" cy="1185864"/>
          </a:xfrm>
          <a:prstGeom prst="octag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vi-VN" sz="6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1" name="Octagon 40"/>
          <p:cNvSpPr/>
          <p:nvPr/>
        </p:nvSpPr>
        <p:spPr>
          <a:xfrm>
            <a:off x="12863878" y="4701498"/>
            <a:ext cx="1635161" cy="1185864"/>
          </a:xfrm>
          <a:prstGeom prst="octag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vi-VN" sz="6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2" name="Octagon 41"/>
          <p:cNvSpPr/>
          <p:nvPr/>
        </p:nvSpPr>
        <p:spPr>
          <a:xfrm>
            <a:off x="12863878" y="4701498"/>
            <a:ext cx="1635161" cy="1185864"/>
          </a:xfrm>
          <a:prstGeom prst="octag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vi-VN" sz="6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3" name="Octagon 42"/>
          <p:cNvSpPr/>
          <p:nvPr/>
        </p:nvSpPr>
        <p:spPr>
          <a:xfrm>
            <a:off x="12863878" y="4701498"/>
            <a:ext cx="1635161" cy="1185864"/>
          </a:xfrm>
          <a:prstGeom prst="octag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vi-VN" sz="6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4" name="Octagon 43"/>
          <p:cNvSpPr/>
          <p:nvPr/>
        </p:nvSpPr>
        <p:spPr>
          <a:xfrm>
            <a:off x="12863878" y="4701498"/>
            <a:ext cx="1635161" cy="1185864"/>
          </a:xfrm>
          <a:prstGeom prst="octag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vi-VN" sz="6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5" name="Octagon 44"/>
          <p:cNvSpPr/>
          <p:nvPr/>
        </p:nvSpPr>
        <p:spPr>
          <a:xfrm>
            <a:off x="12861190" y="4701498"/>
            <a:ext cx="1635161" cy="1185864"/>
          </a:xfrm>
          <a:prstGeom prst="octag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vi-VN" sz="6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6" name="Octagon 45"/>
          <p:cNvSpPr/>
          <p:nvPr/>
        </p:nvSpPr>
        <p:spPr>
          <a:xfrm>
            <a:off x="12863878" y="4701498"/>
            <a:ext cx="1635161" cy="1185864"/>
          </a:xfrm>
          <a:prstGeom prst="octag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vi-VN" sz="6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xit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1" presetClass="exit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1" presetClass="exit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21" presetClass="exit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1" presetClass="exit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21" presetClass="exit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21" presetClass="exit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21" presetClass="exit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000"/>
                            </p:stCondLst>
                            <p:childTnLst>
                              <p:par>
                                <p:cTn id="82" presetID="21" presetClass="exit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000"/>
                            </p:stCondLst>
                            <p:childTnLst>
                              <p:par>
                                <p:cTn id="86" presetID="21" presetClass="exit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905000" y="1034133"/>
            <a:ext cx="14935200" cy="8561051"/>
          </a:xfrm>
          <a:prstGeom prst="rect">
            <a:avLst/>
          </a:prstGeom>
        </p:spPr>
      </p:pic>
      <p:sp>
        <p:nvSpPr>
          <p:cNvPr id="20" name="Google Shape;132;p3"/>
          <p:cNvSpPr/>
          <p:nvPr/>
        </p:nvSpPr>
        <p:spPr>
          <a:xfrm>
            <a:off x="2640106" y="4208649"/>
            <a:ext cx="14173200" cy="1869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7700" b="1" dirty="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BÀI TẬP CUỐI </a:t>
            </a:r>
            <a:r>
              <a:rPr lang="vi-VN" sz="7700" b="1" dirty="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CHƯƠNG </a:t>
            </a:r>
            <a:r>
              <a:rPr lang="en-US" sz="7700" b="1" dirty="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IX</a:t>
            </a:r>
            <a:endParaRPr sz="7700" dirty="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80" y="4898664"/>
            <a:ext cx="3339640" cy="4895236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14666613" y="210037"/>
            <a:ext cx="3478543" cy="1917547"/>
          </a:xfrm>
          <a:prstGeom prst="rect">
            <a:avLst/>
          </a:prstGeom>
        </p:spPr>
      </p:pic>
    </p:spTree>
  </p:cSld>
  <p:clrMapOvr>
    <a:masterClrMapping/>
  </p:clrMapOvr>
  <p:transition spd="med">
    <p:comb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9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395" y="6674645"/>
            <a:ext cx="5791200" cy="265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8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395" y="6524625"/>
            <a:ext cx="5817393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7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257" y="5153025"/>
            <a:ext cx="614362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620" y="5219701"/>
            <a:ext cx="4471988" cy="285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0670" y="3983833"/>
            <a:ext cx="1807368" cy="1440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0670" y="3929063"/>
            <a:ext cx="2976563" cy="105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0670" y="3602832"/>
            <a:ext cx="280035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1613" y="2705100"/>
            <a:ext cx="30861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757" y="2826545"/>
            <a:ext cx="569595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950" y="897732"/>
            <a:ext cx="6048375" cy="228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620" y="2324100"/>
            <a:ext cx="4321968" cy="376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541045"/>
            <a:ext cx="3764757" cy="229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33400" y="131369"/>
            <a:ext cx="15925800" cy="91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 THỐNG HÓA KIẾN THỨC</a:t>
            </a:r>
            <a:endParaRPr lang="en-US" sz="3200" b="1" kern="1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1308</Words>
  <Application>Microsoft Office PowerPoint</Application>
  <PresentationFormat>Custom</PresentationFormat>
  <Paragraphs>200</Paragraphs>
  <Slides>20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Times New Roman</vt:lpstr>
      <vt:lpstr>Calibri Light</vt:lpstr>
      <vt:lpstr>Cambria Math</vt:lpstr>
      <vt:lpstr>Arial</vt:lpstr>
      <vt:lpstr>Calibri</vt:lpstr>
      <vt:lpstr>Office Theme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tailieugiaovien.edu.vn</dc:creator>
  <cp:lastModifiedBy>Administrator</cp:lastModifiedBy>
  <cp:revision>25</cp:revision>
  <dcterms:created xsi:type="dcterms:W3CDTF">2006-08-16T00:00:00Z</dcterms:created>
  <dcterms:modified xsi:type="dcterms:W3CDTF">2025-05-27T15:33:35Z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72C30023D0F94B078C9267004F419B4C_12</vt:lpwstr>
  </property>
  <property fmtid="{D5CDD505-2E9C-101B-9397-08002B2CF9AE}" pid="3" name="KSOProductBuildVer">
    <vt:lpwstr>1033-12.2.0.17153</vt:lpwstr>
  </property>
</Properties>
</file>