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24"/>
  </p:notesMasterIdLst>
  <p:sldIdLst>
    <p:sldId id="256" r:id="rId2"/>
    <p:sldId id="257" r:id="rId3"/>
    <p:sldId id="258" r:id="rId4"/>
    <p:sldId id="260" r:id="rId5"/>
    <p:sldId id="281" r:id="rId6"/>
    <p:sldId id="259" r:id="rId7"/>
    <p:sldId id="295" r:id="rId8"/>
    <p:sldId id="263" r:id="rId9"/>
    <p:sldId id="267" r:id="rId10"/>
    <p:sldId id="261" r:id="rId11"/>
    <p:sldId id="264" r:id="rId12"/>
    <p:sldId id="270" r:id="rId13"/>
    <p:sldId id="265" r:id="rId14"/>
    <p:sldId id="266" r:id="rId15"/>
    <p:sldId id="262" r:id="rId16"/>
    <p:sldId id="273" r:id="rId17"/>
    <p:sldId id="271" r:id="rId18"/>
    <p:sldId id="272" r:id="rId19"/>
    <p:sldId id="268" r:id="rId20"/>
    <p:sldId id="278" r:id="rId21"/>
    <p:sldId id="279" r:id="rId22"/>
    <p:sldId id="280" r:id="rId23"/>
  </p:sldIdLst>
  <p:sldSz cx="9144000" cy="5143500" type="screen16x9"/>
  <p:notesSz cx="6858000" cy="9144000"/>
  <p:embeddedFontLst>
    <p:embeddedFont>
      <p:font typeface="Nanum Pen Script" panose="020B0604020202020204" charset="-127"/>
      <p:regular r:id="rId25"/>
    </p:embeddedFont>
    <p:embeddedFont>
      <p:font typeface="Cambria Math" panose="02040503050406030204" pitchFamily="18" charset="0"/>
      <p:regular r:id="rId26"/>
    </p:embeddedFont>
    <p:embeddedFont>
      <p:font typeface="Fira Sans Extra Condensed Medium" panose="020B0604020202020204" charset="0"/>
      <p:regular r:id="rId27"/>
      <p:bold r:id="rId28"/>
      <p:italic r:id="rId29"/>
      <p:boldItalic r:id="rId30"/>
    </p:embeddedFont>
    <p:embeddedFont>
      <p:font typeface="Nunito Light" pitchFamily="2" charset="0"/>
      <p:regular r:id="rId31"/>
      <p:italic r:id="rId32"/>
    </p:embeddedFont>
    <p:embeddedFont>
      <p:font typeface="Raleway SemiBold" pitchFamily="2" charset="0"/>
      <p:bold r:id="rId33"/>
      <p:boldItalic r:id="rId34"/>
    </p:embeddedFont>
    <p:embeddedFont>
      <p:font typeface="Roboto Light" panose="02000000000000000000" pitchFamily="2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512">
          <p15:clr>
            <a:srgbClr val="9AA0A6"/>
          </p15:clr>
        </p15:guide>
        <p15:guide id="2" pos="2658">
          <p15:clr>
            <a:srgbClr val="9AA0A6"/>
          </p15:clr>
        </p15:guide>
        <p15:guide id="3" orient="horz" pos="1049">
          <p15:clr>
            <a:srgbClr val="9AA0A6"/>
          </p15:clr>
        </p15:guide>
        <p15:guide id="4" orient="horz" pos="504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96CB50D-C5C3-408B-8CAC-669569A730E5}">
  <a:tblStyle styleId="{296CB50D-C5C3-408B-8CAC-669569A730E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3362" autoAdjust="0"/>
  </p:normalViewPr>
  <p:slideViewPr>
    <p:cSldViewPr snapToGrid="0">
      <p:cViewPr varScale="1">
        <p:scale>
          <a:sx n="75" d="100"/>
          <a:sy n="75" d="100"/>
        </p:scale>
        <p:origin x="60" y="1200"/>
      </p:cViewPr>
      <p:guideLst>
        <p:guide orient="horz" pos="1512"/>
        <p:guide pos="2658"/>
        <p:guide orient="horz" pos="1049"/>
        <p:guide orient="horz" pos="5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6ae26aa3b4_1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6ae26aa3b4_1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6408f5a9af_1_3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6408f5a9af_1_3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6320de4b7d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6320de4b7d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63da1a4385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63da1a4385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6320de4b7d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6320de4b7d_0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6320de4b7d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6320de4b7d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6320de4b7d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6320de4b7d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6320de4b7d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6320de4b7d_0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640c982cef_1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640c982cef_1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6408f5a9af_1_4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6408f5a9af_1_4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6320de4b7d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6320de4b7d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63da1a4385_0_16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63da1a4385_0_16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6320de4b7d_0_3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4" name="Google Shape;554;g6320de4b7d_0_3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640c982cef_2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9" name="Google Shape;579;g640c982cef_2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g6320de4b7d_0_3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5" name="Google Shape;605;g6320de4b7d_0_3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6320de4b7d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6320de4b7d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640c982cef_2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640c982cef_2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6320de4b7d_0_3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9" name="Google Shape;619;g6320de4b7d_0_3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6320de4b7d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6320de4b7d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640c982cef_2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640c982cef_2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7426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6320de4b7d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6320de4b7d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6320de4b7d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6320de4b7d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3137094" y="931699"/>
            <a:ext cx="30984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6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622894" y="4009325"/>
            <a:ext cx="4126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14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9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3"/>
          <p:cNvSpPr txBox="1">
            <a:spLocks noGrp="1"/>
          </p:cNvSpPr>
          <p:nvPr>
            <p:ph type="subTitle" idx="1"/>
          </p:nvPr>
        </p:nvSpPr>
        <p:spPr>
          <a:xfrm flipH="1">
            <a:off x="2161476" y="1699536"/>
            <a:ext cx="19284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2"/>
          </p:nvPr>
        </p:nvSpPr>
        <p:spPr>
          <a:xfrm flipH="1">
            <a:off x="5531268" y="1699536"/>
            <a:ext cx="19284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title" hasCustomPrompt="1"/>
          </p:nvPr>
        </p:nvSpPr>
        <p:spPr>
          <a:xfrm>
            <a:off x="3758973" y="2282858"/>
            <a:ext cx="700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3"/>
          </p:nvPr>
        </p:nvSpPr>
        <p:spPr>
          <a:xfrm flipH="1">
            <a:off x="2161476" y="3190155"/>
            <a:ext cx="19284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4"/>
          </p:nvPr>
        </p:nvSpPr>
        <p:spPr>
          <a:xfrm flipH="1">
            <a:off x="5531268" y="3190155"/>
            <a:ext cx="19284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ubTitle" idx="5"/>
          </p:nvPr>
        </p:nvSpPr>
        <p:spPr>
          <a:xfrm flipH="1">
            <a:off x="2161476" y="1311889"/>
            <a:ext cx="2289000" cy="5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5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subTitle" idx="6"/>
          </p:nvPr>
        </p:nvSpPr>
        <p:spPr>
          <a:xfrm flipH="1">
            <a:off x="5531268" y="1311885"/>
            <a:ext cx="2191800" cy="5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5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7"/>
          </p:nvPr>
        </p:nvSpPr>
        <p:spPr>
          <a:xfrm flipH="1">
            <a:off x="2161476" y="2855339"/>
            <a:ext cx="2289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5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subTitle" idx="8"/>
          </p:nvPr>
        </p:nvSpPr>
        <p:spPr>
          <a:xfrm flipH="1">
            <a:off x="5531268" y="2855337"/>
            <a:ext cx="21918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5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9" hasCustomPrompt="1"/>
          </p:nvPr>
        </p:nvSpPr>
        <p:spPr>
          <a:xfrm>
            <a:off x="3758973" y="3253558"/>
            <a:ext cx="700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13" hasCustomPrompt="1"/>
          </p:nvPr>
        </p:nvSpPr>
        <p:spPr>
          <a:xfrm>
            <a:off x="5043148" y="2282858"/>
            <a:ext cx="700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3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4" hasCustomPrompt="1"/>
          </p:nvPr>
        </p:nvSpPr>
        <p:spPr>
          <a:xfrm>
            <a:off x="5043148" y="3253558"/>
            <a:ext cx="700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3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15"/>
          </p:nvPr>
        </p:nvSpPr>
        <p:spPr>
          <a:xfrm>
            <a:off x="720000" y="416256"/>
            <a:ext cx="70335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 txBox="1">
            <a:spLocks noGrp="1"/>
          </p:cNvSpPr>
          <p:nvPr>
            <p:ph type="ctrTitle"/>
          </p:nvPr>
        </p:nvSpPr>
        <p:spPr>
          <a:xfrm flipH="1">
            <a:off x="3514502" y="1062406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1"/>
          </p:nvPr>
        </p:nvSpPr>
        <p:spPr>
          <a:xfrm flipH="1">
            <a:off x="3347985" y="1471709"/>
            <a:ext cx="18513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ctrTitle" idx="2"/>
          </p:nvPr>
        </p:nvSpPr>
        <p:spPr>
          <a:xfrm flipH="1">
            <a:off x="3514502" y="3336460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3"/>
          </p:nvPr>
        </p:nvSpPr>
        <p:spPr>
          <a:xfrm flipH="1">
            <a:off x="3306583" y="3739378"/>
            <a:ext cx="19341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ctrTitle" idx="4"/>
          </p:nvPr>
        </p:nvSpPr>
        <p:spPr>
          <a:xfrm flipH="1">
            <a:off x="3514502" y="2211256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5"/>
          </p:nvPr>
        </p:nvSpPr>
        <p:spPr>
          <a:xfrm flipH="1">
            <a:off x="3347985" y="2620559"/>
            <a:ext cx="18513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title" idx="6"/>
          </p:nvPr>
        </p:nvSpPr>
        <p:spPr>
          <a:xfrm>
            <a:off x="720000" y="416256"/>
            <a:ext cx="70335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CUSTOM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ctrTitle"/>
          </p:nvPr>
        </p:nvSpPr>
        <p:spPr>
          <a:xfrm flipH="1">
            <a:off x="2607649" y="990334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subTitle" idx="1"/>
          </p:nvPr>
        </p:nvSpPr>
        <p:spPr>
          <a:xfrm flipH="1">
            <a:off x="2547800" y="1375767"/>
            <a:ext cx="16803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ctrTitle" idx="2"/>
          </p:nvPr>
        </p:nvSpPr>
        <p:spPr>
          <a:xfrm flipH="1">
            <a:off x="5975949" y="990334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subTitle" idx="3"/>
          </p:nvPr>
        </p:nvSpPr>
        <p:spPr>
          <a:xfrm flipH="1">
            <a:off x="5916100" y="1375767"/>
            <a:ext cx="16803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ctrTitle" idx="4"/>
          </p:nvPr>
        </p:nvSpPr>
        <p:spPr>
          <a:xfrm flipH="1">
            <a:off x="927291" y="1295134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subTitle" idx="5"/>
          </p:nvPr>
        </p:nvSpPr>
        <p:spPr>
          <a:xfrm flipH="1">
            <a:off x="867501" y="1680567"/>
            <a:ext cx="16803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ctrTitle" idx="6"/>
          </p:nvPr>
        </p:nvSpPr>
        <p:spPr>
          <a:xfrm flipH="1">
            <a:off x="4168241" y="1295134"/>
            <a:ext cx="18153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subTitle" idx="7"/>
          </p:nvPr>
        </p:nvSpPr>
        <p:spPr>
          <a:xfrm flipH="1">
            <a:off x="4295589" y="1680567"/>
            <a:ext cx="15606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title" idx="8"/>
          </p:nvPr>
        </p:nvSpPr>
        <p:spPr>
          <a:xfrm>
            <a:off x="720000" y="416256"/>
            <a:ext cx="70335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>
            <a:spLocks noGrp="1"/>
          </p:cNvSpPr>
          <p:nvPr>
            <p:ph type="ctrTitle"/>
          </p:nvPr>
        </p:nvSpPr>
        <p:spPr>
          <a:xfrm flipH="1">
            <a:off x="1001275" y="1150114"/>
            <a:ext cx="18240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subTitle" idx="1"/>
          </p:nvPr>
        </p:nvSpPr>
        <p:spPr>
          <a:xfrm flipH="1">
            <a:off x="1065047" y="1566595"/>
            <a:ext cx="17529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ctrTitle" idx="2"/>
          </p:nvPr>
        </p:nvSpPr>
        <p:spPr>
          <a:xfrm flipH="1">
            <a:off x="1132975" y="2205370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subTitle" idx="3"/>
          </p:nvPr>
        </p:nvSpPr>
        <p:spPr>
          <a:xfrm flipH="1">
            <a:off x="1065047" y="2635363"/>
            <a:ext cx="17529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80" name="Google Shape;80;p16"/>
          <p:cNvSpPr txBox="1">
            <a:spLocks noGrp="1"/>
          </p:cNvSpPr>
          <p:nvPr>
            <p:ph type="ctrTitle" idx="4"/>
          </p:nvPr>
        </p:nvSpPr>
        <p:spPr>
          <a:xfrm flipH="1">
            <a:off x="3129163" y="1150116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subTitle" idx="5"/>
          </p:nvPr>
        </p:nvSpPr>
        <p:spPr>
          <a:xfrm flipH="1">
            <a:off x="2988785" y="1566595"/>
            <a:ext cx="18978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82" name="Google Shape;82;p16"/>
          <p:cNvSpPr txBox="1">
            <a:spLocks noGrp="1"/>
          </p:cNvSpPr>
          <p:nvPr>
            <p:ph type="ctrTitle" idx="6"/>
          </p:nvPr>
        </p:nvSpPr>
        <p:spPr>
          <a:xfrm flipH="1">
            <a:off x="1132975" y="3234088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subTitle" idx="7"/>
          </p:nvPr>
        </p:nvSpPr>
        <p:spPr>
          <a:xfrm flipH="1">
            <a:off x="1065047" y="3652201"/>
            <a:ext cx="17529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84" name="Google Shape;84;p16"/>
          <p:cNvSpPr txBox="1">
            <a:spLocks noGrp="1"/>
          </p:cNvSpPr>
          <p:nvPr>
            <p:ph type="ctrTitle" idx="8"/>
          </p:nvPr>
        </p:nvSpPr>
        <p:spPr>
          <a:xfrm flipH="1">
            <a:off x="3129163" y="2205370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85" name="Google Shape;85;p16"/>
          <p:cNvSpPr txBox="1">
            <a:spLocks noGrp="1"/>
          </p:cNvSpPr>
          <p:nvPr>
            <p:ph type="subTitle" idx="9"/>
          </p:nvPr>
        </p:nvSpPr>
        <p:spPr>
          <a:xfrm flipH="1">
            <a:off x="2988785" y="2635363"/>
            <a:ext cx="18978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86" name="Google Shape;86;p16"/>
          <p:cNvSpPr txBox="1">
            <a:spLocks noGrp="1"/>
          </p:cNvSpPr>
          <p:nvPr>
            <p:ph type="ctrTitle" idx="13"/>
          </p:nvPr>
        </p:nvSpPr>
        <p:spPr>
          <a:xfrm flipH="1">
            <a:off x="2997463" y="3234100"/>
            <a:ext cx="18240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87" name="Google Shape;87;p16"/>
          <p:cNvSpPr txBox="1">
            <a:spLocks noGrp="1"/>
          </p:cNvSpPr>
          <p:nvPr>
            <p:ph type="subTitle" idx="14"/>
          </p:nvPr>
        </p:nvSpPr>
        <p:spPr>
          <a:xfrm flipH="1">
            <a:off x="2988785" y="3652201"/>
            <a:ext cx="18978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88" name="Google Shape;88;p16"/>
          <p:cNvSpPr txBox="1">
            <a:spLocks noGrp="1"/>
          </p:cNvSpPr>
          <p:nvPr>
            <p:ph type="title" idx="15"/>
          </p:nvPr>
        </p:nvSpPr>
        <p:spPr>
          <a:xfrm>
            <a:off x="720000" y="416256"/>
            <a:ext cx="70335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2">
  <p:cSld name="CUSTOM_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>
            <a:spLocks noGrp="1"/>
          </p:cNvSpPr>
          <p:nvPr>
            <p:ph type="ctrTitle"/>
          </p:nvPr>
        </p:nvSpPr>
        <p:spPr>
          <a:xfrm flipH="1">
            <a:off x="5610290" y="1343632"/>
            <a:ext cx="2470800" cy="45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subTitle" idx="1"/>
          </p:nvPr>
        </p:nvSpPr>
        <p:spPr>
          <a:xfrm flipH="1">
            <a:off x="5565740" y="1645153"/>
            <a:ext cx="25599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5019638" y="2807150"/>
            <a:ext cx="1310100" cy="1212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8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0"/>
          <p:cNvSpPr txBox="1">
            <a:spLocks noGrp="1"/>
          </p:cNvSpPr>
          <p:nvPr>
            <p:ph type="ctrTitle"/>
          </p:nvPr>
        </p:nvSpPr>
        <p:spPr>
          <a:xfrm flipH="1">
            <a:off x="3086988" y="3634363"/>
            <a:ext cx="3069600" cy="46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3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108" name="Google Shape;108;p20"/>
          <p:cNvSpPr txBox="1">
            <a:spLocks noGrp="1"/>
          </p:cNvSpPr>
          <p:nvPr>
            <p:ph type="subTitle" idx="1"/>
          </p:nvPr>
        </p:nvSpPr>
        <p:spPr>
          <a:xfrm rot="-304" flipH="1">
            <a:off x="3241938" y="1555014"/>
            <a:ext cx="3393900" cy="133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and text">
  <p:cSld name="SECTION_HEADER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3"/>
          <p:cNvSpPr txBox="1">
            <a:spLocks noGrp="1"/>
          </p:cNvSpPr>
          <p:nvPr>
            <p:ph type="title"/>
          </p:nvPr>
        </p:nvSpPr>
        <p:spPr>
          <a:xfrm rot="243617">
            <a:off x="4303780" y="1361696"/>
            <a:ext cx="3868309" cy="8418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subTitle" idx="1"/>
          </p:nvPr>
        </p:nvSpPr>
        <p:spPr>
          <a:xfrm flipH="1">
            <a:off x="4583759" y="2339400"/>
            <a:ext cx="3308400" cy="153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4"/>
          <p:cNvSpPr txBox="1">
            <a:spLocks noGrp="1"/>
          </p:cNvSpPr>
          <p:nvPr>
            <p:ph type="title"/>
          </p:nvPr>
        </p:nvSpPr>
        <p:spPr>
          <a:xfrm>
            <a:off x="1399750" y="416250"/>
            <a:ext cx="70242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ctrTitle"/>
          </p:nvPr>
        </p:nvSpPr>
        <p:spPr>
          <a:xfrm>
            <a:off x="817426" y="2988150"/>
            <a:ext cx="4172400" cy="87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1623611" y="3651383"/>
            <a:ext cx="25599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2496661" y="1631250"/>
            <a:ext cx="23964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09351" y="1352200"/>
            <a:ext cx="3846000" cy="278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SemiBold"/>
              <a:buChar char="●"/>
              <a:defRPr sz="1400"/>
            </a:lvl1pPr>
            <a:lvl2pPr marL="914400" lvl="1" indent="-330200">
              <a:spcBef>
                <a:spcPts val="160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371600" lvl="2" indent="-32385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1828800" lvl="3" indent="-32385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3200400" lvl="6" indent="-31115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3657600" lvl="7" indent="-31115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720000" y="424433"/>
            <a:ext cx="7030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ctrTitle"/>
          </p:nvPr>
        </p:nvSpPr>
        <p:spPr>
          <a:xfrm flipH="1">
            <a:off x="6484638" y="1044161"/>
            <a:ext cx="1560600" cy="45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1"/>
          </p:nvPr>
        </p:nvSpPr>
        <p:spPr>
          <a:xfrm flipH="1">
            <a:off x="6244414" y="1330350"/>
            <a:ext cx="20412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ctrTitle" idx="2"/>
          </p:nvPr>
        </p:nvSpPr>
        <p:spPr>
          <a:xfrm flipH="1">
            <a:off x="1554200" y="3177647"/>
            <a:ext cx="1817700" cy="45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3"/>
          </p:nvPr>
        </p:nvSpPr>
        <p:spPr>
          <a:xfrm flipH="1">
            <a:off x="1442450" y="3467613"/>
            <a:ext cx="20412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 idx="4"/>
          </p:nvPr>
        </p:nvSpPr>
        <p:spPr>
          <a:xfrm>
            <a:off x="1399750" y="416250"/>
            <a:ext cx="70242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720000" y="416256"/>
            <a:ext cx="70335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subTitle" idx="1"/>
          </p:nvPr>
        </p:nvSpPr>
        <p:spPr>
          <a:xfrm flipH="1">
            <a:off x="4356438" y="1997425"/>
            <a:ext cx="3713700" cy="188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title"/>
          </p:nvPr>
        </p:nvSpPr>
        <p:spPr>
          <a:xfrm>
            <a:off x="1399750" y="416250"/>
            <a:ext cx="70242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 rot="-363">
            <a:off x="1835270" y="1307223"/>
            <a:ext cx="2842200" cy="252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0"/>
          <p:cNvSpPr txBox="1">
            <a:spLocks noGrp="1"/>
          </p:cNvSpPr>
          <p:nvPr>
            <p:ph type="ctrTitle"/>
          </p:nvPr>
        </p:nvSpPr>
        <p:spPr>
          <a:xfrm flipH="1">
            <a:off x="1409550" y="1474700"/>
            <a:ext cx="3377400" cy="132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10"/>
          <p:cNvSpPr txBox="1">
            <a:spLocks noGrp="1"/>
          </p:cNvSpPr>
          <p:nvPr>
            <p:ph type="subTitle" idx="1"/>
          </p:nvPr>
        </p:nvSpPr>
        <p:spPr>
          <a:xfrm flipH="1">
            <a:off x="1843050" y="2793400"/>
            <a:ext cx="25104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picture">
  <p:cSld name="CUSTOM_1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1"/>
          <p:cNvSpPr txBox="1">
            <a:spLocks noGrp="1"/>
          </p:cNvSpPr>
          <p:nvPr>
            <p:ph type="title"/>
          </p:nvPr>
        </p:nvSpPr>
        <p:spPr>
          <a:xfrm rot="-868">
            <a:off x="2334654" y="1089929"/>
            <a:ext cx="2375700" cy="79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anum Pen Script"/>
              <a:buNone/>
              <a:defRPr sz="24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anum Pen Script"/>
              <a:buNone/>
              <a:defRPr sz="24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anum Pen Script"/>
              <a:buNone/>
              <a:defRPr sz="24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anum Pen Script"/>
              <a:buNone/>
              <a:defRPr sz="24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anum Pen Script"/>
              <a:buNone/>
              <a:defRPr sz="24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anum Pen Script"/>
              <a:buNone/>
              <a:defRPr sz="24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anum Pen Script"/>
              <a:buNone/>
              <a:defRPr sz="24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anum Pen Script"/>
              <a:buNone/>
              <a:defRPr sz="24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anum Pen Script"/>
              <a:buNone/>
              <a:defRPr sz="24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Light"/>
              <a:buChar char="●"/>
              <a:def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Light"/>
              <a:buChar char="○"/>
              <a:defRPr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■"/>
              <a:defRPr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●"/>
              <a:defRPr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○"/>
              <a:defRPr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■"/>
              <a:defRPr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●"/>
              <a:defRPr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○"/>
              <a:defRPr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Roboto Light"/>
              <a:buChar char="■"/>
              <a:defRPr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59" r:id="rId10"/>
    <p:sldLayoutId id="2147483660" r:id="rId11"/>
    <p:sldLayoutId id="2147483661" r:id="rId12"/>
    <p:sldLayoutId id="2147483662" r:id="rId13"/>
    <p:sldLayoutId id="2147483664" r:id="rId14"/>
    <p:sldLayoutId id="2147483666" r:id="rId15"/>
    <p:sldLayoutId id="2147483669" r:id="rId16"/>
    <p:sldLayoutId id="2147483670" r:id="rId17"/>
    <p:sldLayoutId id="2147483673" r:id="rId18"/>
    <p:sldLayoutId id="2147483674" r:id="rId19"/>
    <p:sldLayoutId id="2147483675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54">
          <p15:clr>
            <a:srgbClr val="EA4335"/>
          </p15:clr>
        </p15:guide>
        <p15:guide id="3" pos="5306">
          <p15:clr>
            <a:srgbClr val="EA4335"/>
          </p15:clr>
        </p15:guide>
        <p15:guide id="4" orient="horz" pos="290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danso.org/dan-so-the-gioi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34740">
            <a:off x="3749759" y="1285704"/>
            <a:ext cx="1151736" cy="23409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9000"/>
              </a:srgbClr>
            </a:outerShdw>
          </a:effectLst>
        </p:spPr>
      </p:pic>
      <p:pic>
        <p:nvPicPr>
          <p:cNvPr id="142" name="Google Shape;142;p32"/>
          <p:cNvPicPr preferRelativeResize="0"/>
          <p:nvPr/>
        </p:nvPicPr>
        <p:blipFill rotWithShape="1">
          <a:blip r:embed="rId5">
            <a:alphaModFix/>
          </a:blip>
          <a:srcRect r="19736"/>
          <a:stretch/>
        </p:blipFill>
        <p:spPr>
          <a:xfrm rot="1021990">
            <a:off x="1221985" y="2305852"/>
            <a:ext cx="1981230" cy="1833972"/>
          </a:xfrm>
          <a:prstGeom prst="rect">
            <a:avLst/>
          </a:prstGeom>
          <a:noFill/>
          <a:ln>
            <a:noFill/>
          </a:ln>
          <a:effectLst>
            <a:outerShdw blurRad="142875" dist="57150" dir="5700000" algn="bl" rotWithShape="0">
              <a:srgbClr val="000000">
                <a:alpha val="74000"/>
              </a:srgbClr>
            </a:outerShdw>
          </a:effectLst>
        </p:spPr>
      </p:pic>
      <p:pic>
        <p:nvPicPr>
          <p:cNvPr id="143" name="Google Shape;143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237240">
            <a:off x="5863294" y="1141607"/>
            <a:ext cx="1048686" cy="104868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110;p38">
            <a:extLst>
              <a:ext uri="{FF2B5EF4-FFF2-40B4-BE49-F238E27FC236}">
                <a16:creationId xmlns:a16="http://schemas.microsoft.com/office/drawing/2014/main" id="{AB4E3FCB-4732-449C-95A5-B1B1778073D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708614" y="1663873"/>
            <a:ext cx="3726771" cy="161306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CHÀO MỪNG CÁC EM ĐẾN VỚI TIẾT HỌC!</a:t>
            </a:r>
            <a:endParaRPr sz="3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glitter pattern="hexagon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282;p42">
            <a:extLst>
              <a:ext uri="{FF2B5EF4-FFF2-40B4-BE49-F238E27FC236}">
                <a16:creationId xmlns:a16="http://schemas.microsoft.com/office/drawing/2014/main" id="{A87A5B74-0132-4036-B1C0-2F39BEFFE2A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04210">
            <a:off x="6384799" y="480197"/>
            <a:ext cx="1824000" cy="1054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338;p46">
            <a:extLst>
              <a:ext uri="{FF2B5EF4-FFF2-40B4-BE49-F238E27FC236}">
                <a16:creationId xmlns:a16="http://schemas.microsoft.com/office/drawing/2014/main" id="{923D0273-96C2-4600-9BB6-E3BFE8FA29D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12541" r="46135" b="12541"/>
          <a:stretch/>
        </p:blipFill>
        <p:spPr>
          <a:xfrm rot="19355636">
            <a:off x="-4195" y="-23397"/>
            <a:ext cx="2718489" cy="2317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766;p65">
            <a:extLst>
              <a:ext uri="{FF2B5EF4-FFF2-40B4-BE49-F238E27FC236}">
                <a16:creationId xmlns:a16="http://schemas.microsoft.com/office/drawing/2014/main" id="{9A27555A-F4E4-4C27-BC5E-367154B34B2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6516206">
            <a:off x="760482" y="3095342"/>
            <a:ext cx="1189132" cy="2015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763;p65">
            <a:extLst>
              <a:ext uri="{FF2B5EF4-FFF2-40B4-BE49-F238E27FC236}">
                <a16:creationId xmlns:a16="http://schemas.microsoft.com/office/drawing/2014/main" id="{79C33D6F-88E6-40FF-807B-EFF5625AF7B6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9042729">
            <a:off x="6778801" y="4029050"/>
            <a:ext cx="1715220" cy="435612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08D77FB-6631-4C63-8F71-BC0461B190D3}"/>
              </a:ext>
            </a:extLst>
          </p:cNvPr>
          <p:cNvSpPr txBox="1"/>
          <p:nvPr/>
        </p:nvSpPr>
        <p:spPr>
          <a:xfrm>
            <a:off x="2197567" y="1486036"/>
            <a:ext cx="4962379" cy="2171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800" b="1" dirty="0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</a:rPr>
              <a:t>II. LÀM TRÒN SỐ THẬP PHÂN</a:t>
            </a:r>
            <a:endParaRPr lang="en-US" sz="4800" b="1" dirty="0">
              <a:solidFill>
                <a:srgbClr val="7030A0"/>
              </a:solidFill>
              <a:effectLst/>
              <a:latin typeface="+mj-lt"/>
              <a:ea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hecker/>
      </p:transition>
    </mc:Choice>
    <mc:Fallback>
      <p:transition spd="slow">
        <p:checker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BF03C945-A978-4BDC-981A-01426F607F4B}"/>
              </a:ext>
            </a:extLst>
          </p:cNvPr>
          <p:cNvSpPr txBox="1"/>
          <p:nvPr/>
        </p:nvSpPr>
        <p:spPr>
          <a:xfrm>
            <a:off x="1684375" y="222030"/>
            <a:ext cx="3054920" cy="42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 tròn số </a:t>
            </a:r>
            <a:r>
              <a:rPr lang="vi-VN" sz="1800" b="1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76,421</a:t>
            </a:r>
            <a:r>
              <a:rPr lang="vi-VN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đến: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13B0915-A9EB-4F42-A229-82C7C7168A7F}"/>
              </a:ext>
            </a:extLst>
          </p:cNvPr>
          <p:cNvSpPr txBox="1"/>
          <p:nvPr/>
        </p:nvSpPr>
        <p:spPr>
          <a:xfrm>
            <a:off x="750183" y="697520"/>
            <a:ext cx="6579170" cy="42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a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) H</a:t>
            </a:r>
            <a:r>
              <a:rPr lang="vi-VN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àng phần mười (tức là chữ số đầu tiên sau dấu “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vi-VN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”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)</a:t>
            </a:r>
            <a:r>
              <a:rPr lang="vi-VN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F99EDAC-39AA-4F34-BB18-E403CC6352D7}"/>
              </a:ext>
            </a:extLst>
          </p:cNvPr>
          <p:cNvSpPr txBox="1"/>
          <p:nvPr/>
        </p:nvSpPr>
        <p:spPr>
          <a:xfrm>
            <a:off x="4393914" y="984479"/>
            <a:ext cx="901986" cy="42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b="1" u="sng" dirty="0" err="1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Giải</a:t>
            </a:r>
            <a:r>
              <a:rPr lang="en-US" sz="1800" b="1" u="sng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1800" b="1" u="sng" dirty="0">
              <a:solidFill>
                <a:srgbClr val="00B05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E2A3AEB-D5D5-4C23-BD8F-A1DD0476BB62}"/>
              </a:ext>
            </a:extLst>
          </p:cNvPr>
          <p:cNvSpPr txBox="1"/>
          <p:nvPr/>
        </p:nvSpPr>
        <p:spPr>
          <a:xfrm>
            <a:off x="878623" y="1409852"/>
            <a:ext cx="7932567" cy="2967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a)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76,421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phần mười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marR="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phần mười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);</a:t>
            </a:r>
          </a:p>
          <a:p>
            <a:pPr marR="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trăm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đứng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ngay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so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sánh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5;</a:t>
            </a:r>
          </a:p>
          <a:p>
            <a:pPr marR="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- Do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trăm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2 (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nhỏ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hơn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5)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nên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76,421 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giữ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phần mười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rồi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thay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lần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lượt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đứng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bởi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0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và bỏ đi những 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0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ở tận cùng bên phải phần thập phân: 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5B0F7B2-9FD2-41CF-811A-8C18BAB811C1}"/>
              </a:ext>
            </a:extLst>
          </p:cNvPr>
          <p:cNvSpPr txBox="1"/>
          <p:nvPr/>
        </p:nvSpPr>
        <p:spPr>
          <a:xfrm>
            <a:off x="7126178" y="1425992"/>
            <a:ext cx="20178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 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76,</a:t>
            </a:r>
            <a:r>
              <a:rPr lang="vi-VN" sz="1800" dirty="0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21</a:t>
            </a:r>
            <a:r>
              <a:rPr lang="en-US" sz="28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en-US" sz="18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 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3B84480-C7C5-451E-AF0F-5D5385FE624C}"/>
              </a:ext>
            </a:extLst>
          </p:cNvPr>
          <p:cNvSpPr txBox="1"/>
          <p:nvPr/>
        </p:nvSpPr>
        <p:spPr>
          <a:xfrm>
            <a:off x="7721600" y="1765298"/>
            <a:ext cx="644664" cy="400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↑</a:t>
            </a:r>
            <a:endParaRPr lang="en-US" sz="20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9E008FC-6FE4-4E05-AFB3-20DC4A2B8274}"/>
              </a:ext>
            </a:extLst>
          </p:cNvPr>
          <p:cNvSpPr txBox="1"/>
          <p:nvPr/>
        </p:nvSpPr>
        <p:spPr>
          <a:xfrm>
            <a:off x="7087195" y="697520"/>
            <a:ext cx="1852436" cy="42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b) H</a:t>
            </a:r>
            <a:r>
              <a:rPr lang="vi-VN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àng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ch</a:t>
            </a:r>
            <a:r>
              <a:rPr lang="vi-VN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ục.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F31101-A421-45D5-BB7B-7F238548E0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79570" y1="46667" x2="79570" y2="46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5271" y="228451"/>
            <a:ext cx="879104" cy="4253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BB0B86-ADF5-47F0-B45B-81F57CA6BC78}"/>
              </a:ext>
            </a:extLst>
          </p:cNvPr>
          <p:cNvSpPr txBox="1"/>
          <p:nvPr/>
        </p:nvSpPr>
        <p:spPr>
          <a:xfrm>
            <a:off x="6921809" y="2093375"/>
            <a:ext cx="20178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  </a:t>
            </a:r>
            <a:r>
              <a:rPr lang="en-US" sz="1800" dirty="0" err="1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endParaRPr lang="en-US" sz="1800" dirty="0">
              <a:solidFill>
                <a:srgbClr val="FF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46D17A3-5503-4A9C-88F7-2F4A0F209F44}"/>
                  </a:ext>
                </a:extLst>
              </p:cNvPr>
              <p:cNvSpPr txBox="1"/>
              <p:nvPr/>
            </p:nvSpPr>
            <p:spPr>
              <a:xfrm>
                <a:off x="1222619" y="4445979"/>
                <a:ext cx="4206631" cy="4253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Vậy </a:t>
                </a:r>
                <a:r>
                  <a:rPr lang="vi-VN" sz="1800" b="1" dirty="0">
                    <a:solidFill>
                      <a:schemeClr val="tx1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76,421 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≈</m:t>
                    </m:r>
                  </m:oMath>
                </a14:m>
                <a:r>
                  <a:rPr lang="vi-VN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vi-VN" sz="1800" b="1" dirty="0">
                    <a:solidFill>
                      <a:schemeClr val="tx1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76,4</a:t>
                </a:r>
                <a:r>
                  <a:rPr lang="en-US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:endParaRPr lang="en-US" sz="1800" b="1" dirty="0">
                  <a:solidFill>
                    <a:schemeClr val="tx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46D17A3-5503-4A9C-88F7-2F4A0F209F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2619" y="4445979"/>
                <a:ext cx="4206631" cy="425373"/>
              </a:xfrm>
              <a:prstGeom prst="rect">
                <a:avLst/>
              </a:prstGeom>
              <a:blipFill>
                <a:blip r:embed="rId5"/>
                <a:stretch>
                  <a:fillRect l="-1304" b="-2285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0915B9C5-1593-4ED6-A257-5D297A0AF013}"/>
              </a:ext>
            </a:extLst>
          </p:cNvPr>
          <p:cNvSpPr txBox="1"/>
          <p:nvPr/>
        </p:nvSpPr>
        <p:spPr>
          <a:xfrm>
            <a:off x="3192584" y="4233293"/>
            <a:ext cx="4206631" cy="42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76,</a:t>
            </a:r>
            <a:r>
              <a:rPr lang="vi-VN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vi-VN" sz="1800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21</a:t>
            </a:r>
            <a:r>
              <a:rPr lang="vi-VN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→ </a:t>
            </a:r>
            <a:r>
              <a:rPr lang="vi-VN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76,</a:t>
            </a:r>
            <a:r>
              <a:rPr lang="vi-VN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1800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00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→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76,</a:t>
            </a:r>
            <a:r>
              <a:rPr lang="vi-VN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1" grpId="0"/>
      <p:bldP spid="32" grpId="0" uiExpand="1" build="allAtOnce"/>
      <p:bldP spid="33" grpId="0"/>
      <p:bldP spid="34" grpId="0"/>
      <p:bldP spid="36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F05CB9D2-2E16-469D-871C-852484D4AE13}"/>
              </a:ext>
            </a:extLst>
          </p:cNvPr>
          <p:cNvSpPr txBox="1"/>
          <p:nvPr/>
        </p:nvSpPr>
        <p:spPr>
          <a:xfrm>
            <a:off x="758686" y="542108"/>
            <a:ext cx="7932567" cy="4279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)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76,421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chục 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ta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chục 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);</a:t>
            </a:r>
          </a:p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đơn vị 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đứng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ngay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so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sánh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5;</a:t>
            </a:r>
          </a:p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- Do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đơn vị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6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lớn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hơn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5)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nên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76,421 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ta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cộng thêm 1 vào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7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chục 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vi-VN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7</a:t>
            </a:r>
            <a:r>
              <a:rPr lang="vi-VN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6,421 → </a:t>
            </a:r>
            <a:r>
              <a:rPr lang="vi-VN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8</a:t>
            </a:r>
            <a:r>
              <a:rPr lang="vi-VN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6,421; 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- Với số nhận được ở trên, thay lần lượt các chữ số đứng bên phải hàng làm tròn bởi chữ số 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0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rồi bỏ đi những chữ số 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0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ở tận cùng bên phải phần thập phân:               </a:t>
            </a:r>
            <a:r>
              <a:rPr lang="vi-VN" sz="1800" dirty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8</a:t>
            </a:r>
            <a:r>
              <a:rPr lang="vi-VN" sz="1800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6</a:t>
            </a:r>
            <a:r>
              <a:rPr lang="vi-VN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vi-VN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vi-VN" sz="1800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21</a:t>
            </a:r>
            <a:r>
              <a:rPr lang="vi-VN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→ </a:t>
            </a:r>
            <a:r>
              <a:rPr lang="vi-VN" sz="18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8</a:t>
            </a:r>
            <a:r>
              <a:rPr lang="en-US" sz="1800" dirty="0">
                <a:solidFill>
                  <a:srgbClr val="00B05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0</a:t>
            </a:r>
            <a:r>
              <a:rPr lang="vi-VN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en-US" sz="1800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000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→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8</a:t>
            </a:r>
            <a:r>
              <a:rPr lang="en-US" sz="1800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1800" dirty="0">
              <a:solidFill>
                <a:schemeClr val="tx1"/>
              </a:solidFill>
              <a:effectLst/>
              <a:latin typeface="+mn-lt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B9F8162-9020-4F71-93D7-DA05EB27D5F2}"/>
                  </a:ext>
                </a:extLst>
              </p:cNvPr>
              <p:cNvSpPr txBox="1"/>
              <p:nvPr/>
            </p:nvSpPr>
            <p:spPr>
              <a:xfrm>
                <a:off x="1536700" y="4388705"/>
                <a:ext cx="4206631" cy="4253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Vậy </a:t>
                </a:r>
                <a:r>
                  <a:rPr lang="vi-VN" sz="1800" b="1" dirty="0">
                    <a:solidFill>
                      <a:schemeClr val="tx1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76,421 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≈</m:t>
                    </m:r>
                  </m:oMath>
                </a14:m>
                <a:r>
                  <a:rPr lang="vi-VN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vi-VN" sz="1800" b="1" dirty="0">
                    <a:solidFill>
                      <a:schemeClr val="tx1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8</a:t>
                </a:r>
                <a:r>
                  <a:rPr lang="en-US" sz="1800" b="1" dirty="0">
                    <a:ea typeface="Calibri" panose="020F0502020204030204" pitchFamily="34" charset="0"/>
                    <a:cs typeface="Arial" panose="020B0604020202020204" pitchFamily="34" charset="0"/>
                  </a:rPr>
                  <a:t>0</a:t>
                </a:r>
                <a:r>
                  <a:rPr lang="en-US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vi-VN" sz="1800" b="1" dirty="0">
                  <a:solidFill>
                    <a:schemeClr val="tx1"/>
                  </a:solidFill>
                  <a:effectLst/>
                  <a:latin typeface="+mn-lt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B9F8162-9020-4F71-93D7-DA05EB27D5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6700" y="4388705"/>
                <a:ext cx="4206631" cy="425373"/>
              </a:xfrm>
              <a:prstGeom prst="rect">
                <a:avLst/>
              </a:prstGeom>
              <a:blipFill>
                <a:blip r:embed="rId3"/>
                <a:stretch>
                  <a:fillRect l="-1159" b="-2285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allAtOnce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BEB7AA4B-B072-49A2-8E62-FAD17EFDF1B8}"/>
              </a:ext>
            </a:extLst>
          </p:cNvPr>
          <p:cNvSpPr/>
          <p:nvPr/>
        </p:nvSpPr>
        <p:spPr>
          <a:xfrm>
            <a:off x="266699" y="547625"/>
            <a:ext cx="8143875" cy="43337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153CA4C-6AB3-4024-9C82-BBE9EFABE714}"/>
              </a:ext>
            </a:extLst>
          </p:cNvPr>
          <p:cNvSpPr txBox="1"/>
          <p:nvPr/>
        </p:nvSpPr>
        <p:spPr>
          <a:xfrm>
            <a:off x="371474" y="547625"/>
            <a:ext cx="8039100" cy="4333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Để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thập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phân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đến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nào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đó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, ta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như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sau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: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Bước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1: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Xác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định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chữ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số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hàng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làm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tròn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Bước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2: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Xác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định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chữ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số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đứng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ở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ngay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sau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hàng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làm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tròn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và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so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sánh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chữ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số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đó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với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5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rồi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thực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hiện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theo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quy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tắc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: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•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Nếu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đứng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ngay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sau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nhỏ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hơn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5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thì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ta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thay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lần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lượt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đứng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bên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phải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bởi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0,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sau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đó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bỏ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những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0 ở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tận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cùng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bên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phải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phần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thập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phân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.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•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Nếu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đứng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ngay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sau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lớn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hơn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hoặc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bằng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5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thì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ta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thay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lần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lượt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thay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thế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nó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đứng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bên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phải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nó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bởi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0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rồi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cộng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thêm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1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vào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sau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đó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bỏ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những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0 ở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tận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cùng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bên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phải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phần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thập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phân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. 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1F3EC33-722D-45FD-8D5E-B9EB17791F0F}"/>
              </a:ext>
            </a:extLst>
          </p:cNvPr>
          <p:cNvSpPr txBox="1"/>
          <p:nvPr/>
        </p:nvSpPr>
        <p:spPr>
          <a:xfrm>
            <a:off x="361949" y="118529"/>
            <a:ext cx="1828800" cy="4623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000" b="1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Nhận xét:</a:t>
            </a:r>
            <a:endParaRPr lang="en-US" sz="2000" b="1" dirty="0">
              <a:solidFill>
                <a:srgbClr val="00B0F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build="allAtOnce"/>
      <p:bldP spid="4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6F2B301E-4CCE-41E9-B319-0027A783634B}"/>
              </a:ext>
            </a:extLst>
          </p:cNvPr>
          <p:cNvSpPr txBox="1"/>
          <p:nvPr/>
        </p:nvSpPr>
        <p:spPr>
          <a:xfrm>
            <a:off x="1314450" y="2702198"/>
            <a:ext cx="4572000" cy="1208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a) – 23,567 ≈ - 23,6</a:t>
            </a:r>
            <a:endParaRPr lang="en-US" sz="24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b) - 25,1679 ≈ - 25,17</a:t>
            </a:r>
            <a:endParaRPr lang="en-US" sz="2400" dirty="0">
              <a:latin typeface="+mn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BB3AAA-2C32-4482-A3F9-63D143F7092B}"/>
              </a:ext>
            </a:extLst>
          </p:cNvPr>
          <p:cNvSpPr txBox="1"/>
          <p:nvPr/>
        </p:nvSpPr>
        <p:spPr>
          <a:xfrm>
            <a:off x="819150" y="280902"/>
            <a:ext cx="4572000" cy="5363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400" b="1" dirty="0" err="1">
                <a:solidFill>
                  <a:srgbClr val="00B0F0"/>
                </a:solidFill>
                <a:effectLst/>
                <a:latin typeface="+mj-lt"/>
                <a:ea typeface="Calibri" panose="020F0502020204030204" pitchFamily="34" charset="0"/>
              </a:rPr>
              <a:t>Luyện</a:t>
            </a:r>
            <a:r>
              <a:rPr lang="en-GB" sz="2400" b="1" dirty="0">
                <a:solidFill>
                  <a:srgbClr val="00B0F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400" b="1" dirty="0" err="1">
                <a:solidFill>
                  <a:srgbClr val="00B0F0"/>
                </a:solidFill>
                <a:effectLst/>
                <a:latin typeface="+mj-lt"/>
                <a:ea typeface="Calibri" panose="020F0502020204030204" pitchFamily="34" charset="0"/>
              </a:rPr>
              <a:t>tập</a:t>
            </a:r>
            <a:r>
              <a:rPr lang="en-GB" sz="2400" b="1" dirty="0">
                <a:solidFill>
                  <a:srgbClr val="00B0F0"/>
                </a:solidFill>
                <a:effectLst/>
                <a:latin typeface="+mj-lt"/>
                <a:ea typeface="Calibri" panose="020F0502020204030204" pitchFamily="34" charset="0"/>
              </a:rPr>
              <a:t> 2</a:t>
            </a:r>
            <a:r>
              <a:rPr lang="vi-VN" sz="2400" b="1" dirty="0">
                <a:solidFill>
                  <a:srgbClr val="00B0F0"/>
                </a:solidFill>
                <a:effectLst/>
                <a:latin typeface="+mj-lt"/>
                <a:ea typeface="Calibri" panose="020F0502020204030204" pitchFamily="34" charset="0"/>
              </a:rPr>
              <a:t>:</a:t>
            </a:r>
            <a:endParaRPr lang="en-US" sz="2400" dirty="0">
              <a:solidFill>
                <a:srgbClr val="00B0F0"/>
              </a:solidFill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2776E2A-C2C8-47ED-960C-D57F2BDC66A9}"/>
              </a:ext>
            </a:extLst>
          </p:cNvPr>
          <p:cNvSpPr txBox="1"/>
          <p:nvPr/>
        </p:nvSpPr>
        <p:spPr>
          <a:xfrm>
            <a:off x="819150" y="862600"/>
            <a:ext cx="7219950" cy="1079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a)</a:t>
            </a:r>
            <a:r>
              <a:rPr lang="vi-VN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Làm tròn số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– 23,567</a:t>
            </a:r>
            <a:r>
              <a:rPr lang="vi-VN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đến hàng phần mười.</a:t>
            </a:r>
            <a:endParaRPr lang="en-US" sz="24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>
              <a:lnSpc>
                <a:spcPct val="130000"/>
              </a:lnSpc>
            </a:pP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b)</a:t>
            </a:r>
            <a:r>
              <a:rPr lang="vi-VN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Làm tròn số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- 25,1679</a:t>
            </a:r>
            <a:r>
              <a:rPr lang="vi-VN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đến hàng phần trăm.</a:t>
            </a:r>
            <a:endParaRPr lang="en-US" sz="2400" dirty="0">
              <a:latin typeface="+mn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E89800-4E61-4E03-9933-25AEF843CCD2}"/>
              </a:ext>
            </a:extLst>
          </p:cNvPr>
          <p:cNvSpPr txBox="1"/>
          <p:nvPr/>
        </p:nvSpPr>
        <p:spPr>
          <a:xfrm>
            <a:off x="3883025" y="1905002"/>
            <a:ext cx="1508125" cy="5363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b="1" u="sng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</a:rPr>
              <a:t>Giải:</a:t>
            </a:r>
            <a:endParaRPr lang="en-US" sz="2400" b="1" u="sng" dirty="0">
              <a:solidFill>
                <a:srgbClr val="00B05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allAtOnce"/>
      <p:bldP spid="16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0223784">
            <a:off x="5136152" y="3798751"/>
            <a:ext cx="4190551" cy="809592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38"/>
          <p:cNvSpPr/>
          <p:nvPr/>
        </p:nvSpPr>
        <p:spPr>
          <a:xfrm>
            <a:off x="2033928" y="1321809"/>
            <a:ext cx="5295900" cy="275714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09" name="Google Shape;209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4171799">
            <a:off x="1526879" y="3811492"/>
            <a:ext cx="902096" cy="314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973774">
            <a:off x="6839688" y="1164669"/>
            <a:ext cx="980279" cy="31428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4C35A52-C37B-486E-A5FD-8140FB59008B}"/>
              </a:ext>
            </a:extLst>
          </p:cNvPr>
          <p:cNvSpPr txBox="1"/>
          <p:nvPr/>
        </p:nvSpPr>
        <p:spPr>
          <a:xfrm>
            <a:off x="2719189" y="2105948"/>
            <a:ext cx="4572000" cy="10913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5400" b="1" dirty="0">
                <a:solidFill>
                  <a:srgbClr val="00B0F0"/>
                </a:solidFill>
                <a:effectLst/>
                <a:latin typeface="+mn-lt"/>
                <a:ea typeface="Calibri" panose="020F0502020204030204" pitchFamily="34" charset="0"/>
              </a:rPr>
              <a:t>LUYỆN TẬP</a:t>
            </a:r>
            <a:endParaRPr lang="en-US" sz="5400" dirty="0">
              <a:solidFill>
                <a:srgbClr val="00B0F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  <p:pic>
        <p:nvPicPr>
          <p:cNvPr id="18" name="Google Shape;319;p45">
            <a:extLst>
              <a:ext uri="{FF2B5EF4-FFF2-40B4-BE49-F238E27FC236}">
                <a16:creationId xmlns:a16="http://schemas.microsoft.com/office/drawing/2014/main" id="{170D2C15-6637-46DA-8FA4-F122D4EA7B2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-3648" t="-10024" r="-3648" b="-10024"/>
          <a:stretch/>
        </p:blipFill>
        <p:spPr>
          <a:xfrm>
            <a:off x="3864085" y="3929339"/>
            <a:ext cx="1840451" cy="42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319;p45">
            <a:extLst>
              <a:ext uri="{FF2B5EF4-FFF2-40B4-BE49-F238E27FC236}">
                <a16:creationId xmlns:a16="http://schemas.microsoft.com/office/drawing/2014/main" id="{254ABED5-F40F-454D-AC27-ABA37D3A5FA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-3648" t="-10024" r="-3648" b="-10024"/>
          <a:stretch/>
        </p:blipFill>
        <p:spPr>
          <a:xfrm>
            <a:off x="3864084" y="1133030"/>
            <a:ext cx="1840451" cy="42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765;p65">
            <a:extLst>
              <a:ext uri="{FF2B5EF4-FFF2-40B4-BE49-F238E27FC236}">
                <a16:creationId xmlns:a16="http://schemas.microsoft.com/office/drawing/2014/main" id="{0B4D7FA3-FB7E-4392-A160-5C3F167C9DE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14981" t="26170" r="14981" b="26170"/>
          <a:stretch/>
        </p:blipFill>
        <p:spPr>
          <a:xfrm>
            <a:off x="1243266" y="490290"/>
            <a:ext cx="1601374" cy="1477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Box 49">
            <a:extLst>
              <a:ext uri="{FF2B5EF4-FFF2-40B4-BE49-F238E27FC236}">
                <a16:creationId xmlns:a16="http://schemas.microsoft.com/office/drawing/2014/main" id="{5622FD23-E7D1-4374-9DDC-15E7D81812C2}"/>
              </a:ext>
            </a:extLst>
          </p:cNvPr>
          <p:cNvSpPr txBox="1"/>
          <p:nvPr/>
        </p:nvSpPr>
        <p:spPr>
          <a:xfrm>
            <a:off x="806450" y="3246115"/>
            <a:ext cx="5657850" cy="1112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a)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thập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phân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thứ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nhất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: 7,8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tỉ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người</a:t>
            </a:r>
            <a:endParaRPr lang="en-US" sz="20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b) 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thập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phân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thứ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hai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: 7,76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tỉ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người</a:t>
            </a:r>
            <a:endParaRPr lang="en-US" sz="2000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14A5B60-B9DF-468D-B696-FDAADAB5D21A}"/>
              </a:ext>
            </a:extLst>
          </p:cNvPr>
          <p:cNvSpPr txBox="1"/>
          <p:nvPr/>
        </p:nvSpPr>
        <p:spPr>
          <a:xfrm>
            <a:off x="400050" y="319002"/>
            <a:ext cx="7924800" cy="22782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000" b="1" dirty="0" err="1">
                <a:solidFill>
                  <a:srgbClr val="00B0F0"/>
                </a:solidFill>
                <a:effectLst/>
                <a:latin typeface="+mn-lt"/>
                <a:ea typeface="Calibri" panose="020F0502020204030204" pitchFamily="34" charset="0"/>
              </a:rPr>
              <a:t>Bài</a:t>
            </a:r>
            <a:r>
              <a:rPr lang="en-GB" sz="2000" b="1" dirty="0">
                <a:solidFill>
                  <a:srgbClr val="00B0F0"/>
                </a:solidFill>
                <a:effectLst/>
                <a:latin typeface="+mn-lt"/>
                <a:ea typeface="Calibri" panose="020F0502020204030204" pitchFamily="34" charset="0"/>
              </a:rPr>
              <a:t> 1</a:t>
            </a:r>
            <a:r>
              <a:rPr lang="en-GB" sz="20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:</a:t>
            </a:r>
            <a:r>
              <a:rPr lang="vi-VN" sz="20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Theo </a:t>
            </a:r>
            <a:r>
              <a:rPr lang="vi-VN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hlinkClick r:id="rId3"/>
              </a:rPr>
              <a:t>https://danso.org/dan-so-the-gioi</a:t>
            </a:r>
            <a:r>
              <a:rPr lang="vi-VN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, vào ngày11/</a:t>
            </a:r>
            <a:r>
              <a:rPr lang="en-US" sz="2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0</a:t>
            </a:r>
            <a:r>
              <a:rPr lang="vi-VN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2/2</a:t>
            </a:r>
            <a:r>
              <a:rPr lang="en-US" sz="2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0</a:t>
            </a:r>
            <a:r>
              <a:rPr lang="vi-VN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2</a:t>
            </a:r>
            <a:r>
              <a:rPr lang="en-US" sz="2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0</a:t>
            </a:r>
            <a:r>
              <a:rPr lang="vi-VN" sz="2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dân số thế giới là 7 762 912 358 người. Sử dụng số thập phân để viết dân số thế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giới</a:t>
            </a:r>
            <a:r>
              <a:rPr lang="vi-VN" sz="2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theo đơn vị tính tỉ người. Sau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2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vi-VN" sz="2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làm t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ròn</a:t>
            </a:r>
            <a:r>
              <a:rPr lang="vi-VN" sz="2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số thập phân đó đến:</a:t>
            </a:r>
          </a:p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a)</a:t>
            </a:r>
            <a:r>
              <a:rPr lang="vi-VN" sz="20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Hàng phần mười;                                           </a:t>
            </a:r>
            <a:r>
              <a:rPr lang="en-US" sz="20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b) </a:t>
            </a:r>
            <a:r>
              <a:rPr lang="vi-VN" sz="20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Hàng phần trăm.</a:t>
            </a:r>
            <a:endParaRPr lang="en-US" sz="2000" i="1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5ECB7C7-B8B7-4B34-8220-AAE21F26DCBA}"/>
              </a:ext>
            </a:extLst>
          </p:cNvPr>
          <p:cNvSpPr txBox="1"/>
          <p:nvPr/>
        </p:nvSpPr>
        <p:spPr>
          <a:xfrm>
            <a:off x="4457700" y="2516463"/>
            <a:ext cx="1257300" cy="4623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000" b="1" u="sng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</a:rPr>
              <a:t>Giải:</a:t>
            </a:r>
            <a:endParaRPr lang="en-US" sz="2000" b="1" u="sng" dirty="0">
              <a:solidFill>
                <a:srgbClr val="00B050"/>
              </a:solidFill>
              <a:effectLst/>
              <a:latin typeface="+mn-lt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2" grpId="0"/>
      <p:bldP spid="5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B072DE-81D2-4425-AC17-4E8B56A27121}"/>
                  </a:ext>
                </a:extLst>
              </p:cNvPr>
              <p:cNvSpPr txBox="1"/>
              <p:nvPr/>
            </p:nvSpPr>
            <p:spPr>
              <a:xfrm>
                <a:off x="400050" y="319002"/>
                <a:ext cx="7924800" cy="17827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2000" b="1" dirty="0" err="1">
                    <a:solidFill>
                      <a:srgbClr val="00B0F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Bài</a:t>
                </a:r>
                <a:r>
                  <a:rPr lang="en-GB" sz="2000" b="1" dirty="0">
                    <a:solidFill>
                      <a:srgbClr val="00B0F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 </a:t>
                </a:r>
                <a:r>
                  <a:rPr lang="vi-VN" sz="2000" b="1" dirty="0">
                    <a:solidFill>
                      <a:srgbClr val="00B0F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2</a:t>
                </a:r>
                <a:r>
                  <a:rPr lang="en-GB" sz="2000" b="1" dirty="0">
                    <a:solidFill>
                      <a:srgbClr val="00000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:</a:t>
                </a:r>
                <a:r>
                  <a:rPr lang="vi-VN" sz="2000" b="1" dirty="0">
                    <a:solidFill>
                      <a:srgbClr val="00000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 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Một bánh xe hình tròn có đường kính 700 mm chuyển động trên một đường thẳng từ điểm A đến điểm B sau 875 vòng. Quảng đường AB dài khoảng bao nhiêu ki-lô-mét (làm tròn đến kết quả hàng phần mười và lấy </a:t>
                </a:r>
                <a14:m>
                  <m:oMath xmlns:m="http://schemas.openxmlformats.org/officeDocument/2006/math">
                    <m:r>
                      <a:rPr lang="el-GR" sz="2400" b="1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𝛑</m:t>
                    </m:r>
                  </m:oMath>
                </a14:m>
                <a:r>
                  <a:rPr lang="vi-VN" sz="24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= 3,14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)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?</a:t>
                </a:r>
                <a:endParaRPr lang="en-US" sz="2000" dirty="0">
                  <a:solidFill>
                    <a:srgbClr val="000000"/>
                  </a:solidFill>
                  <a:effectLst/>
                  <a:latin typeface="+mn-lt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B072DE-81D2-4425-AC17-4E8B56A271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050" y="319002"/>
                <a:ext cx="7924800" cy="1782796"/>
              </a:xfrm>
              <a:prstGeom prst="rect">
                <a:avLst/>
              </a:prstGeom>
              <a:blipFill>
                <a:blip r:embed="rId3"/>
                <a:stretch>
                  <a:fillRect l="-846" r="-769" b="-13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4708817-9D9B-4D07-B298-969A6FE0ECDF}"/>
                  </a:ext>
                </a:extLst>
              </p:cNvPr>
              <p:cNvSpPr txBox="1"/>
              <p:nvPr/>
            </p:nvSpPr>
            <p:spPr>
              <a:xfrm>
                <a:off x="647700" y="2876602"/>
                <a:ext cx="7239000" cy="16011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Bán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kính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của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bánh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xe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:  700 : 2 = 350 (mm)</a:t>
                </a:r>
                <a:endParaRPr lang="en-US" sz="2000" dirty="0">
                  <a:effectLst/>
                  <a:latin typeface="+mn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Chu vi bánh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xe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: 350 . 2. 3,14 = 2198 (mm)</a:t>
                </a:r>
                <a:endParaRPr lang="en-US" sz="2000" dirty="0">
                  <a:effectLst/>
                  <a:latin typeface="+mn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Quãng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AB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dài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: 2198 . 875 = 1 923 250 (mm)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2 km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.</a:t>
                </a:r>
                <a:endParaRPr lang="en-US" sz="2000" dirty="0">
                  <a:effectLst/>
                  <a:latin typeface="+mn-lt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4708817-9D9B-4D07-B298-969A6FE0EC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700" y="2876602"/>
                <a:ext cx="7239000" cy="1601144"/>
              </a:xfrm>
              <a:prstGeom prst="rect">
                <a:avLst/>
              </a:prstGeom>
              <a:blipFill>
                <a:blip r:embed="rId4"/>
                <a:stretch>
                  <a:fillRect l="-842" r="-842" b="-342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F1959D6B-1D86-4D06-B83F-CCB5EFFACE28}"/>
              </a:ext>
            </a:extLst>
          </p:cNvPr>
          <p:cNvSpPr txBox="1"/>
          <p:nvPr/>
        </p:nvSpPr>
        <p:spPr>
          <a:xfrm>
            <a:off x="4267200" y="2101798"/>
            <a:ext cx="850900" cy="450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vi-VN" sz="2000" b="1" u="sng" dirty="0">
                <a:solidFill>
                  <a:srgbClr val="00B050"/>
                </a:solidFill>
                <a:latin typeface="+mn-lt"/>
              </a:rPr>
              <a:t>Giải:</a:t>
            </a:r>
            <a:endParaRPr lang="en-US" sz="2000" u="sng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4" grpId="0" build="allAtOnce"/>
      <p:bldP spid="3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A74EBAC-8059-49F2-9697-25D0E0A8E93A}"/>
              </a:ext>
            </a:extLst>
          </p:cNvPr>
          <p:cNvSpPr txBox="1"/>
          <p:nvPr/>
        </p:nvSpPr>
        <p:spPr>
          <a:xfrm>
            <a:off x="971550" y="2571750"/>
            <a:ext cx="6057900" cy="2170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a) 221 + 38 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≈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220 + 39 = 259 </a:t>
            </a:r>
            <a:endParaRPr lang="en-US" sz="20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b) 6,19 + 3.81 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≈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6,2 + 3,8 = 10</a:t>
            </a:r>
            <a:endParaRPr lang="en-US" sz="20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c) 11,1131 + 9,868 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≈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11,11 + 9,87 = 20,98</a:t>
            </a:r>
            <a:endParaRPr lang="en-US" sz="20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d) 31,189 + 27,811 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≈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31,19 + 27,81 = 59</a:t>
            </a:r>
            <a:endParaRPr lang="en-US" sz="2000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47C249-0162-43AD-B23D-EED27216E1C5}"/>
              </a:ext>
            </a:extLst>
          </p:cNvPr>
          <p:cNvSpPr txBox="1"/>
          <p:nvPr/>
        </p:nvSpPr>
        <p:spPr>
          <a:xfrm>
            <a:off x="800100" y="286952"/>
            <a:ext cx="8343900" cy="9509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000" b="1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</a:rPr>
              <a:t>Bài 3</a:t>
            </a:r>
            <a:r>
              <a:rPr lang="vi-VN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: Ước lượng kết quả cảu các tổng sau theo mẫu:</a:t>
            </a:r>
          </a:p>
          <a:p>
            <a:pPr marL="0"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000" b="1" u="sng" dirty="0">
                <a:latin typeface="+mn-lt"/>
                <a:ea typeface="Times New Roman" panose="02020603050405020304" pitchFamily="18" charset="0"/>
              </a:rPr>
              <a:t>Mẫu: </a:t>
            </a:r>
            <a:r>
              <a:rPr lang="vi-VN" sz="2000" dirty="0">
                <a:latin typeface="+mn-lt"/>
                <a:ea typeface="Times New Roman" panose="02020603050405020304" pitchFamily="18" charset="0"/>
              </a:rPr>
              <a:t>119 + 52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≈ </a:t>
            </a:r>
            <a:r>
              <a:rPr lang="vi-VN" sz="2000" dirty="0">
                <a:latin typeface="+mn-lt"/>
                <a:ea typeface="Times New Roman" panose="02020603050405020304" pitchFamily="18" charset="0"/>
              </a:rPr>
              <a:t>120 + 50 = 170; 185,91 + 14,11 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≈ </a:t>
            </a:r>
            <a:r>
              <a:rPr lang="vi-VN" sz="2000" dirty="0">
                <a:latin typeface="+mn-lt"/>
                <a:ea typeface="Times New Roman" panose="02020603050405020304" pitchFamily="18" charset="0"/>
              </a:rPr>
              <a:t>189,9 + 14,1 = 200.</a:t>
            </a:r>
            <a:endParaRPr lang="en-US" sz="2000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1926F4-5613-4A56-9EB3-2EF07AD1D275}"/>
              </a:ext>
            </a:extLst>
          </p:cNvPr>
          <p:cNvSpPr txBox="1"/>
          <p:nvPr/>
        </p:nvSpPr>
        <p:spPr>
          <a:xfrm>
            <a:off x="1847850" y="1239489"/>
            <a:ext cx="6057900" cy="7970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a) 221 + 38 </a:t>
            </a:r>
            <a:r>
              <a:rPr lang="vi-VN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                           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b) 6,19 + 3.81 </a:t>
            </a:r>
          </a:p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c) 11,1131 + 9,868 </a:t>
            </a:r>
            <a:r>
              <a:rPr lang="vi-VN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               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d) 31,189 + 27,811 </a:t>
            </a:r>
            <a:endParaRPr lang="en-US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FE8CF8-ABB0-4BAB-96FB-F407D6F50EE2}"/>
              </a:ext>
            </a:extLst>
          </p:cNvPr>
          <p:cNvSpPr txBox="1"/>
          <p:nvPr/>
        </p:nvSpPr>
        <p:spPr>
          <a:xfrm>
            <a:off x="4210050" y="2104103"/>
            <a:ext cx="10096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000" b="1" u="sng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</a:rPr>
              <a:t>Giải:</a:t>
            </a:r>
            <a:endParaRPr lang="en-US" sz="2000" b="1" u="sng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  <p:bldP spid="9" grpId="0"/>
      <p:bldP spid="11" grpId="0" build="allAtOnce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" name="Google Shape;309;p44"/>
          <p:cNvGrpSpPr/>
          <p:nvPr/>
        </p:nvGrpSpPr>
        <p:grpSpPr>
          <a:xfrm rot="-448560">
            <a:off x="1841988" y="877054"/>
            <a:ext cx="5482442" cy="3915710"/>
            <a:chOff x="2150750" y="1011026"/>
            <a:chExt cx="3429949" cy="2529998"/>
          </a:xfrm>
        </p:grpSpPr>
        <p:pic>
          <p:nvPicPr>
            <p:cNvPr id="310" name="Google Shape;310;p4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278103">
              <a:off x="2173305" y="2711486"/>
              <a:ext cx="3368991" cy="6945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1" name="Google Shape;311;p44"/>
            <p:cNvSpPr/>
            <p:nvPr/>
          </p:nvSpPr>
          <p:spPr>
            <a:xfrm rot="431598">
              <a:off x="2539749" y="1187381"/>
              <a:ext cx="2934900" cy="187749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14" name="Google Shape;314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788033">
            <a:off x="5860280" y="1050110"/>
            <a:ext cx="2065188" cy="46607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63FACC7-5B49-45CC-A1D6-2D18C52819E8}"/>
              </a:ext>
            </a:extLst>
          </p:cNvPr>
          <p:cNvSpPr txBox="1"/>
          <p:nvPr/>
        </p:nvSpPr>
        <p:spPr>
          <a:xfrm>
            <a:off x="2950978" y="2127571"/>
            <a:ext cx="45910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5400" b="1" dirty="0">
                <a:solidFill>
                  <a:schemeClr val="accent5">
                    <a:lumMod val="50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VẬN DỤNG</a:t>
            </a:r>
            <a:endParaRPr lang="en-US" sz="5400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2" name="Google Shape;504;p52">
            <a:extLst>
              <a:ext uri="{FF2B5EF4-FFF2-40B4-BE49-F238E27FC236}">
                <a16:creationId xmlns:a16="http://schemas.microsoft.com/office/drawing/2014/main" id="{7BDABE83-71CF-4C23-9122-DC197458ED81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64646" y="417853"/>
            <a:ext cx="625175" cy="825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588;p55">
            <a:extLst>
              <a:ext uri="{FF2B5EF4-FFF2-40B4-BE49-F238E27FC236}">
                <a16:creationId xmlns:a16="http://schemas.microsoft.com/office/drawing/2014/main" id="{E67C8B12-C8C9-413E-9408-3B8EF9BE809C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24516" y="1243072"/>
            <a:ext cx="838471" cy="817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589;p55">
            <a:extLst>
              <a:ext uri="{FF2B5EF4-FFF2-40B4-BE49-F238E27FC236}">
                <a16:creationId xmlns:a16="http://schemas.microsoft.com/office/drawing/2014/main" id="{BA87B64F-0A95-4AA8-8523-0FC54F919823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64646" y="3269075"/>
            <a:ext cx="939781" cy="8086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shred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3"/>
          <p:cNvSpPr txBox="1">
            <a:spLocks noGrp="1"/>
          </p:cNvSpPr>
          <p:nvPr>
            <p:ph type="body" idx="1"/>
          </p:nvPr>
        </p:nvSpPr>
        <p:spPr>
          <a:xfrm>
            <a:off x="396150" y="997133"/>
            <a:ext cx="4842600" cy="245091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Bản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tin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Tổng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cục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Du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lịch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ngày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30/9/2019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nêu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như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sau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: 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“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Tính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chung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9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tháng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đầu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năm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2019,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tổng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lượng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khách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quốc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tế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đến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Việt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Nam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ước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đạt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12,9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triệu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lượt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khách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”.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Theo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thống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kê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chi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tiết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lượt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khách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trong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chín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tháng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đầu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năm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2019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12 870 506.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1200" dirty="0">
              <a:latin typeface="+mn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1B1E23B-ED62-45D6-9410-391DB473D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410660"/>
            <a:ext cx="7030200" cy="572700"/>
          </a:xfrm>
        </p:spPr>
        <p:txBody>
          <a:bodyPr/>
          <a:lstStyle/>
          <a:p>
            <a:r>
              <a:rPr lang="en-US" b="1" dirty="0">
                <a:solidFill>
                  <a:srgbClr val="00B050"/>
                </a:solidFill>
                <a:latin typeface="+mj-lt"/>
              </a:rPr>
              <a:t>KHỞI ĐỘNG</a:t>
            </a:r>
          </a:p>
        </p:txBody>
      </p:sp>
      <p:pic>
        <p:nvPicPr>
          <p:cNvPr id="1026" name="Picture 2" descr="Hình ảnh Dấu Chấm Hỏi, Câu Hỏi, Dấu Chấm Hỏi, Bạc Vector và PNG với nền  trong suốt để tải xuống miễn phí">
            <a:extLst>
              <a:ext uri="{FF2B5EF4-FFF2-40B4-BE49-F238E27FC236}">
                <a16:creationId xmlns:a16="http://schemas.microsoft.com/office/drawing/2014/main" id="{39CEDF8C-4520-4538-8BCA-134462ECA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93" y="3365317"/>
            <a:ext cx="1277192" cy="159648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AutoShape 4" descr="hình ảnh png hoạt hình dễ thương trẻ em dấu hỏi">
            <a:extLst>
              <a:ext uri="{FF2B5EF4-FFF2-40B4-BE49-F238E27FC236}">
                <a16:creationId xmlns:a16="http://schemas.microsoft.com/office/drawing/2014/main" id="{0436528E-65EE-4F92-8A66-6909EFC11C7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Tổng hợp đầy đủ chi tiết về Vịnh Hạ Long Quảng Ninh ❤️❤️❤️">
            <a:extLst>
              <a:ext uri="{FF2B5EF4-FFF2-40B4-BE49-F238E27FC236}">
                <a16:creationId xmlns:a16="http://schemas.microsoft.com/office/drawing/2014/main" id="{C865A80F-4AAD-4886-A7F2-B5B6477D1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950" y="1196252"/>
            <a:ext cx="2552700" cy="1811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A8DAA98-DBF1-413F-A173-000FAD2EAEC0}"/>
              </a:ext>
            </a:extLst>
          </p:cNvPr>
          <p:cNvSpPr txBox="1"/>
          <p:nvPr/>
        </p:nvSpPr>
        <p:spPr>
          <a:xfrm>
            <a:off x="1743428" y="3647169"/>
            <a:ext cx="6219472" cy="799321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  <a:prstDash val="dash"/>
          </a:ln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Tại</a:t>
            </a:r>
            <a:r>
              <a:rPr lang="en-US" sz="1800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sao</a:t>
            </a:r>
            <a:r>
              <a:rPr lang="en-US" sz="1800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1800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bản</a:t>
            </a:r>
            <a:r>
              <a:rPr lang="en-US" sz="1800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tin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1800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1800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dùng</a:t>
            </a:r>
            <a:r>
              <a:rPr lang="en-US" sz="1800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12,9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triệu</a:t>
            </a:r>
            <a:r>
              <a:rPr lang="en-US" sz="1800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thay</a:t>
            </a:r>
            <a:r>
              <a:rPr lang="en-US" sz="1800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thế</a:t>
            </a:r>
            <a:r>
              <a:rPr lang="en-US" sz="1800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1800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1800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12 870 506?</a:t>
            </a:r>
            <a:endParaRPr lang="en-US" sz="1800" dirty="0">
              <a:solidFill>
                <a:srgbClr val="00206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 build="allAtOnce"/>
      <p:bldP spid="3" grpId="0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96A3F8CF-9D9B-4896-B1DD-536D71DC1203}"/>
              </a:ext>
            </a:extLst>
          </p:cNvPr>
          <p:cNvSpPr txBox="1"/>
          <p:nvPr/>
        </p:nvSpPr>
        <p:spPr>
          <a:xfrm>
            <a:off x="895350" y="1119968"/>
            <a:ext cx="7772400" cy="877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000" b="1" dirty="0" err="1">
                <a:solidFill>
                  <a:srgbClr val="00B0F0"/>
                </a:solidFill>
                <a:effectLst/>
                <a:latin typeface="+mj-lt"/>
                <a:ea typeface="Calibri" panose="020F0502020204030204" pitchFamily="34" charset="0"/>
              </a:rPr>
              <a:t>Bài</a:t>
            </a:r>
            <a:r>
              <a:rPr lang="en-GB" sz="2000" b="1" dirty="0">
                <a:solidFill>
                  <a:srgbClr val="00B0F0"/>
                </a:solidFill>
                <a:effectLst/>
                <a:latin typeface="+mj-lt"/>
                <a:ea typeface="Calibri" panose="020F0502020204030204" pitchFamily="34" charset="0"/>
              </a:rPr>
              <a:t> 1</a:t>
            </a:r>
            <a:r>
              <a:rPr lang="en-GB" sz="20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: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Một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chiếc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bàn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ăn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hình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tròn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có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đường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kính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là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110 cm.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Tính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chu vi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của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chiếc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bàn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ăn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(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làm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tròn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đến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hàng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chục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),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lấy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π = 3,14? </a:t>
            </a:r>
            <a:endParaRPr lang="en-US" sz="2000" dirty="0">
              <a:solidFill>
                <a:srgbClr val="000000"/>
              </a:solidFill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E123ED2-C41F-43A2-B777-ACB9114B2F4E}"/>
              </a:ext>
            </a:extLst>
          </p:cNvPr>
          <p:cNvSpPr txBox="1"/>
          <p:nvPr/>
        </p:nvSpPr>
        <p:spPr>
          <a:xfrm>
            <a:off x="895350" y="2279820"/>
            <a:ext cx="7772400" cy="1293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000" b="1" dirty="0" err="1">
                <a:solidFill>
                  <a:srgbClr val="00B0F0"/>
                </a:solidFill>
                <a:effectLst/>
                <a:latin typeface="+mj-lt"/>
                <a:ea typeface="Calibri" panose="020F0502020204030204" pitchFamily="34" charset="0"/>
              </a:rPr>
              <a:t>Bài</a:t>
            </a:r>
            <a:r>
              <a:rPr lang="en-GB" sz="2000" b="1" dirty="0">
                <a:solidFill>
                  <a:srgbClr val="00B0F0"/>
                </a:solidFill>
                <a:effectLst/>
                <a:latin typeface="+mj-lt"/>
                <a:ea typeface="Calibri" panose="020F0502020204030204" pitchFamily="34" charset="0"/>
              </a:rPr>
              <a:t> 2</a:t>
            </a:r>
            <a:r>
              <a:rPr lang="en-GB" sz="20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: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Một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chiếc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bánh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xe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hình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tròn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đường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kính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0,65.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Nếu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bánh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xe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đó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quay 120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vòng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trên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mặt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đất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thì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được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đoạn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đường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dài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bao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nhiêu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mét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(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làm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tròn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đến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hàng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đơn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vị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),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lấy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π ≈ 3,14?</a:t>
            </a:r>
            <a:r>
              <a:rPr lang="en-GB" sz="2000" i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endParaRPr lang="en-US" sz="2000" dirty="0">
              <a:solidFill>
                <a:srgbClr val="000000"/>
              </a:solidFill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69141A-53F4-44F9-893D-C776B5A5F908}"/>
              </a:ext>
            </a:extLst>
          </p:cNvPr>
          <p:cNvSpPr txBox="1"/>
          <p:nvPr/>
        </p:nvSpPr>
        <p:spPr>
          <a:xfrm>
            <a:off x="895350" y="323152"/>
            <a:ext cx="77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>
                <a:solidFill>
                  <a:srgbClr val="002060"/>
                </a:solidFill>
              </a:rPr>
              <a:t>Hãy</a:t>
            </a:r>
            <a:r>
              <a:rPr lang="en-US" sz="2400" i="1" dirty="0">
                <a:solidFill>
                  <a:srgbClr val="002060"/>
                </a:solidFill>
              </a:rPr>
              <a:t> </a:t>
            </a:r>
            <a:r>
              <a:rPr lang="en-US" sz="2400" i="1" dirty="0" err="1">
                <a:solidFill>
                  <a:srgbClr val="002060"/>
                </a:solidFill>
              </a:rPr>
              <a:t>hoàn</a:t>
            </a:r>
            <a:r>
              <a:rPr lang="en-US" sz="2400" i="1" dirty="0">
                <a:solidFill>
                  <a:srgbClr val="002060"/>
                </a:solidFill>
              </a:rPr>
              <a:t> </a:t>
            </a:r>
            <a:r>
              <a:rPr lang="en-US" sz="2400" i="1" dirty="0" err="1">
                <a:solidFill>
                  <a:srgbClr val="002060"/>
                </a:solidFill>
              </a:rPr>
              <a:t>thành</a:t>
            </a:r>
            <a:r>
              <a:rPr lang="en-US" sz="2400" i="1" dirty="0">
                <a:solidFill>
                  <a:srgbClr val="002060"/>
                </a:solidFill>
              </a:rPr>
              <a:t> </a:t>
            </a:r>
            <a:r>
              <a:rPr lang="en-US" sz="2400" i="1" dirty="0" err="1">
                <a:solidFill>
                  <a:srgbClr val="002060"/>
                </a:solidFill>
              </a:rPr>
              <a:t>các</a:t>
            </a:r>
            <a:r>
              <a:rPr lang="en-US" sz="2400" i="1" dirty="0">
                <a:solidFill>
                  <a:srgbClr val="002060"/>
                </a:solidFill>
              </a:rPr>
              <a:t> </a:t>
            </a:r>
            <a:r>
              <a:rPr lang="en-US" sz="2400" i="1" dirty="0" err="1">
                <a:solidFill>
                  <a:srgbClr val="002060"/>
                </a:solidFill>
              </a:rPr>
              <a:t>bài</a:t>
            </a:r>
            <a:r>
              <a:rPr lang="en-US" sz="2400" i="1" dirty="0">
                <a:solidFill>
                  <a:srgbClr val="002060"/>
                </a:solidFill>
              </a:rPr>
              <a:t> </a:t>
            </a:r>
            <a:r>
              <a:rPr lang="en-US" sz="2400" i="1" dirty="0" err="1">
                <a:solidFill>
                  <a:srgbClr val="002060"/>
                </a:solidFill>
              </a:rPr>
              <a:t>tập</a:t>
            </a:r>
            <a:r>
              <a:rPr lang="en-US" sz="2400" i="1" dirty="0">
                <a:solidFill>
                  <a:srgbClr val="002060"/>
                </a:solidFill>
              </a:rPr>
              <a:t> </a:t>
            </a:r>
            <a:r>
              <a:rPr lang="en-US" sz="2400" i="1" dirty="0" err="1">
                <a:solidFill>
                  <a:srgbClr val="002060"/>
                </a:solidFill>
              </a:rPr>
              <a:t>sau</a:t>
            </a:r>
            <a:r>
              <a:rPr lang="en-US" sz="2400" i="1" dirty="0">
                <a:solidFill>
                  <a:srgbClr val="002060"/>
                </a:solidFill>
              </a:rPr>
              <a:t>:</a:t>
            </a:r>
            <a:endParaRPr lang="vi-VN" sz="2400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allAtOnce"/>
      <p:bldP spid="28" grpId="0" build="allAtOnce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8" name="Google Shape;588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031" y="176120"/>
            <a:ext cx="838471" cy="817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77045" y="184853"/>
            <a:ext cx="805688" cy="80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682;p60">
            <a:extLst>
              <a:ext uri="{FF2B5EF4-FFF2-40B4-BE49-F238E27FC236}">
                <a16:creationId xmlns:a16="http://schemas.microsoft.com/office/drawing/2014/main" id="{DEEA78A1-C0A6-44E2-B030-4E968F4F2898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20790440">
            <a:off x="4028253" y="4123108"/>
            <a:ext cx="1087489" cy="995761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7A45315C-B32D-43F3-9466-10A6D61E3CA7}"/>
              </a:ext>
            </a:extLst>
          </p:cNvPr>
          <p:cNvSpPr txBox="1"/>
          <p:nvPr/>
        </p:nvSpPr>
        <p:spPr>
          <a:xfrm>
            <a:off x="1172305" y="389052"/>
            <a:ext cx="6799387" cy="41434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* HƯỚNG DẪN VỀ NHÀ</a:t>
            </a:r>
            <a:endParaRPr lang="en-US" sz="24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marR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-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Dặn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HS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về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nhà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ôn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lại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những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kiến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thức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đã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học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trong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bài</a:t>
            </a:r>
            <a:endParaRPr lang="en-US" sz="24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marR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-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Đọc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phần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b="1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CÓ THỂ EM CHƯA BIẾT</a:t>
            </a:r>
            <a:endParaRPr lang="en-US" sz="2400" b="1" dirty="0">
              <a:solidFill>
                <a:srgbClr val="00206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marR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-</a:t>
            </a:r>
            <a:r>
              <a:rPr lang="vi-VN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Hoàn thành bài tập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còn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lại</a:t>
            </a:r>
            <a:r>
              <a:rPr lang="vi-VN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trong 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SGK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và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các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bài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tập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trong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SBT</a:t>
            </a:r>
            <a:endParaRPr lang="en-US" sz="24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marR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- Chuẩn bị bài mới “</a:t>
            </a:r>
            <a:r>
              <a:rPr lang="en-GB" sz="24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Tỉ</a:t>
            </a:r>
            <a:r>
              <a:rPr lang="en-GB" sz="24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số</a:t>
            </a:r>
            <a:r>
              <a:rPr lang="en-GB" sz="24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. </a:t>
            </a:r>
            <a:r>
              <a:rPr lang="en-GB" sz="24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Tỉ</a:t>
            </a:r>
            <a:r>
              <a:rPr lang="en-GB" sz="24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số</a:t>
            </a:r>
            <a:r>
              <a:rPr lang="en-GB" sz="24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phần</a:t>
            </a:r>
            <a:r>
              <a:rPr lang="en-GB" sz="24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trăm</a:t>
            </a:r>
            <a:r>
              <a:rPr lang="vi-VN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”.</a:t>
            </a:r>
            <a:endParaRPr lang="en-US" sz="24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7" name="Google Shape;607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40280">
            <a:off x="1393541" y="3448427"/>
            <a:ext cx="6819826" cy="1358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Google Shape;608;p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38330" y="1181154"/>
            <a:ext cx="6354503" cy="2781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8296131">
            <a:off x="1225980" y="1042899"/>
            <a:ext cx="1036184" cy="468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56"/>
          <p:cNvPicPr preferRelativeResize="0"/>
          <p:nvPr/>
        </p:nvPicPr>
        <p:blipFill rotWithShape="1">
          <a:blip r:embed="rId6">
            <a:alphaModFix/>
          </a:blip>
          <a:srcRect r="58078" b="34938"/>
          <a:stretch/>
        </p:blipFill>
        <p:spPr>
          <a:xfrm>
            <a:off x="1071734" y="458182"/>
            <a:ext cx="1344675" cy="137445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3F4964D-B6FF-410E-B0E6-136E76271D92}"/>
              </a:ext>
            </a:extLst>
          </p:cNvPr>
          <p:cNvSpPr txBox="1"/>
          <p:nvPr/>
        </p:nvSpPr>
        <p:spPr>
          <a:xfrm>
            <a:off x="1392931" y="1667636"/>
            <a:ext cx="6845300" cy="1761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400" b="1" dirty="0">
                <a:solidFill>
                  <a:srgbClr val="FF0000"/>
                </a:solidFill>
              </a:rPr>
              <a:t>CẢM ƠN CÁC EM ĐÃ CHÚ Ý BÀI GIẢNG</a:t>
            </a:r>
            <a:endParaRPr lang="vi-VN" sz="4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CF8DFD70-3C32-4C0C-B037-09186312A456}"/>
              </a:ext>
            </a:extLst>
          </p:cNvPr>
          <p:cNvSpPr txBox="1"/>
          <p:nvPr/>
        </p:nvSpPr>
        <p:spPr>
          <a:xfrm>
            <a:off x="1400175" y="1117222"/>
            <a:ext cx="634365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BÀI </a:t>
            </a:r>
            <a:r>
              <a:rPr lang="en-GB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8</a:t>
            </a:r>
            <a:r>
              <a:rPr lang="en-US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.</a:t>
            </a:r>
          </a:p>
          <a:p>
            <a:pPr algn="ctr"/>
            <a:r>
              <a:rPr lang="vi-VN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anose="020F0502020204030204" pitchFamily="34" charset="0"/>
              </a:rPr>
              <a:t>ƯỚC LƯỢNG VÀ LÀM TRÒN SỐ</a:t>
            </a:r>
          </a:p>
          <a:p>
            <a:pPr algn="ctr"/>
            <a:r>
              <a:rPr lang="en-GB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(2 </a:t>
            </a:r>
            <a:r>
              <a:rPr lang="en-GB" sz="4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tiết</a:t>
            </a:r>
            <a:r>
              <a:rPr lang="en-GB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) </a:t>
            </a:r>
            <a:endParaRPr lang="en-US" sz="4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6" name="Google Shape;760;p65">
            <a:extLst>
              <a:ext uri="{FF2B5EF4-FFF2-40B4-BE49-F238E27FC236}">
                <a16:creationId xmlns:a16="http://schemas.microsoft.com/office/drawing/2014/main" id="{98021D33-3613-48C1-A3FA-2151B3EC2B3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0332438">
            <a:off x="527092" y="3413706"/>
            <a:ext cx="1638186" cy="1484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762;p65">
            <a:extLst>
              <a:ext uri="{FF2B5EF4-FFF2-40B4-BE49-F238E27FC236}">
                <a16:creationId xmlns:a16="http://schemas.microsoft.com/office/drawing/2014/main" id="{99D0AC90-60AE-40D3-A9A4-2F0D2949F17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86306"/>
          <a:stretch/>
        </p:blipFill>
        <p:spPr>
          <a:xfrm>
            <a:off x="926675" y="437050"/>
            <a:ext cx="2106225" cy="480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765;p65">
            <a:extLst>
              <a:ext uri="{FF2B5EF4-FFF2-40B4-BE49-F238E27FC236}">
                <a16:creationId xmlns:a16="http://schemas.microsoft.com/office/drawing/2014/main" id="{9EA10271-71AC-42D4-A048-980F4E1D9A8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4981" t="26170" r="14981" b="26170"/>
          <a:stretch/>
        </p:blipFill>
        <p:spPr>
          <a:xfrm>
            <a:off x="7228888" y="179474"/>
            <a:ext cx="1601374" cy="1477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764;p65">
            <a:extLst>
              <a:ext uri="{FF2B5EF4-FFF2-40B4-BE49-F238E27FC236}">
                <a16:creationId xmlns:a16="http://schemas.microsoft.com/office/drawing/2014/main" id="{C561E3CE-9B22-4845-A9EE-14AC26AA395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r="21358"/>
          <a:stretch/>
        </p:blipFill>
        <p:spPr>
          <a:xfrm>
            <a:off x="7180371" y="3367050"/>
            <a:ext cx="1601375" cy="150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22;p40">
            <a:extLst>
              <a:ext uri="{FF2B5EF4-FFF2-40B4-BE49-F238E27FC236}">
                <a16:creationId xmlns:a16="http://schemas.microsoft.com/office/drawing/2014/main" id="{A2031CCE-F09F-4A2E-8C28-DB66F4399ECC}"/>
              </a:ext>
            </a:extLst>
          </p:cNvPr>
          <p:cNvSpPr txBox="1">
            <a:spLocks/>
          </p:cNvSpPr>
          <p:nvPr/>
        </p:nvSpPr>
        <p:spPr>
          <a:xfrm>
            <a:off x="2362200" y="585468"/>
            <a:ext cx="3782725" cy="8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Pen Script"/>
              <a:buNone/>
              <a:defRPr sz="30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Nanum Pen Script"/>
              <a:buNone/>
              <a:defRPr sz="120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Nanum Pen Script"/>
              <a:buNone/>
              <a:defRPr sz="120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Nanum Pen Script"/>
              <a:buNone/>
              <a:defRPr sz="120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Nanum Pen Script"/>
              <a:buNone/>
              <a:defRPr sz="120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Nanum Pen Script"/>
              <a:buNone/>
              <a:defRPr sz="120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Nanum Pen Script"/>
              <a:buNone/>
              <a:defRPr sz="120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Nanum Pen Script"/>
              <a:buNone/>
              <a:defRPr sz="120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Nanum Pen Script"/>
              <a:buNone/>
              <a:defRPr sz="120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9pPr>
          </a:lstStyle>
          <a:p>
            <a:r>
              <a:rPr lang="en-US" sz="4000" b="1" dirty="0">
                <a:solidFill>
                  <a:schemeClr val="accent2"/>
                </a:solidFill>
                <a:latin typeface="+mj-lt"/>
              </a:rPr>
              <a:t>NỘI DUNG</a:t>
            </a:r>
            <a:endParaRPr lang="en-US" sz="40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EDDA04-85B3-487D-80FC-351BBC60D2BF}"/>
              </a:ext>
            </a:extLst>
          </p:cNvPr>
          <p:cNvSpPr txBox="1"/>
          <p:nvPr/>
        </p:nvSpPr>
        <p:spPr>
          <a:xfrm>
            <a:off x="2336800" y="2930093"/>
            <a:ext cx="5532724" cy="610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7030A0"/>
                </a:solidFill>
                <a:effectLst/>
                <a:latin typeface="+mn-lt"/>
                <a:ea typeface="Times New Roman" panose="02020603050405020304" pitchFamily="18" charset="0"/>
              </a:rPr>
              <a:t>II. LÀM TRÒN SỐ THẬP PHÂN</a:t>
            </a:r>
            <a:endParaRPr lang="en-US" sz="2800" dirty="0">
              <a:solidFill>
                <a:srgbClr val="7030A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0EA893-83DE-4101-9F02-AE715A1A608F}"/>
              </a:ext>
            </a:extLst>
          </p:cNvPr>
          <p:cNvSpPr txBox="1"/>
          <p:nvPr/>
        </p:nvSpPr>
        <p:spPr>
          <a:xfrm>
            <a:off x="2362201" y="1768147"/>
            <a:ext cx="4737100" cy="610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800" b="1" dirty="0">
                <a:solidFill>
                  <a:srgbClr val="7030A0"/>
                </a:solidFill>
                <a:effectLst/>
                <a:latin typeface="+mn-lt"/>
                <a:ea typeface="Calibri" panose="020F0502020204030204" pitchFamily="34" charset="0"/>
              </a:rPr>
              <a:t>I. LÀM TRÒN SỐ NGUYÊN</a:t>
            </a:r>
            <a:endParaRPr lang="en-US" sz="2800" dirty="0">
              <a:solidFill>
                <a:srgbClr val="7030A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3" name="Google Shape;643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678081">
            <a:off x="6423402" y="3571128"/>
            <a:ext cx="1447750" cy="141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4" name="Google Shape;644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0370147">
            <a:off x="534228" y="571303"/>
            <a:ext cx="1411325" cy="1292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650;p58">
            <a:extLst>
              <a:ext uri="{FF2B5EF4-FFF2-40B4-BE49-F238E27FC236}">
                <a16:creationId xmlns:a16="http://schemas.microsoft.com/office/drawing/2014/main" id="{C7F3D798-17C1-4E81-A9C0-EB76059B3A5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65816" y="1168400"/>
            <a:ext cx="5914129" cy="237294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1ECE9C9-B14A-48BB-A536-AE48EB7F7EAC}"/>
              </a:ext>
            </a:extLst>
          </p:cNvPr>
          <p:cNvSpPr txBox="1"/>
          <p:nvPr/>
        </p:nvSpPr>
        <p:spPr>
          <a:xfrm>
            <a:off x="1912877" y="1925532"/>
            <a:ext cx="6081383" cy="7583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3600" b="1" dirty="0">
                <a:solidFill>
                  <a:srgbClr val="7030A0"/>
                </a:solidFill>
                <a:effectLst/>
                <a:latin typeface="+mj-lt"/>
                <a:ea typeface="Calibri" panose="020F0502020204030204" pitchFamily="34" charset="0"/>
              </a:rPr>
              <a:t>I. LÀM TRÒN SỐ NGUYÊN</a:t>
            </a:r>
            <a:endParaRPr lang="en-US" sz="3600" dirty="0">
              <a:solidFill>
                <a:srgbClr val="7030A0"/>
              </a:solidFill>
              <a:effectLst/>
              <a:latin typeface="+mj-lt"/>
              <a:ea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95819DC4-4E4B-4E79-A357-19559D587D8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197" b="88525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2180" y="351716"/>
            <a:ext cx="851769" cy="45180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E013E132-BC54-47DC-8B70-87A6AD552F48}"/>
              </a:ext>
            </a:extLst>
          </p:cNvPr>
          <p:cNvSpPr txBox="1"/>
          <p:nvPr/>
        </p:nvSpPr>
        <p:spPr>
          <a:xfrm>
            <a:off x="1263949" y="351716"/>
            <a:ext cx="3015951" cy="42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2 643 235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2C644B2-6B07-4036-AC4A-4FD801441089}"/>
              </a:ext>
            </a:extLst>
          </p:cNvPr>
          <p:cNvSpPr txBox="1"/>
          <p:nvPr/>
        </p:nvSpPr>
        <p:spPr>
          <a:xfrm>
            <a:off x="4373685" y="364933"/>
            <a:ext cx="1852436" cy="42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a)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nghìn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2A6FBC5-62EB-40D6-9DBF-0DF9AE8D6FFD}"/>
              </a:ext>
            </a:extLst>
          </p:cNvPr>
          <p:cNvSpPr txBox="1"/>
          <p:nvPr/>
        </p:nvSpPr>
        <p:spPr>
          <a:xfrm>
            <a:off x="6391507" y="378151"/>
            <a:ext cx="1852436" cy="42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)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triệu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3EC4F2D-F092-4329-A76C-350760125CB6}"/>
              </a:ext>
            </a:extLst>
          </p:cNvPr>
          <p:cNvSpPr txBox="1"/>
          <p:nvPr/>
        </p:nvSpPr>
        <p:spPr>
          <a:xfrm>
            <a:off x="3827728" y="777089"/>
            <a:ext cx="947472" cy="42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b="1" u="sng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Giải</a:t>
            </a:r>
            <a:r>
              <a:rPr lang="en-US" sz="1800" b="1" u="sng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1800" b="1" u="sng" dirty="0">
              <a:solidFill>
                <a:srgbClr val="00206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78E8551-C8DB-4A6B-8E6A-9414C0094CF0}"/>
              </a:ext>
            </a:extLst>
          </p:cNvPr>
          <p:cNvSpPr txBox="1"/>
          <p:nvPr/>
        </p:nvSpPr>
        <p:spPr>
          <a:xfrm>
            <a:off x="468482" y="1189245"/>
            <a:ext cx="7932567" cy="3976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AutoNum type="alphaLcParenR"/>
            </a:pP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2 643 235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nghìn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, ta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nghìn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);</a:t>
            </a:r>
          </a:p>
          <a:p>
            <a:pPr marL="285750" marR="0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trăm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đứng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ngay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so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sánh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5;</a:t>
            </a:r>
          </a:p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- Do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trăm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2 (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nhỏ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hơn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5)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nên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2 643 235 ta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giữ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3 ở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nghìn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rồi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thay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lần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lượt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đứng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bởi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0;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en-US" sz="1800" dirty="0">
              <a:solidFill>
                <a:srgbClr val="000000"/>
              </a:solidFill>
              <a:effectLst/>
              <a:latin typeface="+mn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en-US" sz="1800" dirty="0"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DB8C728-ECA9-4174-B389-2332A3AE80C8}"/>
              </a:ext>
            </a:extLst>
          </p:cNvPr>
          <p:cNvSpPr txBox="1"/>
          <p:nvPr/>
        </p:nvSpPr>
        <p:spPr>
          <a:xfrm>
            <a:off x="3310961" y="4141771"/>
            <a:ext cx="4206631" cy="42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64</a:t>
            </a:r>
            <a:r>
              <a:rPr lang="en-US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235 → 2 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64</a:t>
            </a:r>
            <a:r>
              <a:rPr lang="en-US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235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→ 2 64</a:t>
            </a:r>
            <a:r>
              <a:rPr lang="en-US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000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990AFAF-0CA4-4058-9E0C-A159E2A5A638}"/>
              </a:ext>
            </a:extLst>
          </p:cNvPr>
          <p:cNvSpPr txBox="1"/>
          <p:nvPr/>
        </p:nvSpPr>
        <p:spPr>
          <a:xfrm>
            <a:off x="6699107" y="1778843"/>
            <a:ext cx="15686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2 64</a:t>
            </a:r>
            <a:r>
              <a:rPr lang="en-US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235 </a:t>
            </a:r>
            <a:endParaRPr lang="en-US" sz="1800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0FB8527-C823-4A0A-BDEE-C59B4A65C3C7}"/>
              </a:ext>
            </a:extLst>
          </p:cNvPr>
          <p:cNvSpPr txBox="1"/>
          <p:nvPr/>
        </p:nvSpPr>
        <p:spPr>
          <a:xfrm>
            <a:off x="6450716" y="2430381"/>
            <a:ext cx="19503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en-US" sz="1800" dirty="0" err="1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àng</a:t>
            </a:r>
            <a:r>
              <a:rPr lang="en-US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endParaRPr lang="en-US" sz="1800" dirty="0">
              <a:solidFill>
                <a:srgbClr val="FF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4D823A9-9BD0-4C04-8CD6-C42829084751}"/>
              </a:ext>
            </a:extLst>
          </p:cNvPr>
          <p:cNvSpPr txBox="1"/>
          <p:nvPr/>
        </p:nvSpPr>
        <p:spPr>
          <a:xfrm>
            <a:off x="7185034" y="2030271"/>
            <a:ext cx="5491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↑</a:t>
            </a:r>
            <a:endParaRPr lang="en-US" sz="2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16C9BC45-C81E-4F2E-BCAF-1BECE0B88018}"/>
                  </a:ext>
                </a:extLst>
              </p:cNvPr>
              <p:cNvSpPr txBox="1"/>
              <p:nvPr/>
            </p:nvSpPr>
            <p:spPr>
              <a:xfrm>
                <a:off x="777175" y="4366411"/>
                <a:ext cx="4206631" cy="4253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3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Vậy </a:t>
                </a:r>
                <a:r>
                  <a:rPr lang="en-US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1800" b="1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64</a:t>
                </a:r>
                <a:r>
                  <a:rPr lang="en-US" sz="18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3</a:t>
                </a:r>
                <a:r>
                  <a:rPr lang="en-US" sz="1800" b="1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235 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≈</m:t>
                    </m:r>
                  </m:oMath>
                </a14:m>
                <a:r>
                  <a:rPr lang="vi-VN" sz="1800" b="1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vi-VN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2 643</a:t>
                </a:r>
                <a:r>
                  <a:rPr lang="en-US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000</a:t>
                </a:r>
                <a:r>
                  <a:rPr lang="en-US" sz="1800" b="1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:endParaRPr lang="en-US" sz="1800" b="1" dirty="0">
                  <a:solidFill>
                    <a:srgbClr val="000000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16C9BC45-C81E-4F2E-BCAF-1BECE0B880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175" y="4366411"/>
                <a:ext cx="4206631" cy="425373"/>
              </a:xfrm>
              <a:prstGeom prst="rect">
                <a:avLst/>
              </a:prstGeom>
              <a:blipFill>
                <a:blip r:embed="rId5"/>
                <a:stretch>
                  <a:fillRect l="-1158" b="-2285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7" grpId="0"/>
      <p:bldP spid="48" grpId="0"/>
      <p:bldP spid="49" grpId="0" uiExpand="1" build="allAtOnce"/>
      <p:bldP spid="50" grpId="0" build="allAtOnce"/>
      <p:bldP spid="52" grpId="0"/>
      <p:bldP spid="53" grpId="0"/>
      <p:bldP spid="55" grpId="0"/>
      <p:bldP spid="5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CB8A061-51A3-4283-A760-8745D4ECF4C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197" b="88525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1280" y="389816"/>
            <a:ext cx="851769" cy="4518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FBF2FB5-453B-4D21-ACF7-CDB31EFB23B4}"/>
              </a:ext>
            </a:extLst>
          </p:cNvPr>
          <p:cNvSpPr txBox="1"/>
          <p:nvPr/>
        </p:nvSpPr>
        <p:spPr>
          <a:xfrm>
            <a:off x="831280" y="921248"/>
            <a:ext cx="7379270" cy="42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)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2 643 235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triệu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, ta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C3B0CA-0CE1-4E30-88AE-89F7CC43F016}"/>
              </a:ext>
            </a:extLst>
          </p:cNvPr>
          <p:cNvSpPr txBox="1"/>
          <p:nvPr/>
        </p:nvSpPr>
        <p:spPr>
          <a:xfrm>
            <a:off x="7010707" y="2129063"/>
            <a:ext cx="17217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 err="1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àng</a:t>
            </a:r>
            <a:r>
              <a:rPr lang="en-US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endParaRPr lang="en-US" sz="1800" dirty="0">
              <a:solidFill>
                <a:srgbClr val="FF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1BC4F2-F151-475B-A892-872FAFFD3296}"/>
              </a:ext>
            </a:extLst>
          </p:cNvPr>
          <p:cNvSpPr txBox="1"/>
          <p:nvPr/>
        </p:nvSpPr>
        <p:spPr>
          <a:xfrm>
            <a:off x="7163813" y="1728953"/>
            <a:ext cx="5491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↑</a:t>
            </a:r>
            <a:endParaRPr lang="en-US" sz="2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0225C4-5B6D-45C1-A7A1-83CD46F74620}"/>
              </a:ext>
            </a:extLst>
          </p:cNvPr>
          <p:cNvSpPr txBox="1"/>
          <p:nvPr/>
        </p:nvSpPr>
        <p:spPr>
          <a:xfrm>
            <a:off x="7163813" y="1465193"/>
            <a:ext cx="15686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64</a:t>
            </a:r>
            <a:r>
              <a:rPr lang="en-US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235 </a:t>
            </a:r>
            <a:endParaRPr lang="en-US" sz="1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0341CF-9F5A-4FE4-B1A6-C34F04064B71}"/>
              </a:ext>
            </a:extLst>
          </p:cNvPr>
          <p:cNvSpPr txBox="1"/>
          <p:nvPr/>
        </p:nvSpPr>
        <p:spPr>
          <a:xfrm>
            <a:off x="831280" y="1465193"/>
            <a:ext cx="7995167" cy="2517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triệu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);</a:t>
            </a:r>
          </a:p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trăm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nghìn 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đứng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ngay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endParaRPr lang="vi-VN" sz="1800" dirty="0"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so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sánh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5;</a:t>
            </a:r>
          </a:p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- Do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trăm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nghìn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6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lớn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hơn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5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nên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2 643 235 ta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cộng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thêm 1 vào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triệu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rồi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thay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lần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lượt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đứng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bởi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0;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6E01C56-08D6-43F7-B81F-E0F6712BF08A}"/>
              </a:ext>
            </a:extLst>
          </p:cNvPr>
          <p:cNvSpPr txBox="1"/>
          <p:nvPr/>
        </p:nvSpPr>
        <p:spPr>
          <a:xfrm>
            <a:off x="2957182" y="3943000"/>
            <a:ext cx="4206631" cy="42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64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235 →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643 235 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→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vi-VN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000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000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898B6B6-7B74-48CC-A4D0-0350FFF7C1EA}"/>
                  </a:ext>
                </a:extLst>
              </p:cNvPr>
              <p:cNvSpPr txBox="1"/>
              <p:nvPr/>
            </p:nvSpPr>
            <p:spPr>
              <a:xfrm>
                <a:off x="1683049" y="4328311"/>
                <a:ext cx="4206631" cy="4253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3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Vậy </a:t>
                </a:r>
                <a:r>
                  <a:rPr lang="en-US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1800" b="1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64</a:t>
                </a:r>
                <a:r>
                  <a:rPr lang="en-US" sz="18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3</a:t>
                </a:r>
                <a:r>
                  <a:rPr lang="en-US" sz="1800" b="1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235 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≈</m:t>
                    </m:r>
                  </m:oMath>
                </a14:m>
                <a:r>
                  <a:rPr lang="vi-VN" sz="1800" b="1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3</a:t>
                </a:r>
                <a:r>
                  <a:rPr lang="vi-VN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000 000</a:t>
                </a:r>
                <a:r>
                  <a:rPr lang="en-US" sz="1800" b="1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:endParaRPr lang="en-US" sz="1800" b="1" dirty="0">
                  <a:solidFill>
                    <a:srgbClr val="000000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898B6B6-7B74-48CC-A4D0-0350FFF7C1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3049" y="4328311"/>
                <a:ext cx="4206631" cy="425373"/>
              </a:xfrm>
              <a:prstGeom prst="rect">
                <a:avLst/>
              </a:prstGeom>
              <a:blipFill>
                <a:blip r:embed="rId5"/>
                <a:stretch>
                  <a:fillRect l="-1159" b="-2285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72843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uild="allAtOnce"/>
      <p:bldP spid="14" grpId="0" build="allAtOnce"/>
      <p:bldP spid="15" grpId="0" build="allAtOnce"/>
      <p:bldP spid="16" grpId="0" uiExpand="1" build="allAtOnce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F2856C8C-8D67-4AB7-B7F7-815817404B39}"/>
              </a:ext>
            </a:extLst>
          </p:cNvPr>
          <p:cNvSpPr txBox="1"/>
          <p:nvPr/>
        </p:nvSpPr>
        <p:spPr>
          <a:xfrm>
            <a:off x="285750" y="292016"/>
            <a:ext cx="1828800" cy="5363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b="1" u="sng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Nhận xét:</a:t>
            </a:r>
            <a:endParaRPr lang="en-US" sz="2400" b="1" u="sng" dirty="0">
              <a:solidFill>
                <a:srgbClr val="00B0F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EDBB2A7F-A63F-4AFA-B792-F771A766F4C0}"/>
              </a:ext>
            </a:extLst>
          </p:cNvPr>
          <p:cNvSpPr/>
          <p:nvPr/>
        </p:nvSpPr>
        <p:spPr>
          <a:xfrm>
            <a:off x="285750" y="1373228"/>
            <a:ext cx="8039100" cy="3408027"/>
          </a:xfrm>
          <a:prstGeom prst="flowChartAlternateProcess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B27618-67AA-4868-8323-80F14D7C7B66}"/>
              </a:ext>
            </a:extLst>
          </p:cNvPr>
          <p:cNvSpPr txBox="1"/>
          <p:nvPr/>
        </p:nvSpPr>
        <p:spPr>
          <a:xfrm>
            <a:off x="647700" y="1373228"/>
            <a:ext cx="7677150" cy="3182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800" b="1" u="sng" dirty="0" err="1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Bước</a:t>
            </a:r>
            <a:r>
              <a:rPr lang="en-GB" sz="1800" b="1" u="sng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 1.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Xác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định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chữ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số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hàng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làm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tròn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800" b="1" u="sng" dirty="0" err="1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Bước</a:t>
            </a:r>
            <a:r>
              <a:rPr lang="en-GB" sz="1800" b="1" u="sng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 2.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Xác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định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chữ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số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đứng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ở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ngay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sau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hàng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làm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tròn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và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so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sánh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chữ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số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đó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với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5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rồi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thực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hiện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theo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quy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tắc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: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•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Nếu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đứng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ngay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bên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phải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nhỏ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hơn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5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thì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ta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thay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lần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lượt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đứng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bên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phải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bởi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0. 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•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Nếu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đứng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ngay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bên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phải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lớn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hơn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hoặc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bằng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5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thì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ta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thay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lần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lượt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đứng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bên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phải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bởi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0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rồi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cộng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thêm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1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vào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.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D015B2-D1D0-4D90-B256-33E4832FA712}"/>
              </a:ext>
            </a:extLst>
          </p:cNvPr>
          <p:cNvSpPr txBox="1"/>
          <p:nvPr/>
        </p:nvSpPr>
        <p:spPr>
          <a:xfrm>
            <a:off x="1854200" y="298408"/>
            <a:ext cx="6470650" cy="7970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tròn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nguyên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(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nhiều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)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đến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nào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đó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, ta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sau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:</a:t>
            </a:r>
            <a:endParaRPr lang="en-US" sz="20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0" grpId="0" animBg="1"/>
      <p:bldP spid="5" grpId="0" build="allAtOnce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>
            <a:extLst>
              <a:ext uri="{FF2B5EF4-FFF2-40B4-BE49-F238E27FC236}">
                <a16:creationId xmlns:a16="http://schemas.microsoft.com/office/drawing/2014/main" id="{5C1C8F00-B994-424D-BCB6-24C1256F881D}"/>
              </a:ext>
            </a:extLst>
          </p:cNvPr>
          <p:cNvSpPr txBox="1"/>
          <p:nvPr/>
        </p:nvSpPr>
        <p:spPr>
          <a:xfrm>
            <a:off x="876300" y="2845560"/>
            <a:ext cx="4572000" cy="1208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a) 321 912 ≈ 32 000</a:t>
            </a:r>
            <a:endParaRPr lang="en-US" sz="24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b) - 25 167 914 ≈ 30 000 000</a:t>
            </a:r>
            <a:endParaRPr lang="en-US" sz="2400" dirty="0">
              <a:latin typeface="+mn-lt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7A84C51-EC45-4887-8D39-9EBA7B067A20}"/>
              </a:ext>
            </a:extLst>
          </p:cNvPr>
          <p:cNvSpPr txBox="1"/>
          <p:nvPr/>
        </p:nvSpPr>
        <p:spPr>
          <a:xfrm>
            <a:off x="419100" y="319643"/>
            <a:ext cx="4572000" cy="610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800" b="1" dirty="0" err="1">
                <a:solidFill>
                  <a:srgbClr val="0070C0"/>
                </a:solidFill>
                <a:effectLst/>
                <a:latin typeface="+mn-lt"/>
                <a:ea typeface="Calibri" panose="020F0502020204030204" pitchFamily="34" charset="0"/>
              </a:rPr>
              <a:t>Luyện</a:t>
            </a:r>
            <a:r>
              <a:rPr lang="en-GB" sz="2800" b="1" dirty="0">
                <a:solidFill>
                  <a:srgbClr val="0070C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effectLst/>
                <a:latin typeface="+mn-lt"/>
                <a:ea typeface="Calibri" panose="020F0502020204030204" pitchFamily="34" charset="0"/>
              </a:rPr>
              <a:t>tập</a:t>
            </a:r>
            <a:r>
              <a:rPr lang="en-GB" sz="2800" b="1" dirty="0">
                <a:solidFill>
                  <a:srgbClr val="0070C0"/>
                </a:solidFill>
                <a:effectLst/>
                <a:latin typeface="+mn-lt"/>
                <a:ea typeface="Calibri" panose="020F0502020204030204" pitchFamily="34" charset="0"/>
              </a:rPr>
              <a:t> 1</a:t>
            </a:r>
            <a:endParaRPr lang="en-US" sz="2800" dirty="0">
              <a:solidFill>
                <a:srgbClr val="0070C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5F24C01-2CFB-48B0-A238-9643374A22F0}"/>
              </a:ext>
            </a:extLst>
          </p:cNvPr>
          <p:cNvSpPr txBox="1"/>
          <p:nvPr/>
        </p:nvSpPr>
        <p:spPr>
          <a:xfrm>
            <a:off x="419100" y="930003"/>
            <a:ext cx="6915150" cy="1079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a)</a:t>
            </a:r>
            <a:r>
              <a:rPr lang="vi-VN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Làm tròn số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321 912 </a:t>
            </a:r>
            <a:r>
              <a:rPr lang="vi-VN" sz="2400" dirty="0">
                <a:latin typeface="+mn-lt"/>
                <a:ea typeface="Times New Roman" panose="02020603050405020304" pitchFamily="18" charset="0"/>
              </a:rPr>
              <a:t>đến hàng chục nghìn</a:t>
            </a:r>
            <a:endParaRPr lang="en-US" sz="24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b)</a:t>
            </a:r>
            <a:r>
              <a:rPr lang="vi-VN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Làm tròn số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- 25 167 914 </a:t>
            </a:r>
            <a:r>
              <a:rPr lang="vi-VN" sz="2400" dirty="0">
                <a:latin typeface="+mn-lt"/>
                <a:ea typeface="Times New Roman" panose="02020603050405020304" pitchFamily="18" charset="0"/>
              </a:rPr>
              <a:t>đến hàng chục triệu.</a:t>
            </a:r>
            <a:endParaRPr lang="en-US" sz="2400" dirty="0">
              <a:latin typeface="+mn-lt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88A7394-3E20-474A-82F7-AA62ADA75359}"/>
              </a:ext>
            </a:extLst>
          </p:cNvPr>
          <p:cNvSpPr txBox="1"/>
          <p:nvPr/>
        </p:nvSpPr>
        <p:spPr>
          <a:xfrm>
            <a:off x="4059237" y="2035449"/>
            <a:ext cx="1025525" cy="5363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b="1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</a:rPr>
              <a:t>Giải:</a:t>
            </a:r>
            <a:endParaRPr lang="en-US" sz="2400" b="1" dirty="0">
              <a:solidFill>
                <a:srgbClr val="00B05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build="allAtOnce"/>
      <p:bldP spid="40" grpId="0"/>
      <p:bldP spid="41" grpId="0" build="p"/>
      <p:bldP spid="42" grpId="0"/>
    </p:bldLst>
  </p:timing>
</p:sld>
</file>

<file path=ppt/theme/theme1.xml><?xml version="1.0" encoding="utf-8"?>
<a:theme xmlns:a="http://schemas.openxmlformats.org/drawingml/2006/main" name="Memories Photo Album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FF2EA"/>
      </a:lt2>
      <a:accent1>
        <a:srgbClr val="000000"/>
      </a:accent1>
      <a:accent2>
        <a:srgbClr val="F64245"/>
      </a:accent2>
      <a:accent3>
        <a:srgbClr val="AFDAD7"/>
      </a:accent3>
      <a:accent4>
        <a:srgbClr val="E0BF6E"/>
      </a:accent4>
      <a:accent5>
        <a:srgbClr val="49B6BB"/>
      </a:accent5>
      <a:accent6>
        <a:srgbClr val="F0C365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</TotalTime>
  <Words>1602</Words>
  <Application>Microsoft Office PowerPoint</Application>
  <PresentationFormat>On-screen Show (16:9)</PresentationFormat>
  <Paragraphs>110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Nanum Pen Script</vt:lpstr>
      <vt:lpstr>Times New Roman</vt:lpstr>
      <vt:lpstr>Arial</vt:lpstr>
      <vt:lpstr>Nunito Light</vt:lpstr>
      <vt:lpstr>Raleway SemiBold</vt:lpstr>
      <vt:lpstr>Cambria Math</vt:lpstr>
      <vt:lpstr>Fira Sans Extra Condensed Medium</vt:lpstr>
      <vt:lpstr>Roboto Light</vt:lpstr>
      <vt:lpstr>Memories Photo Album by Slidesgo</vt:lpstr>
      <vt:lpstr>CHÀO MỪNG CÁC EM ĐẾN VỚI TIẾT HỌC!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HỌC!</dc:title>
  <cp:lastModifiedBy>ntd</cp:lastModifiedBy>
  <cp:revision>7</cp:revision>
  <dcterms:modified xsi:type="dcterms:W3CDTF">2021-11-23T06:20:02Z</dcterms:modified>
</cp:coreProperties>
</file>