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258" r:id="rId4"/>
    <p:sldId id="261" r:id="rId5"/>
    <p:sldId id="262" r:id="rId6"/>
    <p:sldId id="320" r:id="rId7"/>
    <p:sldId id="281" r:id="rId8"/>
    <p:sldId id="321" r:id="rId9"/>
    <p:sldId id="282" r:id="rId10"/>
    <p:sldId id="272" r:id="rId11"/>
    <p:sldId id="263" r:id="rId12"/>
    <p:sldId id="275" r:id="rId13"/>
    <p:sldId id="323" r:id="rId14"/>
    <p:sldId id="322" r:id="rId15"/>
    <p:sldId id="311" r:id="rId16"/>
    <p:sldId id="285" r:id="rId17"/>
    <p:sldId id="314" r:id="rId18"/>
    <p:sldId id="305" r:id="rId19"/>
    <p:sldId id="271" r:id="rId20"/>
    <p:sldId id="324" r:id="rId21"/>
    <p:sldId id="267" r:id="rId22"/>
    <p:sldId id="299" r:id="rId23"/>
    <p:sldId id="300" r:id="rId24"/>
    <p:sldId id="301" r:id="rId25"/>
    <p:sldId id="302" r:id="rId26"/>
    <p:sldId id="303" r:id="rId27"/>
    <p:sldId id="264" r:id="rId28"/>
    <p:sldId id="326" r:id="rId29"/>
    <p:sldId id="290" r:id="rId30"/>
    <p:sldId id="327" r:id="rId31"/>
    <p:sldId id="291" r:id="rId32"/>
    <p:sldId id="292" r:id="rId33"/>
    <p:sldId id="328" r:id="rId34"/>
    <p:sldId id="329" r:id="rId35"/>
    <p:sldId id="330" r:id="rId36"/>
    <p:sldId id="295" r:id="rId37"/>
    <p:sldId id="296" r:id="rId38"/>
    <p:sldId id="315" r:id="rId39"/>
    <p:sldId id="331" r:id="rId40"/>
    <p:sldId id="332" r:id="rId41"/>
  </p:sldIdLst>
  <p:sldSz cx="18288000" cy="10287000"/>
  <p:notesSz cx="6858000" cy="9144000"/>
  <p:embeddedFontLst>
    <p:embeddedFont>
      <p:font typeface="Cambria Math" panose="02040503050406030204" pitchFamily="18" charset="0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94622" autoAdjust="0"/>
  </p:normalViewPr>
  <p:slideViewPr>
    <p:cSldViewPr>
      <p:cViewPr varScale="1">
        <p:scale>
          <a:sx n="47" d="100"/>
          <a:sy n="47" d="100"/>
        </p:scale>
        <p:origin x="88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EED73-7134-4C02-9610-867CD65FDC8E}" type="datetimeFigureOut">
              <a:rPr lang="en-US" smtClean="0"/>
              <a:t>26/04/2025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F0BD7-2E75-484D-8AF8-F23D9C66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2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33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28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79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66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10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6.png"/><Relationship Id="rId33" Type="http://schemas.openxmlformats.org/officeDocument/2006/relationships/image" Target="../media/image5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21.png"/><Relationship Id="rId31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5.png"/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17" Type="http://schemas.openxmlformats.org/officeDocument/2006/relationships/image" Target="../media/image6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7" Type="http://schemas.openxmlformats.org/officeDocument/2006/relationships/image" Target="../media/image63.png"/><Relationship Id="rId2" Type="http://schemas.openxmlformats.org/officeDocument/2006/relationships/image" Target="../media/image24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7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81.png"/><Relationship Id="rId23" Type="http://schemas.openxmlformats.org/officeDocument/2006/relationships/image" Target="../media/image29.png"/><Relationship Id="rId22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37" Type="http://schemas.openxmlformats.org/officeDocument/2006/relationships/image" Target="../media/image360.sv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7.png"/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5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5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7.png"/><Relationship Id="rId3" Type="http://schemas.openxmlformats.org/officeDocument/2006/relationships/image" Target="../media/image41.png"/><Relationship Id="rId12" Type="http://schemas.openxmlformats.org/officeDocument/2006/relationships/image" Target="../media/image4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8.png"/><Relationship Id="rId3" Type="http://schemas.openxmlformats.org/officeDocument/2006/relationships/image" Target="../media/image4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png"/><Relationship Id="rId7" Type="http://schemas.openxmlformats.org/officeDocument/2006/relationships/image" Target="../media/image70.svg"/><Relationship Id="rId12" Type="http://schemas.openxmlformats.org/officeDocument/2006/relationships/image" Target="../media/image10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5" Type="http://schemas.openxmlformats.org/officeDocument/2006/relationships/image" Target="../media/image107.png"/></Relationships>
</file>

<file path=ppt/slides/_rels/slide34.xml.rels><?xml version="1.0" encoding="UTF-8" standalone="yes"?>
<Relationships xmlns="http://schemas.openxmlformats.org/package/2006/relationships"><Relationship Id="rId39" Type="http://schemas.openxmlformats.org/officeDocument/2006/relationships/image" Target="../media/image540.svg"/><Relationship Id="rId17" Type="http://schemas.openxmlformats.org/officeDocument/2006/relationships/image" Target="../media/image49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09.png"/><Relationship Id="rId14" Type="http://schemas.openxmlformats.org/officeDocument/2006/relationships/image" Target="../media/image108.png"/></Relationships>
</file>

<file path=ppt/slides/_rels/slide35.xml.rels><?xml version="1.0" encoding="UTF-8" standalone="yes"?>
<Relationships xmlns="http://schemas.openxmlformats.org/package/2006/relationships"><Relationship Id="rId39" Type="http://schemas.openxmlformats.org/officeDocument/2006/relationships/image" Target="../media/image540.sv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7.png"/><Relationship Id="rId14" Type="http://schemas.openxmlformats.org/officeDocument/2006/relationships/image" Target="../media/image1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svg"/><Relationship Id="rId5" Type="http://schemas.openxmlformats.org/officeDocument/2006/relationships/image" Target="../media/image41.png"/><Relationship Id="rId4" Type="http://schemas.openxmlformats.org/officeDocument/2006/relationships/image" Target="../media/image114.png"/></Relationships>
</file>

<file path=ppt/slides/_rels/slide3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2.png"/><Relationship Id="rId17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7.png"/><Relationship Id="rId17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0" Type="http://schemas.openxmlformats.org/officeDocument/2006/relationships/image" Target="../media/image15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81" Type="http://schemas.openxmlformats.org/officeDocument/2006/relationships/image" Target="../media/image80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2" Type="http://schemas.openxmlformats.org/officeDocument/2006/relationships/image" Target="../media/image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7.png"/><Relationship Id="rId37" Type="http://schemas.openxmlformats.org/officeDocument/2006/relationships/image" Target="../media/image42.png"/><Relationship Id="rId36" Type="http://schemas.openxmlformats.org/officeDocument/2006/relationships/image" Target="../media/image57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4" y="7324177"/>
            <a:ext cx="1895117" cy="2664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0" y="7096505"/>
            <a:ext cx="2270929" cy="2915057"/>
          </a:xfrm>
          <a:prstGeom prst="rect">
            <a:avLst/>
          </a:prstGeom>
        </p:spPr>
      </p:pic>
      <p:pic>
        <p:nvPicPr>
          <p:cNvPr id="25" name="Picture 4" descr="Frames PPT 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418733"/>
            <a:ext cx="1219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TH&amp;THCS NGUYỄN BỈNH KHIÊM</a:t>
            </a:r>
          </a:p>
          <a:p>
            <a:pPr algn="ctr"/>
            <a:r>
              <a:rPr lang="en-US" sz="40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</a:t>
            </a:r>
          </a:p>
          <a:p>
            <a:pPr algn="ctr"/>
            <a:endParaRPr lang="en-US" sz="1000" b="1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VIÊN SOẠN: VÕ VĂN DŨNG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19117" y="3761147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GIẢNG ELEARNING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 7 – CHƯƠNG 7 – BÀI 7.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9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GIÁC CÂN </a:t>
            </a:r>
            <a:r>
              <a:rPr lang="en-US" sz="6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(sách Cánh Diều)</a:t>
            </a:r>
            <a:endParaRPr lang="en-US" sz="5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2400" y="9268362"/>
            <a:ext cx="1074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Tháng 4 năm 2025.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3878" y="4043076"/>
            <a:ext cx="1786283" cy="2054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714" y="4043076"/>
            <a:ext cx="2139881" cy="22008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79" y="763124"/>
            <a:ext cx="2130040" cy="18618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92400" y="859580"/>
            <a:ext cx="2103302" cy="2017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3389" y="0"/>
            <a:ext cx="4794109" cy="3776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4504" y="595223"/>
                <a:ext cx="12160049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:r>
                  <a:rPr lang="en-US" sz="400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 </a:t>
                </a:r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 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 B = 45</a:t>
                </a:r>
                <a:r>
                  <a:rPr lang="en-US" sz="4000" baseline="30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(Hình </a:t>
                </a:r>
                <a:r>
                  <a:rPr lang="en-US" sz="4000" i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73)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Tính số đo các góc còn lại của tam giác.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04" y="595223"/>
                <a:ext cx="12160049" cy="1963936"/>
              </a:xfrm>
              <a:prstGeom prst="rect">
                <a:avLst/>
              </a:prstGeom>
              <a:blipFill>
                <a:blip r:embed="rId12"/>
                <a:stretch>
                  <a:fillRect l="-1754" b="-5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32559" y="2561699"/>
                <a:ext cx="13758101" cy="5789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u="sng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Vì 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(tổng 3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 tam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V</a:t>
                </a:r>
                <a14:m>
                  <m:oMath xmlns:m="http://schemas.openxmlformats.org/officeDocument/2006/math">
                    <m:r>
                      <a:rPr lang="en-US" sz="40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ậ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559" y="2561699"/>
                <a:ext cx="13758101" cy="5789085"/>
              </a:xfrm>
              <a:prstGeom prst="rect">
                <a:avLst/>
              </a:prstGeom>
              <a:blipFill>
                <a:blip r:embed="rId31"/>
                <a:stretch>
                  <a:fillRect l="-1551" b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35"/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>
          <a:xfrm>
            <a:off x="118614" y="869919"/>
            <a:ext cx="1095890" cy="8584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xplosion 2 10"/>
              <p:cNvSpPr/>
              <p:nvPr/>
            </p:nvSpPr>
            <p:spPr>
              <a:xfrm>
                <a:off x="12954000" y="4082666"/>
                <a:ext cx="6248400" cy="3962400"/>
              </a:xfrm>
              <a:prstGeom prst="irregularSeal2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𝑨𝑩𝑪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đượ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ọ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 </m:t>
                      </m:r>
                    </m:oMath>
                  </m:oMathPara>
                </a14:m>
                <a:endParaRPr lang="en-US" sz="2800" b="1" i="1" smtClean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𝒕𝒂𝒎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𝒈𝒊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𝒗𝒖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ô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𝒏𝒈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â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28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Explosion 2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0" y="4082666"/>
                <a:ext cx="6248400" cy="3962400"/>
              </a:xfrm>
              <a:prstGeom prst="irregularSeal2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6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7400" y="266700"/>
            <a:ext cx="14313266" cy="1295400"/>
            <a:chOff x="1262629" y="219549"/>
            <a:chExt cx="14313266" cy="1519640"/>
          </a:xfrm>
        </p:grpSpPr>
        <p:grpSp>
          <p:nvGrpSpPr>
            <p:cNvPr id="4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262629" y="250052"/>
              <a:ext cx="14313266" cy="1220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6000" b="1" spc="-112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en-US" sz="6000" b="1" spc="-11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14400" y="1790700"/>
            <a:ext cx="17297400" cy="57912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97210" y="2228164"/>
                <a:ext cx="1244739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210" y="2228164"/>
                <a:ext cx="12447390" cy="2862322"/>
              </a:xfrm>
              <a:prstGeom prst="rect">
                <a:avLst/>
              </a:prstGeom>
              <a:blipFill>
                <a:blip r:embed="rId6"/>
                <a:stretch>
                  <a:fillRect l="-1567" r="-1420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7865"/>
          <a:stretch/>
        </p:blipFill>
        <p:spPr>
          <a:xfrm>
            <a:off x="13873239" y="1970452"/>
            <a:ext cx="4282439" cy="4133491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8"/>
          <a:srcRect l="71258" t="36429"/>
          <a:stretch/>
        </p:blipFill>
        <p:spPr>
          <a:xfrm>
            <a:off x="15818879" y="1827398"/>
            <a:ext cx="1536557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934613" y="419100"/>
            <a:ext cx="14616069" cy="1395144"/>
            <a:chOff x="1219200" y="4254240"/>
            <a:chExt cx="14616069" cy="1395144"/>
          </a:xfrm>
        </p:grpSpPr>
        <p:grpSp>
          <p:nvGrpSpPr>
            <p:cNvPr id="14" name="Group 4"/>
            <p:cNvGrpSpPr/>
            <p:nvPr/>
          </p:nvGrpSpPr>
          <p:grpSpPr>
            <a:xfrm>
              <a:off x="1219200" y="4254240"/>
              <a:ext cx="14616069" cy="1395144"/>
              <a:chOff x="-1924595" y="72390"/>
              <a:chExt cx="73832091" cy="3670473"/>
            </a:xfrm>
          </p:grpSpPr>
          <p:sp>
            <p:nvSpPr>
              <p:cNvPr id="17" name="Freeform 5"/>
              <p:cNvSpPr/>
              <p:nvPr/>
            </p:nvSpPr>
            <p:spPr>
              <a:xfrm>
                <a:off x="-1924595" y="72390"/>
                <a:ext cx="73832091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Freeform 6"/>
              <p:cNvSpPr/>
              <p:nvPr/>
            </p:nvSpPr>
            <p:spPr>
              <a:xfrm>
                <a:off x="12588939" y="400952"/>
                <a:ext cx="42341110" cy="3141437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4988444" y="4386272"/>
              <a:ext cx="7077579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III. </a:t>
              </a:r>
              <a:r>
                <a:rPr lang="en-US" sz="4500" b="1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DẤU HIỆU NHẬN BIẾT</a:t>
              </a:r>
              <a:endParaRPr lang="en-US" sz="4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703857" y="1939130"/>
            <a:ext cx="834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4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0" i="1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r>
              <a:rPr kumimoji="0" lang="en-US" altLang="en-US" sz="4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424" y="2303289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990600" y="2221586"/>
            <a:ext cx="2802467" cy="969496"/>
            <a:chOff x="1388533" y="3695700"/>
            <a:chExt cx="2802467" cy="9694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" y="3366034"/>
                <a:ext cx="14554199" cy="3817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74 ).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𝐵𝐴𝐻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𝐶𝐴𝐻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366034"/>
                <a:ext cx="14554199" cy="3817007"/>
              </a:xfrm>
              <a:prstGeom prst="rect">
                <a:avLst/>
              </a:prstGeom>
              <a:blipFill>
                <a:blip r:embed="rId18"/>
                <a:stretch>
                  <a:fillRect l="-1508" r="-880" b="-3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630275" y="2221586"/>
            <a:ext cx="4657725" cy="56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759941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19300"/>
            <a:ext cx="4657725" cy="56661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5400" y="694125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38800" y="1714500"/>
                <a:ext cx="12039600" cy="766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BC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AHB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AHC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H.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=90°−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=90°−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714500"/>
                <a:ext cx="12039600" cy="7664791"/>
              </a:xfrm>
              <a:prstGeom prst="rect">
                <a:avLst/>
              </a:prstGeom>
              <a:blipFill>
                <a:blip r:embed="rId17"/>
                <a:stretch>
                  <a:fillRect l="-1367" r="-203" b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2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24481"/>
            <a:ext cx="4657725" cy="5666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0" y="-189919"/>
                <a:ext cx="12268200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40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40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</a:t>
                </a:r>
                <a:r>
                  <a:rPr lang="en-US" sz="40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:r>
                  <a:rPr lang="en-US" sz="40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</a:t>
                </a:r>
                <a:r>
                  <a:rPr lang="en-US" sz="40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189919"/>
                <a:ext cx="12268200" cy="4739952"/>
              </a:xfrm>
              <a:prstGeom prst="rect">
                <a:avLst/>
              </a:prstGeom>
              <a:blipFill>
                <a:blip r:embed="rId16"/>
                <a:stretch>
                  <a:fillRect l="-1490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15163800" y="1815763"/>
            <a:ext cx="381000" cy="1600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34000" y="4991100"/>
                <a:ext cx="11049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a) </a:t>
                </a:r>
                <a:r>
                  <a:rPr lang="en-US" sz="40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</a:t>
                </a: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 </a:t>
                </a:r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991100"/>
                <a:ext cx="11049000" cy="1015663"/>
              </a:xfrm>
              <a:prstGeom prst="rect">
                <a:avLst/>
              </a:prstGeom>
              <a:blipFill>
                <a:blip r:embed="rId17"/>
                <a:stretch>
                  <a:fillRect l="-1655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14400" y="7324516"/>
            <a:ext cx="16618175" cy="18396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</a:pPr>
            <a:r>
              <a:rPr lang="en-US" sz="4000" b="1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2634949" y="3368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roup 4"/>
          <p:cNvGrpSpPr/>
          <p:nvPr/>
        </p:nvGrpSpPr>
        <p:grpSpPr>
          <a:xfrm>
            <a:off x="1943122" y="1104900"/>
            <a:ext cx="2588497" cy="1210674"/>
            <a:chOff x="0" y="-152150"/>
            <a:chExt cx="13241067" cy="2417368"/>
          </a:xfrm>
        </p:grpSpPr>
        <p:grpSp>
          <p:nvGrpSpPr>
            <p:cNvPr id="13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0"/>
            <p:cNvSpPr txBox="1"/>
            <p:nvPr/>
          </p:nvSpPr>
          <p:spPr>
            <a:xfrm>
              <a:off x="1128441" y="-152150"/>
              <a:ext cx="11136500" cy="230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3</a:t>
              </a:r>
              <a:endParaRPr kumimoji="0" lang="en-US" sz="4000" b="1" i="0" u="none" strike="noStrike" kern="1200" cap="none" spc="-112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34949" y="4472494"/>
                <a:ext cx="15055483" cy="3795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endParaRPr lang="en-US" sz="40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949" y="4472494"/>
                <a:ext cx="15055483" cy="3795206"/>
              </a:xfrm>
              <a:prstGeom prst="rect">
                <a:avLst/>
              </a:prstGeom>
              <a:blipFill>
                <a:blip r:embed="rId18"/>
                <a:stretch>
                  <a:fillRect l="-1417" b="-6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21413" y="788617"/>
                <a:ext cx="10831787" cy="1887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413" y="788617"/>
                <a:ext cx="10831787" cy="1887824"/>
              </a:xfrm>
              <a:prstGeom prst="rect">
                <a:avLst/>
              </a:prstGeom>
              <a:blipFill>
                <a:blip r:embed="rId19"/>
                <a:stretch>
                  <a:fillRect l="-1970" b="-1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2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9176" y="190500"/>
            <a:ext cx="4699117" cy="1172640"/>
            <a:chOff x="4737498" y="2755552"/>
            <a:chExt cx="4699117" cy="1172640"/>
          </a:xfrm>
        </p:grpSpPr>
        <p:grpSp>
          <p:nvGrpSpPr>
            <p:cNvPr id="13" name="Group 4"/>
            <p:cNvGrpSpPr/>
            <p:nvPr/>
          </p:nvGrpSpPr>
          <p:grpSpPr>
            <a:xfrm>
              <a:off x="4737498" y="2780077"/>
              <a:ext cx="4699117" cy="1148115"/>
              <a:chOff x="12701" y="80010"/>
              <a:chExt cx="4556618" cy="815476"/>
            </a:xfrm>
          </p:grpSpPr>
          <p:sp>
            <p:nvSpPr>
              <p:cNvPr id="14" name="Freeform 5"/>
              <p:cNvSpPr/>
              <p:nvPr/>
            </p:nvSpPr>
            <p:spPr>
              <a:xfrm>
                <a:off x="80011" y="80010"/>
                <a:ext cx="4489308" cy="815476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4926648" y="908257"/>
                    </a:lnTo>
                    <a:lnTo>
                      <a:pt x="4926648" y="0"/>
                    </a:lnTo>
                    <a:lnTo>
                      <a:pt x="4872038" y="0"/>
                    </a:lnTo>
                    <a:lnTo>
                      <a:pt x="487203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7"/>
              <p:cNvSpPr/>
              <p:nvPr/>
            </p:nvSpPr>
            <p:spPr>
              <a:xfrm>
                <a:off x="12701" y="108246"/>
                <a:ext cx="4502009" cy="745021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0"/>
                    </a:moveTo>
                    <a:lnTo>
                      <a:pt x="4926648" y="0"/>
                    </a:lnTo>
                    <a:lnTo>
                      <a:pt x="492664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4" name="Rectangle 3"/>
            <p:cNvSpPr/>
            <p:nvPr/>
          </p:nvSpPr>
          <p:spPr>
            <a:xfrm>
              <a:off x="5252399" y="2755552"/>
              <a:ext cx="3604641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en-US" sz="4500" b="1" i="0" u="none" strike="noStrike" kern="1200" cap="none" spc="0" normalizeH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</a:t>
              </a:r>
              <a:endPara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290" name="Picture 2" descr="https://lh3.googleusercontent.com/5EJNY8UBP0RyjDyv9X0mvSCc5C5Kc71JEJk-MLeAE132vHKisX1iHqvZTf5LkiO7LLQXz-QVEHq39WxKr818H6te4Q1zFUiY02eDIpQZELbx86yYrf2HUb4MdZFh5di_zl2SarBneQjr9XBKUPuiF0fd8KiLy-XrYLN2BwGgDWLhqFPqU9KXSB3af-CoyMqAMjAqGonq-g=n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0860">
            <a:off x="16112276" y="-400645"/>
            <a:ext cx="2359767" cy="235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334568"/>
            <a:ext cx="172212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0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Qua </a:t>
            </a:r>
            <a:r>
              <a:rPr lang="en-US" sz="40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40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40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BC, </a:t>
            </a:r>
            <a:r>
              <a:rPr lang="en-US" sz="40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US" sz="40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N. </a:t>
            </a:r>
            <a:r>
              <a:rPr lang="en-US" sz="40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tam </a:t>
            </a:r>
            <a:r>
              <a:rPr lang="en-US" sz="40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AMN </a:t>
            </a:r>
            <a:r>
              <a:rPr lang="en-US" sz="40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165" y="4229100"/>
            <a:ext cx="4547035" cy="5740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629400" y="3659238"/>
                <a:ext cx="10210800" cy="637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MN // BC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</m:oMath>
                </a14:m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</m:oMath>
                </a14:m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659238"/>
                <a:ext cx="10210800" cy="6379310"/>
              </a:xfrm>
              <a:prstGeom prst="rect">
                <a:avLst/>
              </a:prstGeom>
              <a:blipFill>
                <a:blip r:embed="rId20"/>
                <a:stretch>
                  <a:fillRect l="-1672" r="-776" b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31710" y="34671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723986" y="27973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roup 4"/>
          <p:cNvGrpSpPr/>
          <p:nvPr/>
        </p:nvGrpSpPr>
        <p:grpSpPr>
          <a:xfrm>
            <a:off x="824971" y="727263"/>
            <a:ext cx="3004748" cy="1210674"/>
            <a:chOff x="0" y="-152150"/>
            <a:chExt cx="13241067" cy="2417368"/>
          </a:xfrm>
        </p:grpSpPr>
        <p:grpSp>
          <p:nvGrpSpPr>
            <p:cNvPr id="13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0"/>
            <p:cNvSpPr txBox="1"/>
            <p:nvPr/>
          </p:nvSpPr>
          <p:spPr>
            <a:xfrm>
              <a:off x="1128441" y="-152150"/>
              <a:ext cx="11136500" cy="230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4</a:t>
              </a:r>
              <a:endParaRPr kumimoji="0" lang="en-US" sz="4000" b="1" i="0" u="none" strike="noStrike" kern="1200" cap="none" spc="-112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85792" y="397075"/>
                <a:ext cx="12791301" cy="1870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75). </a:t>
                </a:r>
                <a:r>
                  <a:rPr lang="en-US" sz="400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92" y="397075"/>
                <a:ext cx="12791301" cy="1870961"/>
              </a:xfrm>
              <a:prstGeom prst="rect">
                <a:avLst/>
              </a:prstGeom>
              <a:blipFill>
                <a:blip r:embed="rId19"/>
                <a:stretch>
                  <a:fillRect l="-1667" r="-1667" b="-1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24600" y="2982310"/>
                <a:ext cx="10820400" cy="6923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tam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982310"/>
                <a:ext cx="10820400" cy="6923690"/>
              </a:xfrm>
              <a:prstGeom prst="rect">
                <a:avLst/>
              </a:prstGeom>
              <a:blipFill>
                <a:blip r:embed="rId20"/>
                <a:stretch>
                  <a:fillRect l="-1859" t="-1320" r="-1465" b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3452" y="4648200"/>
            <a:ext cx="4944847" cy="488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1113201" y="2247900"/>
            <a:ext cx="16087227" cy="73152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2"/>
          <a:srcRect l="71258" t="36429"/>
          <a:stretch/>
        </p:blipFill>
        <p:spPr>
          <a:xfrm>
            <a:off x="14600750" y="7006646"/>
            <a:ext cx="1536557" cy="19812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905000" y="495300"/>
            <a:ext cx="14313266" cy="1295400"/>
            <a:chOff x="1230696" y="219549"/>
            <a:chExt cx="14313266" cy="1519640"/>
          </a:xfrm>
        </p:grpSpPr>
        <p:grpSp>
          <p:nvGrpSpPr>
            <p:cNvPr id="19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4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</p:sp>
          <p:sp>
            <p:nvSpPr>
              <p:cNvPr id="25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9"/>
            <p:cNvSpPr txBox="1"/>
            <p:nvPr/>
          </p:nvSpPr>
          <p:spPr>
            <a:xfrm>
              <a:off x="1230696" y="219549"/>
              <a:ext cx="14313266" cy="1220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-112" normalizeH="0" baseline="0" noProof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Chú</a:t>
              </a:r>
              <a:r>
                <a:rPr kumimoji="0" lang="en-US" sz="6000" b="1" i="0" u="none" strike="noStrike" kern="1200" cap="none" spc="-112" normalizeH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  <a:endParaRPr kumimoji="0" lang="en-US" sz="6000" b="1" i="0" u="none" strike="noStrike" kern="1200" cap="none" spc="-1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139895" y="2447745"/>
            <a:ext cx="13908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2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2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</a:t>
            </a:r>
            <a:r>
              <a:rPr lang="en-US" sz="4200" baseline="30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316" y="4773450"/>
            <a:ext cx="4809961" cy="44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43263" y="3771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14399" y="1863191"/>
            <a:ext cx="2802467" cy="969496"/>
            <a:chOff x="1388533" y="3695700"/>
            <a:chExt cx="2802467" cy="9694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522824" y="1832908"/>
            <a:ext cx="1362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68885" y="419100"/>
            <a:ext cx="7308035" cy="1194058"/>
            <a:chOff x="4320952" y="4379126"/>
            <a:chExt cx="7308035" cy="1194058"/>
          </a:xfrm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4988444" y="4386272"/>
              <a:ext cx="6148222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  <a:endParaRPr lang="en-US" sz="4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1808" y="4765288"/>
                <a:ext cx="8869351" cy="717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lnSpc>
                    <a:spcPct val="107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000" b="1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BC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08" y="4765288"/>
                <a:ext cx="8869351" cy="717761"/>
              </a:xfrm>
              <a:prstGeom prst="rect">
                <a:avLst/>
              </a:prstGeom>
              <a:blipFill>
                <a:blip r:embed="rId22"/>
                <a:stretch>
                  <a:fillRect l="-2199" t="-16239" r="-1443" b="-3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646207" y="4572005"/>
            <a:ext cx="4660593" cy="1562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7797" y="6286500"/>
                <a:ext cx="998360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97" y="6286500"/>
                <a:ext cx="9983608" cy="3785652"/>
              </a:xfrm>
              <a:prstGeom prst="rect">
                <a:avLst/>
              </a:prstGeom>
              <a:blipFill>
                <a:blip r:embed="rId24"/>
                <a:stretch>
                  <a:fillRect l="-1954" r="-2198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909746" y="6387350"/>
            <a:ext cx="4320854" cy="370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04799" y="2324100"/>
            <a:ext cx="16764001" cy="7620000"/>
            <a:chOff x="0" y="0"/>
            <a:chExt cx="41000197" cy="1496288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18109"/>
            </a:xfrm>
            <a:custGeom>
              <a:avLst/>
              <a:gdLst/>
              <a:ahLst/>
              <a:cxnLst/>
              <a:rect l="l" t="t" r="r" b="b"/>
              <a:pathLst>
                <a:path w="40855416" h="14818109">
                  <a:moveTo>
                    <a:pt x="0" y="0"/>
                  </a:moveTo>
                  <a:lnTo>
                    <a:pt x="40855416" y="0"/>
                  </a:lnTo>
                  <a:lnTo>
                    <a:pt x="40855416" y="14818109"/>
                  </a:lnTo>
                  <a:lnTo>
                    <a:pt x="0" y="14818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4962888"/>
            </a:xfrm>
            <a:custGeom>
              <a:avLst/>
              <a:gdLst/>
              <a:ahLst/>
              <a:cxnLst/>
              <a:rect l="l" t="t" r="r" b="b"/>
              <a:pathLst>
                <a:path w="41000198" h="14962888">
                  <a:moveTo>
                    <a:pt x="40855416" y="14818108"/>
                  </a:moveTo>
                  <a:lnTo>
                    <a:pt x="41000198" y="14818108"/>
                  </a:lnTo>
                  <a:lnTo>
                    <a:pt x="41000198" y="14962888"/>
                  </a:lnTo>
                  <a:lnTo>
                    <a:pt x="40855416" y="14962888"/>
                  </a:lnTo>
                  <a:lnTo>
                    <a:pt x="40855416" y="1481810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18108"/>
                  </a:lnTo>
                  <a:lnTo>
                    <a:pt x="0" y="14818108"/>
                  </a:lnTo>
                  <a:lnTo>
                    <a:pt x="0" y="144780"/>
                  </a:lnTo>
                  <a:close/>
                  <a:moveTo>
                    <a:pt x="0" y="14818108"/>
                  </a:moveTo>
                  <a:lnTo>
                    <a:pt x="144780" y="14818108"/>
                  </a:lnTo>
                  <a:lnTo>
                    <a:pt x="144780" y="14962888"/>
                  </a:lnTo>
                  <a:lnTo>
                    <a:pt x="0" y="14962888"/>
                  </a:lnTo>
                  <a:lnTo>
                    <a:pt x="0" y="14818108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18108"/>
                  </a:lnTo>
                  <a:lnTo>
                    <a:pt x="40855416" y="14818108"/>
                  </a:lnTo>
                  <a:lnTo>
                    <a:pt x="40855416" y="144780"/>
                  </a:lnTo>
                  <a:close/>
                  <a:moveTo>
                    <a:pt x="144780" y="14818108"/>
                  </a:moveTo>
                  <a:lnTo>
                    <a:pt x="40855416" y="14818108"/>
                  </a:lnTo>
                  <a:lnTo>
                    <a:pt x="40855416" y="14962888"/>
                  </a:lnTo>
                  <a:lnTo>
                    <a:pt x="144780" y="14962888"/>
                  </a:lnTo>
                  <a:lnTo>
                    <a:pt x="144780" y="14818108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2" name="Group 11"/>
          <p:cNvGrpSpPr/>
          <p:nvPr/>
        </p:nvGrpSpPr>
        <p:grpSpPr>
          <a:xfrm>
            <a:off x="6563728" y="363847"/>
            <a:ext cx="6232036" cy="1340475"/>
            <a:chOff x="6563728" y="363847"/>
            <a:chExt cx="6232036" cy="1340475"/>
          </a:xfrm>
        </p:grpSpPr>
        <p:sp>
          <p:nvSpPr>
            <p:cNvPr id="8" name="Freeform 8"/>
            <p:cNvSpPr/>
            <p:nvPr/>
          </p:nvSpPr>
          <p:spPr>
            <a:xfrm>
              <a:off x="6619529" y="455146"/>
              <a:ext cx="6165707" cy="1231950"/>
            </a:xfrm>
            <a:custGeom>
              <a:avLst/>
              <a:gdLst/>
              <a:ahLst/>
              <a:cxnLst/>
              <a:rect l="l" t="t" r="r" b="b"/>
              <a:pathLst>
                <a:path w="7437472" h="908257">
                  <a:moveTo>
                    <a:pt x="0" y="853647"/>
                  </a:moveTo>
                  <a:lnTo>
                    <a:pt x="0" y="908257"/>
                  </a:lnTo>
                  <a:lnTo>
                    <a:pt x="7437472" y="908257"/>
                  </a:lnTo>
                  <a:lnTo>
                    <a:pt x="7437472" y="0"/>
                  </a:lnTo>
                  <a:lnTo>
                    <a:pt x="7382862" y="0"/>
                  </a:lnTo>
                  <a:lnTo>
                    <a:pt x="7382862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609000" y="437920"/>
              <a:ext cx="6186764" cy="1266402"/>
            </a:xfrm>
            <a:custGeom>
              <a:avLst/>
              <a:gdLst/>
              <a:ahLst/>
              <a:cxnLst/>
              <a:rect l="l" t="t" r="r" b="b"/>
              <a:pathLst>
                <a:path w="7462872" h="933657">
                  <a:moveTo>
                    <a:pt x="7395562" y="0"/>
                  </a:moveTo>
                  <a:lnTo>
                    <a:pt x="7395562" y="12700"/>
                  </a:lnTo>
                  <a:lnTo>
                    <a:pt x="7450172" y="12700"/>
                  </a:lnTo>
                  <a:lnTo>
                    <a:pt x="7450172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7462872" y="933657"/>
                  </a:lnTo>
                  <a:lnTo>
                    <a:pt x="7462872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6563728" y="363847"/>
              <a:ext cx="6165707" cy="1231950"/>
            </a:xfrm>
            <a:custGeom>
              <a:avLst/>
              <a:gdLst/>
              <a:ahLst/>
              <a:cxnLst/>
              <a:rect l="l" t="t" r="r" b="b"/>
              <a:pathLst>
                <a:path w="7437472" h="908257">
                  <a:moveTo>
                    <a:pt x="0" y="0"/>
                  </a:moveTo>
                  <a:lnTo>
                    <a:pt x="7437472" y="0"/>
                  </a:lnTo>
                  <a:lnTo>
                    <a:pt x="7437472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6563728" y="444340"/>
              <a:ext cx="6165707" cy="115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 ĐẦU</a:t>
              </a:r>
              <a:endParaRPr lang="en-US" sz="6000" b="1" spc="-112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990601" y="2400300"/>
            <a:ext cx="155290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giằng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Long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68)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 </a:t>
            </a:r>
            <a:r>
              <a:rPr lang="en-US" sz="400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155" y="5495405"/>
            <a:ext cx="7502295" cy="41790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058399" y="5299487"/>
            <a:ext cx="64612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giác ABC như vậy gọi là tam giác gì?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rcRect/>
          <a:stretch>
            <a:fillRect/>
          </a:stretch>
        </p:blipFill>
        <p:spPr>
          <a:xfrm>
            <a:off x="12801600" y="7796517"/>
            <a:ext cx="1815116" cy="1552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43263" y="3771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14399" y="1863191"/>
            <a:ext cx="2802467" cy="969496"/>
            <a:chOff x="1388533" y="3695700"/>
            <a:chExt cx="2802467" cy="9694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522824" y="1832908"/>
            <a:ext cx="1362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68885" y="419100"/>
            <a:ext cx="7308035" cy="1194058"/>
            <a:chOff x="4320952" y="4379126"/>
            <a:chExt cx="7308035" cy="1194058"/>
          </a:xfrm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4988444" y="4386272"/>
              <a:ext cx="6148222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  <a:endPara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71156" y="4914900"/>
            <a:ext cx="15799197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AC. Ta </a:t>
            </a:r>
            <a:r>
              <a:rPr lang="en-US" sz="400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507" y="5981700"/>
            <a:ext cx="5057693" cy="41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7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8" name="Group 7"/>
          <p:cNvGrpSpPr/>
          <p:nvPr/>
        </p:nvGrpSpPr>
        <p:grpSpPr>
          <a:xfrm>
            <a:off x="3048000" y="3578565"/>
            <a:ext cx="11887200" cy="3774735"/>
            <a:chOff x="0" y="0"/>
            <a:chExt cx="8520421" cy="2899380"/>
          </a:xfrm>
        </p:grpSpPr>
        <p:grpSp>
          <p:nvGrpSpPr>
            <p:cNvPr id="19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2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24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13"/>
            <p:cNvSpPr txBox="1"/>
            <p:nvPr/>
          </p:nvSpPr>
          <p:spPr>
            <a:xfrm>
              <a:off x="472444" y="930271"/>
              <a:ext cx="7426524" cy="886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7502" b="1" spc="-112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7502" b="1" spc="-11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933698" y="2481395"/>
            <a:ext cx="12344400" cy="833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13985" y="6972300"/>
            <a:ext cx="2386604" cy="236572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819881" y="6388075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3698" y="3357330"/>
            <a:ext cx="127900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Tam </a:t>
            </a:r>
            <a:r>
              <a:rPr lang="fr-FR" sz="43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60°</a:t>
            </a:r>
            <a:endParaRPr lang="en-US" sz="43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Tam </a:t>
            </a:r>
            <a:r>
              <a:rPr lang="fr-FR" sz="43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Tam </a:t>
            </a:r>
            <a:r>
              <a:rPr lang="fr-FR" sz="43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3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Tam </a:t>
            </a:r>
            <a:r>
              <a:rPr lang="fr-FR" sz="43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3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38203" y="876300"/>
            <a:ext cx="16687797" cy="9410700"/>
            <a:chOff x="0" y="0"/>
            <a:chExt cx="6038062" cy="6076340"/>
          </a:xfrm>
        </p:grpSpPr>
        <p:sp>
          <p:nvSpPr>
            <p:cNvPr id="5" name="Freeform 5"/>
            <p:cNvSpPr/>
            <p:nvPr/>
          </p:nvSpPr>
          <p:spPr>
            <a:xfrm>
              <a:off x="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724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059760" y="7372392"/>
            <a:ext cx="2151040" cy="21322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515600" y="3454714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52338" y="1832976"/>
            <a:ext cx="15116924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endParaRPr lang="en-US" sz="4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2250" y="2782977"/>
            <a:ext cx="9144000" cy="35035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43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30°				B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45°</a:t>
            </a:r>
            <a:endParaRPr lang="en-US" sz="43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43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60°				D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90°</a:t>
            </a:r>
            <a:endParaRPr lang="en-US" sz="43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866900" y="2782365"/>
            <a:ext cx="15316200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 tam giác ABC cân tại A. Chọn phát biểu sai:</a:t>
            </a:r>
            <a:endParaRPr lang="en-US" sz="4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301687" y="7231344"/>
            <a:ext cx="2127990" cy="210937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439400" y="629488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91000" y="3741054"/>
                <a:ext cx="10363200" cy="3400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43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430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B</a:t>
                </a:r>
                <a:r>
                  <a:rPr lang="fr-FR" sz="43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3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43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</m:t>
                    </m:r>
                    <m:sSup>
                      <m:sSup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430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D</a:t>
                </a:r>
                <a:r>
                  <a:rPr lang="fr-FR" sz="43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3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741054"/>
                <a:ext cx="10363200" cy="3400418"/>
              </a:xfrm>
              <a:prstGeom prst="rect">
                <a:avLst/>
              </a:prstGeom>
              <a:blipFill>
                <a:blip r:embed="rId26"/>
                <a:stretch>
                  <a:fillRect l="-2353" b="-7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4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392406" y="7044479"/>
            <a:ext cx="2438400" cy="241706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9753600" y="498074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398" y="2476500"/>
            <a:ext cx="14097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500" b="1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64°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1378" y="4381500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43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54°			B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58°</a:t>
            </a:r>
            <a:endParaRPr lang="en-US" sz="43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43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72°			D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90°</a:t>
            </a:r>
            <a:endParaRPr lang="en-US" sz="43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28800" y="7062288"/>
            <a:ext cx="2460954" cy="24394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744200" y="698232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2460236"/>
            <a:ext cx="145922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500" b="1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70°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6400" y="4614009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43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64°</a:t>
            </a:r>
            <a:r>
              <a:rPr lang="en-US" sz="43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fr-FR" sz="43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53°</a:t>
            </a:r>
            <a:endParaRPr lang="en-US" sz="43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43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70°</a:t>
            </a:r>
            <a:r>
              <a:rPr lang="en-US" sz="43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fr-FR" sz="43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43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40</a:t>
            </a:r>
            <a:r>
              <a:rPr lang="fr-FR" sz="43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</a:t>
            </a:r>
            <a:endParaRPr lang="en-US" sz="43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78832" y="608625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40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(SGK – </a:t>
            </a:r>
            <a:r>
              <a:rPr lang="fr-FR" sz="400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lang="fr-FR" sz="40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2442" y="3749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  <a:blipFill>
                <a:blip r:embed="rId6"/>
                <a:stretch>
                  <a:fillRect l="-136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49200" y="4181267"/>
            <a:ext cx="4495800" cy="5381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19200" y="4736379"/>
                <a:ext cx="10984423" cy="4323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380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= AC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= AN</a:t>
                </a:r>
                <a:r>
                  <a:rPr lang="en-US" sz="38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36379"/>
                <a:ext cx="10984423" cy="4323748"/>
              </a:xfrm>
              <a:prstGeom prst="rect">
                <a:avLst/>
              </a:prstGeom>
              <a:blipFill>
                <a:blip r:embed="rId15"/>
                <a:stretch>
                  <a:fillRect l="-1387" b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78832" y="608625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(SGK – </a:t>
            </a:r>
            <a:r>
              <a:rPr kumimoji="0" lang="fr-FR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kumimoji="0" lang="fr-FR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2442" y="35974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  <a:blipFill>
                <a:blip r:embed="rId6"/>
                <a:stretch>
                  <a:fillRect l="-136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25400" y="4181267"/>
            <a:ext cx="4495800" cy="5381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8800" y="4406636"/>
                <a:ext cx="10058400" cy="5385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380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𝐴𝑁𝐶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= AN (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𝐴𝑁𝐶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(c - g - c).</a:t>
                </a:r>
                <a:endParaRPr lang="en-US" sz="3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fr-FR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BM = CN ( 2 </a:t>
                </a:r>
                <a:r>
                  <a:rPr lang="fr-FR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406636"/>
                <a:ext cx="10058400" cy="5385064"/>
              </a:xfrm>
              <a:prstGeom prst="rect">
                <a:avLst/>
              </a:prstGeom>
              <a:blipFill>
                <a:blip r:embed="rId15"/>
                <a:stretch>
                  <a:fillRect l="-2000" b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10058400" y="5564441"/>
            <a:ext cx="533400" cy="2362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2847" y="353925"/>
            <a:ext cx="5615553" cy="75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kumimoji="0" lang="fr-FR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noProof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fr-FR" sz="40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fr-FR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1583" y="6159629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Tia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  <a:blipFill>
                <a:blip r:embed="rId2"/>
                <a:stretch>
                  <a:fillRect l="-2400" r="-2333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83991">
            <a:off x="15767315" y="-2924180"/>
            <a:ext cx="1038797" cy="19838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34600" y="1404416"/>
            <a:ext cx="7696200" cy="3334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96504" y="6952562"/>
                <a:ext cx="16472048" cy="3143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380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 là </a:t>
                </a:r>
                <a:r>
                  <a:rPr lang="fr-FR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fr-FR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fr-FR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fr-FR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// AB </a:t>
                </a:r>
                <a:r>
                  <a:rPr lang="fr-FR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lang="fr-FR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fr-FR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lang="fr-FR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fr-FR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8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04" y="6952562"/>
                <a:ext cx="16472048" cy="3143938"/>
              </a:xfrm>
              <a:prstGeom prst="rect">
                <a:avLst/>
              </a:prstGeom>
              <a:blipFill>
                <a:blip r:embed="rId18"/>
                <a:stretch>
                  <a:fillRect l="-1110" b="-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78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68142" y="1357096"/>
            <a:ext cx="4095993" cy="1019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500" b="1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ĐỊNH NGHĨA</a:t>
            </a:r>
            <a:endParaRPr lang="en-US" sz="450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03320" y="468498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94476" y="2766080"/>
            <a:ext cx="10444084" cy="1938992"/>
            <a:chOff x="894476" y="3375680"/>
            <a:chExt cx="10444084" cy="1938992"/>
          </a:xfrm>
        </p:grpSpPr>
        <p:grpSp>
          <p:nvGrpSpPr>
            <p:cNvPr id="9" name="Group 8"/>
            <p:cNvGrpSpPr/>
            <p:nvPr/>
          </p:nvGrpSpPr>
          <p:grpSpPr>
            <a:xfrm>
              <a:off x="894476" y="3379697"/>
              <a:ext cx="4579479" cy="886670"/>
              <a:chOff x="906921" y="1714500"/>
              <a:chExt cx="4579479" cy="88667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aintBrush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7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100000" contrast="-7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921" y="1714500"/>
                <a:ext cx="950078" cy="88667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905000" y="1856688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b="1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HĐ1:</a:t>
                </a:r>
                <a:endParaRPr lang="en-US" sz="400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992589" y="3375680"/>
              <a:ext cx="1034597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en-US" sz="380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</a:t>
              </a:r>
              <a:r>
                <a:rPr lang="en-US" sz="4000" err="1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00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0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69, </a:t>
              </a:r>
              <a:r>
                <a:rPr lang="en-US" sz="400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0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0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400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0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AC </a:t>
              </a:r>
              <a:r>
                <a:rPr lang="en-US" sz="400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400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ABC </a:t>
              </a:r>
              <a:r>
                <a:rPr lang="en-US" sz="400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0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hay </a:t>
              </a:r>
              <a:r>
                <a:rPr lang="en-US" sz="400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0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4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9337" y="1762422"/>
            <a:ext cx="3675152" cy="38985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76600" y="5484223"/>
            <a:ext cx="6019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có: AB và AC là đường chéo của hai hình chữ nhật có kích thước 2 và 4 ô vuông. </a:t>
            </a:r>
            <a:endParaRPr lang="nl-NL" sz="400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nl-NL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 </a:t>
            </a:r>
            <a:r>
              <a:rPr lang="nl-NL" sz="40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 = AC</a:t>
            </a:r>
            <a:r>
              <a:rPr lang="nl-NL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9337" y="6279341"/>
            <a:ext cx="3477108" cy="3951963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109471" y="142961"/>
            <a:ext cx="14859000" cy="1340475"/>
            <a:chOff x="2099672" y="363847"/>
            <a:chExt cx="14859000" cy="1340475"/>
          </a:xfrm>
        </p:grpSpPr>
        <p:sp>
          <p:nvSpPr>
            <p:cNvPr id="31" name="Freeform 8"/>
            <p:cNvSpPr/>
            <p:nvPr/>
          </p:nvSpPr>
          <p:spPr>
            <a:xfrm>
              <a:off x="6619529" y="455146"/>
              <a:ext cx="6165707" cy="1231950"/>
            </a:xfrm>
            <a:custGeom>
              <a:avLst/>
              <a:gdLst/>
              <a:ahLst/>
              <a:cxnLst/>
              <a:rect l="l" t="t" r="r" b="b"/>
              <a:pathLst>
                <a:path w="7437472" h="908257">
                  <a:moveTo>
                    <a:pt x="0" y="853647"/>
                  </a:moveTo>
                  <a:lnTo>
                    <a:pt x="0" y="908257"/>
                  </a:lnTo>
                  <a:lnTo>
                    <a:pt x="7437472" y="908257"/>
                  </a:lnTo>
                  <a:lnTo>
                    <a:pt x="7437472" y="0"/>
                  </a:lnTo>
                  <a:lnTo>
                    <a:pt x="7382862" y="0"/>
                  </a:lnTo>
                  <a:lnTo>
                    <a:pt x="7382862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3" name="Freeform 9"/>
            <p:cNvSpPr/>
            <p:nvPr/>
          </p:nvSpPr>
          <p:spPr>
            <a:xfrm>
              <a:off x="6609000" y="437920"/>
              <a:ext cx="6186764" cy="1266402"/>
            </a:xfrm>
            <a:custGeom>
              <a:avLst/>
              <a:gdLst/>
              <a:ahLst/>
              <a:cxnLst/>
              <a:rect l="l" t="t" r="r" b="b"/>
              <a:pathLst>
                <a:path w="7462872" h="933657">
                  <a:moveTo>
                    <a:pt x="7395562" y="0"/>
                  </a:moveTo>
                  <a:lnTo>
                    <a:pt x="7395562" y="12700"/>
                  </a:lnTo>
                  <a:lnTo>
                    <a:pt x="7450172" y="12700"/>
                  </a:lnTo>
                  <a:lnTo>
                    <a:pt x="7450172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7462872" y="933657"/>
                  </a:lnTo>
                  <a:lnTo>
                    <a:pt x="7462872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4" name="Freeform 10"/>
            <p:cNvSpPr/>
            <p:nvPr/>
          </p:nvSpPr>
          <p:spPr>
            <a:xfrm>
              <a:off x="3733800" y="363847"/>
              <a:ext cx="11277600" cy="1231950"/>
            </a:xfrm>
            <a:custGeom>
              <a:avLst/>
              <a:gdLst/>
              <a:ahLst/>
              <a:cxnLst/>
              <a:rect l="l" t="t" r="r" b="b"/>
              <a:pathLst>
                <a:path w="7437472" h="908257">
                  <a:moveTo>
                    <a:pt x="0" y="0"/>
                  </a:moveTo>
                  <a:lnTo>
                    <a:pt x="7437472" y="0"/>
                  </a:lnTo>
                  <a:lnTo>
                    <a:pt x="7437472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35" name="TextBox 13"/>
            <p:cNvSpPr txBox="1"/>
            <p:nvPr/>
          </p:nvSpPr>
          <p:spPr>
            <a:xfrm>
              <a:off x="2099672" y="437920"/>
              <a:ext cx="14859000" cy="115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THÀNH KIẾN THỨC MỚI</a:t>
              </a:r>
              <a:endParaRPr lang="en-US" sz="6000" b="1" spc="-112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2847" y="353925"/>
            <a:ext cx="5615553" cy="75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kumimoji="0" lang="fr-FR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kumimoji="0" lang="fr-FR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0977" y="6035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Tia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  <a:blipFill>
                <a:blip r:embed="rId2"/>
                <a:stretch>
                  <a:fillRect l="-2400" r="-2333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600" y="1404416"/>
            <a:ext cx="7696200" cy="3334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5898" y="7042758"/>
                <a:ext cx="16472048" cy="2812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marR="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kumimoji="0" lang="fr-FR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endParaRPr kumimoji="0" lang="en-US" sz="3800" b="0" i="1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sz="380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 − 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 − 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 = 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°.</m:t>
                    </m:r>
                  </m:oMath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ADE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ED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ADE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98" y="7042758"/>
                <a:ext cx="16472048" cy="2812821"/>
              </a:xfrm>
              <a:prstGeom prst="rect">
                <a:avLst/>
              </a:prstGeom>
              <a:blipFill>
                <a:blip r:embed="rId18"/>
                <a:stretch>
                  <a:fillRect l="-1221" b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8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3400" y="647700"/>
            <a:ext cx="5615553" cy="750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kumimoji="0" lang="fr-FR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kumimoji="0" lang="fr-FR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1049" y="36195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063503">
            <a:off x="16575481" y="-1420465"/>
            <a:ext cx="1666800" cy="10546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3189" y="1604308"/>
                <a:ext cx="1737761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𝑀𝐴𝐵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9" y="1604308"/>
                <a:ext cx="17377611" cy="1938992"/>
              </a:xfrm>
              <a:prstGeom prst="rect">
                <a:avLst/>
              </a:prstGeom>
              <a:blipFill>
                <a:blip r:embed="rId12"/>
                <a:stretch>
                  <a:fillRect l="-1228" r="-1263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15000" y="4381500"/>
                <a:ext cx="12877800" cy="538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∆AMB 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∆AMC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</a:t>
                </a:r>
                <a:r>
                  <a:rPr lang="en-US" sz="380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BM = CM (M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</a:t>
                </a:r>
                <a:r>
                  <a:rPr lang="en-US" sz="38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(tam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38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∆AMB = ∆AMC (c - c - c</a:t>
                </a:r>
                <a:r>
                  <a:rPr lang="en-US" sz="38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fr-FR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38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381500"/>
                <a:ext cx="12877800" cy="5384679"/>
              </a:xfrm>
              <a:prstGeom prst="rect">
                <a:avLst/>
              </a:prstGeom>
              <a:blipFill>
                <a:blip r:embed="rId13"/>
                <a:stretch>
                  <a:fillRect l="-1563" b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4746" y="4819188"/>
            <a:ext cx="4655455" cy="5124912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16230600" y="5351978"/>
            <a:ext cx="4572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4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4958" y="610397"/>
            <a:ext cx="17602200" cy="9067800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82616" y="991397"/>
                <a:ext cx="14192890" cy="998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fr-FR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=45°</m:t>
                    </m:r>
                  </m:oMath>
                </a14:m>
                <a:r>
                  <a:rPr lang="fr-FR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616" y="991397"/>
                <a:ext cx="14192890" cy="998863"/>
              </a:xfrm>
              <a:prstGeom prst="rect">
                <a:avLst/>
              </a:prstGeom>
              <a:blipFill>
                <a:blip r:embed="rId2"/>
                <a:stretch>
                  <a:fillRect l="-1418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66800" y="1143797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5642" y="2134397"/>
                <a:ext cx="17205158" cy="7227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Tam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𝑀𝐵𝐴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=45°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(</a:t>
                </a:r>
                <a:r>
                  <a:rPr lang="en-US" sz="380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</a:t>
                </a:r>
                <a:endParaRPr lang="en-US" sz="3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380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𝐴𝑀𝐵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=180°−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𝑀𝐵𝐴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𝑀𝐴𝐵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180° − 45° − 45° = 90°.</m:t>
                      </m:r>
                    </m:oMath>
                  </m:oMathPara>
                </a14:m>
                <a:endParaRPr lang="en-US" sz="3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</a:t>
                </a:r>
                <a:r>
                  <a:rPr lang="en-US" sz="380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BM hay tam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(2).</a:t>
                </a:r>
                <a:endParaRPr lang="en-US" sz="3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8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endParaRPr lang="en-US" sz="3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endParaRPr lang="en-US" sz="3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2134397"/>
                <a:ext cx="17205158" cy="7227107"/>
              </a:xfrm>
              <a:prstGeom prst="rect">
                <a:avLst/>
              </a:prstGeom>
              <a:blipFill>
                <a:blip r:embed="rId12"/>
                <a:stretch>
                  <a:fillRect l="-1063" b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66800" y="537874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 </a:t>
            </a:r>
            <a:r>
              <a:rPr kumimoji="0" lang="fr-FR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kumimoji="0" lang="fr-FR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5474" y="7075557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800" y="1567549"/>
                <a:ext cx="16078200" cy="4640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76,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𝐵𝐶𝐸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𝐷𝐵𝐶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67549"/>
                <a:ext cx="16078200" cy="4640566"/>
              </a:xfrm>
              <a:prstGeom prst="rect">
                <a:avLst/>
              </a:prstGeom>
              <a:blipFill>
                <a:blip r:embed="rId6"/>
                <a:stretch>
                  <a:fillRect l="-1327" r="-455" b="-4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65568" y="3160115"/>
            <a:ext cx="5105400" cy="3659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85474" y="7429500"/>
                <a:ext cx="15773400" cy="190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ABD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BD = DA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Tam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BCE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= CE = EB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𝐵𝐶𝐸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𝐵𝐸𝐶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=60°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74" y="7429500"/>
                <a:ext cx="15773400" cy="1905393"/>
              </a:xfrm>
              <a:prstGeom prst="rect">
                <a:avLst/>
              </a:prstGeom>
              <a:blipFill>
                <a:blip r:embed="rId15"/>
                <a:stretch>
                  <a:fillRect l="-1082" b="-6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8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38200" y="7709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72590" y="1653222"/>
                <a:ext cx="10936705" cy="4536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𝐸𝐵𝐶</m:t>
                        </m:r>
                      </m:e>
                    </m:acc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d>
                  </m:oMath>
                </a14:m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 // BE.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𝐵𝐶𝐸</m:t>
                        </m:r>
                      </m:e>
                    </m:acc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d>
                  </m:oMath>
                </a14:m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BD // CE</a:t>
                </a:r>
                <a:r>
                  <a:rPr lang="en-US" sz="38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90" y="1653222"/>
                <a:ext cx="10936705" cy="4536883"/>
              </a:xfrm>
              <a:prstGeom prst="rect">
                <a:avLst/>
              </a:prstGeom>
              <a:blipFill>
                <a:blip r:embed="rId14"/>
                <a:stretch>
                  <a:fillRect l="-1561" r="-1171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200" y="6591300"/>
                <a:ext cx="14859000" cy="190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</m:oMath>
                </a14:m>
                <a:r>
                  <a:rPr lang="fr-FR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fr-FR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fr-FR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∆ABD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𝐷𝐴𝐵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𝐴𝐷𝐵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60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 +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60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 =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120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°.</m:t>
                      </m:r>
                    </m:oMath>
                  </m:oMathPara>
                </a14:m>
                <a:endParaRPr lang="en-US" sz="3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591300"/>
                <a:ext cx="14859000" cy="1905393"/>
              </a:xfrm>
              <a:prstGeom prst="rect">
                <a:avLst/>
              </a:prstGeom>
              <a:blipFill>
                <a:blip r:embed="rId15"/>
                <a:stretch>
                  <a:fillRect l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496800" y="1693299"/>
            <a:ext cx="5105400" cy="3659785"/>
          </a:xfrm>
          <a:prstGeom prst="rect">
            <a:avLst/>
          </a:prstGeom>
        </p:spPr>
      </p:pic>
      <p:pic>
        <p:nvPicPr>
          <p:cNvPr id="20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>
            <a:off x="13712327" y="8115300"/>
            <a:ext cx="2674346" cy="193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9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163053" y="723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43000" y="1777258"/>
                <a:ext cx="10439400" cy="6261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)  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∆DBC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∆ABE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: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DB = AB (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e>
                      </m:acc>
                      <m:r>
                        <a:rPr kumimoji="0" lang="fr-FR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𝐴𝐵𝐸</m:t>
                          </m:r>
                        </m:e>
                      </m:acc>
                      <m:d>
                        <m:d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=120°</m:t>
                          </m:r>
                        </m:e>
                      </m:d>
                    </m:oMath>
                  </m:oMathPara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 = BE (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∆DBC = ∆ABE(c - g - c</a:t>
                </a:r>
                <a:r>
                  <a:rPr kumimoji="0" lang="en-US" sz="3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CD = EA (2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AE = CD.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777258"/>
                <a:ext cx="10439400" cy="6261842"/>
              </a:xfrm>
              <a:prstGeom prst="rect">
                <a:avLst/>
              </a:prstGeom>
              <a:blipFill>
                <a:blip r:embed="rId14"/>
                <a:stretch>
                  <a:fillRect l="-1636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39600" y="2262572"/>
            <a:ext cx="5105400" cy="3659785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>
            <a:off x="9525000" y="2987046"/>
            <a:ext cx="685800" cy="2362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>
            <a:off x="13255127" y="8001000"/>
            <a:ext cx="2674346" cy="193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8" name="Group 7"/>
          <p:cNvGrpSpPr/>
          <p:nvPr/>
        </p:nvGrpSpPr>
        <p:grpSpPr>
          <a:xfrm>
            <a:off x="3048000" y="3578565"/>
            <a:ext cx="11887200" cy="3774735"/>
            <a:chOff x="0" y="0"/>
            <a:chExt cx="8520421" cy="2899380"/>
          </a:xfrm>
        </p:grpSpPr>
        <p:grpSp>
          <p:nvGrpSpPr>
            <p:cNvPr id="19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2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24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13"/>
            <p:cNvSpPr txBox="1"/>
            <p:nvPr/>
          </p:nvSpPr>
          <p:spPr>
            <a:xfrm>
              <a:off x="472444" y="930271"/>
              <a:ext cx="7426524" cy="886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2" b="1" i="0" u="none" strike="noStrike" kern="1200" cap="none" spc="-112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VẬN</a:t>
              </a:r>
              <a:r>
                <a:rPr kumimoji="0" lang="en-US" sz="7502" b="1" i="0" u="none" strike="noStrike" kern="1200" cap="none" spc="-112" normalizeH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DỤNG</a:t>
              </a:r>
              <a:endParaRPr kumimoji="0" lang="en-US" sz="7502" b="1" i="0" u="none" strike="noStrike" kern="1200" cap="none" spc="-112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9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190500"/>
                <a:ext cx="17754600" cy="6232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800" b="1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fr-FR" sz="3800" b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(SGK – </a:t>
                </a:r>
                <a:r>
                  <a:rPr lang="fr-FR" sz="3800" b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tr.96)</a:t>
                </a:r>
                <a:r>
                  <a:rPr lang="en-US" sz="380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phù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cấu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77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"/>
                <a:ext cx="17754600" cy="6232475"/>
              </a:xfrm>
              <a:prstGeom prst="rect">
                <a:avLst/>
              </a:prstGeom>
              <a:blipFill>
                <a:blip r:embed="rId2"/>
                <a:stretch>
                  <a:fillRect l="-1133" r="-1099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0" y="6342567"/>
            <a:ext cx="3338479" cy="2839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" y="6174789"/>
                <a:ext cx="1402080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ngói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140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fibro xi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măng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148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đô̂i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tôn</a:t>
                </a:r>
                <a:r>
                  <a:rPr lang="en-US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174789"/>
                <a:ext cx="14020800" cy="3600986"/>
              </a:xfrm>
              <a:prstGeom prst="rect">
                <a:avLst/>
              </a:prstGeom>
              <a:blipFill>
                <a:blip r:embed="rId4"/>
                <a:stretch>
                  <a:fillRect l="-1435" r="-1435" b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73606">
            <a:off x="17147962" y="10882238"/>
            <a:ext cx="866578" cy="16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91000" y="1141517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2290915"/>
                <a:ext cx="17535304" cy="6274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ABC: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80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=120°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180°−120°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=30°</m:t>
                    </m:r>
                  </m:oMath>
                </a14:m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120°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30</a:t>
                </a:r>
                <a:r>
                  <a:rPr lang="en-US" sz="38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°.</a:t>
                </a:r>
                <a:endParaRPr lang="en-US" sz="3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90915"/>
                <a:ext cx="17535304" cy="6274218"/>
              </a:xfrm>
              <a:prstGeom prst="rect">
                <a:avLst/>
              </a:prstGeom>
              <a:blipFill>
                <a:blip r:embed="rId17"/>
                <a:stretch>
                  <a:fillRect l="-1147" b="-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39600" y="2115776"/>
            <a:ext cx="4724400" cy="40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7051" y="972205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2926" y="5143500"/>
                <a:ext cx="17551346" cy="310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</a:t>
                </a:r>
                <a:r>
                  <a:rPr lang="en-US" sz="38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=148°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180°−148°</m:t>
                        </m:r>
                      </m:num>
                      <m:den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=16°</m:t>
                    </m:r>
                  </m:oMath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148°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16°.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5143500"/>
                <a:ext cx="17551346" cy="3109441"/>
              </a:xfrm>
              <a:prstGeom prst="rect">
                <a:avLst/>
              </a:prstGeom>
              <a:blipFill>
                <a:blip r:embed="rId17"/>
                <a:stretch>
                  <a:fillRect l="-1146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2926" y="1798080"/>
                <a:ext cx="11815011" cy="310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=140°</m:t>
                    </m:r>
                  </m:oMath>
                </a14:m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180°−140°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=20°</m:t>
                    </m:r>
                  </m:oMath>
                </a14:m>
                <a:endParaRPr lang="en-US" sz="3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140°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20°.</a:t>
                </a:r>
                <a:endParaRPr lang="en-US" sz="38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1798080"/>
                <a:ext cx="11815011" cy="3109441"/>
              </a:xfrm>
              <a:prstGeom prst="rect">
                <a:avLst/>
              </a:prstGeom>
              <a:blipFill>
                <a:blip r:embed="rId18"/>
                <a:stretch>
                  <a:fillRect l="-1703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708514" y="1798079"/>
            <a:ext cx="4724400" cy="40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2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7612" y="3009900"/>
            <a:ext cx="16372588" cy="641640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7" name="Group 16"/>
          <p:cNvGrpSpPr/>
          <p:nvPr/>
        </p:nvGrpSpPr>
        <p:grpSpPr>
          <a:xfrm>
            <a:off x="152400" y="1089101"/>
            <a:ext cx="5748068" cy="1052676"/>
            <a:chOff x="4185016" y="1375903"/>
            <a:chExt cx="9931621" cy="1285047"/>
          </a:xfrm>
        </p:grpSpPr>
        <p:grpSp>
          <p:nvGrpSpPr>
            <p:cNvPr id="7" name="Group 7"/>
            <p:cNvGrpSpPr/>
            <p:nvPr/>
          </p:nvGrpSpPr>
          <p:grpSpPr>
            <a:xfrm>
              <a:off x="4185016" y="1375903"/>
              <a:ext cx="9931621" cy="1285047"/>
              <a:chOff x="0" y="67310"/>
              <a:chExt cx="5851518" cy="7571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5758808" cy="744425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808" y="908257"/>
                    </a:lnTo>
                    <a:lnTo>
                      <a:pt x="5758808" y="0"/>
                    </a:lnTo>
                    <a:lnTo>
                      <a:pt x="5704198" y="0"/>
                    </a:lnTo>
                    <a:lnTo>
                      <a:pt x="570419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5784208" cy="7382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5716898" y="0"/>
                    </a:moveTo>
                    <a:lnTo>
                      <a:pt x="5716898" y="12700"/>
                    </a:ln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4208" y="933657"/>
                    </a:lnTo>
                    <a:lnTo>
                      <a:pt x="578420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90974"/>
                <a:ext cx="5758808" cy="714578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0"/>
                    </a:moveTo>
                    <a:lnTo>
                      <a:pt x="5758808" y="0"/>
                    </a:lnTo>
                    <a:lnTo>
                      <a:pt x="575880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93D8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80010"/>
                <a:ext cx="5784208" cy="7255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80010" y="933657"/>
                    </a:moveTo>
                    <a:lnTo>
                      <a:pt x="5784208" y="933657"/>
                    </a:lnTo>
                    <a:lnTo>
                      <a:pt x="5784208" y="80010"/>
                    </a:lnTo>
                    <a:lnTo>
                      <a:pt x="5784208" y="67310"/>
                    </a:lnTo>
                    <a:lnTo>
                      <a:pt x="5784208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4898197" y="1455250"/>
              <a:ext cx="8391013" cy="1199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4000" b="1" spc="-112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 GHI NHỚ 1:</a:t>
              </a:r>
              <a:endParaRPr lang="en-US" sz="4000" b="1" spc="-112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90299" y="3254101"/>
            <a:ext cx="12856878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vi-VN" sz="40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Tam giác cân là tam giác có hai cạnh bằng nhau.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4711" r="4291" b="12707"/>
          <a:stretch/>
        </p:blipFill>
        <p:spPr>
          <a:xfrm>
            <a:off x="496519" y="4712655"/>
            <a:ext cx="3505200" cy="3733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352800" y="4098890"/>
            <a:ext cx="13715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 </a:t>
            </a:r>
            <a:r>
              <a:rPr lang="en-US" sz="400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AC.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50000"/>
              </a:lnSpc>
              <a:buFontTx/>
              <a:buChar char="-"/>
              <a:tabLst>
                <a:tab pos="457200" algn="l"/>
              </a:tabLst>
            </a:pPr>
            <a:r>
              <a:rPr lang="en-US" sz="4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 </a:t>
            </a:r>
            <a:r>
              <a:rPr lang="en-US" sz="400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A;</a:t>
            </a:r>
            <a:endParaRPr lang="en-US" sz="4000" i="1" smtClean="0">
              <a:effectLst/>
              <a:latin typeface="Cambria Math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>
              <a:lnSpc>
                <a:spcPct val="150000"/>
              </a:lnSpc>
              <a:buFontTx/>
              <a:buChar char="-"/>
              <a:tabLst>
                <a:tab pos="457200" algn="l"/>
              </a:tabLst>
            </a:pPr>
            <a:r>
              <a:rPr lang="en-US" sz="4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AB, AC </a:t>
            </a:r>
            <a:r>
              <a:rPr lang="en-US" sz="400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 </a:t>
            </a:r>
            <a:r>
              <a:rPr lang="en-US" sz="400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endParaRPr lang="en-US" sz="40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50000"/>
              </a:lnSpc>
              <a:buFontTx/>
              <a:buChar char="-"/>
              <a:tabLst>
                <a:tab pos="457200" algn="l"/>
              </a:tabLst>
            </a:pPr>
            <a:r>
              <a:rPr lang="en-US" sz="400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en-US" sz="400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là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4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" y="12700"/>
            <a:ext cx="18267680" cy="1030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772" y="1742275"/>
                <a:ext cx="1091588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72" y="1742275"/>
                <a:ext cx="10915883" cy="1938992"/>
              </a:xfrm>
              <a:prstGeom prst="rect">
                <a:avLst/>
              </a:prstGeom>
              <a:blipFill>
                <a:blip r:embed="rId6"/>
                <a:stretch>
                  <a:fillRect l="-1954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6155" y="973541"/>
            <a:ext cx="5959645" cy="3476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03692" y="3156963"/>
                <a:ext cx="10838348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Cho tam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92" y="3156963"/>
                <a:ext cx="10838348" cy="1839606"/>
              </a:xfrm>
              <a:prstGeom prst="rect">
                <a:avLst/>
              </a:prstGeom>
              <a:blipFill>
                <a:blip r:embed="rId8"/>
                <a:stretch>
                  <a:fillRect l="-202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19200" y="6210300"/>
                <a:ext cx="1084636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),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210300"/>
                <a:ext cx="10846368" cy="2862322"/>
              </a:xfrm>
              <a:prstGeom prst="rect">
                <a:avLst/>
              </a:prstGeom>
              <a:blipFill>
                <a:blip r:embed="rId9"/>
                <a:stretch>
                  <a:fillRect l="-1967" r="-1967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20600" y="4948892"/>
            <a:ext cx="5085172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7355" y="1031241"/>
            <a:ext cx="5959645" cy="3476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0600" y="4991100"/>
            <a:ext cx="5085172" cy="4724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400" y="4191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4067" y="1181100"/>
                <a:ext cx="8713333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tam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Tam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40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</a:t>
                </a:r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endParaRPr lang="en-US" sz="40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ạnh</a:t>
                </a:r>
                <a:r>
                  <a:rPr lang="en-US" sz="40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𝐷𝐺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b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67" y="1181100"/>
                <a:ext cx="8713333" cy="7478970"/>
              </a:xfrm>
              <a:prstGeom prst="rect">
                <a:avLst/>
              </a:prstGeom>
              <a:blipFill>
                <a:blip r:embed="rId8"/>
                <a:stretch>
                  <a:fillRect l="-2448" r="-2448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76098" y="8458139"/>
                <a:ext cx="9920501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98" y="8458139"/>
                <a:ext cx="9920501" cy="1046633"/>
              </a:xfrm>
              <a:prstGeom prst="rect">
                <a:avLst/>
              </a:prstGeom>
              <a:blipFill>
                <a:blip r:embed="rId9"/>
                <a:stretch>
                  <a:fillRect l="-1967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4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85800" y="190997"/>
            <a:ext cx="11353800" cy="1395144"/>
            <a:chOff x="-4572000" y="4254240"/>
            <a:chExt cx="11353800" cy="1395144"/>
          </a:xfrm>
        </p:grpSpPr>
        <p:grpSp>
          <p:nvGrpSpPr>
            <p:cNvPr id="4" name="Group 4"/>
            <p:cNvGrpSpPr/>
            <p:nvPr/>
          </p:nvGrpSpPr>
          <p:grpSpPr>
            <a:xfrm>
              <a:off x="-4572000" y="4254240"/>
              <a:ext cx="11353800" cy="1395144"/>
              <a:chOff x="-31178453" y="72390"/>
              <a:chExt cx="57352957" cy="367047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92" y="72390"/>
                <a:ext cx="26102112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-31178453" y="145242"/>
                <a:ext cx="25019746" cy="2775125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-4310505" y="4322296"/>
              <a:ext cx="3935693" cy="10192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smtClean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  <a:r>
                <a:rPr kumimoji="0" lang="en-US" sz="45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4500" b="1" noProof="0" smtClean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 CHẤT</a:t>
              </a:r>
              <a:endPara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065006" y="1600863"/>
            <a:ext cx="107459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40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HĐ 2</a:t>
            </a:r>
            <a:r>
              <a:rPr lang="nl-NL" sz="4000" b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00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 </a:t>
            </a:r>
            <a:r>
              <a:rPr lang="en-US" sz="4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 tại A,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Acắt </a:t>
            </a:r>
            <a:r>
              <a:rPr lang="en-US" sz="40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 tai D (</a:t>
            </a:r>
            <a:r>
              <a:rPr lang="en-US" sz="4000" i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en-US" sz="4000" i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</a:t>
            </a:r>
            <a:r>
              <a:rPr lang="en-US" sz="400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1352" y="4000500"/>
            <a:ext cx="4371285" cy="50685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3000" y="4762500"/>
            <a:ext cx="99411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Hai tam </a:t>
            </a:r>
            <a:r>
              <a:rPr lang="en-US" sz="400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ABD và ACD có </a:t>
            </a:r>
            <a:r>
              <a:rPr lang="en-US" sz="400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400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00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0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Hai </a:t>
            </a:r>
            <a:r>
              <a:rPr lang="en-US" sz="400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và C có </a:t>
            </a:r>
            <a:r>
              <a:rPr lang="en-US" sz="400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400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00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0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1"/>
              </a:ext>
            </a:extLst>
          </a:blip>
          <a:srcRect/>
          <a:stretch>
            <a:fillRect/>
          </a:stretch>
        </p:blipFill>
        <p:spPr>
          <a:xfrm>
            <a:off x="12039600" y="2192112"/>
            <a:ext cx="1982152" cy="12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4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28" y="2239629"/>
            <a:ext cx="4624137" cy="5361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21426" y="188490"/>
                <a:ext cx="11423275" cy="2893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b="1" u="sng" smtClean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Giải:</a:t>
                </a:r>
                <a:endParaRPr lang="en-US" sz="4000" b="1" u="sng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Tam </a:t>
                </a:r>
                <a:r>
                  <a:rPr lang="en-US" sz="40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AD </a:t>
                </a:r>
                <a:r>
                  <a:rPr lang="en-US" sz="40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𝐶𝐴𝐷</m:t>
                        </m:r>
                      </m:e>
                    </m:acc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426" y="188490"/>
                <a:ext cx="11423275" cy="2893293"/>
              </a:xfrm>
              <a:prstGeom prst="rect">
                <a:avLst/>
              </a:prstGeom>
              <a:blipFill>
                <a:blip r:embed="rId11"/>
                <a:stretch>
                  <a:fillRect l="-1654" b="-3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523426" y="7897552"/>
                <a:ext cx="10287000" cy="939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426" y="7897552"/>
                <a:ext cx="10287000" cy="939360"/>
              </a:xfrm>
              <a:prstGeom prst="rect">
                <a:avLst/>
              </a:prstGeom>
              <a:blipFill>
                <a:blip r:embed="rId12"/>
                <a:stretch>
                  <a:fillRect l="-1777" b="-2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6"/>
              </a:ext>
            </a:extLst>
          </a:blip>
          <a:srcRect/>
          <a:stretch>
            <a:fillRect/>
          </a:stretch>
        </p:blipFill>
        <p:spPr>
          <a:xfrm>
            <a:off x="2391513" y="8595360"/>
            <a:ext cx="1219200" cy="815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229904" y="2861455"/>
                <a:ext cx="11423275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𝐵𝐴𝐷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𝐶𝐴𝐷</m:t>
                          </m:r>
                        </m:e>
                      </m:acc>
                    </m:oMath>
                  </m:oMathPara>
                </a14:m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 </a:t>
                </a:r>
                <a:r>
                  <a:rPr lang="en-US" sz="400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400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904" y="2861455"/>
                <a:ext cx="11423275" cy="4739952"/>
              </a:xfrm>
              <a:prstGeom prst="rect">
                <a:avLst/>
              </a:prstGeom>
              <a:blipFill>
                <a:blip r:embed="rId37"/>
                <a:stretch>
                  <a:fillRect l="-1441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12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56052" y="3656867"/>
            <a:ext cx="15431748" cy="585398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127892" y="1258494"/>
            <a:ext cx="9931621" cy="1698913"/>
            <a:chOff x="0" y="0"/>
            <a:chExt cx="5851518" cy="1000967"/>
          </a:xfrm>
        </p:grpSpPr>
        <p:sp>
          <p:nvSpPr>
            <p:cNvPr id="8" name="Freeform 8"/>
            <p:cNvSpPr/>
            <p:nvPr/>
          </p:nvSpPr>
          <p:spPr>
            <a:xfrm>
              <a:off x="80010" y="8001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853647"/>
                  </a:moveTo>
                  <a:lnTo>
                    <a:pt x="0" y="908257"/>
                  </a:lnTo>
                  <a:lnTo>
                    <a:pt x="5758808" y="908257"/>
                  </a:lnTo>
                  <a:lnTo>
                    <a:pt x="5758808" y="0"/>
                  </a:lnTo>
                  <a:lnTo>
                    <a:pt x="5704198" y="0"/>
                  </a:lnTo>
                  <a:lnTo>
                    <a:pt x="5704198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7310" y="6731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5716898" y="0"/>
                  </a:moveTo>
                  <a:lnTo>
                    <a:pt x="5716898" y="12700"/>
                  </a:ln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5784208" y="933657"/>
                  </a:lnTo>
                  <a:lnTo>
                    <a:pt x="578420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0"/>
                  </a:moveTo>
                  <a:lnTo>
                    <a:pt x="5758808" y="0"/>
                  </a:lnTo>
                  <a:lnTo>
                    <a:pt x="5758808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FF93D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80010" y="933657"/>
                  </a:moveTo>
                  <a:lnTo>
                    <a:pt x="5784208" y="933657"/>
                  </a:lnTo>
                  <a:lnTo>
                    <a:pt x="5784208" y="80010"/>
                  </a:lnTo>
                  <a:lnTo>
                    <a:pt x="5784208" y="67310"/>
                  </a:lnTo>
                  <a:lnTo>
                    <a:pt x="5784208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898197" y="1455250"/>
            <a:ext cx="8391013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12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6000" b="1" i="0" u="none" strike="noStrike" kern="1200" cap="none" spc="-112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LUẬN</a:t>
            </a:r>
            <a:endParaRPr kumimoji="0" lang="en-US" sz="6000" b="1" i="0" u="none" strike="noStrike" kern="1200" cap="none" spc="-112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31156" r="28102" b="22486"/>
          <a:stretch/>
        </p:blipFill>
        <p:spPr>
          <a:xfrm>
            <a:off x="12450229" y="5494644"/>
            <a:ext cx="3218567" cy="3962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83299" y="3928632"/>
            <a:ext cx="1537725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500" b="1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500" b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500" b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500" b="1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500" b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500" b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b="1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500" b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500" b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500" b="1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500" b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500" b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b="1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500" b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500" b="1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819566" y="5169947"/>
            <a:ext cx="4876171" cy="4202438"/>
            <a:chOff x="6921948" y="5377375"/>
            <a:chExt cx="4876171" cy="4202438"/>
          </a:xfrm>
        </p:grpSpPr>
        <p:sp>
          <p:nvSpPr>
            <p:cNvPr id="18" name="Isosceles Triangle 17"/>
            <p:cNvSpPr/>
            <p:nvPr/>
          </p:nvSpPr>
          <p:spPr>
            <a:xfrm>
              <a:off x="6921948" y="5377375"/>
              <a:ext cx="4572000" cy="3793414"/>
            </a:xfrm>
            <a:prstGeom prst="triangle">
              <a:avLst>
                <a:gd name="adj" fmla="val 46071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rot="21177857">
              <a:off x="6939935" y="8817813"/>
              <a:ext cx="381000" cy="762000"/>
            </a:xfrm>
            <a:prstGeom prst="arc">
              <a:avLst>
                <a:gd name="adj1" fmla="val 16474204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14042258">
              <a:off x="11114459" y="8611893"/>
              <a:ext cx="533400" cy="833921"/>
            </a:xfrm>
            <a:prstGeom prst="arc">
              <a:avLst>
                <a:gd name="adj1" fmla="val 17150545"/>
                <a:gd name="adj2" fmla="val 44032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73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1487</Words>
  <Application>Microsoft Office PowerPoint</Application>
  <PresentationFormat>Custom</PresentationFormat>
  <Paragraphs>243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Cambria Math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Yellow Green Black Lined Grids and Frames Senior High to Uni Education Presentation</dc:title>
  <dc:creator>Administrator</dc:creator>
  <cp:lastModifiedBy>Admin</cp:lastModifiedBy>
  <cp:revision>111</cp:revision>
  <dcterms:created xsi:type="dcterms:W3CDTF">2006-08-16T00:00:00Z</dcterms:created>
  <dcterms:modified xsi:type="dcterms:W3CDTF">2025-04-26T11:41:47Z</dcterms:modified>
  <dc:identifier>DAFSQ6U-uu0</dc:identifier>
</cp:coreProperties>
</file>