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1"/>
  </p:notesMasterIdLst>
  <p:sldIdLst>
    <p:sldId id="312" r:id="rId2"/>
    <p:sldId id="313" r:id="rId3"/>
    <p:sldId id="258" r:id="rId4"/>
    <p:sldId id="259" r:id="rId5"/>
    <p:sldId id="260" r:id="rId6"/>
    <p:sldId id="261" r:id="rId7"/>
    <p:sldId id="262" r:id="rId8"/>
    <p:sldId id="272" r:id="rId9"/>
    <p:sldId id="323" r:id="rId10"/>
    <p:sldId id="267" r:id="rId11"/>
    <p:sldId id="319" r:id="rId12"/>
    <p:sldId id="275" r:id="rId13"/>
    <p:sldId id="263" r:id="rId14"/>
    <p:sldId id="321" r:id="rId15"/>
    <p:sldId id="322" r:id="rId16"/>
    <p:sldId id="279" r:id="rId17"/>
    <p:sldId id="285" r:id="rId18"/>
    <p:sldId id="281" r:id="rId19"/>
    <p:sldId id="320" r:id="rId20"/>
  </p:sldIdLst>
  <p:sldSz cx="9144000" cy="5143500" type="screen16x9"/>
  <p:notesSz cx="6858000" cy="9144000"/>
  <p:embeddedFontLst>
    <p:embeddedFont>
      <p:font typeface="Nunito" panose="020B060402020202020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Delius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04BDC9-42E9-4823-961A-558AFEF1D1E3}">
  <a:tblStyle styleId="{5204BDC9-42E9-4823-961A-558AFEF1D1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3510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762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ac7537cc3f_0_2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ac7537cc3f_0_2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0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a2609c4100_0_1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a2609c4100_0_1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711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ac7537cc3f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ac7537cc3f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638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ac7537cc3f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ac7537cc3f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638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ac7537cc3f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ac7537cc3f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638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a2609c4100_0_3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a2609c4100_0_3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492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a2609c4100_0_4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a2609c4100_0_4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548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a2609c4100_0_3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a2609c4100_0_3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145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a2609c4100_0_3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a2609c4100_0_3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96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20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53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212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95b965402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95b965402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401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95b965402b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95b965402b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174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c7537c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c7537c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321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a2609c4100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a2609c4100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425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a2609c4100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a2609c4100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42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864400" y="1287829"/>
            <a:ext cx="3410700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9850" y="3562582"/>
            <a:ext cx="344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99" name="Google Shape;299;p14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2715750" y="3894713"/>
            <a:ext cx="37125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2569500" y="1475992"/>
            <a:ext cx="4005000" cy="20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800"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470" name="Google Shape;470;p1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1099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subTitle" idx="2"/>
          </p:nvPr>
        </p:nvSpPr>
        <p:spPr>
          <a:xfrm>
            <a:off x="1099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5386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4"/>
          </p:nvPr>
        </p:nvSpPr>
        <p:spPr>
          <a:xfrm>
            <a:off x="5386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5"/>
          </p:nvPr>
        </p:nvSpPr>
        <p:spPr>
          <a:xfrm>
            <a:off x="5386300" y="11844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subTitle" idx="6"/>
          </p:nvPr>
        </p:nvSpPr>
        <p:spPr>
          <a:xfrm>
            <a:off x="5386300" y="15917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7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20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16" name="Google Shape;516;p20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9" name="Google Shape;549;p20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20"/>
          <p:cNvSpPr txBox="1">
            <a:spLocks noGrp="1"/>
          </p:cNvSpPr>
          <p:nvPr>
            <p:ph type="subTitle" idx="1"/>
          </p:nvPr>
        </p:nvSpPr>
        <p:spPr>
          <a:xfrm>
            <a:off x="1713050" y="1667800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1" name="Google Shape;551;p20"/>
          <p:cNvSpPr txBox="1">
            <a:spLocks noGrp="1"/>
          </p:cNvSpPr>
          <p:nvPr>
            <p:ph type="subTitle" idx="2"/>
          </p:nvPr>
        </p:nvSpPr>
        <p:spPr>
          <a:xfrm>
            <a:off x="1713050" y="2037550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20"/>
          <p:cNvSpPr txBox="1">
            <a:spLocks noGrp="1"/>
          </p:cNvSpPr>
          <p:nvPr>
            <p:ph type="subTitle" idx="3"/>
          </p:nvPr>
        </p:nvSpPr>
        <p:spPr>
          <a:xfrm>
            <a:off x="1713050" y="31223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3" name="Google Shape;553;p20"/>
          <p:cNvSpPr txBox="1">
            <a:spLocks noGrp="1"/>
          </p:cNvSpPr>
          <p:nvPr>
            <p:ph type="subTitle" idx="4"/>
          </p:nvPr>
        </p:nvSpPr>
        <p:spPr>
          <a:xfrm>
            <a:off x="1713050" y="3492125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20"/>
          <p:cNvSpPr txBox="1">
            <a:spLocks noGrp="1"/>
          </p:cNvSpPr>
          <p:nvPr>
            <p:ph type="subTitle" idx="5"/>
          </p:nvPr>
        </p:nvSpPr>
        <p:spPr>
          <a:xfrm>
            <a:off x="5108350" y="1667800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5" name="Google Shape;555;p20"/>
          <p:cNvSpPr txBox="1">
            <a:spLocks noGrp="1"/>
          </p:cNvSpPr>
          <p:nvPr>
            <p:ph type="subTitle" idx="6"/>
          </p:nvPr>
        </p:nvSpPr>
        <p:spPr>
          <a:xfrm>
            <a:off x="5108350" y="2037550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20"/>
          <p:cNvSpPr txBox="1">
            <a:spLocks noGrp="1"/>
          </p:cNvSpPr>
          <p:nvPr>
            <p:ph type="subTitle" idx="7"/>
          </p:nvPr>
        </p:nvSpPr>
        <p:spPr>
          <a:xfrm>
            <a:off x="5108350" y="31223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7" name="Google Shape;557;p20"/>
          <p:cNvSpPr txBox="1">
            <a:spLocks noGrp="1"/>
          </p:cNvSpPr>
          <p:nvPr>
            <p:ph type="subTitle" idx="8"/>
          </p:nvPr>
        </p:nvSpPr>
        <p:spPr>
          <a:xfrm>
            <a:off x="5108350" y="3492125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3"/>
          <p:cNvSpPr txBox="1">
            <a:spLocks noGrp="1"/>
          </p:cNvSpPr>
          <p:nvPr>
            <p:ph type="title"/>
          </p:nvPr>
        </p:nvSpPr>
        <p:spPr>
          <a:xfrm>
            <a:off x="713100" y="1307525"/>
            <a:ext cx="21855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23"/>
          <p:cNvSpPr txBox="1">
            <a:spLocks noGrp="1"/>
          </p:cNvSpPr>
          <p:nvPr>
            <p:ph type="subTitle" idx="1"/>
          </p:nvPr>
        </p:nvSpPr>
        <p:spPr>
          <a:xfrm>
            <a:off x="713100" y="2366300"/>
            <a:ext cx="2609400" cy="14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12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27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692" name="Google Shape;692;p2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27"/>
          <p:cNvSpPr txBox="1">
            <a:spLocks noGrp="1"/>
          </p:cNvSpPr>
          <p:nvPr>
            <p:ph type="subTitle" idx="1"/>
          </p:nvPr>
        </p:nvSpPr>
        <p:spPr>
          <a:xfrm>
            <a:off x="713100" y="1731875"/>
            <a:ext cx="34380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27"/>
          <p:cNvSpPr txBox="1">
            <a:spLocks noGrp="1"/>
          </p:cNvSpPr>
          <p:nvPr>
            <p:ph type="subTitle" idx="2"/>
          </p:nvPr>
        </p:nvSpPr>
        <p:spPr>
          <a:xfrm>
            <a:off x="4992900" y="1731875"/>
            <a:ext cx="34380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2_1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730" name="Google Shape;730;p2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2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8"/>
          <p:cNvSpPr txBox="1">
            <a:spLocks noGrp="1"/>
          </p:cNvSpPr>
          <p:nvPr>
            <p:ph type="subTitle" idx="1"/>
          </p:nvPr>
        </p:nvSpPr>
        <p:spPr>
          <a:xfrm>
            <a:off x="6463350" y="62227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5" name="Google Shape;765;p28"/>
          <p:cNvSpPr txBox="1">
            <a:spLocks noGrp="1"/>
          </p:cNvSpPr>
          <p:nvPr>
            <p:ph type="subTitle" idx="2"/>
          </p:nvPr>
        </p:nvSpPr>
        <p:spPr>
          <a:xfrm>
            <a:off x="6463350" y="102961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3"/>
          </p:nvPr>
        </p:nvSpPr>
        <p:spPr>
          <a:xfrm>
            <a:off x="6463350" y="246073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4"/>
          </p:nvPr>
        </p:nvSpPr>
        <p:spPr>
          <a:xfrm>
            <a:off x="6463350" y="205339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8" name="Google Shape;768;p28"/>
          <p:cNvSpPr txBox="1">
            <a:spLocks noGrp="1"/>
          </p:cNvSpPr>
          <p:nvPr>
            <p:ph type="subTitle" idx="5"/>
          </p:nvPr>
        </p:nvSpPr>
        <p:spPr>
          <a:xfrm>
            <a:off x="6463350" y="389181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8"/>
          <p:cNvSpPr txBox="1">
            <a:spLocks noGrp="1"/>
          </p:cNvSpPr>
          <p:nvPr>
            <p:ph type="subTitle" idx="6"/>
          </p:nvPr>
        </p:nvSpPr>
        <p:spPr>
          <a:xfrm>
            <a:off x="6463350" y="348447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13" name="Google Shape;13;p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5343575" y="1687525"/>
            <a:ext cx="25695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5343575" y="3603325"/>
            <a:ext cx="27636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5397275" y="952625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4" name="Google Shape;54;p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713100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713100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5176725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5176725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5" hasCustomPrompt="1"/>
          </p:nvPr>
        </p:nvSpPr>
        <p:spPr>
          <a:xfrm>
            <a:off x="7863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3" name="Google Shape;93;p5"/>
          <p:cNvSpPr txBox="1">
            <a:spLocks noGrp="1"/>
          </p:cNvSpPr>
          <p:nvPr>
            <p:ph type="title" idx="6" hasCustomPrompt="1"/>
          </p:nvPr>
        </p:nvSpPr>
        <p:spPr>
          <a:xfrm>
            <a:off x="52586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6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96" name="Google Shape;96;p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171" name="Google Shape;171;p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3885000" y="1481500"/>
            <a:ext cx="36849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subTitle" idx="1"/>
          </p:nvPr>
        </p:nvSpPr>
        <p:spPr>
          <a:xfrm>
            <a:off x="3887408" y="2971742"/>
            <a:ext cx="36849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9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08" name="Google Shape;208;p9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952797" y="1520863"/>
            <a:ext cx="2971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952675" y="2266831"/>
            <a:ext cx="29718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1338750" y="1597550"/>
            <a:ext cx="6464700" cy="14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1340550" y="3100436"/>
            <a:ext cx="6464700" cy="51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1513125" y="1893750"/>
            <a:ext cx="1993500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6119527" y="425358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5229300" y="7164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6119527" y="79214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6119527" y="1482252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5229300" y="178193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6119527" y="185390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6119527" y="2539146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5229300" y="284746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6119527" y="291566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6119527" y="3596040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5229300" y="3912989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6119527" y="397742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4" r:id="rId11"/>
    <p:sldLayoutId id="2147483666" r:id="rId12"/>
    <p:sldLayoutId id="2147483669" r:id="rId13"/>
    <p:sldLayoutId id="2147483673" r:id="rId14"/>
    <p:sldLayoutId id="214748367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4.jp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jp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2.wmf"/><Relationship Id="rId4" Type="http://schemas.openxmlformats.org/officeDocument/2006/relationships/image" Target="../media/image4.jpg"/><Relationship Id="rId9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56" y="603288"/>
            <a:ext cx="835094" cy="8350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3097" y="384206"/>
                <a:ext cx="3631915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Tòa </a:t>
                </a:r>
                <a:r>
                  <a:rPr lang="en-US" sz="1800" dirty="0" err="1"/>
                  <a:t>tháp</a:t>
                </a:r>
                <a:r>
                  <a:rPr lang="en-US" sz="1800" dirty="0"/>
                  <a:t> Capital Gate (</a:t>
                </a:r>
                <a:r>
                  <a:rPr lang="en-US" sz="1800" dirty="0" err="1"/>
                  <a:t>thuộc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Tiểu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vương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quốc</a:t>
                </a:r>
                <a:r>
                  <a:rPr lang="en-US" sz="1800" dirty="0"/>
                  <a:t> Ả - </a:t>
                </a:r>
                <a:r>
                  <a:rPr lang="en-US" sz="1800" dirty="0" err="1"/>
                  <a:t>rập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thống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Thống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nhất</a:t>
                </a:r>
                <a:r>
                  <a:rPr lang="en-US" sz="1800" dirty="0"/>
                  <a:t>) </a:t>
                </a:r>
                <a:r>
                  <a:rPr lang="en-US" sz="1800" dirty="0" err="1"/>
                  <a:t>nghiêng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18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/>
                  <a:t> so </a:t>
                </a:r>
                <a:r>
                  <a:rPr lang="en-US" sz="1800" dirty="0" err="1"/>
                  <a:t>với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phương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thẳng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đứng</a:t>
                </a:r>
                <a:r>
                  <a:rPr lang="en-US" sz="1800" dirty="0"/>
                  <a:t>. </a:t>
                </a:r>
                <a:r>
                  <a:rPr lang="en-US" sz="1800" dirty="0" err="1"/>
                  <a:t>Tính</a:t>
                </a:r>
                <a:r>
                  <a:rPr lang="en-US" sz="1800" dirty="0"/>
                  <a:t> 01/6/2020, </a:t>
                </a:r>
                <a:r>
                  <a:rPr lang="en-US" sz="1800" dirty="0" err="1"/>
                  <a:t>tòa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tháp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này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tòa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tháp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nghiêng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nhiều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thế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giới</a:t>
                </a:r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97" y="384206"/>
                <a:ext cx="3631915" cy="2585323"/>
              </a:xfrm>
              <a:prstGeom prst="rect">
                <a:avLst/>
              </a:prstGeom>
              <a:blipFill rotWithShape="1">
                <a:blip r:embed="rId4"/>
                <a:stretch>
                  <a:fillRect l="-1342" r="-1510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loud 2"/>
          <p:cNvSpPr/>
          <p:nvPr/>
        </p:nvSpPr>
        <p:spPr>
          <a:xfrm>
            <a:off x="4813324" y="1448768"/>
            <a:ext cx="3806693" cy="25833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Làm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thế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nào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được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độ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nghiêng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của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tháp</a:t>
            </a:r>
            <a:r>
              <a:rPr lang="en-US" sz="2000" dirty="0">
                <a:solidFill>
                  <a:schemeClr val="tx1"/>
                </a:solidFill>
              </a:rPr>
              <a:t> Capital Gate so </a:t>
            </a:r>
            <a:r>
              <a:rPr lang="en-US" sz="2000" dirty="0" err="1">
                <a:solidFill>
                  <a:schemeClr val="tx1"/>
                </a:solidFill>
              </a:rPr>
              <a:t>với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phương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nằm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ngang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5" y="533857"/>
            <a:ext cx="3506084" cy="3090602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4851910" y="1418857"/>
            <a:ext cx="3729519" cy="261991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39820" y="1851903"/>
            <a:ext cx="30308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1: </a:t>
            </a:r>
            <a:r>
              <a:rPr lang="en-US" sz="1800" dirty="0" err="1"/>
              <a:t>độ</a:t>
            </a:r>
            <a:r>
              <a:rPr lang="en-US" sz="1800" dirty="0"/>
              <a:t> </a:t>
            </a:r>
            <a:r>
              <a:rPr lang="en-US" sz="1800" dirty="0" err="1"/>
              <a:t>nghiêng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tháp</a:t>
            </a:r>
            <a:r>
              <a:rPr lang="en-US" sz="1800" dirty="0"/>
              <a:t> so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phương</a:t>
            </a:r>
            <a:r>
              <a:rPr lang="en-US" sz="1800" dirty="0"/>
              <a:t> </a:t>
            </a:r>
            <a:r>
              <a:rPr lang="en-US" sz="1800" dirty="0" err="1"/>
              <a:t>nằm</a:t>
            </a:r>
            <a:r>
              <a:rPr lang="en-US" sz="1800" dirty="0"/>
              <a:t> </a:t>
            </a:r>
            <a:r>
              <a:rPr lang="en-US" sz="1800" dirty="0" err="1"/>
              <a:t>ngang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góc </a:t>
            </a:r>
            <a:r>
              <a:rPr lang="en-US" sz="1800" dirty="0" err="1"/>
              <a:t>nào</a:t>
            </a:r>
            <a:r>
              <a:rPr lang="en-US" sz="1800" dirty="0"/>
              <a:t>?</a:t>
            </a:r>
          </a:p>
          <a:p>
            <a:pPr algn="ctr">
              <a:lnSpc>
                <a:spcPct val="15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930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43"/>
          <p:cNvGrpSpPr/>
          <p:nvPr/>
        </p:nvGrpSpPr>
        <p:grpSpPr>
          <a:xfrm>
            <a:off x="3101062" y="697192"/>
            <a:ext cx="5188977" cy="5548851"/>
            <a:chOff x="7567300" y="1541100"/>
            <a:chExt cx="3167100" cy="3386750"/>
          </a:xfrm>
        </p:grpSpPr>
        <p:sp>
          <p:nvSpPr>
            <p:cNvPr id="1029" name="Google Shape;1029;p43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43"/>
          <p:cNvGrpSpPr/>
          <p:nvPr/>
        </p:nvGrpSpPr>
        <p:grpSpPr>
          <a:xfrm>
            <a:off x="904126" y="890213"/>
            <a:ext cx="2002113" cy="1916811"/>
            <a:chOff x="2005600" y="1271425"/>
            <a:chExt cx="1165950" cy="1261475"/>
          </a:xfrm>
        </p:grpSpPr>
        <p:sp>
          <p:nvSpPr>
            <p:cNvPr id="1057" name="Google Shape;1057;p43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43"/>
          <p:cNvSpPr txBox="1"/>
          <p:nvPr/>
        </p:nvSpPr>
        <p:spPr>
          <a:xfrm rot="-229024">
            <a:off x="1027597" y="1577425"/>
            <a:ext cx="1798608" cy="99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+mn-lt"/>
                <a:ea typeface="Delius"/>
                <a:cs typeface="Delius"/>
                <a:sym typeface="Delius"/>
              </a:rPr>
              <a:t>KẾT LUẬN</a:t>
            </a:r>
            <a:endParaRPr sz="2400" b="1" dirty="0"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1062" name="Google Shape;1062;p43"/>
          <p:cNvSpPr/>
          <p:nvPr/>
        </p:nvSpPr>
        <p:spPr>
          <a:xfrm>
            <a:off x="4130867" y="2783004"/>
            <a:ext cx="3178149" cy="84250"/>
          </a:xfrm>
          <a:custGeom>
            <a:avLst/>
            <a:gdLst/>
            <a:ahLst/>
            <a:cxnLst/>
            <a:rect l="l" t="t" r="r" b="b"/>
            <a:pathLst>
              <a:path w="70011" h="3370" extrusionOk="0">
                <a:moveTo>
                  <a:pt x="45990" y="1"/>
                </a:moveTo>
                <a:cubicBezTo>
                  <a:pt x="45572" y="1"/>
                  <a:pt x="45132" y="1"/>
                  <a:pt x="44714" y="22"/>
                </a:cubicBezTo>
                <a:cubicBezTo>
                  <a:pt x="43647" y="63"/>
                  <a:pt x="42601" y="63"/>
                  <a:pt x="41534" y="84"/>
                </a:cubicBezTo>
                <a:cubicBezTo>
                  <a:pt x="40320" y="105"/>
                  <a:pt x="39127" y="105"/>
                  <a:pt x="37914" y="126"/>
                </a:cubicBezTo>
                <a:cubicBezTo>
                  <a:pt x="35989" y="189"/>
                  <a:pt x="34022" y="231"/>
                  <a:pt x="32076" y="294"/>
                </a:cubicBezTo>
                <a:lnTo>
                  <a:pt x="28707" y="377"/>
                </a:lnTo>
                <a:lnTo>
                  <a:pt x="22912" y="608"/>
                </a:lnTo>
                <a:cubicBezTo>
                  <a:pt x="21824" y="649"/>
                  <a:pt x="20777" y="691"/>
                  <a:pt x="19710" y="733"/>
                </a:cubicBezTo>
                <a:cubicBezTo>
                  <a:pt x="17702" y="838"/>
                  <a:pt x="15714" y="963"/>
                  <a:pt x="13705" y="1068"/>
                </a:cubicBezTo>
                <a:cubicBezTo>
                  <a:pt x="12617" y="1131"/>
                  <a:pt x="11550" y="1172"/>
                  <a:pt x="10483" y="1256"/>
                </a:cubicBezTo>
                <a:cubicBezTo>
                  <a:pt x="8495" y="1424"/>
                  <a:pt x="6487" y="1591"/>
                  <a:pt x="4499" y="1779"/>
                </a:cubicBezTo>
                <a:cubicBezTo>
                  <a:pt x="4080" y="1800"/>
                  <a:pt x="3620" y="1863"/>
                  <a:pt x="3181" y="1884"/>
                </a:cubicBezTo>
                <a:cubicBezTo>
                  <a:pt x="2323" y="1968"/>
                  <a:pt x="1465" y="2072"/>
                  <a:pt x="586" y="2177"/>
                </a:cubicBezTo>
                <a:cubicBezTo>
                  <a:pt x="544" y="2177"/>
                  <a:pt x="481" y="2198"/>
                  <a:pt x="440" y="2198"/>
                </a:cubicBezTo>
                <a:cubicBezTo>
                  <a:pt x="335" y="2219"/>
                  <a:pt x="251" y="2281"/>
                  <a:pt x="168" y="2365"/>
                </a:cubicBezTo>
                <a:cubicBezTo>
                  <a:pt x="63" y="2470"/>
                  <a:pt x="0" y="2616"/>
                  <a:pt x="0" y="2784"/>
                </a:cubicBezTo>
                <a:cubicBezTo>
                  <a:pt x="0" y="2930"/>
                  <a:pt x="42" y="3097"/>
                  <a:pt x="168" y="3202"/>
                </a:cubicBezTo>
                <a:cubicBezTo>
                  <a:pt x="272" y="3307"/>
                  <a:pt x="461" y="3369"/>
                  <a:pt x="586" y="3369"/>
                </a:cubicBezTo>
                <a:cubicBezTo>
                  <a:pt x="1632" y="3265"/>
                  <a:pt x="2658" y="3139"/>
                  <a:pt x="3704" y="3035"/>
                </a:cubicBezTo>
                <a:lnTo>
                  <a:pt x="6612" y="2804"/>
                </a:lnTo>
                <a:cubicBezTo>
                  <a:pt x="7658" y="2721"/>
                  <a:pt x="8704" y="2616"/>
                  <a:pt x="9772" y="2532"/>
                </a:cubicBezTo>
                <a:cubicBezTo>
                  <a:pt x="10190" y="2512"/>
                  <a:pt x="10608" y="2470"/>
                  <a:pt x="11048" y="2428"/>
                </a:cubicBezTo>
                <a:cubicBezTo>
                  <a:pt x="12701" y="2365"/>
                  <a:pt x="14333" y="2260"/>
                  <a:pt x="15965" y="2177"/>
                </a:cubicBezTo>
                <a:lnTo>
                  <a:pt x="19041" y="2009"/>
                </a:lnTo>
                <a:lnTo>
                  <a:pt x="20296" y="1947"/>
                </a:lnTo>
                <a:cubicBezTo>
                  <a:pt x="21907" y="1884"/>
                  <a:pt x="23539" y="1800"/>
                  <a:pt x="25150" y="1758"/>
                </a:cubicBezTo>
                <a:cubicBezTo>
                  <a:pt x="26155" y="1737"/>
                  <a:pt x="27117" y="1675"/>
                  <a:pt x="28101" y="1654"/>
                </a:cubicBezTo>
                <a:cubicBezTo>
                  <a:pt x="28456" y="1654"/>
                  <a:pt x="28770" y="1633"/>
                  <a:pt x="29105" y="1633"/>
                </a:cubicBezTo>
                <a:cubicBezTo>
                  <a:pt x="30863" y="1570"/>
                  <a:pt x="32599" y="1549"/>
                  <a:pt x="34357" y="1486"/>
                </a:cubicBezTo>
                <a:cubicBezTo>
                  <a:pt x="35319" y="1465"/>
                  <a:pt x="36324" y="1444"/>
                  <a:pt x="37286" y="1424"/>
                </a:cubicBezTo>
                <a:cubicBezTo>
                  <a:pt x="37621" y="1424"/>
                  <a:pt x="37998" y="1382"/>
                  <a:pt x="38332" y="1382"/>
                </a:cubicBezTo>
                <a:cubicBezTo>
                  <a:pt x="40132" y="1361"/>
                  <a:pt x="41952" y="1361"/>
                  <a:pt x="43772" y="1340"/>
                </a:cubicBezTo>
                <a:cubicBezTo>
                  <a:pt x="44902" y="1340"/>
                  <a:pt x="46032" y="1319"/>
                  <a:pt x="47141" y="1319"/>
                </a:cubicBezTo>
                <a:cubicBezTo>
                  <a:pt x="49066" y="1319"/>
                  <a:pt x="50991" y="1319"/>
                  <a:pt x="52895" y="1340"/>
                </a:cubicBezTo>
                <a:cubicBezTo>
                  <a:pt x="53272" y="1340"/>
                  <a:pt x="53669" y="1361"/>
                  <a:pt x="54025" y="1361"/>
                </a:cubicBezTo>
                <a:cubicBezTo>
                  <a:pt x="55113" y="1382"/>
                  <a:pt x="56159" y="1424"/>
                  <a:pt x="57226" y="1465"/>
                </a:cubicBezTo>
                <a:cubicBezTo>
                  <a:pt x="58000" y="1486"/>
                  <a:pt x="58817" y="1528"/>
                  <a:pt x="59612" y="1549"/>
                </a:cubicBezTo>
                <a:cubicBezTo>
                  <a:pt x="60177" y="1570"/>
                  <a:pt x="60721" y="1591"/>
                  <a:pt x="61306" y="1633"/>
                </a:cubicBezTo>
                <a:cubicBezTo>
                  <a:pt x="62959" y="1696"/>
                  <a:pt x="64612" y="1800"/>
                  <a:pt x="66265" y="1905"/>
                </a:cubicBezTo>
                <a:lnTo>
                  <a:pt x="67521" y="1988"/>
                </a:lnTo>
                <a:cubicBezTo>
                  <a:pt x="67981" y="2009"/>
                  <a:pt x="68441" y="2051"/>
                  <a:pt x="68881" y="2093"/>
                </a:cubicBezTo>
                <a:cubicBezTo>
                  <a:pt x="68964" y="2093"/>
                  <a:pt x="69027" y="2114"/>
                  <a:pt x="69090" y="2156"/>
                </a:cubicBezTo>
                <a:cubicBezTo>
                  <a:pt x="69148" y="2162"/>
                  <a:pt x="69204" y="2167"/>
                  <a:pt x="69259" y="2167"/>
                </a:cubicBezTo>
                <a:cubicBezTo>
                  <a:pt x="69380" y="2167"/>
                  <a:pt x="69491" y="2144"/>
                  <a:pt x="69592" y="2072"/>
                </a:cubicBezTo>
                <a:cubicBezTo>
                  <a:pt x="69760" y="1988"/>
                  <a:pt x="69864" y="1842"/>
                  <a:pt x="69906" y="1675"/>
                </a:cubicBezTo>
                <a:cubicBezTo>
                  <a:pt x="70011" y="1340"/>
                  <a:pt x="69801" y="963"/>
                  <a:pt x="69425" y="859"/>
                </a:cubicBezTo>
                <a:cubicBezTo>
                  <a:pt x="69132" y="796"/>
                  <a:pt x="68818" y="754"/>
                  <a:pt x="68525" y="712"/>
                </a:cubicBezTo>
                <a:cubicBezTo>
                  <a:pt x="68316" y="691"/>
                  <a:pt x="68107" y="649"/>
                  <a:pt x="67897" y="649"/>
                </a:cubicBezTo>
                <a:cubicBezTo>
                  <a:pt x="67479" y="608"/>
                  <a:pt x="67060" y="608"/>
                  <a:pt x="66663" y="545"/>
                </a:cubicBezTo>
                <a:cubicBezTo>
                  <a:pt x="65931" y="503"/>
                  <a:pt x="65135" y="482"/>
                  <a:pt x="64382" y="419"/>
                </a:cubicBezTo>
                <a:cubicBezTo>
                  <a:pt x="62876" y="336"/>
                  <a:pt x="61327" y="273"/>
                  <a:pt x="59779" y="189"/>
                </a:cubicBezTo>
                <a:cubicBezTo>
                  <a:pt x="59298" y="168"/>
                  <a:pt x="58775" y="168"/>
                  <a:pt x="58272" y="126"/>
                </a:cubicBezTo>
                <a:lnTo>
                  <a:pt x="54967" y="63"/>
                </a:lnTo>
                <a:cubicBezTo>
                  <a:pt x="54360" y="22"/>
                  <a:pt x="53732" y="22"/>
                  <a:pt x="531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706207" y="1270167"/>
            <a:ext cx="40274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</a:rPr>
              <a:t>Nhận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</a:rPr>
              <a:t>xét</a:t>
            </a:r>
            <a:r>
              <a:rPr lang="vi-VN" sz="2000" b="1" i="1" dirty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r>
              <a:rPr lang="en-US" sz="2000" dirty="0" err="1"/>
              <a:t>Trong</a:t>
            </a:r>
            <a:r>
              <a:rPr lang="en-US" sz="2000" dirty="0"/>
              <a:t>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vuông</a:t>
            </a:r>
            <a:r>
              <a:rPr lang="en-US" sz="2000" dirty="0"/>
              <a:t>,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góc </a:t>
            </a:r>
            <a:r>
              <a:rPr lang="en-US" sz="2000" dirty="0" err="1"/>
              <a:t>nhọn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90</a:t>
            </a:r>
            <a:r>
              <a:rPr lang="en-US" sz="2000" baseline="30000" dirty="0"/>
              <a:t>0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" grpId="0"/>
      <p:bldP spid="10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96647" y="297952"/>
            <a:ext cx="1171254" cy="4500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3343" y="524409"/>
            <a:ext cx="2917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998" y="1090120"/>
            <a:ext cx="2272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/>
              <a:t>Bài</a:t>
            </a:r>
            <a:r>
              <a:rPr lang="en-US" sz="2400" b="1" dirty="0"/>
              <a:t> 1: </a:t>
            </a:r>
            <a:r>
              <a:rPr lang="en-US" sz="2400" dirty="0" err="1"/>
              <a:t>Tìm</a:t>
            </a:r>
            <a:r>
              <a:rPr lang="en-US" sz="2400" dirty="0"/>
              <a:t> x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27" y="2743199"/>
            <a:ext cx="2764346" cy="205483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9" y="1895474"/>
            <a:ext cx="5902035" cy="269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74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996647" y="297952"/>
            <a:ext cx="1171254" cy="4500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60314" y="1280773"/>
                <a:ext cx="6077164" cy="2899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dirty="0">
                    <a:sym typeface="Symbol"/>
                  </a:rPr>
                  <a:t></a:t>
                </a:r>
                <a:r>
                  <a:rPr lang="nl-NL" sz="2000" dirty="0"/>
                  <a:t>ABC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nl-NL" sz="20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nl-NL" sz="20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2000" dirty="0"/>
                  <a:t>  = 180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/>
                  <a:t>Hay 90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 + 55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 + x = 180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/>
                  <a:t>=&gt; x = 180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 – ( 55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 + 90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) = 35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>
                    <a:sym typeface="Symbol"/>
                  </a:rPr>
                  <a:t></a:t>
                </a:r>
                <a:r>
                  <a:rPr lang="nl-NL" sz="2000" dirty="0"/>
                  <a:t>GHI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nl-NL" sz="20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nl-NL" sz="20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</m:acc>
                  </m:oMath>
                </a14:m>
                <a:r>
                  <a:rPr lang="nl-NL" sz="2000" dirty="0"/>
                  <a:t> = 180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/>
                  <a:t>Hay 30</a:t>
                </a:r>
                <a:r>
                  <a:rPr lang="vi-VN" sz="2000" baseline="30000" dirty="0"/>
                  <a:t>0</a:t>
                </a:r>
                <a:r>
                  <a:rPr lang="nl-NL" sz="2000" dirty="0"/>
                  <a:t> + x + 40</a:t>
                </a:r>
                <a:r>
                  <a:rPr lang="vi-VN" sz="2000" baseline="30000" dirty="0"/>
                  <a:t>0</a:t>
                </a:r>
                <a:r>
                  <a:rPr lang="nl-NL" sz="2000" dirty="0"/>
                  <a:t> = 180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/>
                  <a:t>=&gt; x = 180</a:t>
                </a:r>
                <a:r>
                  <a:rPr lang="vi-VN" sz="2000" baseline="30000" dirty="0"/>
                  <a:t>0</a:t>
                </a:r>
                <a:r>
                  <a:rPr lang="nl-NL" sz="2000" dirty="0"/>
                  <a:t> –( 30</a:t>
                </a:r>
                <a:r>
                  <a:rPr lang="vi-VN" sz="2000" baseline="30000" dirty="0"/>
                  <a:t>0</a:t>
                </a:r>
                <a:r>
                  <a:rPr lang="nl-NL" sz="2000" dirty="0"/>
                  <a:t> + 40</a:t>
                </a:r>
                <a:r>
                  <a:rPr lang="vi-VN" sz="2000" baseline="30000" dirty="0"/>
                  <a:t>0</a:t>
                </a:r>
                <a:r>
                  <a:rPr lang="nl-NL" sz="2000" dirty="0"/>
                  <a:t> ) = 110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>
                    <a:sym typeface="Symbol"/>
                  </a:rPr>
                  <a:t></a:t>
                </a:r>
                <a:r>
                  <a:rPr lang="nl-NL" sz="2000" dirty="0"/>
                  <a:t>MNP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𝑀</m:t>
                        </m:r>
                      </m:e>
                    </m:acc>
                  </m:oMath>
                </a14:m>
                <a:r>
                  <a:rPr lang="nl-NL" sz="20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e>
                    </m:acc>
                  </m:oMath>
                </a14:m>
                <a:r>
                  <a:rPr lang="nl-NL" sz="20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nl-NL" sz="2000" dirty="0"/>
                  <a:t> = 180</a:t>
                </a:r>
                <a:r>
                  <a:rPr lang="vi-VN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/>
                  <a:t>Hay x + 50</a:t>
                </a:r>
                <a:r>
                  <a:rPr lang="vi-VN" sz="2000" baseline="30000" dirty="0"/>
                  <a:t>0</a:t>
                </a:r>
                <a:r>
                  <a:rPr lang="nl-NL" sz="2000" dirty="0"/>
                  <a:t> + x = 180</a:t>
                </a:r>
                <a:r>
                  <a:rPr lang="vi-VN" sz="2000" baseline="30000" dirty="0"/>
                  <a:t>0</a:t>
                </a:r>
                <a:r>
                  <a:rPr lang="nl-NL" sz="2000" dirty="0"/>
                  <a:t> hay 2x + 50</a:t>
                </a:r>
                <a:r>
                  <a:rPr lang="vi-VN" sz="2000" baseline="30000" dirty="0"/>
                  <a:t>0</a:t>
                </a:r>
                <a:r>
                  <a:rPr lang="nl-NL" sz="2000" dirty="0"/>
                  <a:t> = 180</a:t>
                </a:r>
                <a:r>
                  <a:rPr lang="vi-VN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/>
                  <a:t> =&gt; x = (180</a:t>
                </a:r>
                <a:r>
                  <a:rPr lang="vi-VN" sz="2000" baseline="30000" dirty="0"/>
                  <a:t>0</a:t>
                </a:r>
                <a:r>
                  <a:rPr lang="nl-NL" sz="2000" dirty="0"/>
                  <a:t> – 50</a:t>
                </a:r>
                <a:r>
                  <a:rPr lang="vi-VN" sz="2000" baseline="30000" dirty="0"/>
                  <a:t>0</a:t>
                </a:r>
                <a:r>
                  <a:rPr lang="nl-NL" sz="2000" dirty="0"/>
                  <a:t>): 2 = 65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14" y="1280773"/>
                <a:ext cx="6077164" cy="2899192"/>
              </a:xfrm>
              <a:prstGeom prst="rect">
                <a:avLst/>
              </a:prstGeom>
              <a:blipFill>
                <a:blip r:embed="rId3"/>
                <a:stretch>
                  <a:fillRect l="-1103" t="-1050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ounded Rectangular Callout 50"/>
          <p:cNvSpPr/>
          <p:nvPr/>
        </p:nvSpPr>
        <p:spPr>
          <a:xfrm>
            <a:off x="827070" y="575353"/>
            <a:ext cx="1037690" cy="575353"/>
          </a:xfrm>
          <a:prstGeom prst="wedgeRoundRectCallout">
            <a:avLst>
              <a:gd name="adj1" fmla="val 67208"/>
              <a:gd name="adj2" fmla="val 44643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Giải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41" y="1551398"/>
            <a:ext cx="1602519" cy="3103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7545" y="334607"/>
                <a:ext cx="3482939" cy="2872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/>
                  <a:t>Bài 1: SGK/ 72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khung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thép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ABC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ố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góc ở </a:t>
                </a:r>
                <a:r>
                  <a:rPr lang="en-US" sz="2000" dirty="0" err="1"/>
                  <a:t>đỉnh</a:t>
                </a:r>
                <a:r>
                  <a:rPr lang="en-US" sz="2000" dirty="0"/>
                  <a:t> B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đỉnh</a:t>
                </a:r>
                <a:r>
                  <a:rPr lang="en-US" sz="2000" dirty="0"/>
                  <a:t> C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23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b="0" i="0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góc ở </a:t>
                </a:r>
                <a:r>
                  <a:rPr lang="en-US" sz="2000" dirty="0" err="1"/>
                  <a:t>đỉnh</a:t>
                </a:r>
                <a:r>
                  <a:rPr lang="en-US" sz="2000" dirty="0"/>
                  <a:t> A.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5" y="334607"/>
                <a:ext cx="3482939" cy="2872838"/>
              </a:xfrm>
              <a:prstGeom prst="rect">
                <a:avLst/>
              </a:prstGeom>
              <a:blipFill rotWithShape="1">
                <a:blip r:embed="rId3"/>
                <a:stretch>
                  <a:fillRect l="-1926" r="-1751" b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6010382" y="590764"/>
            <a:ext cx="1099335" cy="5239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Giải</a:t>
            </a:r>
            <a:endParaRPr lang="en-US" sz="2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885360" y="1368792"/>
                <a:ext cx="3957304" cy="1354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dirty="0">
                    <a:sym typeface="Symbol"/>
                  </a:rPr>
                  <a:t></a:t>
                </a:r>
                <a:r>
                  <a:rPr lang="nl-NL" sz="2000" dirty="0"/>
                  <a:t>ABC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nl-NL" sz="20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nl-NL" sz="20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2000" dirty="0"/>
                  <a:t>  = 180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/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nl-NL" sz="2000" dirty="0"/>
                  <a:t>  + 23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 +23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 = 180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/>
                  <a:t>=&gt;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nl-NL" sz="2000" dirty="0"/>
                  <a:t> = 180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 – ( 23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 + 23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) = 134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360" y="1368792"/>
                <a:ext cx="3957304" cy="1354794"/>
              </a:xfrm>
              <a:prstGeom prst="rect">
                <a:avLst/>
              </a:prstGeom>
              <a:blipFill rotWithShape="1">
                <a:blip r:embed="rId4"/>
                <a:stretch>
                  <a:fillRect l="-1538" t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6"/>
          <a:stretch/>
        </p:blipFill>
        <p:spPr>
          <a:xfrm>
            <a:off x="5814386" y="3135258"/>
            <a:ext cx="2417164" cy="1633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4" y="3135258"/>
            <a:ext cx="3865418" cy="1633591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9154" y="334607"/>
                <a:ext cx="383424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2: SGK/ 73: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10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trượt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gồm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máng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trượt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treo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nghiêng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máng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trượt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nghiêng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máng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trượt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cs typeface="Arial" panose="020B0604020202020204" pitchFamily="34" charset="0"/>
                          </a:rPr>
                          <m:t>38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54" y="334607"/>
                <a:ext cx="3834245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955" r="-955" b="-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6010382" y="590764"/>
            <a:ext cx="1099335" cy="5239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Giải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5360" y="1368792"/>
            <a:ext cx="3957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+mn-lt"/>
              </a:rPr>
              <a:t>Độ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nghiêng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máng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trượt</a:t>
            </a:r>
            <a:r>
              <a:rPr lang="en-US" sz="2000" dirty="0">
                <a:latin typeface="+mn-lt"/>
              </a:rPr>
              <a:t> so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phương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thẳng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đứng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bằng</a:t>
            </a:r>
            <a:r>
              <a:rPr lang="en-US" sz="2000" dirty="0">
                <a:latin typeface="+mn-lt"/>
              </a:rPr>
              <a:t> 180</a:t>
            </a:r>
            <a:r>
              <a:rPr lang="en-US" sz="2000" baseline="30000" dirty="0">
                <a:latin typeface="+mn-lt"/>
              </a:rPr>
              <a:t>0</a:t>
            </a:r>
            <a:r>
              <a:rPr lang="en-US" sz="2000" dirty="0">
                <a:latin typeface="+mn-lt"/>
              </a:rPr>
              <a:t> – (90</a:t>
            </a:r>
            <a:r>
              <a:rPr lang="en-US" sz="2000" baseline="30000" dirty="0">
                <a:latin typeface="+mn-lt"/>
              </a:rPr>
              <a:t>0</a:t>
            </a:r>
            <a:r>
              <a:rPr lang="en-US" sz="2000" dirty="0">
                <a:latin typeface="+mn-lt"/>
              </a:rPr>
              <a:t> + 38</a:t>
            </a:r>
            <a:r>
              <a:rPr lang="en-US" sz="2000" baseline="30000" dirty="0">
                <a:latin typeface="+mn-lt"/>
              </a:rPr>
              <a:t>0</a:t>
            </a:r>
            <a:r>
              <a:rPr lang="en-US" sz="2000" dirty="0">
                <a:latin typeface="+mn-lt"/>
              </a:rPr>
              <a:t>) = 52</a:t>
            </a:r>
            <a:r>
              <a:rPr lang="en-US" sz="2000" baseline="30000" dirty="0">
                <a:latin typeface="+mn-lt"/>
              </a:rPr>
              <a:t>0</a:t>
            </a:r>
            <a:endParaRPr lang="en-US" sz="20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6"/>
          <a:stretch/>
        </p:blipFill>
        <p:spPr>
          <a:xfrm>
            <a:off x="5814386" y="3135258"/>
            <a:ext cx="2417164" cy="1633591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035628"/>
              </p:ext>
            </p:extLst>
          </p:nvPr>
        </p:nvGraphicFramePr>
        <p:xfrm>
          <a:off x="540327" y="2632540"/>
          <a:ext cx="3688773" cy="2202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6" imgW="2247619" imgH="1638529" progId="Paint.Picture">
                  <p:embed/>
                </p:oleObj>
              </mc:Choice>
              <mc:Fallback>
                <p:oleObj name="Bitmap Image" r:id="rId6" imgW="2247619" imgH="163852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27" y="2632540"/>
                        <a:ext cx="3688773" cy="22028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3974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9154" y="334607"/>
            <a:ext cx="3834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3: SGK/ 73: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11, MN//BC.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góc C.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10382" y="590764"/>
            <a:ext cx="1099335" cy="5239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Giải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1075" y="1323930"/>
            <a:ext cx="4051589" cy="136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ym typeface="Symbol"/>
              </a:rPr>
              <a:t></a:t>
            </a:r>
            <a:r>
              <a:rPr lang="nl-NL" sz="2000" dirty="0"/>
              <a:t>ABC có  </a:t>
            </a:r>
            <a:endParaRPr lang="vi-VN" sz="2000" dirty="0"/>
          </a:p>
          <a:p>
            <a:endParaRPr lang="vi-VN" sz="2000" dirty="0"/>
          </a:p>
          <a:p>
            <a:r>
              <a:rPr lang="en-US" sz="2000" dirty="0"/>
              <a:t>Ta </a:t>
            </a:r>
            <a:r>
              <a:rPr lang="en-US" sz="2000" dirty="0" err="1"/>
              <a:t>có</a:t>
            </a:r>
            <a:r>
              <a:rPr lang="en-US" sz="2000" dirty="0"/>
              <a:t> MN // BC </a:t>
            </a:r>
            <a:r>
              <a:rPr lang="en-US" sz="2000" dirty="0" err="1"/>
              <a:t>suy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</a:p>
          <a:p>
            <a:r>
              <a:rPr lang="nl-NL" sz="2000" dirty="0"/>
              <a:t> </a:t>
            </a:r>
            <a:endParaRPr lang="en-US" sz="20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6"/>
          <a:stretch/>
        </p:blipFill>
        <p:spPr>
          <a:xfrm>
            <a:off x="5814386" y="3135258"/>
            <a:ext cx="2417164" cy="1633591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746575"/>
              </p:ext>
            </p:extLst>
          </p:nvPr>
        </p:nvGraphicFramePr>
        <p:xfrm>
          <a:off x="727364" y="1724892"/>
          <a:ext cx="3345872" cy="263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Bitmap Image" r:id="rId5" imgW="2610214" imgH="1933333" progId="Paint.Picture">
                  <p:embed/>
                </p:oleObj>
              </mc:Choice>
              <mc:Fallback>
                <p:oleObj name="Bitmap Image" r:id="rId5" imgW="2610214" imgH="193333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64" y="1724892"/>
                        <a:ext cx="3345872" cy="2639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396356"/>
              </p:ext>
            </p:extLst>
          </p:nvPr>
        </p:nvGraphicFramePr>
        <p:xfrm>
          <a:off x="6010382" y="1368792"/>
          <a:ext cx="26289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7" imgW="2082600" imgH="596880" progId="Equation.DSMT4">
                  <p:embed/>
                </p:oleObj>
              </mc:Choice>
              <mc:Fallback>
                <p:oleObj name="Equation" r:id="rId7" imgW="208260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0382" y="1368792"/>
                        <a:ext cx="2628900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08256"/>
              </p:ext>
            </p:extLst>
          </p:nvPr>
        </p:nvGraphicFramePr>
        <p:xfrm>
          <a:off x="4791075" y="2332038"/>
          <a:ext cx="21875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9" imgW="1206360" imgH="291960" progId="Equation.DSMT4">
                  <p:embed/>
                </p:oleObj>
              </mc:Choice>
              <mc:Fallback>
                <p:oleObj name="Equation" r:id="rId9" imgW="1206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91075" y="2332038"/>
                        <a:ext cx="218757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9224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0" name="Google Shape;1440;p55"/>
          <p:cNvGrpSpPr/>
          <p:nvPr/>
        </p:nvGrpSpPr>
        <p:grpSpPr>
          <a:xfrm>
            <a:off x="1047215" y="934071"/>
            <a:ext cx="2643422" cy="2812195"/>
            <a:chOff x="2202650" y="2939175"/>
            <a:chExt cx="1146900" cy="1220125"/>
          </a:xfrm>
        </p:grpSpPr>
        <p:sp>
          <p:nvSpPr>
            <p:cNvPr id="1441" name="Google Shape;1441;p55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5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17382" y="1961908"/>
            <a:ext cx="2459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VẬN DỤNG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413196" y="631771"/>
            <a:ext cx="2607067" cy="1037690"/>
          </a:xfrm>
          <a:prstGeom prst="wedgeRoundRectCallout">
            <a:avLst>
              <a:gd name="adj1" fmla="val -34759"/>
              <a:gd name="adj2" fmla="val 753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</a:rPr>
              <a:t>Góc </a:t>
            </a:r>
            <a:r>
              <a:rPr lang="en-US" sz="2000" dirty="0" err="1">
                <a:solidFill>
                  <a:srgbClr val="002060"/>
                </a:solidFill>
              </a:rPr>
              <a:t>ngoài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tam </a:t>
            </a:r>
            <a:r>
              <a:rPr lang="en-US" sz="2000" dirty="0" err="1">
                <a:solidFill>
                  <a:srgbClr val="002060"/>
                </a:solidFill>
              </a:rPr>
              <a:t>giác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92" y="2120169"/>
            <a:ext cx="2547199" cy="1562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70760" y="4062844"/>
                <a:ext cx="3117272" cy="53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𝐴𝐶𝑥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+ 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760" y="4062844"/>
                <a:ext cx="3117272" cy="5377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3" name="Google Shape;1613;p61"/>
          <p:cNvGrpSpPr/>
          <p:nvPr/>
        </p:nvGrpSpPr>
        <p:grpSpPr>
          <a:xfrm>
            <a:off x="2164569" y="238804"/>
            <a:ext cx="6469992" cy="4838066"/>
            <a:chOff x="7567300" y="1541100"/>
            <a:chExt cx="3167100" cy="3386750"/>
          </a:xfrm>
        </p:grpSpPr>
        <p:sp>
          <p:nvSpPr>
            <p:cNvPr id="1614" name="Google Shape;1614;p61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1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/>
                <a:t>                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/>
                <a:t>Cho </a:t>
              </a:r>
              <a:r>
                <a:rPr lang="en-US" sz="2000" dirty="0" err="1"/>
                <a:t>hình</a:t>
              </a:r>
              <a:r>
                <a:rPr lang="en-US" sz="2000" dirty="0"/>
                <a:t> </a:t>
              </a:r>
              <a:r>
                <a:rPr lang="en-US" sz="2000" dirty="0" err="1"/>
                <a:t>vẽ</a:t>
              </a:r>
              <a:r>
                <a:rPr lang="en-US" sz="2000" dirty="0"/>
                <a:t> </a:t>
              </a:r>
              <a:r>
                <a:rPr lang="en-US" sz="2000" dirty="0" err="1"/>
                <a:t>sau</a:t>
              </a:r>
              <a:r>
                <a:rPr lang="en-US" sz="2000" dirty="0"/>
                <a:t>, </a:t>
              </a:r>
              <a:r>
                <a:rPr lang="en-US" sz="2000" dirty="0" err="1"/>
                <a:t>tính</a:t>
              </a:r>
              <a:r>
                <a:rPr lang="en-US" sz="2000" dirty="0"/>
                <a:t> </a:t>
              </a:r>
              <a:r>
                <a:rPr lang="en-US" sz="2000" dirty="0" err="1"/>
                <a:t>số</a:t>
              </a:r>
              <a:r>
                <a:rPr lang="en-US" sz="2000" dirty="0"/>
                <a:t> </a:t>
              </a:r>
              <a:r>
                <a:rPr lang="en-US" sz="2000" dirty="0" err="1"/>
                <a:t>đo</a:t>
              </a:r>
              <a:r>
                <a:rPr lang="en-US" sz="2000" dirty="0"/>
                <a:t> góc x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/>
                <a:t>                            </a:t>
              </a:r>
              <a:r>
                <a:rPr lang="en-US" i="1" dirty="0" err="1"/>
                <a:t>Hình</a:t>
              </a:r>
              <a:r>
                <a:rPr lang="en-US" i="1" dirty="0"/>
                <a:t> 1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/>
                <a:t>                              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/>
                <a:t>                                                                                        </a:t>
              </a:r>
              <a:r>
                <a:rPr lang="en-US" i="1" dirty="0" err="1"/>
                <a:t>Hình</a:t>
              </a:r>
              <a:r>
                <a:rPr lang="en-US" i="1" dirty="0"/>
                <a:t> 2</a:t>
              </a: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/>
                <a:t>                                                                       </a:t>
              </a:r>
              <a:endParaRPr lang="en-US" i="1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lvl="0"/>
              <a:r>
                <a:rPr lang="en-US" dirty="0"/>
                <a:t>                                  </a:t>
              </a:r>
            </a:p>
            <a:p>
              <a:pPr lvl="0"/>
              <a:r>
                <a:rPr lang="en-US" i="1" dirty="0"/>
                <a:t>                                  </a:t>
              </a:r>
              <a:r>
                <a:rPr lang="en-US" i="1" dirty="0" err="1"/>
                <a:t>Hình</a:t>
              </a:r>
              <a:r>
                <a:rPr lang="en-US" i="1" dirty="0"/>
                <a:t> 3</a:t>
              </a:r>
              <a:endParaRPr lang="en-US" dirty="0"/>
            </a:p>
          </p:txBody>
        </p:sp>
        <p:sp>
          <p:nvSpPr>
            <p:cNvPr id="1616" name="Google Shape;1616;p61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1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1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1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1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1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1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1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1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1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1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1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1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1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1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1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4" name="Google Shape;1634;p61"/>
          <p:cNvGrpSpPr/>
          <p:nvPr/>
        </p:nvGrpSpPr>
        <p:grpSpPr>
          <a:xfrm rot="222938">
            <a:off x="293734" y="672522"/>
            <a:ext cx="2038499" cy="1941495"/>
            <a:chOff x="1938604" y="1358625"/>
            <a:chExt cx="1232946" cy="1174275"/>
          </a:xfrm>
        </p:grpSpPr>
        <p:sp>
          <p:nvSpPr>
            <p:cNvPr id="1635" name="Google Shape;1635;p61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1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1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1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53566" y="1242737"/>
            <a:ext cx="1495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  <a:r>
              <a:rPr lang="en-US" sz="2400" b="1" dirty="0" err="1"/>
              <a:t>bổ</a:t>
            </a:r>
            <a:r>
              <a:rPr lang="en-US" sz="2400" b="1" dirty="0"/>
              <a:t> sung</a:t>
            </a:r>
          </a:p>
        </p:txBody>
      </p:sp>
      <p:pic>
        <p:nvPicPr>
          <p:cNvPr id="30" name="Picture 29" descr="Trắc nghiệm Tổng ba góc của một tam giác - Bài tập Toán lớp 7 chọn lọc có đáp án, lời giải chi tiế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65" y="1048540"/>
            <a:ext cx="207264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Toán lớp 7 | Lý thuyết - Bài tập Toán 7 có đáp á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169" y="1048540"/>
            <a:ext cx="3365207" cy="1629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Toán lớp 7 | Lý thuyết - Bài tập Toán 7 có đáp á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06" y="3076218"/>
            <a:ext cx="2876550" cy="1618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57"/>
          <p:cNvSpPr/>
          <p:nvPr/>
        </p:nvSpPr>
        <p:spPr>
          <a:xfrm rot="1244805">
            <a:off x="6067811" y="2291416"/>
            <a:ext cx="1482831" cy="117118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57"/>
          <p:cNvSpPr/>
          <p:nvPr/>
        </p:nvSpPr>
        <p:spPr>
          <a:xfrm rot="1244805">
            <a:off x="1734136" y="2259991"/>
            <a:ext cx="1482831" cy="117118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8" name="Google Shape;1478;p57"/>
          <p:cNvGrpSpPr/>
          <p:nvPr/>
        </p:nvGrpSpPr>
        <p:grpSpPr>
          <a:xfrm>
            <a:off x="841018" y="1554026"/>
            <a:ext cx="1356364" cy="1291820"/>
            <a:chOff x="1938604" y="1358625"/>
            <a:chExt cx="1232946" cy="1174275"/>
          </a:xfrm>
        </p:grpSpPr>
        <p:sp>
          <p:nvSpPr>
            <p:cNvPr id="1479" name="Google Shape;1479;p57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8" name="Google Shape;1488;p57"/>
          <p:cNvGrpSpPr/>
          <p:nvPr/>
        </p:nvGrpSpPr>
        <p:grpSpPr>
          <a:xfrm rot="-279165">
            <a:off x="6975858" y="1904007"/>
            <a:ext cx="1259778" cy="1339957"/>
            <a:chOff x="2202650" y="2939175"/>
            <a:chExt cx="1146900" cy="1220125"/>
          </a:xfrm>
        </p:grpSpPr>
        <p:sp>
          <p:nvSpPr>
            <p:cNvPr id="1489" name="Google Shape;1489;p57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866A">
                <a:alpha val="7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57"/>
          <p:cNvSpPr txBox="1"/>
          <p:nvPr/>
        </p:nvSpPr>
        <p:spPr>
          <a:xfrm>
            <a:off x="947369" y="1832818"/>
            <a:ext cx="1147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F1932"/>
                </a:solidFill>
                <a:latin typeface="+mn-lt"/>
                <a:ea typeface="Delius"/>
                <a:cs typeface="Delius"/>
                <a:sym typeface="Delius"/>
              </a:rPr>
              <a:t>01</a:t>
            </a:r>
            <a:endParaRPr sz="2800" b="1" dirty="0">
              <a:solidFill>
                <a:srgbClr val="2F1932"/>
              </a:solidFill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1500" name="Google Shape;1500;p57"/>
          <p:cNvSpPr txBox="1"/>
          <p:nvPr/>
        </p:nvSpPr>
        <p:spPr>
          <a:xfrm>
            <a:off x="6996469" y="2279805"/>
            <a:ext cx="1147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F1932"/>
                </a:solidFill>
                <a:latin typeface="+mn-lt"/>
                <a:ea typeface="Delius"/>
                <a:cs typeface="Delius"/>
                <a:sym typeface="Delius"/>
              </a:rPr>
              <a:t>04</a:t>
            </a:r>
            <a:endParaRPr sz="2800" b="1" dirty="0">
              <a:solidFill>
                <a:srgbClr val="2F1932"/>
              </a:solidFill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0494" y="295613"/>
            <a:ext cx="1096128" cy="4502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473;p57"/>
          <p:cNvSpPr txBox="1">
            <a:spLocks/>
          </p:cNvSpPr>
          <p:nvPr/>
        </p:nvSpPr>
        <p:spPr>
          <a:xfrm>
            <a:off x="2265994" y="527248"/>
            <a:ext cx="5190307" cy="1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vi-VN" sz="3200" dirty="0">
                <a:solidFill>
                  <a:srgbClr val="C00000"/>
                </a:solidFill>
                <a:latin typeface="+mn-lt"/>
              </a:rPr>
              <a:t>HƯỚNG DẪN VỀ NHÀ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879" y="2815824"/>
            <a:ext cx="200346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2146917" y="3470887"/>
            <a:ext cx="2310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thể</a:t>
            </a:r>
            <a:r>
              <a:rPr lang="en-US" sz="2000" b="1" dirty="0"/>
              <a:t> </a:t>
            </a:r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err="1"/>
              <a:t>chưa</a:t>
            </a:r>
            <a:r>
              <a:rPr lang="en-US" sz="2000" b="1" dirty="0"/>
              <a:t> </a:t>
            </a:r>
            <a:r>
              <a:rPr lang="en-US" sz="2000" b="1" dirty="0" err="1"/>
              <a:t>biết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276365" y="2708351"/>
            <a:ext cx="240501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/>
              <a:t>Hoàn</a:t>
            </a:r>
            <a:r>
              <a:rPr lang="en-US" sz="1800" dirty="0"/>
              <a:t> </a:t>
            </a:r>
            <a:r>
              <a:rPr lang="en-US" sz="1800" dirty="0" err="1"/>
              <a:t>thành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bài</a:t>
            </a:r>
            <a:r>
              <a:rPr lang="en-US" sz="1800" dirty="0"/>
              <a:t> </a:t>
            </a:r>
            <a:r>
              <a:rPr lang="en-US" sz="1800" dirty="0" err="1"/>
              <a:t>tập</a:t>
            </a:r>
            <a:r>
              <a:rPr lang="en-US" sz="1800" dirty="0"/>
              <a:t> </a:t>
            </a:r>
            <a:r>
              <a:rPr lang="en-US" sz="1800" dirty="0" err="1"/>
              <a:t>còn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r>
              <a:rPr lang="en-US" sz="1800" dirty="0"/>
              <a:t> SGK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bài</a:t>
            </a:r>
            <a:r>
              <a:rPr lang="en-US" sz="1800" dirty="0"/>
              <a:t> </a:t>
            </a:r>
            <a:r>
              <a:rPr lang="en-US" sz="1800" dirty="0" err="1"/>
              <a:t>tập</a:t>
            </a:r>
            <a:r>
              <a:rPr lang="en-US" sz="1800" dirty="0"/>
              <a:t> SBT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40115" y="3240054"/>
            <a:ext cx="2364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/>
              <a:t>Chuẩn</a:t>
            </a:r>
            <a:r>
              <a:rPr lang="en-US" sz="1600" dirty="0"/>
              <a:t> </a:t>
            </a:r>
            <a:r>
              <a:rPr lang="en-US" sz="1600" dirty="0" err="1"/>
              <a:t>bị</a:t>
            </a:r>
            <a:r>
              <a:rPr lang="en-US" sz="1600" dirty="0"/>
              <a:t> </a:t>
            </a:r>
            <a:r>
              <a:rPr lang="en-US" sz="1600" dirty="0" err="1"/>
              <a:t>bài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b="1" dirty="0" err="1"/>
              <a:t>Quan</a:t>
            </a:r>
            <a:r>
              <a:rPr lang="en-US" sz="1600" b="1" dirty="0"/>
              <a:t> </a:t>
            </a:r>
            <a:r>
              <a:rPr lang="en-US" sz="1600" b="1" dirty="0" err="1"/>
              <a:t>hệ</a:t>
            </a:r>
            <a:r>
              <a:rPr lang="en-US" sz="1600" b="1" dirty="0"/>
              <a:t> </a:t>
            </a:r>
            <a:r>
              <a:rPr lang="en-US" sz="1600" b="1" dirty="0" err="1"/>
              <a:t>giữa</a:t>
            </a:r>
            <a:r>
              <a:rPr lang="en-US" sz="1600" b="1" dirty="0"/>
              <a:t> góc </a:t>
            </a:r>
            <a:r>
              <a:rPr lang="en-US" sz="1600" b="1" dirty="0" err="1"/>
              <a:t>và</a:t>
            </a:r>
            <a:r>
              <a:rPr lang="en-US" sz="1600" b="1" dirty="0"/>
              <a:t> </a:t>
            </a:r>
            <a:r>
              <a:rPr lang="en-US" sz="1600" b="1" dirty="0" err="1"/>
              <a:t>cạnh</a:t>
            </a:r>
            <a:r>
              <a:rPr lang="en-US" sz="1600" b="1" dirty="0"/>
              <a:t> </a:t>
            </a:r>
            <a:r>
              <a:rPr lang="en-US" sz="1600" b="1" dirty="0" err="1"/>
              <a:t>đối</a:t>
            </a:r>
            <a:r>
              <a:rPr lang="en-US" sz="1600" b="1" dirty="0"/>
              <a:t> </a:t>
            </a:r>
            <a:r>
              <a:rPr lang="en-US" sz="1600" b="1" dirty="0" err="1"/>
              <a:t>diện</a:t>
            </a:r>
            <a:r>
              <a:rPr lang="en-US" sz="1600" b="1" dirty="0"/>
              <a:t>. </a:t>
            </a:r>
            <a:r>
              <a:rPr lang="en-US" sz="1600" b="1" dirty="0" err="1"/>
              <a:t>Bất</a:t>
            </a:r>
            <a:r>
              <a:rPr lang="en-US" sz="1600" b="1" dirty="0"/>
              <a:t> </a:t>
            </a:r>
            <a:r>
              <a:rPr lang="en-US" sz="1600" b="1" dirty="0" err="1"/>
              <a:t>đẳng</a:t>
            </a:r>
            <a:r>
              <a:rPr lang="en-US" sz="1600" b="1" dirty="0"/>
              <a:t> </a:t>
            </a:r>
            <a:r>
              <a:rPr lang="en-US" sz="1600" b="1" dirty="0" err="1"/>
              <a:t>thức</a:t>
            </a:r>
            <a:r>
              <a:rPr lang="en-US" sz="1600" b="1" dirty="0"/>
              <a:t> tam </a:t>
            </a:r>
            <a:r>
              <a:rPr lang="en-US" sz="1600" b="1" dirty="0" err="1"/>
              <a:t>giác</a:t>
            </a:r>
            <a:endParaRPr lang="en-US" sz="1600" b="1" dirty="0"/>
          </a:p>
        </p:txBody>
      </p:sp>
      <p:sp>
        <p:nvSpPr>
          <p:cNvPr id="50" name="Google Shape;1475;p57"/>
          <p:cNvSpPr/>
          <p:nvPr/>
        </p:nvSpPr>
        <p:spPr>
          <a:xfrm rot="-657115">
            <a:off x="2920435" y="2477091"/>
            <a:ext cx="1482798" cy="117115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476;p57"/>
          <p:cNvSpPr/>
          <p:nvPr/>
        </p:nvSpPr>
        <p:spPr>
          <a:xfrm rot="-657115">
            <a:off x="4351811" y="2129697"/>
            <a:ext cx="1482798" cy="117115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1483;p57"/>
          <p:cNvGrpSpPr/>
          <p:nvPr/>
        </p:nvGrpSpPr>
        <p:grpSpPr>
          <a:xfrm>
            <a:off x="2707924" y="2032572"/>
            <a:ext cx="1259755" cy="1339942"/>
            <a:chOff x="2202650" y="2939175"/>
            <a:chExt cx="1146900" cy="1220125"/>
          </a:xfrm>
        </p:grpSpPr>
        <p:sp>
          <p:nvSpPr>
            <p:cNvPr id="53" name="Google Shape;1484;p57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85;p57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58C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86;p57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87;p57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BA9EC5">
                <a:alpha val="7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493;p57"/>
          <p:cNvGrpSpPr/>
          <p:nvPr/>
        </p:nvGrpSpPr>
        <p:grpSpPr>
          <a:xfrm rot="-161392">
            <a:off x="4869233" y="1440684"/>
            <a:ext cx="1304308" cy="1303882"/>
            <a:chOff x="5448300" y="1526500"/>
            <a:chExt cx="1154925" cy="1154650"/>
          </a:xfrm>
        </p:grpSpPr>
        <p:sp>
          <p:nvSpPr>
            <p:cNvPr id="58" name="Google Shape;1494;p57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95;p57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96;p57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1498;p57"/>
          <p:cNvSpPr txBox="1"/>
          <p:nvPr/>
        </p:nvSpPr>
        <p:spPr>
          <a:xfrm>
            <a:off x="2728519" y="2408368"/>
            <a:ext cx="1147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F1932"/>
                </a:solidFill>
                <a:latin typeface="+mn-lt"/>
                <a:ea typeface="Delius"/>
                <a:cs typeface="Delius"/>
                <a:sym typeface="Delius"/>
              </a:rPr>
              <a:t>02</a:t>
            </a:r>
            <a:endParaRPr sz="2800" b="1" dirty="0">
              <a:solidFill>
                <a:srgbClr val="2F1932"/>
              </a:solidFill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62" name="Google Shape;1499;p57"/>
          <p:cNvSpPr txBox="1"/>
          <p:nvPr/>
        </p:nvSpPr>
        <p:spPr>
          <a:xfrm>
            <a:off x="4951302" y="1744459"/>
            <a:ext cx="1147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F1932"/>
                </a:solidFill>
                <a:latin typeface="+mn-lt"/>
                <a:ea typeface="Delius"/>
                <a:cs typeface="Delius"/>
                <a:sym typeface="Delius"/>
              </a:rPr>
              <a:t>03</a:t>
            </a:r>
            <a:endParaRPr sz="2800" b="1" dirty="0">
              <a:solidFill>
                <a:srgbClr val="2F1932"/>
              </a:solidFill>
              <a:latin typeface="+mn-lt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" grpId="0" animBg="1"/>
      <p:bldP spid="1477" grpId="0" animBg="1"/>
      <p:bldP spid="1497" grpId="0"/>
      <p:bldP spid="1500" grpId="0"/>
      <p:bldP spid="4" grpId="0"/>
      <p:bldP spid="47" grpId="0"/>
      <p:bldP spid="48" grpId="0"/>
      <p:bldP spid="49" grpId="0"/>
      <p:bldP spid="50" grpId="0" animBg="1"/>
      <p:bldP spid="51" grpId="0" animBg="1"/>
      <p:bldP spid="61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8"/>
          <p:cNvGrpSpPr/>
          <p:nvPr/>
        </p:nvGrpSpPr>
        <p:grpSpPr>
          <a:xfrm rot="1291550">
            <a:off x="4304664" y="1513912"/>
            <a:ext cx="5348278" cy="6034393"/>
            <a:chOff x="510707" y="1257998"/>
            <a:chExt cx="5348578" cy="6034732"/>
          </a:xfrm>
        </p:grpSpPr>
        <p:grpSp>
          <p:nvGrpSpPr>
            <p:cNvPr id="1514" name="Google Shape;1514;p58"/>
            <p:cNvGrpSpPr/>
            <p:nvPr/>
          </p:nvGrpSpPr>
          <p:grpSpPr>
            <a:xfrm rot="-179539">
              <a:off x="658094" y="1385968"/>
              <a:ext cx="5053805" cy="5778793"/>
              <a:chOff x="1732250" y="435101"/>
              <a:chExt cx="5053990" cy="5779004"/>
            </a:xfrm>
          </p:grpSpPr>
          <p:sp>
            <p:nvSpPr>
              <p:cNvPr id="1515" name="Google Shape;1515;p58"/>
              <p:cNvSpPr/>
              <p:nvPr/>
            </p:nvSpPr>
            <p:spPr>
              <a:xfrm>
                <a:off x="2124240" y="542605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rgbClr val="918C7F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6" name="Google Shape;1516;p58"/>
              <p:cNvSpPr/>
              <p:nvPr/>
            </p:nvSpPr>
            <p:spPr>
              <a:xfrm>
                <a:off x="2008462" y="435101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7" name="Google Shape;1517;p58"/>
              <p:cNvSpPr/>
              <p:nvPr/>
            </p:nvSpPr>
            <p:spPr>
              <a:xfrm>
                <a:off x="2258861" y="940350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40"/>
                      <a:pt x="1358" y="6097"/>
                      <a:pt x="3048" y="6097"/>
                    </a:cubicBezTo>
                    <a:cubicBezTo>
                      <a:pt x="4739" y="6097"/>
                      <a:pt x="6096" y="4740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8" name="Google Shape;1518;p58"/>
              <p:cNvSpPr/>
              <p:nvPr/>
            </p:nvSpPr>
            <p:spPr>
              <a:xfrm>
                <a:off x="2258861" y="1747713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9" name="Google Shape;1519;p58"/>
              <p:cNvSpPr/>
              <p:nvPr/>
            </p:nvSpPr>
            <p:spPr>
              <a:xfrm>
                <a:off x="2258861" y="2627818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70"/>
                      <a:pt x="0" y="3048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48"/>
                    </a:cubicBezTo>
                    <a:cubicBezTo>
                      <a:pt x="6096" y="1370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0" name="Google Shape;1520;p58"/>
              <p:cNvSpPr/>
              <p:nvPr/>
            </p:nvSpPr>
            <p:spPr>
              <a:xfrm>
                <a:off x="2258861" y="3505348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0"/>
                    </a:moveTo>
                    <a:cubicBezTo>
                      <a:pt x="1358" y="0"/>
                      <a:pt x="0" y="1358"/>
                      <a:pt x="0" y="3048"/>
                    </a:cubicBezTo>
                    <a:cubicBezTo>
                      <a:pt x="0" y="4727"/>
                      <a:pt x="1358" y="6096"/>
                      <a:pt x="3048" y="6096"/>
                    </a:cubicBezTo>
                    <a:cubicBezTo>
                      <a:pt x="4739" y="6096"/>
                      <a:pt x="6096" y="4727"/>
                      <a:pt x="6096" y="3048"/>
                    </a:cubicBezTo>
                    <a:cubicBezTo>
                      <a:pt x="6096" y="1358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1" name="Google Shape;1521;p58"/>
              <p:cNvSpPr/>
              <p:nvPr/>
            </p:nvSpPr>
            <p:spPr>
              <a:xfrm>
                <a:off x="2258861" y="4389077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28"/>
                      <a:pt x="1358" y="6097"/>
                      <a:pt x="3048" y="6097"/>
                    </a:cubicBezTo>
                    <a:cubicBezTo>
                      <a:pt x="4739" y="6097"/>
                      <a:pt x="6096" y="4728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2" name="Google Shape;1522;p58"/>
              <p:cNvSpPr/>
              <p:nvPr/>
            </p:nvSpPr>
            <p:spPr>
              <a:xfrm>
                <a:off x="2258861" y="5334720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3" name="Google Shape;1523;p58"/>
              <p:cNvSpPr/>
              <p:nvPr/>
            </p:nvSpPr>
            <p:spPr>
              <a:xfrm>
                <a:off x="1732250" y="1000167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4" name="Google Shape;1524;p58"/>
              <p:cNvSpPr/>
              <p:nvPr/>
            </p:nvSpPr>
            <p:spPr>
              <a:xfrm>
                <a:off x="1732250" y="180853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5" name="Google Shape;1525;p58"/>
              <p:cNvSpPr/>
              <p:nvPr/>
            </p:nvSpPr>
            <p:spPr>
              <a:xfrm>
                <a:off x="1732250" y="2689164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43"/>
                    </a:cubicBezTo>
                    <a:cubicBezTo>
                      <a:pt x="15764" y="739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6" name="Google Shape;1526;p58"/>
              <p:cNvSpPr/>
              <p:nvPr/>
            </p:nvSpPr>
            <p:spPr>
              <a:xfrm>
                <a:off x="1732250" y="3566170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7" name="Google Shape;1527;p58"/>
              <p:cNvSpPr/>
              <p:nvPr/>
            </p:nvSpPr>
            <p:spPr>
              <a:xfrm>
                <a:off x="1732250" y="444937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1"/>
                    </a:moveTo>
                    <a:cubicBezTo>
                      <a:pt x="750" y="1"/>
                      <a:pt x="0" y="739"/>
                      <a:pt x="0" y="1656"/>
                    </a:cubicBezTo>
                    <a:cubicBezTo>
                      <a:pt x="0" y="2561"/>
                      <a:pt x="750" y="3299"/>
                      <a:pt x="1655" y="3299"/>
                    </a:cubicBezTo>
                    <a:lnTo>
                      <a:pt x="14109" y="3299"/>
                    </a:lnTo>
                    <a:cubicBezTo>
                      <a:pt x="15038" y="3299"/>
                      <a:pt x="15776" y="2561"/>
                      <a:pt x="15764" y="1656"/>
                    </a:cubicBezTo>
                    <a:cubicBezTo>
                      <a:pt x="15764" y="739"/>
                      <a:pt x="15026" y="1"/>
                      <a:pt x="14109" y="1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Google Shape;1528;p58"/>
              <p:cNvSpPr/>
              <p:nvPr/>
            </p:nvSpPr>
            <p:spPr>
              <a:xfrm>
                <a:off x="1732250" y="5395541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29" name="Google Shape;1529;p58"/>
            <p:cNvSpPr/>
            <p:nvPr/>
          </p:nvSpPr>
          <p:spPr>
            <a:xfrm rot="-179577">
              <a:off x="1674585" y="2082218"/>
              <a:ext cx="3450212" cy="2069661"/>
            </a:xfrm>
            <a:custGeom>
              <a:avLst/>
              <a:gdLst/>
              <a:ahLst/>
              <a:cxnLst/>
              <a:rect l="l" t="t" r="r" b="b"/>
              <a:pathLst>
                <a:path w="72713" h="41029" extrusionOk="0">
                  <a:moveTo>
                    <a:pt x="3478" y="0"/>
                  </a:moveTo>
                  <a:lnTo>
                    <a:pt x="1251" y="905"/>
                  </a:lnTo>
                  <a:lnTo>
                    <a:pt x="1" y="417"/>
                  </a:lnTo>
                  <a:lnTo>
                    <a:pt x="1" y="39433"/>
                  </a:lnTo>
                  <a:lnTo>
                    <a:pt x="1" y="40207"/>
                  </a:lnTo>
                  <a:lnTo>
                    <a:pt x="215" y="40124"/>
                  </a:lnTo>
                  <a:lnTo>
                    <a:pt x="2442" y="41029"/>
                  </a:lnTo>
                  <a:lnTo>
                    <a:pt x="4668" y="40124"/>
                  </a:lnTo>
                  <a:lnTo>
                    <a:pt x="6895" y="41029"/>
                  </a:lnTo>
                  <a:lnTo>
                    <a:pt x="9121" y="40124"/>
                  </a:lnTo>
                  <a:lnTo>
                    <a:pt x="11348" y="41029"/>
                  </a:lnTo>
                  <a:lnTo>
                    <a:pt x="13574" y="40124"/>
                  </a:lnTo>
                  <a:lnTo>
                    <a:pt x="15801" y="41029"/>
                  </a:lnTo>
                  <a:lnTo>
                    <a:pt x="18027" y="40124"/>
                  </a:lnTo>
                  <a:lnTo>
                    <a:pt x="20253" y="41029"/>
                  </a:lnTo>
                  <a:lnTo>
                    <a:pt x="22480" y="40124"/>
                  </a:lnTo>
                  <a:lnTo>
                    <a:pt x="24706" y="41029"/>
                  </a:lnTo>
                  <a:lnTo>
                    <a:pt x="26933" y="40124"/>
                  </a:lnTo>
                  <a:lnTo>
                    <a:pt x="29159" y="41029"/>
                  </a:lnTo>
                  <a:lnTo>
                    <a:pt x="31386" y="40124"/>
                  </a:lnTo>
                  <a:lnTo>
                    <a:pt x="33612" y="41029"/>
                  </a:lnTo>
                  <a:lnTo>
                    <a:pt x="35851" y="40124"/>
                  </a:lnTo>
                  <a:lnTo>
                    <a:pt x="38077" y="41029"/>
                  </a:lnTo>
                  <a:lnTo>
                    <a:pt x="40304" y="40124"/>
                  </a:lnTo>
                  <a:lnTo>
                    <a:pt x="42530" y="41029"/>
                  </a:lnTo>
                  <a:lnTo>
                    <a:pt x="44757" y="40124"/>
                  </a:lnTo>
                  <a:lnTo>
                    <a:pt x="46983" y="41029"/>
                  </a:lnTo>
                  <a:lnTo>
                    <a:pt x="49209" y="40124"/>
                  </a:lnTo>
                  <a:lnTo>
                    <a:pt x="51436" y="41029"/>
                  </a:lnTo>
                  <a:lnTo>
                    <a:pt x="53662" y="40124"/>
                  </a:lnTo>
                  <a:lnTo>
                    <a:pt x="55889" y="41029"/>
                  </a:lnTo>
                  <a:lnTo>
                    <a:pt x="58115" y="40124"/>
                  </a:lnTo>
                  <a:lnTo>
                    <a:pt x="60342" y="41029"/>
                  </a:lnTo>
                  <a:lnTo>
                    <a:pt x="62568" y="40124"/>
                  </a:lnTo>
                  <a:lnTo>
                    <a:pt x="64795" y="41029"/>
                  </a:lnTo>
                  <a:lnTo>
                    <a:pt x="67021" y="40124"/>
                  </a:lnTo>
                  <a:lnTo>
                    <a:pt x="69248" y="41029"/>
                  </a:lnTo>
                  <a:lnTo>
                    <a:pt x="71474" y="40124"/>
                  </a:lnTo>
                  <a:lnTo>
                    <a:pt x="72712" y="40612"/>
                  </a:lnTo>
                  <a:lnTo>
                    <a:pt x="72712" y="822"/>
                  </a:lnTo>
                  <a:lnTo>
                    <a:pt x="72510" y="905"/>
                  </a:lnTo>
                  <a:lnTo>
                    <a:pt x="70284" y="0"/>
                  </a:lnTo>
                  <a:lnTo>
                    <a:pt x="68057" y="905"/>
                  </a:lnTo>
                  <a:lnTo>
                    <a:pt x="65831" y="0"/>
                  </a:lnTo>
                  <a:lnTo>
                    <a:pt x="63604" y="905"/>
                  </a:lnTo>
                  <a:lnTo>
                    <a:pt x="61378" y="0"/>
                  </a:lnTo>
                  <a:lnTo>
                    <a:pt x="59151" y="905"/>
                  </a:lnTo>
                  <a:lnTo>
                    <a:pt x="56925" y="0"/>
                  </a:lnTo>
                  <a:lnTo>
                    <a:pt x="54698" y="905"/>
                  </a:lnTo>
                  <a:lnTo>
                    <a:pt x="52460" y="0"/>
                  </a:lnTo>
                  <a:lnTo>
                    <a:pt x="50233" y="905"/>
                  </a:lnTo>
                  <a:lnTo>
                    <a:pt x="48007" y="0"/>
                  </a:lnTo>
                  <a:lnTo>
                    <a:pt x="45780" y="905"/>
                  </a:lnTo>
                  <a:lnTo>
                    <a:pt x="43554" y="0"/>
                  </a:lnTo>
                  <a:lnTo>
                    <a:pt x="41328" y="905"/>
                  </a:lnTo>
                  <a:lnTo>
                    <a:pt x="39101" y="0"/>
                  </a:lnTo>
                  <a:lnTo>
                    <a:pt x="36875" y="905"/>
                  </a:lnTo>
                  <a:lnTo>
                    <a:pt x="34648" y="0"/>
                  </a:lnTo>
                  <a:lnTo>
                    <a:pt x="32422" y="905"/>
                  </a:lnTo>
                  <a:lnTo>
                    <a:pt x="30195" y="0"/>
                  </a:lnTo>
                  <a:lnTo>
                    <a:pt x="27969" y="905"/>
                  </a:lnTo>
                  <a:lnTo>
                    <a:pt x="25742" y="0"/>
                  </a:lnTo>
                  <a:lnTo>
                    <a:pt x="23516" y="905"/>
                  </a:lnTo>
                  <a:lnTo>
                    <a:pt x="21289" y="0"/>
                  </a:lnTo>
                  <a:lnTo>
                    <a:pt x="19063" y="905"/>
                  </a:lnTo>
                  <a:lnTo>
                    <a:pt x="16836" y="0"/>
                  </a:lnTo>
                  <a:lnTo>
                    <a:pt x="14610" y="905"/>
                  </a:lnTo>
                  <a:lnTo>
                    <a:pt x="12383" y="0"/>
                  </a:lnTo>
                  <a:lnTo>
                    <a:pt x="10157" y="905"/>
                  </a:lnTo>
                  <a:lnTo>
                    <a:pt x="7930" y="0"/>
                  </a:lnTo>
                  <a:lnTo>
                    <a:pt x="5704" y="905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rgbClr val="9D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30" name="Google Shape;1530;p58"/>
          <p:cNvGrpSpPr/>
          <p:nvPr/>
        </p:nvGrpSpPr>
        <p:grpSpPr>
          <a:xfrm>
            <a:off x="1255054" y="53586"/>
            <a:ext cx="6414011" cy="6858846"/>
            <a:chOff x="7567300" y="1541100"/>
            <a:chExt cx="3167100" cy="3386750"/>
          </a:xfrm>
        </p:grpSpPr>
        <p:sp>
          <p:nvSpPr>
            <p:cNvPr id="1531" name="Google Shape;1531;p58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58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58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58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58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58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58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58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58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0" name="Google Shape;1540;p58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58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58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58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58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58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58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58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58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58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58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53" name="Google Shape;1553;p58"/>
          <p:cNvGrpSpPr/>
          <p:nvPr/>
        </p:nvGrpSpPr>
        <p:grpSpPr>
          <a:xfrm>
            <a:off x="265149" y="-263650"/>
            <a:ext cx="1873462" cy="1784311"/>
            <a:chOff x="1938604" y="1358625"/>
            <a:chExt cx="1232946" cy="1174275"/>
          </a:xfrm>
        </p:grpSpPr>
        <p:sp>
          <p:nvSpPr>
            <p:cNvPr id="1554" name="Google Shape;1554;p58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58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58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7" name="Google Shape;1557;p58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98983" y="1430034"/>
            <a:ext cx="5465852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2F1932"/>
                </a:solidFill>
              </a:rPr>
              <a:t>Tiết</a:t>
            </a:r>
            <a:r>
              <a:rPr lang="en-US" sz="3600" b="1" dirty="0">
                <a:solidFill>
                  <a:srgbClr val="2F1932"/>
                </a:solidFill>
              </a:rPr>
              <a:t> </a:t>
            </a:r>
            <a:r>
              <a:rPr lang="en-US" sz="3600" b="1" dirty="0" err="1">
                <a:solidFill>
                  <a:srgbClr val="2F1932"/>
                </a:solidFill>
              </a:rPr>
              <a:t>học</a:t>
            </a:r>
            <a:r>
              <a:rPr lang="en-US" sz="3600" b="1" dirty="0">
                <a:solidFill>
                  <a:srgbClr val="2F1932"/>
                </a:solidFill>
              </a:rPr>
              <a:t> </a:t>
            </a:r>
            <a:r>
              <a:rPr lang="en-US" sz="3600" b="1" dirty="0" err="1">
                <a:solidFill>
                  <a:srgbClr val="2F1932"/>
                </a:solidFill>
              </a:rPr>
              <a:t>kết</a:t>
            </a:r>
            <a:r>
              <a:rPr lang="en-US" sz="3600" b="1" dirty="0">
                <a:solidFill>
                  <a:srgbClr val="2F1932"/>
                </a:solidFill>
              </a:rPr>
              <a:t> </a:t>
            </a:r>
            <a:r>
              <a:rPr lang="en-US" sz="3600" b="1" dirty="0" err="1">
                <a:solidFill>
                  <a:srgbClr val="2F1932"/>
                </a:solidFill>
              </a:rPr>
              <a:t>thức</a:t>
            </a:r>
            <a:r>
              <a:rPr lang="en-US" sz="3600" b="1" dirty="0">
                <a:solidFill>
                  <a:srgbClr val="2F1932"/>
                </a:solidFill>
              </a:rPr>
              <a:t>. </a:t>
            </a:r>
            <a:r>
              <a:rPr lang="en-US" sz="3600" b="1" dirty="0" err="1">
                <a:solidFill>
                  <a:srgbClr val="2F1932"/>
                </a:solidFill>
              </a:rPr>
              <a:t>Cô</a:t>
            </a:r>
            <a:r>
              <a:rPr lang="en-US" sz="3600" b="1" dirty="0">
                <a:solidFill>
                  <a:srgbClr val="2F1932"/>
                </a:solidFill>
              </a:rPr>
              <a:t> </a:t>
            </a:r>
            <a:r>
              <a:rPr lang="en-US" sz="3600" b="1" dirty="0" err="1">
                <a:solidFill>
                  <a:srgbClr val="2F1932"/>
                </a:solidFill>
              </a:rPr>
              <a:t>chúc</a:t>
            </a:r>
            <a:r>
              <a:rPr lang="en-US" sz="3600" b="1" dirty="0">
                <a:solidFill>
                  <a:srgbClr val="2F1932"/>
                </a:solidFill>
              </a:rPr>
              <a:t> </a:t>
            </a:r>
            <a:r>
              <a:rPr lang="en-US" sz="3600" b="1" dirty="0" err="1">
                <a:solidFill>
                  <a:srgbClr val="2F1932"/>
                </a:solidFill>
              </a:rPr>
              <a:t>các</a:t>
            </a:r>
            <a:r>
              <a:rPr lang="en-US" sz="3600" b="1" dirty="0">
                <a:solidFill>
                  <a:srgbClr val="2F1932"/>
                </a:solidFill>
              </a:rPr>
              <a:t> </a:t>
            </a:r>
            <a:r>
              <a:rPr lang="en-US" sz="3600" b="1" dirty="0" err="1">
                <a:solidFill>
                  <a:srgbClr val="2F1932"/>
                </a:solidFill>
              </a:rPr>
              <a:t>em</a:t>
            </a:r>
            <a:r>
              <a:rPr lang="en-US" sz="3600" b="1" dirty="0">
                <a:solidFill>
                  <a:srgbClr val="2F1932"/>
                </a:solidFill>
              </a:rPr>
              <a:t> </a:t>
            </a:r>
            <a:r>
              <a:rPr lang="en-US" sz="3600" b="1" dirty="0" err="1">
                <a:solidFill>
                  <a:srgbClr val="2F1932"/>
                </a:solidFill>
              </a:rPr>
              <a:t>trải</a:t>
            </a:r>
            <a:r>
              <a:rPr lang="en-US" sz="3600" b="1" dirty="0">
                <a:solidFill>
                  <a:srgbClr val="2F1932"/>
                </a:solidFill>
              </a:rPr>
              <a:t> </a:t>
            </a:r>
            <a:r>
              <a:rPr lang="en-US" sz="3600" b="1" dirty="0" err="1">
                <a:solidFill>
                  <a:srgbClr val="2F1932"/>
                </a:solidFill>
              </a:rPr>
              <a:t>nghiệm</a:t>
            </a:r>
            <a:r>
              <a:rPr lang="en-US" sz="3600" b="1" dirty="0">
                <a:solidFill>
                  <a:srgbClr val="2F1932"/>
                </a:solidFill>
              </a:rPr>
              <a:t> </a:t>
            </a:r>
            <a:r>
              <a:rPr lang="en-US" sz="3600" b="1" dirty="0" err="1">
                <a:solidFill>
                  <a:srgbClr val="2F1932"/>
                </a:solidFill>
              </a:rPr>
              <a:t>thật</a:t>
            </a:r>
            <a:r>
              <a:rPr lang="en-US" sz="3600" b="1" dirty="0">
                <a:solidFill>
                  <a:srgbClr val="2F1932"/>
                </a:solidFill>
              </a:rPr>
              <a:t> </a:t>
            </a:r>
            <a:r>
              <a:rPr lang="en-US" sz="3600" b="1" dirty="0" err="1">
                <a:solidFill>
                  <a:srgbClr val="2F1932"/>
                </a:solidFill>
              </a:rPr>
              <a:t>tốt</a:t>
            </a:r>
            <a:r>
              <a:rPr lang="en-US" sz="3600" b="1" dirty="0">
                <a:solidFill>
                  <a:srgbClr val="2F1932"/>
                </a:solidFill>
              </a:rPr>
              <a:t> </a:t>
            </a:r>
            <a:r>
              <a:rPr lang="en-US" sz="3600" b="1" dirty="0" err="1">
                <a:solidFill>
                  <a:srgbClr val="2F1932"/>
                </a:solidFill>
              </a:rPr>
              <a:t>nội</a:t>
            </a:r>
            <a:r>
              <a:rPr lang="en-US" sz="3600" b="1" dirty="0">
                <a:solidFill>
                  <a:srgbClr val="2F1932"/>
                </a:solidFill>
              </a:rPr>
              <a:t> dung </a:t>
            </a:r>
            <a:r>
              <a:rPr lang="en-US" sz="3600" b="1" dirty="0" err="1">
                <a:solidFill>
                  <a:srgbClr val="2F1932"/>
                </a:solidFill>
              </a:rPr>
              <a:t>bài</a:t>
            </a:r>
            <a:r>
              <a:rPr lang="en-US" sz="3600" b="1" dirty="0">
                <a:solidFill>
                  <a:srgbClr val="2F1932"/>
                </a:solidFill>
              </a:rPr>
              <a:t> </a:t>
            </a:r>
            <a:r>
              <a:rPr lang="en-US" sz="3600" b="1">
                <a:solidFill>
                  <a:srgbClr val="2F1932"/>
                </a:solidFill>
              </a:rPr>
              <a:t>học!</a:t>
            </a:r>
            <a:endParaRPr lang="en-US" sz="3600" b="1" dirty="0">
              <a:solidFill>
                <a:srgbClr val="2F19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3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32"/>
          <p:cNvGrpSpPr/>
          <p:nvPr/>
        </p:nvGrpSpPr>
        <p:grpSpPr>
          <a:xfrm rot="-523570">
            <a:off x="287807" y="-3050911"/>
            <a:ext cx="4761746" cy="5091991"/>
            <a:chOff x="7567300" y="1541100"/>
            <a:chExt cx="3167100" cy="3386750"/>
          </a:xfrm>
        </p:grpSpPr>
        <p:sp>
          <p:nvSpPr>
            <p:cNvPr id="781" name="Google Shape;781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01" name="Google Shape;801;p32"/>
          <p:cNvGrpSpPr/>
          <p:nvPr/>
        </p:nvGrpSpPr>
        <p:grpSpPr>
          <a:xfrm rot="728172">
            <a:off x="-247919" y="3303098"/>
            <a:ext cx="1784276" cy="1783851"/>
            <a:chOff x="5448300" y="1526500"/>
            <a:chExt cx="1154925" cy="1154650"/>
          </a:xfrm>
        </p:grpSpPr>
        <p:sp>
          <p:nvSpPr>
            <p:cNvPr id="802" name="Google Shape;802;p32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05" name="Google Shape;805;p32"/>
          <p:cNvGrpSpPr/>
          <p:nvPr/>
        </p:nvGrpSpPr>
        <p:grpSpPr>
          <a:xfrm rot="624426">
            <a:off x="5269590" y="1426046"/>
            <a:ext cx="4761844" cy="5092095"/>
            <a:chOff x="7567300" y="1541100"/>
            <a:chExt cx="3167100" cy="3386750"/>
          </a:xfrm>
        </p:grpSpPr>
        <p:sp>
          <p:nvSpPr>
            <p:cNvPr id="806" name="Google Shape;806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26" name="Google Shape;826;p32"/>
          <p:cNvGrpSpPr/>
          <p:nvPr/>
        </p:nvGrpSpPr>
        <p:grpSpPr>
          <a:xfrm>
            <a:off x="1494943" y="271095"/>
            <a:ext cx="6219772" cy="5779004"/>
            <a:chOff x="1732250" y="435101"/>
            <a:chExt cx="5053990" cy="5779004"/>
          </a:xfrm>
        </p:grpSpPr>
        <p:sp>
          <p:nvSpPr>
            <p:cNvPr id="827" name="Google Shape;827;p32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42" name="Google Shape;842;p32"/>
          <p:cNvSpPr/>
          <p:nvPr/>
        </p:nvSpPr>
        <p:spPr>
          <a:xfrm>
            <a:off x="2545368" y="845697"/>
            <a:ext cx="4623369" cy="3518675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" name="Google Shape;841;p32"/>
          <p:cNvSpPr txBox="1">
            <a:spLocks noGrp="1"/>
          </p:cNvSpPr>
          <p:nvPr>
            <p:ph type="subTitle" idx="1"/>
          </p:nvPr>
        </p:nvSpPr>
        <p:spPr>
          <a:xfrm>
            <a:off x="2186057" y="824457"/>
            <a:ext cx="8661237" cy="2472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tx1"/>
                </a:solidFill>
                <a:latin typeface="+mn-lt"/>
              </a:rPr>
              <a:t>Tuần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 20-Tiết 76;77-BÀI 2-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+mn-lt"/>
              </a:rPr>
              <a:t>TỔNG CÁC GÓC CỦA MỘT TAM GIÁC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tx1"/>
                </a:solidFill>
                <a:latin typeface="+mn-lt"/>
              </a:rPr>
              <a:t> </a:t>
            </a:r>
            <a:endParaRPr sz="3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4303430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4"/>
          <p:cNvSpPr/>
          <p:nvPr/>
        </p:nvSpPr>
        <p:spPr>
          <a:xfrm>
            <a:off x="5097458" y="2684274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34"/>
          <p:cNvSpPr/>
          <p:nvPr/>
        </p:nvSpPr>
        <p:spPr>
          <a:xfrm>
            <a:off x="4983157" y="1459896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34"/>
          <p:cNvSpPr txBox="1">
            <a:spLocks noGrp="1"/>
          </p:cNvSpPr>
          <p:nvPr>
            <p:ph type="title"/>
          </p:nvPr>
        </p:nvSpPr>
        <p:spPr>
          <a:xfrm>
            <a:off x="1169998" y="1632520"/>
            <a:ext cx="2432151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n-lt"/>
              </a:rPr>
              <a:t>NỘI DUNG BÀI HỌC</a:t>
            </a:r>
            <a:endParaRPr sz="3200" dirty="0">
              <a:latin typeface="+mn-lt"/>
            </a:endParaRPr>
          </a:p>
        </p:txBody>
      </p:sp>
      <p:sp>
        <p:nvSpPr>
          <p:cNvPr id="866" name="Google Shape;866;p34"/>
          <p:cNvSpPr txBox="1">
            <a:spLocks noGrp="1"/>
          </p:cNvSpPr>
          <p:nvPr>
            <p:ph type="title" idx="2"/>
          </p:nvPr>
        </p:nvSpPr>
        <p:spPr>
          <a:xfrm>
            <a:off x="4969876" y="1533392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01</a:t>
            </a:r>
            <a:endParaRPr dirty="0">
              <a:latin typeface="+mn-lt"/>
            </a:endParaRPr>
          </a:p>
        </p:txBody>
      </p:sp>
      <p:sp>
        <p:nvSpPr>
          <p:cNvPr id="869" name="Google Shape;869;p34"/>
          <p:cNvSpPr txBox="1">
            <a:spLocks noGrp="1"/>
          </p:cNvSpPr>
          <p:nvPr>
            <p:ph type="title" idx="5"/>
          </p:nvPr>
        </p:nvSpPr>
        <p:spPr>
          <a:xfrm>
            <a:off x="5073786" y="2754787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sp>
        <p:nvSpPr>
          <p:cNvPr id="877" name="Google Shape;877;p34"/>
          <p:cNvSpPr/>
          <p:nvPr/>
        </p:nvSpPr>
        <p:spPr>
          <a:xfrm>
            <a:off x="1595475" y="3000150"/>
            <a:ext cx="1753950" cy="125050"/>
          </a:xfrm>
          <a:custGeom>
            <a:avLst/>
            <a:gdLst/>
            <a:ahLst/>
            <a:cxnLst/>
            <a:rect l="l" t="t" r="r" b="b"/>
            <a:pathLst>
              <a:path w="70158" h="5002" extrusionOk="0">
                <a:moveTo>
                  <a:pt x="63671" y="1738"/>
                </a:moveTo>
                <a:cubicBezTo>
                  <a:pt x="63713" y="1821"/>
                  <a:pt x="63755" y="1863"/>
                  <a:pt x="63818" y="1905"/>
                </a:cubicBezTo>
                <a:cubicBezTo>
                  <a:pt x="63671" y="1905"/>
                  <a:pt x="63546" y="1947"/>
                  <a:pt x="63441" y="1947"/>
                </a:cubicBezTo>
                <a:cubicBezTo>
                  <a:pt x="63211" y="1947"/>
                  <a:pt x="62981" y="1968"/>
                  <a:pt x="62751" y="1968"/>
                </a:cubicBezTo>
                <a:cubicBezTo>
                  <a:pt x="61705" y="1989"/>
                  <a:pt x="60679" y="2051"/>
                  <a:pt x="59633" y="2072"/>
                </a:cubicBezTo>
                <a:cubicBezTo>
                  <a:pt x="59152" y="2093"/>
                  <a:pt x="58692" y="2114"/>
                  <a:pt x="58210" y="2114"/>
                </a:cubicBezTo>
                <a:cubicBezTo>
                  <a:pt x="57478" y="2114"/>
                  <a:pt x="56725" y="2156"/>
                  <a:pt x="55992" y="2156"/>
                </a:cubicBezTo>
                <a:cubicBezTo>
                  <a:pt x="54298" y="2177"/>
                  <a:pt x="52624" y="2198"/>
                  <a:pt x="50929" y="2219"/>
                </a:cubicBezTo>
                <a:cubicBezTo>
                  <a:pt x="47623" y="2282"/>
                  <a:pt x="44359" y="2323"/>
                  <a:pt x="41053" y="2386"/>
                </a:cubicBezTo>
                <a:cubicBezTo>
                  <a:pt x="38710" y="2407"/>
                  <a:pt x="36345" y="2491"/>
                  <a:pt x="34002" y="2574"/>
                </a:cubicBezTo>
                <a:cubicBezTo>
                  <a:pt x="30466" y="2679"/>
                  <a:pt x="26909" y="2742"/>
                  <a:pt x="23373" y="2846"/>
                </a:cubicBezTo>
                <a:cubicBezTo>
                  <a:pt x="22682" y="2888"/>
                  <a:pt x="21971" y="2909"/>
                  <a:pt x="21259" y="2951"/>
                </a:cubicBezTo>
                <a:cubicBezTo>
                  <a:pt x="19251" y="3056"/>
                  <a:pt x="17242" y="3139"/>
                  <a:pt x="15212" y="3244"/>
                </a:cubicBezTo>
                <a:cubicBezTo>
                  <a:pt x="13266" y="3349"/>
                  <a:pt x="11279" y="3432"/>
                  <a:pt x="9312" y="3537"/>
                </a:cubicBezTo>
                <a:cubicBezTo>
                  <a:pt x="9124" y="3537"/>
                  <a:pt x="8935" y="3558"/>
                  <a:pt x="8768" y="3558"/>
                </a:cubicBezTo>
                <a:cubicBezTo>
                  <a:pt x="9291" y="3516"/>
                  <a:pt x="9835" y="3474"/>
                  <a:pt x="10358" y="3432"/>
                </a:cubicBezTo>
                <a:cubicBezTo>
                  <a:pt x="12220" y="3307"/>
                  <a:pt x="14062" y="3139"/>
                  <a:pt x="15924" y="3014"/>
                </a:cubicBezTo>
                <a:cubicBezTo>
                  <a:pt x="16572" y="2951"/>
                  <a:pt x="17242" y="2909"/>
                  <a:pt x="17870" y="2846"/>
                </a:cubicBezTo>
                <a:cubicBezTo>
                  <a:pt x="18204" y="2826"/>
                  <a:pt x="18539" y="2805"/>
                  <a:pt x="18853" y="2805"/>
                </a:cubicBezTo>
                <a:cubicBezTo>
                  <a:pt x="20799" y="2700"/>
                  <a:pt x="22724" y="2574"/>
                  <a:pt x="24670" y="2470"/>
                </a:cubicBezTo>
                <a:cubicBezTo>
                  <a:pt x="25026" y="2428"/>
                  <a:pt x="25423" y="2407"/>
                  <a:pt x="25779" y="2386"/>
                </a:cubicBezTo>
                <a:cubicBezTo>
                  <a:pt x="26344" y="2365"/>
                  <a:pt x="26888" y="2323"/>
                  <a:pt x="27411" y="2323"/>
                </a:cubicBezTo>
                <a:lnTo>
                  <a:pt x="33374" y="2093"/>
                </a:lnTo>
                <a:cubicBezTo>
                  <a:pt x="33813" y="2072"/>
                  <a:pt x="34253" y="2072"/>
                  <a:pt x="34671" y="2051"/>
                </a:cubicBezTo>
                <a:lnTo>
                  <a:pt x="35027" y="2051"/>
                </a:lnTo>
                <a:cubicBezTo>
                  <a:pt x="35341" y="2051"/>
                  <a:pt x="35655" y="2051"/>
                  <a:pt x="35927" y="2010"/>
                </a:cubicBezTo>
                <a:cubicBezTo>
                  <a:pt x="37914" y="1968"/>
                  <a:pt x="39944" y="1947"/>
                  <a:pt x="41932" y="1884"/>
                </a:cubicBezTo>
                <a:cubicBezTo>
                  <a:pt x="42832" y="1863"/>
                  <a:pt x="43752" y="1842"/>
                  <a:pt x="44673" y="1842"/>
                </a:cubicBezTo>
                <a:cubicBezTo>
                  <a:pt x="47623" y="1800"/>
                  <a:pt x="50615" y="1779"/>
                  <a:pt x="53565" y="1758"/>
                </a:cubicBezTo>
                <a:cubicBezTo>
                  <a:pt x="56683" y="1758"/>
                  <a:pt x="59675" y="1738"/>
                  <a:pt x="62709" y="1738"/>
                </a:cubicBezTo>
                <a:close/>
                <a:moveTo>
                  <a:pt x="57248" y="1"/>
                </a:moveTo>
                <a:cubicBezTo>
                  <a:pt x="54549" y="1"/>
                  <a:pt x="51891" y="43"/>
                  <a:pt x="49192" y="64"/>
                </a:cubicBezTo>
                <a:cubicBezTo>
                  <a:pt x="47184" y="85"/>
                  <a:pt x="45154" y="105"/>
                  <a:pt x="43145" y="105"/>
                </a:cubicBezTo>
                <a:cubicBezTo>
                  <a:pt x="42267" y="105"/>
                  <a:pt x="41346" y="147"/>
                  <a:pt x="40446" y="168"/>
                </a:cubicBezTo>
                <a:cubicBezTo>
                  <a:pt x="38438" y="210"/>
                  <a:pt x="36429" y="252"/>
                  <a:pt x="34420" y="294"/>
                </a:cubicBezTo>
                <a:cubicBezTo>
                  <a:pt x="33834" y="294"/>
                  <a:pt x="33269" y="315"/>
                  <a:pt x="32684" y="315"/>
                </a:cubicBezTo>
                <a:cubicBezTo>
                  <a:pt x="32349" y="315"/>
                  <a:pt x="32035" y="336"/>
                  <a:pt x="31700" y="336"/>
                </a:cubicBezTo>
                <a:lnTo>
                  <a:pt x="25737" y="587"/>
                </a:lnTo>
                <a:cubicBezTo>
                  <a:pt x="25130" y="608"/>
                  <a:pt x="24523" y="629"/>
                  <a:pt x="23896" y="670"/>
                </a:cubicBezTo>
                <a:cubicBezTo>
                  <a:pt x="23561" y="670"/>
                  <a:pt x="23226" y="691"/>
                  <a:pt x="22870" y="712"/>
                </a:cubicBezTo>
                <a:cubicBezTo>
                  <a:pt x="20883" y="817"/>
                  <a:pt x="18937" y="922"/>
                  <a:pt x="16949" y="1026"/>
                </a:cubicBezTo>
                <a:cubicBezTo>
                  <a:pt x="15924" y="1068"/>
                  <a:pt x="14898" y="1131"/>
                  <a:pt x="13873" y="1214"/>
                </a:cubicBezTo>
                <a:cubicBezTo>
                  <a:pt x="12137" y="1319"/>
                  <a:pt x="10379" y="1424"/>
                  <a:pt x="8642" y="1549"/>
                </a:cubicBezTo>
                <a:cubicBezTo>
                  <a:pt x="7136" y="1654"/>
                  <a:pt x="5608" y="1738"/>
                  <a:pt x="4102" y="1800"/>
                </a:cubicBezTo>
                <a:cubicBezTo>
                  <a:pt x="3872" y="1842"/>
                  <a:pt x="3621" y="1842"/>
                  <a:pt x="3370" y="1863"/>
                </a:cubicBezTo>
                <a:cubicBezTo>
                  <a:pt x="2972" y="1884"/>
                  <a:pt x="2574" y="1884"/>
                  <a:pt x="2198" y="1905"/>
                </a:cubicBezTo>
                <a:cubicBezTo>
                  <a:pt x="1842" y="1947"/>
                  <a:pt x="1507" y="1947"/>
                  <a:pt x="1152" y="1947"/>
                </a:cubicBezTo>
                <a:cubicBezTo>
                  <a:pt x="1110" y="1863"/>
                  <a:pt x="1005" y="1779"/>
                  <a:pt x="942" y="1779"/>
                </a:cubicBezTo>
                <a:cubicBezTo>
                  <a:pt x="691" y="1800"/>
                  <a:pt x="482" y="1842"/>
                  <a:pt x="252" y="1863"/>
                </a:cubicBezTo>
                <a:cubicBezTo>
                  <a:pt x="147" y="1863"/>
                  <a:pt x="43" y="1905"/>
                  <a:pt x="22" y="2051"/>
                </a:cubicBezTo>
                <a:cubicBezTo>
                  <a:pt x="1" y="2177"/>
                  <a:pt x="64" y="2302"/>
                  <a:pt x="168" y="2323"/>
                </a:cubicBezTo>
                <a:cubicBezTo>
                  <a:pt x="273" y="2365"/>
                  <a:pt x="357" y="2386"/>
                  <a:pt x="461" y="2407"/>
                </a:cubicBezTo>
                <a:cubicBezTo>
                  <a:pt x="566" y="2428"/>
                  <a:pt x="650" y="2428"/>
                  <a:pt x="754" y="2428"/>
                </a:cubicBezTo>
                <a:cubicBezTo>
                  <a:pt x="984" y="2554"/>
                  <a:pt x="1256" y="2574"/>
                  <a:pt x="1507" y="2574"/>
                </a:cubicBezTo>
                <a:cubicBezTo>
                  <a:pt x="2072" y="2574"/>
                  <a:pt x="2637" y="2554"/>
                  <a:pt x="3181" y="2512"/>
                </a:cubicBezTo>
                <a:cubicBezTo>
                  <a:pt x="3432" y="2512"/>
                  <a:pt x="3642" y="2491"/>
                  <a:pt x="3872" y="2491"/>
                </a:cubicBezTo>
                <a:lnTo>
                  <a:pt x="6843" y="2344"/>
                </a:lnTo>
                <a:cubicBezTo>
                  <a:pt x="8056" y="2282"/>
                  <a:pt x="9228" y="2198"/>
                  <a:pt x="10442" y="2156"/>
                </a:cubicBezTo>
                <a:cubicBezTo>
                  <a:pt x="12137" y="2051"/>
                  <a:pt x="13831" y="1968"/>
                  <a:pt x="15526" y="1863"/>
                </a:cubicBezTo>
                <a:cubicBezTo>
                  <a:pt x="15924" y="1842"/>
                  <a:pt x="16321" y="1842"/>
                  <a:pt x="16719" y="1821"/>
                </a:cubicBezTo>
                <a:cubicBezTo>
                  <a:pt x="17702" y="1758"/>
                  <a:pt x="18707" y="1717"/>
                  <a:pt x="19690" y="1675"/>
                </a:cubicBezTo>
                <a:cubicBezTo>
                  <a:pt x="20694" y="1633"/>
                  <a:pt x="21678" y="1570"/>
                  <a:pt x="22682" y="1549"/>
                </a:cubicBezTo>
                <a:cubicBezTo>
                  <a:pt x="23059" y="1528"/>
                  <a:pt x="23456" y="1507"/>
                  <a:pt x="23854" y="1507"/>
                </a:cubicBezTo>
                <a:cubicBezTo>
                  <a:pt x="25423" y="1445"/>
                  <a:pt x="27013" y="1403"/>
                  <a:pt x="28583" y="1340"/>
                </a:cubicBezTo>
                <a:cubicBezTo>
                  <a:pt x="29545" y="1319"/>
                  <a:pt x="30528" y="1298"/>
                  <a:pt x="31512" y="1235"/>
                </a:cubicBezTo>
                <a:cubicBezTo>
                  <a:pt x="31909" y="1235"/>
                  <a:pt x="32265" y="1214"/>
                  <a:pt x="32663" y="1214"/>
                </a:cubicBezTo>
                <a:cubicBezTo>
                  <a:pt x="34190" y="1194"/>
                  <a:pt x="35717" y="1152"/>
                  <a:pt x="37245" y="1131"/>
                </a:cubicBezTo>
                <a:cubicBezTo>
                  <a:pt x="38751" y="1110"/>
                  <a:pt x="40258" y="1089"/>
                  <a:pt x="41764" y="1047"/>
                </a:cubicBezTo>
                <a:lnTo>
                  <a:pt x="45928" y="1047"/>
                </a:lnTo>
                <a:cubicBezTo>
                  <a:pt x="47477" y="1047"/>
                  <a:pt x="48983" y="1047"/>
                  <a:pt x="50531" y="1026"/>
                </a:cubicBezTo>
                <a:lnTo>
                  <a:pt x="55428" y="1026"/>
                </a:lnTo>
                <a:cubicBezTo>
                  <a:pt x="53063" y="1047"/>
                  <a:pt x="50678" y="1089"/>
                  <a:pt x="48334" y="1131"/>
                </a:cubicBezTo>
                <a:cubicBezTo>
                  <a:pt x="47330" y="1152"/>
                  <a:pt x="46368" y="1152"/>
                  <a:pt x="45384" y="1194"/>
                </a:cubicBezTo>
                <a:cubicBezTo>
                  <a:pt x="44966" y="1194"/>
                  <a:pt x="44505" y="1194"/>
                  <a:pt x="44087" y="1214"/>
                </a:cubicBezTo>
                <a:cubicBezTo>
                  <a:pt x="42664" y="1235"/>
                  <a:pt x="41241" y="1298"/>
                  <a:pt x="39798" y="1319"/>
                </a:cubicBezTo>
                <a:cubicBezTo>
                  <a:pt x="38166" y="1361"/>
                  <a:pt x="36513" y="1403"/>
                  <a:pt x="34860" y="1445"/>
                </a:cubicBezTo>
                <a:cubicBezTo>
                  <a:pt x="34567" y="1445"/>
                  <a:pt x="34316" y="1466"/>
                  <a:pt x="34023" y="1466"/>
                </a:cubicBezTo>
                <a:cubicBezTo>
                  <a:pt x="33144" y="1528"/>
                  <a:pt x="32265" y="1549"/>
                  <a:pt x="31386" y="1612"/>
                </a:cubicBezTo>
                <a:lnTo>
                  <a:pt x="26051" y="1842"/>
                </a:lnTo>
                <a:cubicBezTo>
                  <a:pt x="25779" y="1842"/>
                  <a:pt x="25528" y="1863"/>
                  <a:pt x="25256" y="1884"/>
                </a:cubicBezTo>
                <a:cubicBezTo>
                  <a:pt x="24398" y="1947"/>
                  <a:pt x="23519" y="2030"/>
                  <a:pt x="22640" y="2072"/>
                </a:cubicBezTo>
                <a:cubicBezTo>
                  <a:pt x="21071" y="2177"/>
                  <a:pt x="19544" y="2282"/>
                  <a:pt x="17974" y="2386"/>
                </a:cubicBezTo>
                <a:cubicBezTo>
                  <a:pt x="17556" y="2407"/>
                  <a:pt x="17095" y="2470"/>
                  <a:pt x="16677" y="2491"/>
                </a:cubicBezTo>
                <a:cubicBezTo>
                  <a:pt x="15694" y="2574"/>
                  <a:pt x="14689" y="2658"/>
                  <a:pt x="13706" y="2763"/>
                </a:cubicBezTo>
                <a:cubicBezTo>
                  <a:pt x="12450" y="2867"/>
                  <a:pt x="11153" y="2972"/>
                  <a:pt x="9898" y="3077"/>
                </a:cubicBezTo>
                <a:cubicBezTo>
                  <a:pt x="8161" y="3223"/>
                  <a:pt x="6383" y="3391"/>
                  <a:pt x="4625" y="3537"/>
                </a:cubicBezTo>
                <a:cubicBezTo>
                  <a:pt x="4207" y="3558"/>
                  <a:pt x="3788" y="3621"/>
                  <a:pt x="3349" y="3642"/>
                </a:cubicBezTo>
                <a:lnTo>
                  <a:pt x="1068" y="3872"/>
                </a:lnTo>
                <a:cubicBezTo>
                  <a:pt x="984" y="3872"/>
                  <a:pt x="901" y="3935"/>
                  <a:pt x="901" y="4039"/>
                </a:cubicBezTo>
                <a:cubicBezTo>
                  <a:pt x="901" y="4123"/>
                  <a:pt x="984" y="4186"/>
                  <a:pt x="1068" y="4186"/>
                </a:cubicBezTo>
                <a:cubicBezTo>
                  <a:pt x="1361" y="4186"/>
                  <a:pt x="1612" y="4227"/>
                  <a:pt x="1905" y="4227"/>
                </a:cubicBezTo>
                <a:cubicBezTo>
                  <a:pt x="1884" y="4290"/>
                  <a:pt x="1842" y="4374"/>
                  <a:pt x="1842" y="4458"/>
                </a:cubicBezTo>
                <a:cubicBezTo>
                  <a:pt x="1842" y="4751"/>
                  <a:pt x="2093" y="5002"/>
                  <a:pt x="2407" y="5002"/>
                </a:cubicBezTo>
                <a:cubicBezTo>
                  <a:pt x="4562" y="4876"/>
                  <a:pt x="6717" y="4709"/>
                  <a:pt x="8893" y="4604"/>
                </a:cubicBezTo>
                <a:cubicBezTo>
                  <a:pt x="10777" y="4541"/>
                  <a:pt x="12660" y="4437"/>
                  <a:pt x="14543" y="4353"/>
                </a:cubicBezTo>
                <a:cubicBezTo>
                  <a:pt x="16593" y="4248"/>
                  <a:pt x="18686" y="4144"/>
                  <a:pt x="20757" y="4060"/>
                </a:cubicBezTo>
                <a:cubicBezTo>
                  <a:pt x="21406" y="4039"/>
                  <a:pt x="22075" y="4018"/>
                  <a:pt x="22724" y="3955"/>
                </a:cubicBezTo>
                <a:cubicBezTo>
                  <a:pt x="22912" y="3955"/>
                  <a:pt x="23080" y="3935"/>
                  <a:pt x="23289" y="3935"/>
                </a:cubicBezTo>
                <a:cubicBezTo>
                  <a:pt x="26637" y="3851"/>
                  <a:pt x="29984" y="3746"/>
                  <a:pt x="33332" y="3663"/>
                </a:cubicBezTo>
                <a:cubicBezTo>
                  <a:pt x="35132" y="3621"/>
                  <a:pt x="36931" y="3558"/>
                  <a:pt x="38710" y="3537"/>
                </a:cubicBezTo>
                <a:cubicBezTo>
                  <a:pt x="39358" y="3516"/>
                  <a:pt x="39986" y="3516"/>
                  <a:pt x="40635" y="3495"/>
                </a:cubicBezTo>
                <a:lnTo>
                  <a:pt x="50908" y="3328"/>
                </a:lnTo>
                <a:lnTo>
                  <a:pt x="55302" y="3244"/>
                </a:lnTo>
                <a:cubicBezTo>
                  <a:pt x="56578" y="3223"/>
                  <a:pt x="57834" y="3223"/>
                  <a:pt x="59068" y="3181"/>
                </a:cubicBezTo>
                <a:cubicBezTo>
                  <a:pt x="60114" y="3139"/>
                  <a:pt x="61140" y="3098"/>
                  <a:pt x="62186" y="3077"/>
                </a:cubicBezTo>
                <a:cubicBezTo>
                  <a:pt x="62709" y="3035"/>
                  <a:pt x="63232" y="3035"/>
                  <a:pt x="63734" y="3014"/>
                </a:cubicBezTo>
                <a:lnTo>
                  <a:pt x="67270" y="2784"/>
                </a:lnTo>
                <a:lnTo>
                  <a:pt x="67270" y="2784"/>
                </a:lnTo>
                <a:cubicBezTo>
                  <a:pt x="67187" y="2888"/>
                  <a:pt x="67187" y="3035"/>
                  <a:pt x="67208" y="3139"/>
                </a:cubicBezTo>
                <a:cubicBezTo>
                  <a:pt x="67228" y="3286"/>
                  <a:pt x="67312" y="3391"/>
                  <a:pt x="67438" y="3432"/>
                </a:cubicBezTo>
                <a:cubicBezTo>
                  <a:pt x="67513" y="3478"/>
                  <a:pt x="67621" y="3512"/>
                  <a:pt x="67715" y="3512"/>
                </a:cubicBezTo>
                <a:cubicBezTo>
                  <a:pt x="67751" y="3512"/>
                  <a:pt x="67785" y="3507"/>
                  <a:pt x="67814" y="3495"/>
                </a:cubicBezTo>
                <a:cubicBezTo>
                  <a:pt x="68065" y="3391"/>
                  <a:pt x="68337" y="3286"/>
                  <a:pt x="68568" y="3181"/>
                </a:cubicBezTo>
                <a:lnTo>
                  <a:pt x="68547" y="3181"/>
                </a:lnTo>
                <a:cubicBezTo>
                  <a:pt x="68568" y="3181"/>
                  <a:pt x="68568" y="3139"/>
                  <a:pt x="68588" y="3139"/>
                </a:cubicBezTo>
                <a:cubicBezTo>
                  <a:pt x="68630" y="3139"/>
                  <a:pt x="68651" y="3118"/>
                  <a:pt x="68651" y="3118"/>
                </a:cubicBezTo>
                <a:lnTo>
                  <a:pt x="68630" y="3118"/>
                </a:lnTo>
                <a:cubicBezTo>
                  <a:pt x="68756" y="3077"/>
                  <a:pt x="68881" y="3014"/>
                  <a:pt x="69049" y="2930"/>
                </a:cubicBezTo>
                <a:cubicBezTo>
                  <a:pt x="69174" y="2888"/>
                  <a:pt x="69321" y="2805"/>
                  <a:pt x="69467" y="2763"/>
                </a:cubicBezTo>
                <a:cubicBezTo>
                  <a:pt x="69614" y="2679"/>
                  <a:pt x="69739" y="2595"/>
                  <a:pt x="69907" y="2512"/>
                </a:cubicBezTo>
                <a:cubicBezTo>
                  <a:pt x="70053" y="2449"/>
                  <a:pt x="70158" y="2240"/>
                  <a:pt x="70158" y="2051"/>
                </a:cubicBezTo>
                <a:cubicBezTo>
                  <a:pt x="70158" y="1947"/>
                  <a:pt x="70137" y="1863"/>
                  <a:pt x="70095" y="1758"/>
                </a:cubicBezTo>
                <a:cubicBezTo>
                  <a:pt x="70011" y="1654"/>
                  <a:pt x="69907" y="1528"/>
                  <a:pt x="69781" y="1507"/>
                </a:cubicBezTo>
                <a:cubicBezTo>
                  <a:pt x="69635" y="1466"/>
                  <a:pt x="69509" y="1445"/>
                  <a:pt x="69384" y="1445"/>
                </a:cubicBezTo>
                <a:lnTo>
                  <a:pt x="69300" y="1445"/>
                </a:lnTo>
                <a:cubicBezTo>
                  <a:pt x="69216" y="1445"/>
                  <a:pt x="69112" y="1445"/>
                  <a:pt x="69049" y="1466"/>
                </a:cubicBezTo>
                <a:cubicBezTo>
                  <a:pt x="68840" y="1507"/>
                  <a:pt x="68651" y="1528"/>
                  <a:pt x="68442" y="1528"/>
                </a:cubicBezTo>
                <a:cubicBezTo>
                  <a:pt x="68275" y="1528"/>
                  <a:pt x="68128" y="1549"/>
                  <a:pt x="67940" y="1549"/>
                </a:cubicBezTo>
                <a:cubicBezTo>
                  <a:pt x="67500" y="1570"/>
                  <a:pt x="67082" y="1612"/>
                  <a:pt x="66643" y="1654"/>
                </a:cubicBezTo>
                <a:cubicBezTo>
                  <a:pt x="66538" y="1654"/>
                  <a:pt x="66392" y="1675"/>
                  <a:pt x="66287" y="1675"/>
                </a:cubicBezTo>
                <a:cubicBezTo>
                  <a:pt x="66350" y="1633"/>
                  <a:pt x="66371" y="1570"/>
                  <a:pt x="66371" y="1528"/>
                </a:cubicBezTo>
                <a:cubicBezTo>
                  <a:pt x="66392" y="1466"/>
                  <a:pt x="66392" y="1424"/>
                  <a:pt x="66392" y="1361"/>
                </a:cubicBezTo>
                <a:cubicBezTo>
                  <a:pt x="66392" y="1340"/>
                  <a:pt x="66392" y="1298"/>
                  <a:pt x="66433" y="1256"/>
                </a:cubicBezTo>
                <a:cubicBezTo>
                  <a:pt x="66433" y="1214"/>
                  <a:pt x="66433" y="1152"/>
                  <a:pt x="66392" y="1131"/>
                </a:cubicBezTo>
                <a:cubicBezTo>
                  <a:pt x="66392" y="1131"/>
                  <a:pt x="66433" y="1131"/>
                  <a:pt x="66433" y="1110"/>
                </a:cubicBezTo>
                <a:cubicBezTo>
                  <a:pt x="66496" y="1047"/>
                  <a:pt x="66580" y="1005"/>
                  <a:pt x="66643" y="901"/>
                </a:cubicBezTo>
                <a:cubicBezTo>
                  <a:pt x="66684" y="817"/>
                  <a:pt x="66705" y="712"/>
                  <a:pt x="66705" y="608"/>
                </a:cubicBezTo>
                <a:cubicBezTo>
                  <a:pt x="66705" y="503"/>
                  <a:pt x="66684" y="419"/>
                  <a:pt x="66643" y="315"/>
                </a:cubicBezTo>
                <a:cubicBezTo>
                  <a:pt x="66601" y="294"/>
                  <a:pt x="66580" y="252"/>
                  <a:pt x="66559" y="210"/>
                </a:cubicBezTo>
                <a:cubicBezTo>
                  <a:pt x="66475" y="147"/>
                  <a:pt x="66392" y="105"/>
                  <a:pt x="66329" y="85"/>
                </a:cubicBezTo>
                <a:cubicBezTo>
                  <a:pt x="66161" y="43"/>
                  <a:pt x="65973" y="1"/>
                  <a:pt x="658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34"/>
          <p:cNvGrpSpPr/>
          <p:nvPr/>
        </p:nvGrpSpPr>
        <p:grpSpPr>
          <a:xfrm rot="728172">
            <a:off x="30506" y="-352402"/>
            <a:ext cx="1784276" cy="1783851"/>
            <a:chOff x="5448300" y="1526500"/>
            <a:chExt cx="1154925" cy="1154650"/>
          </a:xfrm>
        </p:grpSpPr>
        <p:sp>
          <p:nvSpPr>
            <p:cNvPr id="879" name="Google Shape;879;p34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82" name="Google Shape;882;p34"/>
          <p:cNvCxnSpPr/>
          <p:nvPr/>
        </p:nvCxnSpPr>
        <p:spPr>
          <a:xfrm>
            <a:off x="5266553" y="2298762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3" name="Google Shape;883;p34"/>
          <p:cNvCxnSpPr/>
          <p:nvPr/>
        </p:nvCxnSpPr>
        <p:spPr>
          <a:xfrm>
            <a:off x="5266553" y="3367274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5667479" y="1341886"/>
            <a:ext cx="2998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Định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tổng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</a:t>
            </a:r>
            <a:r>
              <a:rPr lang="en-US" sz="2400" b="1" dirty="0">
                <a:solidFill>
                  <a:schemeClr val="tx1"/>
                </a:solidFill>
              </a:rPr>
              <a:t> góc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một</a:t>
            </a:r>
            <a:r>
              <a:rPr lang="en-US" sz="2400" b="1" dirty="0">
                <a:solidFill>
                  <a:schemeClr val="tx1"/>
                </a:solidFill>
              </a:rPr>
              <a:t> tam </a:t>
            </a:r>
            <a:r>
              <a:rPr lang="en-US" sz="2400" b="1" dirty="0" err="1">
                <a:solidFill>
                  <a:schemeClr val="tx1"/>
                </a:solidFill>
              </a:rPr>
              <a:t>giác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12952" y="2601189"/>
            <a:ext cx="2655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Áp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vào</a:t>
            </a:r>
            <a:r>
              <a:rPr lang="en-US" sz="2400" b="1" dirty="0">
                <a:solidFill>
                  <a:schemeClr val="tx1"/>
                </a:solidFill>
              </a:rPr>
              <a:t> tam </a:t>
            </a:r>
            <a:r>
              <a:rPr lang="en-US" sz="2400" b="1" dirty="0" err="1">
                <a:solidFill>
                  <a:schemeClr val="tx1"/>
                </a:solidFill>
              </a:rPr>
              <a:t>giác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vuông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 animBg="1"/>
      <p:bldP spid="863" grpId="0" animBg="1"/>
      <p:bldP spid="864" grpId="0"/>
      <p:bldP spid="866" grpId="0"/>
      <p:bldP spid="869" grpId="0"/>
      <p:bldP spid="877" grpId="0" animBg="1"/>
      <p:bldP spid="12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35"/>
          <p:cNvGrpSpPr/>
          <p:nvPr/>
        </p:nvGrpSpPr>
        <p:grpSpPr>
          <a:xfrm>
            <a:off x="585628" y="251596"/>
            <a:ext cx="1180828" cy="1127871"/>
            <a:chOff x="2005600" y="1271425"/>
            <a:chExt cx="1165950" cy="1261475"/>
          </a:xfrm>
        </p:grpSpPr>
        <p:sp>
          <p:nvSpPr>
            <p:cNvPr id="896" name="Google Shape;896;p35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 rot="21421429">
            <a:off x="957263" y="738586"/>
            <a:ext cx="96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HĐ1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1090" y="1289513"/>
            <a:ext cx="34327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Cắt</a:t>
            </a:r>
            <a:r>
              <a:rPr lang="en-US" sz="2000" dirty="0"/>
              <a:t> tam </a:t>
            </a:r>
            <a:r>
              <a:rPr lang="en-US" sz="2000" dirty="0" err="1"/>
              <a:t>giác</a:t>
            </a:r>
            <a:r>
              <a:rPr lang="en-US" sz="2000" dirty="0"/>
              <a:t> ABC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mảnh</a:t>
            </a:r>
            <a:r>
              <a:rPr lang="en-US" sz="2000" dirty="0"/>
              <a:t> (</a:t>
            </a:r>
            <a:r>
              <a:rPr lang="en-US" sz="2000" dirty="0" err="1"/>
              <a:t>Hình</a:t>
            </a:r>
            <a:r>
              <a:rPr lang="en-US" sz="2000" dirty="0"/>
              <a:t> 2a)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ghép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(</a:t>
            </a:r>
            <a:r>
              <a:rPr lang="en-US" sz="2000" dirty="0" err="1"/>
              <a:t>HÌnh</a:t>
            </a:r>
            <a:r>
              <a:rPr lang="en-US" sz="2000" dirty="0"/>
              <a:t> 2b).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2b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dự</a:t>
            </a:r>
            <a:r>
              <a:rPr lang="en-US" sz="2000" dirty="0"/>
              <a:t> </a:t>
            </a:r>
            <a:r>
              <a:rPr lang="en-US" sz="2000" dirty="0" err="1"/>
              <a:t>đoán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góc </a:t>
            </a:r>
            <a:r>
              <a:rPr lang="en-US" sz="2000" i="1" dirty="0"/>
              <a:t>A, B, 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494" y="1874925"/>
            <a:ext cx="391978" cy="1262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/>
              <p:cNvSpPr/>
              <p:nvPr/>
            </p:nvSpPr>
            <p:spPr>
              <a:xfrm>
                <a:off x="4911049" y="3137400"/>
                <a:ext cx="3595953" cy="1363188"/>
              </a:xfrm>
              <a:prstGeom prst="wedgeRoundRectCallout">
                <a:avLst>
                  <a:gd name="adj1" fmla="val 50366"/>
                  <a:gd name="adj2" fmla="val 36337"/>
                  <a:gd name="adj3" fmla="val 1666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</a:rPr>
                  <a:t>Tổng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ba</a:t>
                </a:r>
                <a:r>
                  <a:rPr lang="en-US" sz="2000" dirty="0">
                    <a:solidFill>
                      <a:schemeClr val="tx1"/>
                    </a:solidFill>
                  </a:rPr>
                  <a:t> góc A, B, C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ounded 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049" y="3137400"/>
                <a:ext cx="3595953" cy="1363188"/>
              </a:xfrm>
              <a:prstGeom prst="wedgeRoundRectCallout">
                <a:avLst>
                  <a:gd name="adj1" fmla="val 50366"/>
                  <a:gd name="adj2" fmla="val 36337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5383" r="7545" b="8006"/>
          <a:stretch/>
        </p:blipFill>
        <p:spPr>
          <a:xfrm>
            <a:off x="1643864" y="3345320"/>
            <a:ext cx="1880171" cy="14250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61" y="569493"/>
            <a:ext cx="3969328" cy="206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5" name="Google Shape;905;p36"/>
          <p:cNvGrpSpPr/>
          <p:nvPr/>
        </p:nvGrpSpPr>
        <p:grpSpPr>
          <a:xfrm>
            <a:off x="1977512" y="755563"/>
            <a:ext cx="5188977" cy="5548851"/>
            <a:chOff x="7567300" y="1541100"/>
            <a:chExt cx="3167100" cy="3386750"/>
          </a:xfrm>
        </p:grpSpPr>
        <p:sp>
          <p:nvSpPr>
            <p:cNvPr id="906" name="Google Shape;906;p36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003006" y="385679"/>
            <a:ext cx="1668174" cy="1667776"/>
            <a:chOff x="5448300" y="1526500"/>
            <a:chExt cx="1154925" cy="1154650"/>
          </a:xfrm>
        </p:grpSpPr>
        <p:sp>
          <p:nvSpPr>
            <p:cNvPr id="927" name="Google Shape;927;p36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2" name="Google Shape;932;p36"/>
          <p:cNvSpPr txBox="1"/>
          <p:nvPr/>
        </p:nvSpPr>
        <p:spPr>
          <a:xfrm rot="180294">
            <a:off x="1074711" y="873110"/>
            <a:ext cx="1535532" cy="71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+mn-lt"/>
                <a:ea typeface="Delius"/>
                <a:cs typeface="Delius"/>
                <a:sym typeface="Delius"/>
              </a:rPr>
              <a:t>KẾT LUẬN</a:t>
            </a:r>
            <a:endParaRPr sz="2000" b="1" dirty="0"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817" y="1714428"/>
            <a:ext cx="410175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/>
              <a:t>Tổng</a:t>
            </a:r>
            <a:r>
              <a:rPr lang="en-US" sz="2400" b="1" dirty="0"/>
              <a:t> </a:t>
            </a:r>
            <a:r>
              <a:rPr lang="en-US" sz="2400" b="1" dirty="0" err="1"/>
              <a:t>ba</a:t>
            </a:r>
            <a:r>
              <a:rPr lang="en-US" sz="2400" b="1" dirty="0"/>
              <a:t> góc </a:t>
            </a:r>
            <a:r>
              <a:rPr lang="en-US" sz="2400" b="1" dirty="0" err="1"/>
              <a:t>gủa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tam </a:t>
            </a:r>
            <a:r>
              <a:rPr lang="en-US" sz="2400" b="1" dirty="0" err="1"/>
              <a:t>giác</a:t>
            </a:r>
            <a:r>
              <a:rPr lang="en-US" sz="2400" b="1" dirty="0"/>
              <a:t> </a:t>
            </a:r>
            <a:r>
              <a:rPr lang="en-US" sz="2400" b="1" dirty="0" err="1"/>
              <a:t>bằng</a:t>
            </a:r>
            <a:r>
              <a:rPr lang="en-US" sz="2400" b="1" dirty="0"/>
              <a:t> 180</a:t>
            </a:r>
            <a:r>
              <a:rPr lang="en-US" sz="2400" b="1" baseline="30000" dirty="0"/>
              <a:t>0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37"/>
          <p:cNvSpPr txBox="1">
            <a:spLocks noGrp="1"/>
          </p:cNvSpPr>
          <p:nvPr>
            <p:ph type="title" idx="2"/>
          </p:nvPr>
        </p:nvSpPr>
        <p:spPr>
          <a:xfrm>
            <a:off x="804725" y="726593"/>
            <a:ext cx="2717793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+mn-lt"/>
              </a:rPr>
              <a:t>Chứng</a:t>
            </a:r>
            <a:endParaRPr sz="24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3061" y="649473"/>
            <a:ext cx="2534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tx1"/>
                </a:solidFill>
              </a:rPr>
              <a:t>Chứng</a:t>
            </a:r>
            <a:r>
              <a:rPr lang="en-US" sz="2000" b="1" dirty="0">
                <a:solidFill>
                  <a:schemeClr val="tx1"/>
                </a:solidFill>
              </a:rPr>
              <a:t> minh </a:t>
            </a:r>
            <a:r>
              <a:rPr lang="en-US" sz="2000" b="1" dirty="0" err="1">
                <a:solidFill>
                  <a:schemeClr val="tx1"/>
                </a:solidFill>
              </a:rPr>
              <a:t>định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lí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395104"/>
            <a:ext cx="3215986" cy="20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797" y="1485899"/>
            <a:ext cx="3345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Viết</a:t>
            </a:r>
            <a:r>
              <a:rPr lang="en-US" sz="2000" dirty="0"/>
              <a:t> GT, KL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chứng</a:t>
            </a:r>
            <a:r>
              <a:rPr lang="en-US" sz="2000" dirty="0"/>
              <a:t> minh </a:t>
            </a:r>
          </a:p>
          <a:p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endParaRPr lang="en-US" sz="2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098483"/>
              </p:ext>
            </p:extLst>
          </p:nvPr>
        </p:nvGraphicFramePr>
        <p:xfrm>
          <a:off x="4883726" y="1330037"/>
          <a:ext cx="3990109" cy="3054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5" imgW="3638095" imgH="2000000" progId="Paint.Picture">
                  <p:embed/>
                </p:oleObj>
              </mc:Choice>
              <mc:Fallback>
                <p:oleObj name="Bitmap Image" r:id="rId5" imgW="3638095" imgH="200000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726" y="1330037"/>
                        <a:ext cx="3990109" cy="3054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50705" y="626725"/>
            <a:ext cx="2901750" cy="5650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Hoạt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động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theo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nhóm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012" y="1407560"/>
            <a:ext cx="3400746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0070C0"/>
                </a:solidFill>
              </a:rPr>
              <a:t>Ví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dụ</a:t>
            </a:r>
            <a:r>
              <a:rPr lang="en-US" sz="2000" b="1" dirty="0">
                <a:solidFill>
                  <a:srgbClr val="0070C0"/>
                </a:solidFill>
              </a:rPr>
              <a:t> 1/ SGK/71: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nhóm</a:t>
            </a:r>
            <a:r>
              <a:rPr lang="en-US" sz="2000" dirty="0"/>
              <a:t> 1 </a:t>
            </a:r>
            <a:r>
              <a:rPr lang="en-US" sz="2000" dirty="0" err="1"/>
              <a:t>tìm</a:t>
            </a:r>
            <a:r>
              <a:rPr lang="en-US" sz="2000" dirty="0"/>
              <a:t> x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5a, </a:t>
            </a:r>
            <a:r>
              <a:rPr lang="en-US" sz="2000" dirty="0" err="1"/>
              <a:t>nhóm</a:t>
            </a:r>
            <a:r>
              <a:rPr lang="en-US" sz="2000" dirty="0"/>
              <a:t> 2 </a:t>
            </a:r>
            <a:r>
              <a:rPr lang="en-US" sz="2000" dirty="0" err="1"/>
              <a:t>tìm</a:t>
            </a:r>
            <a:r>
              <a:rPr lang="en-US" sz="2000" dirty="0"/>
              <a:t> y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5b,  </a:t>
            </a:r>
            <a:r>
              <a:rPr lang="en-US" sz="2000" dirty="0" err="1"/>
              <a:t>nhóm</a:t>
            </a:r>
            <a:r>
              <a:rPr lang="en-US" sz="2000" dirty="0"/>
              <a:t> 3 </a:t>
            </a:r>
            <a:r>
              <a:rPr lang="en-US" sz="2000" dirty="0" err="1"/>
              <a:t>tìm</a:t>
            </a:r>
            <a:r>
              <a:rPr lang="en-US" sz="2000" dirty="0"/>
              <a:t> z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5c.</a:t>
            </a:r>
          </a:p>
          <a:p>
            <a:pPr algn="just">
              <a:lnSpc>
                <a:spcPct val="150000"/>
              </a:lnSpc>
            </a:pPr>
            <a:endParaRPr lang="en-US" sz="2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90208" y="1356076"/>
                <a:ext cx="427533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1800" dirty="0"/>
                  <a:t>Ở </a:t>
                </a:r>
                <a:r>
                  <a:rPr lang="en-US" sz="1800" dirty="0" err="1"/>
                  <a:t>hình</a:t>
                </a:r>
                <a:r>
                  <a:rPr lang="en-US" sz="1800" dirty="0"/>
                  <a:t> 5a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: x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70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38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(</a:t>
                </a:r>
                <a:r>
                  <a:rPr lang="en-US" sz="1800" dirty="0" err="1"/>
                  <a:t>Tổng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ba</a:t>
                </a:r>
                <a:r>
                  <a:rPr lang="en-US" sz="1800" dirty="0"/>
                  <a:t> góc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một</a:t>
                </a:r>
                <a:r>
                  <a:rPr lang="en-US" sz="1800" dirty="0"/>
                  <a:t> tam </a:t>
                </a:r>
                <a:r>
                  <a:rPr lang="en-US" sz="1800" dirty="0" err="1"/>
                  <a:t>giác</a:t>
                </a:r>
                <a:r>
                  <a:rPr lang="en-US" sz="1800" dirty="0"/>
                  <a:t>)</a:t>
                </a:r>
              </a:p>
              <a:p>
                <a:r>
                  <a:rPr lang="en-US" sz="1800" dirty="0" err="1"/>
                  <a:t>Suy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ra</a:t>
                </a:r>
                <a:r>
                  <a:rPr lang="en-US" sz="1800" dirty="0"/>
                  <a:t>: 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70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38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72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208" y="1356076"/>
                <a:ext cx="4275338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284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loud 8"/>
          <p:cNvSpPr/>
          <p:nvPr/>
        </p:nvSpPr>
        <p:spPr>
          <a:xfrm>
            <a:off x="6041204" y="626724"/>
            <a:ext cx="1273995" cy="65754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17916" y="2443666"/>
                <a:ext cx="41983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b) Ở </a:t>
                </a:r>
                <a:r>
                  <a:rPr lang="en-US" sz="1800" dirty="0" err="1"/>
                  <a:t>hình</a:t>
                </a:r>
                <a:r>
                  <a:rPr lang="en-US" sz="1800" dirty="0"/>
                  <a:t> 5b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: y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40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50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(</a:t>
                </a:r>
                <a:r>
                  <a:rPr lang="en-US" sz="1800" dirty="0" err="1"/>
                  <a:t>Tổng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ba</a:t>
                </a:r>
                <a:r>
                  <a:rPr lang="en-US" sz="1800" dirty="0"/>
                  <a:t> góc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một</a:t>
                </a:r>
                <a:r>
                  <a:rPr lang="en-US" sz="1800" dirty="0"/>
                  <a:t> tam </a:t>
                </a:r>
                <a:r>
                  <a:rPr lang="en-US" sz="1800" dirty="0" err="1"/>
                  <a:t>giác</a:t>
                </a:r>
                <a:r>
                  <a:rPr lang="en-US" sz="1800" dirty="0"/>
                  <a:t>)</a:t>
                </a:r>
              </a:p>
              <a:p>
                <a:r>
                  <a:rPr lang="en-US" sz="1800" dirty="0" err="1"/>
                  <a:t>Suy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ra</a:t>
                </a:r>
                <a:r>
                  <a:rPr lang="en-US" sz="1800" dirty="0"/>
                  <a:t>: 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40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50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16" y="2443666"/>
                <a:ext cx="4198393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161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07525" y="3628240"/>
                <a:ext cx="417274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c) Ở </a:t>
                </a:r>
                <a:r>
                  <a:rPr lang="en-US" sz="1800" dirty="0" err="1"/>
                  <a:t>hình</a:t>
                </a:r>
                <a:r>
                  <a:rPr lang="en-US" sz="1800" dirty="0"/>
                  <a:t> 5c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: z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35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41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(</a:t>
                </a:r>
                <a:r>
                  <a:rPr lang="en-US" sz="1800" dirty="0" err="1"/>
                  <a:t>Tổng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ba</a:t>
                </a:r>
                <a:r>
                  <a:rPr lang="en-US" sz="1800" dirty="0"/>
                  <a:t> góc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một</a:t>
                </a:r>
                <a:r>
                  <a:rPr lang="en-US" sz="1800" dirty="0"/>
                  <a:t> tam </a:t>
                </a:r>
                <a:r>
                  <a:rPr lang="en-US" sz="1800" dirty="0" err="1"/>
                  <a:t>giác</a:t>
                </a:r>
                <a:r>
                  <a:rPr lang="en-US" sz="1800" dirty="0"/>
                  <a:t>)</a:t>
                </a:r>
              </a:p>
              <a:p>
                <a:r>
                  <a:rPr lang="en-US" sz="1800" dirty="0" err="1"/>
                  <a:t>Suy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ra</a:t>
                </a:r>
                <a:r>
                  <a:rPr lang="en-US" sz="1800" dirty="0"/>
                  <a:t>: 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35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41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104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525" y="3628240"/>
                <a:ext cx="4172745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316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48"/>
          <p:cNvSpPr/>
          <p:nvPr/>
        </p:nvSpPr>
        <p:spPr>
          <a:xfrm>
            <a:off x="5223725" y="780231"/>
            <a:ext cx="3275656" cy="1667482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9" name="Google Shape;1149;p48"/>
          <p:cNvGrpSpPr/>
          <p:nvPr/>
        </p:nvGrpSpPr>
        <p:grpSpPr>
          <a:xfrm>
            <a:off x="5179975" y="736456"/>
            <a:ext cx="3275656" cy="1404071"/>
            <a:chOff x="5179975" y="849938"/>
            <a:chExt cx="3027750" cy="1554000"/>
          </a:xfrm>
        </p:grpSpPr>
        <p:sp>
          <p:nvSpPr>
            <p:cNvPr id="1150" name="Google Shape;1150;p48"/>
            <p:cNvSpPr/>
            <p:nvPr/>
          </p:nvSpPr>
          <p:spPr>
            <a:xfrm>
              <a:off x="5179975" y="849938"/>
              <a:ext cx="3027600" cy="1554000"/>
            </a:xfrm>
            <a:prstGeom prst="snip1Rect">
              <a:avLst>
                <a:gd name="adj" fmla="val 1501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7981525" y="849950"/>
              <a:ext cx="226200" cy="226200"/>
            </a:xfrm>
            <a:prstGeom prst="rtTriangle">
              <a:avLst/>
            </a:pr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2" name="Google Shape;1152;p48"/>
          <p:cNvSpPr/>
          <p:nvPr/>
        </p:nvSpPr>
        <p:spPr>
          <a:xfrm>
            <a:off x="5223725" y="2741749"/>
            <a:ext cx="3275332" cy="1758331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48"/>
          <p:cNvGrpSpPr/>
          <p:nvPr/>
        </p:nvGrpSpPr>
        <p:grpSpPr>
          <a:xfrm>
            <a:off x="5179975" y="2697974"/>
            <a:ext cx="3275494" cy="1538119"/>
            <a:chOff x="5179975" y="849938"/>
            <a:chExt cx="3027750" cy="1554000"/>
          </a:xfrm>
        </p:grpSpPr>
        <p:sp>
          <p:nvSpPr>
            <p:cNvPr id="1154" name="Google Shape;1154;p48"/>
            <p:cNvSpPr/>
            <p:nvPr/>
          </p:nvSpPr>
          <p:spPr>
            <a:xfrm>
              <a:off x="5179975" y="849938"/>
              <a:ext cx="3027600" cy="1554000"/>
            </a:xfrm>
            <a:prstGeom prst="snip1Rect">
              <a:avLst>
                <a:gd name="adj" fmla="val 1501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7981525" y="849950"/>
              <a:ext cx="226200" cy="226200"/>
            </a:xfrm>
            <a:prstGeom prst="rtTriangle">
              <a:avLst/>
            </a:pr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6" name="Google Shape;1156;p48"/>
          <p:cNvSpPr/>
          <p:nvPr/>
        </p:nvSpPr>
        <p:spPr>
          <a:xfrm>
            <a:off x="893240" y="1718554"/>
            <a:ext cx="3189303" cy="2310067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7" name="Google Shape;1157;p48"/>
          <p:cNvGrpSpPr/>
          <p:nvPr/>
        </p:nvGrpSpPr>
        <p:grpSpPr>
          <a:xfrm>
            <a:off x="849490" y="1674779"/>
            <a:ext cx="3189462" cy="1369757"/>
            <a:chOff x="5179975" y="849938"/>
            <a:chExt cx="3027751" cy="1554000"/>
          </a:xfrm>
        </p:grpSpPr>
        <p:sp>
          <p:nvSpPr>
            <p:cNvPr id="1158" name="Google Shape;1158;p48"/>
            <p:cNvSpPr/>
            <p:nvPr/>
          </p:nvSpPr>
          <p:spPr>
            <a:xfrm>
              <a:off x="5179975" y="849938"/>
              <a:ext cx="3027600" cy="1554000"/>
            </a:xfrm>
            <a:prstGeom prst="snip1Rect">
              <a:avLst>
                <a:gd name="adj" fmla="val 1501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7862193" y="849938"/>
              <a:ext cx="345533" cy="226212"/>
            </a:xfrm>
            <a:prstGeom prst="rtTriangle">
              <a:avLst/>
            </a:pr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0" name="Google Shape;1160;p48"/>
          <p:cNvSpPr/>
          <p:nvPr/>
        </p:nvSpPr>
        <p:spPr>
          <a:xfrm>
            <a:off x="1234791" y="1508130"/>
            <a:ext cx="1485703" cy="376706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rgbClr val="58CBCA">
              <a:alpha val="8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48"/>
          <p:cNvSpPr/>
          <p:nvPr/>
        </p:nvSpPr>
        <p:spPr>
          <a:xfrm>
            <a:off x="5002550" y="555901"/>
            <a:ext cx="1485703" cy="376706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rgbClr val="58CBCA">
              <a:alpha val="8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48"/>
          <p:cNvSpPr/>
          <p:nvPr/>
        </p:nvSpPr>
        <p:spPr>
          <a:xfrm>
            <a:off x="5403800" y="2531325"/>
            <a:ext cx="1485703" cy="376706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rgbClr val="58CBCA">
              <a:alpha val="8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48"/>
          <p:cNvSpPr txBox="1">
            <a:spLocks noGrp="1"/>
          </p:cNvSpPr>
          <p:nvPr>
            <p:ph type="title"/>
          </p:nvPr>
        </p:nvSpPr>
        <p:spPr>
          <a:xfrm>
            <a:off x="930296" y="668075"/>
            <a:ext cx="1196455" cy="595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C00000"/>
                </a:solidFill>
                <a:latin typeface="+mn-lt"/>
              </a:rPr>
              <a:t>Lưu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ý</a:t>
            </a:r>
            <a:r>
              <a:rPr lang="en-US" dirty="0">
                <a:solidFill>
                  <a:srgbClr val="C00000"/>
                </a:solidFill>
              </a:rPr>
              <a:t>: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7414" y="1901131"/>
            <a:ext cx="2830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-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nhọn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góc </a:t>
            </a:r>
            <a:r>
              <a:rPr lang="en-US" sz="2000" dirty="0" err="1"/>
              <a:t>nhọn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288939" y="1149509"/>
            <a:ext cx="3088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-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góc </a:t>
            </a:r>
            <a:r>
              <a:rPr lang="en-US" sz="2000" dirty="0" err="1"/>
              <a:t>tù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tù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275577" y="2958756"/>
            <a:ext cx="308849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-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3 góc </a:t>
            </a:r>
            <a:r>
              <a:rPr lang="en-US" sz="2000" dirty="0" err="1"/>
              <a:t>bằng</a:t>
            </a:r>
            <a:r>
              <a:rPr lang="en-US" sz="2000" dirty="0"/>
              <a:t> 60</a:t>
            </a:r>
            <a:r>
              <a:rPr lang="en-US" sz="2000" baseline="30000" dirty="0"/>
              <a:t>0</a:t>
            </a:r>
            <a:endParaRPr lang="en-US" sz="2000" dirty="0"/>
          </a:p>
        </p:txBody>
      </p:sp>
      <p:grpSp>
        <p:nvGrpSpPr>
          <p:cNvPr id="21" name="Google Shape;1157;p48"/>
          <p:cNvGrpSpPr/>
          <p:nvPr/>
        </p:nvGrpSpPr>
        <p:grpSpPr>
          <a:xfrm>
            <a:off x="877198" y="3323483"/>
            <a:ext cx="3189462" cy="1369757"/>
            <a:chOff x="5179975" y="849938"/>
            <a:chExt cx="3027751" cy="1554000"/>
          </a:xfrm>
        </p:grpSpPr>
        <p:sp>
          <p:nvSpPr>
            <p:cNvPr id="22" name="Google Shape;1158;p48"/>
            <p:cNvSpPr/>
            <p:nvPr/>
          </p:nvSpPr>
          <p:spPr>
            <a:xfrm>
              <a:off x="5179975" y="849938"/>
              <a:ext cx="3027600" cy="1554000"/>
            </a:xfrm>
            <a:prstGeom prst="snip1Rect">
              <a:avLst>
                <a:gd name="adj" fmla="val 1501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1159;p48"/>
            <p:cNvSpPr/>
            <p:nvPr/>
          </p:nvSpPr>
          <p:spPr>
            <a:xfrm>
              <a:off x="7862193" y="849938"/>
              <a:ext cx="345533" cy="226212"/>
            </a:xfrm>
            <a:prstGeom prst="rtTriangle">
              <a:avLst/>
            </a:pr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1160;p48"/>
          <p:cNvSpPr/>
          <p:nvPr/>
        </p:nvSpPr>
        <p:spPr>
          <a:xfrm>
            <a:off x="1387191" y="3094488"/>
            <a:ext cx="1485703" cy="376706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rgbClr val="58CBCA">
              <a:alpha val="8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858347" y="3528207"/>
            <a:ext cx="2978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góc </a:t>
            </a:r>
          </a:p>
          <a:p>
            <a:r>
              <a:rPr lang="en-US" sz="2000" dirty="0" err="1"/>
              <a:t>vuông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vuông</a:t>
            </a:r>
            <a:endParaRPr lang="en-US" sz="20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" grpId="0" animBg="1"/>
      <p:bldP spid="1152" grpId="0" animBg="1"/>
      <p:bldP spid="1156" grpId="0" animBg="1"/>
      <p:bldP spid="1160" grpId="0" animBg="1"/>
      <p:bldP spid="1161" grpId="0" animBg="1"/>
      <p:bldP spid="1162" grpId="0" animBg="1"/>
      <p:bldP spid="1163" grpId="0"/>
      <p:bldP spid="8" grpId="0"/>
      <p:bldP spid="9" grpId="0"/>
      <p:bldP spid="10" grpId="0"/>
      <p:bldP spid="2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80221" y="298061"/>
            <a:ext cx="3950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2. </a:t>
            </a:r>
            <a:r>
              <a:rPr lang="en-US" sz="2000" b="1" dirty="0" err="1">
                <a:solidFill>
                  <a:srgbClr val="FF0000"/>
                </a:solidFill>
              </a:rPr>
              <a:t>Áp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dụng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vào</a:t>
            </a:r>
            <a:r>
              <a:rPr lang="en-US" sz="2000" b="1" dirty="0">
                <a:solidFill>
                  <a:srgbClr val="FF0000"/>
                </a:solidFill>
              </a:rPr>
              <a:t> tam </a:t>
            </a:r>
            <a:r>
              <a:rPr lang="en-US" sz="2000" b="1" dirty="0" err="1">
                <a:solidFill>
                  <a:srgbClr val="FF0000"/>
                </a:solidFill>
              </a:rPr>
              <a:t>giác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vuông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28" name="Google Shape;1076;p44"/>
          <p:cNvGrpSpPr/>
          <p:nvPr/>
        </p:nvGrpSpPr>
        <p:grpSpPr>
          <a:xfrm>
            <a:off x="739141" y="642133"/>
            <a:ext cx="985794" cy="1050624"/>
            <a:chOff x="705725" y="2072700"/>
            <a:chExt cx="1190350" cy="1286200"/>
          </a:xfrm>
        </p:grpSpPr>
        <p:sp>
          <p:nvSpPr>
            <p:cNvPr id="29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/>
          <p:cNvSpPr txBox="1"/>
          <p:nvPr/>
        </p:nvSpPr>
        <p:spPr>
          <a:xfrm rot="21322027">
            <a:off x="819062" y="945467"/>
            <a:ext cx="85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VD</a:t>
            </a:r>
            <a:r>
              <a:rPr lang="en-US" sz="2400" b="1" dirty="0"/>
              <a:t>2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2" y="2360914"/>
            <a:ext cx="3844637" cy="230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673749" y="883586"/>
            <a:ext cx="3594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nghiêng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chiếc</a:t>
            </a:r>
            <a:r>
              <a:rPr lang="en-US" sz="2000" dirty="0"/>
              <a:t> thang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bức</a:t>
            </a:r>
            <a:r>
              <a:rPr lang="en-US" sz="2000" dirty="0"/>
              <a:t> </a:t>
            </a:r>
            <a:r>
              <a:rPr lang="en-US" sz="2000" dirty="0" err="1"/>
              <a:t>tường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581049"/>
              </p:ext>
            </p:extLst>
          </p:nvPr>
        </p:nvGraphicFramePr>
        <p:xfrm>
          <a:off x="4707083" y="1441014"/>
          <a:ext cx="4436918" cy="3525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5" imgW="4409524" imgH="1800476" progId="Paint.Picture">
                  <p:embed/>
                </p:oleObj>
              </mc:Choice>
              <mc:Fallback>
                <p:oleObj name="Bitmap Image" r:id="rId5" imgW="4409524" imgH="1800476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7083" y="1441014"/>
                        <a:ext cx="4436918" cy="3525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Cloud 36"/>
          <p:cNvSpPr/>
          <p:nvPr/>
        </p:nvSpPr>
        <p:spPr>
          <a:xfrm>
            <a:off x="6041204" y="626724"/>
            <a:ext cx="1273995" cy="65754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600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7" grpId="0" animBg="1"/>
    </p:bldLst>
  </p:timing>
</p:sld>
</file>

<file path=ppt/theme/theme1.xml><?xml version="1.0" encoding="utf-8"?>
<a:theme xmlns:a="http://schemas.openxmlformats.org/drawingml/2006/main" name="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542</Words>
  <Application>Microsoft Office PowerPoint</Application>
  <PresentationFormat>On-screen Show (16:9)</PresentationFormat>
  <Paragraphs>111</Paragraphs>
  <Slides>19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Symbol</vt:lpstr>
      <vt:lpstr>Nunito</vt:lpstr>
      <vt:lpstr>Cambria Math</vt:lpstr>
      <vt:lpstr>Delius</vt:lpstr>
      <vt:lpstr>Teacher Binder by Slidesgo</vt:lpstr>
      <vt:lpstr>Bitmap Image</vt:lpstr>
      <vt:lpstr>Equation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Chứng</vt:lpstr>
      <vt:lpstr>PowerPoint Presentation</vt:lpstr>
      <vt:lpstr>Lưu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Admin</cp:lastModifiedBy>
  <cp:revision>4</cp:revision>
  <dcterms:modified xsi:type="dcterms:W3CDTF">2025-05-22T02:55:27Z</dcterms:modified>
</cp:coreProperties>
</file>