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m4a" ContentType="audio/mp4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6" r:id="rId3"/>
    <p:sldId id="267" r:id="rId4"/>
    <p:sldId id="291" r:id="rId5"/>
    <p:sldId id="292" r:id="rId6"/>
    <p:sldId id="293" r:id="rId7"/>
    <p:sldId id="294" r:id="rId8"/>
    <p:sldId id="295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96" r:id="rId17"/>
    <p:sldId id="297" r:id="rId18"/>
    <p:sldId id="270" r:id="rId19"/>
  </p:sldIdLst>
  <p:sldSz cx="18288000" cy="10287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.VnBlack" panose="020B7200000000000000"/>
      <p:regular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F5"/>
    <a:srgbClr val="036660"/>
    <a:srgbClr val="93FF93"/>
    <a:srgbClr val="FFC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0DFF-3B2F-44DE-9832-B27A3608D02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D0BF-5423-4835-9AEF-025AE38B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8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4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9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5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10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4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11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00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12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63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13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23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14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44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2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6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6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6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3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0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90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3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audio" Target="../media/audio5.wav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14.wmf"/><Relationship Id="rId4" Type="http://schemas.openxmlformats.org/officeDocument/2006/relationships/audio" Target="../media/audio6.wav"/><Relationship Id="rId9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audio" Target="../media/audio5.wav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14.wmf"/><Relationship Id="rId4" Type="http://schemas.openxmlformats.org/officeDocument/2006/relationships/audio" Target="../media/audio6.wav"/><Relationship Id="rId9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audio" Target="../media/audio5.wav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14.wmf"/><Relationship Id="rId4" Type="http://schemas.openxmlformats.org/officeDocument/2006/relationships/audio" Target="../media/audio6.wav"/><Relationship Id="rId9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audio" Target="../media/audio5.wav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14.wmf"/><Relationship Id="rId4" Type="http://schemas.openxmlformats.org/officeDocument/2006/relationships/audio" Target="../media/audio6.wav"/><Relationship Id="rId9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audio" Target="../media/audio5.wav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14.wmf"/><Relationship Id="rId4" Type="http://schemas.openxmlformats.org/officeDocument/2006/relationships/audio" Target="../media/audio6.wav"/><Relationship Id="rId9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gif"/><Relationship Id="rId14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48200" y="81167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43721" y="114203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2789755"/>
            <a:ext cx="1554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7.31 (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SGK-tr43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0462" y="6884615"/>
            <a:ext cx="5955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(-2x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4x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(-5x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+ 15x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+ 18x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5x)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- 3x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  <a:blipFill rotWithShape="0">
                <a:blip r:embed="rId2"/>
                <a:stretch>
                  <a:fillRect l="-2134" t="-300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690674" y="3818706"/>
            <a:ext cx="6530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(-5x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+ 18x) : (-5x)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  <a:blipFill rotWithShape="0">
                <a:blip r:embed="rId3"/>
                <a:stretch>
                  <a:fillRect l="-2096" t="-286" b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121" y="7147737"/>
            <a:ext cx="5347879" cy="3063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14123" y="1141433"/>
            <a:ext cx="12418260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12) : (x – 12) = …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+ 3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–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+ 3x + 6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611127" y="1065373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7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4x</a:t>
            </a:r>
            <a:r>
              <a:rPr lang="en-US" sz="42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− 6) cho đa thức </a:t>
            </a:r>
            <a:endParaRPr lang="en-US" sz="4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 + 2) được đa thức thương là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vi-VN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−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4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3x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sz="4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775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3" y="1126559"/>
            <a:ext cx="12048392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+ 3) cho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+ 1) được đa thức dư là: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+ 3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343429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132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là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            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89A0EA39-193C-783B-D520-E1F9AE9BDAB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292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2" y="1126559"/>
            <a:ext cx="1290970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(−2x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+ 13x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− 27x + 18)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− 5x + 6</a:t>
            </a:r>
            <a:r>
              <a:rPr lang="fr-FR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.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- 3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-2x + 3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204742" y="947197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vi-VN" sz="30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vi-VN" sz="3000" b="1" noProof="1">
                    <a:solidFill>
                      <a:srgbClr val="FF0000"/>
                    </a:solidFill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vi-VN" sz="2700" noProof="1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</a:t>
              </a:r>
              <a:endParaRPr lang="vi-VN" sz="9900" b="1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184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92065" y="48024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87586" y="81060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018" y="2307621"/>
            <a:ext cx="1676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7.35.</a:t>
            </a:r>
            <a:r>
              <a:rPr lang="en-US" sz="4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21x – 4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5771" y="4488584"/>
            <a:ext cx="1293321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 có bậc nhỏ hơn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nên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đa phép chia đa thức 21x – 4 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21x – 4 cho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có: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Thương là 0.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Số dư là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4).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1584970" y="4596739"/>
            <a:ext cx="1801958" cy="1391969"/>
          </a:xfrm>
          <a:prstGeom prst="wedgeEllipseCallout">
            <a:avLst>
              <a:gd name="adj1" fmla="val 36785"/>
              <a:gd name="adj2" fmla="val 519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6903436"/>
            <a:ext cx="3572590" cy="33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1038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846072"/>
            <a:ext cx="11052951" cy="1564652"/>
            <a:chOff x="-698518" y="513686"/>
            <a:chExt cx="11052951" cy="1564652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513686"/>
              <a:ext cx="11052951" cy="1564652"/>
              <a:chOff x="0" y="-38100"/>
              <a:chExt cx="3682794" cy="4448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8264" y="-38100"/>
                <a:ext cx="3554530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99097" y="1003724"/>
              <a:ext cx="8830433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795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2995233" y="9427558"/>
            <a:ext cx="8279715" cy="1543050"/>
            <a:chOff x="0" y="0"/>
            <a:chExt cx="2180666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75397" y="9748827"/>
            <a:ext cx="10091449" cy="1543050"/>
            <a:chOff x="0" y="0"/>
            <a:chExt cx="2657830" cy="406400"/>
          </a:xfrm>
        </p:grpSpPr>
        <p:sp>
          <p:nvSpPr>
            <p:cNvPr id="22" name="Freeform 22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507728" y="-545427"/>
            <a:ext cx="8279715" cy="1543050"/>
            <a:chOff x="0" y="0"/>
            <a:chExt cx="2180666" cy="406400"/>
          </a:xfrm>
        </p:grpSpPr>
        <p:sp>
          <p:nvSpPr>
            <p:cNvPr id="25" name="Freeform 25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788832" y="-952527"/>
            <a:ext cx="10091449" cy="1543050"/>
            <a:chOff x="0" y="0"/>
            <a:chExt cx="2657830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5832" y="2144337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33" y="6743700"/>
            <a:ext cx="7446228" cy="393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518610" y="-2004055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336237" y="-1990065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07898" y="467526"/>
            <a:ext cx="16361562" cy="2862322"/>
            <a:chOff x="972818" y="756053"/>
            <a:chExt cx="16361562" cy="2862322"/>
          </a:xfrm>
        </p:grpSpPr>
        <p:sp>
          <p:nvSpPr>
            <p:cNvPr id="2" name="Rectangle 1"/>
            <p:cNvSpPr/>
            <p:nvPr/>
          </p:nvSpPr>
          <p:spPr>
            <a:xfrm>
              <a:off x="972818" y="756053"/>
              <a:ext cx="1601978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7.32 (</a:t>
              </a:r>
              <a:r>
                <a:rPr lang="en-US" sz="4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SGK-tr43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chia:</a:t>
              </a:r>
            </a:p>
            <a:p>
              <a:pPr algn="just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a) (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9x + 3) : (3x – 1);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115463" y="2749975"/>
              <a:ext cx="82189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(4x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+ 14x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21x –  9) : (2x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3)</a:t>
              </a:r>
              <a:endParaRPr lang="en-US" sz="1600" dirty="0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8069503" y="3300431"/>
            <a:ext cx="1696569" cy="1060806"/>
          </a:xfrm>
          <a:prstGeom prst="wedgeEllipseCallout">
            <a:avLst>
              <a:gd name="adj1" fmla="val -34855"/>
              <a:gd name="adj2" fmla="val 628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4027" y="4590659"/>
            <a:ext cx="6515813" cy="5095485"/>
            <a:chOff x="864027" y="4590659"/>
            <a:chExt cx="6515813" cy="5095485"/>
          </a:xfrm>
        </p:grpSpPr>
        <p:sp>
          <p:nvSpPr>
            <p:cNvPr id="5" name="Rectangle 4"/>
            <p:cNvSpPr/>
            <p:nvPr/>
          </p:nvSpPr>
          <p:spPr>
            <a:xfrm>
              <a:off x="864027" y="4590659"/>
              <a:ext cx="42033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9x + 3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4929" y="4590659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 – 1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69848" y="4590659"/>
              <a:ext cx="0" cy="5095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69848" y="5571344"/>
              <a:ext cx="21099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568776" y="5571344"/>
              <a:ext cx="165942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3582" y="5386141"/>
              <a:ext cx="23920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07898" y="6401804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051607" y="636865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64868" y="729344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985106" y="8309105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455032" y="8487574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917788" y="4590659"/>
            <a:ext cx="8567924" cy="5603316"/>
            <a:chOff x="8917788" y="4590659"/>
            <a:chExt cx="8567924" cy="5603316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4361512" y="4590659"/>
              <a:ext cx="0" cy="5353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361512" y="5571344"/>
              <a:ext cx="3124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943166" y="6206218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3714760" y="9178312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17789" y="4678255"/>
              <a:ext cx="5259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+ 14x</a:t>
              </a:r>
              <a:r>
                <a:rPr lang="en-US" sz="4000" baseline="30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- 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21x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634461" y="4628874"/>
              <a:ext cx="17732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573287" y="5656743"/>
              <a:ext cx="28184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+ 7x</a:t>
              </a:r>
              <a:r>
                <a:rPr lang="en-US" sz="4000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17788" y="5301678"/>
              <a:ext cx="339067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68194" y="6130893"/>
              <a:ext cx="426110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+ 6x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-21x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068194" y="6875208"/>
              <a:ext cx="3613490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+ 21x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9050542" y="78458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4"/>
            <p:cNvSpPr txBox="1"/>
            <p:nvPr/>
          </p:nvSpPr>
          <p:spPr>
            <a:xfrm>
              <a:off x="11547675" y="7914874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14"/>
            <p:cNvSpPr txBox="1"/>
            <p:nvPr/>
          </p:nvSpPr>
          <p:spPr>
            <a:xfrm>
              <a:off x="11567994" y="8571651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055242" y="92795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64080" y="0"/>
            <a:ext cx="16761920" cy="3543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-745826" y="9023223"/>
            <a:ext cx="3019816" cy="301981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5147" y="9230865"/>
            <a:ext cx="1711643" cy="171164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19647" y="419100"/>
            <a:ext cx="15738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7.33 (SGK-tr43).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Thực hiện phép chia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3,2x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0,25x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sau: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n =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n = 3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7988874" y="322190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5850" y="4506619"/>
            <a:ext cx="838155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a) n = 2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(0,5x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(–2x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+ 12,8x -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(–2x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+ 12,8 -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  <a:blipFill rotWithShape="0">
                <a:blip r:embed="rId2"/>
                <a:stretch>
                  <a:fillRect l="-2764" r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27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/>
      <p:bldP spid="39" grpId="0" animBg="1"/>
      <p:bldP spid="40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86000" y="1204054"/>
            <a:ext cx="14020800" cy="699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7.34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(SGK-tr43)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 đây, tìm thương Q(x) và dư R(x) trong phép chia F(x) cho G(x) rồi biểu diễn F(x) dưới dạng:</a:t>
            </a:r>
          </a:p>
          <a:p>
            <a:pPr algn="ctr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F(x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G(x).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Q(x)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R(x)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15x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92200" y="5998692"/>
            <a:ext cx="3737995" cy="40576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3" y="1028700"/>
            <a:ext cx="91142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46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32642" y="92183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465538"/>
            <a:ext cx="1402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cs typeface="Arial" panose="020B0604020202020204" pitchFamily="34" charset="0"/>
              </a:rPr>
              <a:t>(</a:t>
            </a:r>
            <a:r>
              <a:rPr lang="vi-VN" sz="4400" dirty="0">
                <a:cs typeface="Arial" panose="020B0604020202020204" pitchFamily="34" charset="0"/>
              </a:rPr>
              <a:t>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2x – 1)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(2x – 1) có bậc nhỏ hơn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nên (2x – 1) là số dư R(x) của đa thức trên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5863743"/>
            <a:ext cx="1043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 – 1)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(–3x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 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x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59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884396"/>
            <a:ext cx="48221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4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114800" y="1967013"/>
            <a:ext cx="10591800" cy="5683752"/>
            <a:chOff x="4114800" y="1967013"/>
            <a:chExt cx="10591800" cy="5683752"/>
          </a:xfrm>
        </p:grpSpPr>
        <p:sp>
          <p:nvSpPr>
            <p:cNvPr id="7" name="Rectangle 6"/>
            <p:cNvSpPr/>
            <p:nvPr/>
          </p:nvSpPr>
          <p:spPr>
            <a:xfrm>
              <a:off x="4114800" y="1967013"/>
              <a:ext cx="584166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27776" y="1967013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820400" y="1967013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820400" y="2705677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1224968" y="2844554"/>
              <a:ext cx="2513830" cy="942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+ 5</a:t>
              </a:r>
              <a:endParaRPr lang="en-US" sz="4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4800" y="2844554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14800" y="358321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068907" y="3719380"/>
              <a:ext cx="492314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68907" y="4594205"/>
              <a:ext cx="143180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sz="4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114800" y="5332869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854217" y="5393930"/>
              <a:ext cx="321273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64839" y="6188534"/>
              <a:ext cx="125386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114800" y="692719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581837" y="6912101"/>
              <a:ext cx="153118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2x – 1; Q(x) 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= 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(2x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+ 5) + 2x –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14043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-x – 1; Q(x) = 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2x - 2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x + 1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).(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+ 2x - 2) - x - 1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9361" y="895991"/>
            <a:ext cx="8932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:(3x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74926" y="1826863"/>
            <a:ext cx="23679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600616" y="1663934"/>
            <a:ext cx="10591800" cy="6127582"/>
            <a:chOff x="4600616" y="1663934"/>
            <a:chExt cx="10591800" cy="612758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06216" y="1926967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306216" y="2665631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00616" y="354317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00616" y="5292823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600616" y="688715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919028" y="1663934"/>
              <a:ext cx="5687776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+ 10x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687217" y="1857641"/>
              <a:ext cx="26292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692297" y="2751769"/>
              <a:ext cx="297549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9689" y="2478300"/>
              <a:ext cx="383791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16691" y="3479996"/>
              <a:ext cx="356219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16691" y="4215627"/>
              <a:ext cx="321915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+2x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05633" y="5159513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35108" y="5860455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208230" y="6775853"/>
              <a:ext cx="135485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- 1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6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0" y="10632"/>
            <a:ext cx="13715999" cy="10287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785840" y="536052"/>
            <a:ext cx="1713572" cy="46180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13791143" y="5154140"/>
            <a:ext cx="1692329" cy="464354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4850" y="2817140"/>
            <a:ext cx="9258300" cy="46400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>
              <a:lnSpc>
                <a:spcPct val="150000"/>
              </a:lnSpc>
            </a:pPr>
            <a:endParaRPr lang="en-US" sz="40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787314" y="5154134"/>
            <a:ext cx="1712099" cy="463464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13791143" y="535064"/>
            <a:ext cx="1692329" cy="461907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4499413" y="2723471"/>
            <a:ext cx="29497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13505909" y="2723471"/>
            <a:ext cx="28523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809" y="4763852"/>
            <a:ext cx="763925" cy="763925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92527" y="4761746"/>
            <a:ext cx="763925" cy="763925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458384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9754879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57355" y="9506216"/>
            <a:ext cx="763925" cy="763925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6539" y="9506216"/>
            <a:ext cx="763925" cy="763925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7355" y="175586"/>
            <a:ext cx="763925" cy="763925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56539" y="175586"/>
            <a:ext cx="763925" cy="763925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8349067" y="8927759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7456" y="2783481"/>
            <a:ext cx="8426351" cy="470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755">
              <a:lnSpc>
                <a:spcPct val="150000"/>
              </a:lnSpc>
              <a:buClr>
                <a:srgbClr val="000000"/>
              </a:buClr>
            </a:pP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Với mỗi câu hỏi,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10s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đội nào bấm chuông trước được giành quyền trả lời trước. Trả lời sai sẽ nhường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quyền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cho các đội còn lại. </a:t>
            </a:r>
            <a:endParaRPr lang="en-US" sz="400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6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1192</Words>
  <Application>Microsoft Office PowerPoint</Application>
  <PresentationFormat>Custom</PresentationFormat>
  <Paragraphs>200</Paragraphs>
  <Slides>17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Times New Roman</vt:lpstr>
      <vt:lpstr>Calibri Light</vt:lpstr>
      <vt:lpstr>Calibri</vt:lpstr>
      <vt:lpstr>.VnBlack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2025-05-22T02:54:10Z</dcterms:modified>
  <dc:identifier>DAFVRjI8d4g</dc:identifier>
</cp:coreProperties>
</file>