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4EBF6-45A0-470C-B364-FA3BFBC9671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6D5E9-5848-4CA7-8953-AEF89602F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22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7491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249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5C3E-CF1F-437B-A7F3-AD899169856A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794-B010-4087-9ADE-D4092BCD0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0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5C3E-CF1F-437B-A7F3-AD899169856A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794-B010-4087-9ADE-D4092BCD0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7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5C3E-CF1F-437B-A7F3-AD899169856A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794-B010-4087-9ADE-D4092BCD0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6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5C3E-CF1F-437B-A7F3-AD899169856A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794-B010-4087-9ADE-D4092BCD0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14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5C3E-CF1F-437B-A7F3-AD899169856A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794-B010-4087-9ADE-D4092BCD0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22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5C3E-CF1F-437B-A7F3-AD899169856A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794-B010-4087-9ADE-D4092BCD0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0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5C3E-CF1F-437B-A7F3-AD899169856A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794-B010-4087-9ADE-D4092BCD0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67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5C3E-CF1F-437B-A7F3-AD899169856A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794-B010-4087-9ADE-D4092BCD0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6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5C3E-CF1F-437B-A7F3-AD899169856A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794-B010-4087-9ADE-D4092BCD0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62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5C3E-CF1F-437B-A7F3-AD899169856A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794-B010-4087-9ADE-D4092BCD0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69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5C3E-CF1F-437B-A7F3-AD899169856A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794-B010-4087-9ADE-D4092BCD0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95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05C3E-CF1F-437B-A7F3-AD899169856A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18794-B010-4087-9ADE-D4092BCD0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9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svg"/><Relationship Id="rId7" Type="http://schemas.openxmlformats.org/officeDocument/2006/relationships/image" Target="../media/image3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73.svg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0.png"/><Relationship Id="rId26" Type="http://schemas.openxmlformats.org/officeDocument/2006/relationships/image" Target="../media/image42.png"/><Relationship Id="rId3" Type="http://schemas.openxmlformats.org/officeDocument/2006/relationships/image" Target="../media/image8.svg"/><Relationship Id="rId17" Type="http://schemas.openxmlformats.org/officeDocument/2006/relationships/image" Target="../media/image14.svg"/><Relationship Id="rId25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21.svg"/><Relationship Id="rId5" Type="http://schemas.openxmlformats.org/officeDocument/2006/relationships/image" Target="../media/image18.png"/><Relationship Id="rId28" Type="http://schemas.openxmlformats.org/officeDocument/2006/relationships/image" Target="../media/image43.png"/><Relationship Id="rId4" Type="http://schemas.openxmlformats.org/officeDocument/2006/relationships/image" Target="../media/image15.png"/><Relationship Id="rId27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47" Type="http://schemas.openxmlformats.org/officeDocument/2006/relationships/image" Target="../media/image351.svg"/><Relationship Id="rId7" Type="http://schemas.openxmlformats.org/officeDocument/2006/relationships/image" Target="../media/image15.png"/><Relationship Id="rId12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47.png"/><Relationship Id="rId5" Type="http://schemas.openxmlformats.org/officeDocument/2006/relationships/image" Target="../media/image4.png"/><Relationship Id="rId10" Type="http://schemas.openxmlformats.org/officeDocument/2006/relationships/image" Target="../media/image46.png"/><Relationship Id="rId4" Type="http://schemas.openxmlformats.org/officeDocument/2006/relationships/image" Target="../media/image71.svg"/><Relationship Id="rId9" Type="http://schemas.openxmlformats.org/officeDocument/2006/relationships/image" Target="../media/image60.sv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svg"/><Relationship Id="rId7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19.png"/><Relationship Id="rId5" Type="http://schemas.openxmlformats.org/officeDocument/2006/relationships/image" Target="../media/image39.svg"/><Relationship Id="rId10" Type="http://schemas.openxmlformats.org/officeDocument/2006/relationships/image" Target="../media/image54.png"/><Relationship Id="rId4" Type="http://schemas.openxmlformats.org/officeDocument/2006/relationships/image" Target="../media/image50.png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12" Type="http://schemas.openxmlformats.org/officeDocument/2006/relationships/image" Target="../media/image60.svg"/><Relationship Id="rId17" Type="http://schemas.openxmlformats.org/officeDocument/2006/relationships/image" Target="NULL"/><Relationship Id="rId2" Type="http://schemas.openxmlformats.org/officeDocument/2006/relationships/image" Target="../media/image4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55.png"/><Relationship Id="rId4" Type="http://schemas.openxmlformats.org/officeDocument/2006/relationships/image" Target="../media/image25.png"/><Relationship Id="rId1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62.png"/><Relationship Id="rId3" Type="http://schemas.openxmlformats.org/officeDocument/2006/relationships/image" Target="../media/image8.svg"/><Relationship Id="rId7" Type="http://schemas.openxmlformats.org/officeDocument/2006/relationships/image" Target="../media/image20.svg"/><Relationship Id="rId12" Type="http://schemas.openxmlformats.org/officeDocument/2006/relationships/image" Target="../media/image61.png"/><Relationship Id="rId17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0.png"/><Relationship Id="rId10" Type="http://schemas.openxmlformats.org/officeDocument/2006/relationships/image" Target="../media/image59.png"/><Relationship Id="rId4" Type="http://schemas.openxmlformats.org/officeDocument/2006/relationships/image" Target="../media/image57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5.png"/><Relationship Id="rId10" Type="http://schemas.openxmlformats.org/officeDocument/2006/relationships/image" Target="../media/image64.png"/><Relationship Id="rId4" Type="http://schemas.openxmlformats.org/officeDocument/2006/relationships/image" Target="../media/image36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svg"/><Relationship Id="rId55" Type="http://schemas.openxmlformats.org/officeDocument/2006/relationships/image" Target="../media/image198.svg"/><Relationship Id="rId7" Type="http://schemas.openxmlformats.org/officeDocument/2006/relationships/image" Target="../media/image2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388.svg"/><Relationship Id="rId10" Type="http://schemas.openxmlformats.org/officeDocument/2006/relationships/image" Target="../media/image11.png"/><Relationship Id="rId9" Type="http://schemas.openxmlformats.org/officeDocument/2006/relationships/image" Target="../media/image4.png"/><Relationship Id="rId56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2.svg"/><Relationship Id="rId5" Type="http://schemas.openxmlformats.org/officeDocument/2006/relationships/image" Target="../media/image6.svg"/><Relationship Id="rId15" Type="http://schemas.openxmlformats.org/officeDocument/2006/relationships/image" Target="../media/image2.sv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8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6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svg"/><Relationship Id="rId7" Type="http://schemas.openxmlformats.org/officeDocument/2006/relationships/image" Target="../media/image3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73.svg"/></Relationships>
</file>

<file path=ppt/slides/_rels/slide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9.png"/><Relationship Id="rId26" Type="http://schemas.openxmlformats.org/officeDocument/2006/relationships/image" Target="../media/image22.png"/><Relationship Id="rId3" Type="http://schemas.openxmlformats.org/officeDocument/2006/relationships/image" Target="../media/image8.svg"/><Relationship Id="rId17" Type="http://schemas.openxmlformats.org/officeDocument/2006/relationships/image" Target="../media/image14.svg"/><Relationship Id="rId25" Type="http://schemas.openxmlformats.org/officeDocument/2006/relationships/image" Target="../media/image21.png"/><Relationship Id="rId2" Type="http://schemas.openxmlformats.org/officeDocument/2006/relationships/image" Target="../media/image4.png"/><Relationship Id="rId29" Type="http://schemas.openxmlformats.org/officeDocument/2006/relationships/image" Target="../media/image170.sv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21.svg"/><Relationship Id="rId5" Type="http://schemas.openxmlformats.org/officeDocument/2006/relationships/image" Target="../media/image18.png"/><Relationship Id="rId28" Type="http://schemas.openxmlformats.org/officeDocument/2006/relationships/image" Target="../media/image24.png"/><Relationship Id="rId19" Type="http://schemas.openxmlformats.org/officeDocument/2006/relationships/image" Target="../media/image20.png"/><Relationship Id="rId4" Type="http://schemas.openxmlformats.org/officeDocument/2006/relationships/image" Target="../media/image15.png"/><Relationship Id="rId27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9.png"/><Relationship Id="rId3" Type="http://schemas.openxmlformats.org/officeDocument/2006/relationships/image" Target="../media/image8.svg"/><Relationship Id="rId12" Type="http://schemas.openxmlformats.org/officeDocument/2006/relationships/image" Target="../media/image60.svg"/><Relationship Id="rId17" Type="http://schemas.openxmlformats.org/officeDocument/2006/relationships/image" Target="../media/image28.png"/><Relationship Id="rId2" Type="http://schemas.openxmlformats.org/officeDocument/2006/relationships/image" Target="../media/image4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6.png"/><Relationship Id="rId19" Type="http://schemas.openxmlformats.org/officeDocument/2006/relationships/image" Target="../media/image30.png"/><Relationship Id="rId4" Type="http://schemas.openxmlformats.org/officeDocument/2006/relationships/image" Target="../media/image25.png"/><Relationship Id="rId14" Type="http://schemas.openxmlformats.org/officeDocument/2006/relationships/image" Target="../media/image20.svg"/><Relationship Id="rId22" Type="http://schemas.openxmlformats.org/officeDocument/2006/relationships/image" Target="../media/image30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5.png"/><Relationship Id="rId3" Type="http://schemas.openxmlformats.org/officeDocument/2006/relationships/image" Target="../media/image8.svg"/><Relationship Id="rId7" Type="http://schemas.openxmlformats.org/officeDocument/2006/relationships/image" Target="../media/image20.svg"/><Relationship Id="rId12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pn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5.png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02317" y="1585575"/>
            <a:ext cx="1366367" cy="169639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4271272"/>
            <a:ext cx="12192000" cy="2586729"/>
            <a:chOff x="0" y="0"/>
            <a:chExt cx="4816593" cy="102191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021917"/>
            </a:xfrm>
            <a:custGeom>
              <a:avLst/>
              <a:gdLst/>
              <a:ahLst/>
              <a:cxnLst/>
              <a:rect l="l" t="t" r="r" b="b"/>
              <a:pathLst>
                <a:path w="4816592" h="1021917">
                  <a:moveTo>
                    <a:pt x="0" y="0"/>
                  </a:moveTo>
                  <a:lnTo>
                    <a:pt x="4816592" y="0"/>
                  </a:lnTo>
                  <a:lnTo>
                    <a:pt x="4816592" y="1021917"/>
                  </a:lnTo>
                  <a:lnTo>
                    <a:pt x="0" y="1021917"/>
                  </a:lnTo>
                  <a:close/>
                </a:path>
              </a:pathLst>
            </a:custGeom>
            <a:solidFill>
              <a:srgbClr val="F7CC7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3084" y="780983"/>
            <a:ext cx="9197649" cy="48252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43980" y="1256712"/>
            <a:ext cx="1229220" cy="123596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-914555" y="-582350"/>
            <a:ext cx="14021110" cy="896025"/>
            <a:chOff x="0" y="0"/>
            <a:chExt cx="28042220" cy="1792049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 b="78321"/>
            <a:stretch>
              <a:fillRect/>
            </a:stretch>
          </p:blipFill>
          <p:spPr>
            <a:xfrm flipV="1">
              <a:off x="0" y="0"/>
              <a:ext cx="15104543" cy="179204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 b="78321"/>
            <a:stretch>
              <a:fillRect/>
            </a:stretch>
          </p:blipFill>
          <p:spPr>
            <a:xfrm flipV="1">
              <a:off x="12937677" y="0"/>
              <a:ext cx="15104543" cy="1792049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495194" y="5929098"/>
            <a:ext cx="5720251" cy="3109737"/>
          </a:xfrm>
          <a:prstGeom prst="rect">
            <a:avLst/>
          </a:prstGeom>
        </p:spPr>
      </p:pic>
      <p:pic>
        <p:nvPicPr>
          <p:cNvPr id="21" name="Picture 16">
            <a:extLst>
              <a:ext uri="{FF2B5EF4-FFF2-40B4-BE49-F238E27FC236}">
                <a16:creationId xmlns:a16="http://schemas.microsoft.com/office/drawing/2014/main" id="{E2083BDF-A63D-4D90-AAD5-AF39614FB3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752828" y="1447801"/>
            <a:ext cx="3563055" cy="731223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F944A62-FF35-44D3-919C-18E7599EAEB0}"/>
              </a:ext>
            </a:extLst>
          </p:cNvPr>
          <p:cNvSpPr txBox="1"/>
          <p:nvPr/>
        </p:nvSpPr>
        <p:spPr>
          <a:xfrm>
            <a:off x="2235200" y="1469474"/>
            <a:ext cx="7931274" cy="3503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US" sz="4667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 MỪNG CÁC EM</a:t>
            </a:r>
          </a:p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US" sz="4667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 ĐẾN VỚI BÀI HỌC </a:t>
            </a:r>
          </a:p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US" sz="4667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HÔM </a:t>
            </a:r>
            <a:r>
              <a:rPr lang="en-US" sz="4667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NAY!</a:t>
            </a:r>
            <a:endParaRPr lang="en-US" sz="4667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2F439E8E-597B-4B6E-B899-27BB81A28C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414000" y="4941529"/>
            <a:ext cx="1002144" cy="987568"/>
          </a:xfrm>
          <a:prstGeom prst="rect">
            <a:avLst/>
          </a:prstGeom>
        </p:spPr>
      </p:pic>
      <p:pic>
        <p:nvPicPr>
          <p:cNvPr id="25" name="Picture 9">
            <a:extLst>
              <a:ext uri="{FF2B5EF4-FFF2-40B4-BE49-F238E27FC236}">
                <a16:creationId xmlns:a16="http://schemas.microsoft.com/office/drawing/2014/main" id="{6A7CB8BA-A5C7-424B-ACA0-5098C1B3B15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448967" y="4584598"/>
            <a:ext cx="583759" cy="133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3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14556" y="-115211"/>
            <a:ext cx="14021110" cy="896025"/>
            <a:chOff x="0" y="0"/>
            <a:chExt cx="28042220" cy="179204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b="78321"/>
            <a:stretch>
              <a:fillRect/>
            </a:stretch>
          </p:blipFill>
          <p:spPr>
            <a:xfrm flipV="1">
              <a:off x="0" y="0"/>
              <a:ext cx="15104543" cy="179204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b="78321"/>
            <a:stretch>
              <a:fillRect/>
            </a:stretch>
          </p:blipFill>
          <p:spPr>
            <a:xfrm flipV="1">
              <a:off x="12937677" y="0"/>
              <a:ext cx="15104543" cy="1792049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-914557" y="1651000"/>
            <a:ext cx="13665200" cy="2193573"/>
            <a:chOff x="0" y="-38100"/>
            <a:chExt cx="4907243" cy="1425075"/>
          </a:xfrm>
        </p:grpSpPr>
        <p:sp>
          <p:nvSpPr>
            <p:cNvPr id="7" name="Freeform 7"/>
            <p:cNvSpPr/>
            <p:nvPr/>
          </p:nvSpPr>
          <p:spPr>
            <a:xfrm>
              <a:off x="90651" y="238625"/>
              <a:ext cx="4816592" cy="1148350"/>
            </a:xfrm>
            <a:custGeom>
              <a:avLst/>
              <a:gdLst/>
              <a:ahLst/>
              <a:cxnLst/>
              <a:rect l="l" t="t" r="r" b="b"/>
              <a:pathLst>
                <a:path w="4816592" h="1148350">
                  <a:moveTo>
                    <a:pt x="0" y="0"/>
                  </a:moveTo>
                  <a:lnTo>
                    <a:pt x="4816592" y="0"/>
                  </a:lnTo>
                  <a:lnTo>
                    <a:pt x="4816592" y="1148350"/>
                  </a:lnTo>
                  <a:lnTo>
                    <a:pt x="0" y="1148350"/>
                  </a:lnTo>
                  <a:close/>
                </a:path>
              </a:pathLst>
            </a:custGeom>
            <a:solidFill>
              <a:srgbClr val="F7CC7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37" name="Picture 49">
            <a:extLst>
              <a:ext uri="{FF2B5EF4-FFF2-40B4-BE49-F238E27FC236}">
                <a16:creationId xmlns:a16="http://schemas.microsoft.com/office/drawing/2014/main" id="{40990607-8CA8-47DE-80F8-D47DFF7E81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601200" y="4970678"/>
            <a:ext cx="2454151" cy="1820534"/>
          </a:xfrm>
          <a:prstGeom prst="rect">
            <a:avLst/>
          </a:prstGeom>
        </p:spPr>
      </p:pic>
      <p:pic>
        <p:nvPicPr>
          <p:cNvPr id="38" name="Picture 17">
            <a:extLst>
              <a:ext uri="{FF2B5EF4-FFF2-40B4-BE49-F238E27FC236}">
                <a16:creationId xmlns:a16="http://schemas.microsoft.com/office/drawing/2014/main" id="{9B4193A8-9FA8-4FC2-8197-8DEBAADC57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29462" y="4851401"/>
            <a:ext cx="2399713" cy="197076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66643" y="1467354"/>
            <a:ext cx="1373357" cy="1219200"/>
            <a:chOff x="3355952" y="3048581"/>
            <a:chExt cx="1406383" cy="1285465"/>
          </a:xfrm>
          <a:solidFill>
            <a:schemeClr val="accent3">
              <a:lumMod val="75000"/>
            </a:schemeClr>
          </a:solidFill>
        </p:grpSpPr>
        <p:grpSp>
          <p:nvGrpSpPr>
            <p:cNvPr id="16" name="Group 4"/>
            <p:cNvGrpSpPr/>
            <p:nvPr/>
          </p:nvGrpSpPr>
          <p:grpSpPr>
            <a:xfrm>
              <a:off x="3355952" y="3048581"/>
              <a:ext cx="1406383" cy="1285465"/>
              <a:chOff x="14168" y="-264583"/>
              <a:chExt cx="6321663" cy="6350000"/>
            </a:xfrm>
            <a:grpFill/>
          </p:grpSpPr>
          <p:sp>
            <p:nvSpPr>
              <p:cNvPr id="18" name="Freeform 5"/>
              <p:cNvSpPr/>
              <p:nvPr/>
            </p:nvSpPr>
            <p:spPr>
              <a:xfrm>
                <a:off x="14168" y="-264583"/>
                <a:ext cx="6321663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17" name="TextBox 15"/>
            <p:cNvSpPr txBox="1"/>
            <p:nvPr/>
          </p:nvSpPr>
          <p:spPr>
            <a:xfrm>
              <a:off x="3534359" y="3584246"/>
              <a:ext cx="1043391" cy="39211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2"/>
                </a:lnSpc>
              </a:pP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808616" y="2468321"/>
            <a:ext cx="78593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40042" algn="l"/>
                <a:tab pos="480084" algn="l"/>
              </a:tabLst>
            </a:pPr>
            <a:r>
              <a:rPr lang="vi-VN" sz="4000" b="1" dirty="0">
                <a:ea typeface="Calibri" panose="020F0502020204030204" pitchFamily="34" charset="0"/>
                <a:cs typeface="Arial" panose="020B0604020202020204" pitchFamily="34" charset="0"/>
              </a:rPr>
              <a:t>Nhân đơn thức với đa thức</a:t>
            </a:r>
          </a:p>
        </p:txBody>
      </p:sp>
      <p:pic>
        <p:nvPicPr>
          <p:cNvPr id="20" name="Picture 25">
            <a:extLst>
              <a:ext uri="{FF2B5EF4-FFF2-40B4-BE49-F238E27FC236}">
                <a16:creationId xmlns:a16="http://schemas.microsoft.com/office/drawing/2014/main" id="{6DCDB059-5C1F-4268-8ABA-6C17C60D41B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087032" y="408883"/>
            <a:ext cx="1324925" cy="124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14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1371600" y="6800176"/>
            <a:ext cx="14021110" cy="896025"/>
            <a:chOff x="0" y="0"/>
            <a:chExt cx="28042220" cy="1792049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b="78321"/>
            <a:stretch>
              <a:fillRect/>
            </a:stretch>
          </p:blipFill>
          <p:spPr>
            <a:xfrm flipV="1">
              <a:off x="0" y="0"/>
              <a:ext cx="15104543" cy="179204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b="78321"/>
            <a:stretch>
              <a:fillRect/>
            </a:stretch>
          </p:blipFill>
          <p:spPr>
            <a:xfrm flipV="1">
              <a:off x="12937677" y="0"/>
              <a:ext cx="15104543" cy="1792049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1387607" y="1053877"/>
            <a:ext cx="262636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defRPr/>
            </a:pPr>
            <a:r>
              <a:rPr lang="nl-NL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2: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793D90F-CFB5-41B8-A9E5-2925471B0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499599" y="-3772"/>
            <a:ext cx="2387600" cy="680059"/>
          </a:xfrm>
          <a:prstGeom prst="rect">
            <a:avLst/>
          </a:prstGeom>
        </p:spPr>
      </p:pic>
      <p:pic>
        <p:nvPicPr>
          <p:cNvPr id="19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496754">
            <a:off x="11540608" y="6317171"/>
            <a:ext cx="693182" cy="868452"/>
          </a:xfrm>
          <a:prstGeom prst="rect">
            <a:avLst/>
          </a:prstGeom>
        </p:spPr>
      </p:pic>
      <p:pic>
        <p:nvPicPr>
          <p:cNvPr id="35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15079" y="8507762"/>
            <a:ext cx="6849842" cy="600217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57200" y="253821"/>
            <a:ext cx="6159171" cy="586168"/>
            <a:chOff x="1611219" y="2044475"/>
            <a:chExt cx="9238757" cy="879252"/>
          </a:xfrm>
        </p:grpSpPr>
        <p:sp>
          <p:nvSpPr>
            <p:cNvPr id="20" name="Rectangle 19"/>
            <p:cNvSpPr/>
            <p:nvPr/>
          </p:nvSpPr>
          <p:spPr>
            <a:xfrm>
              <a:off x="2977146" y="2169578"/>
              <a:ext cx="7872830" cy="7541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67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667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667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667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2667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667" i="1" dirty="0">
                  <a:latin typeface="Arial" panose="020B0604020202020204" pitchFamily="34" charset="0"/>
                  <a:cs typeface="Arial" panose="020B0604020202020204" pitchFamily="34" charset="0"/>
                </a:rPr>
                <a:t> HĐ2</a:t>
              </a:r>
              <a:endParaRPr lang="en-US" sz="2667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219" y="2044475"/>
              <a:ext cx="1207854" cy="862753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387600" y="905232"/>
                <a:ext cx="9299781" cy="2555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𝑀𝑁𝑃𝑄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3.</a:t>
                </a:r>
                <a:b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(I), (II);</a:t>
                </a:r>
                <a:b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𝑀𝑁𝑃𝑄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b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So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𝑎𝑏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𝑎𝑐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600" y="905232"/>
                <a:ext cx="9299781" cy="2555058"/>
              </a:xfrm>
              <a:prstGeom prst="rect">
                <a:avLst/>
              </a:prstGeom>
              <a:blipFill>
                <a:blip r:embed="rId26"/>
                <a:stretch>
                  <a:fillRect l="-1246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8026400" y="3183580"/>
            <a:ext cx="1270000" cy="1210652"/>
            <a:chOff x="1828800" y="2964868"/>
            <a:chExt cx="1905000" cy="1815977"/>
          </a:xfrm>
        </p:grpSpPr>
        <p:pic>
          <p:nvPicPr>
            <p:cNvPr id="24" name="Picture 2" descr="https://lh4.googleusercontent.com/F_qklLHiTM3YlFnH3VVjz7mfI2dWo7F5_pucKbmBeZg0shm5qvWz-mdFcaO3i2Gl7jQMhEzakZzq-S26vlPS2SbSbS2VMqbcoft1RBblK8VRkrguv0rciGxVM0Fi7USwxWV5sIuV51Zg1YKffP6bqco7AJNjYob-ezvqQ-657ic3RGr77FtOBQ5ZpPk84OkUgmvbu5H1lA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422116"/>
              <a:ext cx="1905000" cy="1148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1"/>
            <p:cNvSpPr>
              <a:spLocks noChangeArrowheads="1"/>
            </p:cNvSpPr>
            <p:nvPr/>
          </p:nvSpPr>
          <p:spPr bwMode="auto">
            <a:xfrm>
              <a:off x="2195592" y="2964868"/>
              <a:ext cx="1219200" cy="1815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0960" tIns="30480" rIns="60960" bIns="3048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60963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dirty="0">
                  <a:solidFill>
                    <a:prstClr val="black"/>
                  </a:solidFill>
                  <a:latin typeface="Arial" panose="020B0604020202020204" pitchFamily="34" charset="0"/>
                </a:rPr>
                <a:t>  </a:t>
              </a:r>
              <a:r>
                <a:rPr lang="en-US" altLang="en-US" sz="5600" dirty="0">
                  <a:solidFill>
                    <a:prstClr val="black"/>
                  </a:solidFill>
                  <a:latin typeface="Arial" panose="020B0604020202020204" pitchFamily="34" charset="0"/>
                </a:rPr>
                <a:t/>
              </a:r>
              <a:br>
                <a:rPr lang="en-US" altLang="en-US" sz="5600" dirty="0">
                  <a:solidFill>
                    <a:prstClr val="black"/>
                  </a:solidFill>
                  <a:latin typeface="Arial" panose="020B0604020202020204" pitchFamily="34" charset="0"/>
                </a:rPr>
              </a:br>
              <a:endParaRPr lang="en-US" altLang="en-US" sz="12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  <a:p>
              <a:pPr defTabSz="60963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667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altLang="en-US" sz="800" dirty="0">
                <a:solidFill>
                  <a:prstClr val="black"/>
                </a:solidFill>
                <a:latin typeface="Calibri"/>
              </a:endParaRPr>
            </a:p>
            <a:p>
              <a:pPr defTabSz="60963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dirty="0">
                  <a:solidFill>
                    <a:prstClr val="black"/>
                  </a:solidFill>
                  <a:latin typeface="Arial" panose="020B0604020202020204" pitchFamily="34" charset="0"/>
                </a:rPr>
                <a:t/>
              </a:r>
              <a:br>
                <a:rPr lang="en-US" altLang="en-US" sz="1200" dirty="0">
                  <a:solidFill>
                    <a:prstClr val="black"/>
                  </a:solidFill>
                  <a:latin typeface="Arial" panose="020B0604020202020204" pitchFamily="34" charset="0"/>
                </a:rPr>
              </a:br>
              <a:endParaRPr lang="en-US" altLang="en-US" sz="12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1600" y="3757915"/>
            <a:ext cx="4419600" cy="23868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00570" y="4191000"/>
            <a:ext cx="6969073" cy="2555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Diện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tích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nhật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(I)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a.b</a:t>
            </a:r>
            <a:endParaRPr lang="en-US" sz="2667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Diện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tích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nhật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(II)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a.c</a:t>
            </a:r>
            <a:endParaRPr lang="en-US" sz="2667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Diện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tích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nhật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MNPQ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a.(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b+c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2667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 a.(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 + c) = ab + ac.</a:t>
            </a:r>
            <a:endParaRPr lang="en-US" sz="2667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83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>
            <a:extLst>
              <a:ext uri="{FF2B5EF4-FFF2-40B4-BE49-F238E27FC236}">
                <a16:creationId xmlns:a16="http://schemas.microsoft.com/office/drawing/2014/main" id="{9188FBF6-1509-4B7B-AB4E-CFADA9CDB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2014253" y="-1593147"/>
            <a:ext cx="8164081" cy="11705974"/>
          </a:xfrm>
          <a:prstGeom prst="rect">
            <a:avLst/>
          </a:prstGeom>
        </p:spPr>
      </p:pic>
      <p:grpSp>
        <p:nvGrpSpPr>
          <p:cNvPr id="24" name="Group 14">
            <a:extLst>
              <a:ext uri="{FF2B5EF4-FFF2-40B4-BE49-F238E27FC236}">
                <a16:creationId xmlns:a16="http://schemas.microsoft.com/office/drawing/2014/main" id="{F07D73A4-81BE-4A93-A6DE-026545BE9C4F}"/>
              </a:ext>
            </a:extLst>
          </p:cNvPr>
          <p:cNvGrpSpPr/>
          <p:nvPr/>
        </p:nvGrpSpPr>
        <p:grpSpPr>
          <a:xfrm>
            <a:off x="-914262" y="6095002"/>
            <a:ext cx="14021110" cy="896025"/>
            <a:chOff x="0" y="0"/>
            <a:chExt cx="28042220" cy="1792049"/>
          </a:xfrm>
        </p:grpSpPr>
        <p:pic>
          <p:nvPicPr>
            <p:cNvPr id="25" name="Picture 15">
              <a:extLst>
                <a:ext uri="{FF2B5EF4-FFF2-40B4-BE49-F238E27FC236}">
                  <a16:creationId xmlns:a16="http://schemas.microsoft.com/office/drawing/2014/main" id="{38AE9B9A-7A4D-4C5E-B9D5-D9CA4BBB8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 b="78321"/>
            <a:stretch>
              <a:fillRect/>
            </a:stretch>
          </p:blipFill>
          <p:spPr>
            <a:xfrm flipV="1">
              <a:off x="0" y="0"/>
              <a:ext cx="15104543" cy="1792049"/>
            </a:xfrm>
            <a:prstGeom prst="rect">
              <a:avLst/>
            </a:prstGeom>
          </p:spPr>
        </p:pic>
        <p:pic>
          <p:nvPicPr>
            <p:cNvPr id="26" name="Picture 16">
              <a:extLst>
                <a:ext uri="{FF2B5EF4-FFF2-40B4-BE49-F238E27FC236}">
                  <a16:creationId xmlns:a16="http://schemas.microsoft.com/office/drawing/2014/main" id="{1A4D35B8-3804-4E1A-A8FF-BEBE60C5B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 b="78321"/>
            <a:stretch>
              <a:fillRect/>
            </a:stretch>
          </p:blipFill>
          <p:spPr>
            <a:xfrm flipV="1">
              <a:off x="12937677" y="0"/>
              <a:ext cx="15104543" cy="1792049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8042BDE5-5778-423F-A123-8DC7C98D41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1406" y="5357066"/>
            <a:ext cx="2590800" cy="737937"/>
          </a:xfrm>
          <a:prstGeom prst="rect">
            <a:avLst/>
          </a:prstGeom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23356754-E66D-4B39-A67D-FF1961F8FD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7422" y="5262490"/>
            <a:ext cx="789007" cy="871394"/>
          </a:xfrm>
          <a:prstGeom prst="rect">
            <a:avLst/>
          </a:prstGeom>
        </p:spPr>
      </p:pic>
      <p:grpSp>
        <p:nvGrpSpPr>
          <p:cNvPr id="31" name="Group 2"/>
          <p:cNvGrpSpPr/>
          <p:nvPr/>
        </p:nvGrpSpPr>
        <p:grpSpPr>
          <a:xfrm>
            <a:off x="-660400" y="-1641870"/>
            <a:ext cx="12975847" cy="2586729"/>
            <a:chOff x="0" y="0"/>
            <a:chExt cx="4816593" cy="1021917"/>
          </a:xfrm>
        </p:grpSpPr>
        <p:sp>
          <p:nvSpPr>
            <p:cNvPr id="32" name="Freeform 3"/>
            <p:cNvSpPr/>
            <p:nvPr/>
          </p:nvSpPr>
          <p:spPr>
            <a:xfrm>
              <a:off x="0" y="0"/>
              <a:ext cx="4816592" cy="1021917"/>
            </a:xfrm>
            <a:custGeom>
              <a:avLst/>
              <a:gdLst/>
              <a:ahLst/>
              <a:cxnLst/>
              <a:rect l="l" t="t" r="r" b="b"/>
              <a:pathLst>
                <a:path w="4816592" h="1021917">
                  <a:moveTo>
                    <a:pt x="0" y="0"/>
                  </a:moveTo>
                  <a:lnTo>
                    <a:pt x="4816592" y="0"/>
                  </a:lnTo>
                  <a:lnTo>
                    <a:pt x="4816592" y="1021917"/>
                  </a:lnTo>
                  <a:lnTo>
                    <a:pt x="0" y="1021917"/>
                  </a:lnTo>
                  <a:close/>
                </a:path>
              </a:pathLst>
            </a:custGeom>
            <a:solidFill>
              <a:srgbClr val="F7CC73"/>
            </a:solidFill>
          </p:spPr>
        </p:sp>
        <p:sp>
          <p:nvSpPr>
            <p:cNvPr id="33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026988" y="1990884"/>
            <a:ext cx="1780212" cy="60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34" b="1" dirty="0">
                <a:latin typeface="Arial" panose="020B0604020202020204" pitchFamily="34" charset="0"/>
                <a:cs typeface="Arial" panose="020B0604020202020204" pitchFamily="34" charset="0"/>
              </a:rPr>
              <a:t>CHÚ Ý</a:t>
            </a:r>
            <a:endParaRPr lang="en-US" sz="333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1200" y="2889446"/>
            <a:ext cx="457200" cy="4191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071360" y="3246175"/>
                <a:ext cx="5920240" cy="132369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2667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667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en-US" sz="2667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667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en-US" sz="2667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)=</m:t>
                      </m:r>
                      <m:r>
                        <a:rPr lang="en-US" sz="2667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𝐴𝐵</m:t>
                      </m:r>
                      <m:r>
                        <a:rPr lang="en-US" sz="2667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667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𝐴𝐶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</m:t>
                      </m:r>
                      <m:d>
                        <m:dPr>
                          <m:ctrlPr>
                            <a:rPr lang="en-US" sz="2667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667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B</m:t>
                          </m:r>
                          <m:r>
                            <a:rPr lang="en-US" sz="2667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667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</m:d>
                      <m:r>
                        <a:rPr lang="en-US" sz="2667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67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𝐴𝐵</m:t>
                      </m:r>
                      <m:r>
                        <a:rPr lang="en-US" sz="2667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667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𝐴𝐶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360" y="3246175"/>
                <a:ext cx="5920240" cy="13236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7"/>
              </a:ext>
            </a:extLst>
          </a:blip>
          <a:srcRect/>
          <a:stretch>
            <a:fillRect/>
          </a:stretch>
        </p:blipFill>
        <p:spPr>
          <a:xfrm flipH="1">
            <a:off x="1675132" y="1597488"/>
            <a:ext cx="1069336" cy="106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3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5">
            <a:extLst>
              <a:ext uri="{FF2B5EF4-FFF2-40B4-BE49-F238E27FC236}">
                <a16:creationId xmlns:a16="http://schemas.microsoft.com/office/drawing/2014/main" id="{6829F60C-7DAD-4FFF-9212-8523B63F04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096" y="228600"/>
            <a:ext cx="688904" cy="645848"/>
          </a:xfrm>
          <a:prstGeom prst="rect">
            <a:avLst/>
          </a:prstGeom>
        </p:spPr>
      </p:pic>
      <p:pic>
        <p:nvPicPr>
          <p:cNvPr id="35" name="Picture 7">
            <a:extLst>
              <a:ext uri="{FF2B5EF4-FFF2-40B4-BE49-F238E27FC236}">
                <a16:creationId xmlns:a16="http://schemas.microsoft.com/office/drawing/2014/main" id="{523BA23B-7AFB-47AA-AB1E-926708BC6C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344267">
            <a:off x="-287877" y="5958992"/>
            <a:ext cx="1137837" cy="1078101"/>
          </a:xfrm>
          <a:prstGeom prst="rect">
            <a:avLst/>
          </a:prstGeom>
        </p:spPr>
      </p:pic>
      <p:pic>
        <p:nvPicPr>
          <p:cNvPr id="19" name="Picture 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757405" y="5461000"/>
            <a:ext cx="1172625" cy="128859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03200" y="202265"/>
            <a:ext cx="3264479" cy="610783"/>
            <a:chOff x="1275482" y="1330136"/>
            <a:chExt cx="4896718" cy="91617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5482" y="1330136"/>
              <a:ext cx="974372" cy="9144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232660" y="1492162"/>
              <a:ext cx="3939540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667" b="1" dirty="0">
                  <a:latin typeface="Arial" panose="020B0604020202020204" pitchFamily="34" charset="0"/>
                  <a:cs typeface="Arial" panose="020B0604020202020204" pitchFamily="34" charset="0"/>
                </a:rPr>
                <a:t>HĐ 3:</a:t>
              </a:r>
              <a:endParaRPr lang="en-US" sz="2667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828800" y="177800"/>
                <a:ext cx="9948829" cy="1939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)=2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)=3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từng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vừa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77800"/>
                <a:ext cx="9948829" cy="1939377"/>
              </a:xfrm>
              <a:prstGeom prst="rect">
                <a:avLst/>
              </a:prstGeom>
              <a:blipFill>
                <a:blip r:embed="rId9"/>
                <a:stretch>
                  <a:fillRect l="-1164" r="-551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828800" y="2870200"/>
                <a:ext cx="9042400" cy="3786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0321" marR="20321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đơn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Q(x)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baseline="30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 4</m:t>
                    </m:r>
                    <m:r>
                      <a:rPr lang="en-US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 1.</m:t>
                    </m:r>
                  </m:oMath>
                </a14:m>
                <a:endParaRPr lang="en-US" sz="2667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20321" marR="20321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2667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20321" marR="2032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2667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667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 3</m:t>
                      </m:r>
                      <m:r>
                        <a:rPr lang="en-US" sz="2667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667" i="1" baseline="30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2667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= 2 . 3 . </m:t>
                      </m:r>
                      <m:r>
                        <a:rPr lang="en-US" sz="2667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667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 </m:t>
                      </m:r>
                      <m:r>
                        <a:rPr lang="en-US" sz="2667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667" i="1" baseline="30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2667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= 6 . </m:t>
                      </m:r>
                      <m:sSup>
                        <m:sSupPr>
                          <m:ctrlPr>
                            <a:rPr lang="en-US" sz="2667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67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667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1+2</m:t>
                          </m:r>
                        </m:sup>
                      </m:sSup>
                      <m:r>
                        <a:rPr lang="en-US" sz="2667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6</m:t>
                      </m:r>
                      <m:r>
                        <a:rPr lang="en-US" sz="2667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667" i="1" baseline="30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en-US" sz="2667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2667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20321" marR="2032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2667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667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 4</m:t>
                      </m:r>
                      <m:r>
                        <a:rPr lang="en-US" sz="2667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667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= 2 . 4 . </m:t>
                      </m:r>
                      <m:r>
                        <a:rPr lang="en-US" sz="2667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667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 </m:t>
                      </m:r>
                      <m:r>
                        <a:rPr lang="en-US" sz="2667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667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= 8 . </m:t>
                      </m:r>
                      <m:sSup>
                        <m:sSupPr>
                          <m:ctrlPr>
                            <a:rPr lang="en-US" sz="2667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67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667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r>
                            <a:rPr lang="en-US" sz="2667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p>
                      </m:sSup>
                      <m:r>
                        <a:rPr lang="en-US" sz="2667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8</m:t>
                      </m:r>
                      <m:r>
                        <a:rPr lang="en-US" sz="2667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667" i="1" baseline="30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2667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2667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20321" marR="2032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2667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667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 1 = 2</m:t>
                      </m:r>
                      <m:r>
                        <a:rPr lang="en-US" sz="2667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667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2667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20321" marR="20321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3</m:t>
                    </m:r>
                    <m:r>
                      <a:rPr lang="en-US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baseline="30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+ 2</m:t>
                    </m:r>
                    <m:r>
                      <a:rPr lang="en-US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4</m:t>
                    </m:r>
                    <m:r>
                      <a:rPr lang="en-US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+ 2</m:t>
                    </m:r>
                    <m:r>
                      <a:rPr lang="en-US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1 = 6</m:t>
                    </m:r>
                    <m:r>
                      <a:rPr lang="en-US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baseline="30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+ 8</m:t>
                    </m:r>
                    <m:r>
                      <a:rPr lang="en-US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baseline="30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+ 2</m:t>
                    </m:r>
                    <m:r>
                      <a:rPr lang="en-US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667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870200"/>
                <a:ext cx="9042400" cy="3786421"/>
              </a:xfrm>
              <a:prstGeom prst="rect">
                <a:avLst/>
              </a:prstGeom>
              <a:blipFill>
                <a:blip r:embed="rId10"/>
                <a:stretch>
                  <a:fillRect l="-1079" b="-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5715000" y="1862780"/>
            <a:ext cx="1270000" cy="1210652"/>
            <a:chOff x="1828800" y="2964868"/>
            <a:chExt cx="1905000" cy="1815977"/>
          </a:xfrm>
        </p:grpSpPr>
        <p:pic>
          <p:nvPicPr>
            <p:cNvPr id="16" name="Picture 2" descr="https://lh4.googleusercontent.com/F_qklLHiTM3YlFnH3VVjz7mfI2dWo7F5_pucKbmBeZg0shm5qvWz-mdFcaO3i2Gl7jQMhEzakZzq-S26vlPS2SbSbS2VMqbcoft1RBblK8VRkrguv0rciGxVM0Fi7USwxWV5sIuV51Zg1YKffP6bqco7AJNjYob-ezvqQ-657ic3RGr77FtOBQ5ZpPk84OkUgmvbu5H1l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422116"/>
              <a:ext cx="1905000" cy="1148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"/>
            <p:cNvSpPr>
              <a:spLocks noChangeArrowheads="1"/>
            </p:cNvSpPr>
            <p:nvPr/>
          </p:nvSpPr>
          <p:spPr bwMode="auto">
            <a:xfrm>
              <a:off x="2195592" y="2964868"/>
              <a:ext cx="1219200" cy="1815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0960" tIns="30480" rIns="60960" bIns="3048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60963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dirty="0">
                  <a:solidFill>
                    <a:prstClr val="black"/>
                  </a:solidFill>
                  <a:latin typeface="Arial" panose="020B0604020202020204" pitchFamily="34" charset="0"/>
                </a:rPr>
                <a:t>  </a:t>
              </a:r>
              <a:r>
                <a:rPr lang="en-US" altLang="en-US" sz="5600" dirty="0">
                  <a:solidFill>
                    <a:prstClr val="black"/>
                  </a:solidFill>
                  <a:latin typeface="Arial" panose="020B0604020202020204" pitchFamily="34" charset="0"/>
                </a:rPr>
                <a:t/>
              </a:r>
              <a:br>
                <a:rPr lang="en-US" altLang="en-US" sz="5600" dirty="0">
                  <a:solidFill>
                    <a:prstClr val="black"/>
                  </a:solidFill>
                  <a:latin typeface="Arial" panose="020B0604020202020204" pitchFamily="34" charset="0"/>
                </a:rPr>
              </a:br>
              <a:endParaRPr lang="en-US" altLang="en-US" sz="12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  <a:p>
              <a:pPr defTabSz="60963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667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altLang="en-US" sz="800" dirty="0">
                <a:solidFill>
                  <a:prstClr val="black"/>
                </a:solidFill>
                <a:latin typeface="Calibri"/>
              </a:endParaRPr>
            </a:p>
            <a:p>
              <a:pPr defTabSz="60963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dirty="0">
                  <a:solidFill>
                    <a:prstClr val="black"/>
                  </a:solidFill>
                  <a:latin typeface="Arial" panose="020B0604020202020204" pitchFamily="34" charset="0"/>
                </a:rPr>
                <a:t/>
              </a:r>
              <a:br>
                <a:rPr lang="en-US" altLang="en-US" sz="1200" dirty="0">
                  <a:solidFill>
                    <a:prstClr val="black"/>
                  </a:solidFill>
                  <a:latin typeface="Arial" panose="020B0604020202020204" pitchFamily="34" charset="0"/>
                </a:rPr>
              </a:br>
              <a:endParaRPr lang="en-US" altLang="en-US" sz="12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64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847" y="-967647"/>
            <a:ext cx="12192000" cy="2263047"/>
            <a:chOff x="0" y="0"/>
            <a:chExt cx="4816593" cy="10219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021917"/>
            </a:xfrm>
            <a:custGeom>
              <a:avLst/>
              <a:gdLst/>
              <a:ahLst/>
              <a:cxnLst/>
              <a:rect l="l" t="t" r="r" b="b"/>
              <a:pathLst>
                <a:path w="4816592" h="1021917">
                  <a:moveTo>
                    <a:pt x="0" y="0"/>
                  </a:moveTo>
                  <a:lnTo>
                    <a:pt x="4816592" y="0"/>
                  </a:lnTo>
                  <a:lnTo>
                    <a:pt x="4816592" y="1021917"/>
                  </a:lnTo>
                  <a:lnTo>
                    <a:pt x="0" y="1021917"/>
                  </a:lnTo>
                  <a:close/>
                </a:path>
              </a:pathLst>
            </a:custGeom>
            <a:solidFill>
              <a:srgbClr val="F7CC7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1168400" y="6375400"/>
            <a:ext cx="14021110" cy="896025"/>
            <a:chOff x="0" y="0"/>
            <a:chExt cx="28042220" cy="1792049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b="78321"/>
            <a:stretch>
              <a:fillRect/>
            </a:stretch>
          </p:blipFill>
          <p:spPr>
            <a:xfrm flipV="1">
              <a:off x="0" y="0"/>
              <a:ext cx="15104543" cy="179204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b="78321"/>
            <a:stretch>
              <a:fillRect/>
            </a:stretch>
          </p:blipFill>
          <p:spPr>
            <a:xfrm flipV="1">
              <a:off x="12937677" y="0"/>
              <a:ext cx="15104543" cy="1792049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4756982" y="445649"/>
            <a:ext cx="2692400" cy="65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defRPr/>
            </a:pPr>
            <a:r>
              <a:rPr lang="en-US" sz="3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366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20764" y="1752601"/>
            <a:ext cx="11364836" cy="2252643"/>
          </a:xfrm>
          <a:prstGeom prst="wedgeRoundRectCallout">
            <a:avLst>
              <a:gd name="adj1" fmla="val 20831"/>
              <a:gd name="adj2" fmla="val 56092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" name="Picture 25">
            <a:extLst>
              <a:ext uri="{FF2B5EF4-FFF2-40B4-BE49-F238E27FC236}">
                <a16:creationId xmlns:a16="http://schemas.microsoft.com/office/drawing/2014/main" id="{6DCDB059-5C1F-4268-8ABA-6C17C60D41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87314" y="465511"/>
            <a:ext cx="1007625" cy="9446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20689" y="2576946"/>
            <a:ext cx="261610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>
              <a:defRPr/>
            </a:pPr>
            <a:r>
              <a:rPr lang="en-US" sz="2667" dirty="0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66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6298" y="2106268"/>
            <a:ext cx="107537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533"/>
              </a:spcAft>
            </a:pPr>
            <a:r>
              <a:rPr lang="vi-VN" sz="3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Muốn nhân một đơn thức với một đa thức, ta nhân đơn thức đó với từng đơn thức của đa thức rồi cộng các tích với nhau.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E3FD55B0-66AF-46DA-A5B3-DD23B2EE819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181086" y="3411555"/>
            <a:ext cx="597962" cy="660400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5130800" y="4751400"/>
            <a:ext cx="1879600" cy="186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0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7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7187" y="-330200"/>
            <a:ext cx="12954000" cy="1265929"/>
            <a:chOff x="0" y="0"/>
            <a:chExt cx="4816593" cy="10219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021917"/>
            </a:xfrm>
            <a:custGeom>
              <a:avLst/>
              <a:gdLst/>
              <a:ahLst/>
              <a:cxnLst/>
              <a:rect l="l" t="t" r="r" b="b"/>
              <a:pathLst>
                <a:path w="4816592" h="1021917">
                  <a:moveTo>
                    <a:pt x="0" y="0"/>
                  </a:moveTo>
                  <a:lnTo>
                    <a:pt x="4816592" y="0"/>
                  </a:lnTo>
                  <a:lnTo>
                    <a:pt x="4816592" y="1021917"/>
                  </a:lnTo>
                  <a:lnTo>
                    <a:pt x="0" y="1021917"/>
                  </a:lnTo>
                  <a:close/>
                </a:path>
              </a:pathLst>
            </a:custGeom>
            <a:solidFill>
              <a:srgbClr val="F7CC7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1039768" y="6241376"/>
            <a:ext cx="14021110" cy="896025"/>
            <a:chOff x="0" y="0"/>
            <a:chExt cx="28042220" cy="1792049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b="78321"/>
            <a:stretch>
              <a:fillRect/>
            </a:stretch>
          </p:blipFill>
          <p:spPr>
            <a:xfrm flipV="1">
              <a:off x="0" y="0"/>
              <a:ext cx="15104543" cy="179204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b="78321"/>
            <a:stretch>
              <a:fillRect/>
            </a:stretch>
          </p:blipFill>
          <p:spPr>
            <a:xfrm flipV="1">
              <a:off x="12937677" y="0"/>
              <a:ext cx="15104543" cy="1792049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/>
        </p:nvSpPr>
        <p:spPr>
          <a:xfrm>
            <a:off x="4123743" y="177800"/>
            <a:ext cx="415213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  <a:spcAft>
                <a:spcPts val="533"/>
              </a:spcAft>
              <a:defRPr/>
            </a:pPr>
            <a:r>
              <a:rPr lang="nl-NL" sz="3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3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nl-NL" sz="3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(SGK – </a:t>
            </a:r>
            <a:r>
              <a:rPr lang="nl-NL" sz="3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tr61)</a:t>
            </a:r>
            <a:endParaRPr lang="en-US" sz="3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5">
            <a:extLst>
              <a:ext uri="{FF2B5EF4-FFF2-40B4-BE49-F238E27FC236}">
                <a16:creationId xmlns:a16="http://schemas.microsoft.com/office/drawing/2014/main" id="{6DCDB059-5C1F-4268-8ABA-6C17C60D41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19347" y="404495"/>
            <a:ext cx="792920" cy="74336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258431" y="1964380"/>
            <a:ext cx="1270000" cy="1210652"/>
            <a:chOff x="1828800" y="2980146"/>
            <a:chExt cx="1905000" cy="1815977"/>
          </a:xfrm>
        </p:grpSpPr>
        <p:pic>
          <p:nvPicPr>
            <p:cNvPr id="20" name="Picture 2" descr="https://lh4.googleusercontent.com/F_qklLHiTM3YlFnH3VVjz7mfI2dWo7F5_pucKbmBeZg0shm5qvWz-mdFcaO3i2Gl7jQMhEzakZzq-S26vlPS2SbSbS2VMqbcoft1RBblK8VRkrguv0rciGxVM0Fi7USwxWV5sIuV51Zg1YKffP6bqco7AJNjYob-ezvqQ-657ic3RGr77FtOBQ5ZpPk84OkUgmvbu5H1l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464663"/>
              <a:ext cx="1905000" cy="1093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1"/>
            <p:cNvSpPr>
              <a:spLocks noChangeArrowheads="1"/>
            </p:cNvSpPr>
            <p:nvPr/>
          </p:nvSpPr>
          <p:spPr bwMode="auto">
            <a:xfrm>
              <a:off x="2195592" y="2980146"/>
              <a:ext cx="1219200" cy="1815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0960" tIns="30480" rIns="60960" bIns="3048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60963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dirty="0">
                  <a:solidFill>
                    <a:prstClr val="black"/>
                  </a:solidFill>
                  <a:latin typeface="Arial" panose="020B0604020202020204" pitchFamily="34" charset="0"/>
                </a:rPr>
                <a:t>  </a:t>
              </a:r>
              <a:r>
                <a:rPr lang="en-US" altLang="en-US" sz="5600" dirty="0">
                  <a:solidFill>
                    <a:prstClr val="black"/>
                  </a:solidFill>
                  <a:latin typeface="Arial" panose="020B0604020202020204" pitchFamily="34" charset="0"/>
                </a:rPr>
                <a:t/>
              </a:r>
              <a:br>
                <a:rPr lang="en-US" altLang="en-US" sz="5600" dirty="0">
                  <a:solidFill>
                    <a:prstClr val="black"/>
                  </a:solidFill>
                  <a:latin typeface="Arial" panose="020B0604020202020204" pitchFamily="34" charset="0"/>
                </a:rPr>
              </a:br>
              <a:endParaRPr lang="en-US" altLang="en-US" sz="12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  <a:p>
              <a:pPr defTabSz="60963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667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altLang="en-US" sz="800" dirty="0">
                <a:solidFill>
                  <a:prstClr val="black"/>
                </a:solidFill>
                <a:latin typeface="Calibri"/>
              </a:endParaRPr>
            </a:p>
            <a:p>
              <a:pPr defTabSz="60963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dirty="0">
                  <a:solidFill>
                    <a:prstClr val="black"/>
                  </a:solidFill>
                  <a:latin typeface="Arial" panose="020B0604020202020204" pitchFamily="34" charset="0"/>
                </a:rPr>
                <a:t/>
              </a:r>
              <a:br>
                <a:rPr lang="en-US" altLang="en-US" sz="1200" dirty="0">
                  <a:solidFill>
                    <a:prstClr val="black"/>
                  </a:solidFill>
                  <a:latin typeface="Arial" panose="020B0604020202020204" pitchFamily="34" charset="0"/>
                </a:rPr>
              </a:br>
              <a:endParaRPr lang="en-US" altLang="en-US" sz="12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373387" y="1346200"/>
                <a:ext cx="9194800" cy="970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		a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(4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3)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b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67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+7</m:t>
                        </m:r>
                      </m:e>
                    </m:d>
                  </m:oMath>
                </a14:m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387" y="1346200"/>
                <a:ext cx="9194800" cy="970650"/>
              </a:xfrm>
              <a:prstGeom prst="rect">
                <a:avLst/>
              </a:prstGeom>
              <a:blipFill>
                <a:blip r:embed="rId9"/>
                <a:stretch>
                  <a:fillRect l="-1259" t="-6289"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609600" y="3429000"/>
                <a:ext cx="9548613" cy="531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d>
                      <m:d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d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3=4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429000"/>
                <a:ext cx="9548613" cy="531492"/>
              </a:xfrm>
              <a:prstGeom prst="rect">
                <a:avLst/>
              </a:prstGeom>
              <a:blipFill>
                <a:blip r:embed="rId10"/>
                <a:stretch>
                  <a:fillRect l="-1213" t="-11494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601915" y="4222678"/>
                <a:ext cx="10218485" cy="531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67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+7</m:t>
                        </m:r>
                      </m:e>
                    </m:d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67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.6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67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.8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67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.7</m:t>
                    </m:r>
                  </m:oMath>
                </a14:m>
                <a:endParaRPr lang="en-US" sz="2667" dirty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15" y="4222678"/>
                <a:ext cx="10218485" cy="531492"/>
              </a:xfrm>
              <a:prstGeom prst="rect">
                <a:avLst/>
              </a:prstGeom>
              <a:blipFill>
                <a:blip r:embed="rId11"/>
                <a:stretch>
                  <a:fillRect l="-1134" t="-11494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4105328" y="4985670"/>
                <a:ext cx="3911840" cy="531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+24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21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328" y="4985670"/>
                <a:ext cx="3911840" cy="531492"/>
              </a:xfrm>
              <a:prstGeom prst="rect">
                <a:avLst/>
              </a:prstGeom>
              <a:blipFill>
                <a:blip r:embed="rId12"/>
                <a:stretch>
                  <a:fillRect t="-11494" r="-202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0414000" y="5054600"/>
            <a:ext cx="1390272" cy="149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1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7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541;p29"/>
          <p:cNvGrpSpPr/>
          <p:nvPr/>
        </p:nvGrpSpPr>
        <p:grpSpPr>
          <a:xfrm>
            <a:off x="-914555" y="-582350"/>
            <a:ext cx="14021110" cy="896025"/>
            <a:chOff x="0" y="0"/>
            <a:chExt cx="28042220" cy="1792049"/>
          </a:xfrm>
        </p:grpSpPr>
        <p:pic>
          <p:nvPicPr>
            <p:cNvPr id="542" name="Google Shape;542;p29"/>
            <p:cNvPicPr preferRelativeResize="0"/>
            <p:nvPr/>
          </p:nvPicPr>
          <p:blipFill rotWithShape="1">
            <a:blip r:embed="rId3">
              <a:alphaModFix/>
            </a:blip>
            <a:srcRect b="78321"/>
            <a:stretch/>
          </p:blipFill>
          <p:spPr>
            <a:xfrm rot="10800000" flipH="1">
              <a:off x="0" y="0"/>
              <a:ext cx="15104543" cy="1792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3" name="Google Shape;543;p29"/>
            <p:cNvPicPr preferRelativeResize="0"/>
            <p:nvPr/>
          </p:nvPicPr>
          <p:blipFill rotWithShape="1">
            <a:blip r:embed="rId3">
              <a:alphaModFix/>
            </a:blip>
            <a:srcRect b="78321"/>
            <a:stretch/>
          </p:blipFill>
          <p:spPr>
            <a:xfrm rot="10800000" flipH="1">
              <a:off x="12937677" y="0"/>
              <a:ext cx="15104543" cy="17920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44" name="Google Shape;544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48518" y="-756598"/>
            <a:ext cx="1575463" cy="1584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6477000"/>
            <a:ext cx="5720251" cy="310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58400" y="221888"/>
            <a:ext cx="2438400" cy="527581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29"/>
          <p:cNvSpPr/>
          <p:nvPr/>
        </p:nvSpPr>
        <p:spPr>
          <a:xfrm>
            <a:off x="880381" y="1193800"/>
            <a:ext cx="2860763" cy="721895"/>
          </a:xfrm>
          <a:prstGeom prst="roundRect">
            <a:avLst>
              <a:gd name="adj" fmla="val 16667"/>
            </a:avLst>
          </a:prstGeom>
          <a:solidFill>
            <a:srgbClr val="95373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FFFFFF"/>
              </a:buClr>
              <a:buSzPts val="4000"/>
              <a:defRPr/>
            </a:pPr>
            <a:r>
              <a:rPr lang="en-US" sz="2667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LUYỆN TẬP 2:</a:t>
            </a:r>
            <a:endParaRPr sz="2667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8" name="Google Shape;548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687402">
            <a:off x="-637773" y="5459209"/>
            <a:ext cx="1534017" cy="15586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388381" y="2151499"/>
                <a:ext cx="9548945" cy="1369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533"/>
                  </a:spcAft>
                </a:pP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		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(6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4)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b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667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67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  <m:sSup>
                          <m:sSupPr>
                            <m:ctrlPr>
                              <a:rPr lang="en-US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67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667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67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sz="2667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381" y="2151499"/>
                <a:ext cx="9548945" cy="1369349"/>
              </a:xfrm>
              <a:prstGeom prst="rect">
                <a:avLst/>
              </a:prstGeom>
              <a:blipFill>
                <a:blip r:embed="rId8"/>
                <a:stretch>
                  <a:fillRect l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5401249" y="2902741"/>
            <a:ext cx="1270000" cy="1210652"/>
            <a:chOff x="1828800" y="2980146"/>
            <a:chExt cx="1905000" cy="1815977"/>
          </a:xfrm>
        </p:grpSpPr>
        <p:pic>
          <p:nvPicPr>
            <p:cNvPr id="14" name="Picture 2" descr="https://lh4.googleusercontent.com/F_qklLHiTM3YlFnH3VVjz7mfI2dWo7F5_pucKbmBeZg0shm5qvWz-mdFcaO3i2Gl7jQMhEzakZzq-S26vlPS2SbSbS2VMqbcoft1RBblK8VRkrguv0rciGxVM0Fi7USwxWV5sIuV51Zg1YKffP6bqco7AJNjYob-ezvqQ-657ic3RGr77FtOBQ5ZpPk84OkUgmvbu5H1lA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464663"/>
              <a:ext cx="1905000" cy="1093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"/>
            <p:cNvSpPr>
              <a:spLocks noChangeArrowheads="1"/>
            </p:cNvSpPr>
            <p:nvPr/>
          </p:nvSpPr>
          <p:spPr bwMode="auto">
            <a:xfrm>
              <a:off x="2195592" y="2980146"/>
              <a:ext cx="1219200" cy="1815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0960" tIns="30480" rIns="60960" bIns="3048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60963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dirty="0">
                  <a:solidFill>
                    <a:prstClr val="black"/>
                  </a:solidFill>
                  <a:latin typeface="Arial" panose="020B0604020202020204" pitchFamily="34" charset="0"/>
                </a:rPr>
                <a:t>  </a:t>
              </a:r>
              <a:r>
                <a:rPr lang="en-US" altLang="en-US" sz="5600" dirty="0">
                  <a:solidFill>
                    <a:prstClr val="black"/>
                  </a:solidFill>
                  <a:latin typeface="Arial" panose="020B0604020202020204" pitchFamily="34" charset="0"/>
                </a:rPr>
                <a:t/>
              </a:r>
              <a:br>
                <a:rPr lang="en-US" altLang="en-US" sz="5600" dirty="0">
                  <a:solidFill>
                    <a:prstClr val="black"/>
                  </a:solidFill>
                  <a:latin typeface="Arial" panose="020B0604020202020204" pitchFamily="34" charset="0"/>
                </a:rPr>
              </a:br>
              <a:endParaRPr lang="en-US" altLang="en-US" sz="12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  <a:p>
              <a:pPr defTabSz="60963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667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altLang="en-US" sz="800" dirty="0">
                <a:solidFill>
                  <a:prstClr val="black"/>
                </a:solidFill>
                <a:latin typeface="Calibri"/>
              </a:endParaRPr>
            </a:p>
            <a:p>
              <a:pPr defTabSz="60963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dirty="0">
                  <a:solidFill>
                    <a:prstClr val="black"/>
                  </a:solidFill>
                  <a:latin typeface="Arial" panose="020B0604020202020204" pitchFamily="34" charset="0"/>
                </a:rPr>
                <a:t/>
              </a:r>
              <a:br>
                <a:rPr lang="en-US" altLang="en-US" sz="1200" dirty="0">
                  <a:solidFill>
                    <a:prstClr val="black"/>
                  </a:solidFill>
                  <a:latin typeface="Arial" panose="020B0604020202020204" pitchFamily="34" charset="0"/>
                </a:rPr>
              </a:br>
              <a:endParaRPr lang="en-US" altLang="en-US" sz="12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173027" y="4191000"/>
                <a:ext cx="10460173" cy="1672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533"/>
                  </a:spcAft>
                </a:pPr>
                <a:r>
                  <a:rPr lang="en-US" sz="2533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5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5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533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533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(6</m:t>
                    </m:r>
                    <m:r>
                      <a:rPr lang="en-US" sz="2533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533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−4)=</m:t>
                    </m:r>
                    <m:f>
                      <m:fPr>
                        <m:ctrlPr>
                          <a:rPr lang="en-US" sz="25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5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5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533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533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.6</m:t>
                    </m:r>
                    <m:r>
                      <a:rPr lang="en-US" sz="2533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533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5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5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5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533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533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.4=3</m:t>
                    </m:r>
                    <m:sSup>
                      <m:sSupPr>
                        <m:ctrlPr>
                          <a:rPr lang="en-US" sz="25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5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5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533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en-US" sz="2533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2533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533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533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5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5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5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5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533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533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533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  <m:sSup>
                          <m:sSupPr>
                            <m:ctrlPr>
                              <a:rPr lang="en-US" sz="2533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533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533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5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5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5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533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533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533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533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sSup>
                      <m:sSupPr>
                        <m:ctrlPr>
                          <a:rPr lang="en-US" sz="25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5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5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533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>
                      <m:fPr>
                        <m:ctrlPr>
                          <a:rPr lang="en-US" sz="25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5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5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25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5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5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533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en-US" sz="25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5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533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533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533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533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533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533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en-US" sz="25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5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533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533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533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533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>
                      <m:fPr>
                        <m:ctrlPr>
                          <a:rPr lang="en-US" sz="25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5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5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533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5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5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25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25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5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5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2533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5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5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5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2533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25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533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533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533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5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533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027" y="4191000"/>
                <a:ext cx="10460173" cy="1672702"/>
              </a:xfrm>
              <a:prstGeom prst="rect">
                <a:avLst/>
              </a:prstGeom>
              <a:blipFill>
                <a:blip r:embed="rId10"/>
                <a:stretch>
                  <a:fillRect l="-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72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0" y="-1494529"/>
            <a:ext cx="12700000" cy="2586729"/>
            <a:chOff x="0" y="0"/>
            <a:chExt cx="4816593" cy="10219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021917"/>
            </a:xfrm>
            <a:custGeom>
              <a:avLst/>
              <a:gdLst/>
              <a:ahLst/>
              <a:cxnLst/>
              <a:rect l="l" t="t" r="r" b="b"/>
              <a:pathLst>
                <a:path w="4816592" h="1021917">
                  <a:moveTo>
                    <a:pt x="0" y="0"/>
                  </a:moveTo>
                  <a:lnTo>
                    <a:pt x="4816592" y="0"/>
                  </a:lnTo>
                  <a:lnTo>
                    <a:pt x="4816592" y="1021917"/>
                  </a:lnTo>
                  <a:lnTo>
                    <a:pt x="0" y="1021917"/>
                  </a:lnTo>
                  <a:close/>
                </a:path>
              </a:pathLst>
            </a:custGeom>
            <a:solidFill>
              <a:srgbClr val="F7CC7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9349864-5408-4AC2-9B57-402B61D49B2C}"/>
              </a:ext>
            </a:extLst>
          </p:cNvPr>
          <p:cNvSpPr txBox="1"/>
          <p:nvPr/>
        </p:nvSpPr>
        <p:spPr>
          <a:xfrm>
            <a:off x="4673600" y="330200"/>
            <a:ext cx="2895600" cy="122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defRPr/>
            </a:pPr>
            <a:r>
              <a:rPr lang="vi-VN" sz="3667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667" b="1" dirty="0">
                <a:latin typeface="Arial" panose="020B0604020202020204" pitchFamily="34" charset="0"/>
                <a:cs typeface="Arial" panose="020B0604020202020204" pitchFamily="34" charset="0"/>
              </a:rPr>
              <a:t>HỞI ĐỘNG</a:t>
            </a:r>
            <a:endParaRPr lang="en-US" sz="3667" dirty="0">
              <a:latin typeface="Calibri"/>
            </a:endParaRPr>
          </a:p>
        </p:txBody>
      </p:sp>
      <p:pic>
        <p:nvPicPr>
          <p:cNvPr id="24" name="Picture 25">
            <a:extLst>
              <a:ext uri="{FF2B5EF4-FFF2-40B4-BE49-F238E27FC236}">
                <a16:creationId xmlns:a16="http://schemas.microsoft.com/office/drawing/2014/main" id="{6DCDB059-5C1F-4268-8ABA-6C17C60D41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58800" y="224677"/>
            <a:ext cx="892649" cy="8368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377351" y="1705238"/>
                <a:ext cx="11480800" cy="17794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en-US" sz="3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−1)</m:t>
                      </m:r>
                      <m:d>
                        <m:dPr>
                          <m:ctrlPr>
                            <a:rPr lang="en-US" sz="3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3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3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  <m:r>
                            <a:rPr lang="en-US" sz="3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+1</m:t>
                          </m:r>
                        </m:e>
                      </m:d>
                      <m:r>
                        <m:rPr>
                          <m:nor/>
                        </m:rPr>
                        <a:rPr lang="en-US" sz="300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</m:oMath>
                  </m:oMathPara>
                </a14:m>
                <a:endPara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3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 thế nào để thực hiện được phép nhân hai đa thức một biến?</a:t>
                </a:r>
                <a:endPara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51" y="1705238"/>
                <a:ext cx="11480800" cy="1779461"/>
              </a:xfrm>
              <a:prstGeom prst="rect">
                <a:avLst/>
              </a:prstGeom>
              <a:blipFill>
                <a:blip r:embed="rId8"/>
                <a:stretch>
                  <a:fillRect l="-1275" t="-4795" b="-7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4"/>
          <p:cNvGrpSpPr/>
          <p:nvPr/>
        </p:nvGrpSpPr>
        <p:grpSpPr>
          <a:xfrm>
            <a:off x="-1016000" y="6248400"/>
            <a:ext cx="14021110" cy="1397000"/>
            <a:chOff x="0" y="0"/>
            <a:chExt cx="28042220" cy="1792049"/>
          </a:xfrm>
        </p:grpSpPr>
        <p:pic>
          <p:nvPicPr>
            <p:cNvPr id="18" name="Picture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b="78321"/>
            <a:stretch>
              <a:fillRect/>
            </a:stretch>
          </p:blipFill>
          <p:spPr>
            <a:xfrm flipV="1">
              <a:off x="0" y="0"/>
              <a:ext cx="15104543" cy="1792049"/>
            </a:xfrm>
            <a:prstGeom prst="rect">
              <a:avLst/>
            </a:prstGeom>
          </p:spPr>
        </p:pic>
        <p:pic>
          <p:nvPicPr>
            <p:cNvPr id="20" name="Picture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b="78321"/>
            <a:stretch>
              <a:fillRect/>
            </a:stretch>
          </p:blipFill>
          <p:spPr>
            <a:xfrm flipV="1">
              <a:off x="12937677" y="0"/>
              <a:ext cx="15104543" cy="1792049"/>
            </a:xfrm>
            <a:prstGeom prst="rect">
              <a:avLst/>
            </a:prstGeom>
          </p:spPr>
        </p:pic>
      </p:grpSp>
      <p:pic>
        <p:nvPicPr>
          <p:cNvPr id="14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5"/>
              </a:ext>
            </a:extLst>
          </a:blip>
          <a:srcRect/>
          <a:stretch>
            <a:fillRect/>
          </a:stretch>
        </p:blipFill>
        <p:spPr>
          <a:xfrm>
            <a:off x="7772401" y="4089401"/>
            <a:ext cx="2291867" cy="2600699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68782" y="5338950"/>
            <a:ext cx="1491353" cy="98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9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4271272"/>
            <a:ext cx="12192000" cy="2586729"/>
            <a:chOff x="0" y="0"/>
            <a:chExt cx="4816593" cy="102191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021917"/>
            </a:xfrm>
            <a:custGeom>
              <a:avLst/>
              <a:gdLst/>
              <a:ahLst/>
              <a:cxnLst/>
              <a:rect l="l" t="t" r="r" b="b"/>
              <a:pathLst>
                <a:path w="4816592" h="1021917">
                  <a:moveTo>
                    <a:pt x="0" y="0"/>
                  </a:moveTo>
                  <a:lnTo>
                    <a:pt x="4816592" y="0"/>
                  </a:lnTo>
                  <a:lnTo>
                    <a:pt x="4816592" y="1021917"/>
                  </a:lnTo>
                  <a:lnTo>
                    <a:pt x="0" y="1021917"/>
                  </a:lnTo>
                  <a:close/>
                </a:path>
              </a:pathLst>
            </a:custGeom>
            <a:solidFill>
              <a:srgbClr val="F7CC7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1757" y="1041400"/>
            <a:ext cx="10566400" cy="508335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26386" y="697393"/>
            <a:ext cx="2282298" cy="2294815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-914555" y="-582350"/>
            <a:ext cx="14021110" cy="896025"/>
            <a:chOff x="0" y="0"/>
            <a:chExt cx="28042220" cy="1792049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 b="78321"/>
            <a:stretch>
              <a:fillRect/>
            </a:stretch>
          </p:blipFill>
          <p:spPr>
            <a:xfrm flipV="1">
              <a:off x="0" y="0"/>
              <a:ext cx="15104543" cy="179204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 b="78321"/>
            <a:stretch>
              <a:fillRect/>
            </a:stretch>
          </p:blipFill>
          <p:spPr>
            <a:xfrm flipV="1">
              <a:off x="12937677" y="0"/>
              <a:ext cx="15104543" cy="1792049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467601" y="6019800"/>
            <a:ext cx="5720251" cy="310973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160000" y="4886831"/>
            <a:ext cx="1581351" cy="117307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965200" y="4648201"/>
            <a:ext cx="3184010" cy="4584307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0783D361-05EA-4046-B4A7-3B2D0FA4C58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335260" y="697392"/>
            <a:ext cx="1732278" cy="215068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138351" y="3166878"/>
            <a:ext cx="7914468" cy="2093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4334" b="1" kern="0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4: PHÉP NHÂN ĐA THỨC MỘT BIẾN</a:t>
            </a:r>
            <a:endParaRPr lang="en-US" sz="4334" b="1" kern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20066" y="1830352"/>
            <a:ext cx="9347200" cy="109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4334" b="1" kern="0" dirty="0">
                <a:solidFill>
                  <a:schemeClr val="bg1"/>
                </a:solidFill>
                <a:cs typeface="Arial" panose="020B0604020202020204" pitchFamily="34" charset="0"/>
              </a:rPr>
              <a:t>CHƯƠNG VI: BIỂU THỨC ĐẠI SỐ</a:t>
            </a:r>
            <a:endParaRPr lang="en-US" sz="4334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93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-1443729"/>
            <a:ext cx="12975848" cy="2586729"/>
            <a:chOff x="0" y="0"/>
            <a:chExt cx="4816593" cy="10219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021917"/>
            </a:xfrm>
            <a:custGeom>
              <a:avLst/>
              <a:gdLst/>
              <a:ahLst/>
              <a:cxnLst/>
              <a:rect l="l" t="t" r="r" b="b"/>
              <a:pathLst>
                <a:path w="4816592" h="1021917">
                  <a:moveTo>
                    <a:pt x="0" y="0"/>
                  </a:moveTo>
                  <a:lnTo>
                    <a:pt x="4816592" y="0"/>
                  </a:lnTo>
                  <a:lnTo>
                    <a:pt x="4816592" y="1021917"/>
                  </a:lnTo>
                  <a:lnTo>
                    <a:pt x="0" y="1021917"/>
                  </a:lnTo>
                  <a:close/>
                </a:path>
              </a:pathLst>
            </a:custGeom>
            <a:solidFill>
              <a:srgbClr val="F7CC7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1168400" y="6195704"/>
            <a:ext cx="14021110" cy="896025"/>
            <a:chOff x="0" y="0"/>
            <a:chExt cx="28042220" cy="1792049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b="78321"/>
            <a:stretch>
              <a:fillRect/>
            </a:stretch>
          </p:blipFill>
          <p:spPr>
            <a:xfrm flipV="1">
              <a:off x="0" y="0"/>
              <a:ext cx="15104543" cy="179204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b="78321"/>
            <a:stretch>
              <a:fillRect/>
            </a:stretch>
          </p:blipFill>
          <p:spPr>
            <a:xfrm flipV="1">
              <a:off x="12937677" y="0"/>
              <a:ext cx="15104543" cy="1792049"/>
            </a:xfrm>
            <a:prstGeom prst="rect">
              <a:avLst/>
            </a:prstGeom>
          </p:spPr>
        </p:pic>
      </p:grpSp>
      <p:pic>
        <p:nvPicPr>
          <p:cNvPr id="26" name="Picture 9">
            <a:extLst>
              <a:ext uri="{FF2B5EF4-FFF2-40B4-BE49-F238E27FC236}">
                <a16:creationId xmlns:a16="http://schemas.microsoft.com/office/drawing/2014/main" id="{406F9B5C-BB82-43F0-BCAE-02449BDAE3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24303" y="4837893"/>
            <a:ext cx="583759" cy="133430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124156" y="1501910"/>
            <a:ext cx="967159" cy="860290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21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24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22" name="TextBox 15"/>
            <p:cNvSpPr txBox="1"/>
            <p:nvPr/>
          </p:nvSpPr>
          <p:spPr>
            <a:xfrm>
              <a:off x="3386126" y="3700953"/>
              <a:ext cx="1043391" cy="44773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2"/>
                </a:lnSpc>
              </a:pP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25" name="TextBox 8"/>
          <p:cNvSpPr txBox="1"/>
          <p:nvPr/>
        </p:nvSpPr>
        <p:spPr>
          <a:xfrm>
            <a:off x="3860800" y="32604"/>
            <a:ext cx="5434380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28"/>
              </a:lnSpc>
              <a:spcBef>
                <a:spcPct val="0"/>
              </a:spcBef>
            </a:pPr>
            <a:r>
              <a:rPr lang="en-US" sz="3667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279374" y="1579957"/>
            <a:ext cx="7002121" cy="70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40042" algn="l"/>
                <a:tab pos="480084" algn="l"/>
              </a:tabLst>
            </a:pPr>
            <a:r>
              <a:rPr lang="vi-VN" sz="2667" b="1" dirty="0">
                <a:ea typeface="Calibri" panose="020F0502020204030204" pitchFamily="34" charset="0"/>
                <a:cs typeface="Arial" panose="020B0604020202020204" pitchFamily="34" charset="0"/>
              </a:rPr>
              <a:t>Nhân đơn thức với đơn thức</a:t>
            </a:r>
            <a:endParaRPr lang="en-US" sz="2667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793D90F-CFB5-41B8-A9E5-2925471B0C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6574" y="5418248"/>
            <a:ext cx="2700869" cy="769287"/>
          </a:xfrm>
          <a:prstGeom prst="rect">
            <a:avLst/>
          </a:prstGeom>
        </p:spPr>
      </p:pic>
      <p:pic>
        <p:nvPicPr>
          <p:cNvPr id="33" name="Picture 25">
            <a:extLst>
              <a:ext uri="{FF2B5EF4-FFF2-40B4-BE49-F238E27FC236}">
                <a16:creationId xmlns:a16="http://schemas.microsoft.com/office/drawing/2014/main" id="{6DCDB059-5C1F-4268-8ABA-6C17C60D41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61738" y="458541"/>
            <a:ext cx="892649" cy="83685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161733" y="3073400"/>
            <a:ext cx="967159" cy="860290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34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36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35" name="TextBox 15"/>
            <p:cNvSpPr txBox="1"/>
            <p:nvPr/>
          </p:nvSpPr>
          <p:spPr>
            <a:xfrm>
              <a:off x="3386126" y="3700953"/>
              <a:ext cx="1043391" cy="44773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2"/>
                </a:lnSpc>
              </a:pP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3316952" y="3116463"/>
            <a:ext cx="700212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40042" algn="l"/>
                <a:tab pos="480084" algn="l"/>
              </a:tabLst>
            </a:pPr>
            <a:r>
              <a:rPr lang="vi-VN" sz="3000" b="1" dirty="0">
                <a:ea typeface="Calibri" panose="020F0502020204030204" pitchFamily="34" charset="0"/>
                <a:cs typeface="Arial" panose="020B0604020202020204" pitchFamily="34" charset="0"/>
              </a:rPr>
              <a:t>Nhân đơn thức với đa thức</a:t>
            </a:r>
            <a:endParaRPr lang="en-US" sz="3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151039" y="4720382"/>
            <a:ext cx="967159" cy="860290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40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42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41" name="TextBox 15"/>
            <p:cNvSpPr txBox="1"/>
            <p:nvPr/>
          </p:nvSpPr>
          <p:spPr>
            <a:xfrm>
              <a:off x="3386126" y="3700953"/>
              <a:ext cx="1043391" cy="44773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2"/>
                </a:lnSpc>
              </a:pP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  <a:endPara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3306257" y="4772321"/>
            <a:ext cx="700212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40042" algn="l"/>
                <a:tab pos="480084" algn="l"/>
              </a:tabLst>
            </a:pPr>
            <a:r>
              <a:rPr lang="vi-VN" sz="3000" b="1" dirty="0">
                <a:ea typeface="Calibri" panose="020F0502020204030204" pitchFamily="34" charset="0"/>
                <a:cs typeface="Arial" panose="020B0604020202020204" pitchFamily="34" charset="0"/>
              </a:rPr>
              <a:t>Nhân đa thức với đa thức</a:t>
            </a:r>
            <a:endParaRPr lang="en-US" sz="3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33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7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14556" y="-115211"/>
            <a:ext cx="14021110" cy="896025"/>
            <a:chOff x="0" y="0"/>
            <a:chExt cx="28042220" cy="179204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b="78321"/>
            <a:stretch>
              <a:fillRect/>
            </a:stretch>
          </p:blipFill>
          <p:spPr>
            <a:xfrm flipV="1">
              <a:off x="0" y="0"/>
              <a:ext cx="15104543" cy="179204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b="78321"/>
            <a:stretch>
              <a:fillRect/>
            </a:stretch>
          </p:blipFill>
          <p:spPr>
            <a:xfrm flipV="1">
              <a:off x="12937677" y="0"/>
              <a:ext cx="15104543" cy="1792049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-914557" y="1651000"/>
            <a:ext cx="13665200" cy="2193573"/>
            <a:chOff x="0" y="-38100"/>
            <a:chExt cx="4907243" cy="1425075"/>
          </a:xfrm>
        </p:grpSpPr>
        <p:sp>
          <p:nvSpPr>
            <p:cNvPr id="7" name="Freeform 7"/>
            <p:cNvSpPr/>
            <p:nvPr/>
          </p:nvSpPr>
          <p:spPr>
            <a:xfrm>
              <a:off x="90651" y="238625"/>
              <a:ext cx="4816592" cy="1148350"/>
            </a:xfrm>
            <a:custGeom>
              <a:avLst/>
              <a:gdLst/>
              <a:ahLst/>
              <a:cxnLst/>
              <a:rect l="l" t="t" r="r" b="b"/>
              <a:pathLst>
                <a:path w="4816592" h="1148350">
                  <a:moveTo>
                    <a:pt x="0" y="0"/>
                  </a:moveTo>
                  <a:lnTo>
                    <a:pt x="4816592" y="0"/>
                  </a:lnTo>
                  <a:lnTo>
                    <a:pt x="4816592" y="1148350"/>
                  </a:lnTo>
                  <a:lnTo>
                    <a:pt x="0" y="1148350"/>
                  </a:lnTo>
                  <a:close/>
                </a:path>
              </a:pathLst>
            </a:custGeom>
            <a:solidFill>
              <a:srgbClr val="F7CC7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37" name="Picture 49">
            <a:extLst>
              <a:ext uri="{FF2B5EF4-FFF2-40B4-BE49-F238E27FC236}">
                <a16:creationId xmlns:a16="http://schemas.microsoft.com/office/drawing/2014/main" id="{40990607-8CA8-47DE-80F8-D47DFF7E81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601200" y="4970678"/>
            <a:ext cx="2454151" cy="1820534"/>
          </a:xfrm>
          <a:prstGeom prst="rect">
            <a:avLst/>
          </a:prstGeom>
        </p:spPr>
      </p:pic>
      <p:pic>
        <p:nvPicPr>
          <p:cNvPr id="38" name="Picture 17">
            <a:extLst>
              <a:ext uri="{FF2B5EF4-FFF2-40B4-BE49-F238E27FC236}">
                <a16:creationId xmlns:a16="http://schemas.microsoft.com/office/drawing/2014/main" id="{9B4193A8-9FA8-4FC2-8197-8DEBAADC57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29462" y="4851401"/>
            <a:ext cx="2399713" cy="197076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963695" y="1288011"/>
            <a:ext cx="1373357" cy="1219200"/>
            <a:chOff x="3355952" y="3048581"/>
            <a:chExt cx="1406383" cy="1285465"/>
          </a:xfrm>
          <a:solidFill>
            <a:schemeClr val="accent3">
              <a:lumMod val="75000"/>
            </a:schemeClr>
          </a:solidFill>
        </p:grpSpPr>
        <p:grpSp>
          <p:nvGrpSpPr>
            <p:cNvPr id="16" name="Group 4"/>
            <p:cNvGrpSpPr/>
            <p:nvPr/>
          </p:nvGrpSpPr>
          <p:grpSpPr>
            <a:xfrm>
              <a:off x="3355952" y="3048581"/>
              <a:ext cx="1406383" cy="1285465"/>
              <a:chOff x="14168" y="-264583"/>
              <a:chExt cx="6321663" cy="6350000"/>
            </a:xfrm>
            <a:grpFill/>
          </p:grpSpPr>
          <p:sp>
            <p:nvSpPr>
              <p:cNvPr id="18" name="Freeform 5"/>
              <p:cNvSpPr/>
              <p:nvPr/>
            </p:nvSpPr>
            <p:spPr>
              <a:xfrm>
                <a:off x="14168" y="-264583"/>
                <a:ext cx="6321663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17" name="TextBox 15"/>
            <p:cNvSpPr txBox="1"/>
            <p:nvPr/>
          </p:nvSpPr>
          <p:spPr>
            <a:xfrm>
              <a:off x="3534359" y="3584246"/>
              <a:ext cx="1043391" cy="39211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2"/>
                </a:lnSpc>
              </a:pP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440782" y="2525345"/>
            <a:ext cx="74144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240042" algn="l"/>
                <a:tab pos="480084" algn="l"/>
              </a:tabLst>
            </a:pPr>
            <a:r>
              <a:rPr lang="vi-VN" sz="4000" b="1" dirty="0">
                <a:ea typeface="Calibri" panose="020F0502020204030204" pitchFamily="34" charset="0"/>
                <a:cs typeface="Arial" panose="020B0604020202020204" pitchFamily="34" charset="0"/>
              </a:rPr>
              <a:t>Nhân đơn thức với đơn thức</a:t>
            </a:r>
          </a:p>
        </p:txBody>
      </p:sp>
      <p:pic>
        <p:nvPicPr>
          <p:cNvPr id="20" name="Picture 25">
            <a:extLst>
              <a:ext uri="{FF2B5EF4-FFF2-40B4-BE49-F238E27FC236}">
                <a16:creationId xmlns:a16="http://schemas.microsoft.com/office/drawing/2014/main" id="{6DCDB059-5C1F-4268-8ABA-6C17C60D41B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087032" y="408883"/>
            <a:ext cx="1324925" cy="124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91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1371600" y="6680200"/>
            <a:ext cx="14021110" cy="896025"/>
            <a:chOff x="0" y="0"/>
            <a:chExt cx="28042220" cy="1792049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b="78321"/>
            <a:stretch>
              <a:fillRect/>
            </a:stretch>
          </p:blipFill>
          <p:spPr>
            <a:xfrm flipV="1">
              <a:off x="0" y="0"/>
              <a:ext cx="15104543" cy="179204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b="78321"/>
            <a:stretch>
              <a:fillRect/>
            </a:stretch>
          </p:blipFill>
          <p:spPr>
            <a:xfrm flipV="1">
              <a:off x="12937677" y="0"/>
              <a:ext cx="15104543" cy="1792049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1284934" y="1077476"/>
            <a:ext cx="262636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67" b="1" dirty="0">
                <a:latin typeface="Arial" panose="020B0604020202020204" pitchFamily="34" charset="0"/>
                <a:cs typeface="Arial" panose="020B0604020202020204" pitchFamily="34" charset="0"/>
              </a:rPr>
              <a:t>HĐ 1:</a:t>
            </a: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793D90F-CFB5-41B8-A9E5-2925471B0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287850" y="-3773"/>
            <a:ext cx="2599350" cy="740372"/>
          </a:xfrm>
          <a:prstGeom prst="rect">
            <a:avLst/>
          </a:prstGeom>
        </p:spPr>
      </p:pic>
      <p:pic>
        <p:nvPicPr>
          <p:cNvPr id="19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496754">
            <a:off x="153555" y="6069094"/>
            <a:ext cx="693182" cy="86845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95852" y="3437580"/>
            <a:ext cx="1270000" cy="1210652"/>
            <a:chOff x="1828800" y="2980146"/>
            <a:chExt cx="1905000" cy="1815978"/>
          </a:xfrm>
        </p:grpSpPr>
        <p:pic>
          <p:nvPicPr>
            <p:cNvPr id="1026" name="Picture 2" descr="https://lh4.googleusercontent.com/F_qklLHiTM3YlFnH3VVjz7mfI2dWo7F5_pucKbmBeZg0shm5qvWz-mdFcaO3i2Gl7jQMhEzakZzq-S26vlPS2SbSbS2VMqbcoft1RBblK8VRkrguv0rciGxVM0Fi7USwxWV5sIuV51Zg1YKffP6bqco7AJNjYob-ezvqQ-657ic3RGr77FtOBQ5ZpPk84OkUgmvbu5H1lA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437694"/>
              <a:ext cx="1905000" cy="134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1"/>
            <p:cNvSpPr>
              <a:spLocks noChangeArrowheads="1"/>
            </p:cNvSpPr>
            <p:nvPr/>
          </p:nvSpPr>
          <p:spPr bwMode="auto">
            <a:xfrm>
              <a:off x="2195592" y="2980146"/>
              <a:ext cx="1219200" cy="181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0960" tIns="30480" rIns="60960" bIns="3048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60963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latin typeface="Arial" panose="020B0604020202020204" pitchFamily="34" charset="0"/>
                </a:rPr>
                <a:t>  </a:t>
              </a:r>
              <a:r>
                <a:rPr lang="en-US" altLang="en-US" sz="5600" dirty="0">
                  <a:latin typeface="Arial" panose="020B0604020202020204" pitchFamily="34" charset="0"/>
                </a:rPr>
                <a:t/>
              </a:r>
              <a:br>
                <a:rPr lang="en-US" altLang="en-US" sz="5600" dirty="0">
                  <a:latin typeface="Arial" panose="020B0604020202020204" pitchFamily="34" charset="0"/>
                </a:rPr>
              </a:br>
              <a:endParaRPr lang="en-US" altLang="en-US" sz="1200" dirty="0">
                <a:latin typeface="Arial" panose="020B0604020202020204" pitchFamily="34" charset="0"/>
              </a:endParaRPr>
            </a:p>
            <a:p>
              <a:pPr defTabSz="60963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67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altLang="en-US" sz="800" dirty="0"/>
            </a:p>
            <a:p>
              <a:pPr defTabSz="60963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latin typeface="Arial" panose="020B0604020202020204" pitchFamily="34" charset="0"/>
                </a:rPr>
                <a:t/>
              </a:r>
              <a:br>
                <a:rPr lang="en-US" altLang="en-US" sz="1200" dirty="0">
                  <a:latin typeface="Arial" panose="020B0604020202020204" pitchFamily="34" charset="0"/>
                </a:rPr>
              </a:br>
              <a:endParaRPr lang="en-US" altLang="en-US" sz="1200" dirty="0">
                <a:latin typeface="Arial" panose="020B0604020202020204" pitchFamily="34" charset="0"/>
              </a:endParaRPr>
            </a:p>
          </p:txBody>
        </p:sp>
      </p:grpSp>
      <p:pic>
        <p:nvPicPr>
          <p:cNvPr id="35" name="Picture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15079" y="8507762"/>
            <a:ext cx="6849842" cy="60021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87298" y="858650"/>
            <a:ext cx="1189230" cy="677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1" marR="20321" algn="just">
              <a:lnSpc>
                <a:spcPct val="150000"/>
              </a:lnSpc>
            </a:pP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</a:t>
            </a:r>
            <a:endParaRPr lang="en-US" sz="2533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55600" y="317743"/>
            <a:ext cx="6159171" cy="586168"/>
            <a:chOff x="1611219" y="2044475"/>
            <a:chExt cx="9238757" cy="879252"/>
          </a:xfrm>
        </p:grpSpPr>
        <p:sp>
          <p:nvSpPr>
            <p:cNvPr id="20" name="Rectangle 19"/>
            <p:cNvSpPr/>
            <p:nvPr/>
          </p:nvSpPr>
          <p:spPr>
            <a:xfrm>
              <a:off x="2977146" y="2169578"/>
              <a:ext cx="7872830" cy="7541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67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667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667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667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2667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667" i="1" dirty="0">
                  <a:latin typeface="Arial" panose="020B0604020202020204" pitchFamily="34" charset="0"/>
                  <a:cs typeface="Arial" panose="020B0604020202020204" pitchFamily="34" charset="0"/>
                </a:rPr>
                <a:t> HĐ1</a:t>
              </a:r>
              <a:endParaRPr lang="en-US" sz="2667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219" y="2044475"/>
              <a:ext cx="1207854" cy="862753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293766" y="961189"/>
                <a:ext cx="6096000" cy="25550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≠0;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≠0;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766" y="961189"/>
                <a:ext cx="6096000" cy="2555058"/>
              </a:xfrm>
              <a:prstGeom prst="rect">
                <a:avLst/>
              </a:prstGeom>
              <a:blipFill>
                <a:blip r:embed="rId26"/>
                <a:stretch>
                  <a:fillRect l="-1900" b="-2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293766" y="4375406"/>
                <a:ext cx="6096000" cy="19461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2+4</m:t>
                        </m:r>
                      </m:sup>
                    </m:sSup>
                    <m:r>
                      <a:rPr lang="en-US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</m:oMath>
                </a14:m>
                <a:endParaRPr lang="en-US" sz="2667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=3.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2+3</m:t>
                        </m:r>
                      </m:sup>
                    </m:sSup>
                    <m:r>
                      <a:rPr lang="en-US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2667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  <m:r>
                      <a:rPr lang="en-US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667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766" y="4375406"/>
                <a:ext cx="6096000" cy="1946110"/>
              </a:xfrm>
              <a:prstGeom prst="rect">
                <a:avLst/>
              </a:prstGeom>
              <a:blipFill>
                <a:blip r:embed="rId27"/>
                <a:stretch>
                  <a:fillRect l="-1900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1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>
            <a:off x="9311913" y="2903683"/>
            <a:ext cx="1430951" cy="21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0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847" y="-1041400"/>
            <a:ext cx="12192000" cy="2263047"/>
            <a:chOff x="0" y="0"/>
            <a:chExt cx="4816593" cy="10219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021917"/>
            </a:xfrm>
            <a:custGeom>
              <a:avLst/>
              <a:gdLst/>
              <a:ahLst/>
              <a:cxnLst/>
              <a:rect l="l" t="t" r="r" b="b"/>
              <a:pathLst>
                <a:path w="4816592" h="1021917">
                  <a:moveTo>
                    <a:pt x="0" y="0"/>
                  </a:moveTo>
                  <a:lnTo>
                    <a:pt x="4816592" y="0"/>
                  </a:lnTo>
                  <a:lnTo>
                    <a:pt x="4816592" y="1021917"/>
                  </a:lnTo>
                  <a:lnTo>
                    <a:pt x="0" y="1021917"/>
                  </a:lnTo>
                  <a:close/>
                </a:path>
              </a:pathLst>
            </a:custGeom>
            <a:solidFill>
              <a:srgbClr val="F7CC7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1168400" y="6426200"/>
            <a:ext cx="14021110" cy="896025"/>
            <a:chOff x="0" y="0"/>
            <a:chExt cx="28042220" cy="1792049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b="78321"/>
            <a:stretch>
              <a:fillRect/>
            </a:stretch>
          </p:blipFill>
          <p:spPr>
            <a:xfrm flipV="1">
              <a:off x="0" y="0"/>
              <a:ext cx="15104543" cy="179204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b="78321"/>
            <a:stretch>
              <a:fillRect/>
            </a:stretch>
          </p:blipFill>
          <p:spPr>
            <a:xfrm flipV="1">
              <a:off x="12937677" y="0"/>
              <a:ext cx="15104543" cy="1792049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4771645" y="480600"/>
            <a:ext cx="2692400" cy="65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67" b="1" dirty="0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36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20764" y="1483249"/>
            <a:ext cx="11364836" cy="2910951"/>
          </a:xfrm>
          <a:prstGeom prst="wedgeRoundRectCallout">
            <a:avLst>
              <a:gd name="adj1" fmla="val 20078"/>
              <a:gd name="adj2" fmla="val 54722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17" name="Picture 25">
            <a:extLst>
              <a:ext uri="{FF2B5EF4-FFF2-40B4-BE49-F238E27FC236}">
                <a16:creationId xmlns:a16="http://schemas.microsoft.com/office/drawing/2014/main" id="{6DCDB059-5C1F-4268-8ABA-6C17C60D41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77321" y="401552"/>
            <a:ext cx="1007625" cy="9446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20689" y="2576946"/>
            <a:ext cx="261610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67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667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890689" y="1752600"/>
                <a:ext cx="10793311" cy="2378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Muốn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667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81019" indent="-381019">
                  <a:lnSpc>
                    <a:spcPct val="150000"/>
                  </a:lnSpc>
                  <a:buFontTx/>
                  <a:buChar char="-"/>
                  <a:tabLst>
                    <a:tab pos="304815" algn="l"/>
                  </a:tabLst>
                </a:pP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381019" indent="-381019">
                  <a:lnSpc>
                    <a:spcPct val="150000"/>
                  </a:lnSpc>
                  <a:buFontTx/>
                  <a:buChar char="-"/>
                  <a:tabLst>
                    <a:tab pos="304815" algn="l"/>
                  </a:tabLst>
                </a:pP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luỹ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luỹ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2667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81019" indent="-381019">
                  <a:lnSpc>
                    <a:spcPct val="150000"/>
                  </a:lnSpc>
                  <a:buFontTx/>
                  <a:buChar char="-"/>
                  <a:tabLst>
                    <a:tab pos="304815" algn="l"/>
                  </a:tabLst>
                </a:pP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vừa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689" y="1752600"/>
                <a:ext cx="10793311" cy="2378536"/>
              </a:xfrm>
              <a:prstGeom prst="rect">
                <a:avLst/>
              </a:prstGeom>
              <a:blipFill>
                <a:blip r:embed="rId15"/>
                <a:stretch>
                  <a:fillRect l="-1073" t="-2564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>
            <a:extLst>
              <a:ext uri="{FF2B5EF4-FFF2-40B4-BE49-F238E27FC236}">
                <a16:creationId xmlns:a16="http://schemas.microsoft.com/office/drawing/2014/main" id="{E3FD55B0-66AF-46DA-A5B3-DD23B2EE819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816088" y="1261870"/>
            <a:ext cx="766313" cy="8463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19636" y="4902200"/>
            <a:ext cx="6861553" cy="1249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67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667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  <a:endParaRPr lang="en-US" sz="26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sz="26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577094" y="4937064"/>
                <a:ext cx="3991414" cy="792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mPr>
                        <m:mr>
                          <m:e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sSup>
                              <m:sSupPr>
                                <m:ctrlPr>
                                  <a:rPr lang="en-US" sz="26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6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6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sup>
                            </m:sSup>
                            <m:r>
                              <a:rPr lang="en-US" sz="2667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.</m:t>
                            </m:r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𝑏</m:t>
                            </m:r>
                            <m:sSup>
                              <m:sSupPr>
                                <m:ctrlPr>
                                  <a:rPr lang="en-US" sz="26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6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6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  <m:e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sz="2667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en-US" sz="2667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.</m:t>
                            </m:r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𝑏</m:t>
                            </m:r>
                            <m:r>
                              <a:rPr lang="en-US" sz="2667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26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6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6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sup>
                            </m:sSup>
                            <m:r>
                              <a:rPr lang="en-US" sz="2667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26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6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6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mr>
                        <m:mr>
                          <m:e/>
                          <m:e/>
                        </m:mr>
                      </m:m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094" y="4937064"/>
                <a:ext cx="3991414" cy="79290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4328160" y="5539066"/>
                <a:ext cx="1795171" cy="502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𝑎𝑏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160" y="5539066"/>
                <a:ext cx="1795171" cy="50276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6519958" y="5410726"/>
                <a:ext cx="3770840" cy="8106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≠0;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≠0;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ℕ</m:t>
                      </m:r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958" y="5410726"/>
                <a:ext cx="3770840" cy="81060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10659247" y="5133824"/>
            <a:ext cx="872353" cy="129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2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7" grpId="0" animBg="1"/>
      <p:bldP spid="6" grpId="0"/>
      <p:bldP spid="5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7187" y="-326129"/>
            <a:ext cx="12954000" cy="1265929"/>
            <a:chOff x="0" y="0"/>
            <a:chExt cx="4816593" cy="10219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021917"/>
            </a:xfrm>
            <a:custGeom>
              <a:avLst/>
              <a:gdLst/>
              <a:ahLst/>
              <a:cxnLst/>
              <a:rect l="l" t="t" r="r" b="b"/>
              <a:pathLst>
                <a:path w="4816592" h="1021917">
                  <a:moveTo>
                    <a:pt x="0" y="0"/>
                  </a:moveTo>
                  <a:lnTo>
                    <a:pt x="4816592" y="0"/>
                  </a:lnTo>
                  <a:lnTo>
                    <a:pt x="4816592" y="1021917"/>
                  </a:lnTo>
                  <a:lnTo>
                    <a:pt x="0" y="1021917"/>
                  </a:lnTo>
                  <a:close/>
                </a:path>
              </a:pathLst>
            </a:custGeom>
            <a:solidFill>
              <a:srgbClr val="F7CC7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1016000" y="6594626"/>
            <a:ext cx="14021110" cy="896025"/>
            <a:chOff x="0" y="0"/>
            <a:chExt cx="28042220" cy="1792049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b="78321"/>
            <a:stretch>
              <a:fillRect/>
            </a:stretch>
          </p:blipFill>
          <p:spPr>
            <a:xfrm flipV="1">
              <a:off x="0" y="0"/>
              <a:ext cx="15104543" cy="179204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b="78321"/>
            <a:stretch>
              <a:fillRect/>
            </a:stretch>
          </p:blipFill>
          <p:spPr>
            <a:xfrm flipV="1">
              <a:off x="12937677" y="0"/>
              <a:ext cx="15104543" cy="1792049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/>
        </p:nvSpPr>
        <p:spPr>
          <a:xfrm>
            <a:off x="4128261" y="185747"/>
            <a:ext cx="415213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533"/>
              </a:spcAft>
            </a:pPr>
            <a:r>
              <a:rPr lang="nl-NL" sz="3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3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3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(SGK – </a:t>
            </a:r>
            <a:r>
              <a:rPr lang="nl-NL" sz="3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tr60)</a:t>
            </a:r>
            <a:endParaRPr lang="en-US" sz="3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5">
            <a:extLst>
              <a:ext uri="{FF2B5EF4-FFF2-40B4-BE49-F238E27FC236}">
                <a16:creationId xmlns:a16="http://schemas.microsoft.com/office/drawing/2014/main" id="{6DCDB059-5C1F-4268-8ABA-6C17C60D41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45103" y="214155"/>
            <a:ext cx="1251739" cy="117350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793D90F-CFB5-41B8-A9E5-2925471B0C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28" y="5969001"/>
            <a:ext cx="2235200" cy="636651"/>
          </a:xfrm>
          <a:prstGeom prst="rect">
            <a:avLst/>
          </a:prstGeom>
        </p:spPr>
      </p:pic>
      <p:pic>
        <p:nvPicPr>
          <p:cNvPr id="32" name="Picture 5"/>
          <p:cNvPicPr>
            <a:picLocks noChangeAspect="1"/>
          </p:cNvPicPr>
          <p:nvPr/>
        </p:nvPicPr>
        <p:blipFill rotWithShape="1">
          <a:blip r:embed="rId9"/>
          <a:srcRect l="71258" t="36429"/>
          <a:stretch/>
        </p:blipFill>
        <p:spPr>
          <a:xfrm>
            <a:off x="10245103" y="4953000"/>
            <a:ext cx="1488935" cy="19812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057328" y="2015180"/>
            <a:ext cx="1270000" cy="1210652"/>
            <a:chOff x="1828800" y="2980146"/>
            <a:chExt cx="1905000" cy="1815978"/>
          </a:xfrm>
        </p:grpSpPr>
        <p:pic>
          <p:nvPicPr>
            <p:cNvPr id="20" name="Picture 2" descr="https://lh4.googleusercontent.com/F_qklLHiTM3YlFnH3VVjz7mfI2dWo7F5_pucKbmBeZg0shm5qvWz-mdFcaO3i2Gl7jQMhEzakZzq-S26vlPS2SbSbS2VMqbcoft1RBblK8VRkrguv0rciGxVM0Fi7USwxWV5sIuV51Zg1YKffP6bqco7AJNjYob-ezvqQ-657ic3RGr77FtOBQ5ZpPk84OkUgmvbu5H1lA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437694"/>
              <a:ext cx="1905000" cy="134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1"/>
            <p:cNvSpPr>
              <a:spLocks noChangeArrowheads="1"/>
            </p:cNvSpPr>
            <p:nvPr/>
          </p:nvSpPr>
          <p:spPr bwMode="auto">
            <a:xfrm>
              <a:off x="2195592" y="2980146"/>
              <a:ext cx="1219200" cy="181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0960" tIns="30480" rIns="60960" bIns="3048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60963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dirty="0">
                  <a:solidFill>
                    <a:prstClr val="black"/>
                  </a:solidFill>
                  <a:latin typeface="Arial" panose="020B0604020202020204" pitchFamily="34" charset="0"/>
                </a:rPr>
                <a:t>  </a:t>
              </a:r>
              <a:r>
                <a:rPr lang="en-US" altLang="en-US" sz="5600" dirty="0">
                  <a:solidFill>
                    <a:prstClr val="black"/>
                  </a:solidFill>
                  <a:latin typeface="Arial" panose="020B0604020202020204" pitchFamily="34" charset="0"/>
                </a:rPr>
                <a:t/>
              </a:r>
              <a:br>
                <a:rPr lang="en-US" altLang="en-US" sz="5600" dirty="0">
                  <a:solidFill>
                    <a:prstClr val="black"/>
                  </a:solidFill>
                  <a:latin typeface="Arial" panose="020B0604020202020204" pitchFamily="34" charset="0"/>
                </a:rPr>
              </a:br>
              <a:endParaRPr lang="en-US" altLang="en-US" sz="12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  <a:p>
              <a:pPr defTabSz="60963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667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altLang="en-US" sz="800" dirty="0">
                <a:solidFill>
                  <a:prstClr val="black"/>
                </a:solidFill>
                <a:latin typeface="Calibri"/>
              </a:endParaRPr>
            </a:p>
            <a:p>
              <a:pPr defTabSz="60963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dirty="0">
                  <a:solidFill>
                    <a:prstClr val="black"/>
                  </a:solidFill>
                  <a:latin typeface="Arial" panose="020B0604020202020204" pitchFamily="34" charset="0"/>
                </a:rPr>
                <a:t/>
              </a:r>
              <a:br>
                <a:rPr lang="en-US" altLang="en-US" sz="1200" dirty="0">
                  <a:solidFill>
                    <a:prstClr val="black"/>
                  </a:solidFill>
                  <a:latin typeface="Arial" panose="020B0604020202020204" pitchFamily="34" charset="0"/>
                </a:rPr>
              </a:br>
              <a:endParaRPr lang="en-US" altLang="en-US" sz="12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301856" y="1295400"/>
                <a:ext cx="12081458" cy="708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Tính:    		   a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.5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b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.6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133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856" y="1295400"/>
                <a:ext cx="12081458" cy="708014"/>
              </a:xfrm>
              <a:prstGeom prst="rect">
                <a:avLst/>
              </a:prstGeom>
              <a:blipFill>
                <a:blip r:embed="rId11"/>
                <a:stretch>
                  <a:fillRect l="-959" b="-1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438400" y="3225800"/>
                <a:ext cx="8331200" cy="1323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.5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=2.5.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=10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3+4</m:t>
                        </m:r>
                      </m:sup>
                    </m:sSup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=10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2667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225800"/>
                <a:ext cx="8331200" cy="1323696"/>
              </a:xfrm>
              <a:prstGeom prst="rect">
                <a:avLst/>
              </a:prstGeom>
              <a:blipFill>
                <a:blip r:embed="rId12"/>
                <a:stretch>
                  <a:fillRect l="-1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472568" y="4161247"/>
                <a:ext cx="7958361" cy="708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⋅6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d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.6.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24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568" y="4161247"/>
                <a:ext cx="7958361" cy="708014"/>
              </a:xfrm>
              <a:prstGeom prst="rect">
                <a:avLst/>
              </a:prstGeom>
              <a:blipFill>
                <a:blip r:embed="rId13"/>
                <a:stretch>
                  <a:fillRect l="-1456" b="-1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446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15"/>
          <p:cNvGrpSpPr/>
          <p:nvPr/>
        </p:nvGrpSpPr>
        <p:grpSpPr>
          <a:xfrm>
            <a:off x="-914555" y="-582350"/>
            <a:ext cx="14021110" cy="896025"/>
            <a:chOff x="0" y="0"/>
            <a:chExt cx="28042220" cy="1792049"/>
          </a:xfrm>
        </p:grpSpPr>
        <p:pic>
          <p:nvPicPr>
            <p:cNvPr id="317" name="Google Shape;317;p15"/>
            <p:cNvPicPr preferRelativeResize="0"/>
            <p:nvPr/>
          </p:nvPicPr>
          <p:blipFill rotWithShape="1">
            <a:blip r:embed="rId3">
              <a:alphaModFix/>
            </a:blip>
            <a:srcRect b="78321"/>
            <a:stretch/>
          </p:blipFill>
          <p:spPr>
            <a:xfrm rot="10800000" flipH="1">
              <a:off x="0" y="0"/>
              <a:ext cx="15104543" cy="1792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8" name="Google Shape;318;p15"/>
            <p:cNvPicPr preferRelativeResize="0"/>
            <p:nvPr/>
          </p:nvPicPr>
          <p:blipFill rotWithShape="1">
            <a:blip r:embed="rId3">
              <a:alphaModFix/>
            </a:blip>
            <a:srcRect b="78321"/>
            <a:stretch/>
          </p:blipFill>
          <p:spPr>
            <a:xfrm rot="10800000" flipH="1">
              <a:off x="12937677" y="0"/>
              <a:ext cx="15104543" cy="17920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9" name="Google Shape;31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48518" y="-582350"/>
            <a:ext cx="1575463" cy="1584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03601" y="6375400"/>
            <a:ext cx="5720251" cy="310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58400" y="221888"/>
            <a:ext cx="2438400" cy="527581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5"/>
          <p:cNvSpPr/>
          <p:nvPr/>
        </p:nvSpPr>
        <p:spPr>
          <a:xfrm>
            <a:off x="671095" y="1098401"/>
            <a:ext cx="2860763" cy="721895"/>
          </a:xfrm>
          <a:prstGeom prst="roundRect">
            <a:avLst>
              <a:gd name="adj" fmla="val 16667"/>
            </a:avLst>
          </a:prstGeom>
          <a:solidFill>
            <a:srgbClr val="95373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  <a:defRPr/>
            </a:pPr>
            <a:r>
              <a:rPr lang="en-US" sz="2667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LUYỆN TẬP </a:t>
            </a:r>
            <a:r>
              <a:rPr lang="en-US" sz="2667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1:</a:t>
            </a:r>
            <a:endParaRPr sz="2667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687402">
            <a:off x="-539947" y="5849774"/>
            <a:ext cx="1255619" cy="121326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863600" y="1932082"/>
                <a:ext cx="10972800" cy="1330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 	 a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⋅5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			b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+2</m:t>
                        </m:r>
                      </m:sup>
                    </m:sSup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⋅4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&gt;2)</m:t>
                    </m:r>
                  </m:oMath>
                </a14:m>
                <a:endParaRPr lang="en-US" sz="2133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00" y="1932082"/>
                <a:ext cx="10972800" cy="1330429"/>
              </a:xfrm>
              <a:prstGeom prst="rect">
                <a:avLst/>
              </a:prstGeom>
              <a:blipFill>
                <a:blip r:embed="rId8"/>
                <a:stretch>
                  <a:fillRect l="-1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5351192" y="2794677"/>
            <a:ext cx="1270000" cy="1210652"/>
            <a:chOff x="1828800" y="2964868"/>
            <a:chExt cx="1905000" cy="1815977"/>
          </a:xfrm>
        </p:grpSpPr>
        <p:pic>
          <p:nvPicPr>
            <p:cNvPr id="12" name="Picture 2" descr="https://lh4.googleusercontent.com/F_qklLHiTM3YlFnH3VVjz7mfI2dWo7F5_pucKbmBeZg0shm5qvWz-mdFcaO3i2Gl7jQMhEzakZzq-S26vlPS2SbSbS2VMqbcoft1RBblK8VRkrguv0rciGxVM0Fi7USwxWV5sIuV51Zg1YKffP6bqco7AJNjYob-ezvqQ-657ic3RGr77FtOBQ5ZpPk84OkUgmvbu5H1lA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422116"/>
              <a:ext cx="1905000" cy="1148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"/>
            <p:cNvSpPr>
              <a:spLocks noChangeArrowheads="1"/>
            </p:cNvSpPr>
            <p:nvPr/>
          </p:nvSpPr>
          <p:spPr bwMode="auto">
            <a:xfrm>
              <a:off x="2195592" y="2964868"/>
              <a:ext cx="1219200" cy="1815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0960" tIns="30480" rIns="60960" bIns="3048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60963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dirty="0">
                  <a:solidFill>
                    <a:prstClr val="black"/>
                  </a:solidFill>
                  <a:latin typeface="Arial" panose="020B0604020202020204" pitchFamily="34" charset="0"/>
                </a:rPr>
                <a:t>  </a:t>
              </a:r>
              <a:r>
                <a:rPr lang="en-US" altLang="en-US" sz="5600" dirty="0">
                  <a:solidFill>
                    <a:prstClr val="black"/>
                  </a:solidFill>
                  <a:latin typeface="Arial" panose="020B0604020202020204" pitchFamily="34" charset="0"/>
                </a:rPr>
                <a:t/>
              </a:r>
              <a:br>
                <a:rPr lang="en-US" altLang="en-US" sz="5600" dirty="0">
                  <a:solidFill>
                    <a:prstClr val="black"/>
                  </a:solidFill>
                  <a:latin typeface="Arial" panose="020B0604020202020204" pitchFamily="34" charset="0"/>
                </a:rPr>
              </a:br>
              <a:endParaRPr lang="en-US" altLang="en-US" sz="12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  <a:p>
              <a:pPr defTabSz="60963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667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altLang="en-US" sz="800" dirty="0">
                <a:solidFill>
                  <a:prstClr val="black"/>
                </a:solidFill>
                <a:latin typeface="Calibri"/>
              </a:endParaRPr>
            </a:p>
            <a:p>
              <a:pPr defTabSz="60963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dirty="0">
                  <a:solidFill>
                    <a:prstClr val="black"/>
                  </a:solidFill>
                  <a:latin typeface="Arial" panose="020B0604020202020204" pitchFamily="34" charset="0"/>
                </a:rPr>
                <a:t/>
              </a:r>
              <a:br>
                <a:rPr lang="en-US" altLang="en-US" sz="1200" dirty="0">
                  <a:solidFill>
                    <a:prstClr val="black"/>
                  </a:solidFill>
                  <a:latin typeface="Arial" panose="020B0604020202020204" pitchFamily="34" charset="0"/>
                </a:rPr>
              </a:br>
              <a:endParaRPr lang="en-US" altLang="en-US" sz="12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272631" y="5153515"/>
                <a:ext cx="7772400" cy="708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667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+2</m:t>
                        </m:r>
                      </m:sup>
                    </m:sSup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.4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.4. 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+2+</m:t>
                        </m:r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=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−8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667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631" y="5153515"/>
                <a:ext cx="7772400" cy="708014"/>
              </a:xfrm>
              <a:prstGeom prst="rect">
                <a:avLst/>
              </a:prstGeom>
              <a:blipFill>
                <a:blip r:embed="rId10"/>
                <a:stretch>
                  <a:fillRect l="-149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272632" y="4234606"/>
                <a:ext cx="4725011" cy="507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67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.5</m:t>
                    </m:r>
                    <m:sSup>
                      <m:sSup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3.5. </m:t>
                    </m:r>
                    <m:sSup>
                      <m:sSup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5+8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 =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15</m:t>
                    </m:r>
                    <m:sSup>
                      <m:sSup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13</m:t>
                        </m:r>
                      </m:sup>
                    </m:sSup>
                  </m:oMath>
                </a14:m>
                <a:endParaRPr lang="en-US" sz="12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632" y="4234606"/>
                <a:ext cx="4725011" cy="507255"/>
              </a:xfrm>
              <a:prstGeom prst="rect">
                <a:avLst/>
              </a:prstGeom>
              <a:blipFill>
                <a:blip r:embed="rId11"/>
                <a:stretch>
                  <a:fillRect l="-2452" t="-13253" b="-28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78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</Words>
  <Application>Microsoft Office PowerPoint</Application>
  <PresentationFormat>Widescreen</PresentationFormat>
  <Paragraphs>98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2025-05-22T02:47:17Z</dcterms:created>
  <dcterms:modified xsi:type="dcterms:W3CDTF">2025-05-22T02:48:01Z</dcterms:modified>
</cp:coreProperties>
</file>