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78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4" Type="http://schemas.openxmlformats.org/officeDocument/2006/relationships/image" Target="../media/image12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25.wmf"/><Relationship Id="rId3" Type="http://schemas.openxmlformats.org/officeDocument/2006/relationships/image" Target="../media/image20.wmf"/><Relationship Id="rId7" Type="http://schemas.openxmlformats.org/officeDocument/2006/relationships/image" Target="../media/image24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Relationship Id="rId6" Type="http://schemas.openxmlformats.org/officeDocument/2006/relationships/image" Target="../media/image23.wmf"/><Relationship Id="rId5" Type="http://schemas.openxmlformats.org/officeDocument/2006/relationships/image" Target="../media/image22.wmf"/><Relationship Id="rId4" Type="http://schemas.openxmlformats.org/officeDocument/2006/relationships/image" Target="../media/image21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34.wmf"/><Relationship Id="rId3" Type="http://schemas.openxmlformats.org/officeDocument/2006/relationships/image" Target="../media/image29.wmf"/><Relationship Id="rId7" Type="http://schemas.openxmlformats.org/officeDocument/2006/relationships/image" Target="../media/image33.wmf"/><Relationship Id="rId2" Type="http://schemas.openxmlformats.org/officeDocument/2006/relationships/image" Target="../media/image28.wmf"/><Relationship Id="rId1" Type="http://schemas.openxmlformats.org/officeDocument/2006/relationships/image" Target="../media/image27.wmf"/><Relationship Id="rId6" Type="http://schemas.openxmlformats.org/officeDocument/2006/relationships/image" Target="../media/image32.wmf"/><Relationship Id="rId5" Type="http://schemas.openxmlformats.org/officeDocument/2006/relationships/image" Target="../media/image31.wmf"/><Relationship Id="rId4" Type="http://schemas.openxmlformats.org/officeDocument/2006/relationships/image" Target="../media/image3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47BAB8-CA7D-4D11-9DF4-B0B451718A1A}" type="datetimeFigureOut">
              <a:rPr lang="en-US" smtClean="0"/>
              <a:t>5/22/2025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82146A-269B-406C-B0DA-342A8FD32A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664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6F3B7D-E3BB-4AF2-97E7-41990B22480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6266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6F3B7D-E3BB-4AF2-97E7-41990B22480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488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6F3B7D-E3BB-4AF2-97E7-41990B22480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8196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6F3B7D-E3BB-4AF2-97E7-41990B22480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991246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6F3B7D-E3BB-4AF2-97E7-41990B22480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586987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6F3B7D-E3BB-4AF2-97E7-41990B22480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358456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6F3B7D-E3BB-4AF2-97E7-41990B22480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59087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38B28-07F9-48E9-AFD3-382595C25AF1}" type="datetimeFigureOut">
              <a:rPr lang="en-US" smtClean="0"/>
              <a:t>5/22/2025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C76F5-6F7B-489D-817E-4B80582824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65944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38B28-07F9-48E9-AFD3-382595C25AF1}" type="datetimeFigureOut">
              <a:rPr lang="en-US" smtClean="0"/>
              <a:t>5/22/2025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C76F5-6F7B-489D-817E-4B80582824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54161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38B28-07F9-48E9-AFD3-382595C25AF1}" type="datetimeFigureOut">
              <a:rPr lang="en-US" smtClean="0"/>
              <a:t>5/22/2025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C76F5-6F7B-489D-817E-4B80582824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12152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38B28-07F9-48E9-AFD3-382595C25AF1}" type="datetimeFigureOut">
              <a:rPr lang="en-US" smtClean="0"/>
              <a:t>5/22/2025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C76F5-6F7B-489D-817E-4B80582824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5598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38B28-07F9-48E9-AFD3-382595C25AF1}" type="datetimeFigureOut">
              <a:rPr lang="en-US" smtClean="0"/>
              <a:t>5/22/2025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C76F5-6F7B-489D-817E-4B80582824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08995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38B28-07F9-48E9-AFD3-382595C25AF1}" type="datetimeFigureOut">
              <a:rPr lang="en-US" smtClean="0"/>
              <a:t>5/22/2025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C76F5-6F7B-489D-817E-4B80582824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4345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38B28-07F9-48E9-AFD3-382595C25AF1}" type="datetimeFigureOut">
              <a:rPr lang="en-US" smtClean="0"/>
              <a:t>5/22/2025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C76F5-6F7B-489D-817E-4B80582824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5763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38B28-07F9-48E9-AFD3-382595C25AF1}" type="datetimeFigureOut">
              <a:rPr lang="en-US" smtClean="0"/>
              <a:t>5/22/2025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C76F5-6F7B-489D-817E-4B80582824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90069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38B28-07F9-48E9-AFD3-382595C25AF1}" type="datetimeFigureOut">
              <a:rPr lang="en-US" smtClean="0"/>
              <a:t>5/22/2025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C76F5-6F7B-489D-817E-4B80582824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7528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38B28-07F9-48E9-AFD3-382595C25AF1}" type="datetimeFigureOut">
              <a:rPr lang="en-US" smtClean="0"/>
              <a:t>5/22/2025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C76F5-6F7B-489D-817E-4B80582824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40955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38B28-07F9-48E9-AFD3-382595C25AF1}" type="datetimeFigureOut">
              <a:rPr lang="en-US" smtClean="0"/>
              <a:t>5/22/2025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C76F5-6F7B-489D-817E-4B80582824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8378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D38B28-07F9-48E9-AFD3-382595C25AF1}" type="datetimeFigureOut">
              <a:rPr lang="en-US" smtClean="0"/>
              <a:t>5/22/2025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1C76F5-6F7B-489D-817E-4B80582824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53363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.bin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11" Type="http://schemas.openxmlformats.org/officeDocument/2006/relationships/image" Target="../media/image6.wmf"/><Relationship Id="rId5" Type="http://schemas.openxmlformats.org/officeDocument/2006/relationships/image" Target="../media/image8.png"/><Relationship Id="rId10" Type="http://schemas.openxmlformats.org/officeDocument/2006/relationships/oleObject" Target="../embeddings/oleObject3.bin"/><Relationship Id="rId4" Type="http://schemas.openxmlformats.org/officeDocument/2006/relationships/image" Target="../media/image7.png"/><Relationship Id="rId9" Type="http://schemas.openxmlformats.org/officeDocument/2006/relationships/image" Target="../media/image5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13" Type="http://schemas.openxmlformats.org/officeDocument/2006/relationships/image" Target="../media/image12.wmf"/><Relationship Id="rId3" Type="http://schemas.openxmlformats.org/officeDocument/2006/relationships/notesSlide" Target="../notesSlides/notesSlide3.xml"/><Relationship Id="rId7" Type="http://schemas.openxmlformats.org/officeDocument/2006/relationships/oleObject" Target="../embeddings/oleObject5.bin"/><Relationship Id="rId12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9.wmf"/><Relationship Id="rId11" Type="http://schemas.openxmlformats.org/officeDocument/2006/relationships/image" Target="../media/image13.png"/><Relationship Id="rId5" Type="http://schemas.openxmlformats.org/officeDocument/2006/relationships/oleObject" Target="../embeddings/oleObject4.bin"/><Relationship Id="rId10" Type="http://schemas.openxmlformats.org/officeDocument/2006/relationships/image" Target="../media/image11.wmf"/><Relationship Id="rId4" Type="http://schemas.openxmlformats.org/officeDocument/2006/relationships/image" Target="../media/image8.png"/><Relationship Id="rId9" Type="http://schemas.openxmlformats.org/officeDocument/2006/relationships/oleObject" Target="../embeddings/oleObject6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13" Type="http://schemas.openxmlformats.org/officeDocument/2006/relationships/oleObject" Target="../embeddings/oleObject12.bin"/><Relationship Id="rId18" Type="http://schemas.openxmlformats.org/officeDocument/2006/relationships/image" Target="../media/image24.wmf"/><Relationship Id="rId3" Type="http://schemas.openxmlformats.org/officeDocument/2006/relationships/notesSlide" Target="../notesSlides/notesSlide5.xml"/><Relationship Id="rId21" Type="http://schemas.openxmlformats.org/officeDocument/2006/relationships/image" Target="../media/image26.png"/><Relationship Id="rId7" Type="http://schemas.openxmlformats.org/officeDocument/2006/relationships/oleObject" Target="../embeddings/oleObject9.bin"/><Relationship Id="rId12" Type="http://schemas.openxmlformats.org/officeDocument/2006/relationships/image" Target="../media/image21.wmf"/><Relationship Id="rId17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3.wmf"/><Relationship Id="rId20" Type="http://schemas.openxmlformats.org/officeDocument/2006/relationships/image" Target="../media/image25.wmf"/><Relationship Id="rId1" Type="http://schemas.openxmlformats.org/officeDocument/2006/relationships/vmlDrawing" Target="../drawings/vmlDrawing3.vml"/><Relationship Id="rId6" Type="http://schemas.openxmlformats.org/officeDocument/2006/relationships/image" Target="../media/image18.wmf"/><Relationship Id="rId11" Type="http://schemas.openxmlformats.org/officeDocument/2006/relationships/oleObject" Target="../embeddings/oleObject11.bin"/><Relationship Id="rId5" Type="http://schemas.openxmlformats.org/officeDocument/2006/relationships/oleObject" Target="../embeddings/oleObject8.bin"/><Relationship Id="rId15" Type="http://schemas.openxmlformats.org/officeDocument/2006/relationships/oleObject" Target="../embeddings/oleObject13.bin"/><Relationship Id="rId10" Type="http://schemas.openxmlformats.org/officeDocument/2006/relationships/image" Target="../media/image20.wmf"/><Relationship Id="rId19" Type="http://schemas.openxmlformats.org/officeDocument/2006/relationships/oleObject" Target="../embeddings/oleObject15.bin"/><Relationship Id="rId4" Type="http://schemas.openxmlformats.org/officeDocument/2006/relationships/image" Target="../media/image8.png"/><Relationship Id="rId9" Type="http://schemas.openxmlformats.org/officeDocument/2006/relationships/oleObject" Target="../embeddings/oleObject10.bin"/><Relationship Id="rId14" Type="http://schemas.openxmlformats.org/officeDocument/2006/relationships/image" Target="../media/image22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wmf"/><Relationship Id="rId13" Type="http://schemas.openxmlformats.org/officeDocument/2006/relationships/oleObject" Target="../embeddings/oleObject20.bin"/><Relationship Id="rId18" Type="http://schemas.openxmlformats.org/officeDocument/2006/relationships/image" Target="../media/image33.wmf"/><Relationship Id="rId3" Type="http://schemas.openxmlformats.org/officeDocument/2006/relationships/notesSlide" Target="../notesSlides/notesSlide6.xml"/><Relationship Id="rId21" Type="http://schemas.openxmlformats.org/officeDocument/2006/relationships/image" Target="../media/image35.png"/><Relationship Id="rId7" Type="http://schemas.openxmlformats.org/officeDocument/2006/relationships/oleObject" Target="../embeddings/oleObject17.bin"/><Relationship Id="rId12" Type="http://schemas.openxmlformats.org/officeDocument/2006/relationships/image" Target="../media/image30.wmf"/><Relationship Id="rId17" Type="http://schemas.openxmlformats.org/officeDocument/2006/relationships/oleObject" Target="../embeddings/oleObject22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2.wmf"/><Relationship Id="rId20" Type="http://schemas.openxmlformats.org/officeDocument/2006/relationships/image" Target="../media/image34.wmf"/><Relationship Id="rId1" Type="http://schemas.openxmlformats.org/officeDocument/2006/relationships/vmlDrawing" Target="../drawings/vmlDrawing4.vml"/><Relationship Id="rId6" Type="http://schemas.openxmlformats.org/officeDocument/2006/relationships/image" Target="../media/image27.wmf"/><Relationship Id="rId11" Type="http://schemas.openxmlformats.org/officeDocument/2006/relationships/oleObject" Target="../embeddings/oleObject19.bin"/><Relationship Id="rId5" Type="http://schemas.openxmlformats.org/officeDocument/2006/relationships/oleObject" Target="../embeddings/oleObject16.bin"/><Relationship Id="rId15" Type="http://schemas.openxmlformats.org/officeDocument/2006/relationships/oleObject" Target="../embeddings/oleObject21.bin"/><Relationship Id="rId10" Type="http://schemas.openxmlformats.org/officeDocument/2006/relationships/image" Target="../media/image29.wmf"/><Relationship Id="rId19" Type="http://schemas.openxmlformats.org/officeDocument/2006/relationships/oleObject" Target="../embeddings/oleObject23.bin"/><Relationship Id="rId4" Type="http://schemas.openxmlformats.org/officeDocument/2006/relationships/image" Target="../media/image8.png"/><Relationship Id="rId9" Type="http://schemas.openxmlformats.org/officeDocument/2006/relationships/oleObject" Target="../embeddings/oleObject18.bin"/><Relationship Id="rId14" Type="http://schemas.openxmlformats.org/officeDocument/2006/relationships/image" Target="../media/image31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800600" y="685801"/>
            <a:ext cx="466653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3600" b="1">
                <a:latin typeface="+mj-lt"/>
              </a:rPr>
              <a:t>Chương I  ĐA THỨC  </a:t>
            </a:r>
            <a:endParaRPr lang="vi-VN" sz="3600" b="1">
              <a:latin typeface="+mj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4801" y="1524001"/>
            <a:ext cx="881555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3200" b="1" dirty="0"/>
              <a:t>BÀI 3. PHÉP CỘNG VÀ PHÉP TRỪ ĐA THỨC</a:t>
            </a:r>
            <a:endParaRPr lang="vi-VN" sz="3200" b="1" dirty="0"/>
          </a:p>
        </p:txBody>
      </p:sp>
    </p:spTree>
    <p:extLst>
      <p:ext uri="{BB962C8B-B14F-4D97-AF65-F5344CB8AC3E}">
        <p14:creationId xmlns:p14="http://schemas.microsoft.com/office/powerpoint/2010/main" val="4276271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284163" y="838200"/>
            <a:ext cx="8169274" cy="2667000"/>
            <a:chOff x="282575" y="764412"/>
            <a:chExt cx="8169274" cy="2667000"/>
          </a:xfrm>
        </p:grpSpPr>
        <p:sp>
          <p:nvSpPr>
            <p:cNvPr id="3" name="Rounded Rectangle 2"/>
            <p:cNvSpPr/>
            <p:nvPr/>
          </p:nvSpPr>
          <p:spPr>
            <a:xfrm>
              <a:off x="282575" y="764412"/>
              <a:ext cx="8021637" cy="2667000"/>
            </a:xfrm>
            <a:prstGeom prst="roundRect">
              <a:avLst>
                <a:gd name="adj" fmla="val 4061"/>
              </a:avLst>
            </a:prstGeom>
            <a:solidFill>
              <a:schemeClr val="accent3">
                <a:lumMod val="20000"/>
                <a:lumOff val="80000"/>
              </a:schemeClr>
            </a:solidFill>
            <a:ln w="9525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379412" y="840611"/>
              <a:ext cx="8072437" cy="249299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>
                  <a:latin typeface="Arial" pitchFamily="34" charset="0"/>
                  <a:cs typeface="Arial" pitchFamily="34" charset="0"/>
                </a:rPr>
                <a:t>      </a:t>
              </a:r>
              <a:r>
                <a:rPr lang="vi-VN" sz="2600" b="1">
                  <a:latin typeface="Arial" pitchFamily="34" charset="0"/>
                  <a:cs typeface="Arial" pitchFamily="34" charset="0"/>
                </a:rPr>
                <a:t>Trong buổi sinh hoạt câu lạc bộ Toán học của lớp, hai bạn tính giá trị của hai đa thức </a:t>
              </a:r>
              <a:endParaRPr lang="en-US" sz="2600" b="1">
                <a:latin typeface="Arial" pitchFamily="34" charset="0"/>
                <a:cs typeface="Arial" pitchFamily="34" charset="0"/>
              </a:endParaRPr>
            </a:p>
            <a:p>
              <a:r>
                <a:rPr lang="en-US" sz="2600" b="1">
                  <a:latin typeface="Arial" pitchFamily="34" charset="0"/>
                  <a:cs typeface="Arial" pitchFamily="34" charset="0"/>
                </a:rPr>
                <a:t>	</a:t>
              </a:r>
              <a:r>
                <a:rPr lang="vi-VN" sz="2600" b="1">
                  <a:solidFill>
                    <a:schemeClr val="accent2">
                      <a:lumMod val="75000"/>
                    </a:schemeClr>
                  </a:solidFill>
                  <a:latin typeface="Arial" pitchFamily="34" charset="0"/>
                  <a:cs typeface="Arial" pitchFamily="34" charset="0"/>
                </a:rPr>
                <a:t>P </a:t>
              </a:r>
              <a:r>
                <a:rPr lang="vi-VN" sz="2600" b="1">
                  <a:solidFill>
                    <a:schemeClr val="accent2">
                      <a:lumMod val="75000"/>
                    </a:schemeClr>
                  </a:solidFill>
                  <a:latin typeface="Arial" pitchFamily="34" charset="0"/>
                  <a:cs typeface="Arial" pitchFamily="34" charset="0"/>
                </a:rPr>
                <a:t>= 2x</a:t>
              </a:r>
              <a:r>
                <a:rPr lang="vi-VN" sz="2600" b="1" baseline="30000">
                  <a:solidFill>
                    <a:schemeClr val="accent2">
                      <a:lumMod val="75000"/>
                    </a:schemeClr>
                  </a:solidFill>
                  <a:latin typeface="Arial" pitchFamily="34" charset="0"/>
                  <a:cs typeface="Arial" pitchFamily="34" charset="0"/>
                </a:rPr>
                <a:t>2</a:t>
              </a:r>
              <a:r>
                <a:rPr lang="vi-VN" sz="2600" b="1">
                  <a:solidFill>
                    <a:schemeClr val="accent2">
                      <a:lumMod val="75000"/>
                    </a:schemeClr>
                  </a:solidFill>
                  <a:latin typeface="Arial" pitchFamily="34" charset="0"/>
                  <a:cs typeface="Arial" pitchFamily="34" charset="0"/>
                </a:rPr>
                <a:t>y – xy</a:t>
              </a:r>
              <a:r>
                <a:rPr lang="vi-VN" sz="2600" b="1" baseline="30000">
                  <a:solidFill>
                    <a:schemeClr val="accent2">
                      <a:lumMod val="75000"/>
                    </a:schemeClr>
                  </a:solidFill>
                  <a:latin typeface="Arial" pitchFamily="34" charset="0"/>
                  <a:cs typeface="Arial" pitchFamily="34" charset="0"/>
                </a:rPr>
                <a:t>2</a:t>
              </a:r>
              <a:r>
                <a:rPr lang="vi-VN" sz="2600" b="1">
                  <a:solidFill>
                    <a:schemeClr val="accent2">
                      <a:lumMod val="75000"/>
                    </a:schemeClr>
                  </a:solidFill>
                  <a:latin typeface="Arial" pitchFamily="34" charset="0"/>
                  <a:cs typeface="Arial" pitchFamily="34" charset="0"/>
                </a:rPr>
                <a:t> + 22</a:t>
              </a:r>
              <a:r>
                <a:rPr lang="vi-VN" sz="2600" b="1">
                  <a:latin typeface="Arial" pitchFamily="34" charset="0"/>
                  <a:cs typeface="Arial" pitchFamily="34" charset="0"/>
                </a:rPr>
                <a:t> và </a:t>
              </a:r>
              <a:r>
                <a:rPr lang="vi-VN" sz="2600" b="1">
                  <a:solidFill>
                    <a:schemeClr val="accent2">
                      <a:lumMod val="75000"/>
                    </a:schemeClr>
                  </a:solidFill>
                  <a:latin typeface="Arial" pitchFamily="34" charset="0"/>
                  <a:cs typeface="Arial" pitchFamily="34" charset="0"/>
                </a:rPr>
                <a:t>Q = xy</a:t>
              </a:r>
              <a:r>
                <a:rPr lang="vi-VN" sz="2600" b="1" baseline="30000">
                  <a:solidFill>
                    <a:schemeClr val="accent2">
                      <a:lumMod val="75000"/>
                    </a:schemeClr>
                  </a:solidFill>
                  <a:latin typeface="Arial" pitchFamily="34" charset="0"/>
                  <a:cs typeface="Arial" pitchFamily="34" charset="0"/>
                </a:rPr>
                <a:t>2</a:t>
              </a:r>
              <a:r>
                <a:rPr lang="vi-VN" sz="2600" b="1">
                  <a:solidFill>
                    <a:schemeClr val="accent2">
                      <a:lumMod val="75000"/>
                    </a:schemeClr>
                  </a:solidFill>
                  <a:latin typeface="Arial" pitchFamily="34" charset="0"/>
                  <a:cs typeface="Arial" pitchFamily="34" charset="0"/>
                </a:rPr>
                <a:t> – 2x</a:t>
              </a:r>
              <a:r>
                <a:rPr lang="vi-VN" sz="2600" b="1" baseline="30000">
                  <a:solidFill>
                    <a:schemeClr val="accent2">
                      <a:lumMod val="75000"/>
                    </a:schemeClr>
                  </a:solidFill>
                  <a:latin typeface="Arial" pitchFamily="34" charset="0"/>
                  <a:cs typeface="Arial" pitchFamily="34" charset="0"/>
                </a:rPr>
                <a:t>2</a:t>
              </a:r>
              <a:r>
                <a:rPr lang="vi-VN" sz="2600" b="1">
                  <a:solidFill>
                    <a:schemeClr val="accent2">
                      <a:lumMod val="75000"/>
                    </a:schemeClr>
                  </a:solidFill>
                  <a:latin typeface="Arial" pitchFamily="34" charset="0"/>
                  <a:cs typeface="Arial" pitchFamily="34" charset="0"/>
                </a:rPr>
                <a:t>y + 23 </a:t>
              </a:r>
              <a:r>
                <a:rPr lang="en-US" sz="2600" b="1">
                  <a:solidFill>
                    <a:schemeClr val="accent2">
                      <a:lumMod val="75000"/>
                    </a:schemeClr>
                  </a:solidFill>
                  <a:latin typeface="Arial" pitchFamily="34" charset="0"/>
                  <a:cs typeface="Arial" pitchFamily="34" charset="0"/>
                </a:rPr>
                <a:t/>
              </a:r>
              <a:br>
                <a:rPr lang="en-US" sz="2600" b="1">
                  <a:solidFill>
                    <a:schemeClr val="accent2">
                      <a:lumMod val="75000"/>
                    </a:schemeClr>
                  </a:solidFill>
                  <a:latin typeface="Arial" pitchFamily="34" charset="0"/>
                  <a:cs typeface="Arial" pitchFamily="34" charset="0"/>
                </a:rPr>
              </a:br>
              <a:r>
                <a:rPr lang="en-US" sz="2600" b="1">
                  <a:latin typeface="Arial" pitchFamily="34" charset="0"/>
                  <a:cs typeface="Arial" pitchFamily="34" charset="0"/>
                </a:rPr>
                <a:t>	</a:t>
              </a:r>
              <a:r>
                <a:rPr lang="vi-VN" sz="2600" b="1">
                  <a:latin typeface="Arial" pitchFamily="34" charset="0"/>
                  <a:cs typeface="Arial" pitchFamily="34" charset="0"/>
                </a:rPr>
                <a:t>tại </a:t>
              </a:r>
              <a:r>
                <a:rPr lang="vi-VN" sz="2600" b="1">
                  <a:latin typeface="Arial" pitchFamily="34" charset="0"/>
                  <a:cs typeface="Arial" pitchFamily="34" charset="0"/>
                </a:rPr>
                <a:t>những giá trị cho trước của x và y. </a:t>
              </a:r>
              <a:endParaRPr lang="en-US" sz="2600" b="1">
                <a:latin typeface="Arial" pitchFamily="34" charset="0"/>
                <a:cs typeface="Arial" pitchFamily="34" charset="0"/>
              </a:endParaRPr>
            </a:p>
            <a:p>
              <a:r>
                <a:rPr lang="vi-VN" sz="2600" b="1">
                  <a:latin typeface="Arial" pitchFamily="34" charset="0"/>
                  <a:cs typeface="Arial" pitchFamily="34" charset="0"/>
                </a:rPr>
                <a:t>Kết </a:t>
              </a:r>
              <a:r>
                <a:rPr lang="vi-VN" sz="2600" b="1">
                  <a:latin typeface="Arial" pitchFamily="34" charset="0"/>
                  <a:cs typeface="Arial" pitchFamily="34" charset="0"/>
                </a:rPr>
                <a:t>quả được ghi lại như bảng bên. Ban giám khảo cho biết một cột chắc chắn có kết quả sai</a:t>
              </a:r>
              <a:r>
                <a:rPr lang="vi-VN" sz="2600" b="1">
                  <a:latin typeface="Arial" pitchFamily="34" charset="0"/>
                  <a:cs typeface="Arial" pitchFamily="34" charset="0"/>
                </a:rPr>
                <a:t>.</a:t>
              </a:r>
              <a:endParaRPr lang="en-US" sz="2600" b="1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4" name="AutoShape 2" descr="Cơ cấu dân số theo giới là gì? Công thức tính và Ý nghĩa"/>
          <p:cNvSpPr>
            <a:spLocks noChangeAspect="1" noChangeArrowheads="1"/>
          </p:cNvSpPr>
          <p:nvPr/>
        </p:nvSpPr>
        <p:spPr bwMode="auto">
          <a:xfrm>
            <a:off x="157163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220" y="78225"/>
            <a:ext cx="2720181" cy="585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5" name="Group 4"/>
          <p:cNvGrpSpPr/>
          <p:nvPr/>
        </p:nvGrpSpPr>
        <p:grpSpPr>
          <a:xfrm>
            <a:off x="8534400" y="914400"/>
            <a:ext cx="3403656" cy="2548354"/>
            <a:chOff x="8532812" y="914400"/>
            <a:chExt cx="3403656" cy="2548354"/>
          </a:xfrm>
        </p:grpSpPr>
        <p:sp>
          <p:nvSpPr>
            <p:cNvPr id="16" name="TextBox 15"/>
            <p:cNvSpPr txBox="1"/>
            <p:nvPr/>
          </p:nvSpPr>
          <p:spPr>
            <a:xfrm>
              <a:off x="9675812" y="3124200"/>
              <a:ext cx="136325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>
                  <a:solidFill>
                    <a:schemeClr val="accent2">
                      <a:lumMod val="75000"/>
                    </a:schemeClr>
                  </a:solidFill>
                  <a:latin typeface="Arial" pitchFamily="34" charset="0"/>
                  <a:cs typeface="Arial" pitchFamily="34" charset="0"/>
                </a:rPr>
                <a:t>Bảng 1.1</a:t>
              </a:r>
              <a:endParaRPr lang="en-US" sz="1600" b="1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80898" name="Picture 2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rightnessContrast contrast="15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532812" y="914400"/>
              <a:ext cx="3403656" cy="21588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pic>
        <p:nvPicPr>
          <p:cNvPr id="92162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1" y="4038601"/>
            <a:ext cx="8639175" cy="1938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901565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92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448804" y="762000"/>
            <a:ext cx="11438396" cy="1828800"/>
            <a:chOff x="447216" y="1086761"/>
            <a:chExt cx="11438396" cy="1828800"/>
          </a:xfrm>
        </p:grpSpPr>
        <p:sp>
          <p:nvSpPr>
            <p:cNvPr id="17" name="Rounded Rectangle 16"/>
            <p:cNvSpPr/>
            <p:nvPr/>
          </p:nvSpPr>
          <p:spPr>
            <a:xfrm>
              <a:off x="447216" y="1086761"/>
              <a:ext cx="11400298" cy="1828800"/>
            </a:xfrm>
            <a:prstGeom prst="roundRect">
              <a:avLst>
                <a:gd name="adj" fmla="val 3662"/>
              </a:avLst>
            </a:prstGeom>
            <a:solidFill>
              <a:srgbClr val="E5F3F7"/>
            </a:solidFill>
            <a:ln w="3175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569912" y="1173593"/>
              <a:ext cx="11315700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600" b="1">
                  <a:latin typeface="Arial" pitchFamily="34" charset="0"/>
                  <a:cs typeface="Arial" pitchFamily="34" charset="0"/>
                </a:rPr>
                <a:t>	</a:t>
              </a:r>
              <a:r>
                <a:rPr lang="en-US" b="1">
                  <a:latin typeface="Arial" pitchFamily="34" charset="0"/>
                  <a:cs typeface="Arial" pitchFamily="34" charset="0"/>
                </a:rPr>
                <a:t>     </a:t>
              </a:r>
              <a:r>
                <a:rPr lang="es-ES" b="1">
                  <a:latin typeface="Arial" pitchFamily="34" charset="0"/>
                  <a:cs typeface="Arial" pitchFamily="34" charset="0"/>
                </a:rPr>
                <a:t>Cho hai đa thức </a:t>
              </a:r>
              <a:r>
                <a:rPr lang="es-ES" b="1">
                  <a:solidFill>
                    <a:schemeClr val="accent2">
                      <a:lumMod val="75000"/>
                    </a:schemeClr>
                  </a:solidFill>
                  <a:latin typeface="Arial" pitchFamily="34" charset="0"/>
                  <a:cs typeface="Arial" pitchFamily="34" charset="0"/>
                </a:rPr>
                <a:t>A = 5x</a:t>
              </a:r>
              <a:r>
                <a:rPr lang="es-ES" b="1" baseline="30000">
                  <a:solidFill>
                    <a:schemeClr val="accent2">
                      <a:lumMod val="75000"/>
                    </a:schemeClr>
                  </a:solidFill>
                  <a:latin typeface="Arial" pitchFamily="34" charset="0"/>
                  <a:cs typeface="Arial" pitchFamily="34" charset="0"/>
                </a:rPr>
                <a:t>2</a:t>
              </a:r>
              <a:r>
                <a:rPr lang="es-ES" b="1">
                  <a:solidFill>
                    <a:schemeClr val="accent2">
                      <a:lumMod val="75000"/>
                    </a:schemeClr>
                  </a:solidFill>
                  <a:latin typeface="Arial" pitchFamily="34" charset="0"/>
                  <a:cs typeface="Arial" pitchFamily="34" charset="0"/>
                </a:rPr>
                <a:t>y + 5x – 3 </a:t>
              </a:r>
              <a:r>
                <a:rPr lang="es-ES" b="1">
                  <a:latin typeface="Arial" pitchFamily="34" charset="0"/>
                  <a:cs typeface="Arial" pitchFamily="34" charset="0"/>
                </a:rPr>
                <a:t>và </a:t>
              </a:r>
              <a:r>
                <a:rPr lang="es-ES" b="1">
                  <a:solidFill>
                    <a:schemeClr val="accent2">
                      <a:lumMod val="75000"/>
                    </a:schemeClr>
                  </a:solidFill>
                  <a:latin typeface="Arial" pitchFamily="34" charset="0"/>
                  <a:cs typeface="Arial" pitchFamily="34" charset="0"/>
                </a:rPr>
                <a:t>B = xy – 4x</a:t>
              </a:r>
              <a:r>
                <a:rPr lang="es-ES" b="1" baseline="30000">
                  <a:solidFill>
                    <a:schemeClr val="accent2">
                      <a:lumMod val="75000"/>
                    </a:schemeClr>
                  </a:solidFill>
                  <a:latin typeface="Arial" pitchFamily="34" charset="0"/>
                  <a:cs typeface="Arial" pitchFamily="34" charset="0"/>
                </a:rPr>
                <a:t>2</a:t>
              </a:r>
              <a:r>
                <a:rPr lang="es-ES" b="1">
                  <a:solidFill>
                    <a:schemeClr val="accent2">
                      <a:lumMod val="75000"/>
                    </a:schemeClr>
                  </a:solidFill>
                  <a:latin typeface="Arial" pitchFamily="34" charset="0"/>
                  <a:cs typeface="Arial" pitchFamily="34" charset="0"/>
                </a:rPr>
                <a:t>y + 5x – 1</a:t>
              </a:r>
              <a:r>
                <a:rPr lang="es-ES" b="1">
                  <a:latin typeface="Arial" pitchFamily="34" charset="0"/>
                  <a:cs typeface="Arial" pitchFamily="34" charset="0"/>
                </a:rPr>
                <a:t>.</a:t>
              </a:r>
            </a:p>
            <a:p>
              <a:r>
                <a:rPr lang="vi-VN" b="1">
                  <a:latin typeface="Arial" pitchFamily="34" charset="0"/>
                  <a:cs typeface="Arial" pitchFamily="34" charset="0"/>
                </a:rPr>
                <a:t>Thực hiện phép cộng hai đa thức A và B bằng cách tiến hành các bước sau</a:t>
              </a:r>
              <a:r>
                <a:rPr lang="vi-VN" b="1">
                  <a:latin typeface="Arial" pitchFamily="34" charset="0"/>
                  <a:cs typeface="Arial" pitchFamily="34" charset="0"/>
                </a:rPr>
                <a:t>:</a:t>
              </a:r>
              <a:endParaRPr lang="en-US" b="1">
                <a:latin typeface="Arial" pitchFamily="34" charset="0"/>
                <a:cs typeface="Arial" pitchFamily="34" charset="0"/>
              </a:endParaRPr>
            </a:p>
            <a:p>
              <a:r>
                <a:rPr lang="es-ES" b="1">
                  <a:latin typeface="Arial" pitchFamily="34" charset="0"/>
                  <a:cs typeface="Arial" pitchFamily="34" charset="0"/>
                </a:rPr>
                <a:t>	+ Lập </a:t>
              </a:r>
              <a:r>
                <a:rPr lang="es-ES" b="1">
                  <a:latin typeface="Arial" pitchFamily="34" charset="0"/>
                  <a:cs typeface="Arial" pitchFamily="34" charset="0"/>
                </a:rPr>
                <a:t>tổng A + B = (5x</a:t>
              </a:r>
              <a:r>
                <a:rPr lang="es-ES" b="1" baseline="30000">
                  <a:latin typeface="Arial" pitchFamily="34" charset="0"/>
                  <a:cs typeface="Arial" pitchFamily="34" charset="0"/>
                </a:rPr>
                <a:t>2</a:t>
              </a:r>
              <a:r>
                <a:rPr lang="es-ES" b="1">
                  <a:latin typeface="Arial" pitchFamily="34" charset="0"/>
                  <a:cs typeface="Arial" pitchFamily="34" charset="0"/>
                </a:rPr>
                <a:t>y + 5x – 3) + (xy – 4x</a:t>
              </a:r>
              <a:r>
                <a:rPr lang="es-ES" b="1" baseline="30000">
                  <a:latin typeface="Arial" pitchFamily="34" charset="0"/>
                  <a:cs typeface="Arial" pitchFamily="34" charset="0"/>
                </a:rPr>
                <a:t>2</a:t>
              </a:r>
              <a:r>
                <a:rPr lang="es-ES" b="1">
                  <a:latin typeface="Arial" pitchFamily="34" charset="0"/>
                  <a:cs typeface="Arial" pitchFamily="34" charset="0"/>
                </a:rPr>
                <a:t>y + 5x – 1</a:t>
              </a:r>
              <a:r>
                <a:rPr lang="es-ES" b="1">
                  <a:latin typeface="Arial" pitchFamily="34" charset="0"/>
                  <a:cs typeface="Arial" pitchFamily="34" charset="0"/>
                </a:rPr>
                <a:t>).</a:t>
              </a:r>
            </a:p>
            <a:p>
              <a:r>
                <a:rPr lang="en-US" b="1">
                  <a:latin typeface="Arial" pitchFamily="34" charset="0"/>
                  <a:cs typeface="Arial" pitchFamily="34" charset="0"/>
                </a:rPr>
                <a:t>	+ </a:t>
              </a:r>
              <a:r>
                <a:rPr lang="vi-VN" b="1">
                  <a:latin typeface="Arial" pitchFamily="34" charset="0"/>
                  <a:cs typeface="Arial" pitchFamily="34" charset="0"/>
                </a:rPr>
                <a:t>Bỏ </a:t>
              </a:r>
              <a:r>
                <a:rPr lang="vi-VN" b="1">
                  <a:latin typeface="Arial" pitchFamily="34" charset="0"/>
                  <a:cs typeface="Arial" pitchFamily="34" charset="0"/>
                </a:rPr>
                <a:t>dấu ngoặc và thu gọn đa thức nhận được.</a:t>
              </a:r>
            </a:p>
          </p:txBody>
        </p:sp>
        <p:pic>
          <p:nvPicPr>
            <p:cNvPr id="30725" name="Picture 5"/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900" t="8129" r="23873" b="34426"/>
            <a:stretch/>
          </p:blipFill>
          <p:spPr bwMode="auto">
            <a:xfrm>
              <a:off x="608012" y="1197465"/>
              <a:ext cx="1382420" cy="4262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pic>
        <p:nvPicPr>
          <p:cNvPr id="19" name="Picture 4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3838" y="2722495"/>
            <a:ext cx="1395474" cy="33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" name="AutoShape 4"/>
          <p:cNvSpPr>
            <a:spLocks noChangeArrowheads="1"/>
          </p:cNvSpPr>
          <p:nvPr/>
        </p:nvSpPr>
        <p:spPr bwMode="gray">
          <a:xfrm>
            <a:off x="448802" y="95250"/>
            <a:ext cx="4808998" cy="438151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0" scaled="1"/>
          </a:gradFill>
          <a:ln w="38100" algn="ctr">
            <a:solidFill>
              <a:srgbClr val="FFFFFF"/>
            </a:solidFill>
            <a:round/>
            <a:headEnd/>
            <a:tailEnd/>
          </a:ln>
          <a:effectLst>
            <a:outerShdw dist="63500" dir="3187806" algn="ctr" rotWithShape="0">
              <a:srgbClr val="001D3A"/>
            </a:outerShdw>
          </a:effectLst>
        </p:spPr>
        <p:txBody>
          <a:bodyPr wrap="none" lIns="121899" tIns="60949" rIns="121899" bIns="60949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en-US" sz="1900" b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1  . CỘNG VÀ TRỪ HAI ĐA THỨC</a:t>
            </a:r>
            <a:endParaRPr lang="vi-VN" sz="1900" b="1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323975" y="3117532"/>
            <a:ext cx="98537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Wingdings" pitchFamily="2" charset="2"/>
              <a:buChar char="v"/>
            </a:pPr>
            <a:r>
              <a:rPr lang="vi-VN" b="1">
                <a:latin typeface="Arial" pitchFamily="34" charset="0"/>
                <a:cs typeface="Arial" pitchFamily="34" charset="0"/>
              </a:rPr>
              <a:t>Thực hiện phép cộng hai đa thức A và B theo các bước sau:</a:t>
            </a:r>
            <a:endParaRPr lang="en-US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752600" y="3581400"/>
            <a:ext cx="98537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b="1">
                <a:latin typeface="Arial" pitchFamily="34" charset="0"/>
                <a:cs typeface="Arial" pitchFamily="34" charset="0"/>
              </a:rPr>
              <a:t>Lập tổng A + B = (5x</a:t>
            </a:r>
            <a:r>
              <a:rPr lang="es-ES" b="1" baseline="30000">
                <a:latin typeface="Arial" pitchFamily="34" charset="0"/>
                <a:cs typeface="Arial" pitchFamily="34" charset="0"/>
              </a:rPr>
              <a:t>2</a:t>
            </a:r>
            <a:r>
              <a:rPr lang="es-ES" b="1">
                <a:latin typeface="Arial" pitchFamily="34" charset="0"/>
                <a:cs typeface="Arial" pitchFamily="34" charset="0"/>
              </a:rPr>
              <a:t>y + 5x – 3) + (xy – 4x</a:t>
            </a:r>
            <a:r>
              <a:rPr lang="es-ES" b="1" baseline="30000">
                <a:latin typeface="Arial" pitchFamily="34" charset="0"/>
                <a:cs typeface="Arial" pitchFamily="34" charset="0"/>
              </a:rPr>
              <a:t>2</a:t>
            </a:r>
            <a:r>
              <a:rPr lang="es-ES" b="1">
                <a:latin typeface="Arial" pitchFamily="34" charset="0"/>
                <a:cs typeface="Arial" pitchFamily="34" charset="0"/>
              </a:rPr>
              <a:t>y + 5x – 1).</a:t>
            </a:r>
            <a:endParaRPr lang="en-US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756338" y="4038005"/>
            <a:ext cx="98537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Arial" pitchFamily="34" charset="0"/>
              <a:buChar char="•"/>
            </a:pPr>
            <a:r>
              <a:rPr lang="vi-VN" b="1">
                <a:latin typeface="Arial" pitchFamily="34" charset="0"/>
                <a:cs typeface="Arial" pitchFamily="34" charset="0"/>
              </a:rPr>
              <a:t>Bỏ dấu ngoặc và thu gọn đa thức nhận được.</a:t>
            </a:r>
            <a:endParaRPr lang="en-US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784513" y="4499670"/>
            <a:ext cx="98537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Arial" pitchFamily="34" charset="0"/>
              <a:buChar char="•"/>
            </a:pPr>
            <a:r>
              <a:rPr lang="vi-VN" b="1">
                <a:latin typeface="Arial" pitchFamily="34" charset="0"/>
                <a:cs typeface="Arial" pitchFamily="34" charset="0"/>
              </a:rPr>
              <a:t>Bỏ dấu ngoặc và thu gọn đa thức nhận được.</a:t>
            </a:r>
            <a:endParaRPr lang="en-US" b="1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/>
          </p:nvPr>
        </p:nvGraphicFramePr>
        <p:xfrm>
          <a:off x="3048001" y="4970861"/>
          <a:ext cx="5915025" cy="568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Equation" r:id="rId6" imgW="2514600" imgH="241200" progId="Equation.DSMT4">
                  <p:embed/>
                </p:oleObj>
              </mc:Choice>
              <mc:Fallback>
                <p:oleObj name="Equation" r:id="rId6" imgW="2514600" imgH="241200" progId="Equation.DSMT4">
                  <p:embed/>
                  <p:pic>
                    <p:nvPicPr>
                      <p:cNvPr id="2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1" y="4970861"/>
                        <a:ext cx="5915025" cy="568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/>
          </p:nvPr>
        </p:nvGraphicFramePr>
        <p:xfrm>
          <a:off x="3886201" y="5486400"/>
          <a:ext cx="5884863" cy="717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Equation" r:id="rId8" imgW="2501640" imgH="304560" progId="Equation.DSMT4">
                  <p:embed/>
                </p:oleObj>
              </mc:Choice>
              <mc:Fallback>
                <p:oleObj name="Equation" r:id="rId8" imgW="2501640" imgH="304560" progId="Equation.DSMT4">
                  <p:embed/>
                  <p:pic>
                    <p:nvPicPr>
                      <p:cNvPr id="16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6201" y="5486400"/>
                        <a:ext cx="5884863" cy="717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21"/>
          <p:cNvGraphicFramePr>
            <a:graphicFrameLocks noChangeAspect="1"/>
          </p:cNvGraphicFramePr>
          <p:nvPr>
            <p:extLst/>
          </p:nvPr>
        </p:nvGraphicFramePr>
        <p:xfrm>
          <a:off x="3886200" y="6137276"/>
          <a:ext cx="2927350" cy="568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Equation" r:id="rId10" imgW="1244520" imgH="241200" progId="Equation.DSMT4">
                  <p:embed/>
                </p:oleObj>
              </mc:Choice>
              <mc:Fallback>
                <p:oleObj name="Equation" r:id="rId10" imgW="1244520" imgH="241200" progId="Equation.DSMT4">
                  <p:embed/>
                  <p:pic>
                    <p:nvPicPr>
                      <p:cNvPr id="22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6200" y="6137276"/>
                        <a:ext cx="2927350" cy="568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596151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5" grpId="0"/>
      <p:bldP spid="12" grpId="0"/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4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3838" y="2722495"/>
            <a:ext cx="1395474" cy="33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" name="AutoShape 4"/>
          <p:cNvSpPr>
            <a:spLocks noChangeArrowheads="1"/>
          </p:cNvSpPr>
          <p:nvPr/>
        </p:nvSpPr>
        <p:spPr bwMode="gray">
          <a:xfrm>
            <a:off x="448802" y="95250"/>
            <a:ext cx="4808998" cy="438151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0" scaled="1"/>
          </a:gradFill>
          <a:ln w="38100" algn="ctr">
            <a:solidFill>
              <a:srgbClr val="FFFFFF"/>
            </a:solidFill>
            <a:round/>
            <a:headEnd/>
            <a:tailEnd/>
          </a:ln>
          <a:effectLst>
            <a:outerShdw dist="63500" dir="3187806" algn="ctr" rotWithShape="0">
              <a:srgbClr val="001D3A"/>
            </a:outerShdw>
          </a:effectLst>
        </p:spPr>
        <p:txBody>
          <a:bodyPr wrap="none" lIns="121899" tIns="60949" rIns="121899" bIns="60949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en-US" sz="1900" b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1  . CỘNG VÀ TRỪ HAI ĐA THỨC</a:t>
            </a:r>
            <a:endParaRPr lang="vi-VN" sz="1900" b="1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146300" y="3252143"/>
            <a:ext cx="16478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Wingdings" pitchFamily="2" charset="2"/>
              <a:buChar char="v"/>
            </a:pPr>
            <a:r>
              <a:rPr lang="en-US" b="1">
                <a:latin typeface="Arial" pitchFamily="34" charset="0"/>
                <a:cs typeface="Arial" pitchFamily="34" charset="0"/>
              </a:rPr>
              <a:t>Ta có : </a:t>
            </a:r>
            <a:endParaRPr lang="en-US" b="1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/>
          </p:nvPr>
        </p:nvGraphicFramePr>
        <p:xfrm>
          <a:off x="3657601" y="3124200"/>
          <a:ext cx="6453187" cy="717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Equation" r:id="rId5" imgW="2743200" imgH="304560" progId="Equation.DSMT4">
                  <p:embed/>
                </p:oleObj>
              </mc:Choice>
              <mc:Fallback>
                <p:oleObj name="Equation" r:id="rId5" imgW="2743200" imgH="304560" progId="Equation.DSMT4">
                  <p:embed/>
                  <p:pic>
                    <p:nvPicPr>
                      <p:cNvPr id="2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7601" y="3124200"/>
                        <a:ext cx="6453187" cy="717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/>
          </p:nvPr>
        </p:nvGraphicFramePr>
        <p:xfrm>
          <a:off x="4508500" y="4639907"/>
          <a:ext cx="5854700" cy="717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Equation" r:id="rId7" imgW="2489040" imgH="304560" progId="Equation.DSMT4">
                  <p:embed/>
                </p:oleObj>
              </mc:Choice>
              <mc:Fallback>
                <p:oleObj name="Equation" r:id="rId7" imgW="2489040" imgH="304560" progId="Equation.DSMT4">
                  <p:embed/>
                  <p:pic>
                    <p:nvPicPr>
                      <p:cNvPr id="16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8500" y="4639907"/>
                        <a:ext cx="5854700" cy="717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21"/>
          <p:cNvGraphicFramePr>
            <a:graphicFrameLocks noChangeAspect="1"/>
          </p:cNvGraphicFramePr>
          <p:nvPr>
            <p:extLst/>
          </p:nvPr>
        </p:nvGraphicFramePr>
        <p:xfrm>
          <a:off x="4508500" y="5478108"/>
          <a:ext cx="2241550" cy="568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" name="Equation" r:id="rId9" imgW="952200" imgH="241200" progId="Equation.DSMT4">
                  <p:embed/>
                </p:oleObj>
              </mc:Choice>
              <mc:Fallback>
                <p:oleObj name="Equation" r:id="rId9" imgW="952200" imgH="241200" progId="Equation.DSMT4">
                  <p:embed/>
                  <p:pic>
                    <p:nvPicPr>
                      <p:cNvPr id="22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8500" y="5478108"/>
                        <a:ext cx="2241550" cy="568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" name="Group 2"/>
          <p:cNvGrpSpPr/>
          <p:nvPr/>
        </p:nvGrpSpPr>
        <p:grpSpPr>
          <a:xfrm>
            <a:off x="448804" y="762000"/>
            <a:ext cx="11438396" cy="1828800"/>
            <a:chOff x="447216" y="762000"/>
            <a:chExt cx="11438396" cy="1828800"/>
          </a:xfrm>
        </p:grpSpPr>
        <p:sp>
          <p:nvSpPr>
            <p:cNvPr id="17" name="Rounded Rectangle 16"/>
            <p:cNvSpPr/>
            <p:nvPr/>
          </p:nvSpPr>
          <p:spPr>
            <a:xfrm>
              <a:off x="447216" y="762000"/>
              <a:ext cx="11400298" cy="1828800"/>
            </a:xfrm>
            <a:prstGeom prst="roundRect">
              <a:avLst>
                <a:gd name="adj" fmla="val 3662"/>
              </a:avLst>
            </a:prstGeom>
            <a:solidFill>
              <a:srgbClr val="E5F3F7"/>
            </a:solidFill>
            <a:ln w="3175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569912" y="848832"/>
              <a:ext cx="11315700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600" b="1">
                  <a:latin typeface="Arial" pitchFamily="34" charset="0"/>
                  <a:cs typeface="Arial" pitchFamily="34" charset="0"/>
                </a:rPr>
                <a:t>	</a:t>
              </a:r>
              <a:r>
                <a:rPr lang="en-US" b="1">
                  <a:latin typeface="Arial" pitchFamily="34" charset="0"/>
                  <a:cs typeface="Arial" pitchFamily="34" charset="0"/>
                </a:rPr>
                <a:t>     </a:t>
              </a:r>
              <a:r>
                <a:rPr lang="es-ES" b="1">
                  <a:latin typeface="Arial" pitchFamily="34" charset="0"/>
                  <a:cs typeface="Arial" pitchFamily="34" charset="0"/>
                </a:rPr>
                <a:t>Cho hai đa thức </a:t>
              </a:r>
              <a:r>
                <a:rPr lang="es-ES" b="1">
                  <a:solidFill>
                    <a:schemeClr val="accent2">
                      <a:lumMod val="75000"/>
                    </a:schemeClr>
                  </a:solidFill>
                  <a:latin typeface="Arial" pitchFamily="34" charset="0"/>
                  <a:cs typeface="Arial" pitchFamily="34" charset="0"/>
                </a:rPr>
                <a:t>A = 5x</a:t>
              </a:r>
              <a:r>
                <a:rPr lang="es-ES" b="1" baseline="30000">
                  <a:solidFill>
                    <a:schemeClr val="accent2">
                      <a:lumMod val="75000"/>
                    </a:schemeClr>
                  </a:solidFill>
                  <a:latin typeface="Arial" pitchFamily="34" charset="0"/>
                  <a:cs typeface="Arial" pitchFamily="34" charset="0"/>
                </a:rPr>
                <a:t>2</a:t>
              </a:r>
              <a:r>
                <a:rPr lang="es-ES" b="1">
                  <a:solidFill>
                    <a:schemeClr val="accent2">
                      <a:lumMod val="75000"/>
                    </a:schemeClr>
                  </a:solidFill>
                  <a:latin typeface="Arial" pitchFamily="34" charset="0"/>
                  <a:cs typeface="Arial" pitchFamily="34" charset="0"/>
                </a:rPr>
                <a:t>y + 5x – 3 </a:t>
              </a:r>
              <a:r>
                <a:rPr lang="es-ES" b="1">
                  <a:latin typeface="Arial" pitchFamily="34" charset="0"/>
                  <a:cs typeface="Arial" pitchFamily="34" charset="0"/>
                </a:rPr>
                <a:t>và </a:t>
              </a:r>
              <a:r>
                <a:rPr lang="es-ES" b="1">
                  <a:solidFill>
                    <a:schemeClr val="accent2">
                      <a:lumMod val="75000"/>
                    </a:schemeClr>
                  </a:solidFill>
                  <a:latin typeface="Arial" pitchFamily="34" charset="0"/>
                  <a:cs typeface="Arial" pitchFamily="34" charset="0"/>
                </a:rPr>
                <a:t>B = xy – 4x</a:t>
              </a:r>
              <a:r>
                <a:rPr lang="es-ES" b="1" baseline="30000">
                  <a:solidFill>
                    <a:schemeClr val="accent2">
                      <a:lumMod val="75000"/>
                    </a:schemeClr>
                  </a:solidFill>
                  <a:latin typeface="Arial" pitchFamily="34" charset="0"/>
                  <a:cs typeface="Arial" pitchFamily="34" charset="0"/>
                </a:rPr>
                <a:t>2</a:t>
              </a:r>
              <a:r>
                <a:rPr lang="es-ES" b="1">
                  <a:solidFill>
                    <a:schemeClr val="accent2">
                      <a:lumMod val="75000"/>
                    </a:schemeClr>
                  </a:solidFill>
                  <a:latin typeface="Arial" pitchFamily="34" charset="0"/>
                  <a:cs typeface="Arial" pitchFamily="34" charset="0"/>
                </a:rPr>
                <a:t>y + 5x – 1</a:t>
              </a:r>
              <a:r>
                <a:rPr lang="es-ES" b="1">
                  <a:latin typeface="Arial" pitchFamily="34" charset="0"/>
                  <a:cs typeface="Arial" pitchFamily="34" charset="0"/>
                </a:rPr>
                <a:t>.</a:t>
              </a:r>
            </a:p>
            <a:p>
              <a:r>
                <a:rPr lang="vi-VN" b="1">
                  <a:latin typeface="Arial" pitchFamily="34" charset="0"/>
                  <a:cs typeface="Arial" pitchFamily="34" charset="0"/>
                </a:rPr>
                <a:t>Thực hiện phép </a:t>
              </a:r>
              <a:r>
                <a:rPr lang="en-US" b="1">
                  <a:latin typeface="Arial" pitchFamily="34" charset="0"/>
                  <a:cs typeface="Arial" pitchFamily="34" charset="0"/>
                </a:rPr>
                <a:t>trừ</a:t>
              </a:r>
              <a:r>
                <a:rPr lang="vi-VN" b="1">
                  <a:latin typeface="Arial" pitchFamily="34" charset="0"/>
                  <a:cs typeface="Arial" pitchFamily="34" charset="0"/>
                </a:rPr>
                <a:t> hai đa thức A và B bằng cách </a:t>
              </a:r>
              <a:r>
                <a:rPr lang="en-US" b="1">
                  <a:latin typeface="Arial" pitchFamily="34" charset="0"/>
                  <a:cs typeface="Arial" pitchFamily="34" charset="0"/>
                </a:rPr>
                <a:t>lập hiệu</a:t>
              </a:r>
              <a:r>
                <a:rPr lang="vi-VN" b="1">
                  <a:latin typeface="Arial" pitchFamily="34" charset="0"/>
                  <a:cs typeface="Arial" pitchFamily="34" charset="0"/>
                </a:rPr>
                <a:t>:</a:t>
              </a:r>
              <a:endParaRPr lang="en-US" b="1">
                <a:latin typeface="Arial" pitchFamily="34" charset="0"/>
                <a:cs typeface="Arial" pitchFamily="34" charset="0"/>
              </a:endParaRPr>
            </a:p>
            <a:p>
              <a:r>
                <a:rPr lang="es-ES" b="1">
                  <a:latin typeface="Arial" pitchFamily="34" charset="0"/>
                  <a:cs typeface="Arial" pitchFamily="34" charset="0"/>
                </a:rPr>
                <a:t>	     A - B = (5x</a:t>
              </a:r>
              <a:r>
                <a:rPr lang="es-ES" b="1" baseline="30000">
                  <a:latin typeface="Arial" pitchFamily="34" charset="0"/>
                  <a:cs typeface="Arial" pitchFamily="34" charset="0"/>
                </a:rPr>
                <a:t>2</a:t>
              </a:r>
              <a:r>
                <a:rPr lang="es-ES" b="1">
                  <a:latin typeface="Arial" pitchFamily="34" charset="0"/>
                  <a:cs typeface="Arial" pitchFamily="34" charset="0"/>
                </a:rPr>
                <a:t>y + 5x – 3) - (xy – 4x</a:t>
              </a:r>
              <a:r>
                <a:rPr lang="es-ES" b="1" baseline="30000">
                  <a:latin typeface="Arial" pitchFamily="34" charset="0"/>
                  <a:cs typeface="Arial" pitchFamily="34" charset="0"/>
                </a:rPr>
                <a:t>2</a:t>
              </a:r>
              <a:r>
                <a:rPr lang="es-ES" b="1">
                  <a:latin typeface="Arial" pitchFamily="34" charset="0"/>
                  <a:cs typeface="Arial" pitchFamily="34" charset="0"/>
                </a:rPr>
                <a:t>y + 5x – 1).</a:t>
              </a:r>
            </a:p>
            <a:p>
              <a:r>
                <a:rPr lang="en-US" b="1">
                  <a:latin typeface="Arial" pitchFamily="34" charset="0"/>
                  <a:cs typeface="Arial" pitchFamily="34" charset="0"/>
                </a:rPr>
                <a:t>	</a:t>
              </a:r>
              <a:r>
                <a:rPr lang="vi-VN" b="1">
                  <a:latin typeface="Arial" pitchFamily="34" charset="0"/>
                  <a:cs typeface="Arial" pitchFamily="34" charset="0"/>
                </a:rPr>
                <a:t>Bỏ dấu ngoặc và thu gọn đa thức nhận được.</a:t>
              </a:r>
              <a:endParaRPr lang="vi-VN" b="1"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21" name="Picture 2"/>
            <p:cNvPicPr>
              <a:picLocks noChangeAspect="1" noChangeArrowheads="1"/>
            </p:cNvPicPr>
            <p:nvPr/>
          </p:nvPicPr>
          <p:blipFill rotWithShape="1"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14758" b="30807"/>
            <a:stretch/>
          </p:blipFill>
          <p:spPr bwMode="auto">
            <a:xfrm>
              <a:off x="645482" y="788273"/>
              <a:ext cx="1511405" cy="50093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aphicFrame>
        <p:nvGraphicFramePr>
          <p:cNvPr id="23" name="Object 22"/>
          <p:cNvGraphicFramePr>
            <a:graphicFrameLocks noChangeAspect="1"/>
          </p:cNvGraphicFramePr>
          <p:nvPr>
            <p:extLst/>
          </p:nvPr>
        </p:nvGraphicFramePr>
        <p:xfrm>
          <a:off x="4508500" y="3877908"/>
          <a:ext cx="5048250" cy="568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" name="Equation" r:id="rId12" imgW="2145960" imgH="241200" progId="Equation.DSMT4">
                  <p:embed/>
                </p:oleObj>
              </mc:Choice>
              <mc:Fallback>
                <p:oleObj name="Equation" r:id="rId12" imgW="2145960" imgH="241200" progId="Equation.DSMT4">
                  <p:embed/>
                  <p:pic>
                    <p:nvPicPr>
                      <p:cNvPr id="23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8500" y="3877908"/>
                        <a:ext cx="5048250" cy="568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878217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60626" y="5908156"/>
            <a:ext cx="1431375" cy="11138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2" name="Group 1"/>
          <p:cNvGrpSpPr/>
          <p:nvPr/>
        </p:nvGrpSpPr>
        <p:grpSpPr>
          <a:xfrm>
            <a:off x="448803" y="2592139"/>
            <a:ext cx="11057397" cy="3120182"/>
            <a:chOff x="447214" y="3766468"/>
            <a:chExt cx="11057397" cy="3120182"/>
          </a:xfrm>
        </p:grpSpPr>
        <p:sp>
          <p:nvSpPr>
            <p:cNvPr id="26" name="Rounded Rectangle 25"/>
            <p:cNvSpPr/>
            <p:nvPr/>
          </p:nvSpPr>
          <p:spPr>
            <a:xfrm>
              <a:off x="447214" y="3766468"/>
              <a:ext cx="11057397" cy="3120182"/>
            </a:xfrm>
            <a:prstGeom prst="roundRect">
              <a:avLst>
                <a:gd name="adj" fmla="val 3662"/>
              </a:avLst>
            </a:prstGeom>
            <a:solidFill>
              <a:schemeClr val="accent3">
                <a:lumMod val="20000"/>
                <a:lumOff val="80000"/>
              </a:schemeClr>
            </a:solidFill>
            <a:ln w="3175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593825" y="3871141"/>
              <a:ext cx="1690588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342900" indent="-342900">
                <a:buFont typeface="Wingdings" pitchFamily="2" charset="2"/>
                <a:buChar char="v"/>
              </a:pPr>
              <a:r>
                <a:rPr lang="en-US" sz="2600" b="1">
                  <a:solidFill>
                    <a:schemeClr val="accent2">
                      <a:lumMod val="75000"/>
                    </a:schemeClr>
                  </a:solidFill>
                  <a:latin typeface="Arial" pitchFamily="34" charset="0"/>
                  <a:cs typeface="Arial" pitchFamily="34" charset="0"/>
                </a:rPr>
                <a:t>Chú </a:t>
              </a:r>
              <a:r>
                <a:rPr lang="en-US" sz="2600" b="1">
                  <a:solidFill>
                    <a:schemeClr val="accent2">
                      <a:lumMod val="75000"/>
                    </a:schemeClr>
                  </a:solidFill>
                  <a:latin typeface="Arial" pitchFamily="34" charset="0"/>
                  <a:cs typeface="Arial" pitchFamily="34" charset="0"/>
                </a:rPr>
                <a:t>ý </a:t>
              </a:r>
              <a:r>
                <a:rPr lang="vi-VN" sz="2600" b="1">
                  <a:latin typeface="Arial" pitchFamily="34" charset="0"/>
                  <a:cs typeface="Arial" pitchFamily="34" charset="0"/>
                </a:rPr>
                <a:t>:</a:t>
              </a:r>
              <a:endParaRPr lang="en-US" sz="2600" b="1"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38916" name="Picture 4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10388599" y="5659349"/>
              <a:ext cx="975639" cy="12273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6" name="TextBox 15"/>
            <p:cNvSpPr txBox="1"/>
            <p:nvPr/>
          </p:nvSpPr>
          <p:spPr>
            <a:xfrm>
              <a:off x="593824" y="4320377"/>
              <a:ext cx="1088089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457200" indent="-457200">
                <a:buFont typeface="Arial" pitchFamily="34" charset="0"/>
                <a:buChar char="•"/>
              </a:pPr>
              <a:r>
                <a:rPr lang="en-US" b="1">
                  <a:latin typeface="Arial" pitchFamily="34" charset="0"/>
                  <a:cs typeface="Arial" pitchFamily="34" charset="0"/>
                </a:rPr>
                <a:t>Phép cộng đa thức cũng có các tính chất </a:t>
              </a:r>
              <a:r>
                <a:rPr lang="en-US" b="1">
                  <a:solidFill>
                    <a:schemeClr val="accent2">
                      <a:lumMod val="75000"/>
                    </a:schemeClr>
                  </a:solidFill>
                  <a:latin typeface="Arial" pitchFamily="34" charset="0"/>
                  <a:cs typeface="Arial" pitchFamily="34" charset="0"/>
                </a:rPr>
                <a:t>giao hoán </a:t>
              </a:r>
              <a:r>
                <a:rPr lang="en-US" b="1">
                  <a:latin typeface="Arial" pitchFamily="34" charset="0"/>
                  <a:cs typeface="Arial" pitchFamily="34" charset="0"/>
                </a:rPr>
                <a:t>và </a:t>
              </a:r>
              <a:r>
                <a:rPr lang="en-US" b="1">
                  <a:solidFill>
                    <a:schemeClr val="accent2">
                      <a:lumMod val="75000"/>
                    </a:schemeClr>
                  </a:solidFill>
                  <a:latin typeface="Arial" pitchFamily="34" charset="0"/>
                  <a:cs typeface="Arial" pitchFamily="34" charset="0"/>
                </a:rPr>
                <a:t>kết hợp </a:t>
              </a:r>
              <a:r>
                <a:rPr lang="en-US" b="1">
                  <a:latin typeface="Arial" pitchFamily="34" charset="0"/>
                  <a:cs typeface="Arial" pitchFamily="34" charset="0"/>
                </a:rPr>
                <a:t>tương tự như phép cộng các số.</a:t>
              </a:r>
              <a:endParaRPr lang="en-US" b="1">
                <a:latin typeface="Arial" pitchFamily="34" charset="0"/>
                <a:cs typeface="Arial" pitchFamily="34" charset="0"/>
              </a:endParaRPr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0" name="TextBox 19"/>
                <p:cNvSpPr txBox="1"/>
                <p:nvPr/>
              </p:nvSpPr>
              <p:spPr>
                <a:xfrm>
                  <a:off x="593824" y="5193879"/>
                  <a:ext cx="10880899" cy="120032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457200" indent="-457200">
                    <a:buFont typeface="Arial" pitchFamily="34" charset="0"/>
                    <a:buChar char="•"/>
                  </a:pPr>
                  <a:r>
                    <a:rPr lang="en-US" b="1">
                      <a:latin typeface="Arial" pitchFamily="34" charset="0"/>
                      <a:cs typeface="Arial" pitchFamily="34" charset="0"/>
                    </a:rPr>
                    <a:t>Với A, B, C là những đa thức tuỳ ý, ta có :</a:t>
                  </a:r>
                  <a:br>
                    <a:rPr lang="en-US" b="1">
                      <a:latin typeface="Arial" pitchFamily="34" charset="0"/>
                      <a:cs typeface="Arial" pitchFamily="34" charset="0"/>
                    </a:rPr>
                  </a:br>
                  <a:r>
                    <a:rPr lang="en-US" b="1">
                      <a:latin typeface="Arial" pitchFamily="34" charset="0"/>
                      <a:cs typeface="Arial" pitchFamily="34" charset="0"/>
                    </a:rPr>
                    <a:t>		</a:t>
                  </a:r>
                  <a14:m>
                    <m:oMath xmlns:m="http://schemas.openxmlformats.org/officeDocument/2006/math">
                      <m:r>
                        <a:rPr lang="en-US" b="1" i="1">
                          <a:latin typeface="Cambria Math"/>
                          <a:cs typeface="Arial" pitchFamily="34" charset="0"/>
                        </a:rPr>
                        <m:t>𝑨</m:t>
                      </m:r>
                      <m:r>
                        <a:rPr lang="en-US" b="1" i="1">
                          <a:latin typeface="Cambria Math"/>
                          <a:cs typeface="Arial" pitchFamily="34" charset="0"/>
                        </a:rPr>
                        <m:t>+</m:t>
                      </m:r>
                      <m:r>
                        <a:rPr lang="en-US" b="1" i="1">
                          <a:latin typeface="Cambria Math"/>
                          <a:cs typeface="Arial" pitchFamily="34" charset="0"/>
                        </a:rPr>
                        <m:t>𝑩</m:t>
                      </m:r>
                      <m:r>
                        <a:rPr lang="en-US" b="1" i="1">
                          <a:latin typeface="Cambria Math"/>
                          <a:cs typeface="Arial" pitchFamily="34" charset="0"/>
                        </a:rPr>
                        <m:t>+</m:t>
                      </m:r>
                      <m:r>
                        <a:rPr lang="en-US" b="1" i="1">
                          <a:latin typeface="Cambria Math"/>
                          <a:cs typeface="Arial" pitchFamily="34" charset="0"/>
                        </a:rPr>
                        <m:t>𝑪</m:t>
                      </m:r>
                      <m:r>
                        <a:rPr lang="en-US" b="1" i="1">
                          <a:latin typeface="Cambria Math"/>
                          <a:cs typeface="Arial" pitchFamily="34" charset="0"/>
                        </a:rPr>
                        <m:t>=</m:t>
                      </m:r>
                      <m:d>
                        <m:dPr>
                          <m:ctrlPr>
                            <a:rPr lang="en-US" b="1" i="1"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dPr>
                        <m:e>
                          <m:r>
                            <a:rPr lang="en-US" b="1" i="1">
                              <a:latin typeface="Cambria Math"/>
                              <a:cs typeface="Arial" pitchFamily="34" charset="0"/>
                            </a:rPr>
                            <m:t>𝑨</m:t>
                          </m:r>
                          <m:r>
                            <a:rPr lang="en-US" b="1" i="1">
                              <a:latin typeface="Cambria Math"/>
                              <a:cs typeface="Arial" pitchFamily="34" charset="0"/>
                            </a:rPr>
                            <m:t>+</m:t>
                          </m:r>
                          <m:r>
                            <a:rPr lang="en-US" b="1" i="1">
                              <a:latin typeface="Cambria Math"/>
                              <a:cs typeface="Arial" pitchFamily="34" charset="0"/>
                            </a:rPr>
                            <m:t>𝑩</m:t>
                          </m:r>
                        </m:e>
                      </m:d>
                      <m:r>
                        <a:rPr lang="en-US" b="1" i="1">
                          <a:latin typeface="Cambria Math"/>
                          <a:cs typeface="Arial" pitchFamily="34" charset="0"/>
                        </a:rPr>
                        <m:t>+</m:t>
                      </m:r>
                      <m:r>
                        <a:rPr lang="en-US" b="1" i="1">
                          <a:latin typeface="Cambria Math"/>
                          <a:cs typeface="Arial" pitchFamily="34" charset="0"/>
                        </a:rPr>
                        <m:t>𝑪</m:t>
                      </m:r>
                      <m:r>
                        <a:rPr lang="en-US" b="1" i="1">
                          <a:latin typeface="Cambria Math"/>
                          <a:cs typeface="Arial" pitchFamily="34" charset="0"/>
                        </a:rPr>
                        <m:t>=</m:t>
                      </m:r>
                      <m:r>
                        <a:rPr lang="en-US" b="1" i="1">
                          <a:latin typeface="Cambria Math"/>
                          <a:cs typeface="Arial" pitchFamily="34" charset="0"/>
                        </a:rPr>
                        <m:t>𝑨</m:t>
                      </m:r>
                      <m:r>
                        <a:rPr lang="en-US" b="1" i="1">
                          <a:latin typeface="Cambria Math"/>
                          <a:cs typeface="Arial" pitchFamily="34" charset="0"/>
                        </a:rPr>
                        <m:t>+</m:t>
                      </m:r>
                      <m:d>
                        <m:dPr>
                          <m:ctrlPr>
                            <a:rPr lang="en-US" b="1" i="1"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dPr>
                        <m:e>
                          <m:r>
                            <a:rPr lang="en-US" b="1" i="1">
                              <a:latin typeface="Cambria Math"/>
                              <a:cs typeface="Arial" pitchFamily="34" charset="0"/>
                            </a:rPr>
                            <m:t>𝑩</m:t>
                          </m:r>
                          <m:r>
                            <a:rPr lang="en-US" b="1" i="1">
                              <a:latin typeface="Cambria Math"/>
                              <a:cs typeface="Arial" pitchFamily="34" charset="0"/>
                            </a:rPr>
                            <m:t>+</m:t>
                          </m:r>
                          <m:r>
                            <a:rPr lang="en-US" b="1" i="1">
                              <a:latin typeface="Cambria Math"/>
                              <a:cs typeface="Arial" pitchFamily="34" charset="0"/>
                            </a:rPr>
                            <m:t>𝑪</m:t>
                          </m:r>
                        </m:e>
                      </m:d>
                    </m:oMath>
                  </a14:m>
                  <a:r>
                    <a:rPr lang="en-US" b="1">
                      <a:latin typeface="Arial" pitchFamily="34" charset="0"/>
                      <a:cs typeface="Arial" pitchFamily="34" charset="0"/>
                    </a:rPr>
                    <a:t/>
                  </a:r>
                  <a:br>
                    <a:rPr lang="en-US" b="1">
                      <a:latin typeface="Arial" pitchFamily="34" charset="0"/>
                      <a:cs typeface="Arial" pitchFamily="34" charset="0"/>
                    </a:rPr>
                  </a:br>
                  <a:r>
                    <a:rPr lang="en-US" b="1">
                      <a:latin typeface="Arial" pitchFamily="34" charset="0"/>
                      <a:cs typeface="Arial" pitchFamily="34" charset="0"/>
                    </a:rPr>
                    <a:t>	Nếu </a:t>
                  </a:r>
                  <a14:m>
                    <m:oMath xmlns:m="http://schemas.openxmlformats.org/officeDocument/2006/math">
                      <m:r>
                        <a:rPr lang="en-US" b="1" i="1">
                          <a:latin typeface="Cambria Math"/>
                          <a:cs typeface="Arial" pitchFamily="34" charset="0"/>
                        </a:rPr>
                        <m:t>𝑨</m:t>
                      </m:r>
                      <m:r>
                        <a:rPr lang="en-US" b="1" i="1">
                          <a:latin typeface="Cambria Math"/>
                          <a:cs typeface="Arial" pitchFamily="34" charset="0"/>
                        </a:rPr>
                        <m:t>−</m:t>
                      </m:r>
                      <m:r>
                        <a:rPr lang="en-US" b="1" i="1">
                          <a:latin typeface="Cambria Math"/>
                          <a:cs typeface="Arial" pitchFamily="34" charset="0"/>
                        </a:rPr>
                        <m:t>𝑩</m:t>
                      </m:r>
                      <m:r>
                        <a:rPr lang="en-US" b="1" i="1">
                          <a:latin typeface="Cambria Math"/>
                          <a:cs typeface="Arial" pitchFamily="34" charset="0"/>
                        </a:rPr>
                        <m:t>=</m:t>
                      </m:r>
                      <m:r>
                        <a:rPr lang="en-US" b="1" i="1">
                          <a:latin typeface="Cambria Math"/>
                          <a:cs typeface="Arial" pitchFamily="34" charset="0"/>
                        </a:rPr>
                        <m:t>𝑪</m:t>
                      </m:r>
                    </m:oMath>
                  </a14:m>
                  <a:r>
                    <a:rPr lang="en-US" b="1">
                      <a:latin typeface="Arial" pitchFamily="34" charset="0"/>
                      <a:cs typeface="Arial" pitchFamily="34" charset="0"/>
                    </a:rPr>
                    <a:t> thì </a:t>
                  </a:r>
                  <a14:m>
                    <m:oMath xmlns:m="http://schemas.openxmlformats.org/officeDocument/2006/math">
                      <m:r>
                        <a:rPr lang="en-US" b="1" i="1">
                          <a:latin typeface="Cambria Math"/>
                          <a:cs typeface="Arial" pitchFamily="34" charset="0"/>
                        </a:rPr>
                        <m:t>𝑨</m:t>
                      </m:r>
                      <m:r>
                        <a:rPr lang="en-US" b="1" i="1">
                          <a:latin typeface="Cambria Math"/>
                          <a:cs typeface="Arial" pitchFamily="34" charset="0"/>
                        </a:rPr>
                        <m:t>=</m:t>
                      </m:r>
                      <m:r>
                        <a:rPr lang="en-US" b="1" i="1">
                          <a:latin typeface="Cambria Math"/>
                          <a:cs typeface="Arial" pitchFamily="34" charset="0"/>
                        </a:rPr>
                        <m:t>𝑩</m:t>
                      </m:r>
                      <m:r>
                        <a:rPr lang="en-US" b="1" i="1">
                          <a:latin typeface="Cambria Math"/>
                          <a:cs typeface="Arial" pitchFamily="34" charset="0"/>
                        </a:rPr>
                        <m:t>+</m:t>
                      </m:r>
                      <m:r>
                        <a:rPr lang="en-US" b="1" i="1">
                          <a:latin typeface="Cambria Math"/>
                          <a:cs typeface="Arial" pitchFamily="34" charset="0"/>
                        </a:rPr>
                        <m:t>𝑪</m:t>
                      </m:r>
                    </m:oMath>
                  </a14:m>
                  <a:r>
                    <a:rPr lang="en-US" b="1">
                      <a:latin typeface="Arial" pitchFamily="34" charset="0"/>
                      <a:cs typeface="Arial" pitchFamily="34" charset="0"/>
                    </a:rPr>
                    <a:t>, ngược lại </a:t>
                  </a:r>
                  <a:br>
                    <a:rPr lang="en-US" b="1">
                      <a:latin typeface="Arial" pitchFamily="34" charset="0"/>
                      <a:cs typeface="Arial" pitchFamily="34" charset="0"/>
                    </a:rPr>
                  </a:br>
                  <a:r>
                    <a:rPr lang="en-US" b="1">
                      <a:latin typeface="Arial" pitchFamily="34" charset="0"/>
                      <a:cs typeface="Arial" pitchFamily="34" charset="0"/>
                    </a:rPr>
                    <a:t>	nếu </a:t>
                  </a:r>
                  <a14:m>
                    <m:oMath xmlns:m="http://schemas.openxmlformats.org/officeDocument/2006/math">
                      <m:r>
                        <a:rPr lang="en-US" b="1" i="1">
                          <a:latin typeface="Cambria Math"/>
                          <a:cs typeface="Arial" pitchFamily="34" charset="0"/>
                        </a:rPr>
                        <m:t>𝑨</m:t>
                      </m:r>
                      <m:r>
                        <a:rPr lang="en-US" b="1" i="1">
                          <a:latin typeface="Cambria Math"/>
                          <a:cs typeface="Arial" pitchFamily="34" charset="0"/>
                        </a:rPr>
                        <m:t>=</m:t>
                      </m:r>
                      <m:r>
                        <a:rPr lang="en-US" b="1" i="1">
                          <a:latin typeface="Cambria Math"/>
                          <a:cs typeface="Arial" pitchFamily="34" charset="0"/>
                        </a:rPr>
                        <m:t>𝑩</m:t>
                      </m:r>
                      <m:r>
                        <a:rPr lang="en-US" b="1" i="1">
                          <a:latin typeface="Cambria Math"/>
                          <a:cs typeface="Arial" pitchFamily="34" charset="0"/>
                        </a:rPr>
                        <m:t>+</m:t>
                      </m:r>
                      <m:r>
                        <a:rPr lang="en-US" b="1" i="1">
                          <a:latin typeface="Cambria Math"/>
                          <a:cs typeface="Arial" pitchFamily="34" charset="0"/>
                        </a:rPr>
                        <m:t>𝑪</m:t>
                      </m:r>
                    </m:oMath>
                  </a14:m>
                  <a:r>
                    <a:rPr lang="en-US" b="1">
                      <a:latin typeface="Arial" pitchFamily="34" charset="0"/>
                      <a:cs typeface="Arial" pitchFamily="34" charset="0"/>
                    </a:rPr>
                    <a:t> thì </a:t>
                  </a:r>
                  <a14:m>
                    <m:oMath xmlns:m="http://schemas.openxmlformats.org/officeDocument/2006/math">
                      <m:r>
                        <a:rPr lang="en-US" b="1" i="1">
                          <a:latin typeface="Cambria Math"/>
                          <a:cs typeface="Arial" pitchFamily="34" charset="0"/>
                        </a:rPr>
                        <m:t>𝑨</m:t>
                      </m:r>
                      <m:r>
                        <a:rPr lang="en-US" b="1" i="1">
                          <a:latin typeface="Cambria Math"/>
                          <a:cs typeface="Arial" pitchFamily="34" charset="0"/>
                        </a:rPr>
                        <m:t>−</m:t>
                      </m:r>
                      <m:r>
                        <a:rPr lang="en-US" b="1" i="1">
                          <a:latin typeface="Cambria Math"/>
                          <a:cs typeface="Arial" pitchFamily="34" charset="0"/>
                        </a:rPr>
                        <m:t>𝑩</m:t>
                      </m:r>
                      <m:r>
                        <a:rPr lang="en-US" b="1" i="1">
                          <a:latin typeface="Cambria Math"/>
                          <a:cs typeface="Arial" pitchFamily="34" charset="0"/>
                        </a:rPr>
                        <m:t>=</m:t>
                      </m:r>
                      <m:r>
                        <a:rPr lang="en-US" b="1" i="1">
                          <a:latin typeface="Cambria Math"/>
                          <a:cs typeface="Arial" pitchFamily="34" charset="0"/>
                        </a:rPr>
                        <m:t>𝑪</m:t>
                      </m:r>
                    </m:oMath>
                  </a14:m>
                  <a:endParaRPr lang="en-US" b="1">
                    <a:latin typeface="Arial" pitchFamily="34" charset="0"/>
                    <a:cs typeface="Arial" pitchFamily="34" charset="0"/>
                  </a:endParaRPr>
                </a:p>
              </p:txBody>
            </p:sp>
          </mc:Choice>
          <mc:Fallback>
            <p:sp>
              <p:nvSpPr>
                <p:cNvPr id="20" name="TextBox 1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93824" y="5193879"/>
                  <a:ext cx="10880899" cy="1200329"/>
                </a:xfrm>
                <a:prstGeom prst="rect">
                  <a:avLst/>
                </a:prstGeom>
                <a:blipFill>
                  <a:blip r:embed="rId5"/>
                  <a:stretch>
                    <a:fillRect l="-392" t="-2538" b="-710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13" name="AutoShape 4"/>
          <p:cNvSpPr>
            <a:spLocks noChangeArrowheads="1"/>
          </p:cNvSpPr>
          <p:nvPr/>
        </p:nvSpPr>
        <p:spPr bwMode="gray">
          <a:xfrm>
            <a:off x="448802" y="95250"/>
            <a:ext cx="4808998" cy="438151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0" scaled="1"/>
          </a:gradFill>
          <a:ln w="38100" algn="ctr">
            <a:solidFill>
              <a:srgbClr val="FFFFFF"/>
            </a:solidFill>
            <a:round/>
            <a:headEnd/>
            <a:tailEnd/>
          </a:ln>
          <a:effectLst>
            <a:outerShdw dist="63500" dir="3187806" algn="ctr" rotWithShape="0">
              <a:srgbClr val="001D3A"/>
            </a:outerShdw>
          </a:effectLst>
        </p:spPr>
        <p:txBody>
          <a:bodyPr wrap="none" lIns="121899" tIns="60949" rIns="121899" bIns="60949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en-US" sz="1900" b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1  . CỘNG VÀ TRỪ HAI ĐA THỨC</a:t>
            </a:r>
            <a:endParaRPr lang="vi-VN" sz="1900" b="1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93186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7690" y="838200"/>
            <a:ext cx="11388725" cy="153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519524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3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4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38726" y="2209801"/>
            <a:ext cx="1395474" cy="33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AutoShape 4"/>
          <p:cNvSpPr>
            <a:spLocks noChangeArrowheads="1"/>
          </p:cNvSpPr>
          <p:nvPr/>
        </p:nvSpPr>
        <p:spPr bwMode="gray">
          <a:xfrm>
            <a:off x="448802" y="95250"/>
            <a:ext cx="4808998" cy="438151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0" scaled="1"/>
          </a:gradFill>
          <a:ln w="38100" algn="ctr">
            <a:solidFill>
              <a:srgbClr val="FFFFFF"/>
            </a:solidFill>
            <a:round/>
            <a:headEnd/>
            <a:tailEnd/>
          </a:ln>
          <a:effectLst>
            <a:outerShdw dist="63500" dir="3187806" algn="ctr" rotWithShape="0">
              <a:srgbClr val="001D3A"/>
            </a:outerShdw>
          </a:effectLst>
        </p:spPr>
        <p:txBody>
          <a:bodyPr wrap="none" lIns="121899" tIns="60949" rIns="121899" bIns="60949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en-US" sz="1900" b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1  . CỘNG VÀ TRỪ HAI ĐA THỨC</a:t>
            </a:r>
            <a:endParaRPr lang="vi-VN" sz="1900" b="1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/>
          </p:nvPr>
        </p:nvGraphicFramePr>
        <p:xfrm>
          <a:off x="3075925" y="2547216"/>
          <a:ext cx="6654512" cy="6523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" name="Equation" r:id="rId5" imgW="3111480" imgH="304560" progId="Equation.DSMT4">
                  <p:embed/>
                </p:oleObj>
              </mc:Choice>
              <mc:Fallback>
                <p:oleObj name="Equation" r:id="rId5" imgW="3111480" imgH="304560" progId="Equation.DSMT4">
                  <p:embed/>
                  <p:pic>
                    <p:nvPicPr>
                      <p:cNvPr id="3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75925" y="2547216"/>
                        <a:ext cx="6654512" cy="65231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9"/>
          <p:cNvGraphicFramePr>
            <a:graphicFrameLocks noChangeAspect="1"/>
          </p:cNvGraphicFramePr>
          <p:nvPr>
            <p:extLst/>
          </p:nvPr>
        </p:nvGraphicFramePr>
        <p:xfrm>
          <a:off x="3922393" y="3115109"/>
          <a:ext cx="5322455" cy="5166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" name="Equation" r:id="rId7" imgW="2489040" imgH="241200" progId="Equation.DSMT4">
                  <p:embed/>
                </p:oleObj>
              </mc:Choice>
              <mc:Fallback>
                <p:oleObj name="Equation" r:id="rId7" imgW="2489040" imgH="241200" progId="Equation.DSMT4">
                  <p:embed/>
                  <p:pic>
                    <p:nvPicPr>
                      <p:cNvPr id="2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22393" y="3115109"/>
                        <a:ext cx="5322455" cy="51665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21"/>
          <p:cNvGraphicFramePr>
            <a:graphicFrameLocks noChangeAspect="1"/>
          </p:cNvGraphicFramePr>
          <p:nvPr>
            <p:extLst/>
          </p:nvPr>
        </p:nvGraphicFramePr>
        <p:xfrm>
          <a:off x="3922393" y="3582194"/>
          <a:ext cx="6055591" cy="6523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name="Equation" r:id="rId9" imgW="2831760" imgH="304560" progId="Equation.DSMT4">
                  <p:embed/>
                </p:oleObj>
              </mc:Choice>
              <mc:Fallback>
                <p:oleObj name="Equation" r:id="rId9" imgW="2831760" imgH="304560" progId="Equation.DSMT4">
                  <p:embed/>
                  <p:pic>
                    <p:nvPicPr>
                      <p:cNvPr id="22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22393" y="3582194"/>
                        <a:ext cx="6055591" cy="65231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22"/>
          <p:cNvGraphicFramePr>
            <a:graphicFrameLocks noChangeAspect="1"/>
          </p:cNvGraphicFramePr>
          <p:nvPr>
            <p:extLst/>
          </p:nvPr>
        </p:nvGraphicFramePr>
        <p:xfrm>
          <a:off x="3922392" y="4184940"/>
          <a:ext cx="3312102" cy="5166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" name="Equation" r:id="rId11" imgW="1549080" imgH="241200" progId="Equation.DSMT4">
                  <p:embed/>
                </p:oleObj>
              </mc:Choice>
              <mc:Fallback>
                <p:oleObj name="Equation" r:id="rId11" imgW="1549080" imgH="241200" progId="Equation.DSMT4">
                  <p:embed/>
                  <p:pic>
                    <p:nvPicPr>
                      <p:cNvPr id="23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22392" y="4184940"/>
                        <a:ext cx="3312102" cy="51665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23"/>
          <p:cNvGraphicFramePr>
            <a:graphicFrameLocks noChangeAspect="1"/>
          </p:cNvGraphicFramePr>
          <p:nvPr>
            <p:extLst/>
          </p:nvPr>
        </p:nvGraphicFramePr>
        <p:xfrm>
          <a:off x="3080907" y="4652025"/>
          <a:ext cx="6627091" cy="6523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8" name="Equation" r:id="rId13" imgW="3098520" imgH="304560" progId="Equation.DSMT4">
                  <p:embed/>
                </p:oleObj>
              </mc:Choice>
              <mc:Fallback>
                <p:oleObj name="Equation" r:id="rId13" imgW="3098520" imgH="304560" progId="Equation.DSMT4">
                  <p:embed/>
                  <p:pic>
                    <p:nvPicPr>
                      <p:cNvPr id="24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80907" y="4652025"/>
                        <a:ext cx="6627091" cy="65231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ct 24"/>
          <p:cNvGraphicFramePr>
            <a:graphicFrameLocks noChangeAspect="1"/>
          </p:cNvGraphicFramePr>
          <p:nvPr>
            <p:extLst/>
          </p:nvPr>
        </p:nvGraphicFramePr>
        <p:xfrm>
          <a:off x="3922393" y="5254771"/>
          <a:ext cx="5322455" cy="5166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9" name="Equation" r:id="rId15" imgW="2489040" imgH="241200" progId="Equation.DSMT4">
                  <p:embed/>
                </p:oleObj>
              </mc:Choice>
              <mc:Fallback>
                <p:oleObj name="Equation" r:id="rId15" imgW="2489040" imgH="241200" progId="Equation.DSMT4">
                  <p:embed/>
                  <p:pic>
                    <p:nvPicPr>
                      <p:cNvPr id="25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22393" y="5254771"/>
                        <a:ext cx="5322455" cy="51665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Object 25"/>
          <p:cNvGraphicFramePr>
            <a:graphicFrameLocks noChangeAspect="1"/>
          </p:cNvGraphicFramePr>
          <p:nvPr>
            <p:extLst/>
          </p:nvPr>
        </p:nvGraphicFramePr>
        <p:xfrm>
          <a:off x="3922393" y="5721856"/>
          <a:ext cx="6055591" cy="6523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0" name="Equation" r:id="rId17" imgW="2831760" imgH="304560" progId="Equation.DSMT4">
                  <p:embed/>
                </p:oleObj>
              </mc:Choice>
              <mc:Fallback>
                <p:oleObj name="Equation" r:id="rId17" imgW="2831760" imgH="304560" progId="Equation.DSMT4">
                  <p:embed/>
                  <p:pic>
                    <p:nvPicPr>
                      <p:cNvPr id="26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22393" y="5721856"/>
                        <a:ext cx="6055591" cy="65231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Object 26"/>
          <p:cNvGraphicFramePr>
            <a:graphicFrameLocks noChangeAspect="1"/>
          </p:cNvGraphicFramePr>
          <p:nvPr>
            <p:extLst/>
          </p:nvPr>
        </p:nvGraphicFramePr>
        <p:xfrm>
          <a:off x="3922393" y="6248401"/>
          <a:ext cx="2742045" cy="5166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1" name="Equation" r:id="rId19" imgW="1282680" imgH="241200" progId="Equation.DSMT4">
                  <p:embed/>
                </p:oleObj>
              </mc:Choice>
              <mc:Fallback>
                <p:oleObj name="Equation" r:id="rId19" imgW="1282680" imgH="241200" progId="Equation.DSMT4">
                  <p:embed/>
                  <p:pic>
                    <p:nvPicPr>
                      <p:cNvPr id="27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22393" y="6248401"/>
                        <a:ext cx="2742045" cy="51665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5115" name="Picture 123"/>
          <p:cNvPicPr>
            <a:picLocks noChangeAspect="1" noChangeArrowheads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1" y="706438"/>
            <a:ext cx="11863387" cy="1579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127777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5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4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1983" y="2133601"/>
            <a:ext cx="1395474" cy="33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2" name="Object 1"/>
          <p:cNvGraphicFramePr>
            <a:graphicFrameLocks noChangeAspect="1"/>
          </p:cNvGraphicFramePr>
          <p:nvPr>
            <p:extLst/>
          </p:nvPr>
        </p:nvGraphicFramePr>
        <p:xfrm>
          <a:off x="2903176" y="2499020"/>
          <a:ext cx="6247534" cy="650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8" name="Equation" r:id="rId5" imgW="2920680" imgH="304560" progId="Equation.DSMT4">
                  <p:embed/>
                </p:oleObj>
              </mc:Choice>
              <mc:Fallback>
                <p:oleObj name="Equation" r:id="rId5" imgW="2920680" imgH="304560" progId="Equation.DSMT4">
                  <p:embed/>
                  <p:pic>
                    <p:nvPicPr>
                      <p:cNvPr id="2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03176" y="2499020"/>
                        <a:ext cx="6247534" cy="650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AutoShape 4"/>
          <p:cNvSpPr>
            <a:spLocks noChangeArrowheads="1"/>
          </p:cNvSpPr>
          <p:nvPr/>
        </p:nvSpPr>
        <p:spPr bwMode="gray">
          <a:xfrm>
            <a:off x="448802" y="95250"/>
            <a:ext cx="4808998" cy="438151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0" scaled="1"/>
          </a:gradFill>
          <a:ln w="38100" algn="ctr">
            <a:solidFill>
              <a:srgbClr val="FFFFFF"/>
            </a:solidFill>
            <a:round/>
            <a:headEnd/>
            <a:tailEnd/>
          </a:ln>
          <a:effectLst>
            <a:outerShdw dist="63500" dir="3187806" algn="ctr" rotWithShape="0">
              <a:srgbClr val="001D3A"/>
            </a:outerShdw>
          </a:effectLst>
        </p:spPr>
        <p:txBody>
          <a:bodyPr wrap="none" lIns="121899" tIns="60949" rIns="121899" bIns="60949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en-US" sz="1900" b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1  . CỘNG VÀ TRỪ HAI ĐA THỨC</a:t>
            </a:r>
            <a:endParaRPr lang="vi-VN" sz="1900" b="1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2" name="Object 21"/>
          <p:cNvGraphicFramePr>
            <a:graphicFrameLocks noChangeAspect="1"/>
          </p:cNvGraphicFramePr>
          <p:nvPr>
            <p:extLst/>
          </p:nvPr>
        </p:nvGraphicFramePr>
        <p:xfrm>
          <a:off x="3766505" y="3081900"/>
          <a:ext cx="4889500" cy="5152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9" name="Equation" r:id="rId7" imgW="2286000" imgH="241200" progId="Equation.DSMT4">
                  <p:embed/>
                </p:oleObj>
              </mc:Choice>
              <mc:Fallback>
                <p:oleObj name="Equation" r:id="rId7" imgW="2286000" imgH="241200" progId="Equation.DSMT4">
                  <p:embed/>
                  <p:pic>
                    <p:nvPicPr>
                      <p:cNvPr id="22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66505" y="3081900"/>
                        <a:ext cx="4889500" cy="51521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ct 24"/>
          <p:cNvGraphicFramePr>
            <a:graphicFrameLocks noChangeAspect="1"/>
          </p:cNvGraphicFramePr>
          <p:nvPr>
            <p:extLst/>
          </p:nvPr>
        </p:nvGraphicFramePr>
        <p:xfrm>
          <a:off x="3766505" y="3529120"/>
          <a:ext cx="5622636" cy="650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0" name="Equation" r:id="rId9" imgW="2628720" imgH="304560" progId="Equation.DSMT4">
                  <p:embed/>
                </p:oleObj>
              </mc:Choice>
              <mc:Fallback>
                <p:oleObj name="Equation" r:id="rId9" imgW="2628720" imgH="304560" progId="Equation.DSMT4">
                  <p:embed/>
                  <p:pic>
                    <p:nvPicPr>
                      <p:cNvPr id="25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66505" y="3529120"/>
                        <a:ext cx="5622636" cy="650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Object 25"/>
          <p:cNvGraphicFramePr>
            <a:graphicFrameLocks noChangeAspect="1"/>
          </p:cNvGraphicFramePr>
          <p:nvPr>
            <p:extLst/>
          </p:nvPr>
        </p:nvGraphicFramePr>
        <p:xfrm>
          <a:off x="3766506" y="4112000"/>
          <a:ext cx="3123045" cy="5152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1" name="Equation" r:id="rId11" imgW="1460160" imgH="241200" progId="Equation.DSMT4">
                  <p:embed/>
                </p:oleObj>
              </mc:Choice>
              <mc:Fallback>
                <p:oleObj name="Equation" r:id="rId11" imgW="1460160" imgH="241200" progId="Equation.DSMT4">
                  <p:embed/>
                  <p:pic>
                    <p:nvPicPr>
                      <p:cNvPr id="26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66506" y="4112000"/>
                        <a:ext cx="3123045" cy="51521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Object 26"/>
          <p:cNvGraphicFramePr>
            <a:graphicFrameLocks noChangeAspect="1"/>
          </p:cNvGraphicFramePr>
          <p:nvPr>
            <p:extLst/>
          </p:nvPr>
        </p:nvGraphicFramePr>
        <p:xfrm>
          <a:off x="2903176" y="4559220"/>
          <a:ext cx="6247534" cy="650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2" name="Equation" r:id="rId13" imgW="2920680" imgH="304560" progId="Equation.DSMT4">
                  <p:embed/>
                </p:oleObj>
              </mc:Choice>
              <mc:Fallback>
                <p:oleObj name="Equation" r:id="rId13" imgW="2920680" imgH="304560" progId="Equation.DSMT4">
                  <p:embed/>
                  <p:pic>
                    <p:nvPicPr>
                      <p:cNvPr id="27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03176" y="4559220"/>
                        <a:ext cx="6247534" cy="650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Object 27"/>
          <p:cNvGraphicFramePr>
            <a:graphicFrameLocks noChangeAspect="1"/>
          </p:cNvGraphicFramePr>
          <p:nvPr>
            <p:extLst/>
          </p:nvPr>
        </p:nvGraphicFramePr>
        <p:xfrm>
          <a:off x="3766506" y="5142099"/>
          <a:ext cx="4863523" cy="5152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3" name="Equation" r:id="rId15" imgW="2273040" imgH="241200" progId="Equation.DSMT4">
                  <p:embed/>
                </p:oleObj>
              </mc:Choice>
              <mc:Fallback>
                <p:oleObj name="Equation" r:id="rId15" imgW="2273040" imgH="241200" progId="Equation.DSMT4">
                  <p:embed/>
                  <p:pic>
                    <p:nvPicPr>
                      <p:cNvPr id="28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66506" y="5142099"/>
                        <a:ext cx="4863523" cy="51521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" name="Object 29"/>
          <p:cNvGraphicFramePr>
            <a:graphicFrameLocks noChangeAspect="1"/>
          </p:cNvGraphicFramePr>
          <p:nvPr>
            <p:extLst/>
          </p:nvPr>
        </p:nvGraphicFramePr>
        <p:xfrm>
          <a:off x="3766505" y="5589321"/>
          <a:ext cx="6002194" cy="650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4" name="Equation" r:id="rId17" imgW="2806560" imgH="304560" progId="Equation.DSMT4">
                  <p:embed/>
                </p:oleObj>
              </mc:Choice>
              <mc:Fallback>
                <p:oleObj name="Equation" r:id="rId17" imgW="2806560" imgH="304560" progId="Equation.DSMT4">
                  <p:embed/>
                  <p:pic>
                    <p:nvPicPr>
                      <p:cNvPr id="30" name="Object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66505" y="5589321"/>
                        <a:ext cx="6002194" cy="650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" name="Object 30"/>
          <p:cNvGraphicFramePr>
            <a:graphicFrameLocks noChangeAspect="1"/>
          </p:cNvGraphicFramePr>
          <p:nvPr>
            <p:extLst/>
          </p:nvPr>
        </p:nvGraphicFramePr>
        <p:xfrm>
          <a:off x="3766506" y="6172200"/>
          <a:ext cx="3286125" cy="5152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5" name="Equation" r:id="rId19" imgW="1536480" imgH="241200" progId="Equation.DSMT4">
                  <p:embed/>
                </p:oleObj>
              </mc:Choice>
              <mc:Fallback>
                <p:oleObj name="Equation" r:id="rId19" imgW="1536480" imgH="241200" progId="Equation.DSMT4">
                  <p:embed/>
                  <p:pic>
                    <p:nvPicPr>
                      <p:cNvPr id="31" name="Object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66506" y="6172200"/>
                        <a:ext cx="3286125" cy="51521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0185" name="Picture 249"/>
          <p:cNvPicPr>
            <a:picLocks noChangeAspect="1" noChangeArrowheads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477" y="677863"/>
            <a:ext cx="11668125" cy="1871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273825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0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219201" y="533400"/>
            <a:ext cx="30059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1. Cộng và trừ hai đa thức  </a:t>
            </a:r>
            <a:endParaRPr lang="vi-VN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217613" y="1143000"/>
            <a:ext cx="17152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LUYỆN TẬP  2</a:t>
            </a:r>
            <a:endParaRPr lang="vi-VN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534679" y="2514601"/>
            <a:ext cx="77724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>
                <a:solidFill>
                  <a:srgbClr val="000000"/>
                </a:solidFill>
                <a:latin typeface="Open Sans" panose="020B0606030504020204" pitchFamily="34" charset="0"/>
              </a:rPr>
              <a:t>K = (x</a:t>
            </a:r>
            <a:r>
              <a:rPr lang="es-ES" baseline="30000">
                <a:solidFill>
                  <a:srgbClr val="000000"/>
                </a:solidFill>
                <a:latin typeface="Open Sans" panose="020B0606030504020204" pitchFamily="34" charset="0"/>
              </a:rPr>
              <a:t>2</a:t>
            </a:r>
            <a:r>
              <a:rPr lang="es-ES">
                <a:solidFill>
                  <a:srgbClr val="000000"/>
                </a:solidFill>
                <a:latin typeface="Open Sans" panose="020B0606030504020204" pitchFamily="34" charset="0"/>
              </a:rPr>
              <a:t>y + 2xy</a:t>
            </a:r>
            <a:r>
              <a:rPr lang="es-ES" baseline="30000">
                <a:solidFill>
                  <a:srgbClr val="000000"/>
                </a:solidFill>
                <a:latin typeface="Open Sans" panose="020B0606030504020204" pitchFamily="34" charset="0"/>
              </a:rPr>
              <a:t>3</a:t>
            </a:r>
            <a:r>
              <a:rPr lang="es-ES">
                <a:solidFill>
                  <a:srgbClr val="000000"/>
                </a:solidFill>
                <a:latin typeface="Open Sans" panose="020B0606030504020204" pitchFamily="34" charset="0"/>
              </a:rPr>
              <a:t>) – (7,5x</a:t>
            </a:r>
            <a:r>
              <a:rPr lang="es-ES" baseline="30000">
                <a:solidFill>
                  <a:srgbClr val="000000"/>
                </a:solidFill>
                <a:latin typeface="Open Sans" panose="020B0606030504020204" pitchFamily="34" charset="0"/>
              </a:rPr>
              <a:t>3</a:t>
            </a:r>
            <a:r>
              <a:rPr lang="es-ES">
                <a:solidFill>
                  <a:srgbClr val="000000"/>
                </a:solidFill>
                <a:latin typeface="Open Sans" panose="020B0606030504020204" pitchFamily="34" charset="0"/>
              </a:rPr>
              <a:t>y</a:t>
            </a:r>
            <a:r>
              <a:rPr lang="es-ES" baseline="30000">
                <a:solidFill>
                  <a:srgbClr val="000000"/>
                </a:solidFill>
                <a:latin typeface="Open Sans" panose="020B0606030504020204" pitchFamily="34" charset="0"/>
              </a:rPr>
              <a:t>2</a:t>
            </a:r>
            <a:r>
              <a:rPr lang="es-ES">
                <a:solidFill>
                  <a:srgbClr val="000000"/>
                </a:solidFill>
                <a:latin typeface="Open Sans" panose="020B0606030504020204" pitchFamily="34" charset="0"/>
              </a:rPr>
              <a:t> – x</a:t>
            </a:r>
            <a:r>
              <a:rPr lang="es-ES" baseline="30000">
                <a:solidFill>
                  <a:srgbClr val="000000"/>
                </a:solidFill>
                <a:latin typeface="Open Sans" panose="020B0606030504020204" pitchFamily="34" charset="0"/>
              </a:rPr>
              <a:t>3</a:t>
            </a:r>
            <a:r>
              <a:rPr lang="es-ES">
                <a:solidFill>
                  <a:srgbClr val="000000"/>
                </a:solidFill>
                <a:latin typeface="Open Sans" panose="020B0606030504020204" pitchFamily="34" charset="0"/>
              </a:rPr>
              <a:t>) + (3xy</a:t>
            </a:r>
            <a:r>
              <a:rPr lang="es-ES" baseline="30000">
                <a:solidFill>
                  <a:srgbClr val="000000"/>
                </a:solidFill>
                <a:latin typeface="Open Sans" panose="020B0606030504020204" pitchFamily="34" charset="0"/>
              </a:rPr>
              <a:t>3</a:t>
            </a:r>
            <a:r>
              <a:rPr lang="es-ES">
                <a:solidFill>
                  <a:srgbClr val="000000"/>
                </a:solidFill>
                <a:latin typeface="Open Sans" panose="020B0606030504020204" pitchFamily="34" charset="0"/>
              </a:rPr>
              <a:t> – x</a:t>
            </a:r>
            <a:r>
              <a:rPr lang="es-ES" baseline="30000">
                <a:solidFill>
                  <a:srgbClr val="000000"/>
                </a:solidFill>
                <a:latin typeface="Open Sans" panose="020B0606030504020204" pitchFamily="34" charset="0"/>
              </a:rPr>
              <a:t>2</a:t>
            </a:r>
            <a:r>
              <a:rPr lang="es-ES">
                <a:solidFill>
                  <a:srgbClr val="000000"/>
                </a:solidFill>
                <a:latin typeface="Open Sans" panose="020B0606030504020204" pitchFamily="34" charset="0"/>
              </a:rPr>
              <a:t>y + 7,5x</a:t>
            </a:r>
            <a:r>
              <a:rPr lang="es-ES" baseline="30000">
                <a:solidFill>
                  <a:srgbClr val="000000"/>
                </a:solidFill>
                <a:latin typeface="Open Sans" panose="020B0606030504020204" pitchFamily="34" charset="0"/>
              </a:rPr>
              <a:t>3</a:t>
            </a:r>
            <a:r>
              <a:rPr lang="es-ES">
                <a:solidFill>
                  <a:srgbClr val="000000"/>
                </a:solidFill>
                <a:latin typeface="Open Sans" panose="020B0606030504020204" pitchFamily="34" charset="0"/>
              </a:rPr>
              <a:t>y</a:t>
            </a:r>
            <a:r>
              <a:rPr lang="es-ES" baseline="30000">
                <a:solidFill>
                  <a:srgbClr val="000000"/>
                </a:solidFill>
                <a:latin typeface="Open Sans" panose="020B0606030504020204" pitchFamily="34" charset="0"/>
              </a:rPr>
              <a:t>2</a:t>
            </a:r>
            <a:r>
              <a:rPr lang="es-ES">
                <a:solidFill>
                  <a:srgbClr val="000000"/>
                </a:solidFill>
                <a:latin typeface="Open Sans" panose="020B0606030504020204" pitchFamily="34" charset="0"/>
              </a:rPr>
              <a:t>)</a:t>
            </a:r>
          </a:p>
          <a:p>
            <a:pPr algn="just"/>
            <a:r>
              <a:rPr lang="es-ES">
                <a:solidFill>
                  <a:srgbClr val="000000"/>
                </a:solidFill>
                <a:latin typeface="Open Sans" panose="020B0606030504020204" pitchFamily="34" charset="0"/>
              </a:rPr>
              <a:t>= x</a:t>
            </a:r>
            <a:r>
              <a:rPr lang="es-ES" baseline="30000">
                <a:solidFill>
                  <a:srgbClr val="000000"/>
                </a:solidFill>
                <a:latin typeface="Open Sans" panose="020B0606030504020204" pitchFamily="34" charset="0"/>
              </a:rPr>
              <a:t>2</a:t>
            </a:r>
            <a:r>
              <a:rPr lang="es-ES">
                <a:solidFill>
                  <a:srgbClr val="000000"/>
                </a:solidFill>
                <a:latin typeface="Open Sans" panose="020B0606030504020204" pitchFamily="34" charset="0"/>
              </a:rPr>
              <a:t>y + 2xy</a:t>
            </a:r>
            <a:r>
              <a:rPr lang="es-ES" baseline="30000">
                <a:solidFill>
                  <a:srgbClr val="000000"/>
                </a:solidFill>
                <a:latin typeface="Open Sans" panose="020B0606030504020204" pitchFamily="34" charset="0"/>
              </a:rPr>
              <a:t>3</a:t>
            </a:r>
            <a:r>
              <a:rPr lang="es-ES">
                <a:solidFill>
                  <a:srgbClr val="000000"/>
                </a:solidFill>
                <a:latin typeface="Open Sans" panose="020B0606030504020204" pitchFamily="34" charset="0"/>
              </a:rPr>
              <a:t> – 7,5x</a:t>
            </a:r>
            <a:r>
              <a:rPr lang="es-ES" baseline="30000">
                <a:solidFill>
                  <a:srgbClr val="000000"/>
                </a:solidFill>
                <a:latin typeface="Open Sans" panose="020B0606030504020204" pitchFamily="34" charset="0"/>
              </a:rPr>
              <a:t>3</a:t>
            </a:r>
            <a:r>
              <a:rPr lang="es-ES">
                <a:solidFill>
                  <a:srgbClr val="000000"/>
                </a:solidFill>
                <a:latin typeface="Open Sans" panose="020B0606030504020204" pitchFamily="34" charset="0"/>
              </a:rPr>
              <a:t>y</a:t>
            </a:r>
            <a:r>
              <a:rPr lang="es-ES" baseline="30000">
                <a:solidFill>
                  <a:srgbClr val="000000"/>
                </a:solidFill>
                <a:latin typeface="Open Sans" panose="020B0606030504020204" pitchFamily="34" charset="0"/>
              </a:rPr>
              <a:t>2</a:t>
            </a:r>
            <a:r>
              <a:rPr lang="es-ES">
                <a:solidFill>
                  <a:srgbClr val="000000"/>
                </a:solidFill>
                <a:latin typeface="Open Sans" panose="020B0606030504020204" pitchFamily="34" charset="0"/>
              </a:rPr>
              <a:t> + x</a:t>
            </a:r>
            <a:r>
              <a:rPr lang="es-ES" baseline="30000">
                <a:solidFill>
                  <a:srgbClr val="000000"/>
                </a:solidFill>
                <a:latin typeface="Open Sans" panose="020B0606030504020204" pitchFamily="34" charset="0"/>
              </a:rPr>
              <a:t>3</a:t>
            </a:r>
            <a:r>
              <a:rPr lang="es-ES">
                <a:solidFill>
                  <a:srgbClr val="000000"/>
                </a:solidFill>
                <a:latin typeface="Open Sans" panose="020B0606030504020204" pitchFamily="34" charset="0"/>
              </a:rPr>
              <a:t> + 3xy</a:t>
            </a:r>
            <a:r>
              <a:rPr lang="es-ES" baseline="30000">
                <a:solidFill>
                  <a:srgbClr val="000000"/>
                </a:solidFill>
                <a:latin typeface="Open Sans" panose="020B0606030504020204" pitchFamily="34" charset="0"/>
              </a:rPr>
              <a:t>3</a:t>
            </a:r>
            <a:r>
              <a:rPr lang="es-ES">
                <a:solidFill>
                  <a:srgbClr val="000000"/>
                </a:solidFill>
                <a:latin typeface="Open Sans" panose="020B0606030504020204" pitchFamily="34" charset="0"/>
              </a:rPr>
              <a:t> – x</a:t>
            </a:r>
            <a:r>
              <a:rPr lang="es-ES" baseline="30000">
                <a:solidFill>
                  <a:srgbClr val="000000"/>
                </a:solidFill>
                <a:latin typeface="Open Sans" panose="020B0606030504020204" pitchFamily="34" charset="0"/>
              </a:rPr>
              <a:t>2</a:t>
            </a:r>
            <a:r>
              <a:rPr lang="es-ES">
                <a:solidFill>
                  <a:srgbClr val="000000"/>
                </a:solidFill>
                <a:latin typeface="Open Sans" panose="020B0606030504020204" pitchFamily="34" charset="0"/>
              </a:rPr>
              <a:t>y + 7,5x</a:t>
            </a:r>
            <a:r>
              <a:rPr lang="es-ES" baseline="30000">
                <a:solidFill>
                  <a:srgbClr val="000000"/>
                </a:solidFill>
                <a:latin typeface="Open Sans" panose="020B0606030504020204" pitchFamily="34" charset="0"/>
              </a:rPr>
              <a:t>3</a:t>
            </a:r>
            <a:r>
              <a:rPr lang="es-ES">
                <a:solidFill>
                  <a:srgbClr val="000000"/>
                </a:solidFill>
                <a:latin typeface="Open Sans" panose="020B0606030504020204" pitchFamily="34" charset="0"/>
              </a:rPr>
              <a:t>y</a:t>
            </a:r>
            <a:r>
              <a:rPr lang="es-ES" baseline="30000">
                <a:solidFill>
                  <a:srgbClr val="000000"/>
                </a:solidFill>
                <a:latin typeface="Open Sans" panose="020B0606030504020204" pitchFamily="34" charset="0"/>
              </a:rPr>
              <a:t>2</a:t>
            </a:r>
            <a:endParaRPr lang="es-ES">
              <a:solidFill>
                <a:srgbClr val="000000"/>
              </a:solidFill>
              <a:latin typeface="Open Sans" panose="020B0606030504020204" pitchFamily="34" charset="0"/>
            </a:endParaRPr>
          </a:p>
          <a:p>
            <a:pPr algn="just"/>
            <a:r>
              <a:rPr lang="es-ES">
                <a:solidFill>
                  <a:srgbClr val="000000"/>
                </a:solidFill>
                <a:latin typeface="Open Sans" panose="020B0606030504020204" pitchFamily="34" charset="0"/>
              </a:rPr>
              <a:t>= (x</a:t>
            </a:r>
            <a:r>
              <a:rPr lang="es-ES" baseline="30000">
                <a:solidFill>
                  <a:srgbClr val="000000"/>
                </a:solidFill>
                <a:latin typeface="Open Sans" panose="020B0606030504020204" pitchFamily="34" charset="0"/>
              </a:rPr>
              <a:t>2</a:t>
            </a:r>
            <a:r>
              <a:rPr lang="es-ES">
                <a:solidFill>
                  <a:srgbClr val="000000"/>
                </a:solidFill>
                <a:latin typeface="Open Sans" panose="020B0606030504020204" pitchFamily="34" charset="0"/>
              </a:rPr>
              <a:t>y – x</a:t>
            </a:r>
            <a:r>
              <a:rPr lang="es-ES" baseline="30000">
                <a:solidFill>
                  <a:srgbClr val="000000"/>
                </a:solidFill>
                <a:latin typeface="Open Sans" panose="020B0606030504020204" pitchFamily="34" charset="0"/>
              </a:rPr>
              <a:t>2</a:t>
            </a:r>
            <a:r>
              <a:rPr lang="es-ES">
                <a:solidFill>
                  <a:srgbClr val="000000"/>
                </a:solidFill>
                <a:latin typeface="Open Sans" panose="020B0606030504020204" pitchFamily="34" charset="0"/>
              </a:rPr>
              <a:t>y) + (2xy</a:t>
            </a:r>
            <a:r>
              <a:rPr lang="es-ES" baseline="30000">
                <a:solidFill>
                  <a:srgbClr val="000000"/>
                </a:solidFill>
                <a:latin typeface="Open Sans" panose="020B0606030504020204" pitchFamily="34" charset="0"/>
              </a:rPr>
              <a:t>3</a:t>
            </a:r>
            <a:r>
              <a:rPr lang="es-ES">
                <a:solidFill>
                  <a:srgbClr val="000000"/>
                </a:solidFill>
                <a:latin typeface="Open Sans" panose="020B0606030504020204" pitchFamily="34" charset="0"/>
              </a:rPr>
              <a:t> + 3xy</a:t>
            </a:r>
            <a:r>
              <a:rPr lang="es-ES" baseline="30000">
                <a:solidFill>
                  <a:srgbClr val="000000"/>
                </a:solidFill>
                <a:latin typeface="Open Sans" panose="020B0606030504020204" pitchFamily="34" charset="0"/>
              </a:rPr>
              <a:t>3</a:t>
            </a:r>
            <a:r>
              <a:rPr lang="es-ES">
                <a:solidFill>
                  <a:srgbClr val="000000"/>
                </a:solidFill>
                <a:latin typeface="Open Sans" panose="020B0606030504020204" pitchFamily="34" charset="0"/>
              </a:rPr>
              <a:t>) + (7,5x</a:t>
            </a:r>
            <a:r>
              <a:rPr lang="es-ES" baseline="30000">
                <a:solidFill>
                  <a:srgbClr val="000000"/>
                </a:solidFill>
                <a:latin typeface="Open Sans" panose="020B0606030504020204" pitchFamily="34" charset="0"/>
              </a:rPr>
              <a:t>3</a:t>
            </a:r>
            <a:r>
              <a:rPr lang="es-ES">
                <a:solidFill>
                  <a:srgbClr val="000000"/>
                </a:solidFill>
                <a:latin typeface="Open Sans" panose="020B0606030504020204" pitchFamily="34" charset="0"/>
              </a:rPr>
              <a:t>y</a:t>
            </a:r>
            <a:r>
              <a:rPr lang="es-ES" baseline="30000">
                <a:solidFill>
                  <a:srgbClr val="000000"/>
                </a:solidFill>
                <a:latin typeface="Open Sans" panose="020B0606030504020204" pitchFamily="34" charset="0"/>
              </a:rPr>
              <a:t>2 </a:t>
            </a:r>
            <a:r>
              <a:rPr lang="es-ES">
                <a:solidFill>
                  <a:srgbClr val="000000"/>
                </a:solidFill>
                <a:latin typeface="Open Sans" panose="020B0606030504020204" pitchFamily="34" charset="0"/>
              </a:rPr>
              <a:t>– 7,5x</a:t>
            </a:r>
            <a:r>
              <a:rPr lang="es-ES" baseline="30000">
                <a:solidFill>
                  <a:srgbClr val="000000"/>
                </a:solidFill>
                <a:latin typeface="Open Sans" panose="020B0606030504020204" pitchFamily="34" charset="0"/>
              </a:rPr>
              <a:t>3</a:t>
            </a:r>
            <a:r>
              <a:rPr lang="es-ES">
                <a:solidFill>
                  <a:srgbClr val="000000"/>
                </a:solidFill>
                <a:latin typeface="Open Sans" panose="020B0606030504020204" pitchFamily="34" charset="0"/>
              </a:rPr>
              <a:t>y</a:t>
            </a:r>
            <a:r>
              <a:rPr lang="es-ES" baseline="30000">
                <a:solidFill>
                  <a:srgbClr val="000000"/>
                </a:solidFill>
                <a:latin typeface="Open Sans" panose="020B0606030504020204" pitchFamily="34" charset="0"/>
              </a:rPr>
              <a:t>2</a:t>
            </a:r>
            <a:r>
              <a:rPr lang="es-ES">
                <a:solidFill>
                  <a:srgbClr val="000000"/>
                </a:solidFill>
                <a:latin typeface="Open Sans" panose="020B0606030504020204" pitchFamily="34" charset="0"/>
              </a:rPr>
              <a:t>) + x</a:t>
            </a:r>
            <a:r>
              <a:rPr lang="es-ES" baseline="30000">
                <a:solidFill>
                  <a:srgbClr val="000000"/>
                </a:solidFill>
                <a:latin typeface="Open Sans" panose="020B0606030504020204" pitchFamily="34" charset="0"/>
              </a:rPr>
              <a:t>3</a:t>
            </a:r>
            <a:endParaRPr lang="es-ES">
              <a:solidFill>
                <a:srgbClr val="000000"/>
              </a:solidFill>
              <a:latin typeface="Open Sans" panose="020B0606030504020204" pitchFamily="34" charset="0"/>
            </a:endParaRPr>
          </a:p>
          <a:p>
            <a:pPr algn="just"/>
            <a:r>
              <a:rPr lang="es-ES">
                <a:solidFill>
                  <a:srgbClr val="000000"/>
                </a:solidFill>
                <a:latin typeface="Open Sans" panose="020B0606030504020204" pitchFamily="34" charset="0"/>
              </a:rPr>
              <a:t>= 5xy</a:t>
            </a:r>
            <a:r>
              <a:rPr lang="es-ES" baseline="30000">
                <a:solidFill>
                  <a:srgbClr val="000000"/>
                </a:solidFill>
                <a:latin typeface="Open Sans" panose="020B0606030504020204" pitchFamily="34" charset="0"/>
              </a:rPr>
              <a:t>3</a:t>
            </a:r>
            <a:r>
              <a:rPr lang="es-ES">
                <a:solidFill>
                  <a:srgbClr val="000000"/>
                </a:solidFill>
                <a:latin typeface="Open Sans" panose="020B0606030504020204" pitchFamily="34" charset="0"/>
              </a:rPr>
              <a:t> + x</a:t>
            </a:r>
            <a:r>
              <a:rPr lang="es-ES" baseline="30000">
                <a:solidFill>
                  <a:srgbClr val="000000"/>
                </a:solidFill>
                <a:latin typeface="Open Sans" panose="020B0606030504020204" pitchFamily="34" charset="0"/>
              </a:rPr>
              <a:t>3</a:t>
            </a:r>
            <a:r>
              <a:rPr lang="es-ES">
                <a:solidFill>
                  <a:srgbClr val="000000"/>
                </a:solidFill>
                <a:latin typeface="Open Sans" panose="020B0606030504020204" pitchFamily="34" charset="0"/>
              </a:rPr>
              <a:t>.</a:t>
            </a:r>
            <a:endParaRPr lang="es-ES">
              <a:solidFill>
                <a:srgbClr val="000000"/>
              </a:solidFill>
              <a:latin typeface="Open Sans" panose="020B0606030504020204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534680" y="4267201"/>
            <a:ext cx="6092825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es-ES">
                <a:solidFill>
                  <a:srgbClr val="000000"/>
                </a:solidFill>
                <a:latin typeface="Open Sans" panose="020B0606030504020204" pitchFamily="34" charset="0"/>
              </a:rPr>
              <a:t>Thay x = 2 và y = −1 vào đa thức thu gọn ở trên, ta được:</a:t>
            </a:r>
          </a:p>
          <a:p>
            <a:pPr algn="just"/>
            <a:r>
              <a:rPr lang="es-ES">
                <a:solidFill>
                  <a:srgbClr val="000000"/>
                </a:solidFill>
                <a:latin typeface="Open Sans" panose="020B0606030504020204" pitchFamily="34" charset="0"/>
              </a:rPr>
              <a:t>K = 5.2.(–1)</a:t>
            </a:r>
            <a:r>
              <a:rPr lang="es-ES" baseline="30000">
                <a:solidFill>
                  <a:srgbClr val="000000"/>
                </a:solidFill>
                <a:latin typeface="Open Sans" panose="020B0606030504020204" pitchFamily="34" charset="0"/>
              </a:rPr>
              <a:t>3</a:t>
            </a:r>
            <a:r>
              <a:rPr lang="es-ES">
                <a:solidFill>
                  <a:srgbClr val="000000"/>
                </a:solidFill>
                <a:latin typeface="Open Sans" panose="020B0606030504020204" pitchFamily="34" charset="0"/>
              </a:rPr>
              <a:t> + 2</a:t>
            </a:r>
            <a:r>
              <a:rPr lang="es-ES" baseline="30000">
                <a:solidFill>
                  <a:srgbClr val="000000"/>
                </a:solidFill>
                <a:latin typeface="Open Sans" panose="020B0606030504020204" pitchFamily="34" charset="0"/>
              </a:rPr>
              <a:t>3</a:t>
            </a:r>
            <a:r>
              <a:rPr lang="es-ES">
                <a:solidFill>
                  <a:srgbClr val="000000"/>
                </a:solidFill>
                <a:latin typeface="Open Sans" panose="020B0606030504020204" pitchFamily="34" charset="0"/>
              </a:rPr>
              <a:t> = 10.(–1) + 8 = –2.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057401" y="1752600"/>
            <a:ext cx="8996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/>
              <a:t>Lời giải </a:t>
            </a:r>
            <a:endParaRPr lang="vi-VN" u="sng"/>
          </a:p>
        </p:txBody>
      </p:sp>
    </p:spTree>
    <p:extLst>
      <p:ext uri="{BB962C8B-B14F-4D97-AF65-F5344CB8AC3E}">
        <p14:creationId xmlns:p14="http://schemas.microsoft.com/office/powerpoint/2010/main" val="221376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627162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242</Words>
  <Application>Microsoft Office PowerPoint</Application>
  <PresentationFormat>Widescreen</PresentationFormat>
  <Paragraphs>43</Paragraphs>
  <Slides>9</Slides>
  <Notes>7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8" baseType="lpstr">
      <vt:lpstr>Arial</vt:lpstr>
      <vt:lpstr>Calibri</vt:lpstr>
      <vt:lpstr>Calibri Light</vt:lpstr>
      <vt:lpstr>Cambria Math</vt:lpstr>
      <vt:lpstr>Open Sans</vt:lpstr>
      <vt:lpstr>Times New Roman</vt:lpstr>
      <vt:lpstr>Wingdings</vt:lpstr>
      <vt:lpstr>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1</cp:revision>
  <dcterms:created xsi:type="dcterms:W3CDTF">2025-05-22T02:36:15Z</dcterms:created>
  <dcterms:modified xsi:type="dcterms:W3CDTF">2025-05-22T02:36:44Z</dcterms:modified>
</cp:coreProperties>
</file>