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7BAB8-CA7D-4D11-9DF4-B0B451718A1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2146A-269B-406C-B0DA-342A8FD32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2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1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6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84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9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1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9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9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3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7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9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38B28-07F9-48E9-AFD3-382595C25AF1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C76F5-6F7B-489D-817E-4B805828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7.png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24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6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8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33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5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8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00600" y="685801"/>
            <a:ext cx="4666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>
                <a:latin typeface="+mj-lt"/>
              </a:rPr>
              <a:t>Chương I  ĐA THỨC  </a:t>
            </a:r>
            <a:endParaRPr lang="vi-VN" sz="3600" b="1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1" y="1524001"/>
            <a:ext cx="8815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/>
              <a:t>BÀI 3. PHÉP CỘNG VÀ PHÉP TRỪ ĐA THỨC</a:t>
            </a:r>
            <a:endParaRPr lang="vi-VN" sz="3200" b="1" dirty="0"/>
          </a:p>
        </p:txBody>
      </p:sp>
    </p:spTree>
    <p:extLst>
      <p:ext uri="{BB962C8B-B14F-4D97-AF65-F5344CB8AC3E}">
        <p14:creationId xmlns:p14="http://schemas.microsoft.com/office/powerpoint/2010/main" val="42762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4163" y="838200"/>
            <a:ext cx="8169274" cy="2667000"/>
            <a:chOff x="282575" y="764412"/>
            <a:chExt cx="8169274" cy="2667000"/>
          </a:xfrm>
        </p:grpSpPr>
        <p:sp>
          <p:nvSpPr>
            <p:cNvPr id="3" name="Rounded Rectangle 2"/>
            <p:cNvSpPr/>
            <p:nvPr/>
          </p:nvSpPr>
          <p:spPr>
            <a:xfrm>
              <a:off x="282575" y="764412"/>
              <a:ext cx="8021637" cy="2667000"/>
            </a:xfrm>
            <a:prstGeom prst="roundRect">
              <a:avLst>
                <a:gd name="adj" fmla="val 4061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9412" y="840611"/>
              <a:ext cx="8072437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latin typeface="Arial" pitchFamily="34" charset="0"/>
                  <a:cs typeface="Arial" pitchFamily="34" charset="0"/>
                </a:rPr>
                <a:t>      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Trong buổi sinh hoạt câu lạc bộ Toán học của lớp, hai bạn tính giá trị của hai đa thức </a:t>
              </a:r>
              <a:endParaRPr lang="en-US" sz="2600" b="1">
                <a:latin typeface="Arial" pitchFamily="34" charset="0"/>
                <a:cs typeface="Arial" pitchFamily="34" charset="0"/>
              </a:endParaRPr>
            </a:p>
            <a:p>
              <a:r>
                <a:rPr lang="en-US" sz="2600" b="1">
                  <a:latin typeface="Arial" pitchFamily="34" charset="0"/>
                  <a:cs typeface="Arial" pitchFamily="34" charset="0"/>
                </a:rPr>
                <a:t>	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P 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= 2x</a:t>
              </a:r>
              <a:r>
                <a:rPr lang="vi-VN" sz="2600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– xy</a:t>
              </a:r>
              <a:r>
                <a:rPr lang="vi-VN" sz="2600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+ 22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 và 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Q = xy</a:t>
              </a:r>
              <a:r>
                <a:rPr lang="vi-VN" sz="2600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– 2x</a:t>
              </a:r>
              <a:r>
                <a:rPr lang="vi-VN" sz="2600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vi-VN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+ 23 </a:t>
              </a:r>
              <a:r>
                <a:rPr lang="en-US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600" b="1">
                  <a:latin typeface="Arial" pitchFamily="34" charset="0"/>
                  <a:cs typeface="Arial" pitchFamily="34" charset="0"/>
                </a:rPr>
                <a:t>	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tại 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những giá trị cho trước của x và y. </a:t>
              </a:r>
              <a:endParaRPr lang="en-US" sz="2600" b="1">
                <a:latin typeface="Arial" pitchFamily="34" charset="0"/>
                <a:cs typeface="Arial" pitchFamily="34" charset="0"/>
              </a:endParaRPr>
            </a:p>
            <a:p>
              <a:r>
                <a:rPr lang="vi-VN" sz="2600" b="1">
                  <a:latin typeface="Arial" pitchFamily="34" charset="0"/>
                  <a:cs typeface="Arial" pitchFamily="34" charset="0"/>
                </a:rPr>
                <a:t>Kết 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quả được ghi lại như bảng bên. Ban giám khảo cho biết một cột chắc chắn có kết quả sai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.</a:t>
              </a:r>
              <a:endParaRPr lang="en-US" sz="2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AutoShape 2" descr="Cơ cấu dân số theo giới là gì? Công thức tính và Ý nghĩa"/>
          <p:cNvSpPr>
            <a:spLocks noChangeAspect="1" noChangeArrowheads="1"/>
          </p:cNvSpPr>
          <p:nvPr/>
        </p:nvSpPr>
        <p:spPr bwMode="auto">
          <a:xfrm>
            <a:off x="1571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0" y="78225"/>
            <a:ext cx="2720181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8534400" y="914400"/>
            <a:ext cx="3403656" cy="2548354"/>
            <a:chOff x="8532812" y="914400"/>
            <a:chExt cx="3403656" cy="2548354"/>
          </a:xfrm>
        </p:grpSpPr>
        <p:sp>
          <p:nvSpPr>
            <p:cNvPr id="16" name="TextBox 15"/>
            <p:cNvSpPr txBox="1"/>
            <p:nvPr/>
          </p:nvSpPr>
          <p:spPr>
            <a:xfrm>
              <a:off x="9675812" y="3124200"/>
              <a:ext cx="1363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Bảng 1.1</a:t>
              </a:r>
              <a:endParaRPr lang="en-US" sz="16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089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1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2812" y="914400"/>
              <a:ext cx="3403656" cy="2158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4038601"/>
            <a:ext cx="8639175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15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48804" y="762000"/>
            <a:ext cx="11438396" cy="1828800"/>
            <a:chOff x="447216" y="1086761"/>
            <a:chExt cx="11438396" cy="1828800"/>
          </a:xfrm>
        </p:grpSpPr>
        <p:sp>
          <p:nvSpPr>
            <p:cNvPr id="17" name="Rounded Rectangle 16"/>
            <p:cNvSpPr/>
            <p:nvPr/>
          </p:nvSpPr>
          <p:spPr>
            <a:xfrm>
              <a:off x="447216" y="1086761"/>
              <a:ext cx="11400298" cy="1828800"/>
            </a:xfrm>
            <a:prstGeom prst="roundRect">
              <a:avLst>
                <a:gd name="adj" fmla="val 3662"/>
              </a:avLst>
            </a:prstGeom>
            <a:solidFill>
              <a:srgbClr val="E5F3F7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9912" y="1173593"/>
              <a:ext cx="113157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     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Cho hai đa thức 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A = 5x</a:t>
              </a:r>
              <a:r>
                <a:rPr lang="es-ES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+ 5x – 3 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và 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B = xy – 4x</a:t>
              </a:r>
              <a:r>
                <a:rPr lang="es-ES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+ 5x – 1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vi-VN" b="1">
                  <a:latin typeface="Arial" pitchFamily="34" charset="0"/>
                  <a:cs typeface="Arial" pitchFamily="34" charset="0"/>
                </a:rPr>
                <a:t>Thực hiện phép cộng hai đa thức A và B bằng cách tiến hành các bước sau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:</a:t>
              </a:r>
              <a:endParaRPr lang="en-US" b="1">
                <a:latin typeface="Arial" pitchFamily="34" charset="0"/>
                <a:cs typeface="Arial" pitchFamily="34" charset="0"/>
              </a:endParaRPr>
            </a:p>
            <a:p>
              <a:r>
                <a:rPr lang="es-ES" b="1">
                  <a:latin typeface="Arial" pitchFamily="34" charset="0"/>
                  <a:cs typeface="Arial" pitchFamily="34" charset="0"/>
                </a:rPr>
                <a:t>	+ Lập 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tổng A + B = (5x</a:t>
              </a:r>
              <a:r>
                <a:rPr lang="es-ES" b="1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y + 5x – 3) + (xy – 4x</a:t>
              </a:r>
              <a:r>
                <a:rPr lang="es-ES" b="1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y + 5x – 1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).</a:t>
              </a:r>
            </a:p>
            <a:p>
              <a:r>
                <a:rPr lang="en-US" b="1">
                  <a:latin typeface="Arial" pitchFamily="34" charset="0"/>
                  <a:cs typeface="Arial" pitchFamily="34" charset="0"/>
                </a:rPr>
                <a:t>	+ 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Bỏ 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dấu ngoặc và thu gọn đa thức nhận được.</a:t>
              </a:r>
            </a:p>
          </p:txBody>
        </p:sp>
        <p:pic>
          <p:nvPicPr>
            <p:cNvPr id="30725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00" t="8129" r="23873" b="34426"/>
            <a:stretch/>
          </p:blipFill>
          <p:spPr bwMode="auto">
            <a:xfrm>
              <a:off x="608012" y="1197465"/>
              <a:ext cx="1382420" cy="426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9" name="Picture 4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838" y="2722495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AutoShape 4"/>
          <p:cNvSpPr>
            <a:spLocks noChangeArrowheads="1"/>
          </p:cNvSpPr>
          <p:nvPr/>
        </p:nvSpPr>
        <p:spPr bwMode="gray">
          <a:xfrm>
            <a:off x="448802" y="95250"/>
            <a:ext cx="48089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CỘNG VÀ TRỪ HAI ĐA THỨC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23975" y="3117532"/>
            <a:ext cx="985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vi-VN" b="1">
                <a:latin typeface="Arial" pitchFamily="34" charset="0"/>
                <a:cs typeface="Arial" pitchFamily="34" charset="0"/>
              </a:rPr>
              <a:t>Thực hiện phép cộng hai đa thức A và B theo các bước sau: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581400"/>
            <a:ext cx="985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>
                <a:latin typeface="Arial" pitchFamily="34" charset="0"/>
                <a:cs typeface="Arial" pitchFamily="34" charset="0"/>
              </a:rPr>
              <a:t>Lập tổng A + B = (5x</a:t>
            </a:r>
            <a:r>
              <a:rPr lang="es-ES" b="1" baseline="30000">
                <a:latin typeface="Arial" pitchFamily="34" charset="0"/>
                <a:cs typeface="Arial" pitchFamily="34" charset="0"/>
              </a:rPr>
              <a:t>2</a:t>
            </a:r>
            <a:r>
              <a:rPr lang="es-ES" b="1">
                <a:latin typeface="Arial" pitchFamily="34" charset="0"/>
                <a:cs typeface="Arial" pitchFamily="34" charset="0"/>
              </a:rPr>
              <a:t>y + 5x – 3) + (xy – 4x</a:t>
            </a:r>
            <a:r>
              <a:rPr lang="es-ES" b="1" baseline="30000">
                <a:latin typeface="Arial" pitchFamily="34" charset="0"/>
                <a:cs typeface="Arial" pitchFamily="34" charset="0"/>
              </a:rPr>
              <a:t>2</a:t>
            </a:r>
            <a:r>
              <a:rPr lang="es-ES" b="1">
                <a:latin typeface="Arial" pitchFamily="34" charset="0"/>
                <a:cs typeface="Arial" pitchFamily="34" charset="0"/>
              </a:rPr>
              <a:t>y + 5x – 1).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6338" y="4038005"/>
            <a:ext cx="985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vi-VN" b="1">
                <a:latin typeface="Arial" pitchFamily="34" charset="0"/>
                <a:cs typeface="Arial" pitchFamily="34" charset="0"/>
              </a:rPr>
              <a:t>Bỏ dấu ngoặc và thu gọn đa thức nhận được.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84513" y="4499670"/>
            <a:ext cx="985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vi-VN" b="1">
                <a:latin typeface="Arial" pitchFamily="34" charset="0"/>
                <a:cs typeface="Arial" pitchFamily="34" charset="0"/>
              </a:rPr>
              <a:t>Bỏ dấu ngoặc và thu gọn đa thức nhận được.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048001" y="4970861"/>
          <a:ext cx="59150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6" imgW="2514600" imgH="241200" progId="Equation.DSMT4">
                  <p:embed/>
                </p:oleObj>
              </mc:Choice>
              <mc:Fallback>
                <p:oleObj name="Equation" r:id="rId6" imgW="2514600" imgH="2412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4970861"/>
                        <a:ext cx="59150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886201" y="5486400"/>
          <a:ext cx="58848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8" imgW="2501640" imgH="304560" progId="Equation.DSMT4">
                  <p:embed/>
                </p:oleObj>
              </mc:Choice>
              <mc:Fallback>
                <p:oleObj name="Equation" r:id="rId8" imgW="2501640" imgH="3045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5486400"/>
                        <a:ext cx="588486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3886200" y="6137276"/>
          <a:ext cx="29273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10" imgW="1244520" imgH="241200" progId="Equation.DSMT4">
                  <p:embed/>
                </p:oleObj>
              </mc:Choice>
              <mc:Fallback>
                <p:oleObj name="Equation" r:id="rId10" imgW="1244520" imgH="2412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6137276"/>
                        <a:ext cx="292735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61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838" y="2722495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AutoShape 4"/>
          <p:cNvSpPr>
            <a:spLocks noChangeArrowheads="1"/>
          </p:cNvSpPr>
          <p:nvPr/>
        </p:nvSpPr>
        <p:spPr bwMode="gray">
          <a:xfrm>
            <a:off x="448802" y="95250"/>
            <a:ext cx="48089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CỘNG VÀ TRỪ HAI ĐA THỨC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6300" y="3252143"/>
            <a:ext cx="1647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n-US" b="1">
                <a:latin typeface="Arial" pitchFamily="34" charset="0"/>
                <a:cs typeface="Arial" pitchFamily="34" charset="0"/>
              </a:rPr>
              <a:t>Ta có : 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657601" y="3124200"/>
          <a:ext cx="6453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2743200" imgH="304560" progId="Equation.DSMT4">
                  <p:embed/>
                </p:oleObj>
              </mc:Choice>
              <mc:Fallback>
                <p:oleObj name="Equation" r:id="rId5" imgW="2743200" imgH="30456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1" y="3124200"/>
                        <a:ext cx="645318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4508500" y="4639907"/>
          <a:ext cx="58547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2489040" imgH="304560" progId="Equation.DSMT4">
                  <p:embed/>
                </p:oleObj>
              </mc:Choice>
              <mc:Fallback>
                <p:oleObj name="Equation" r:id="rId7" imgW="2489040" imgH="3045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4639907"/>
                        <a:ext cx="58547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4508500" y="5478108"/>
          <a:ext cx="22415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952200" imgH="241200" progId="Equation.DSMT4">
                  <p:embed/>
                </p:oleObj>
              </mc:Choice>
              <mc:Fallback>
                <p:oleObj name="Equation" r:id="rId9" imgW="952200" imgH="2412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5478108"/>
                        <a:ext cx="224155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48804" y="762000"/>
            <a:ext cx="11438396" cy="1828800"/>
            <a:chOff x="447216" y="762000"/>
            <a:chExt cx="11438396" cy="1828800"/>
          </a:xfrm>
        </p:grpSpPr>
        <p:sp>
          <p:nvSpPr>
            <p:cNvPr id="17" name="Rounded Rectangle 16"/>
            <p:cNvSpPr/>
            <p:nvPr/>
          </p:nvSpPr>
          <p:spPr>
            <a:xfrm>
              <a:off x="447216" y="762000"/>
              <a:ext cx="11400298" cy="1828800"/>
            </a:xfrm>
            <a:prstGeom prst="roundRect">
              <a:avLst>
                <a:gd name="adj" fmla="val 3662"/>
              </a:avLst>
            </a:prstGeom>
            <a:solidFill>
              <a:srgbClr val="E5F3F7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9912" y="848832"/>
              <a:ext cx="113157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     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Cho hai đa thức 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A = 5x</a:t>
              </a:r>
              <a:r>
                <a:rPr lang="es-ES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+ 5x – 3 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và 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B = xy – 4x</a:t>
              </a:r>
              <a:r>
                <a:rPr lang="es-ES" b="1" baseline="3000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y + 5x – 1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vi-VN" b="1">
                  <a:latin typeface="Arial" pitchFamily="34" charset="0"/>
                  <a:cs typeface="Arial" pitchFamily="34" charset="0"/>
                </a:rPr>
                <a:t>Thực hiện phép 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trừ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 hai đa thức A và B bằng cách 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lập hiệu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:</a:t>
              </a:r>
              <a:endParaRPr lang="en-US" b="1">
                <a:latin typeface="Arial" pitchFamily="34" charset="0"/>
                <a:cs typeface="Arial" pitchFamily="34" charset="0"/>
              </a:endParaRPr>
            </a:p>
            <a:p>
              <a:r>
                <a:rPr lang="es-ES" b="1">
                  <a:latin typeface="Arial" pitchFamily="34" charset="0"/>
                  <a:cs typeface="Arial" pitchFamily="34" charset="0"/>
                </a:rPr>
                <a:t>	     A - B = (5x</a:t>
              </a:r>
              <a:r>
                <a:rPr lang="es-ES" b="1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y + 5x – 3) - (xy – 4x</a:t>
              </a:r>
              <a:r>
                <a:rPr lang="es-ES" b="1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s-ES" b="1">
                  <a:latin typeface="Arial" pitchFamily="34" charset="0"/>
                  <a:cs typeface="Arial" pitchFamily="34" charset="0"/>
                </a:rPr>
                <a:t>y + 5x – 1).</a:t>
              </a:r>
            </a:p>
            <a:p>
              <a:r>
                <a:rPr lang="en-US" b="1">
                  <a:latin typeface="Arial" pitchFamily="34" charset="0"/>
                  <a:cs typeface="Arial" pitchFamily="34" charset="0"/>
                </a:rPr>
                <a:t>	</a:t>
              </a:r>
              <a:r>
                <a:rPr lang="vi-VN" b="1">
                  <a:latin typeface="Arial" pitchFamily="34" charset="0"/>
                  <a:cs typeface="Arial" pitchFamily="34" charset="0"/>
                </a:rPr>
                <a:t>Bỏ dấu ngoặc và thu gọn đa thức nhận được.</a:t>
              </a:r>
              <a:endParaRPr lang="vi-VN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758" b="30807"/>
            <a:stretch/>
          </p:blipFill>
          <p:spPr bwMode="auto">
            <a:xfrm>
              <a:off x="645482" y="788273"/>
              <a:ext cx="1511405" cy="5009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4508500" y="3877908"/>
          <a:ext cx="50482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2" imgW="2145960" imgH="241200" progId="Equation.DSMT4">
                  <p:embed/>
                </p:oleObj>
              </mc:Choice>
              <mc:Fallback>
                <p:oleObj name="Equation" r:id="rId12" imgW="2145960" imgH="2412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877908"/>
                        <a:ext cx="504825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782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626" y="5908156"/>
            <a:ext cx="1431375" cy="1113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448803" y="2592139"/>
            <a:ext cx="11057397" cy="3120182"/>
            <a:chOff x="447214" y="3766468"/>
            <a:chExt cx="11057397" cy="3120182"/>
          </a:xfrm>
        </p:grpSpPr>
        <p:sp>
          <p:nvSpPr>
            <p:cNvPr id="26" name="Rounded Rectangle 25"/>
            <p:cNvSpPr/>
            <p:nvPr/>
          </p:nvSpPr>
          <p:spPr>
            <a:xfrm>
              <a:off x="447214" y="3766468"/>
              <a:ext cx="11057397" cy="3120182"/>
            </a:xfrm>
            <a:prstGeom prst="roundRect">
              <a:avLst>
                <a:gd name="adj" fmla="val 3662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3825" y="3871141"/>
              <a:ext cx="169058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itchFamily="2" charset="2"/>
                <a:buChar char="v"/>
              </a:pPr>
              <a:r>
                <a:rPr lang="en-US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Chú </a:t>
              </a:r>
              <a:r>
                <a:rPr lang="en-US" sz="2600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ý </a:t>
              </a:r>
              <a:r>
                <a:rPr lang="vi-VN" sz="2600" b="1">
                  <a:latin typeface="Arial" pitchFamily="34" charset="0"/>
                  <a:cs typeface="Arial" pitchFamily="34" charset="0"/>
                </a:rPr>
                <a:t>:</a:t>
              </a:r>
              <a:endParaRPr lang="en-US" sz="2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91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388599" y="5659349"/>
              <a:ext cx="975639" cy="1227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93824" y="4320377"/>
              <a:ext cx="108808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</a:pPr>
              <a:r>
                <a:rPr lang="en-US" b="1">
                  <a:latin typeface="Arial" pitchFamily="34" charset="0"/>
                  <a:cs typeface="Arial" pitchFamily="34" charset="0"/>
                </a:rPr>
                <a:t>Phép cộng đa thức cũng có các tính chất </a:t>
              </a:r>
              <a:r>
                <a:rPr lang="en-U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giao hoán 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và </a:t>
              </a:r>
              <a:r>
                <a:rPr lang="en-US" b="1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kết hợp </a:t>
              </a:r>
              <a:r>
                <a:rPr lang="en-US" b="1">
                  <a:latin typeface="Arial" pitchFamily="34" charset="0"/>
                  <a:cs typeface="Arial" pitchFamily="34" charset="0"/>
                </a:rPr>
                <a:t>tương tự như phép cộng các số.</a:t>
              </a: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93824" y="5193879"/>
                  <a:ext cx="10880899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457200" indent="-457200">
                    <a:buFont typeface="Arial" pitchFamily="34" charset="0"/>
                    <a:buChar char="•"/>
                  </a:pPr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Với A, B, C là những đa thức tuỳ ý, ta có :</a:t>
                  </a:r>
                  <a:br>
                    <a:rPr lang="en-US" b="1">
                      <a:latin typeface="Arial" pitchFamily="34" charset="0"/>
                      <a:cs typeface="Arial" pitchFamily="34" charset="0"/>
                    </a:rPr>
                  </a:br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		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𝑩</m:t>
                          </m:r>
                        </m:e>
                      </m:d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𝑩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𝑪</m:t>
                          </m:r>
                        </m:e>
                      </m:d>
                    </m:oMath>
                  </a14:m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/>
                  </a:r>
                  <a:br>
                    <a:rPr lang="en-US" b="1">
                      <a:latin typeface="Arial" pitchFamily="34" charset="0"/>
                      <a:cs typeface="Arial" pitchFamily="34" charset="0"/>
                    </a:rPr>
                  </a:br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	Nếu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</m:oMath>
                  </a14:m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 thì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</m:oMath>
                  </a14:m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, ngược lại </a:t>
                  </a:r>
                  <a:br>
                    <a:rPr lang="en-US" b="1">
                      <a:latin typeface="Arial" pitchFamily="34" charset="0"/>
                      <a:cs typeface="Arial" pitchFamily="34" charset="0"/>
                    </a:rPr>
                  </a:br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	nếu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</m:oMath>
                  </a14:m>
                  <a:r>
                    <a:rPr lang="en-US" b="1">
                      <a:latin typeface="Arial" pitchFamily="34" charset="0"/>
                      <a:cs typeface="Arial" pitchFamily="34" charset="0"/>
                    </a:rPr>
                    <a:t> thì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𝑨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b="1" i="1">
                          <a:latin typeface="Cambria Math"/>
                          <a:cs typeface="Arial" pitchFamily="34" charset="0"/>
                        </a:rPr>
                        <m:t>𝑪</m:t>
                      </m:r>
                    </m:oMath>
                  </a14:m>
                  <a:endParaRPr lang="en-US" b="1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824" y="5193879"/>
                  <a:ext cx="10880899" cy="1200329"/>
                </a:xfrm>
                <a:prstGeom prst="rect">
                  <a:avLst/>
                </a:prstGeom>
                <a:blipFill>
                  <a:blip r:embed="rId5"/>
                  <a:stretch>
                    <a:fillRect l="-392" t="-2538" b="-71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448802" y="95250"/>
            <a:ext cx="48089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CỘNG VÀ TRỪ HAI ĐA THỨC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0" y="838200"/>
            <a:ext cx="11388725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95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26" y="2209801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AutoShape 4"/>
          <p:cNvSpPr>
            <a:spLocks noChangeArrowheads="1"/>
          </p:cNvSpPr>
          <p:nvPr/>
        </p:nvSpPr>
        <p:spPr bwMode="gray">
          <a:xfrm>
            <a:off x="448802" y="95250"/>
            <a:ext cx="48089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CỘNG VÀ TRỪ HAI ĐA THỨC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075925" y="2547216"/>
          <a:ext cx="6654512" cy="65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3111480" imgH="304560" progId="Equation.DSMT4">
                  <p:embed/>
                </p:oleObj>
              </mc:Choice>
              <mc:Fallback>
                <p:oleObj name="Equation" r:id="rId5" imgW="3111480" imgH="30456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5925" y="2547216"/>
                        <a:ext cx="6654512" cy="652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3922393" y="3115109"/>
          <a:ext cx="5322455" cy="51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7" imgW="2489040" imgH="241200" progId="Equation.DSMT4">
                  <p:embed/>
                </p:oleObj>
              </mc:Choice>
              <mc:Fallback>
                <p:oleObj name="Equation" r:id="rId7" imgW="2489040" imgH="2412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3" y="3115109"/>
                        <a:ext cx="5322455" cy="516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3922393" y="3582194"/>
          <a:ext cx="6055591" cy="65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9" imgW="2831760" imgH="304560" progId="Equation.DSMT4">
                  <p:embed/>
                </p:oleObj>
              </mc:Choice>
              <mc:Fallback>
                <p:oleObj name="Equation" r:id="rId9" imgW="2831760" imgH="30456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3" y="3582194"/>
                        <a:ext cx="6055591" cy="652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3922392" y="4184940"/>
          <a:ext cx="3312102" cy="51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1" imgW="1549080" imgH="241200" progId="Equation.DSMT4">
                  <p:embed/>
                </p:oleObj>
              </mc:Choice>
              <mc:Fallback>
                <p:oleObj name="Equation" r:id="rId11" imgW="1549080" imgH="2412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2" y="4184940"/>
                        <a:ext cx="3312102" cy="516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3080907" y="4652025"/>
          <a:ext cx="6627091" cy="65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3" imgW="3098520" imgH="304560" progId="Equation.DSMT4">
                  <p:embed/>
                </p:oleObj>
              </mc:Choice>
              <mc:Fallback>
                <p:oleObj name="Equation" r:id="rId13" imgW="3098520" imgH="3045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0907" y="4652025"/>
                        <a:ext cx="6627091" cy="652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3922393" y="5254771"/>
          <a:ext cx="5322455" cy="51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5" imgW="2489040" imgH="241200" progId="Equation.DSMT4">
                  <p:embed/>
                </p:oleObj>
              </mc:Choice>
              <mc:Fallback>
                <p:oleObj name="Equation" r:id="rId15" imgW="2489040" imgH="24120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3" y="5254771"/>
                        <a:ext cx="5322455" cy="516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3922393" y="5721856"/>
          <a:ext cx="6055591" cy="65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7" imgW="2831760" imgH="304560" progId="Equation.DSMT4">
                  <p:embed/>
                </p:oleObj>
              </mc:Choice>
              <mc:Fallback>
                <p:oleObj name="Equation" r:id="rId17" imgW="2831760" imgH="3045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3" y="5721856"/>
                        <a:ext cx="6055591" cy="652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3922393" y="6248401"/>
          <a:ext cx="2742045" cy="51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9" imgW="1282680" imgH="241200" progId="Equation.DSMT4">
                  <p:embed/>
                </p:oleObj>
              </mc:Choice>
              <mc:Fallback>
                <p:oleObj name="Equation" r:id="rId19" imgW="1282680" imgH="2412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93" y="6248401"/>
                        <a:ext cx="2742045" cy="516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5115" name="Picture 12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706438"/>
            <a:ext cx="11863387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7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983" y="2133601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03176" y="2499020"/>
          <a:ext cx="6247534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2920680" imgH="304560" progId="Equation.DSMT4">
                  <p:embed/>
                </p:oleObj>
              </mc:Choice>
              <mc:Fallback>
                <p:oleObj name="Equation" r:id="rId5" imgW="2920680" imgH="30456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176" y="2499020"/>
                        <a:ext cx="6247534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448802" y="95250"/>
            <a:ext cx="48089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CỘNG VÀ TRỪ HAI ĐA THỨC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3766505" y="3081900"/>
          <a:ext cx="4889500" cy="51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2286000" imgH="241200" progId="Equation.DSMT4">
                  <p:embed/>
                </p:oleObj>
              </mc:Choice>
              <mc:Fallback>
                <p:oleObj name="Equation" r:id="rId7" imgW="2286000" imgH="2412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5" y="3081900"/>
                        <a:ext cx="4889500" cy="515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3766505" y="3529120"/>
          <a:ext cx="5622636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9" imgW="2628720" imgH="304560" progId="Equation.DSMT4">
                  <p:embed/>
                </p:oleObj>
              </mc:Choice>
              <mc:Fallback>
                <p:oleObj name="Equation" r:id="rId9" imgW="2628720" imgH="30456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5" y="3529120"/>
                        <a:ext cx="5622636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3766506" y="4112000"/>
          <a:ext cx="3123045" cy="51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1" imgW="1460160" imgH="241200" progId="Equation.DSMT4">
                  <p:embed/>
                </p:oleObj>
              </mc:Choice>
              <mc:Fallback>
                <p:oleObj name="Equation" r:id="rId11" imgW="1460160" imgH="24120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6" y="4112000"/>
                        <a:ext cx="3123045" cy="515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2903176" y="4559220"/>
          <a:ext cx="6247534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3" imgW="2920680" imgH="304560" progId="Equation.DSMT4">
                  <p:embed/>
                </p:oleObj>
              </mc:Choice>
              <mc:Fallback>
                <p:oleObj name="Equation" r:id="rId13" imgW="2920680" imgH="30456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176" y="4559220"/>
                        <a:ext cx="6247534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3766506" y="5142099"/>
          <a:ext cx="4863523" cy="515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5" imgW="2273040" imgH="241200" progId="Equation.DSMT4">
                  <p:embed/>
                </p:oleObj>
              </mc:Choice>
              <mc:Fallback>
                <p:oleObj name="Equation" r:id="rId15" imgW="2273040" imgH="24120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6" y="5142099"/>
                        <a:ext cx="4863523" cy="515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3766505" y="5589321"/>
          <a:ext cx="6002194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7" imgW="2806560" imgH="304560" progId="Equation.DSMT4">
                  <p:embed/>
                </p:oleObj>
              </mc:Choice>
              <mc:Fallback>
                <p:oleObj name="Equation" r:id="rId17" imgW="2806560" imgH="30456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5" y="5589321"/>
                        <a:ext cx="6002194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/>
          </p:nvPr>
        </p:nvGraphicFramePr>
        <p:xfrm>
          <a:off x="3766506" y="6172200"/>
          <a:ext cx="3286125" cy="515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9" imgW="1536480" imgH="241200" progId="Equation.DSMT4">
                  <p:embed/>
                </p:oleObj>
              </mc:Choice>
              <mc:Fallback>
                <p:oleObj name="Equation" r:id="rId19" imgW="1536480" imgH="2412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506" y="6172200"/>
                        <a:ext cx="3286125" cy="515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185" name="Picture 24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7" y="677863"/>
            <a:ext cx="11668125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38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9201" y="533400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1. Cộng và trừ hai đa thức  </a:t>
            </a:r>
            <a:endParaRPr 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7613" y="1143000"/>
            <a:ext cx="1715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LUYỆN TẬP  2</a:t>
            </a:r>
            <a:endParaRPr 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4679" y="251460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K = (x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 + 2xy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) – (7,5x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–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) + (3xy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–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 + 7,5x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)</a:t>
            </a:r>
          </a:p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=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 + 2xy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– 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+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+ 3xy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–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 + 7,5x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endParaRPr lang="es-ES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= (x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 –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y) + (2xy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+ 3xy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) + (7,5x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2 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– 7,5x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2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) +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endParaRPr lang="es-ES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= 5xy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+ x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  <a:endParaRPr lang="es-ES">
              <a:solidFill>
                <a:srgbClr val="000000"/>
              </a:solidFill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4680" y="4267201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Thay x = 2 và y = −1 vào đa thức thu gọn ở trên, ta được:</a:t>
            </a:r>
          </a:p>
          <a:p>
            <a:pPr algn="just"/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K = 5.2.(–1)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+ 2</a:t>
            </a:r>
            <a:r>
              <a:rPr lang="es-ES" baseline="30000">
                <a:solidFill>
                  <a:srgbClr val="000000"/>
                </a:solidFill>
                <a:latin typeface="Open Sans" panose="020B0606030504020204" pitchFamily="34" charset="0"/>
              </a:rPr>
              <a:t>3</a:t>
            </a:r>
            <a:r>
              <a:rPr lang="es-ES">
                <a:solidFill>
                  <a:srgbClr val="000000"/>
                </a:solidFill>
                <a:latin typeface="Open Sans" panose="020B0606030504020204" pitchFamily="34" charset="0"/>
              </a:rPr>
              <a:t> = 10.(–1) + 8 = –2.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7401" y="175260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/>
              <a:t>Lời giải </a:t>
            </a:r>
            <a:endParaRPr lang="vi-VN" u="sng"/>
          </a:p>
        </p:txBody>
      </p:sp>
    </p:spTree>
    <p:extLst>
      <p:ext uri="{BB962C8B-B14F-4D97-AF65-F5344CB8AC3E}">
        <p14:creationId xmlns:p14="http://schemas.microsoft.com/office/powerpoint/2010/main" val="2213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71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Widescreen</PresentationFormat>
  <Paragraphs>43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Open Sans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2025-05-22T02:36:15Z</dcterms:created>
  <dcterms:modified xsi:type="dcterms:W3CDTF">2025-05-22T02:36:44Z</dcterms:modified>
</cp:coreProperties>
</file>