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76" r:id="rId2"/>
    <p:sldId id="294" r:id="rId3"/>
    <p:sldId id="326" r:id="rId4"/>
    <p:sldId id="327" r:id="rId5"/>
    <p:sldId id="293" r:id="rId6"/>
    <p:sldId id="287" r:id="rId7"/>
    <p:sldId id="288" r:id="rId8"/>
    <p:sldId id="289" r:id="rId9"/>
    <p:sldId id="311" r:id="rId10"/>
    <p:sldId id="291" r:id="rId11"/>
    <p:sldId id="268" r:id="rId12"/>
    <p:sldId id="307" r:id="rId13"/>
    <p:sldId id="308" r:id="rId14"/>
    <p:sldId id="328" r:id="rId15"/>
    <p:sldId id="329" r:id="rId16"/>
    <p:sldId id="330" r:id="rId17"/>
    <p:sldId id="331" r:id="rId18"/>
    <p:sldId id="332" r:id="rId19"/>
    <p:sldId id="333" r:id="rId20"/>
    <p:sldId id="334" r:id="rId21"/>
    <p:sldId id="335" r:id="rId22"/>
    <p:sldId id="262" r:id="rId23"/>
    <p:sldId id="265"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22" autoAdjust="0"/>
  </p:normalViewPr>
  <p:slideViewPr>
    <p:cSldViewPr>
      <p:cViewPr varScale="1">
        <p:scale>
          <a:sx n="43" d="100"/>
          <a:sy n="43" d="100"/>
        </p:scale>
        <p:origin x="93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3503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2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0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44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4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19</a:t>
            </a:fld>
            <a:endParaRPr lang="en-US"/>
          </a:p>
        </p:txBody>
      </p:sp>
    </p:spTree>
    <p:extLst>
      <p:ext uri="{BB962C8B-B14F-4D97-AF65-F5344CB8AC3E}">
        <p14:creationId xmlns:p14="http://schemas.microsoft.com/office/powerpoint/2010/main" val="17145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svg"/><Relationship Id="rId18" Type="http://schemas.openxmlformats.org/officeDocument/2006/relationships/image" Target="../media/image108.png"/><Relationship Id="rId3" Type="http://schemas.openxmlformats.org/officeDocument/2006/relationships/image" Target="../media/image389.svg"/><Relationship Id="rId7" Type="http://schemas.openxmlformats.org/officeDocument/2006/relationships/image" Target="../media/image68.svg"/><Relationship Id="rId17" Type="http://schemas.openxmlformats.org/officeDocument/2006/relationships/image" Target="../media/image107.png"/><Relationship Id="rId2" Type="http://schemas.openxmlformats.org/officeDocument/2006/relationships/image" Target="../media/image1.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4.png"/><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12" Type="http://schemas.openxmlformats.org/officeDocument/2006/relationships/image" Target="../media/image2.pn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10" Type="http://schemas.openxmlformats.org/officeDocument/2006/relationships/image" Target="../media/image6.png"/><Relationship Id="rId9" Type="http://schemas.openxmlformats.org/officeDocument/2006/relationships/image" Target="../media/image70.svg"/></Relationships>
</file>

<file path=ppt/slides/_rels/slide12.xml.rels><?xml version="1.0" encoding="UTF-8" standalone="yes"?>
<Relationships xmlns="http://schemas.openxmlformats.org/package/2006/relationships"><Relationship Id="rId8" Type="http://schemas.openxmlformats.org/officeDocument/2006/relationships/image" Target="../media/image124.png"/><Relationship Id="rId7" Type="http://schemas.openxmlformats.org/officeDocument/2006/relationships/image" Target="../media/image68.svg"/><Relationship Id="rId12"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70.sv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68.svg"/><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70.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4.svg"/><Relationship Id="rId7" Type="http://schemas.openxmlformats.org/officeDocument/2006/relationships/image" Target="../media/image68.sv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10.png"/><Relationship Id="rId10" Type="http://schemas.openxmlformats.org/officeDocument/2006/relationships/image" Target="../media/image126.png"/><Relationship Id="rId9" Type="http://schemas.openxmlformats.org/officeDocument/2006/relationships/image" Target="../media/image70.svg"/></Relationships>
</file>

<file path=ppt/slides/_rels/slide15.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6.svg"/><Relationship Id="rId10" Type="http://schemas.openxmlformats.org/officeDocument/2006/relationships/image" Target="../media/image10.png"/><Relationship Id="rId9" Type="http://schemas.openxmlformats.org/officeDocument/2006/relationships/image" Target="../media/image80.svg"/></Relationships>
</file>

<file path=ppt/slides/_rels/slide16.xml.rels><?xml version="1.0" encoding="UTF-8" standalone="yes"?>
<Relationships xmlns="http://schemas.openxmlformats.org/package/2006/relationships"><Relationship Id="rId18" Type="http://schemas.openxmlformats.org/officeDocument/2006/relationships/image" Target="../media/image129.png"/><Relationship Id="rId3" Type="http://schemas.openxmlformats.org/officeDocument/2006/relationships/image" Target="../media/image3.png"/><Relationship Id="rId17" Type="http://schemas.openxmlformats.org/officeDocument/2006/relationships/image" Target="../media/image128.png"/><Relationship Id="rId7" Type="http://schemas.openxmlformats.org/officeDocument/2006/relationships/image" Target="../media/image68.svg"/><Relationship Id="rId2" Type="http://schemas.openxmlformats.org/officeDocument/2006/relationships/image" Target="../media/image127.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1.png"/></Relationships>
</file>

<file path=ppt/slides/_rels/slide17.xml.rels><?xml version="1.0" encoding="UTF-8" standalone="yes"?>
<Relationships xmlns="http://schemas.openxmlformats.org/package/2006/relationships"><Relationship Id="rId18" Type="http://schemas.openxmlformats.org/officeDocument/2006/relationships/image" Target="../media/image130.png"/><Relationship Id="rId17" Type="http://schemas.openxmlformats.org/officeDocument/2006/relationships/image" Target="../media/image1.png"/><Relationship Id="rId7" Type="http://schemas.openxmlformats.org/officeDocument/2006/relationships/image" Target="../media/image68.svg"/><Relationship Id="rId2" Type="http://schemas.openxmlformats.org/officeDocument/2006/relationships/image" Target="../media/image3.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131.png"/></Relationships>
</file>

<file path=ppt/slides/_rels/slide18.xml.rels><?xml version="1.0" encoding="UTF-8" standalone="yes"?>
<Relationships xmlns="http://schemas.openxmlformats.org/package/2006/relationships"><Relationship Id="rId18" Type="http://schemas.openxmlformats.org/officeDocument/2006/relationships/image" Target="../media/image15.png"/><Relationship Id="rId12" Type="http://schemas.openxmlformats.org/officeDocument/2006/relationships/image" Target="../media/image2.png"/><Relationship Id="rId17" Type="http://schemas.openxmlformats.org/officeDocument/2006/relationships/image" Target="../media/image132.pn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6.png"/><Relationship Id="rId19" Type="http://schemas.openxmlformats.org/officeDocument/2006/relationships/image" Target="../media/image134.png"/><Relationship Id="rId9" Type="http://schemas.openxmlformats.org/officeDocument/2006/relationships/image" Target="../media/image70.svg"/></Relationships>
</file>

<file path=ppt/slides/_rels/slide19.xml.rels><?xml version="1.0" encoding="UTF-8" standalone="yes"?>
<Relationships xmlns="http://schemas.openxmlformats.org/package/2006/relationships"><Relationship Id="rId13" Type="http://schemas.openxmlformats.org/officeDocument/2006/relationships/image" Target="../media/image135.png"/><Relationship Id="rId3"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6.xml"/><Relationship Id="rId16" Type="http://schemas.openxmlformats.org/officeDocument/2006/relationships/image" Target="../media/image138.png"/><Relationship Id="rId1" Type="http://schemas.openxmlformats.org/officeDocument/2006/relationships/slideLayout" Target="../slideLayouts/slideLayout7.xml"/><Relationship Id="rId11" Type="http://schemas.openxmlformats.org/officeDocument/2006/relationships/image" Target="../media/image72.svg"/><Relationship Id="rId5" Type="http://schemas.openxmlformats.org/officeDocument/2006/relationships/image" Target="../media/image14.svg"/><Relationship Id="rId15" Type="http://schemas.openxmlformats.org/officeDocument/2006/relationships/image" Target="../media/image137.png"/><Relationship Id="rId10" Type="http://schemas.openxmlformats.org/officeDocument/2006/relationships/image" Target="../media/image6.png"/><Relationship Id="rId9" Type="http://schemas.openxmlformats.org/officeDocument/2006/relationships/image" Target="../media/image70.svg"/><Relationship Id="rId14" Type="http://schemas.openxmlformats.org/officeDocument/2006/relationships/image" Target="../media/image136.png"/></Relationships>
</file>

<file path=ppt/slides/_rels/slide2.xml.rels><?xml version="1.0" encoding="UTF-8" standalone="yes"?>
<Relationships xmlns="http://schemas.openxmlformats.org/package/2006/relationships"><Relationship Id="rId18" Type="http://schemas.openxmlformats.org/officeDocument/2006/relationships/image" Target="../media/image110.png"/><Relationship Id="rId12" Type="http://schemas.openxmlformats.org/officeDocument/2006/relationships/image" Target="../media/image2.png"/><Relationship Id="rId17" Type="http://schemas.openxmlformats.org/officeDocument/2006/relationships/image" Target="../media/image109.pn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6.png"/><Relationship Id="rId9" Type="http://schemas.openxmlformats.org/officeDocument/2006/relationships/image" Target="../media/image70.svg"/></Relationships>
</file>

<file path=ppt/slides/_rels/slide2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2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2.svg"/><Relationship Id="rId10" Type="http://schemas.openxmlformats.org/officeDocument/2006/relationships/image" Target="../media/image17.png"/><Relationship Id="rId9" Type="http://schemas.openxmlformats.org/officeDocument/2006/relationships/image" Target="../media/image80.sv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4.svg"/><Relationship Id="rId7" Type="http://schemas.openxmlformats.org/officeDocument/2006/relationships/image" Target="../media/image110.svg"/><Relationship Id="rId12" Type="http://schemas.openxmlformats.org/officeDocument/2006/relationships/image" Target="../media/image21.png"/><Relationship Id="rId2" Type="http://schemas.openxmlformats.org/officeDocument/2006/relationships/image" Target="../media/image18.png"/><Relationship Id="rId16" Type="http://schemas.openxmlformats.org/officeDocument/2006/relationships/image" Target="../media/image116.svg"/><Relationship Id="rId1" Type="http://schemas.openxmlformats.org/officeDocument/2006/relationships/slideLayout" Target="../slideLayouts/slideLayout7.xml"/><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23.png"/><Relationship Id="rId10" Type="http://schemas.openxmlformats.org/officeDocument/2006/relationships/image" Target="../media/image20.png"/><Relationship Id="rId9" Type="http://schemas.openxmlformats.org/officeDocument/2006/relationships/image" Target="../media/image112.sv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18" Type="http://schemas.openxmlformats.org/officeDocument/2006/relationships/image" Target="../media/image111.png"/><Relationship Id="rId12" Type="http://schemas.openxmlformats.org/officeDocument/2006/relationships/image" Target="../media/image2.png"/><Relationship Id="rId17" Type="http://schemas.openxmlformats.org/officeDocument/2006/relationships/image" Target="../media/image109.pn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6.png"/><Relationship Id="rId9" Type="http://schemas.openxmlformats.org/officeDocument/2006/relationships/image" Target="../media/image70.svg"/></Relationships>
</file>

<file path=ppt/slides/_rels/slide4.xml.rels><?xml version="1.0" encoding="UTF-8" standalone="yes"?>
<Relationships xmlns="http://schemas.openxmlformats.org/package/2006/relationships"><Relationship Id="rId18" Type="http://schemas.openxmlformats.org/officeDocument/2006/relationships/image" Target="../media/image112.png"/><Relationship Id="rId12" Type="http://schemas.openxmlformats.org/officeDocument/2006/relationships/image" Target="../media/image2.png"/><Relationship Id="rId17" Type="http://schemas.openxmlformats.org/officeDocument/2006/relationships/image" Target="../media/image109.pn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6.png"/><Relationship Id="rId9" Type="http://schemas.openxmlformats.org/officeDocument/2006/relationships/image" Target="../media/image70.svg"/></Relationships>
</file>

<file path=ppt/slides/_rels/slide5.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6.svg"/><Relationship Id="rId15" Type="http://schemas.openxmlformats.org/officeDocument/2006/relationships/image" Target="../media/image114.png"/><Relationship Id="rId10" Type="http://schemas.openxmlformats.org/officeDocument/2006/relationships/image" Target="../media/image10.png"/><Relationship Id="rId9" Type="http://schemas.openxmlformats.org/officeDocument/2006/relationships/image" Target="../media/image80.svg"/><Relationship Id="rId14" Type="http://schemas.openxmlformats.org/officeDocument/2006/relationships/image" Target="../media/image113.png"/></Relationships>
</file>

<file path=ppt/slides/_rels/slide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NUL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76534" y="7181995"/>
            <a:ext cx="1607725" cy="1546339"/>
          </a:xfrm>
          <a:prstGeom prst="rect">
            <a:avLst/>
          </a:prstGeom>
        </p:spPr>
      </p:pic>
      <p:grpSp>
        <p:nvGrpSpPr>
          <p:cNvPr id="17" name="Group 16"/>
          <p:cNvGrpSpPr/>
          <p:nvPr/>
        </p:nvGrpSpPr>
        <p:grpSpPr>
          <a:xfrm>
            <a:off x="6794757" y="342900"/>
            <a:ext cx="4741161" cy="1704173"/>
            <a:chOff x="6705600" y="238927"/>
            <a:chExt cx="4741161" cy="1704173"/>
          </a:xfrm>
        </p:grpSpPr>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165738" y="2518708"/>
            <a:ext cx="15753837" cy="1938992"/>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Arial" panose="020B0604020202020204" pitchFamily="34" charset="0"/>
              </a:rPr>
              <a:t>Bài</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smtClean="0">
                <a:latin typeface="Arial" panose="020B0604020202020204" pitchFamily="34" charset="0"/>
                <a:ea typeface="Calibri" panose="020F0502020204030204" pitchFamily="34" charset="0"/>
                <a:cs typeface="Arial" panose="020B0604020202020204" pitchFamily="34" charset="0"/>
              </a:rPr>
              <a:t>1: </a:t>
            </a:r>
            <a:r>
              <a:rPr lang="vi-VN" sz="4000" dirty="0"/>
              <a:t>Một hình chữ nhật có chiều dài là 6 cm, chiều rộng là 5 cm. Biểu thức nào sau đây dùng để biểu thị chu vi của hình chữ nhật đó</a:t>
            </a:r>
            <a:r>
              <a:rPr lang="vi-VN" sz="4000" dirty="0" smtClean="0"/>
              <a:t>?</a:t>
            </a:r>
            <a:endParaRPr lang="vi-VN" sz="4000" dirty="0"/>
          </a:p>
        </p:txBody>
      </p:sp>
      <p:pic>
        <p:nvPicPr>
          <p:cNvPr id="23"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6297296" y="342900"/>
            <a:ext cx="1635458" cy="14451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88474" y="4699107"/>
                <a:ext cx="9144000" cy="901593"/>
              </a:xfrm>
              <a:prstGeom prst="rect">
                <a:avLst/>
              </a:prstGeom>
            </p:spPr>
            <p:txBody>
              <a:bodyPr>
                <a:spAutoFit/>
              </a:bodyPr>
              <a:lstStyle/>
              <a:p>
                <a:pPr lvl="0" algn="just">
                  <a:lnSpc>
                    <a:spcPct val="150000"/>
                  </a:lnSpc>
                </a:pPr>
                <a:r>
                  <a:rPr lang="vi-VN" sz="4000" dirty="0">
                    <a:solidFill>
                      <a:prstClr val="black"/>
                    </a:solidFill>
                  </a:rPr>
                  <a:t>a) </a:t>
                </a:r>
                <a14:m>
                  <m:oMath xmlns:m="http://schemas.openxmlformats.org/officeDocument/2006/math">
                    <m:r>
                      <a:rPr lang="vi-VN" sz="4000" i="1" dirty="0" smtClean="0">
                        <a:solidFill>
                          <a:prstClr val="black"/>
                        </a:solidFill>
                        <a:latin typeface="Cambria Math" panose="02040503050406030204" pitchFamily="18" charset="0"/>
                      </a:rPr>
                      <m:t>2 . 6+5</m:t>
                    </m:r>
                  </m:oMath>
                </a14:m>
                <a:r>
                  <a:rPr lang="vi-VN" sz="4000" dirty="0" smtClean="0">
                    <a:solidFill>
                      <a:prstClr val="black"/>
                    </a:solidFill>
                  </a:rPr>
                  <a:t> </a:t>
                </a:r>
                <a:r>
                  <a:rPr lang="vi-VN" sz="4000" dirty="0">
                    <a:solidFill>
                      <a:prstClr val="black"/>
                    </a:solidFill>
                  </a:rPr>
                  <a:t>(cm</a:t>
                </a:r>
                <a:r>
                  <a:rPr lang="vi-VN" sz="4000" dirty="0" smtClean="0">
                    <a:solidFill>
                      <a:prstClr val="black"/>
                    </a:solidFill>
                  </a:rPr>
                  <a:t>).</a:t>
                </a:r>
                <a:endParaRPr lang="vi-VN" sz="40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988474" y="4699107"/>
                <a:ext cx="9144000" cy="901593"/>
              </a:xfrm>
              <a:prstGeom prst="rect">
                <a:avLst/>
              </a:prstGeom>
              <a:blipFill>
                <a:blip r:embed="rId17"/>
                <a:stretch>
                  <a:fillRect l="-2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48858" y="6084107"/>
                <a:ext cx="4258795" cy="901593"/>
              </a:xfrm>
              <a:prstGeom prst="rect">
                <a:avLst/>
              </a:prstGeom>
            </p:spPr>
            <p:txBody>
              <a:bodyPr wrap="none">
                <a:spAutoFit/>
              </a:bodyPr>
              <a:lstStyle/>
              <a:p>
                <a:pPr lvl="0" algn="just">
                  <a:lnSpc>
                    <a:spcPct val="150000"/>
                  </a:lnSpc>
                </a:pPr>
                <a:r>
                  <a:rPr lang="vi-VN" sz="4000" dirty="0" smtClean="0">
                    <a:solidFill>
                      <a:prstClr val="black"/>
                    </a:solidFill>
                  </a:rPr>
                  <a:t>b) </a:t>
                </a:r>
                <a14:m>
                  <m:oMath xmlns:m="http://schemas.openxmlformats.org/officeDocument/2006/math">
                    <m:r>
                      <a:rPr lang="vi-VN" sz="4000" i="1" dirty="0" smtClean="0">
                        <a:solidFill>
                          <a:prstClr val="black"/>
                        </a:solidFill>
                        <a:latin typeface="Cambria Math" panose="02040503050406030204" pitchFamily="18" charset="0"/>
                      </a:rPr>
                      <m:t>2</m:t>
                    </m:r>
                    <m:r>
                      <a:rPr lang="en-US" sz="4000" b="0" i="1" dirty="0" smtClean="0">
                        <a:solidFill>
                          <a:prstClr val="black"/>
                        </a:solidFill>
                        <a:latin typeface="Cambria Math" panose="02040503050406030204" pitchFamily="18" charset="0"/>
                      </a:rPr>
                      <m:t> </m:t>
                    </m:r>
                    <m:r>
                      <a:rPr lang="vi-VN" sz="4000" i="1" dirty="0" smtClean="0">
                        <a:solidFill>
                          <a:prstClr val="black"/>
                        </a:solidFill>
                        <a:latin typeface="Cambria Math" panose="02040503050406030204" pitchFamily="18" charset="0"/>
                      </a:rPr>
                      <m:t>.(</m:t>
                    </m:r>
                    <m:r>
                      <a:rPr lang="vi-VN" sz="4000" i="1" dirty="0">
                        <a:solidFill>
                          <a:prstClr val="black"/>
                        </a:solidFill>
                        <a:latin typeface="Cambria Math" panose="02040503050406030204" pitchFamily="18" charset="0"/>
                      </a:rPr>
                      <m:t>6+5) </m:t>
                    </m:r>
                  </m:oMath>
                </a14:m>
                <a:r>
                  <a:rPr lang="vi-VN" sz="4000" dirty="0">
                    <a:solidFill>
                      <a:prstClr val="black"/>
                    </a:solidFill>
                  </a:rPr>
                  <a:t>(cm).</a:t>
                </a:r>
              </a:p>
            </p:txBody>
          </p:sp>
        </mc:Choice>
        <mc:Fallback xmlns="">
          <p:sp>
            <p:nvSpPr>
              <p:cNvPr id="3" name="Rectangle 2"/>
              <p:cNvSpPr>
                <a:spLocks noRot="1" noChangeAspect="1" noMove="1" noResize="1" noEditPoints="1" noAdjustHandles="1" noChangeArrowheads="1" noChangeShapeType="1" noTextEdit="1"/>
              </p:cNvSpPr>
              <p:nvPr/>
            </p:nvSpPr>
            <p:spPr>
              <a:xfrm>
                <a:off x="1948858" y="6084107"/>
                <a:ext cx="4258795" cy="901593"/>
              </a:xfrm>
              <a:prstGeom prst="rect">
                <a:avLst/>
              </a:prstGeom>
              <a:blipFill>
                <a:blip r:embed="rId18"/>
                <a:stretch>
                  <a:fillRect l="-5158" r="-4298" b="-28378"/>
                </a:stretch>
              </a:blipFill>
            </p:spPr>
            <p:txBody>
              <a:bodyPr/>
              <a:lstStyle/>
              <a:p>
                <a:r>
                  <a:rPr lang="en-US">
                    <a:noFill/>
                  </a:rPr>
                  <a:t> </a:t>
                </a:r>
              </a:p>
            </p:txBody>
          </p:sp>
        </mc:Fallback>
      </mc:AlternateContent>
      <p:pic>
        <p:nvPicPr>
          <p:cNvPr id="13"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15982" y="5703740"/>
            <a:ext cx="4118728" cy="3928238"/>
          </a:xfrm>
          <a:prstGeom prst="rect">
            <a:avLst/>
          </a:prstGeom>
        </p:spPr>
      </p:pic>
      <p:grpSp>
        <p:nvGrpSpPr>
          <p:cNvPr id="15" name="Group 3"/>
          <p:cNvGrpSpPr/>
          <p:nvPr/>
        </p:nvGrpSpPr>
        <p:grpSpPr>
          <a:xfrm>
            <a:off x="-529391" y="9319030"/>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7" name="Rectangle 6"/>
          <p:cNvSpPr/>
          <p:nvPr/>
        </p:nvSpPr>
        <p:spPr>
          <a:xfrm>
            <a:off x="1676400" y="6047851"/>
            <a:ext cx="4704837" cy="1153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833449" y="7260677"/>
            <a:ext cx="2381649" cy="2360809"/>
          </a:xfrm>
          <a:prstGeom prst="rect">
            <a:avLst/>
          </a:prstGeom>
        </p:spPr>
      </p:pic>
      <p:sp>
        <p:nvSpPr>
          <p:cNvPr id="15" name="Oval 14"/>
          <p:cNvSpPr/>
          <p:nvPr/>
        </p:nvSpPr>
        <p:spPr>
          <a:xfrm>
            <a:off x="1828800" y="7200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082842" y="2038900"/>
                <a:ext cx="16002001" cy="4552400"/>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5.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kg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Để</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liệu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82842" y="2038900"/>
                <a:ext cx="16002001" cy="4552400"/>
              </a:xfrm>
              <a:prstGeom prst="rect">
                <a:avLst/>
              </a:prstGeom>
              <a:blipFill>
                <a:blip r:embed="rId5"/>
                <a:stretch>
                  <a:fillRect l="-1371" r="-1333" b="-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57400" y="6825196"/>
                <a:ext cx="12477158" cy="2814104"/>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057400" y="6825196"/>
                <a:ext cx="12477158" cy="2814104"/>
              </a:xfrm>
              <a:prstGeom prst="rect">
                <a:avLst/>
              </a:prstGeom>
              <a:blipFill>
                <a:blip r:embed="rId6"/>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178732890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035422" y="11426"/>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2847112" y="-1354513"/>
            <a:ext cx="3884554" cy="3941891"/>
          </a:xfrm>
          <a:prstGeom prst="rect">
            <a:avLst/>
          </a:prstGeom>
        </p:spPr>
      </p:pic>
      <p:grpSp>
        <p:nvGrpSpPr>
          <p:cNvPr id="11" name="Group 10"/>
          <p:cNvGrpSpPr/>
          <p:nvPr/>
        </p:nvGrpSpPr>
        <p:grpSpPr>
          <a:xfrm>
            <a:off x="6705600" y="419100"/>
            <a:ext cx="4741161" cy="1828800"/>
            <a:chOff x="6705600" y="238927"/>
            <a:chExt cx="4741161" cy="18288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73615" y="18114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701457" y="2431137"/>
            <a:ext cx="16824543" cy="4708981"/>
          </a:xfrm>
          <a:prstGeom prst="rect">
            <a:avLst/>
          </a:prstGeom>
        </p:spPr>
        <p:txBody>
          <a:bodyPr wrap="square">
            <a:spAutoFit/>
          </a:bodyPr>
          <a:lstStyle/>
          <a:p>
            <a:pPr lvl="0" algn="just">
              <a:lnSpc>
                <a:spcPct val="150000"/>
              </a:lnSpc>
            </a:pP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4</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Thuận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2021,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45 000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70 000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140 000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y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NH01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a:blip r:embed="rId16"/>
          <a:stretch>
            <a:fillRect/>
          </a:stretch>
        </p:blipFill>
        <p:spPr>
          <a:xfrm>
            <a:off x="10896600" y="7750850"/>
            <a:ext cx="6664167" cy="1843087"/>
          </a:xfrm>
          <a:prstGeom prst="rect">
            <a:avLst/>
          </a:prstGeom>
        </p:spPr>
      </p:pic>
      <p:sp>
        <p:nvSpPr>
          <p:cNvPr id="8" name="Rectangle 7"/>
          <p:cNvSpPr/>
          <p:nvPr/>
        </p:nvSpPr>
        <p:spPr>
          <a:xfrm>
            <a:off x="701456" y="7157978"/>
            <a:ext cx="9737944" cy="2862322"/>
          </a:xfrm>
          <a:prstGeom prst="rect">
            <a:avLst/>
          </a:prstGeom>
        </p:spPr>
        <p:txBody>
          <a:bodyPr wrap="square">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250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64417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4508">
            <a:off x="16499957" y="-144443"/>
            <a:ext cx="2022230" cy="1945018"/>
          </a:xfrm>
          <a:prstGeom prst="rect">
            <a:avLst/>
          </a:prstGeom>
        </p:spPr>
      </p:pic>
      <p:sp>
        <p:nvSpPr>
          <p:cNvPr id="18" name="Oval Callout 17"/>
          <p:cNvSpPr/>
          <p:nvPr/>
        </p:nvSpPr>
        <p:spPr>
          <a:xfrm>
            <a:off x="8267700" y="5715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62000" y="1866900"/>
                <a:ext cx="16764000" cy="6093976"/>
              </a:xfrm>
              <a:prstGeom prst="rect">
                <a:avLst/>
              </a:prstGeom>
            </p:spPr>
            <p:txBody>
              <a:bodyPr wrap="square">
                <a:spAutoFit/>
              </a:bodyPr>
              <a:lstStyle/>
              <a:p>
                <a:pPr marL="30480" marR="30480" algn="just">
                  <a:lnSpc>
                    <a:spcPct val="150000"/>
                  </a:lnSpc>
                  <a:spcAft>
                    <a:spcPts val="1200"/>
                  </a:spcAft>
                </a:pPr>
                <a:r>
                  <a:rPr lang="en-US" sz="4000" dirty="0" smtClean="0">
                    <a:solidFill>
                      <a:srgbClr val="000000"/>
                    </a:solidFill>
                    <a:latin typeface="Arial" panose="020B0604020202020204" pitchFamily="34" charset="0"/>
                    <a:ea typeface="Times New Roman" panose="02020603050405020304" pitchFamily="18" charset="0"/>
                  </a:rPr>
                  <a:t>a)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thị</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x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y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NH01 - 48 </a:t>
                </a:r>
                <a:r>
                  <a:rPr lang="en-US" sz="4000" dirty="0" err="1" smtClean="0">
                    <a:solidFill>
                      <a:srgbClr val="000000"/>
                    </a:solidFill>
                    <a:latin typeface="Arial" panose="020B0604020202020204" pitchFamily="34" charset="0"/>
                    <a:ea typeface="Times New Roman" panose="02020603050405020304" pitchFamily="18" charset="0"/>
                  </a:rPr>
                  <a:t>và</a:t>
                </a:r>
                <a:r>
                  <a:rPr lang="en-US" sz="4000" dirty="0" smtClean="0">
                    <a:solidFill>
                      <a:srgbClr val="000000"/>
                    </a:solidFill>
                    <a:latin typeface="Arial" panose="020B0604020202020204" pitchFamily="34" charset="0"/>
                    <a:ea typeface="Times New Roman" panose="02020603050405020304" pitchFamily="18" charset="0"/>
                  </a:rPr>
                  <a:t> t (kg) </a:t>
                </a:r>
                <a:r>
                  <a:rPr lang="en-US" sz="4000" dirty="0" err="1" smtClean="0">
                    <a:solidFill>
                      <a:srgbClr val="000000"/>
                    </a:solidFill>
                    <a:latin typeface="Arial" panose="020B0604020202020204" pitchFamily="34" charset="0"/>
                    <a:ea typeface="Times New Roman" panose="02020603050405020304" pitchFamily="18" charset="0"/>
                  </a:rPr>
                  <a:t>nho</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ba</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màu</a:t>
                </a:r>
                <a:r>
                  <a:rPr lang="en-US" sz="4000" dirty="0" smtClean="0">
                    <a:solidFill>
                      <a:srgbClr val="000000"/>
                    </a:solidFill>
                    <a:latin typeface="Arial" panose="020B0604020202020204" pitchFamily="34" charset="0"/>
                    <a:ea typeface="Times New Roman" panose="02020603050405020304" pitchFamily="18" charset="0"/>
                  </a:rPr>
                  <a:t> NH01 - 152 </a:t>
                </a:r>
                <a:r>
                  <a:rPr lang="en-US" sz="4000" dirty="0" err="1" smtClean="0">
                    <a:solidFill>
                      <a:srgbClr val="000000"/>
                    </a:solidFill>
                    <a:latin typeface="Arial" panose="020B0604020202020204" pitchFamily="34" charset="0"/>
                    <a:ea typeface="Times New Roman" panose="02020603050405020304" pitchFamily="18" charset="0"/>
                  </a:rPr>
                  <a:t>là</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+70 000 . </m:t>
                    </m:r>
                    <m:r>
                      <a:rPr lang="en-US" sz="4000" i="1" dirty="0" smtClean="0">
                        <a:solidFill>
                          <a:srgbClr val="000000"/>
                        </a:solidFill>
                        <a:latin typeface="Cambria Math" panose="02040503050406030204" pitchFamily="18" charset="0"/>
                        <a:ea typeface="Times New Roman" panose="02020603050405020304" pitchFamily="18" charset="0"/>
                      </a:rPr>
                      <m:t>𝑦</m:t>
                    </m:r>
                    <m:r>
                      <a:rPr lang="en-US" sz="4000" i="1" dirty="0" smtClean="0">
                        <a:solidFill>
                          <a:srgbClr val="000000"/>
                        </a:solidFill>
                        <a:latin typeface="Cambria Math" panose="02040503050406030204" pitchFamily="18" charset="0"/>
                        <a:ea typeface="Times New Roman" panose="02020603050405020304" pitchFamily="18" charset="0"/>
                      </a:rPr>
                      <m:t> +140 000 . </m:t>
                    </m:r>
                    <m:r>
                      <a:rPr lang="en-US" sz="4000" i="1" dirty="0" smtClean="0">
                        <a:solidFill>
                          <a:srgbClr val="000000"/>
                        </a:solidFill>
                        <a:latin typeface="Cambria Math" panose="02040503050406030204" pitchFamily="18" charset="0"/>
                        <a:ea typeface="Times New Roman" panose="02020603050405020304" pitchFamily="18" charset="0"/>
                      </a:rPr>
                      <m:t>𝑡</m:t>
                    </m:r>
                    <m:r>
                      <a:rPr lang="en-US" sz="4000" i="1" dirty="0" smtClean="0">
                        <a:solidFill>
                          <a:srgbClr val="000000"/>
                        </a:solidFill>
                        <a:latin typeface="Cambria Math" panose="02040503050406030204" pitchFamily="18" charset="0"/>
                        <a:ea typeface="Times New Roman" panose="02020603050405020304" pitchFamily="18" charset="0"/>
                      </a:rPr>
                      <m:t> </m:t>
                    </m:r>
                  </m:oMath>
                </a14:m>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300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250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NH01 - 48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100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màu</a:t>
                </a:r>
                <a:r>
                  <a:rPr lang="en-US" sz="4000" dirty="0">
                    <a:solidFill>
                      <a:srgbClr val="000000"/>
                    </a:solidFill>
                    <a:latin typeface="Arial" panose="020B0604020202020204" pitchFamily="34" charset="0"/>
                    <a:ea typeface="Times New Roman" panose="02020603050405020304" pitchFamily="18" charset="0"/>
                  </a:rPr>
                  <a:t> NH01 - 152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300 + 70 000 . 250 +140 000 . 100=45 000 000 </m:t>
                    </m:r>
                  </m:oMath>
                </a14:m>
                <a:r>
                  <a:rPr lang="en-US" sz="4000" dirty="0">
                    <a:solidFill>
                      <a:srgbClr val="000000"/>
                    </a:solidFill>
                    <a:latin typeface="Arial" panose="020B0604020202020204" pitchFamily="34" charset="0"/>
                    <a:ea typeface="Times New Roman" panose="02020603050405020304" pitchFamily="18" charset="0"/>
                  </a:rPr>
                  <a:t>(</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0" y="1866900"/>
                <a:ext cx="16764000" cy="6093976"/>
              </a:xfrm>
              <a:prstGeom prst="rect">
                <a:avLst/>
              </a:prstGeom>
              <a:blipFill>
                <a:blip r:embed="rId8"/>
                <a:stretch>
                  <a:fillRect l="-1091" r="-1091" b="-1500"/>
                </a:stretch>
              </a:blipFill>
            </p:spPr>
            <p:txBody>
              <a:bodyPr/>
              <a:lstStyle/>
              <a:p>
                <a:r>
                  <a:rPr lang="en-US">
                    <a:noFill/>
                  </a:rPr>
                  <a:t> </a:t>
                </a:r>
              </a:p>
            </p:txBody>
          </p:sp>
        </mc:Fallback>
      </mc:AlternateContent>
      <p:pic>
        <p:nvPicPr>
          <p:cNvPr id="11"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8131" flipH="1">
            <a:off x="-301353" y="8323225"/>
            <a:ext cx="1212305" cy="1888860"/>
          </a:xfrm>
          <a:prstGeom prst="rect">
            <a:avLst/>
          </a:prstGeom>
        </p:spPr>
      </p:pic>
      <p:pic>
        <p:nvPicPr>
          <p:cNvPr id="9" name="Picture 8"/>
          <p:cNvPicPr>
            <a:picLocks noChangeAspect="1"/>
          </p:cNvPicPr>
          <p:nvPr/>
        </p:nvPicPr>
        <p:blipFill>
          <a:blip r:embed="rId12"/>
          <a:stretch>
            <a:fillRect/>
          </a:stretch>
        </p:blipFill>
        <p:spPr>
          <a:xfrm>
            <a:off x="5948931" y="8177213"/>
            <a:ext cx="6664167" cy="1843087"/>
          </a:xfrm>
          <a:prstGeom prst="rect">
            <a:avLst/>
          </a:prstGeom>
        </p:spPr>
      </p:pic>
    </p:spTree>
    <p:extLst>
      <p:ext uri="{BB962C8B-B14F-4D97-AF65-F5344CB8AC3E}">
        <p14:creationId xmlns:p14="http://schemas.microsoft.com/office/powerpoint/2010/main" val="39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76638" y="9172349"/>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158357" y="3464589"/>
            <a:ext cx="1192488" cy="1857984"/>
          </a:xfrm>
          <a:prstGeom prst="rect">
            <a:avLst/>
          </a:prstGeom>
        </p:spPr>
      </p:pic>
      <p:sp>
        <p:nvSpPr>
          <p:cNvPr id="8" name="Rectangle 7"/>
          <p:cNvSpPr/>
          <p:nvPr/>
        </p:nvSpPr>
        <p:spPr>
          <a:xfrm>
            <a:off x="533400" y="470535"/>
            <a:ext cx="17221200" cy="8863965"/>
          </a:xfrm>
          <a:prstGeom prst="rect">
            <a:avLst/>
          </a:prstGeom>
        </p:spPr>
        <p:txBody>
          <a:bodyPr wrap="square">
            <a:spAutoFit/>
          </a:bodyPr>
          <a:lstStyle/>
          <a:p>
            <a:pPr lvl="0" algn="just">
              <a:lnSpc>
                <a:spcPct val="150000"/>
              </a:lnSpc>
            </a:pPr>
            <a:r>
              <a:rPr lang="en-US" sz="3800" dirty="0" smtClean="0">
                <a:solidFill>
                  <a:srgbClr val="000000"/>
                </a:solidFill>
                <a:ea typeface="Calibri" panose="020F0502020204030204" pitchFamily="34" charset="0"/>
                <a:cs typeface="Times New Roman" panose="02020603050405020304" pitchFamily="18" charset="0"/>
              </a:rPr>
              <a:t> </a:t>
            </a: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5</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vi-VN" sz="3800" dirty="0" smtClean="0">
                <a:solidFill>
                  <a:srgbClr val="000000"/>
                </a:solidFill>
                <a:ea typeface="Calibri" panose="020F0502020204030204" pitchFamily="34" charset="0"/>
                <a:cs typeface="Times New Roman" panose="02020603050405020304" pitchFamily="18" charset="0"/>
              </a:rPr>
              <a:t>Bạn </a:t>
            </a:r>
            <a:r>
              <a:rPr lang="vi-VN" sz="3800" dirty="0">
                <a:solidFill>
                  <a:srgbClr val="000000"/>
                </a:solidFill>
                <a:ea typeface="Calibri" panose="020F0502020204030204" pitchFamily="34" charset="0"/>
                <a:cs typeface="Times New Roman" panose="02020603050405020304" pitchFamily="18" charset="0"/>
              </a:rPr>
              <a:t>Quân dự định mua 5 cốc trà sữa có giá x đồng/cốc và 3 lọ sữa chua có giá y đồng/lọ. Khi đến cửa hàng, bạn Quân thấy giá bán trà sữa mà bạn dự định mua đã giảm 10%, còn giá sữa chua thì không thay đổi.</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a) Viết biểu thức biểu thị:</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Giá tiền của 1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5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3 lọ sữa chua.</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b) Bạn Quân mang theo 195 000 đồng. Số tiền này vừa đủ để mua lượng trà sữa và sữa chua như dự định (khi chưa giảm giá). Giá tiền của một cốc trà sữa sau khi đã giảm giá là bao nhiêu? Biết giá một lọ sữa chua là 15 000 đồng.</a:t>
            </a:r>
          </a:p>
        </p:txBody>
      </p:sp>
    </p:spTree>
    <p:extLst>
      <p:ext uri="{BB962C8B-B14F-4D97-AF65-F5344CB8AC3E}">
        <p14:creationId xmlns:p14="http://schemas.microsoft.com/office/powerpoint/2010/main" val="10284693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45516" y="8984726"/>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268033" y="2016789"/>
            <a:ext cx="1192488" cy="1857984"/>
          </a:xfrm>
          <a:prstGeom prst="rect">
            <a:avLst/>
          </a:prstGeom>
        </p:spPr>
      </p:pic>
      <p:sp>
        <p:nvSpPr>
          <p:cNvPr id="6" name="Oval Callout 5"/>
          <p:cNvSpPr/>
          <p:nvPr/>
        </p:nvSpPr>
        <p:spPr>
          <a:xfrm>
            <a:off x="7848600" y="27943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38200" y="1287379"/>
                <a:ext cx="18440400" cy="8863965"/>
              </a:xfrm>
              <a:prstGeom prst="rect">
                <a:avLst/>
              </a:prstGeom>
            </p:spPr>
            <p:txBody>
              <a:bodyPr wrap="square">
                <a:spAutoFit/>
              </a:bodyPr>
              <a:lstStyle/>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90% </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.90%</m:t>
                    </m:r>
                  </m:oMath>
                </a14:m>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x 15 000 = 45 000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195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000 - 45 000 =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150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5 = 30 000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30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x 90% = 27 000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287379"/>
                <a:ext cx="18440400" cy="8863965"/>
              </a:xfrm>
              <a:prstGeom prst="rect">
                <a:avLst/>
              </a:prstGeom>
              <a:blipFill>
                <a:blip r:embed="rId10"/>
                <a:stretch>
                  <a:fillRect l="-1091" b="-619"/>
                </a:stretch>
              </a:blipFill>
            </p:spPr>
            <p:txBody>
              <a:bodyPr/>
              <a:lstStyle/>
              <a:p>
                <a:r>
                  <a:rPr lang="en-US">
                    <a:noFill/>
                  </a:rPr>
                  <a:t> </a:t>
                </a:r>
              </a:p>
            </p:txBody>
          </p:sp>
        </mc:Fallback>
      </mc:AlternateContent>
      <p:pic>
        <p:nvPicPr>
          <p:cNvPr id="7"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177084" y="9214824"/>
            <a:ext cx="905034" cy="886933"/>
          </a:xfrm>
          <a:prstGeom prst="rect">
            <a:avLst/>
          </a:prstGeom>
        </p:spPr>
      </p:pic>
    </p:spTree>
    <p:extLst>
      <p:ext uri="{BB962C8B-B14F-4D97-AF65-F5344CB8AC3E}">
        <p14:creationId xmlns:p14="http://schemas.microsoft.com/office/powerpoint/2010/main" val="628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anim calcmode="lin" valueType="num">
                                      <p:cBhvr>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anim calcmode="lin" valueType="num">
                                      <p:cBhvr>
                                        <p:cTn id="5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62157" y="8235102"/>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8454" y="-135470"/>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097000" y="-86730"/>
            <a:ext cx="905034" cy="886933"/>
          </a:xfrm>
          <a:prstGeom prst="rect">
            <a:avLst/>
          </a:prstGeom>
        </p:spPr>
      </p:pic>
      <p:sp>
        <p:nvSpPr>
          <p:cNvPr id="19" name="Rectangle 18"/>
          <p:cNvSpPr/>
          <p:nvPr/>
        </p:nvSpPr>
        <p:spPr>
          <a:xfrm>
            <a:off x="1265273" y="876300"/>
            <a:ext cx="15697200" cy="4632037"/>
          </a:xfrm>
          <a:prstGeom prst="rect">
            <a:avLst/>
          </a:prstGeom>
        </p:spPr>
        <p:txBody>
          <a:bodyPr wrap="square">
            <a:spAutoFit/>
          </a:bodyPr>
          <a:lstStyle/>
          <a:p>
            <a:pPr marL="30480" marR="30480" algn="just">
              <a:lnSpc>
                <a:spcPct val="150000"/>
              </a:lnSpc>
            </a:pPr>
            <a:r>
              <a:rPr kumimoji="0" lang="fr-FR"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fr-FR"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6</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r</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200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triệu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6</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8277631" y="57485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265273" y="6741768"/>
            <a:ext cx="16188538" cy="2862322"/>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 x r%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nhận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4000" dirty="0">
                <a:solidFill>
                  <a:srgbClr val="333333"/>
                </a:solidFill>
                <a:latin typeface="Arial" panose="020B0604020202020204" pitchFamily="34" charset="0"/>
                <a:ea typeface="Times New Roman" panose="02020603050405020304" pitchFamily="18" charset="0"/>
              </a:rPr>
              <a:t>200 x 6% = 12 (</a:t>
            </a:r>
            <a:r>
              <a:rPr lang="en-US" sz="4000" dirty="0" err="1">
                <a:solidFill>
                  <a:srgbClr val="333333"/>
                </a:solidFill>
                <a:latin typeface="Arial" panose="020B0604020202020204" pitchFamily="34" charset="0"/>
                <a:ea typeface="Times New Roman" panose="02020603050405020304" pitchFamily="18" charset="0"/>
              </a:rPr>
              <a:t>triệu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smtClean="0">
                <a:solidFill>
                  <a:srgbClr val="333333"/>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1343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ectangle 17"/>
              <p:cNvSpPr/>
              <p:nvPr/>
            </p:nvSpPr>
            <p:spPr>
              <a:xfrm>
                <a:off x="457200" y="657516"/>
                <a:ext cx="17373600" cy="2723823"/>
              </a:xfrm>
              <a:prstGeom prst="rect">
                <a:avLst/>
              </a:prstGeom>
            </p:spPr>
            <p:txBody>
              <a:bodyPr wrap="square">
                <a:spAutoFit/>
              </a:bodyPr>
              <a:lstStyle/>
              <a:p>
                <a:pPr algn="just">
                  <a:lnSpc>
                    <a:spcPct val="150000"/>
                  </a:lnSpc>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Bài</a:t>
                </a:r>
                <a:r>
                  <a:rPr lang="en-US" sz="3800" b="1" dirty="0" smtClean="0">
                    <a:latin typeface="Arial" panose="020B0604020202020204" pitchFamily="34" charset="0"/>
                    <a:ea typeface="Calibri" panose="020F0502020204030204" pitchFamily="34" charset="0"/>
                    <a:cs typeface="Times New Roman" panose="02020603050405020304" pitchFamily="18" charset="0"/>
                  </a:rPr>
                  <a:t> 7:</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em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trưởng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dựa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mẹ</a:t>
                </a:r>
                <a:r>
                  <a:rPr lang="en-US" sz="3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xăng-ti-mét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57200" y="657516"/>
                <a:ext cx="17373600" cy="2723823"/>
              </a:xfrm>
              <a:prstGeom prst="rect">
                <a:avLst/>
              </a:prstGeom>
              <a:blipFill>
                <a:blip r:embed="rId2"/>
                <a:stretch>
                  <a:fillRect l="-1158" r="-1158" b="-4027"/>
                </a:stretch>
              </a:blipFill>
            </p:spPr>
            <p:txBody>
              <a:bodyPr/>
              <a:lstStyle/>
              <a:p>
                <a:r>
                  <a:rPr lang="en-US">
                    <a:noFill/>
                  </a:rPr>
                  <a:t> </a:t>
                </a:r>
              </a:p>
            </p:txBody>
          </p:sp>
        </mc:Fallback>
      </mc:AlternateContent>
      <p:pic>
        <p:nvPicPr>
          <p:cNvPr id="23"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5613928" y="3271887"/>
            <a:ext cx="1635458" cy="1445150"/>
          </a:xfrm>
          <a:prstGeom prst="rect">
            <a:avLst/>
          </a:prstGeom>
        </p:spPr>
      </p:pic>
      <p:grpSp>
        <p:nvGrpSpPr>
          <p:cNvPr id="15" name="Group 3"/>
          <p:cNvGrpSpPr/>
          <p:nvPr/>
        </p:nvGrpSpPr>
        <p:grpSpPr>
          <a:xfrm>
            <a:off x="-609600" y="9445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mc:AlternateContent xmlns:mc="http://schemas.openxmlformats.org/markup-compatibility/2006" xmlns:a14="http://schemas.microsoft.com/office/drawing/2010/main">
        <mc:Choice Requires="a14">
          <p:sp>
            <p:nvSpPr>
              <p:cNvPr id="5" name="Rectangle 4"/>
              <p:cNvSpPr/>
              <p:nvPr/>
            </p:nvSpPr>
            <p:spPr>
              <a:xfrm>
                <a:off x="4281293" y="2476500"/>
                <a:ext cx="9144000" cy="3502690"/>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trai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⋅1,08(</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e>
                        </m:m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g</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á</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(0,923</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81293" y="2476500"/>
                <a:ext cx="9144000" cy="3502690"/>
              </a:xfrm>
              <a:prstGeom prst="rect">
                <a:avLst/>
              </a:prstGeom>
              <a:blipFill>
                <a:blip r:embed="rId17"/>
                <a:stretch>
                  <a:fillRect r="-6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521" y="6134100"/>
                <a:ext cx="17128957" cy="1846659"/>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Theo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170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mẹ</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160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thì</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trai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gái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trưởng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thành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nhiêu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9521" y="6134100"/>
                <a:ext cx="17128957" cy="1846659"/>
              </a:xfrm>
              <a:prstGeom prst="rect">
                <a:avLst/>
              </a:prstGeom>
              <a:blipFill>
                <a:blip r:embed="rId18"/>
                <a:stretch>
                  <a:fillRect l="-1174" r="-1174" b="-6601"/>
                </a:stretch>
              </a:blipFill>
            </p:spPr>
            <p:txBody>
              <a:bodyPr/>
              <a:lstStyle/>
              <a:p>
                <a:r>
                  <a:rPr lang="en-US">
                    <a:noFill/>
                  </a:rPr>
                  <a:t> </a:t>
                </a:r>
              </a:p>
            </p:txBody>
          </p:sp>
        </mc:Fallback>
      </mc:AlternateContent>
      <p:pic>
        <p:nvPicPr>
          <p:cNvPr id="20" name="Picture 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68399" y="8283741"/>
            <a:ext cx="1607725" cy="1546339"/>
          </a:xfrm>
          <a:prstGeom prst="rect">
            <a:avLst/>
          </a:prstGeom>
        </p:spPr>
      </p:pic>
    </p:spTree>
    <p:extLst>
      <p:ext uri="{BB962C8B-B14F-4D97-AF65-F5344CB8AC3E}">
        <p14:creationId xmlns:p14="http://schemas.microsoft.com/office/powerpoint/2010/main" val="173862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3"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4845406" y="7643473"/>
            <a:ext cx="2258652" cy="1995827"/>
          </a:xfrm>
          <a:prstGeom prst="rect">
            <a:avLst/>
          </a:prstGeom>
        </p:spPr>
      </p:pic>
      <p:grpSp>
        <p:nvGrpSpPr>
          <p:cNvPr id="15" name="Group 3"/>
          <p:cNvGrpSpPr/>
          <p:nvPr/>
        </p:nvGrpSpPr>
        <p:grpSpPr>
          <a:xfrm>
            <a:off x="-529392" y="9826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0"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78603" y="8585166"/>
            <a:ext cx="1607725" cy="1546339"/>
          </a:xfrm>
          <a:prstGeom prst="rect">
            <a:avLst/>
          </a:prstGeom>
        </p:spPr>
      </p:pic>
      <p:sp>
        <p:nvSpPr>
          <p:cNvPr id="9" name="Oval Callout 8"/>
          <p:cNvSpPr/>
          <p:nvPr/>
        </p:nvSpPr>
        <p:spPr>
          <a:xfrm>
            <a:off x="8229600" y="911987"/>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85800" y="2019300"/>
            <a:ext cx="16840200" cy="1827744"/>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rPr>
              <a:t>Theo </a:t>
            </a:r>
            <a:r>
              <a:rPr lang="en-US" sz="4000" dirty="0" err="1">
                <a:solidFill>
                  <a:srgbClr val="333333"/>
                </a:solidFill>
                <a:latin typeface="Arial" panose="020B0604020202020204" pitchFamily="34" charset="0"/>
                <a:ea typeface="Times New Roman" panose="02020603050405020304" pitchFamily="18" charset="0"/>
              </a:rPr>
              <a:t>cách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nếu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170cm, </a:t>
            </a:r>
            <a:r>
              <a:rPr lang="en-US" sz="4000" dirty="0" err="1">
                <a:solidFill>
                  <a:srgbClr val="333333"/>
                </a:solidFill>
                <a:latin typeface="Arial" panose="020B0604020202020204" pitchFamily="34" charset="0"/>
                <a:ea typeface="Times New Roman" panose="02020603050405020304" pitchFamily="18" charset="0"/>
              </a:rPr>
              <a:t>mẹ</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160cm </a:t>
            </a:r>
            <a:r>
              <a:rPr lang="en-US" sz="4000" dirty="0" err="1">
                <a:solidFill>
                  <a:srgbClr val="333333"/>
                </a:solidFill>
                <a:latin typeface="Arial" panose="020B0604020202020204" pitchFamily="34" charset="0"/>
                <a:ea typeface="Times New Roman" panose="02020603050405020304" pitchFamily="18" charset="0"/>
              </a:rPr>
              <a:t>thì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chiều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trưởng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thành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010400" y="4305300"/>
                <a:ext cx="800187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.1,08</m:t>
                      </m:r>
                      <m:d>
                        <m:dPr>
                          <m:ctrlPr>
                            <a:rPr lang="en-US" sz="4000" i="1">
                              <a:latin typeface="Cambria Math" panose="02040503050406030204" pitchFamily="18" charset="0"/>
                            </a:rPr>
                          </m:ctrlPr>
                        </m:dPr>
                        <m:e>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=178,2</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7010400" y="4305300"/>
                <a:ext cx="8001871" cy="1244828"/>
              </a:xfrm>
              <a:prstGeom prst="rect">
                <a:avLst/>
              </a:prstGeom>
              <a:blipFill>
                <a:blip r:embed="rId18"/>
                <a:stretch>
                  <a:fillRect/>
                </a:stretch>
              </a:blipFill>
            </p:spPr>
            <p:txBody>
              <a:bodyPr/>
              <a:lstStyle/>
              <a:p>
                <a:r>
                  <a:rPr lang="en-US">
                    <a:noFill/>
                  </a:rPr>
                  <a:t> </a:t>
                </a:r>
              </a:p>
            </p:txBody>
          </p:sp>
        </mc:Fallback>
      </mc:AlternateContent>
      <p:sp>
        <p:nvSpPr>
          <p:cNvPr id="7" name="Rectangle 6"/>
          <p:cNvSpPr/>
          <p:nvPr/>
        </p:nvSpPr>
        <p:spPr>
          <a:xfrm>
            <a:off x="1223208" y="4407197"/>
            <a:ext cx="9144000" cy="901593"/>
          </a:xfrm>
          <a:prstGeom prst="rect">
            <a:avLst/>
          </a:prstGeom>
        </p:spPr>
        <p:txBody>
          <a:bodyPr>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a:t>
            </a:r>
          </a:p>
        </p:txBody>
      </p:sp>
      <p:sp>
        <p:nvSpPr>
          <p:cNvPr id="8" name="Rectangle 7"/>
          <p:cNvSpPr/>
          <p:nvPr/>
        </p:nvSpPr>
        <p:spPr>
          <a:xfrm>
            <a:off x="1223208" y="6146688"/>
            <a:ext cx="6168192" cy="1015663"/>
          </a:xfrm>
          <a:prstGeom prst="rect">
            <a:avLst/>
          </a:prstGeom>
        </p:spPr>
        <p:txBody>
          <a:bodyPr wrap="square">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endParaRPr lang="en-US" sz="40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010400" y="6057900"/>
                <a:ext cx="9156546"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m:t>
                      </m:r>
                      <m:d>
                        <m:dPr>
                          <m:ctrlPr>
                            <a:rPr lang="en-US" sz="4000" i="1">
                              <a:latin typeface="Cambria Math" panose="02040503050406030204" pitchFamily="18" charset="0"/>
                            </a:rPr>
                          </m:ctrlPr>
                        </m:dPr>
                        <m:e>
                          <m:r>
                            <a:rPr lang="en-US" sz="4000" i="0">
                              <a:latin typeface="Cambria Math" panose="02040503050406030204" pitchFamily="18" charset="0"/>
                            </a:rPr>
                            <m:t>0,923.</m:t>
                          </m:r>
                          <m:r>
                            <m:rPr>
                              <m:nor/>
                            </m:rPr>
                            <a:rPr lang="en-US" sz="4000" i="1">
                              <a:latin typeface="Cambria Math" panose="02040503050406030204" pitchFamily="18" charset="0"/>
                            </a:rPr>
                            <m:t> </m:t>
                          </m:r>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=158,455</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7010400" y="6057900"/>
                <a:ext cx="9156546" cy="1244828"/>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05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480643" y="308711"/>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5791200" y="206657"/>
            <a:ext cx="6828281" cy="1605487"/>
            <a:chOff x="5647511" y="337613"/>
            <a:chExt cx="6828281" cy="1605487"/>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5647511" y="337613"/>
              <a:ext cx="682828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nl-NL" sz="6000" b="1" i="0" u="none" strike="noStrike" kern="1200" cap="none" spc="0" normalizeH="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34536" y="9447409"/>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2171700"/>
                <a:ext cx="16706984" cy="4841325"/>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Câu</a:t>
                </a:r>
                <a:r>
                  <a:rPr lang="fr-FR" sz="3800" b="1" dirty="0">
                    <a:latin typeface="Arial" panose="020B0604020202020204" pitchFamily="34" charset="0"/>
                    <a:ea typeface="Calibri" panose="020F0502020204030204" pitchFamily="34" charset="0"/>
                    <a:cs typeface="Arial" panose="020B0604020202020204" pitchFamily="34" charset="0"/>
                  </a:rPr>
                  <a:t> 1.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chim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ưng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giờ</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15 </a:t>
                </a:r>
                <a:r>
                  <a:rPr lang="en-US" sz="3800" dirty="0" err="1">
                    <a:effectLst/>
                    <a:latin typeface="Arial" panose="020B0604020202020204" pitchFamily="34" charset="0"/>
                    <a:ea typeface="Calibri" panose="020F0502020204030204" pitchFamily="34" charset="0"/>
                    <a:cs typeface="Arial" panose="020B0604020202020204" pitchFamily="34" charset="0"/>
                  </a:rPr>
                  <a:t>phút</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2171700"/>
                <a:ext cx="16706984" cy="4841325"/>
              </a:xfrm>
              <a:prstGeom prst="rect">
                <a:avLst/>
              </a:prstGeom>
              <a:blipFill>
                <a:blip r:embed="rId17"/>
                <a:stretch>
                  <a:fillRect l="-1204" r="-1168" b="-2015"/>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0134600" y="6354136"/>
            <a:ext cx="7728999" cy="34936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85800" y="7048500"/>
                <a:ext cx="9010784" cy="2723823"/>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kích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thước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mc:Choice>
        <mc:Fallback xmlns="">
          <p:sp>
            <p:nvSpPr>
              <p:cNvPr id="7" name="Rectangle 6"/>
              <p:cNvSpPr>
                <a:spLocks noRot="1" noChangeAspect="1" noMove="1" noResize="1" noEditPoints="1" noAdjustHandles="1" noChangeArrowheads="1" noChangeShapeType="1" noTextEdit="1"/>
              </p:cNvSpPr>
              <p:nvPr/>
            </p:nvSpPr>
            <p:spPr>
              <a:xfrm>
                <a:off x="685800" y="7048500"/>
                <a:ext cx="9010784" cy="2723823"/>
              </a:xfrm>
              <a:prstGeom prst="rect">
                <a:avLst/>
              </a:prstGeom>
              <a:blipFill>
                <a:blip r:embed="rId19"/>
                <a:stretch>
                  <a:fillRect l="-2233" r="-2165" b="-4251"/>
                </a:stretch>
              </a:blipFill>
            </p:spPr>
            <p:txBody>
              <a:bodyPr/>
              <a:lstStyle/>
              <a:p>
                <a:r>
                  <a:rPr lang="en-US">
                    <a:noFill/>
                  </a:rPr>
                  <a:t> </a:t>
                </a:r>
              </a:p>
            </p:txBody>
          </p:sp>
        </mc:Fallback>
      </mc:AlternateContent>
    </p:spTree>
    <p:extLst>
      <p:ext uri="{BB962C8B-B14F-4D97-AF65-F5344CB8AC3E}">
        <p14:creationId xmlns:p14="http://schemas.microsoft.com/office/powerpoint/2010/main" val="29156846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7022298" y="102055"/>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pic>
        <p:nvPicPr>
          <p:cNvPr id="18"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9466131"/>
            <a:ext cx="1640672" cy="1431859"/>
          </a:xfrm>
          <a:prstGeom prst="rect">
            <a:avLst/>
          </a:prstGeom>
        </p:spPr>
      </p:pic>
      <p:sp>
        <p:nvSpPr>
          <p:cNvPr id="9" name="Oval Callout 8"/>
          <p:cNvSpPr/>
          <p:nvPr/>
        </p:nvSpPr>
        <p:spPr>
          <a:xfrm>
            <a:off x="8229600" y="64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09600" y="1562100"/>
                <a:ext cx="16992600" cy="778597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a)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quãng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bay </a:t>
                </a:r>
                <a:r>
                  <a:rPr lang="en-US" sz="3800" dirty="0" err="1">
                    <a:latin typeface="Arial" panose="020B0604020202020204" pitchFamily="34" charset="0"/>
                    <a:ea typeface="Calibri" panose="020F0502020204030204" pitchFamily="34" charset="0"/>
                    <a:cs typeface="Arial" panose="020B0604020202020204" pitchFamily="34" charset="0"/>
                  </a:rPr>
                  <a:t>được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con </a:t>
                </a:r>
                <a:r>
                  <a:rPr lang="en-US" sz="3800" dirty="0" err="1">
                    <a:latin typeface="Arial" panose="020B0604020202020204" pitchFamily="34" charset="0"/>
                    <a:ea typeface="Calibri" panose="020F0502020204030204" pitchFamily="34" charset="0"/>
                    <a:cs typeface="Arial" panose="020B0604020202020204" pitchFamily="34" charset="0"/>
                  </a:rPr>
                  <a:t>chim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br>
                  <a:rPr lang="en-US" sz="3800" dirty="0">
                    <a:latin typeface="Arial" panose="020B0604020202020204" pitchFamily="34"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e>
                      </m:d>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b)</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15</m:t>
                          </m:r>
                        </m:num>
                        <m:den>
                          <m:r>
                            <a:rPr lang="en-US" sz="3800">
                              <a:effectLst/>
                              <a:latin typeface="Cambria Math" panose="02040503050406030204" pitchFamily="18" charset="0"/>
                              <a:ea typeface="Calibri" panose="020F0502020204030204" pitchFamily="34" charset="0"/>
                              <a:cs typeface="Arial" panose="020B0604020202020204" pitchFamily="34" charset="0"/>
                            </a:rPr>
                            <m:t>60</m:t>
                          </m:r>
                        </m:den>
                      </m:f>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c)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hình</a:t>
                </a:r>
                <a:r>
                  <a:rPr lang="en-US" sz="3800" dirty="0">
                    <a:effectLst/>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1562100"/>
                <a:ext cx="16992600" cy="7785978"/>
              </a:xfrm>
              <a:prstGeom prst="rect">
                <a:avLst/>
              </a:prstGeom>
              <a:blipFill>
                <a:blip r:embed="rId13"/>
                <a:stretch>
                  <a:fillRect l="-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15124" y="7505700"/>
                <a:ext cx="3076676" cy="1227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30+50</m:t>
                              </m:r>
                            </m:e>
                          </m:d>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515124" y="7505700"/>
                <a:ext cx="3076676" cy="1227195"/>
              </a:xfrm>
              <a:prstGeom prst="rect">
                <a:avLst/>
              </a:prstGeom>
              <a:blipFill>
                <a:blip r:embed="rId14"/>
                <a:stretch>
                  <a:fillRect/>
                </a:stretch>
              </a:blipFill>
            </p:spPr>
            <p:txBody>
              <a:bodyPr/>
              <a:lstStyle/>
              <a:p>
                <a:r>
                  <a:rPr lang="en-US">
                    <a:noFill/>
                  </a:rPr>
                  <a:t> </a:t>
                </a:r>
              </a:p>
            </p:txBody>
          </p:sp>
        </mc:Fallback>
      </mc:AlternateContent>
      <p:grpSp>
        <p:nvGrpSpPr>
          <p:cNvPr id="8" name="Group 7"/>
          <p:cNvGrpSpPr/>
          <p:nvPr/>
        </p:nvGrpSpPr>
        <p:grpSpPr>
          <a:xfrm>
            <a:off x="1066800" y="8877300"/>
            <a:ext cx="16078200" cy="1198983"/>
            <a:chOff x="1066800" y="9019674"/>
            <a:chExt cx="16078200" cy="1198983"/>
          </a:xfrm>
        </p:grpSpPr>
        <mc:AlternateContent xmlns:mc="http://schemas.openxmlformats.org/markup-compatibility/2006" xmlns:a14="http://schemas.microsoft.com/office/drawing/2010/main">
          <mc:Choice Requires="a14">
            <p:sp>
              <p:nvSpPr>
                <p:cNvPr id="12" name="Rectangle 11"/>
                <p:cNvSpPr/>
                <p:nvPr/>
              </p:nvSpPr>
              <p:spPr>
                <a:xfrm>
                  <a:off x="12244122" y="9019674"/>
                  <a:ext cx="1471878" cy="1198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244122" y="9019674"/>
                  <a:ext cx="1471878" cy="119898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66800" y="9029700"/>
                  <a:ext cx="16078200"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Biểu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thị</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solidFill>
                                    <a:prstClr val="black"/>
                                  </a:solidFill>
                                  <a:latin typeface="Arial" panose="020B0604020202020204" pitchFamily="34" charset="0"/>
                                  <a:ea typeface="Calibri" panose="020F0502020204030204" pitchFamily="34" charset="0"/>
                                  <a:cs typeface="Arial" panose="020B0604020202020204" pitchFamily="34"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9029700"/>
                  <a:ext cx="16078200" cy="969496"/>
                </a:xfrm>
                <a:prstGeom prst="rect">
                  <a:avLst/>
                </a:prstGeom>
                <a:blipFill>
                  <a:blip r:embed="rId16"/>
                  <a:stretch>
                    <a:fillRect l="-1251"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20443040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lvl="0">
                  <a:lnSpc>
                    <a:spcPct val="150000"/>
                  </a:lnSpc>
                </a:pPr>
                <a:r>
                  <a:rPr lang="en-US" sz="4000" b="1"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Bài</a:t>
                </a:r>
                <a:r>
                  <a:rPr lang="en-US" sz="40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2</a:t>
                </a:r>
                <a:r>
                  <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Tính</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𝑥𝑦𝑧</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316331"/>
                <a:ext cx="16088402" cy="2246769"/>
              </a:xfrm>
              <a:prstGeom prst="rect">
                <a:avLst/>
              </a:prstGeom>
            </p:spPr>
            <p:txBody>
              <a:bodyPr wrap="square">
                <a:spAutoFit/>
              </a:bodyPr>
              <a:lstStyle/>
              <a:p>
                <a:pPr marL="773430" marR="30480" indent="-742950" algn="just">
                  <a:lnSpc>
                    <a:spcPct val="150000"/>
                  </a:lnSpc>
                  <a:spcAft>
                    <a:spcPts val="1200"/>
                  </a:spcAft>
                  <a:buAutoNum type="alphaLcParen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 2, b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2[2 + (−3)</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316331"/>
                <a:ext cx="16088402" cy="2246769"/>
              </a:xfrm>
              <a:prstGeom prst="rect">
                <a:avLst/>
              </a:prstGeom>
              <a:blipFill>
                <a:blip r:embed="rId18"/>
                <a:stretch>
                  <a:fillRect l="-1023"/>
                </a:stretch>
              </a:blipFill>
            </p:spPr>
            <p:txBody>
              <a:bodyPr/>
              <a:lstStyle/>
              <a:p>
                <a:r>
                  <a:rPr lang="en-US">
                    <a:noFill/>
                  </a:rPr>
                  <a:t> </a:t>
                </a:r>
              </a:p>
            </p:txBody>
          </p:sp>
        </mc:Fallback>
      </mc:AlternateContent>
    </p:spTree>
    <p:extLst>
      <p:ext uri="{BB962C8B-B14F-4D97-AF65-F5344CB8AC3E}">
        <p14:creationId xmlns:p14="http://schemas.microsoft.com/office/powerpoint/2010/main" val="2556896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421360" y="8877300"/>
            <a:ext cx="1180840" cy="946470"/>
          </a:xfrm>
          <a:prstGeom prst="rect">
            <a:avLst/>
          </a:prstGeom>
        </p:spPr>
      </p:pic>
      <p:sp>
        <p:nvSpPr>
          <p:cNvPr id="19" name="Oval Callout 18"/>
          <p:cNvSpPr/>
          <p:nvPr/>
        </p:nvSpPr>
        <p:spPr>
          <a:xfrm>
            <a:off x="8305800" y="57912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62000" y="473988"/>
                <a:ext cx="16840200" cy="5355312"/>
              </a:xfrm>
              <a:prstGeom prst="rect">
                <a:avLst/>
              </a:prstGeom>
            </p:spPr>
            <p:txBody>
              <a:bodyPr wrap="square">
                <a:spAutoFit/>
              </a:bodyPr>
              <a:lstStyle/>
              <a:p>
                <a:pPr algn="just">
                  <a:lnSpc>
                    <a:spcPct val="150000"/>
                  </a:lnSpc>
                </a:pPr>
                <a:r>
                  <a:rPr lang="en-US" sz="3800" b="1" dirty="0" err="1">
                    <a:latin typeface="Arial" panose="020B0604020202020204" pitchFamily="34" charset="0"/>
                    <a:ea typeface="Calibri" panose="020F0502020204030204" pitchFamily="34" charset="0"/>
                    <a:cs typeface="Arial" panose="020B0604020202020204" pitchFamily="34" charset="0"/>
                  </a:rPr>
                  <a:t>Câu</a:t>
                </a:r>
                <a:r>
                  <a:rPr lang="en-US" sz="3800" b="1" dirty="0">
                    <a:latin typeface="Arial" panose="020B0604020202020204" pitchFamily="34" charset="0"/>
                    <a:ea typeface="Calibri" panose="020F0502020204030204" pitchFamily="34" charset="0"/>
                    <a:cs typeface="Arial" panose="020B0604020202020204" pitchFamily="34" charset="0"/>
                  </a:rPr>
                  <a:t> 2:</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thoại</a:t>
                </a:r>
                <a:r>
                  <a:rPr lang="en-US" sz="3800" dirty="0">
                    <a:effectLst/>
                    <a:latin typeface="Arial" panose="020B0604020202020204" pitchFamily="34" charset="0"/>
                    <a:ea typeface="Calibri" panose="020F0502020204030204" pitchFamily="34" charset="0"/>
                    <a:cs typeface="Arial" panose="020B0604020202020204" pitchFamily="34" charset="0"/>
                  </a:rPr>
                  <a:t> di </a:t>
                </a:r>
                <a:r>
                  <a:rPr lang="en-US" sz="3800" dirty="0" err="1">
                    <a:effectLst/>
                    <a:latin typeface="Arial" panose="020B0604020202020204" pitchFamily="34" charset="0"/>
                    <a:ea typeface="Calibri" panose="020F0502020204030204" pitchFamily="34" charset="0"/>
                    <a:cs typeface="Arial" panose="020B0604020202020204" pitchFamily="34" charset="0"/>
                  </a:rPr>
                  <a:t>động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cước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200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250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33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27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0" y="473988"/>
                <a:ext cx="16840200" cy="5355312"/>
              </a:xfrm>
              <a:prstGeom prst="rect">
                <a:avLst/>
              </a:prstGeom>
              <a:blipFill>
                <a:blip r:embed="rId3"/>
                <a:stretch>
                  <a:fillRect l="-1194" r="-1158"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7053168"/>
                <a:ext cx="16611600" cy="2662332"/>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smtClean="0">
                    <a:latin typeface="Arial" panose="020B0604020202020204" pitchFamily="34" charset="0"/>
                    <a:ea typeface="Calibri" panose="020F0502020204030204" pitchFamily="34" charset="0"/>
                    <a:cs typeface="Times New Roman" panose="02020603050405020304" pitchFamily="18" charset="0"/>
                  </a:rPr>
                  <a:t>Biểu</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nhắn</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ngoại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pPr>
                <a:r>
                  <a:rPr lang="en-US" sz="38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200⋅</m:t>
                    </m:r>
                    <m:r>
                      <a:rPr lang="en-US" sz="3800" i="1">
                        <a:effectLst/>
                        <a:latin typeface="Cambria Math" panose="02040503050406030204" pitchFamily="18" charset="0"/>
                        <a:ea typeface="Calibri" panose="020F0502020204030204" pitchFamily="34" charset="0"/>
                        <a:cs typeface="Arial" panose="020B0604020202020204" pitchFamily="34" charset="0"/>
                      </a:rPr>
                      <m:t>𝑡</m:t>
                    </m:r>
                    <m:r>
                      <a:rPr lang="en-US" sz="3800">
                        <a:effectLst/>
                        <a:latin typeface="Cambria Math" panose="02040503050406030204" pitchFamily="18" charset="0"/>
                        <a:ea typeface="Calibri" panose="020F0502020204030204" pitchFamily="34" charset="0"/>
                        <a:cs typeface="Arial" panose="020B0604020202020204" pitchFamily="34" charset="0"/>
                      </a:rPr>
                      <m:t>+250⋅</m:t>
                    </m:r>
                    <m:r>
                      <a:rPr lang="en-US" sz="3800" i="1">
                        <a:effectLst/>
                        <a:latin typeface="Cambria Math" panose="02040503050406030204" pitchFamily="18" charset="0"/>
                        <a:ea typeface="Calibri" panose="020F0502020204030204" pitchFamily="34" charset="0"/>
                        <a:cs typeface="Arial" panose="020B0604020202020204" pitchFamily="34" charset="0"/>
                      </a:rPr>
                      <m:t>𝑙</m:t>
                    </m:r>
                    <m:r>
                      <m:rPr>
                        <m:nor/>
                      </m:rPr>
                      <a:rPr lang="en-US" sz="38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(đồ</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ng</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7053168"/>
                <a:ext cx="16611600" cy="2662332"/>
              </a:xfrm>
              <a:prstGeom prst="rect">
                <a:avLst/>
              </a:prstGeom>
              <a:blipFill>
                <a:blip r:embed="rId4"/>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4392462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530517" y="8953500"/>
            <a:ext cx="1180840" cy="946470"/>
          </a:xfrm>
          <a:prstGeom prst="rect">
            <a:avLst/>
          </a:prstGeom>
        </p:spPr>
      </p:pic>
      <p:sp>
        <p:nvSpPr>
          <p:cNvPr id="19" name="Oval Callout 18"/>
          <p:cNvSpPr/>
          <p:nvPr/>
        </p:nvSpPr>
        <p:spPr>
          <a:xfrm>
            <a:off x="8321842" y="58674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78042" y="473988"/>
                <a:ext cx="16840200" cy="53553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250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78042" y="473988"/>
                <a:ext cx="16840200" cy="5355312"/>
              </a:xfrm>
              <a:prstGeom prst="rect">
                <a:avLst/>
              </a:prstGeom>
              <a:blipFill>
                <a:blip r:embed="rId3"/>
                <a:stretch>
                  <a:fillRect l="-1195" r="-1195"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6947306"/>
                <a:ext cx="16856242" cy="2768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=33</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=27</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200.33+250.27=13350</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(đồ</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ng</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oMath>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6947306"/>
                <a:ext cx="16856242" cy="2768194"/>
              </a:xfrm>
              <a:prstGeom prst="rect">
                <a:avLst/>
              </a:prstGeom>
              <a:blipFill>
                <a:blip r:embed="rId4"/>
                <a:stretch>
                  <a:fillRect l="-1193" r="-904"/>
                </a:stretch>
              </a:blipFill>
            </p:spPr>
            <p:txBody>
              <a:bodyPr/>
              <a:lstStyle/>
              <a:p>
                <a:r>
                  <a:rPr lang="en-US">
                    <a:noFill/>
                  </a:rPr>
                  <a:t> </a:t>
                </a:r>
              </a:p>
            </p:txBody>
          </p:sp>
        </mc:Fallback>
      </mc:AlternateContent>
    </p:spTree>
    <p:extLst>
      <p:ext uri="{BB962C8B-B14F-4D97-AF65-F5344CB8AC3E}">
        <p14:creationId xmlns:p14="http://schemas.microsoft.com/office/powerpoint/2010/main" val="20709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511" y="974600"/>
            <a:ext cx="3627543" cy="320542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98689" y="8115300"/>
            <a:ext cx="2301098" cy="287637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00601" y="7081219"/>
            <a:ext cx="3276599" cy="507268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93" y="93906"/>
            <a:ext cx="905034" cy="88693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199589" y="9388959"/>
            <a:ext cx="905034" cy="88693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721" y="5965686"/>
            <a:ext cx="905034" cy="886933"/>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785190" y="-252967"/>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79872" y="4685006"/>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190260" y="2857500"/>
            <a:ext cx="5548298" cy="3785652"/>
            <a:chOff x="12589070" y="3429564"/>
            <a:chExt cx="5538234" cy="4777111"/>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589070" y="3429564"/>
              <a:ext cx="5538234" cy="4777111"/>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 Đa thức một biến. Nghiệm của đa thức một biến".</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884015" y="6036042"/>
            <a:ext cx="6784439" cy="505749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5201" y="6978733"/>
            <a:ext cx="2401547"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39000" y="7277100"/>
            <a:ext cx="1171171" cy="1217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86361" y="7793971"/>
            <a:ext cx="823225" cy="407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1028700" y="-1375992"/>
            <a:ext cx="3639719" cy="3513983"/>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11602" y="322767"/>
            <a:ext cx="3017405" cy="105334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350530"/>
            <a:ext cx="1171171" cy="121766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49460" y="772151"/>
            <a:ext cx="823225" cy="407122"/>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970" y="4305300"/>
            <a:ext cx="1171171" cy="121766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80176" y="4959839"/>
            <a:ext cx="746058" cy="368960"/>
          </a:xfrm>
          <a:prstGeom prst="rect">
            <a:avLst/>
          </a:prstGeom>
        </p:spPr>
      </p:pic>
      <p:sp>
        <p:nvSpPr>
          <p:cNvPr id="18" name="Rectangle 17"/>
          <p:cNvSpPr/>
          <p:nvPr/>
        </p:nvSpPr>
        <p:spPr>
          <a:xfrm>
            <a:off x="2667000" y="2415155"/>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a:t>
            </a:r>
            <a:r>
              <a:rPr lang="en-US" sz="7000" b="1" dirty="0" smtClean="0">
                <a:solidFill>
                  <a:prstClr val="black"/>
                </a:solidFill>
                <a:latin typeface="Arial" panose="020B0604020202020204" pitchFamily="34" charset="0"/>
                <a:cs typeface="Arial" panose="020B0604020202020204" pitchFamily="34" charset="0"/>
              </a:rPr>
              <a:t>NGHE BÀI HỌC!</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46769"/>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 . (−2) . (−1) . 4=−24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46769"/>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14552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05604"/>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=−3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=−5 . (−1)3 . (−3)2=45</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05604"/>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6077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78200" y="7734300"/>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49207"/>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563600" y="-467833"/>
            <a:ext cx="905034" cy="886933"/>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685800" y="647700"/>
                <a:ext cx="16916400" cy="3600986"/>
              </a:xfrm>
              <a:prstGeom prst="rect">
                <a:avLst/>
              </a:prstGeom>
            </p:spPr>
            <p:txBody>
              <a:bodyPr wrap="square">
                <a:spAutoFit/>
              </a:bodyPr>
              <a:lstStyle/>
              <a:p>
                <a:pPr lvl="0" algn="just">
                  <a:lnSpc>
                    <a:spcPct val="150000"/>
                  </a:lnSpc>
                </a:pPr>
                <a:r>
                  <a:rPr lang="fr-FR" sz="38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3</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Cho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𝐵</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𝐶</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Theo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em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85800" y="647700"/>
                <a:ext cx="16916400" cy="3600986"/>
              </a:xfrm>
              <a:prstGeom prst="rect">
                <a:avLst/>
              </a:prstGeom>
              <a:blipFill>
                <a:blip r:embed="rId14"/>
                <a:stretch>
                  <a:fillRect l="-1189" r="-1153" b="-2876"/>
                </a:stretch>
              </a:blipFill>
            </p:spPr>
            <p:txBody>
              <a:bodyPr/>
              <a:lstStyle/>
              <a:p>
                <a:r>
                  <a:rPr lang="en-US">
                    <a:noFill/>
                  </a:rPr>
                  <a:t> </a:t>
                </a:r>
              </a:p>
            </p:txBody>
          </p:sp>
        </mc:Fallback>
      </mc:AlternateContent>
      <p:sp>
        <p:nvSpPr>
          <p:cNvPr id="18" name="Oval Callout 17"/>
          <p:cNvSpPr/>
          <p:nvPr/>
        </p:nvSpPr>
        <p:spPr>
          <a:xfrm>
            <a:off x="8267700" y="445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685800" y="5353035"/>
                <a:ext cx="17449800" cy="4591065"/>
              </a:xfrm>
              <a:prstGeom prst="rect">
                <a:avLst/>
              </a:prstGeom>
            </p:spPr>
            <p:txBody>
              <a:bodyPr wrap="square">
                <a:spAutoFit/>
              </a:bodyPr>
              <a:lstStyle/>
              <a:p>
                <a:pPr algn="just">
                  <a:lnSpc>
                    <a:spcPct val="150000"/>
                  </a:lnSpc>
                </a:pP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 </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như</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4 − 6</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−10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bạn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Bình</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5353035"/>
                <a:ext cx="17449800" cy="4591065"/>
              </a:xfrm>
              <a:prstGeom prst="rect">
                <a:avLst/>
              </a:prstGeom>
              <a:blipFill>
                <a:blip r:embed="rId15"/>
                <a:stretch>
                  <a:fillRect l="-1153" b="-2125"/>
                </a:stretch>
              </a:blipFill>
            </p:spPr>
            <p:txBody>
              <a:bodyPr/>
              <a:lstStyle/>
              <a:p>
                <a:r>
                  <a:rPr lang="en-US">
                    <a:noFill/>
                  </a:rPr>
                  <a:t> </a:t>
                </a:r>
              </a:p>
            </p:txBody>
          </p:sp>
        </mc:Fallback>
      </mc:AlternateContent>
    </p:spTree>
    <p:extLst>
      <p:ext uri="{BB962C8B-B14F-4D97-AF65-F5344CB8AC3E}">
        <p14:creationId xmlns:p14="http://schemas.microsoft.com/office/powerpoint/2010/main" val="29174003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524000" y="2095500"/>
                <a:ext cx="15163800" cy="470898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smtClean="0">
                    <a:latin typeface="Arial" panose="020B0604020202020204" pitchFamily="34" charset="0"/>
                    <a:ea typeface="Calibri" panose="020F0502020204030204" pitchFamily="34" charset="0"/>
                    <a:cs typeface="Times New Roman" panose="02020603050405020304" pitchFamily="18" charset="0"/>
                  </a:rPr>
                  <a:t>1.</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cổ</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trữ</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tàng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Lịch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Quốc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79,3 cm.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lấy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𝜋</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3,14</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2095500"/>
                <a:ext cx="15163800" cy="4708981"/>
              </a:xfrm>
              <a:prstGeom prst="rect">
                <a:avLst/>
              </a:prstGeom>
              <a:blipFill>
                <a:blip r:embed="rId3"/>
                <a:stretch>
                  <a:fillRect l="-1407" r="-1367" b="-2332"/>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59521" y="525670"/>
            <a:ext cx="1390276" cy="1378112"/>
          </a:xfrm>
          <a:prstGeom prst="rect">
            <a:avLst/>
          </a:prstGeom>
        </p:spPr>
      </p:pic>
      <p:sp>
        <p:nvSpPr>
          <p:cNvPr id="8" name="Oval 7"/>
          <p:cNvSpPr/>
          <p:nvPr/>
        </p:nvSpPr>
        <p:spPr>
          <a:xfrm>
            <a:off x="2066311" y="7353300"/>
            <a:ext cx="90548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238991" y="6982162"/>
                <a:ext cx="14554200" cy="2465931"/>
              </a:xfrm>
              <a:prstGeom prst="rect">
                <a:avLst/>
              </a:prstGeom>
            </p:spPr>
            <p:txBody>
              <a:bodyPr wrap="square">
                <a:spAutoFit/>
              </a:bodyPr>
              <a:lstStyle/>
              <a:p>
                <a:pPr>
                  <a:lnSpc>
                    <a:spcPct val="20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(79,3:2</m:t>
                    </m:r>
                    <m:sSup>
                      <m:sSupPr>
                        <m:ctrlPr>
                          <a:rPr lang="en-US" sz="400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.3,14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238991" y="6982162"/>
                <a:ext cx="14554200" cy="2465931"/>
              </a:xfrm>
              <a:prstGeom prst="rect">
                <a:avLst/>
              </a:prstGeom>
              <a:blipFill>
                <a:blip r:embed="rId6"/>
                <a:stretch>
                  <a:fillRect l="-1466" b="-9630"/>
                </a:stretch>
              </a:blipFill>
            </p:spPr>
            <p:txBody>
              <a:bodyPr/>
              <a:lstStyle/>
              <a:p>
                <a:r>
                  <a:rPr lang="en-US">
                    <a:noFill/>
                  </a:rPr>
                  <a:t> </a:t>
                </a:r>
              </a:p>
            </p:txBody>
          </p:sp>
        </mc:Fallback>
      </mc:AlternateContent>
    </p:spTree>
    <p:extLst>
      <p:ext uri="{BB962C8B-B14F-4D97-AF65-F5344CB8AC3E}">
        <p14:creationId xmlns:p14="http://schemas.microsoft.com/office/powerpoint/2010/main" val="278324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6388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90697" y="1510248"/>
            <a:ext cx="14820903"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2.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hộp</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dài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rộng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vữa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801600" y="7048500"/>
            <a:ext cx="2514600" cy="2492599"/>
          </a:xfrm>
          <a:prstGeom prst="rect">
            <a:avLst/>
          </a:prstGeom>
        </p:spPr>
      </p:pic>
      <p:sp>
        <p:nvSpPr>
          <p:cNvPr id="15" name="Oval 14"/>
          <p:cNvSpPr/>
          <p:nvPr/>
        </p:nvSpPr>
        <p:spPr>
          <a:xfrm>
            <a:off x="1524000" y="872811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1790697" y="5524500"/>
                <a:ext cx="14859000" cy="4093428"/>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1,2+2.15.10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0697" y="5524500"/>
                <a:ext cx="14859000" cy="4093428"/>
              </a:xfrm>
              <a:prstGeom prst="rect">
                <a:avLst/>
              </a:prstGeom>
              <a:blipFill>
                <a:blip r:embed="rId6"/>
                <a:stretch>
                  <a:fillRect l="-1477" b="-2679"/>
                </a:stretch>
              </a:blipFill>
            </p:spPr>
            <p:txBody>
              <a:bodyPr/>
              <a:lstStyle/>
              <a:p>
                <a:r>
                  <a:rPr lang="en-US">
                    <a:noFill/>
                  </a:rPr>
                  <a:t> </a:t>
                </a:r>
              </a:p>
            </p:txBody>
          </p:sp>
        </mc:Fallback>
      </mc:AlternateContent>
    </p:spTree>
    <p:extLst>
      <p:ext uri="{BB962C8B-B14F-4D97-AF65-F5344CB8AC3E}">
        <p14:creationId xmlns:p14="http://schemas.microsoft.com/office/powerpoint/2010/main" val="242570529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2109019"/>
            <a:ext cx="15697200"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hè</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tăng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3 °C </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giảm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°C 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 30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 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649200" y="6667500"/>
            <a:ext cx="2950267" cy="2924453"/>
          </a:xfrm>
          <a:prstGeom prst="rect">
            <a:avLst/>
          </a:prstGeom>
        </p:spPr>
      </p:pic>
      <p:sp>
        <p:nvSpPr>
          <p:cNvPr id="15" name="Oval 14"/>
          <p:cNvSpPr/>
          <p:nvPr/>
        </p:nvSpPr>
        <p:spPr>
          <a:xfrm>
            <a:off x="6629400" y="660516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00400" y="6296362"/>
            <a:ext cx="9144000" cy="2657138"/>
          </a:xfrm>
          <a:prstGeom prst="rect">
            <a:avLst/>
          </a:prstGeom>
        </p:spPr>
        <p:txBody>
          <a:bodyPr>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30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28</a:t>
            </a:r>
          </a:p>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			D</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33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156753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8220" y="2112604"/>
            <a:ext cx="15615355" cy="1938992"/>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thang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lớn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2a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bé</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2h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203656" y="7505700"/>
            <a:ext cx="2209800" cy="2190465"/>
          </a:xfrm>
          <a:prstGeom prst="rect">
            <a:avLst/>
          </a:prstGeom>
        </p:spPr>
      </p:pic>
      <p:sp>
        <p:nvSpPr>
          <p:cNvPr id="15" name="Oval 14"/>
          <p:cNvSpPr/>
          <p:nvPr/>
        </p:nvSpPr>
        <p:spPr>
          <a:xfrm>
            <a:off x="3429000" y="62103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3648691" y="4049591"/>
                <a:ext cx="11734800" cy="3164456"/>
              </a:xfrm>
              <a:prstGeom prst="rect">
                <a:avLst/>
              </a:prstGeom>
            </p:spPr>
            <p:txBody>
              <a:bodyPr wrap="square">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8691" y="4049591"/>
                <a:ext cx="11734800" cy="3164456"/>
              </a:xfrm>
              <a:prstGeom prst="rect">
                <a:avLst/>
              </a:prstGeom>
              <a:blipFill>
                <a:blip r:embed="rId6"/>
                <a:stretch>
                  <a:fillRect l="-1870" b="-1349"/>
                </a:stretch>
              </a:blipFill>
            </p:spPr>
            <p:txBody>
              <a:bodyPr/>
              <a:lstStyle/>
              <a:p>
                <a:r>
                  <a:rPr lang="en-US">
                    <a:noFill/>
                  </a:rPr>
                  <a:t> </a:t>
                </a:r>
              </a:p>
            </p:txBody>
          </p:sp>
        </mc:Fallback>
      </mc:AlternateContent>
    </p:spTree>
    <p:extLst>
      <p:ext uri="{BB962C8B-B14F-4D97-AF65-F5344CB8AC3E}">
        <p14:creationId xmlns:p14="http://schemas.microsoft.com/office/powerpoint/2010/main" val="253377829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1825</Words>
  <Application>Microsoft Office PowerPoint</Application>
  <PresentationFormat>Custom</PresentationFormat>
  <Paragraphs>130</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Times New Roman</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Playful Math Subject Presentation</dc:title>
  <dc:creator>Admin</dc:creator>
  <cp:lastModifiedBy>Admin</cp:lastModifiedBy>
  <cp:revision>119</cp:revision>
  <dcterms:created xsi:type="dcterms:W3CDTF">2006-08-16T00:00:00Z</dcterms:created>
  <dcterms:modified xsi:type="dcterms:W3CDTF">2025-05-22T02:31:45Z</dcterms:modified>
  <dc:identifier>DAFSQ1J57nY</dc:identifier>
</cp:coreProperties>
</file>