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EF9DF-977A-4C67-8F57-825E98949953}"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86A48-53DF-4736-B746-D0BB4E6D9CFA}" type="slidenum">
              <a:rPr lang="en-US" smtClean="0"/>
              <a:t>‹#›</a:t>
            </a:fld>
            <a:endParaRPr lang="en-US"/>
          </a:p>
        </p:txBody>
      </p:sp>
    </p:spTree>
    <p:extLst>
      <p:ext uri="{BB962C8B-B14F-4D97-AF65-F5344CB8AC3E}">
        <p14:creationId xmlns:p14="http://schemas.microsoft.com/office/powerpoint/2010/main" val="123407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5F9E67-9EE9-45AF-BE45-740DD326B18C}" type="slidenum">
              <a:rPr lang="en-US" smtClean="0"/>
              <a:t>22</a:t>
            </a:fld>
            <a:endParaRPr lang="en-US"/>
          </a:p>
        </p:txBody>
      </p:sp>
    </p:spTree>
    <p:extLst>
      <p:ext uri="{BB962C8B-B14F-4D97-AF65-F5344CB8AC3E}">
        <p14:creationId xmlns:p14="http://schemas.microsoft.com/office/powerpoint/2010/main" val="328160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5F9E67-9EE9-45AF-BE45-740DD326B1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06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4B898-28BD-43DF-9090-1E099C3DFAFD}"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136910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4B898-28BD-43DF-9090-1E099C3DFAFD}"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182629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4B898-28BD-43DF-9090-1E099C3DFAFD}"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2700573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4B898-28BD-43DF-9090-1E099C3DFAFD}"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2260382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0B4B898-28BD-43DF-9090-1E099C3DFAFD}"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373411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4B898-28BD-43DF-9090-1E099C3DFAFD}"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388446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4B898-28BD-43DF-9090-1E099C3DFAFD}"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340544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4B898-28BD-43DF-9090-1E099C3DFAFD}"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1019825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4B898-28BD-43DF-9090-1E099C3DFAFD}"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858967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B4B898-28BD-43DF-9090-1E099C3DFAFD}"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269115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0B4B898-28BD-43DF-9090-1E099C3DFAFD}"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C2D59-AA80-49D0-9511-7B00FB99E587}" type="slidenum">
              <a:rPr lang="en-US" smtClean="0"/>
              <a:t>‹#›</a:t>
            </a:fld>
            <a:endParaRPr lang="en-US"/>
          </a:p>
        </p:txBody>
      </p:sp>
    </p:spTree>
    <p:extLst>
      <p:ext uri="{BB962C8B-B14F-4D97-AF65-F5344CB8AC3E}">
        <p14:creationId xmlns:p14="http://schemas.microsoft.com/office/powerpoint/2010/main" val="344006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4B898-28BD-43DF-9090-1E099C3DFAFD}" type="datetimeFigureOut">
              <a:rPr lang="en-US" smtClean="0"/>
              <a:t>5/22/2025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C2D59-AA80-49D0-9511-7B00FB99E587}" type="slidenum">
              <a:rPr lang="en-US" smtClean="0"/>
              <a:t>‹#›</a:t>
            </a:fld>
            <a:endParaRPr lang="en-US"/>
          </a:p>
        </p:txBody>
      </p:sp>
    </p:spTree>
    <p:extLst>
      <p:ext uri="{BB962C8B-B14F-4D97-AF65-F5344CB8AC3E}">
        <p14:creationId xmlns:p14="http://schemas.microsoft.com/office/powerpoint/2010/main" val="1731044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7" Type="http://schemas.openxmlformats.org/officeDocument/2006/relationships/image" Target="../media/image68.svg"/><Relationship Id="rId12" Type="http://schemas.openxmlformats.org/officeDocument/2006/relationships/image" Target="../media/image76.svg"/><Relationship Id="rId2" Type="http://schemas.openxmlformats.org/officeDocument/2006/relationships/image" Target="../media/image49.png"/><Relationship Id="rId1" Type="http://schemas.openxmlformats.org/officeDocument/2006/relationships/slideLayout" Target="../slideLayouts/slideLayout7.xml"/><Relationship Id="rId11" Type="http://schemas.openxmlformats.org/officeDocument/2006/relationships/image" Target="../media/image52.png"/><Relationship Id="rId5" Type="http://schemas.openxmlformats.org/officeDocument/2006/relationships/image" Target="../media/image14.svg"/><Relationship Id="rId10" Type="http://schemas.openxmlformats.org/officeDocument/2006/relationships/image" Target="../media/image51.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13" Type="http://schemas.openxmlformats.org/officeDocument/2006/relationships/image" Target="../media/image84.svg"/><Relationship Id="rId17" Type="http://schemas.openxmlformats.org/officeDocument/2006/relationships/image" Target="../media/image55.png"/><Relationship Id="rId2" Type="http://schemas.openxmlformats.org/officeDocument/2006/relationships/image" Target="../media/image45.png"/><Relationship Id="rId16"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53.pn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13" Type="http://schemas.microsoft.com/office/2007/relationships/hdphoto" Target="../media/hdphoto1.wdp"/><Relationship Id="rId12" Type="http://schemas.openxmlformats.org/officeDocument/2006/relationships/image" Target="../media/image22.png"/><Relationship Id="rId2" Type="http://schemas.openxmlformats.org/officeDocument/2006/relationships/image" Target="../media/image56.png"/><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59.png"/><Relationship Id="rId10" Type="http://schemas.openxmlformats.org/officeDocument/2006/relationships/image" Target="../media/image57.png"/><Relationship Id="rId9" Type="http://schemas.openxmlformats.org/officeDocument/2006/relationships/image" Target="../media/image70.svg"/><Relationship Id="rId14" Type="http://schemas.openxmlformats.org/officeDocument/2006/relationships/image" Target="../media/image58.png"/></Relationships>
</file>

<file path=ppt/slides/_rels/slide13.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60.png"/><Relationship Id="rId3" Type="http://schemas.openxmlformats.org/officeDocument/2006/relationships/image" Target="../media/image20.svg"/><Relationship Id="rId17" Type="http://schemas.openxmlformats.org/officeDocument/2006/relationships/image" Target="../media/image34.svg"/><Relationship Id="rId2" Type="http://schemas.openxmlformats.org/officeDocument/2006/relationships/image" Target="../media/image29.png"/><Relationship Id="rId16" Type="http://schemas.openxmlformats.org/officeDocument/2006/relationships/image" Target="../media/image39.png"/><Relationship Id="rId20"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27.png"/><Relationship Id="rId19" Type="http://schemas.openxmlformats.org/officeDocument/2006/relationships/image" Target="../media/image74.svg"/><Relationship Id="rId14" Type="http://schemas.openxmlformats.org/officeDocument/2006/relationships/image" Target="../media/image28.png"/><Relationship Id="rId22" Type="http://schemas.openxmlformats.org/officeDocument/2006/relationships/image" Target="../media/image82.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6.svg"/><Relationship Id="rId7" Type="http://schemas.openxmlformats.org/officeDocument/2006/relationships/image" Target="../media/image88.svg"/><Relationship Id="rId12"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7.xml"/><Relationship Id="rId11" Type="http://schemas.openxmlformats.org/officeDocument/2006/relationships/image" Target="../media/image307.svg"/><Relationship Id="rId5" Type="http://schemas.openxmlformats.org/officeDocument/2006/relationships/image" Target="../media/image14.svg"/><Relationship Id="rId49" Type="http://schemas.openxmlformats.org/officeDocument/2006/relationships/image" Target="../media/image353.svg"/><Relationship Id="rId10" Type="http://schemas.openxmlformats.org/officeDocument/2006/relationships/image" Target="../media/image65.png"/><Relationship Id="rId4" Type="http://schemas.openxmlformats.org/officeDocument/2006/relationships/image" Target="../media/image63.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89.svg"/><Relationship Id="rId50" Type="http://schemas.openxmlformats.org/officeDocument/2006/relationships/image" Target="../media/image436.svg"/><Relationship Id="rId7" Type="http://schemas.openxmlformats.org/officeDocument/2006/relationships/image" Target="../media/image68.png"/><Relationship Id="rId12"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0.png"/><Relationship Id="rId5" Type="http://schemas.openxmlformats.org/officeDocument/2006/relationships/image" Target="../media/image14.svg"/><Relationship Id="rId10" Type="http://schemas.openxmlformats.org/officeDocument/2006/relationships/image" Target="../media/image68.sv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6.png"/><Relationship Id="rId7" Type="http://schemas.openxmlformats.org/officeDocument/2006/relationships/image" Target="../media/image68.svg"/><Relationship Id="rId12"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7.xml"/><Relationship Id="rId11" Type="http://schemas.openxmlformats.org/officeDocument/2006/relationships/image" Target="../media/image74.png"/><Relationship Id="rId5" Type="http://schemas.openxmlformats.org/officeDocument/2006/relationships/image" Target="../media/image14.svg"/><Relationship Id="rId10" Type="http://schemas.openxmlformats.org/officeDocument/2006/relationships/image" Target="../media/image73.png"/><Relationship Id="rId9" Type="http://schemas.openxmlformats.org/officeDocument/2006/relationships/image" Target="../media/image72.png"/><Relationship Id="rId14" Type="http://schemas.openxmlformats.org/officeDocument/2006/relationships/image" Target="../media/image77.png"/></Relationships>
</file>

<file path=ppt/slides/_rels/slide17.xml.rels><?xml version="1.0" encoding="UTF-8" standalone="yes"?>
<Relationships xmlns="http://schemas.openxmlformats.org/package/2006/relationships"><Relationship Id="rId13" Type="http://schemas.openxmlformats.org/officeDocument/2006/relationships/image" Target="../media/image84.svg"/><Relationship Id="rId39" Type="http://schemas.openxmlformats.org/officeDocument/2006/relationships/image" Target="../media/image540.svg"/><Relationship Id="rId2" Type="http://schemas.openxmlformats.org/officeDocument/2006/relationships/image" Target="../media/image45.png"/><Relationship Id="rId1" Type="http://schemas.openxmlformats.org/officeDocument/2006/relationships/slideLayout" Target="../slideLayouts/slideLayout7.xml"/><Relationship Id="rId40" Type="http://schemas.openxmlformats.org/officeDocument/2006/relationships/image" Target="../media/image57.png"/><Relationship Id="rId11" Type="http://schemas.openxmlformats.org/officeDocument/2006/relationships/image" Target="../media/image60.svg"/><Relationship Id="rId14" Type="http://schemas.openxmlformats.org/officeDocument/2006/relationships/image" Target="../media/image78.png"/></Relationships>
</file>

<file path=ppt/slides/_rels/slide18.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79.png"/><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13" Type="http://schemas.openxmlformats.org/officeDocument/2006/relationships/image" Target="../media/image84.svg"/><Relationship Id="rId2" Type="http://schemas.openxmlformats.org/officeDocument/2006/relationships/image" Target="../media/image52.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76.svg"/><Relationship Id="rId15" Type="http://schemas.openxmlformats.org/officeDocument/2006/relationships/image" Target="../media/image81.png"/><Relationship Id="rId14" Type="http://schemas.openxmlformats.org/officeDocument/2006/relationships/image" Target="../media/image80.png"/><Relationship Id="rId27" Type="http://schemas.openxmlformats.org/officeDocument/2006/relationships/image" Target="../media/image260.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4.svg"/><Relationship Id="rId12"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02.svg"/><Relationship Id="rId15" Type="http://schemas.openxmlformats.org/officeDocument/2006/relationships/image" Target="../media/image13.png"/><Relationship Id="rId4" Type="http://schemas.openxmlformats.org/officeDocument/2006/relationships/image" Target="../media/image11.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13" Type="http://schemas.openxmlformats.org/officeDocument/2006/relationships/image" Target="../media/image84.svg"/><Relationship Id="rId21" Type="http://schemas.microsoft.com/office/2007/relationships/hdphoto" Target="../media/hdphoto1.wdp"/><Relationship Id="rId2" Type="http://schemas.openxmlformats.org/officeDocument/2006/relationships/image" Target="../media/image45.png"/><Relationship Id="rId20" Type="http://schemas.openxmlformats.org/officeDocument/2006/relationships/image" Target="../media/image22.png"/><Relationship Id="rId1" Type="http://schemas.openxmlformats.org/officeDocument/2006/relationships/slideLayout" Target="../slideLayouts/slideLayout7.xml"/><Relationship Id="rId19" Type="http://schemas.openxmlformats.org/officeDocument/2006/relationships/image" Target="../media/image14.svg"/><Relationship Id="rId14" Type="http://schemas.openxmlformats.org/officeDocument/2006/relationships/image" Target="../media/image7.png"/><Relationship Id="rId22" Type="http://schemas.openxmlformats.org/officeDocument/2006/relationships/image" Target="../media/image83.png"/></Relationships>
</file>

<file path=ppt/slides/_rels/slide21.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84.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68.svg"/><Relationship Id="rId2" Type="http://schemas.openxmlformats.org/officeDocument/2006/relationships/image" Target="../media/image27.png"/><Relationship Id="rId16" Type="http://schemas.openxmlformats.org/officeDocument/2006/relationships/image" Target="../media/image39.png"/><Relationship Id="rId20" Type="http://schemas.openxmlformats.org/officeDocument/2006/relationships/image" Target="../media/image24.sv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19" Type="http://schemas.openxmlformats.org/officeDocument/2006/relationships/image" Target="../media/image32.png"/><Relationship Id="rId4" Type="http://schemas.openxmlformats.org/officeDocument/2006/relationships/image" Target="../media/image28.png"/><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13" Type="http://schemas.openxmlformats.org/officeDocument/2006/relationships/image" Target="../media/image88.png"/><Relationship Id="rId3" Type="http://schemas.openxmlformats.org/officeDocument/2006/relationships/image" Target="../media/image85.png"/><Relationship Id="rId12"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86.png"/><Relationship Id="rId9" Type="http://schemas.openxmlformats.org/officeDocument/2006/relationships/image" Target="../media/image70.svg"/></Relationships>
</file>

<file path=ppt/slides/_rels/slide23.xml.rels><?xml version="1.0" encoding="UTF-8" standalone="yes"?>
<Relationships xmlns="http://schemas.openxmlformats.org/package/2006/relationships"><Relationship Id="rId13" Type="http://schemas.openxmlformats.org/officeDocument/2006/relationships/image" Target="../media/image90.png"/><Relationship Id="rId12" Type="http://schemas.openxmlformats.org/officeDocument/2006/relationships/image" Target="../media/image89.png"/><Relationship Id="rId2" Type="http://schemas.openxmlformats.org/officeDocument/2006/relationships/image" Target="../media/image56.png"/><Relationship Id="rId1" Type="http://schemas.openxmlformats.org/officeDocument/2006/relationships/slideLayout" Target="../slideLayouts/slideLayout7.xml"/><Relationship Id="rId11" Type="http://schemas.openxmlformats.org/officeDocument/2006/relationships/image" Target="../media/image60.svg"/><Relationship Id="rId10" Type="http://schemas.openxmlformats.org/officeDocument/2006/relationships/image" Target="../media/image57.png"/><Relationship Id="rId9" Type="http://schemas.openxmlformats.org/officeDocument/2006/relationships/image" Target="../media/image70.svg"/><Relationship Id="rId14" Type="http://schemas.openxmlformats.org/officeDocument/2006/relationships/image" Target="../media/image91.png"/></Relationships>
</file>

<file path=ppt/slides/_rels/slide24.xml.rels><?xml version="1.0" encoding="UTF-8" standalone="yes"?>
<Relationships xmlns="http://schemas.openxmlformats.org/package/2006/relationships"><Relationship Id="rId13" Type="http://schemas.openxmlformats.org/officeDocument/2006/relationships/image" Target="../media/image84.svg"/><Relationship Id="rId21" Type="http://schemas.openxmlformats.org/officeDocument/2006/relationships/image" Target="../media/image94.png"/><Relationship Id="rId2" Type="http://schemas.openxmlformats.org/officeDocument/2006/relationships/image" Target="../media/image45.png"/><Relationship Id="rId16" Type="http://schemas.openxmlformats.org/officeDocument/2006/relationships/image" Target="../media/image93.png"/><Relationship Id="rId20" Type="http://schemas.openxmlformats.org/officeDocument/2006/relationships/image" Target="../media/image80.svg"/><Relationship Id="rId1" Type="http://schemas.openxmlformats.org/officeDocument/2006/relationships/slideLayout" Target="../slideLayouts/slideLayout7.xml"/><Relationship Id="rId5" Type="http://schemas.openxmlformats.org/officeDocument/2006/relationships/image" Target="../media/image14.svg"/><Relationship Id="rId15" Type="http://schemas.openxmlformats.org/officeDocument/2006/relationships/image" Target="../media/image92.png"/><Relationship Id="rId14" Type="http://schemas.openxmlformats.org/officeDocument/2006/relationships/image" Target="../media/image7.png"/><Relationship Id="rId9" Type="http://schemas.openxmlformats.org/officeDocument/2006/relationships/image" Target="../media/image70.svg"/><Relationship Id="rId22" Type="http://schemas.openxmlformats.org/officeDocument/2006/relationships/image" Target="../media/image95.png"/></Relationships>
</file>

<file path=ppt/slides/_rels/slide25.xml.rels><?xml version="1.0" encoding="UTF-8" standalone="yes"?>
<Relationships xmlns="http://schemas.openxmlformats.org/package/2006/relationships"><Relationship Id="rId13" Type="http://schemas.openxmlformats.org/officeDocument/2006/relationships/image" Target="../media/image97.png"/><Relationship Id="rId3" Type="http://schemas.openxmlformats.org/officeDocument/2006/relationships/image" Target="../media/image57.png"/><Relationship Id="rId12" Type="http://schemas.openxmlformats.org/officeDocument/2006/relationships/image" Target="../media/image96.png"/><Relationship Id="rId7" Type="http://schemas.openxmlformats.org/officeDocument/2006/relationships/image" Target="../media/image68.svg"/><Relationship Id="rId2" Type="http://schemas.openxmlformats.org/officeDocument/2006/relationships/notesSlide" Target="../notesSlides/notesSlide2.xml"/><Relationship Id="rId1" Type="http://schemas.openxmlformats.org/officeDocument/2006/relationships/slideLayout" Target="../slideLayouts/slideLayout7.xml"/><Relationship Id="rId11" Type="http://schemas.openxmlformats.org/officeDocument/2006/relationships/image" Target="../media/image60.svg"/><Relationship Id="rId15" Type="http://schemas.openxmlformats.org/officeDocument/2006/relationships/image" Target="../media/image99.png"/><Relationship Id="rId9" Type="http://schemas.openxmlformats.org/officeDocument/2006/relationships/image" Target="../media/image70.svg"/><Relationship Id="rId14" Type="http://schemas.openxmlformats.org/officeDocument/2006/relationships/image" Target="../media/image98.png"/></Relationships>
</file>

<file path=ppt/slides/_rels/slide26.xml.rels><?xml version="1.0" encoding="UTF-8" standalone="yes"?>
<Relationships xmlns="http://schemas.openxmlformats.org/package/2006/relationships"><Relationship Id="rId18" Type="http://schemas.openxmlformats.org/officeDocument/2006/relationships/image" Target="../media/image100.png"/><Relationship Id="rId3" Type="http://schemas.openxmlformats.org/officeDocument/2006/relationships/image" Target="../media/image20.svg"/><Relationship Id="rId7" Type="http://schemas.openxmlformats.org/officeDocument/2006/relationships/image" Target="../media/image39.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19" Type="http://schemas.openxmlformats.org/officeDocument/2006/relationships/image" Target="../media/image101.png"/><Relationship Id="rId9" Type="http://schemas.openxmlformats.org/officeDocument/2006/relationships/image" Target="../media/image70.svg"/></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106.png"/><Relationship Id="rId2" Type="http://schemas.openxmlformats.org/officeDocument/2006/relationships/image" Target="../media/image103.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0.svg"/><Relationship Id="rId5" Type="http://schemas.openxmlformats.org/officeDocument/2006/relationships/image" Target="../media/image105.png"/><Relationship Id="rId4" Type="http://schemas.openxmlformats.org/officeDocument/2006/relationships/image" Target="../media/image104.png"/></Relationships>
</file>

<file path=ppt/slides/_rels/slide28.xml.rels><?xml version="1.0" encoding="UTF-8" standalone="yes"?>
<Relationships xmlns="http://schemas.openxmlformats.org/package/2006/relationships"><Relationship Id="rId8" Type="http://schemas.openxmlformats.org/officeDocument/2006/relationships/image" Target="../media/image112.png"/><Relationship Id="rId39" Type="http://schemas.openxmlformats.org/officeDocument/2006/relationships/image" Target="../media/image540.sv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10.png"/><Relationship Id="rId11" Type="http://schemas.openxmlformats.org/officeDocument/2006/relationships/image" Target="../media/image78.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29.xml.rels><?xml version="1.0" encoding="UTF-8" standalone="yes"?>
<Relationships xmlns="http://schemas.openxmlformats.org/package/2006/relationships"><Relationship Id="rId39" Type="http://schemas.openxmlformats.org/officeDocument/2006/relationships/image" Target="../media/image540.svg"/><Relationship Id="rId3" Type="http://schemas.openxmlformats.org/officeDocument/2006/relationships/image" Target="../media/image77.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svg"/><Relationship Id="rId7" Type="http://schemas.openxmlformats.org/officeDocument/2006/relationships/image" Target="../media/image26.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svg"/><Relationship Id="rId4" Type="http://schemas.openxmlformats.org/officeDocument/2006/relationships/image" Target="../media/image15.png"/><Relationship Id="rId9" Type="http://schemas.openxmlformats.org/officeDocument/2006/relationships/image" Target="../media/image40.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62.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60.svg"/></Relationships>
</file>

<file path=ppt/slides/_rels/slide5.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7.png"/><Relationship Id="rId2" Type="http://schemas.openxmlformats.org/officeDocument/2006/relationships/image" Target="../media/image16.png"/><Relationship Id="rId29" Type="http://schemas.openxmlformats.org/officeDocument/2006/relationships/image" Target="../media/image172.svg"/><Relationship Id="rId1" Type="http://schemas.openxmlformats.org/officeDocument/2006/relationships/slideLayout" Target="../slideLayouts/slideLayout7.xml"/><Relationship Id="rId11" Type="http://schemas.microsoft.com/office/2007/relationships/hdphoto" Target="../media/hdphoto1.wdp"/><Relationship Id="rId5" Type="http://schemas.openxmlformats.org/officeDocument/2006/relationships/image" Target="../media/image14.svg"/><Relationship Id="rId10" Type="http://schemas.openxmlformats.org/officeDocument/2006/relationships/image" Target="../media/image22.png"/><Relationship Id="rId31" Type="http://schemas.openxmlformats.org/officeDocument/2006/relationships/image" Target="../media/image26.png"/><Relationship Id="rId9" Type="http://schemas.openxmlformats.org/officeDocument/2006/relationships/image" Target="../media/image26.svg"/><Relationship Id="rId14" Type="http://schemas.openxmlformats.org/officeDocument/2006/relationships/image" Target="../media/image24.png"/><Relationship Id="rId30" Type="http://schemas.openxmlformats.org/officeDocument/2006/relationships/image" Target="../media/image25.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18" Type="http://schemas.openxmlformats.org/officeDocument/2006/relationships/image" Target="../media/image32.png"/><Relationship Id="rId3" Type="http://schemas.openxmlformats.org/officeDocument/2006/relationships/image" Target="../media/image20.svg"/><Relationship Id="rId12" Type="http://schemas.openxmlformats.org/officeDocument/2006/relationships/image" Target="../media/image29.png"/><Relationship Id="rId17" Type="http://schemas.openxmlformats.org/officeDocument/2006/relationships/image" Target="../media/image34.svg"/><Relationship Id="rId7" Type="http://schemas.openxmlformats.org/officeDocument/2006/relationships/image" Target="../media/image24.svg"/><Relationship Id="rId2" Type="http://schemas.openxmlformats.org/officeDocument/2006/relationships/image" Target="../media/image27.png"/><Relationship Id="rId16" Type="http://schemas.openxmlformats.org/officeDocument/2006/relationships/image" Target="../media/image31.png"/><Relationship Id="rId1" Type="http://schemas.openxmlformats.org/officeDocument/2006/relationships/slideLayout" Target="../slideLayouts/slideLayout7.xml"/><Relationship Id="rId11" Type="http://schemas.openxmlformats.org/officeDocument/2006/relationships/image" Target="../media/image28.svg"/><Relationship Id="rId15" Type="http://schemas.openxmlformats.org/officeDocument/2006/relationships/image" Target="../media/image32.svg"/><Relationship Id="rId4" Type="http://schemas.openxmlformats.org/officeDocument/2006/relationships/image" Target="../media/image28.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image" Target="../media/image389.svg"/><Relationship Id="rId42" Type="http://schemas.openxmlformats.org/officeDocument/2006/relationships/image" Target="../media/image393.svg"/><Relationship Id="rId12" Type="http://schemas.openxmlformats.org/officeDocument/2006/relationships/image" Target="../media/image34.png"/><Relationship Id="rId7" Type="http://schemas.openxmlformats.org/officeDocument/2006/relationships/image" Target="../media/image68.svg"/><Relationship Id="rId2" Type="http://schemas.openxmlformats.org/officeDocument/2006/relationships/image" Target="../media/image33.png"/><Relationship Id="rId16" Type="http://schemas.openxmlformats.org/officeDocument/2006/relationships/image" Target="../media/image37.png"/><Relationship Id="rId41"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72.svg"/><Relationship Id="rId40" Type="http://schemas.openxmlformats.org/officeDocument/2006/relationships/image" Target="../media/image426.svg"/><Relationship Id="rId5" Type="http://schemas.openxmlformats.org/officeDocument/2006/relationships/image" Target="../media/image14.svg"/><Relationship Id="rId15" Type="http://schemas.openxmlformats.org/officeDocument/2006/relationships/image" Target="../media/image36.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18" Type="http://schemas.openxmlformats.org/officeDocument/2006/relationships/image" Target="../media/image40.png"/><Relationship Id="rId26" Type="http://schemas.openxmlformats.org/officeDocument/2006/relationships/image" Target="../media/image412.svg"/><Relationship Id="rId3" Type="http://schemas.openxmlformats.org/officeDocument/2006/relationships/image" Target="../media/image20.svg"/><Relationship Id="rId21" Type="http://schemas.openxmlformats.org/officeDocument/2006/relationships/image" Target="../media/image43.png"/><Relationship Id="rId7" Type="http://schemas.openxmlformats.org/officeDocument/2006/relationships/image" Target="../media/image39.png"/><Relationship Id="rId17" Type="http://schemas.openxmlformats.org/officeDocument/2006/relationships/image" Target="../media/image34.svg"/><Relationship Id="rId2" Type="http://schemas.openxmlformats.org/officeDocument/2006/relationships/image" Target="../media/image7.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92.svg"/><Relationship Id="rId5" Type="http://schemas.openxmlformats.org/officeDocument/2006/relationships/image" Target="../media/image14.svg"/><Relationship Id="rId19" Type="http://schemas.openxmlformats.org/officeDocument/2006/relationships/image" Target="../media/image41.png"/><Relationship Id="rId9" Type="http://schemas.openxmlformats.org/officeDocument/2006/relationships/image" Target="../media/image70.svg"/><Relationship Id="rId22" Type="http://schemas.openxmlformats.org/officeDocument/2006/relationships/image" Target="../media/image44.png"/></Relationships>
</file>

<file path=ppt/slides/_rels/slide9.xml.rels><?xml version="1.0" encoding="UTF-8" standalone="yes"?>
<Relationships xmlns="http://schemas.openxmlformats.org/package/2006/relationships"><Relationship Id="rId13" Type="http://schemas.openxmlformats.org/officeDocument/2006/relationships/image" Target="../media/image84.svg"/><Relationship Id="rId51" Type="http://schemas.openxmlformats.org/officeDocument/2006/relationships/image" Target="../media/image48.png"/><Relationship Id="rId50" Type="http://schemas.openxmlformats.org/officeDocument/2006/relationships/image" Target="../media/image436.svg"/><Relationship Id="rId2" Type="http://schemas.openxmlformats.org/officeDocument/2006/relationships/image" Target="../media/image45.png"/><Relationship Id="rId1" Type="http://schemas.openxmlformats.org/officeDocument/2006/relationships/slideLayout" Target="../slideLayouts/slideLayout7.xml"/><Relationship Id="rId15" Type="http://schemas.openxmlformats.org/officeDocument/2006/relationships/image" Target="../media/image47.png"/><Relationship Id="rId1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11011" y="4902392"/>
            <a:ext cx="3911216" cy="39112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31029">
            <a:off x="8764745" y="-1201818"/>
            <a:ext cx="5358667" cy="37175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570710" y="-730696"/>
            <a:ext cx="3169664" cy="27432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11011" y="5394176"/>
            <a:ext cx="2861897" cy="228951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347200" y="4663260"/>
            <a:ext cx="2622088" cy="232174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762789" y="4678526"/>
            <a:ext cx="4876800" cy="420624"/>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408758">
            <a:off x="11334422" y="3222222"/>
            <a:ext cx="1093781" cy="954573"/>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96662" y="3898534"/>
            <a:ext cx="2091371" cy="2007717"/>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92421">
            <a:off x="271765" y="223888"/>
            <a:ext cx="2420239" cy="1921065"/>
          </a:xfrm>
          <a:prstGeom prst="rect">
            <a:avLst/>
          </a:prstGeom>
        </p:spPr>
      </p:pic>
      <p:sp>
        <p:nvSpPr>
          <p:cNvPr id="14" name="Google Shape;7484;p29"/>
          <p:cNvSpPr txBox="1">
            <a:spLocks/>
          </p:cNvSpPr>
          <p:nvPr/>
        </p:nvSpPr>
        <p:spPr>
          <a:xfrm>
            <a:off x="2801180" y="1701800"/>
            <a:ext cx="6800021" cy="2309600"/>
          </a:xfrm>
          <a:prstGeom prst="rect">
            <a:avLst/>
          </a:prstGeom>
          <a:noFill/>
          <a:ln>
            <a:noFill/>
          </a:ln>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defTabSz="609630">
              <a:lnSpc>
                <a:spcPct val="150000"/>
              </a:lnSpc>
              <a:buClr>
                <a:srgbClr val="04596F"/>
              </a:buClr>
              <a:defRPr/>
            </a:pPr>
            <a:r>
              <a:rPr lang="en-US" sz="4667" b="1" kern="0" dirty="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CHÀO MỪNG CÁC EM ĐẾN VỚI BUỔI HỌC NGÀY HÔM NAY</a:t>
            </a:r>
            <a:r>
              <a:rPr lang="vi-VN" sz="4667" b="1" kern="0" dirty="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a:t>
            </a:r>
            <a:endParaRPr lang="vi-VN" sz="4667" b="1" kern="0" dirty="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95177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12895" y="2971552"/>
            <a:ext cx="1285984" cy="1236883"/>
          </a:xfrm>
          <a:prstGeom prst="rect">
            <a:avLst/>
          </a:prstGeom>
        </p:spPr>
      </p:pic>
      <p:grpSp>
        <p:nvGrpSpPr>
          <p:cNvPr id="12" name="Group 11"/>
          <p:cNvGrpSpPr/>
          <p:nvPr/>
        </p:nvGrpSpPr>
        <p:grpSpPr>
          <a:xfrm>
            <a:off x="1285600" y="228600"/>
            <a:ext cx="3708400" cy="7112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4" name="Rectangle 13"/>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9" name="Oval Callout 18"/>
          <p:cNvSpPr/>
          <p:nvPr/>
        </p:nvSpPr>
        <p:spPr>
          <a:xfrm>
            <a:off x="5494200" y="2761498"/>
            <a:ext cx="1168400" cy="565902"/>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253280" y="59981"/>
            <a:ext cx="1093781" cy="954573"/>
          </a:xfrm>
          <a:prstGeom prst="rect">
            <a:avLst/>
          </a:prstGeom>
        </p:spPr>
      </p:pic>
      <p:sp>
        <p:nvSpPr>
          <p:cNvPr id="7" name="Rectangle 6"/>
          <p:cNvSpPr/>
          <p:nvPr/>
        </p:nvSpPr>
        <p:spPr>
          <a:xfrm>
            <a:off x="1285600" y="952718"/>
            <a:ext cx="9585600" cy="1846468"/>
          </a:xfrm>
          <a:prstGeom prst="rect">
            <a:avLst/>
          </a:prstGeom>
        </p:spPr>
        <p:txBody>
          <a:bodyPr wrap="square">
            <a:spAutoFit/>
          </a:bodyPr>
          <a:lstStyle/>
          <a:p>
            <a:pPr>
              <a:lnSpc>
                <a:spcPct val="150000"/>
              </a:lnSpc>
            </a:pPr>
            <a:r>
              <a:rPr lang="vi-VN" sz="2533" dirty="0">
                <a:ea typeface="Calibri" panose="020F0502020204030204" pitchFamily="34" charset="0"/>
                <a:cs typeface="Times New Roman" panose="02020603050405020304" pitchFamily="18" charset="0"/>
              </a:rPr>
              <a:t>a</a:t>
            </a:r>
            <a:r>
              <a:rPr lang="vi-VN" sz="2533" dirty="0">
                <a:ea typeface="Calibri" panose="020F0502020204030204" pitchFamily="34" charset="0"/>
                <a:cs typeface="Times New Roman" panose="02020603050405020304" pitchFamily="18" charset="0"/>
              </a:rPr>
              <a:t>) Thể tích của hình lập phương có độ dài cạnh là </a:t>
            </a:r>
            <a:r>
              <a:rPr lang="vi-VN" sz="2533" dirty="0">
                <a:ea typeface="Calibri" panose="020F0502020204030204" pitchFamily="34" charset="0"/>
                <a:cs typeface="Times New Roman" panose="02020603050405020304" pitchFamily="18" charset="0"/>
              </a:rPr>
              <a:t>6</a:t>
            </a:r>
            <a:r>
              <a:rPr lang="en-US" sz="2533" dirty="0">
                <a:ea typeface="Calibri" panose="020F0502020204030204" pitchFamily="34" charset="0"/>
                <a:cs typeface="Times New Roman" panose="02020603050405020304" pitchFamily="18" charset="0"/>
              </a:rPr>
              <a:t> </a:t>
            </a:r>
            <a:r>
              <a:rPr lang="vi-VN" sz="2533" dirty="0">
                <a:ea typeface="Calibri" panose="020F0502020204030204" pitchFamily="34" charset="0"/>
                <a:cs typeface="Times New Roman" panose="02020603050405020304" pitchFamily="18" charset="0"/>
              </a:rPr>
              <a:t>cm</a:t>
            </a:r>
            <a:r>
              <a:rPr lang="vi-VN" sz="2533" dirty="0">
                <a:ea typeface="Calibri" panose="020F0502020204030204" pitchFamily="34" charset="0"/>
                <a:cs typeface="Times New Roman" panose="02020603050405020304" pitchFamily="18" charset="0"/>
              </a:rPr>
              <a:t>;</a:t>
            </a:r>
          </a:p>
          <a:p>
            <a:pPr>
              <a:lnSpc>
                <a:spcPct val="150000"/>
              </a:lnSpc>
            </a:pPr>
            <a:r>
              <a:rPr lang="vi-VN" sz="2533" dirty="0">
                <a:ea typeface="Calibri" panose="020F0502020204030204" pitchFamily="34" charset="0"/>
                <a:cs typeface="Times New Roman" panose="02020603050405020304" pitchFamily="18" charset="0"/>
              </a:rPr>
              <a:t>b) Diện tích của hình thang có độ dài các cạnh đáy là </a:t>
            </a:r>
            <a:r>
              <a:rPr lang="vi-VN" sz="2533" dirty="0">
                <a:ea typeface="Calibri" panose="020F0502020204030204" pitchFamily="34" charset="0"/>
                <a:cs typeface="Times New Roman" panose="02020603050405020304" pitchFamily="18" charset="0"/>
              </a:rPr>
              <a:t>3 cm,4 cm </a:t>
            </a:r>
            <a:r>
              <a:rPr lang="vi-VN" sz="2533" dirty="0">
                <a:ea typeface="Calibri" panose="020F0502020204030204" pitchFamily="34" charset="0"/>
                <a:cs typeface="Times New Roman" panose="02020603050405020304" pitchFamily="18" charset="0"/>
              </a:rPr>
              <a:t>và chiều cao </a:t>
            </a:r>
            <a:r>
              <a:rPr lang="vi-VN" sz="2533" dirty="0">
                <a:ea typeface="Calibri" panose="020F0502020204030204" pitchFamily="34" charset="0"/>
                <a:cs typeface="Times New Roman" panose="02020603050405020304" pitchFamily="18" charset="0"/>
              </a:rPr>
              <a:t>5 </a:t>
            </a:r>
            <a:r>
              <a:rPr lang="vi-VN" sz="2533" dirty="0">
                <a:ea typeface="Calibri" panose="020F0502020204030204" pitchFamily="34" charset="0"/>
                <a:cs typeface="Times New Roman" panose="02020603050405020304" pitchFamily="18" charset="0"/>
              </a:rPr>
              <a:t>cm.</a:t>
            </a:r>
          </a:p>
        </p:txBody>
      </p:sp>
      <mc:AlternateContent xmlns:mc="http://schemas.openxmlformats.org/markup-compatibility/2006">
        <mc:Choice xmlns:a14="http://schemas.microsoft.com/office/drawing/2010/main" Requires="a14">
          <p:sp>
            <p:nvSpPr>
              <p:cNvPr id="2" name="Rectangle 1"/>
              <p:cNvSpPr/>
              <p:nvPr/>
            </p:nvSpPr>
            <p:spPr>
              <a:xfrm>
                <a:off x="1285600" y="3394432"/>
                <a:ext cx="9585600" cy="2555058"/>
              </a:xfrm>
              <a:prstGeom prst="rect">
                <a:avLst/>
              </a:prstGeom>
            </p:spPr>
            <p:txBody>
              <a:bodyPr wrap="square">
                <a:spAutoFit/>
              </a:bodyPr>
              <a:lstStyle/>
              <a:p>
                <a:pPr>
                  <a:lnSpc>
                    <a:spcPct val="150000"/>
                  </a:lnSpc>
                </a:pPr>
                <a:r>
                  <a:rPr lang="en-US" sz="2667" dirty="0">
                    <a:latin typeface="Arial" panose="020B0604020202020204" pitchFamily="34" charset="0"/>
                    <a:ea typeface="Calibri" panose="020F0502020204030204" pitchFamily="34" charset="0"/>
                    <a:cs typeface="Arial" panose="020B0604020202020204" pitchFamily="34" charset="0"/>
                  </a:rPr>
                  <a:t>a)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thị</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thể</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tích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của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hình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lập</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phương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có</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độ</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dài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cạnh</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Arial" panose="020B0604020202020204" pitchFamily="34" charset="0"/>
                      </a:rPr>
                      <m:t>6 </m:t>
                    </m:r>
                    <m:r>
                      <m:rPr>
                        <m:sty m:val="p"/>
                      </m:rPr>
                      <a:rPr lang="en-US" sz="2667">
                        <a:latin typeface="Cambria Math" panose="02040503050406030204" pitchFamily="18" charset="0"/>
                        <a:ea typeface="Calibri" panose="020F0502020204030204" pitchFamily="34" charset="0"/>
                        <a:cs typeface="Arial" panose="020B0604020202020204" pitchFamily="34" charset="0"/>
                      </a:rPr>
                      <m:t>cm</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a:latin typeface="Cambria Math" panose="02040503050406030204" pitchFamily="18" charset="0"/>
                            <a:ea typeface="Calibri" panose="020F0502020204030204" pitchFamily="34" charset="0"/>
                            <a:cs typeface="Arial" panose="020B0604020202020204" pitchFamily="34" charset="0"/>
                          </a:rPr>
                          <m:t>6</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d>
                      <m:dPr>
                        <m:ctrlPr>
                          <a:rPr lang="en-US" sz="2667" i="1">
                            <a:latin typeface="Cambria Math" panose="02040503050406030204" pitchFamily="18" charset="0"/>
                            <a:ea typeface="Calibri" panose="020F0502020204030204" pitchFamily="34" charset="0"/>
                            <a:cs typeface="Arial" panose="020B0604020202020204" pitchFamily="34" charset="0"/>
                          </a:rPr>
                        </m:ctrlPr>
                      </m:dPr>
                      <m:e>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a:latin typeface="Cambria Math" panose="02040503050406030204" pitchFamily="18" charset="0"/>
                                <a:ea typeface="Calibri" panose="020F0502020204030204" pitchFamily="34" charset="0"/>
                                <a:cs typeface="Arial" panose="020B0604020202020204" pitchFamily="34" charset="0"/>
                              </a:rPr>
                              <m:t> </m:t>
                            </m:r>
                            <m:r>
                              <m:rPr>
                                <m:sty m:val="p"/>
                              </m:rPr>
                              <a:rPr lang="en-US" sz="2667">
                                <a:latin typeface="Cambria Math" panose="02040503050406030204" pitchFamily="18" charset="0"/>
                                <a:ea typeface="Calibri" panose="020F0502020204030204" pitchFamily="34" charset="0"/>
                                <a:cs typeface="Arial" panose="020B0604020202020204" pitchFamily="34" charset="0"/>
                              </a:rPr>
                              <m:t>cm</m:t>
                            </m:r>
                          </m:e>
                          <m:sup>
                            <m:r>
                              <a:rPr lang="en-US" sz="2667">
                                <a:latin typeface="Cambria Math" panose="02040503050406030204" pitchFamily="18" charset="0"/>
                                <a:ea typeface="Calibri" panose="020F0502020204030204" pitchFamily="34" charset="0"/>
                                <a:cs typeface="Arial" panose="020B0604020202020204" pitchFamily="34" charset="0"/>
                              </a:rPr>
                              <m:t>3</m:t>
                            </m:r>
                          </m:sup>
                        </m:sSup>
                      </m:e>
                    </m:d>
                  </m:oMath>
                </a14:m>
                <a:r>
                  <a:rPr lang="en-US" sz="2667" dirty="0">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2667" dirty="0">
                    <a:latin typeface="Arial" panose="020B0604020202020204" pitchFamily="34" charset="0"/>
                    <a:ea typeface="Calibri" panose="020F0502020204030204" pitchFamily="34" charset="0"/>
                    <a:cs typeface="Arial" panose="020B0604020202020204" pitchFamily="34" charset="0"/>
                  </a:rPr>
                  <a:t>b)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thị</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diện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tích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của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hình</a:t>
                </a:r>
                <a:r>
                  <a:rPr lang="en-US" sz="2667" dirty="0">
                    <a:latin typeface="Arial" panose="020B0604020202020204" pitchFamily="34" charset="0"/>
                    <a:ea typeface="Calibri" panose="020F0502020204030204" pitchFamily="34" charset="0"/>
                    <a:cs typeface="Arial" panose="020B0604020202020204" pitchFamily="34" charset="0"/>
                  </a:rPr>
                  <a:t> thang </a:t>
                </a:r>
                <a:r>
                  <a:rPr lang="en-US" sz="2667" dirty="0" err="1">
                    <a:latin typeface="Arial" panose="020B0604020202020204" pitchFamily="34" charset="0"/>
                    <a:ea typeface="Calibri" panose="020F0502020204030204" pitchFamily="34" charset="0"/>
                    <a:cs typeface="Arial" panose="020B0604020202020204" pitchFamily="34" charset="0"/>
                  </a:rPr>
                  <a:t>có</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độ</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dài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các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cạnh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đáy</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Arial" panose="020B0604020202020204" pitchFamily="34" charset="0"/>
                      </a:rPr>
                      <m:t>3 </m:t>
                    </m:r>
                    <m:r>
                      <m:rPr>
                        <m:sty m:val="p"/>
                      </m:rPr>
                      <a:rPr lang="en-US" sz="2667">
                        <a:latin typeface="Cambria Math" panose="02040503050406030204" pitchFamily="18" charset="0"/>
                        <a:ea typeface="Calibri" panose="020F0502020204030204" pitchFamily="34" charset="0"/>
                        <a:cs typeface="Arial" panose="020B0604020202020204" pitchFamily="34" charset="0"/>
                      </a:rPr>
                      <m:t>cm</m:t>
                    </m:r>
                    <m:r>
                      <a:rPr lang="en-US" sz="2667">
                        <a:latin typeface="Cambria Math" panose="02040503050406030204" pitchFamily="18" charset="0"/>
                        <a:ea typeface="Calibri" panose="020F0502020204030204" pitchFamily="34" charset="0"/>
                        <a:cs typeface="Arial" panose="020B0604020202020204" pitchFamily="34" charset="0"/>
                      </a:rPr>
                      <m:t>,4 </m:t>
                    </m:r>
                    <m:r>
                      <m:rPr>
                        <m:sty m:val="p"/>
                      </m:rPr>
                      <a:rPr lang="en-US" sz="2667">
                        <a:latin typeface="Cambria Math" panose="02040503050406030204" pitchFamily="18" charset="0"/>
                        <a:ea typeface="Calibri" panose="020F0502020204030204" pitchFamily="34" charset="0"/>
                        <a:cs typeface="Arial" panose="020B0604020202020204" pitchFamily="34" charset="0"/>
                      </a:rPr>
                      <m:t>cm</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và</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chiều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cao</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Arial" panose="020B0604020202020204" pitchFamily="34" charset="0"/>
                      </a:rPr>
                      <m:t>5 </m:t>
                    </m:r>
                    <m:r>
                      <m:rPr>
                        <m:sty m:val="p"/>
                      </m:rPr>
                      <a:rPr lang="en-US" sz="2667">
                        <a:latin typeface="Cambria Math" panose="02040503050406030204" pitchFamily="18" charset="0"/>
                        <a:ea typeface="Calibri" panose="020F0502020204030204" pitchFamily="34" charset="0"/>
                        <a:cs typeface="Arial" panose="020B0604020202020204" pitchFamily="34" charset="0"/>
                      </a:rPr>
                      <m:t>cm</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a:t>
                </a:r>
                <a:r>
                  <a:rPr lang="en-US" sz="2667" dirty="0">
                    <a:latin typeface="Arial" panose="020B0604020202020204" pitchFamily="34" charset="0"/>
                    <a:ea typeface="Calibri" panose="020F0502020204030204" pitchFamily="34" charset="0"/>
                    <a:cs typeface="Arial" panose="020B0604020202020204" pitchFamily="34" charset="0"/>
                  </a:rPr>
                  <a:t>:</a:t>
                </a:r>
                <a:endParaRPr lang="en-US" sz="2667"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285600" y="3394432"/>
                <a:ext cx="9585600" cy="2555058"/>
              </a:xfrm>
              <a:prstGeom prst="rect">
                <a:avLst/>
              </a:prstGeom>
              <a:blipFill>
                <a:blip r:embed="rId9"/>
                <a:stretch>
                  <a:fillRect l="-1209" r="-1209" b="-2387"/>
                </a:stretch>
              </a:blipFill>
            </p:spPr>
            <p:txBody>
              <a:bodyPr/>
              <a:lstStyle/>
              <a:p>
                <a:r>
                  <a:rPr lang="en-US">
                    <a:noFill/>
                  </a:rPr>
                  <a:t> </a:t>
                </a:r>
              </a:p>
            </p:txBody>
          </p:sp>
        </mc:Fallback>
      </mc:AlternateContent>
      <p:sp>
        <p:nvSpPr>
          <p:cNvPr id="3" name="Rectangle 2"/>
          <p:cNvSpPr/>
          <p:nvPr/>
        </p:nvSpPr>
        <p:spPr>
          <a:xfrm>
            <a:off x="5181159" y="279401"/>
            <a:ext cx="3844835" cy="677045"/>
          </a:xfrm>
          <a:prstGeom prst="rect">
            <a:avLst/>
          </a:prstGeom>
        </p:spPr>
        <p:txBody>
          <a:bodyPr wrap="none">
            <a:spAutoFit/>
          </a:bodyPr>
          <a:lstStyle/>
          <a:p>
            <a:pPr lvl="0">
              <a:lnSpc>
                <a:spcPct val="150000"/>
              </a:lnSpc>
            </a:pPr>
            <a:r>
              <a:rPr lang="vi-VN" sz="2533" dirty="0">
                <a:solidFill>
                  <a:prstClr val="black"/>
                </a:solidFill>
                <a:ea typeface="Calibri" panose="020F0502020204030204" pitchFamily="34" charset="0"/>
                <a:cs typeface="Times New Roman" panose="02020603050405020304" pitchFamily="18" charset="0"/>
              </a:rPr>
              <a:t>Viết biểu thức số biểu thị:</a:t>
            </a:r>
          </a:p>
        </p:txBody>
      </p:sp>
      <mc:AlternateContent xmlns:mc="http://schemas.openxmlformats.org/markup-compatibility/2006">
        <mc:Choice xmlns:a14="http://schemas.microsoft.com/office/drawing/2010/main" Requires="a14">
          <p:sp>
            <p:nvSpPr>
              <p:cNvPr id="5" name="Rectangle 4"/>
              <p:cNvSpPr/>
              <p:nvPr/>
            </p:nvSpPr>
            <p:spPr>
              <a:xfrm>
                <a:off x="5114207" y="5901115"/>
                <a:ext cx="3160032" cy="8603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⋅(3+4)⋅5</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 </m:t>
                              </m:r>
                              <m:r>
                                <m:rPr>
                                  <m:sty m:val="p"/>
                                </m:rP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cm</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e>
                      </m:d>
                    </m:oMath>
                  </m:oMathPara>
                </a14:m>
                <a:endParaRPr lang="en-US" sz="1200" dirty="0"/>
              </a:p>
            </p:txBody>
          </p:sp>
        </mc:Choice>
        <mc:Fallback>
          <p:sp>
            <p:nvSpPr>
              <p:cNvPr id="5" name="Rectangle 4"/>
              <p:cNvSpPr>
                <a:spLocks noRot="1" noChangeAspect="1" noMove="1" noResize="1" noEditPoints="1" noAdjustHandles="1" noChangeArrowheads="1" noChangeShapeType="1" noTextEdit="1"/>
              </p:cNvSpPr>
              <p:nvPr/>
            </p:nvSpPr>
            <p:spPr>
              <a:xfrm>
                <a:off x="5114207" y="5901115"/>
                <a:ext cx="3160032" cy="860300"/>
              </a:xfrm>
              <a:prstGeom prst="rect">
                <a:avLst/>
              </a:prstGeom>
              <a:blipFill>
                <a:blip r:embed="rId10"/>
                <a:stretch>
                  <a:fillRect/>
                </a:stretch>
              </a:blipFill>
            </p:spPr>
            <p:txBody>
              <a:bodyPr/>
              <a:lstStyle/>
              <a:p>
                <a:r>
                  <a:rPr lang="en-US">
                    <a:noFill/>
                  </a:rPr>
                  <a:t> </a:t>
                </a:r>
              </a:p>
            </p:txBody>
          </p:sp>
        </mc:Fallback>
      </mc:AlternateContent>
      <p:pic>
        <p:nvPicPr>
          <p:cNvPr id="15" name="Picture 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61600" y="5231044"/>
            <a:ext cx="3526428" cy="3253912"/>
          </a:xfrm>
          <a:prstGeom prst="rect">
            <a:avLst/>
          </a:prstGeom>
        </p:spPr>
      </p:pic>
    </p:spTree>
    <p:extLst>
      <p:ext uri="{BB962C8B-B14F-4D97-AF65-F5344CB8AC3E}">
        <p14:creationId xmlns:p14="http://schemas.microsoft.com/office/powerpoint/2010/main" val="256549095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7720" y="354180"/>
            <a:ext cx="603356" cy="591289"/>
          </a:xfrm>
          <a:prstGeom prst="rect">
            <a:avLst/>
          </a:prstGeom>
        </p:spPr>
      </p:pic>
      <p:grpSp>
        <p:nvGrpSpPr>
          <p:cNvPr id="13" name="Group 12"/>
          <p:cNvGrpSpPr/>
          <p:nvPr/>
        </p:nvGrpSpPr>
        <p:grpSpPr>
          <a:xfrm>
            <a:off x="4521200" y="381000"/>
            <a:ext cx="3403600" cy="784830"/>
            <a:chOff x="7162800" y="539360"/>
            <a:chExt cx="4648200" cy="1177244"/>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539360"/>
              <a:ext cx="4316579" cy="1177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609630">
                <a:lnSpc>
                  <a:spcPct val="150000"/>
                </a:lnSpc>
                <a:spcAft>
                  <a:spcPts val="533"/>
                </a:spcAft>
                <a:defRPr/>
              </a:pPr>
              <a:r>
                <a:rPr lang="nl-NL"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a:t>
              </a:r>
              <a:endParaRPr lang="en-US"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304800" y="6578600"/>
            <a:ext cx="13360400" cy="1557897"/>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289188" y="172539"/>
            <a:ext cx="1093781" cy="954573"/>
          </a:xfrm>
          <a:prstGeom prst="rect">
            <a:avLst/>
          </a:prstGeom>
        </p:spPr>
      </p:pic>
      <p:sp>
        <p:nvSpPr>
          <p:cNvPr id="2" name="Rectangle 1"/>
          <p:cNvSpPr/>
          <p:nvPr/>
        </p:nvSpPr>
        <p:spPr>
          <a:xfrm>
            <a:off x="609600" y="1386613"/>
            <a:ext cx="10907193" cy="1939377"/>
          </a:xfrm>
          <a:prstGeom prst="rect">
            <a:avLst/>
          </a:prstGeom>
        </p:spPr>
        <p:txBody>
          <a:bodyPr wrap="square">
            <a:spAutoFit/>
          </a:bodyPr>
          <a:lstStyle/>
          <a:p>
            <a:pPr algn="just">
              <a:lnSpc>
                <a:spcPct val="150000"/>
              </a:lnSpc>
            </a:pPr>
            <a:r>
              <a:rPr lang="vi-VN" sz="2667" dirty="0">
                <a:ea typeface="Times New Roman" panose="02020603050405020304" pitchFamily="18" charset="0"/>
                <a:cs typeface="Times New Roman" panose="02020603050405020304" pitchFamily="18" charset="0"/>
              </a:rPr>
              <a:t>Viết </a:t>
            </a:r>
            <a:r>
              <a:rPr lang="vi-VN" sz="2667" dirty="0">
                <a:ea typeface="Times New Roman" panose="02020603050405020304" pitchFamily="18" charset="0"/>
                <a:cs typeface="Times New Roman" panose="02020603050405020304" pitchFamily="18" charset="0"/>
              </a:rPr>
              <a:t>biểu thức số biểu thị:</a:t>
            </a:r>
          </a:p>
          <a:p>
            <a:pPr algn="just">
              <a:lnSpc>
                <a:spcPct val="150000"/>
              </a:lnSpc>
            </a:pPr>
            <a:r>
              <a:rPr lang="vi-VN" sz="2667" dirty="0">
                <a:ea typeface="Times New Roman" panose="02020603050405020304" pitchFamily="18" charset="0"/>
                <a:cs typeface="Times New Roman" panose="02020603050405020304" pitchFamily="18" charset="0"/>
              </a:rPr>
              <a:t>a) Diện tích của hình tam giác có độ dài cạnh đáy là 3 cm, chiều cao tương ứng là 5 cm</a:t>
            </a:r>
            <a:r>
              <a:rPr lang="vi-VN" sz="2667" dirty="0">
                <a:ea typeface="Times New Roman" panose="02020603050405020304" pitchFamily="18" charset="0"/>
                <a:cs typeface="Times New Roman" panose="02020603050405020304" pitchFamily="18" charset="0"/>
              </a:rPr>
              <a:t>;</a:t>
            </a:r>
            <a:endParaRPr lang="vi-VN" sz="2667" dirty="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07922" y="6093010"/>
            <a:ext cx="603356" cy="591289"/>
          </a:xfrm>
          <a:prstGeom prst="rect">
            <a:avLst/>
          </a:prstGeom>
        </p:spPr>
      </p:pic>
      <p:sp>
        <p:nvSpPr>
          <p:cNvPr id="3" name="Rectangle 2"/>
          <p:cNvSpPr/>
          <p:nvPr/>
        </p:nvSpPr>
        <p:spPr>
          <a:xfrm>
            <a:off x="609600" y="4326692"/>
            <a:ext cx="8280400" cy="708014"/>
          </a:xfrm>
          <a:prstGeom prst="rect">
            <a:avLst/>
          </a:prstGeom>
        </p:spPr>
        <p:txBody>
          <a:bodyPr wrap="square">
            <a:spAutoFit/>
          </a:bodyPr>
          <a:lstStyle/>
          <a:p>
            <a:pPr lvl="0" algn="just">
              <a:lnSpc>
                <a:spcPct val="150000"/>
              </a:lnSpc>
            </a:pPr>
            <a:r>
              <a:rPr lang="vi-VN" sz="2667" dirty="0">
                <a:solidFill>
                  <a:prstClr val="black"/>
                </a:solidFill>
                <a:ea typeface="Times New Roman" panose="02020603050405020304" pitchFamily="18" charset="0"/>
                <a:cs typeface="Times New Roman" panose="02020603050405020304" pitchFamily="18" charset="0"/>
              </a:rPr>
              <a:t>b) Diện tích của hình tròn có bán kính là 2 cm.</a:t>
            </a:r>
            <a:endParaRPr lang="en-US" sz="2667"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5457728" y="3361115"/>
                <a:ext cx="1603473" cy="8603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667" i="1">
                              <a:latin typeface="Cambria Math" panose="02040503050406030204" pitchFamily="18" charset="0"/>
                            </a:rPr>
                          </m:ctrlPr>
                        </m:fPr>
                        <m:num>
                          <m:r>
                            <a:rPr lang="en-US" sz="2667">
                              <a:latin typeface="Cambria Math" panose="02040503050406030204" pitchFamily="18" charset="0"/>
                            </a:rPr>
                            <m:t>1</m:t>
                          </m:r>
                        </m:num>
                        <m:den>
                          <m:r>
                            <a:rPr lang="en-US" sz="2667">
                              <a:latin typeface="Cambria Math" panose="02040503050406030204" pitchFamily="18" charset="0"/>
                            </a:rPr>
                            <m:t>2</m:t>
                          </m:r>
                        </m:den>
                      </m:f>
                      <m:r>
                        <a:rPr lang="en-US" sz="2667">
                          <a:latin typeface="Cambria Math" panose="02040503050406030204" pitchFamily="18" charset="0"/>
                        </a:rPr>
                        <m:t>.3.5</m:t>
                      </m:r>
                    </m:oMath>
                  </m:oMathPara>
                </a14:m>
                <a:endParaRPr lang="en-US" sz="2667" dirty="0"/>
              </a:p>
            </p:txBody>
          </p:sp>
        </mc:Choice>
        <mc:Fallback>
          <p:sp>
            <p:nvSpPr>
              <p:cNvPr id="5" name="Rectangle 4"/>
              <p:cNvSpPr>
                <a:spLocks noRot="1" noChangeAspect="1" noMove="1" noResize="1" noEditPoints="1" noAdjustHandles="1" noChangeArrowheads="1" noChangeShapeType="1" noTextEdit="1"/>
              </p:cNvSpPr>
              <p:nvPr/>
            </p:nvSpPr>
            <p:spPr>
              <a:xfrm>
                <a:off x="5457728" y="3361115"/>
                <a:ext cx="1603473" cy="860300"/>
              </a:xfrm>
              <a:prstGeom prst="rect">
                <a:avLst/>
              </a:prstGeom>
              <a:blipFill>
                <a:blip r:embed="rId15"/>
                <a:stretch>
                  <a:fillRect/>
                </a:stretch>
              </a:blipFill>
            </p:spPr>
            <p:txBody>
              <a:bodyPr/>
              <a:lstStyle/>
              <a:p>
                <a:r>
                  <a:rPr lang="en-US">
                    <a:noFill/>
                  </a:rPr>
                  <a:t> </a:t>
                </a:r>
              </a:p>
            </p:txBody>
          </p:sp>
        </mc:Fallback>
      </mc:AlternateContent>
      <p:sp>
        <p:nvSpPr>
          <p:cNvPr id="6" name="Right Arrow 5"/>
          <p:cNvSpPr/>
          <p:nvPr/>
        </p:nvSpPr>
        <p:spPr>
          <a:xfrm>
            <a:off x="4697265" y="3638263"/>
            <a:ext cx="431800" cy="30579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200"/>
          </a:p>
        </p:txBody>
      </p:sp>
      <mc:AlternateContent xmlns:mc="http://schemas.openxmlformats.org/markup-compatibility/2006">
        <mc:Choice xmlns:a14="http://schemas.microsoft.com/office/drawing/2010/main" Requires="a14">
          <p:sp>
            <p:nvSpPr>
              <p:cNvPr id="17" name="Rectangle 16"/>
              <p:cNvSpPr/>
              <p:nvPr/>
            </p:nvSpPr>
            <p:spPr>
              <a:xfrm>
                <a:off x="5457728" y="5418448"/>
                <a:ext cx="1603473" cy="77213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533"/>
                  </a:spcAft>
                </a:pPr>
                <a14:m>
                  <m:oMathPara xmlns:m="http://schemas.openxmlformats.org/officeDocument/2006/math">
                    <m:oMathParaPr>
                      <m:jc m:val="centerGroup"/>
                    </m:oMathParaPr>
                    <m:oMath xmlns:m="http://schemas.openxmlformats.org/officeDocument/2006/math">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2</m:t>
                          </m:r>
                        </m:e>
                        <m:sup>
                          <m:r>
                            <a:rPr lang="en-US" sz="2667" i="1">
                              <a:latin typeface="Cambria Math" panose="02040503050406030204" pitchFamily="18" charset="0"/>
                              <a:ea typeface="Calibri" panose="020F0502020204030204" pitchFamily="34" charset="0"/>
                              <a:cs typeface="Arial" panose="020B0604020202020204" pitchFamily="34" charset="0"/>
                            </a:rPr>
                            <m:t>2</m:t>
                          </m:r>
                        </m:sup>
                      </m:sSup>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𝜋</m:t>
                      </m:r>
                    </m:oMath>
                  </m:oMathPara>
                </a14:m>
                <a:endParaRPr lang="en-US" sz="2133">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7" name="Rectangle 16"/>
              <p:cNvSpPr>
                <a:spLocks noRot="1" noChangeAspect="1" noMove="1" noResize="1" noEditPoints="1" noAdjustHandles="1" noChangeArrowheads="1" noChangeShapeType="1" noTextEdit="1"/>
              </p:cNvSpPr>
              <p:nvPr/>
            </p:nvSpPr>
            <p:spPr>
              <a:xfrm>
                <a:off x="5457728" y="5418448"/>
                <a:ext cx="1603473" cy="772134"/>
              </a:xfrm>
              <a:prstGeom prst="rect">
                <a:avLst/>
              </a:prstGeom>
              <a:blipFill>
                <a:blip r:embed="rId16"/>
                <a:stretch>
                  <a:fillRect/>
                </a:stretch>
              </a:blipFill>
            </p:spPr>
            <p:txBody>
              <a:bodyPr/>
              <a:lstStyle/>
              <a:p>
                <a:r>
                  <a:rPr lang="en-US">
                    <a:noFill/>
                  </a:rPr>
                  <a:t> </a:t>
                </a:r>
              </a:p>
            </p:txBody>
          </p:sp>
        </mc:Fallback>
      </mc:AlternateContent>
      <p:sp>
        <p:nvSpPr>
          <p:cNvPr id="20" name="Right Arrow 19"/>
          <p:cNvSpPr/>
          <p:nvPr/>
        </p:nvSpPr>
        <p:spPr>
          <a:xfrm>
            <a:off x="4673202" y="5653405"/>
            <a:ext cx="431800" cy="30579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a:p>
        </p:txBody>
      </p:sp>
      <p:pic>
        <p:nvPicPr>
          <p:cNvPr id="21" name="Picture 30"/>
          <p:cNvPicPr>
            <a:picLocks noChangeAspect="1"/>
          </p:cNvPicPr>
          <p:nvPr/>
        </p:nvPicPr>
        <p:blipFill>
          <a:blip r:embed="rId17"/>
          <a:srcRect/>
          <a:stretch>
            <a:fillRect/>
          </a:stretch>
        </p:blipFill>
        <p:spPr>
          <a:xfrm flipH="1">
            <a:off x="9583937" y="4299928"/>
            <a:ext cx="1946225" cy="2237040"/>
          </a:xfrm>
          <a:prstGeom prst="rect">
            <a:avLst/>
          </a:prstGeom>
        </p:spPr>
      </p:pic>
    </p:spTree>
    <p:extLst>
      <p:ext uri="{BB962C8B-B14F-4D97-AF65-F5344CB8AC3E}">
        <p14:creationId xmlns:p14="http://schemas.microsoft.com/office/powerpoint/2010/main" val="309646412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61312" y="5653828"/>
            <a:ext cx="654214" cy="1019314"/>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1069783" y="231968"/>
            <a:ext cx="903275" cy="932413"/>
          </a:xfrm>
          <a:prstGeom prst="rect">
            <a:avLst/>
          </a:prstGeom>
        </p:spPr>
      </p:pic>
      <p:pic>
        <p:nvPicPr>
          <p:cNvPr id="21" name="Picture 20"/>
          <p:cNvPicPr>
            <a:picLocks noChangeAspect="1"/>
          </p:cNvPicPr>
          <p:nvPr/>
        </p:nvPicPr>
        <p:blipFill>
          <a:blip r:embed="rId12" cstate="print">
            <a:duotone>
              <a:prstClr val="black"/>
              <a:schemeClr val="accent1">
                <a:tint val="45000"/>
                <a:satMod val="400000"/>
              </a:schemeClr>
            </a:duotone>
            <a:extLst>
              <a:ext uri="{BEBA8EAE-BF5A-486C-A8C5-ECC9F3942E4B}">
                <a14:imgProps xmlns:a14="http://schemas.microsoft.com/office/drawing/2010/main">
                  <a14:imgLayer r:embed="rId13">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1023876" y="1352071"/>
            <a:ext cx="633385" cy="591113"/>
          </a:xfrm>
          <a:prstGeom prst="rect">
            <a:avLst/>
          </a:prstGeom>
        </p:spPr>
      </p:pic>
      <p:sp>
        <p:nvSpPr>
          <p:cNvPr id="22" name="TextBox 21"/>
          <p:cNvSpPr txBox="1"/>
          <p:nvPr/>
        </p:nvSpPr>
        <p:spPr>
          <a:xfrm>
            <a:off x="1689262" y="1446863"/>
            <a:ext cx="2387600" cy="502766"/>
          </a:xfrm>
          <a:prstGeom prst="rect">
            <a:avLst/>
          </a:prstGeom>
          <a:noFill/>
        </p:spPr>
        <p:txBody>
          <a:bodyPr wrap="square" rtlCol="0">
            <a:spAutoFit/>
          </a:bodyPr>
          <a:lstStyle/>
          <a:p>
            <a:r>
              <a:rPr lang="nl-NL" sz="2667" b="1" dirty="0">
                <a:solidFill>
                  <a:schemeClr val="tx2"/>
                </a:solidFill>
                <a:latin typeface="Arial" panose="020B0604020202020204" pitchFamily="34" charset="0"/>
                <a:cs typeface="Arial" panose="020B0604020202020204" pitchFamily="34" charset="0"/>
              </a:rPr>
              <a:t>HĐ 2:</a:t>
            </a:r>
            <a:endParaRPr lang="en-US" sz="2667" dirty="0">
              <a:solidFill>
                <a:schemeClr val="tx2"/>
              </a:solidFill>
              <a:latin typeface="Arial" panose="020B0604020202020204" pitchFamily="34" charset="0"/>
              <a:cs typeface="Arial" panose="020B0604020202020204" pitchFamily="34" charset="0"/>
            </a:endParaRPr>
          </a:p>
        </p:txBody>
      </p:sp>
      <p:sp>
        <p:nvSpPr>
          <p:cNvPr id="2" name="Rectangle 1"/>
          <p:cNvSpPr/>
          <p:nvPr/>
        </p:nvSpPr>
        <p:spPr>
          <a:xfrm>
            <a:off x="1023876" y="1968718"/>
            <a:ext cx="10325444" cy="1846468"/>
          </a:xfrm>
          <a:prstGeom prst="rect">
            <a:avLst/>
          </a:prstGeom>
        </p:spPr>
        <p:txBody>
          <a:bodyPr wrap="square">
            <a:spAutoFit/>
          </a:bodyPr>
          <a:lstStyle/>
          <a:p>
            <a:pPr algn="just">
              <a:lnSpc>
                <a:spcPct val="150000"/>
              </a:lnSpc>
            </a:pPr>
            <a:r>
              <a:rPr lang="en-US" sz="2533" dirty="0">
                <a:latin typeface="Arial" panose="020B0604020202020204" pitchFamily="34" charset="0"/>
                <a:ea typeface="Calibri" panose="020F0502020204030204" pitchFamily="34" charset="0"/>
                <a:cs typeface="Times New Roman" panose="02020603050405020304" pitchFamily="18" charset="0"/>
              </a:rPr>
              <a:t>a</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Diện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tích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của</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hình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vuông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có</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độ</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dài</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cạnh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là</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a:latin typeface="Arial" panose="020B0604020202020204" pitchFamily="34" charset="0"/>
                <a:ea typeface="Calibri" panose="020F0502020204030204" pitchFamily="34" charset="0"/>
                <a:cs typeface="Times New Roman" panose="02020603050405020304" pitchFamily="18" charset="0"/>
              </a:rPr>
              <a:t>x (cm</a:t>
            </a:r>
            <a:r>
              <a:rPr lang="en-US" sz="2533" dirty="0">
                <a:latin typeface="Arial" panose="020B0604020202020204" pitchFamily="34" charset="0"/>
                <a:ea typeface="Calibri" panose="020F0502020204030204" pitchFamily="34" charset="0"/>
                <a:cs typeface="Times New Roman" panose="02020603050405020304" pitchFamily="18" charset="0"/>
              </a:rPr>
              <a:t>);</a:t>
            </a:r>
          </a:p>
          <a:p>
            <a:pPr algn="just">
              <a:lnSpc>
                <a:spcPct val="150000"/>
              </a:lnSpc>
            </a:pPr>
            <a:r>
              <a:rPr lang="en-US" sz="2533" dirty="0">
                <a:latin typeface="Arial" panose="020B0604020202020204" pitchFamily="34" charset="0"/>
                <a:ea typeface="Calibri" panose="020F0502020204030204" pitchFamily="34" charset="0"/>
                <a:cs typeface="Times New Roman" panose="02020603050405020304" pitchFamily="18" charset="0"/>
              </a:rPr>
              <a:t>b) </a:t>
            </a:r>
            <a:r>
              <a:rPr lang="en-US" sz="2533" dirty="0" err="1">
                <a:latin typeface="Arial" panose="020B0604020202020204" pitchFamily="34" charset="0"/>
                <a:ea typeface="Calibri" panose="020F0502020204030204" pitchFamily="34" charset="0"/>
                <a:cs typeface="Times New Roman" panose="02020603050405020304" pitchFamily="18" charset="0"/>
              </a:rPr>
              <a:t>Số</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tiền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mà</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bác</a:t>
            </a:r>
            <a:r>
              <a:rPr lang="en-US" sz="2533" dirty="0">
                <a:latin typeface="Arial" panose="020B0604020202020204" pitchFamily="34" charset="0"/>
                <a:ea typeface="Calibri" panose="020F0502020204030204" pitchFamily="34" charset="0"/>
                <a:cs typeface="Times New Roman" panose="02020603050405020304" pitchFamily="18" charset="0"/>
              </a:rPr>
              <a:t> An </a:t>
            </a:r>
            <a:r>
              <a:rPr lang="en-US" sz="2533" dirty="0" err="1">
                <a:latin typeface="Arial" panose="020B0604020202020204" pitchFamily="34" charset="0"/>
                <a:ea typeface="Calibri" panose="020F0502020204030204" pitchFamily="34" charset="0"/>
                <a:cs typeface="Times New Roman" panose="02020603050405020304" pitchFamily="18" charset="0"/>
              </a:rPr>
              <a:t>phải</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trả</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khi</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mua</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a:latin typeface="Arial" panose="020B0604020202020204" pitchFamily="34" charset="0"/>
                <a:ea typeface="Calibri" panose="020F0502020204030204" pitchFamily="34" charset="0"/>
                <a:cs typeface="Times New Roman" panose="02020603050405020304" pitchFamily="18" charset="0"/>
              </a:rPr>
              <a:t>x (kg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gạo</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nếp</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và</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a:latin typeface="Arial" panose="020B0604020202020204" pitchFamily="34" charset="0"/>
                <a:ea typeface="Calibri" panose="020F0502020204030204" pitchFamily="34" charset="0"/>
                <a:cs typeface="Times New Roman" panose="02020603050405020304" pitchFamily="18" charset="0"/>
              </a:rPr>
              <a:t>y (kg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gạo</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tẻ</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biết</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giá</a:t>
            </a:r>
            <a:r>
              <a:rPr lang="en-US" sz="2533" dirty="0">
                <a:latin typeface="Arial" panose="020B0604020202020204" pitchFamily="34" charset="0"/>
                <a:ea typeface="Calibri" panose="020F0502020204030204" pitchFamily="34" charset="0"/>
                <a:cs typeface="Times New Roman" panose="02020603050405020304" pitchFamily="18" charset="0"/>
              </a:rPr>
              <a:t> 1 kg </a:t>
            </a:r>
            <a:r>
              <a:rPr lang="en-US" sz="2533" dirty="0" err="1">
                <a:latin typeface="Arial" panose="020B0604020202020204" pitchFamily="34" charset="0"/>
                <a:ea typeface="Calibri" panose="020F0502020204030204" pitchFamily="34" charset="0"/>
                <a:cs typeface="Times New Roman" panose="02020603050405020304" pitchFamily="18" charset="0"/>
              </a:rPr>
              <a:t>gạo</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nếp</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là</a:t>
            </a:r>
            <a:r>
              <a:rPr lang="en-US" sz="2533" dirty="0">
                <a:latin typeface="Arial" panose="020B0604020202020204" pitchFamily="34" charset="0"/>
                <a:ea typeface="Calibri" panose="020F0502020204030204" pitchFamily="34" charset="0"/>
                <a:cs typeface="Times New Roman" panose="02020603050405020304" pitchFamily="18" charset="0"/>
              </a:rPr>
              <a:t> 30000 </a:t>
            </a:r>
            <a:r>
              <a:rPr lang="en-US" sz="2533" dirty="0" err="1">
                <a:latin typeface="Arial" panose="020B0604020202020204" pitchFamily="34" charset="0"/>
                <a:ea typeface="Calibri" panose="020F0502020204030204" pitchFamily="34" charset="0"/>
                <a:cs typeface="Times New Roman" panose="02020603050405020304" pitchFamily="18" charset="0"/>
              </a:rPr>
              <a:t>đồng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và</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giá</a:t>
            </a:r>
            <a:r>
              <a:rPr lang="en-US" sz="2533" dirty="0">
                <a:latin typeface="Arial" panose="020B0604020202020204" pitchFamily="34" charset="0"/>
                <a:ea typeface="Calibri" panose="020F0502020204030204" pitchFamily="34" charset="0"/>
                <a:cs typeface="Times New Roman" panose="02020603050405020304" pitchFamily="18" charset="0"/>
              </a:rPr>
              <a:t> 1 kg </a:t>
            </a:r>
            <a:r>
              <a:rPr lang="en-US" sz="2533" dirty="0" err="1">
                <a:latin typeface="Arial" panose="020B0604020202020204" pitchFamily="34" charset="0"/>
                <a:ea typeface="Calibri" panose="020F0502020204030204" pitchFamily="34" charset="0"/>
                <a:cs typeface="Times New Roman" panose="02020603050405020304" pitchFamily="18" charset="0"/>
              </a:rPr>
              <a:t>gạo</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tẻ</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là</a:t>
            </a:r>
            <a:r>
              <a:rPr lang="en-US" sz="2533" dirty="0">
                <a:latin typeface="Arial" panose="020B0604020202020204" pitchFamily="34" charset="0"/>
                <a:ea typeface="Calibri" panose="020F0502020204030204" pitchFamily="34" charset="0"/>
                <a:cs typeface="Times New Roman" panose="02020603050405020304" pitchFamily="18" charset="0"/>
              </a:rPr>
              <a:t> 16000 </a:t>
            </a:r>
            <a:r>
              <a:rPr lang="en-US" sz="2533" dirty="0" err="1">
                <a:latin typeface="Arial" panose="020B0604020202020204" pitchFamily="34" charset="0"/>
                <a:ea typeface="Calibri" panose="020F0502020204030204" pitchFamily="34" charset="0"/>
                <a:cs typeface="Times New Roman" panose="02020603050405020304" pitchFamily="18" charset="0"/>
              </a:rPr>
              <a:t>đồng</a:t>
            </a:r>
            <a:r>
              <a:rPr lang="en-US" sz="2533" dirty="0">
                <a:latin typeface="Arial" panose="020B0604020202020204" pitchFamily="34" charset="0"/>
                <a:ea typeface="Calibri" panose="020F0502020204030204" pitchFamily="34" charset="0"/>
                <a:cs typeface="Times New Roman" panose="02020603050405020304" pitchFamily="18" charset="0"/>
              </a:rPr>
              <a:t>.</a:t>
            </a:r>
          </a:p>
        </p:txBody>
      </p:sp>
      <p:sp>
        <p:nvSpPr>
          <p:cNvPr id="15" name="Oval Callout 14"/>
          <p:cNvSpPr/>
          <p:nvPr/>
        </p:nvSpPr>
        <p:spPr>
          <a:xfrm>
            <a:off x="5602398" y="3987800"/>
            <a:ext cx="1168400" cy="539715"/>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mc:AlternateContent xmlns:mc="http://schemas.openxmlformats.org/markup-compatibility/2006">
        <mc:Choice xmlns:a14="http://schemas.microsoft.com/office/drawing/2010/main" Requires="a14">
          <p:sp>
            <p:nvSpPr>
              <p:cNvPr id="3" name="Rectangle 2"/>
              <p:cNvSpPr/>
              <p:nvPr/>
            </p:nvSpPr>
            <p:spPr>
              <a:xfrm>
                <a:off x="1023876" y="4699000"/>
                <a:ext cx="10688707" cy="1974708"/>
              </a:xfrm>
              <a:prstGeom prst="rect">
                <a:avLst/>
              </a:prstGeom>
            </p:spPr>
            <p:txBody>
              <a:bodyPr wrap="square">
                <a:spAutoFit/>
              </a:bodyPr>
              <a:lstStyle/>
              <a:p>
                <a:pPr marL="495325" indent="-495325" algn="just">
                  <a:lnSpc>
                    <a:spcPct val="150000"/>
                  </a:lnSpc>
                  <a:spcAft>
                    <a:spcPts val="533"/>
                  </a:spcAft>
                  <a:buAutoNum type="alphaLcParenR"/>
                </a:pPr>
                <a:r>
                  <a:rPr lang="en-US" sz="2533" dirty="0" err="1">
                    <a:latin typeface="Arial" panose="020B0604020202020204" pitchFamily="34" charset="0"/>
                    <a:ea typeface="Calibri" panose="020F0502020204030204" pitchFamily="34" charset="0"/>
                    <a:cs typeface="Times New Roman" panose="02020603050405020304" pitchFamily="18" charset="0"/>
                  </a:rPr>
                  <a:t>Diện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tích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của</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hình</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vuông</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có</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độ</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dài</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cạnh</a:t>
                </a:r>
                <a:r>
                  <a:rPr lang="en-US" sz="2533" dirty="0">
                    <a:latin typeface="Arial" panose="020B0604020202020204" pitchFamily="34" charset="0"/>
                    <a:ea typeface="Calibri" panose="020F0502020204030204" pitchFamily="34" charset="0"/>
                    <a:cs typeface="Times New Roman" panose="02020603050405020304" pitchFamily="18" charset="0"/>
                  </a:rPr>
                  <a:t> x </a:t>
                </a:r>
                <a:r>
                  <a:rPr lang="en-US" sz="2533" dirty="0" err="1">
                    <a:latin typeface="Arial" panose="020B0604020202020204" pitchFamily="34" charset="0"/>
                    <a:ea typeface="Calibri" panose="020F0502020204030204" pitchFamily="34" charset="0"/>
                    <a:cs typeface="Times New Roman" panose="02020603050405020304" pitchFamily="18" charset="0"/>
                  </a:rPr>
                  <a:t>là</a:t>
                </a:r>
                <a:r>
                  <a:rPr lang="en-US" sz="2533"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533" i="1">
                            <a:latin typeface="Cambria Math" panose="02040503050406030204" pitchFamily="18" charset="0"/>
                            <a:ea typeface="Calibri" panose="020F0502020204030204" pitchFamily="34" charset="0"/>
                            <a:cs typeface="Times New Roman" panose="02020603050405020304" pitchFamily="18" charset="0"/>
                          </a:rPr>
                        </m:ctrlPr>
                      </m:sSupPr>
                      <m:e>
                        <m:r>
                          <a:rPr lang="en-US" sz="2533" i="1">
                            <a:latin typeface="Cambria Math" panose="02040503050406030204" pitchFamily="18" charset="0"/>
                            <a:ea typeface="Calibri" panose="020F0502020204030204" pitchFamily="34" charset="0"/>
                            <a:cs typeface="Times New Roman" panose="02020603050405020304" pitchFamily="18" charset="0"/>
                          </a:rPr>
                          <m:t>𝑥</m:t>
                        </m:r>
                      </m:e>
                      <m:sup>
                        <m:r>
                          <a:rPr lang="en-US" sz="2533" i="1">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2533" dirty="0">
                  <a:latin typeface="Arial" panose="020B0604020202020204" pitchFamily="34" charset="0"/>
                  <a:ea typeface="Calibri" panose="020F0502020204030204" pitchFamily="34" charset="0"/>
                  <a:cs typeface="Times New Roman" panose="02020603050405020304" pitchFamily="18" charset="0"/>
                </a:endParaRPr>
              </a:p>
              <a:p>
                <a:pPr marL="495325" indent="-495325" algn="just">
                  <a:lnSpc>
                    <a:spcPct val="150000"/>
                  </a:lnSpc>
                  <a:spcAft>
                    <a:spcPts val="533"/>
                  </a:spcAft>
                  <a:buAutoNum type="alphaLcParenR"/>
                </a:pPr>
                <a:r>
                  <a:rPr lang="en-US" sz="2533" dirty="0" err="1">
                    <a:latin typeface="Arial" panose="020B0604020202020204" pitchFamily="34" charset="0"/>
                    <a:ea typeface="Calibri" panose="020F0502020204030204" pitchFamily="34" charset="0"/>
                    <a:cs typeface="Times New Roman" panose="02020603050405020304" pitchFamily="18" charset="0"/>
                  </a:rPr>
                  <a:t>Số</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tiền</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mà</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bác</a:t>
                </a:r>
                <a:r>
                  <a:rPr lang="en-US" sz="2533" dirty="0">
                    <a:latin typeface="Arial" panose="020B0604020202020204" pitchFamily="34" charset="0"/>
                    <a:ea typeface="Calibri" panose="020F0502020204030204" pitchFamily="34" charset="0"/>
                    <a:cs typeface="Times New Roman" panose="02020603050405020304" pitchFamily="18" charset="0"/>
                  </a:rPr>
                  <a:t> An </a:t>
                </a:r>
                <a:r>
                  <a:rPr lang="en-US" sz="2533" dirty="0" err="1">
                    <a:latin typeface="Arial" panose="020B0604020202020204" pitchFamily="34" charset="0"/>
                    <a:ea typeface="Calibri" panose="020F0502020204030204" pitchFamily="34" charset="0"/>
                    <a:cs typeface="Times New Roman" panose="02020603050405020304" pitchFamily="18" charset="0"/>
                  </a:rPr>
                  <a:t>phải</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trả</a:t>
                </a:r>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là</a:t>
                </a:r>
                <a:r>
                  <a:rPr lang="en-US" sz="2533" dirty="0">
                    <a:latin typeface="Arial" panose="020B0604020202020204" pitchFamily="34" charset="0"/>
                    <a:ea typeface="Calibri" panose="020F0502020204030204" pitchFamily="34" charset="0"/>
                    <a:cs typeface="Times New Roman" panose="02020603050405020304" pitchFamily="18" charset="0"/>
                  </a:rPr>
                  <a:t>: </a:t>
                </a:r>
              </a:p>
              <a:p>
                <a:pPr algn="ctr">
                  <a:lnSpc>
                    <a:spcPct val="150000"/>
                  </a:lnSpc>
                  <a:spcAft>
                    <a:spcPts val="533"/>
                  </a:spcAft>
                </a:pPr>
                <a14:m>
                  <m:oMath xmlns:m="http://schemas.openxmlformats.org/officeDocument/2006/math">
                    <m:r>
                      <a:rPr lang="en-US" sz="2533" i="1" dirty="0">
                        <a:latin typeface="Cambria Math" panose="02040503050406030204" pitchFamily="18" charset="0"/>
                        <a:ea typeface="Calibri" panose="020F0502020204030204" pitchFamily="34" charset="0"/>
                        <a:cs typeface="Times New Roman" panose="02020603050405020304" pitchFamily="18" charset="0"/>
                      </a:rPr>
                      <m:t>30 000 . </m:t>
                    </m:r>
                    <m:r>
                      <a:rPr lang="en-US" sz="2533" i="1" dirty="0">
                        <a:latin typeface="Cambria Math" panose="02040503050406030204" pitchFamily="18" charset="0"/>
                        <a:ea typeface="Calibri" panose="020F0502020204030204" pitchFamily="34" charset="0"/>
                        <a:cs typeface="Times New Roman" panose="02020603050405020304" pitchFamily="18" charset="0"/>
                      </a:rPr>
                      <m:t>𝑥</m:t>
                    </m:r>
                    <m:r>
                      <a:rPr lang="en-US" sz="2533" i="1" dirty="0">
                        <a:latin typeface="Cambria Math" panose="02040503050406030204" pitchFamily="18" charset="0"/>
                        <a:ea typeface="Calibri" panose="020F0502020204030204" pitchFamily="34" charset="0"/>
                        <a:cs typeface="Times New Roman" panose="02020603050405020304" pitchFamily="18" charset="0"/>
                      </a:rPr>
                      <m:t> + 16 000 . </m:t>
                    </m:r>
                    <m:r>
                      <a:rPr lang="en-US" sz="2533" i="1" dirty="0">
                        <a:latin typeface="Cambria Math" panose="02040503050406030204" pitchFamily="18" charset="0"/>
                        <a:ea typeface="Calibri" panose="020F0502020204030204" pitchFamily="34" charset="0"/>
                        <a:cs typeface="Times New Roman" panose="02020603050405020304" pitchFamily="18" charset="0"/>
                      </a:rPr>
                      <m:t>𝑦</m:t>
                    </m:r>
                    <m:r>
                      <a:rPr lang="en-US" sz="2533"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2533" dirty="0">
                    <a:latin typeface="Arial" panose="020B0604020202020204" pitchFamily="34" charset="0"/>
                    <a:ea typeface="Calibri" panose="020F0502020204030204" pitchFamily="34" charset="0"/>
                    <a:cs typeface="Times New Roman" panose="02020603050405020304" pitchFamily="18" charset="0"/>
                  </a:rPr>
                  <a:t> (</a:t>
                </a:r>
                <a:r>
                  <a:rPr lang="en-US" sz="2533" dirty="0" err="1">
                    <a:latin typeface="Arial" panose="020B0604020202020204" pitchFamily="34" charset="0"/>
                    <a:ea typeface="Calibri" panose="020F0502020204030204" pitchFamily="34" charset="0"/>
                    <a:cs typeface="Times New Roman" panose="02020603050405020304" pitchFamily="18" charset="0"/>
                  </a:rPr>
                  <a:t>đồng</a:t>
                </a:r>
                <a:r>
                  <a:rPr lang="en-US" sz="2533" dirty="0">
                    <a:latin typeface="Arial" panose="020B0604020202020204" pitchFamily="34" charset="0"/>
                    <a:ea typeface="Calibri" panose="020F0502020204030204" pitchFamily="34" charset="0"/>
                    <a:cs typeface="Times New Roman" panose="02020603050405020304" pitchFamily="18" charset="0"/>
                  </a:rPr>
                  <a:t>)</a:t>
                </a:r>
                <a:endParaRPr lang="en-US" sz="2533"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023876" y="4699000"/>
                <a:ext cx="10688707" cy="1974708"/>
              </a:xfrm>
              <a:prstGeom prst="rect">
                <a:avLst/>
              </a:prstGeom>
              <a:blipFill>
                <a:blip r:embed="rId14"/>
                <a:stretch>
                  <a:fillRect l="-856" b="-3086"/>
                </a:stretch>
              </a:blipFill>
            </p:spPr>
            <p:txBody>
              <a:bodyPr/>
              <a:lstStyle/>
              <a:p>
                <a:r>
                  <a:rPr lang="en-US">
                    <a:noFill/>
                  </a:rPr>
                  <a:t> </a:t>
                </a:r>
              </a:p>
            </p:txBody>
          </p:sp>
        </mc:Fallback>
      </mc:AlternateContent>
      <p:pic>
        <p:nvPicPr>
          <p:cNvPr id="4" name="Picture 3"/>
          <p:cNvPicPr>
            <a:picLocks noChangeAspect="1"/>
          </p:cNvPicPr>
          <p:nvPr/>
        </p:nvPicPr>
        <p:blipFill>
          <a:blip r:embed="rId15"/>
          <a:stretch>
            <a:fillRect/>
          </a:stretch>
        </p:blipFill>
        <p:spPr>
          <a:xfrm>
            <a:off x="10160000" y="4757770"/>
            <a:ext cx="1552583" cy="1820830"/>
          </a:xfrm>
          <a:prstGeom prst="rect">
            <a:avLst/>
          </a:prstGeom>
        </p:spPr>
      </p:pic>
      <p:sp>
        <p:nvSpPr>
          <p:cNvPr id="16" name="Rectangle 15"/>
          <p:cNvSpPr/>
          <p:nvPr/>
        </p:nvSpPr>
        <p:spPr>
          <a:xfrm>
            <a:off x="1724328" y="476876"/>
            <a:ext cx="3201517" cy="553998"/>
          </a:xfrm>
          <a:prstGeom prst="rect">
            <a:avLst/>
          </a:prstGeom>
        </p:spPr>
        <p:txBody>
          <a:bodyPr wrap="none">
            <a:spAutoFit/>
          </a:bodyPr>
          <a:lstStyle/>
          <a:p>
            <a:r>
              <a:rPr lang="nl-NL" sz="30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3000" dirty="0">
              <a:latin typeface="Arial" panose="020B0604020202020204" pitchFamily="34" charset="0"/>
              <a:cs typeface="Arial" panose="020B0604020202020204" pitchFamily="34" charset="0"/>
            </a:endParaRPr>
          </a:p>
        </p:txBody>
      </p:sp>
      <p:sp>
        <p:nvSpPr>
          <p:cNvPr id="18" name="Oval 17"/>
          <p:cNvSpPr/>
          <p:nvPr/>
        </p:nvSpPr>
        <p:spPr>
          <a:xfrm>
            <a:off x="750858" y="324514"/>
            <a:ext cx="804779" cy="80477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67" b="1" dirty="0">
                <a:latin typeface="Arial" panose="020B0604020202020204" pitchFamily="34" charset="0"/>
                <a:cs typeface="Arial" panose="020B0604020202020204" pitchFamily="34" charset="0"/>
              </a:rPr>
              <a:t>2</a:t>
            </a:r>
            <a:endParaRPr lang="en-US" sz="3667" b="1" dirty="0">
              <a:latin typeface="Arial" panose="020B0604020202020204" pitchFamily="34" charset="0"/>
              <a:cs typeface="Arial" panose="020B0604020202020204" pitchFamily="34" charset="0"/>
            </a:endParaRPr>
          </a:p>
        </p:txBody>
      </p:sp>
      <p:sp>
        <p:nvSpPr>
          <p:cNvPr id="6" name="Rectangle 5"/>
          <p:cNvSpPr/>
          <p:nvPr/>
        </p:nvSpPr>
        <p:spPr>
          <a:xfrm>
            <a:off x="2703980" y="1352071"/>
            <a:ext cx="3412024" cy="677045"/>
          </a:xfrm>
          <a:prstGeom prst="rect">
            <a:avLst/>
          </a:prstGeom>
        </p:spPr>
        <p:txBody>
          <a:bodyPr wrap="none">
            <a:spAutoFit/>
          </a:bodyPr>
          <a:lstStyle/>
          <a:p>
            <a:pPr lvl="0" algn="just">
              <a:lnSpc>
                <a:spcPct val="150000"/>
              </a:lnSpc>
            </a:pP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Viết</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biểu</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533"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thị</a:t>
            </a:r>
            <a:r>
              <a:rPr lang="en-US" sz="2533"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82587049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fade">
                                      <p:cBhvr>
                                        <p:cTn id="36" dur="5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500"/>
                                        <p:tgtEl>
                                          <p:spTgt spid="3">
                                            <p:txEl>
                                              <p:pRg st="1" end="1"/>
                                            </p:txEl>
                                          </p:spTgt>
                                        </p:tgtEl>
                                      </p:cBhvr>
                                    </p:animEffect>
                                    <p:anim calcmode="lin" valueType="num">
                                      <p:cBhvr>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1" end="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anim calcmode="lin" valueType="num">
                                      <p:cBhvr>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P spid="15" grpId="0" animBg="1"/>
      <p:bldP spid="16" grpId="0"/>
      <p:bldP spid="18"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613690">
            <a:off x="1170808" y="1069038"/>
            <a:ext cx="1013581" cy="77585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0972801" y="5613401"/>
            <a:ext cx="2426479" cy="2342655"/>
          </a:xfrm>
          <a:prstGeom prst="rect">
            <a:avLst/>
          </a:prstGeom>
        </p:spPr>
      </p:pic>
      <p:grpSp>
        <p:nvGrpSpPr>
          <p:cNvPr id="11" name="Group 10"/>
          <p:cNvGrpSpPr/>
          <p:nvPr/>
        </p:nvGrpSpPr>
        <p:grpSpPr>
          <a:xfrm>
            <a:off x="10972800" y="330712"/>
            <a:ext cx="964054" cy="811776"/>
            <a:chOff x="16459200" y="496068"/>
            <a:chExt cx="1446081" cy="1217664"/>
          </a:xfrm>
        </p:grpSpPr>
        <p:pic>
          <p:nvPicPr>
            <p:cNvPr id="2" name="Picture 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sp>
        <p:nvSpPr>
          <p:cNvPr id="17" name="TextBox 16"/>
          <p:cNvSpPr txBox="1"/>
          <p:nvPr/>
        </p:nvSpPr>
        <p:spPr>
          <a:xfrm>
            <a:off x="4918413" y="431800"/>
            <a:ext cx="3352800" cy="707886"/>
          </a:xfrm>
          <a:prstGeom prst="rect">
            <a:avLst/>
          </a:prstGeom>
          <a:noFill/>
        </p:spPr>
        <p:txBody>
          <a:bodyPr wrap="square" rtlCol="0">
            <a:spAutoFit/>
          </a:bodyPr>
          <a:lstStyle/>
          <a:p>
            <a:pPr defTabSz="609630">
              <a:defRPr/>
            </a:pPr>
            <a:r>
              <a:rPr lang="en-US" sz="4000" b="1" dirty="0">
                <a:solidFill>
                  <a:srgbClr val="1F497D"/>
                </a:solidFill>
                <a:latin typeface="Arial" panose="020B0604020202020204" pitchFamily="34" charset="0"/>
                <a:cs typeface="Arial" panose="020B0604020202020204" pitchFamily="34" charset="0"/>
              </a:rPr>
              <a:t>NHẬN XÉT</a:t>
            </a:r>
            <a:endParaRPr lang="en-US" sz="4000" b="1" dirty="0">
              <a:solidFill>
                <a:srgbClr val="1F497D"/>
              </a:solidFill>
              <a:latin typeface="Arial" panose="020B0604020202020204" pitchFamily="34" charset="0"/>
              <a:cs typeface="Arial" panose="020B0604020202020204" pitchFamily="34" charset="0"/>
            </a:endParaRPr>
          </a:p>
        </p:txBody>
      </p:sp>
      <p:pic>
        <p:nvPicPr>
          <p:cNvPr id="14" name="Picture 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54000" y="1397000"/>
            <a:ext cx="11582400" cy="5106895"/>
          </a:xfrm>
          <a:prstGeom prst="rect">
            <a:avLst/>
          </a:prstGeom>
        </p:spPr>
      </p:pic>
      <p:pic>
        <p:nvPicPr>
          <p:cNvPr id="21"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67793" y="3886200"/>
            <a:ext cx="2015007" cy="3104129"/>
          </a:xfrm>
          <a:prstGeom prst="rect">
            <a:avLst/>
          </a:prstGeom>
        </p:spPr>
      </p:pic>
      <p:sp>
        <p:nvSpPr>
          <p:cNvPr id="3" name="Rectangle 2"/>
          <p:cNvSpPr/>
          <p:nvPr/>
        </p:nvSpPr>
        <p:spPr>
          <a:xfrm>
            <a:off x="2133600" y="2123067"/>
            <a:ext cx="8432800" cy="3786421"/>
          </a:xfrm>
          <a:prstGeom prst="rect">
            <a:avLst/>
          </a:prstGeom>
        </p:spPr>
        <p:txBody>
          <a:bodyPr wrap="square">
            <a:spAutoFit/>
          </a:bodyPr>
          <a:lstStyle/>
          <a:p>
            <a:pPr marL="381019" indent="-381019" algn="just">
              <a:lnSpc>
                <a:spcPct val="150000"/>
              </a:lnSpc>
              <a:buFont typeface="Arial" panose="020B0604020202020204" pitchFamily="34" charset="0"/>
              <a:buChar char="•"/>
            </a:pPr>
            <a:r>
              <a:rPr lang="vi-VN" sz="2667" dirty="0">
                <a:solidFill>
                  <a:schemeClr val="bg1"/>
                </a:solidFill>
              </a:rPr>
              <a:t>Các </a:t>
            </a:r>
            <a:r>
              <a:rPr lang="vi-VN" sz="2667" dirty="0">
                <a:solidFill>
                  <a:schemeClr val="bg1"/>
                </a:solidFill>
              </a:rPr>
              <a:t>số, biến số được nối với nhau bởi dấu các phép tính cộng, trừ, nhân, chia, nâng lên luỹ thừa làm thành một biểu thức đại số. Đặc biệt, biểu thức số cũng là biểu thức đại số.</a:t>
            </a:r>
          </a:p>
          <a:p>
            <a:pPr marL="381019" indent="-381019" algn="just">
              <a:lnSpc>
                <a:spcPct val="150000"/>
              </a:lnSpc>
              <a:buFont typeface="Arial" panose="020B0604020202020204" pitchFamily="34" charset="0"/>
              <a:buChar char="•"/>
            </a:pPr>
            <a:r>
              <a:rPr lang="vi-VN" sz="2667" dirty="0">
                <a:solidFill>
                  <a:schemeClr val="bg1"/>
                </a:solidFill>
              </a:rPr>
              <a:t>Trong </a:t>
            </a:r>
            <a:r>
              <a:rPr lang="vi-VN" sz="2667" dirty="0">
                <a:solidFill>
                  <a:schemeClr val="bg1"/>
                </a:solidFill>
              </a:rPr>
              <a:t>biểu thức đại số có thể có các dấu ngoặc để chỉ thứ tự thực hiện các phép tính.</a:t>
            </a:r>
          </a:p>
        </p:txBody>
      </p:sp>
    </p:spTree>
    <p:extLst>
      <p:ext uri="{BB962C8B-B14F-4D97-AF65-F5344CB8AC3E}">
        <p14:creationId xmlns:p14="http://schemas.microsoft.com/office/powerpoint/2010/main" val="372620585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971050" y="-543551"/>
            <a:ext cx="8176239" cy="11046461"/>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8758">
            <a:off x="11456480" y="100674"/>
            <a:ext cx="1093781" cy="954573"/>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83739" y="5870928"/>
            <a:ext cx="1093781" cy="954573"/>
          </a:xfrm>
          <a:prstGeom prst="rect">
            <a:avLst/>
          </a:prstGeom>
        </p:spPr>
      </p:pic>
      <p:sp>
        <p:nvSpPr>
          <p:cNvPr id="14" name="TextBox 13"/>
          <p:cNvSpPr txBox="1"/>
          <p:nvPr/>
        </p:nvSpPr>
        <p:spPr>
          <a:xfrm>
            <a:off x="4990936" y="228600"/>
            <a:ext cx="2019465" cy="656655"/>
          </a:xfrm>
          <a:prstGeom prst="rect">
            <a:avLst/>
          </a:prstGeom>
          <a:noFill/>
        </p:spPr>
        <p:txBody>
          <a:bodyPr wrap="square" rtlCol="0">
            <a:spAutoFit/>
          </a:bodyPr>
          <a:lstStyle/>
          <a:p>
            <a:pPr algn="ctr"/>
            <a:r>
              <a:rPr lang="en-US" sz="3667" b="1" dirty="0">
                <a:solidFill>
                  <a:schemeClr val="tx2"/>
                </a:solidFill>
                <a:latin typeface="Arial" panose="020B0604020202020204" pitchFamily="34" charset="0"/>
                <a:cs typeface="Arial" panose="020B0604020202020204" pitchFamily="34" charset="0"/>
              </a:rPr>
              <a:t>CHÚ Ý</a:t>
            </a:r>
            <a:endParaRPr lang="en-US" sz="3667" b="1"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7" name="Rectangle 6"/>
              <p:cNvSpPr/>
              <p:nvPr/>
            </p:nvSpPr>
            <p:spPr>
              <a:xfrm>
                <a:off x="993087" y="1203265"/>
                <a:ext cx="10081313" cy="5354736"/>
              </a:xfrm>
              <a:prstGeom prst="rect">
                <a:avLst/>
              </a:prstGeom>
            </p:spPr>
            <p:txBody>
              <a:bodyPr wrap="square">
                <a:spAutoFit/>
              </a:bodyPr>
              <a:lstStyle/>
              <a:p>
                <a:pPr marL="381019" indent="-381019">
                  <a:lnSpc>
                    <a:spcPct val="150000"/>
                  </a:lnSpc>
                  <a:buFont typeface="Arial" panose="020B0604020202020204" pitchFamily="34" charset="0"/>
                  <a:buChar char="•"/>
                </a:pPr>
                <a:r>
                  <a:rPr lang="en-US" sz="2533" dirty="0">
                    <a:latin typeface="Arial" panose="020B0604020202020204" pitchFamily="34" charset="0"/>
                    <a:ea typeface="Calibri" panose="020F0502020204030204" pitchFamily="34" charset="0"/>
                    <a:cs typeface="Arial" panose="020B0604020202020204" pitchFamily="34" charset="0"/>
                  </a:rPr>
                  <a:t>Để </a:t>
                </a:r>
                <a:r>
                  <a:rPr lang="en-US" sz="2533" dirty="0" err="1">
                    <a:latin typeface="Arial" panose="020B0604020202020204" pitchFamily="34" charset="0"/>
                    <a:ea typeface="Calibri" panose="020F0502020204030204" pitchFamily="34" charset="0"/>
                    <a:cs typeface="Arial" panose="020B0604020202020204" pitchFamily="34" charset="0"/>
                  </a:rPr>
                  <a:t>cho</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gọn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khi</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viết</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các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biểu</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thức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đại</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số</a:t>
                </a:r>
                <a:r>
                  <a:rPr lang="en-US" sz="2533" dirty="0">
                    <a:latin typeface="Arial" panose="020B0604020202020204" pitchFamily="34" charset="0"/>
                    <a:ea typeface="Calibri" panose="020F0502020204030204" pitchFamily="34" charset="0"/>
                    <a:cs typeface="Arial" panose="020B0604020202020204" pitchFamily="34" charset="0"/>
                  </a:rPr>
                  <a:t> ta </a:t>
                </a:r>
                <a:r>
                  <a:rPr lang="en-US" sz="2533" dirty="0" err="1">
                    <a:latin typeface="Arial" panose="020B0604020202020204" pitchFamily="34" charset="0"/>
                    <a:ea typeface="Calibri" panose="020F0502020204030204" pitchFamily="34" charset="0"/>
                    <a:cs typeface="Arial" panose="020B0604020202020204" pitchFamily="34" charset="0"/>
                  </a:rPr>
                  <a:t>thường</a:t>
                </a:r>
                <a:r>
                  <a:rPr lang="en-US" sz="2533" dirty="0">
                    <a:latin typeface="Arial" panose="020B0604020202020204" pitchFamily="34" charset="0"/>
                    <a:ea typeface="Calibri" panose="020F0502020204030204" pitchFamily="34" charset="0"/>
                    <a:cs typeface="Arial" panose="020B0604020202020204" pitchFamily="34" charset="0"/>
                  </a:rPr>
                  <a:t>:</a:t>
                </a:r>
              </a:p>
              <a:p>
                <a:pPr marL="381019" indent="-381019">
                  <a:lnSpc>
                    <a:spcPct val="150000"/>
                  </a:lnSpc>
                  <a:buFontTx/>
                  <a:buChar char="-"/>
                  <a:tabLst>
                    <a:tab pos="304815" algn="l"/>
                  </a:tabLst>
                </a:pPr>
                <a:r>
                  <a:rPr lang="en-US" sz="2533" dirty="0" err="1">
                    <a:latin typeface="Arial" panose="020B0604020202020204" pitchFamily="34" charset="0"/>
                    <a:ea typeface="Calibri" panose="020F0502020204030204" pitchFamily="34" charset="0"/>
                    <a:cs typeface="Arial" panose="020B0604020202020204" pitchFamily="34" charset="0"/>
                  </a:rPr>
                  <a:t>Không</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viết</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dấu</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nhân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giữa</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các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chữ</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cũng</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như</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giữa</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số</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và</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chữ</a:t>
                </a:r>
                <a:r>
                  <a:rPr lang="en-US" sz="2533" dirty="0">
                    <a:latin typeface="Arial" panose="020B0604020202020204" pitchFamily="34" charset="0"/>
                    <a:ea typeface="Calibri" panose="020F0502020204030204" pitchFamily="34" charset="0"/>
                    <a:cs typeface="Arial" panose="020B0604020202020204" pitchFamily="34" charset="0"/>
                  </a:rPr>
                  <a:t>.</a:t>
                </a:r>
              </a:p>
              <a:p>
                <a:pPr>
                  <a:lnSpc>
                    <a:spcPct val="150000"/>
                  </a:lnSpc>
                  <a:tabLst>
                    <a:tab pos="304815" algn="l"/>
                  </a:tabLst>
                </a:pP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Chẳng</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hạn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viết</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𝑥𝑦</m:t>
                    </m:r>
                  </m:oMath>
                </a14:m>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thay</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cho</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𝑦</m:t>
                    </m:r>
                  </m:oMath>
                </a14:m>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viết</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533">
                        <a:latin typeface="Cambria Math" panose="02040503050406030204" pitchFamily="18" charset="0"/>
                        <a:ea typeface="Calibri" panose="020F0502020204030204" pitchFamily="34" charset="0"/>
                        <a:cs typeface="Arial" panose="020B0604020202020204" pitchFamily="34" charset="0"/>
                      </a:rPr>
                      <m:t>2</m:t>
                    </m:r>
                    <m:r>
                      <a:rPr lang="en-US" sz="2533" i="1">
                        <a:latin typeface="Cambria Math" panose="02040503050406030204" pitchFamily="18" charset="0"/>
                        <a:ea typeface="Calibri" panose="020F0502020204030204" pitchFamily="34" charset="0"/>
                        <a:cs typeface="Arial" panose="020B0604020202020204" pitchFamily="34" charset="0"/>
                      </a:rPr>
                      <m:t>𝑥</m:t>
                    </m:r>
                  </m:oMath>
                </a14:m>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thay</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cho</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533" i="1" dirty="0">
                        <a:latin typeface="Cambria Math" panose="02040503050406030204" pitchFamily="18" charset="0"/>
                        <a:ea typeface="Calibri" panose="020F0502020204030204" pitchFamily="34" charset="0"/>
                        <a:cs typeface="Arial" panose="020B0604020202020204" pitchFamily="34" charset="0"/>
                      </a:rPr>
                      <m:t>2.</m:t>
                    </m:r>
                    <m:r>
                      <a:rPr lang="en-US" sz="2533" i="1">
                        <a:latin typeface="Cambria Math" panose="02040503050406030204" pitchFamily="18" charset="0"/>
                        <a:ea typeface="Calibri" panose="020F0502020204030204" pitchFamily="34" charset="0"/>
                        <a:cs typeface="Arial" panose="020B0604020202020204" pitchFamily="34" charset="0"/>
                      </a:rPr>
                      <m:t>𝑥</m:t>
                    </m:r>
                  </m:oMath>
                </a14:m>
                <a:endParaRPr lang="en-US" sz="2533" dirty="0">
                  <a:latin typeface="Arial" panose="020B0604020202020204" pitchFamily="34" charset="0"/>
                  <a:ea typeface="Calibri" panose="020F0502020204030204" pitchFamily="34" charset="0"/>
                  <a:cs typeface="Arial" panose="020B0604020202020204" pitchFamily="34" charset="0"/>
                </a:endParaRPr>
              </a:p>
              <a:p>
                <a:pPr marL="381019" indent="-381019">
                  <a:lnSpc>
                    <a:spcPct val="150000"/>
                  </a:lnSpc>
                  <a:buFontTx/>
                  <a:buChar char="-"/>
                  <a:tabLst>
                    <a:tab pos="304815" algn="l"/>
                  </a:tabLst>
                </a:pPr>
                <a:r>
                  <a:rPr lang="en-US" sz="2533" dirty="0" err="1">
                    <a:latin typeface="Arial" panose="020B0604020202020204" pitchFamily="34" charset="0"/>
                    <a:ea typeface="Calibri" panose="020F0502020204030204" pitchFamily="34" charset="0"/>
                    <a:cs typeface="Arial" panose="020B0604020202020204" pitchFamily="34" charset="0"/>
                  </a:rPr>
                  <a:t>Viết</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𝑥</m:t>
                    </m:r>
                  </m:oMath>
                </a14:m>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thay</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cho</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533">
                        <a:latin typeface="Cambria Math" panose="02040503050406030204" pitchFamily="18" charset="0"/>
                        <a:ea typeface="Calibri" panose="020F0502020204030204" pitchFamily="34" charset="0"/>
                        <a:cs typeface="Arial" panose="020B0604020202020204" pitchFamily="34" charset="0"/>
                      </a:rPr>
                      <m:t>1.</m:t>
                    </m:r>
                    <m:r>
                      <a:rPr lang="en-US" sz="2533" i="1">
                        <a:latin typeface="Cambria Math" panose="02040503050406030204" pitchFamily="18" charset="0"/>
                        <a:ea typeface="Calibri" panose="020F0502020204030204" pitchFamily="34" charset="0"/>
                        <a:cs typeface="Arial" panose="020B0604020202020204" pitchFamily="34" charset="0"/>
                      </a:rPr>
                      <m:t>𝑥</m:t>
                    </m:r>
                  </m:oMath>
                </a14:m>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viết</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oMath>
                </a14:m>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thay</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cho</a:t>
                </a:r>
                <a:r>
                  <a:rPr lang="en-US" sz="2533"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2533" i="1">
                            <a:latin typeface="Cambria Math" panose="02040503050406030204" pitchFamily="18" charset="0"/>
                            <a:ea typeface="Calibri" panose="020F0502020204030204" pitchFamily="34" charset="0"/>
                            <a:cs typeface="Arial" panose="020B0604020202020204" pitchFamily="34" charset="0"/>
                          </a:rPr>
                        </m:ctrlPr>
                      </m:dPr>
                      <m:e>
                        <m:r>
                          <a:rPr lang="en-US" sz="2533" i="1">
                            <a:latin typeface="Cambria Math" panose="02040503050406030204" pitchFamily="18" charset="0"/>
                            <a:ea typeface="Calibri" panose="020F0502020204030204" pitchFamily="34" charset="0"/>
                            <a:cs typeface="Arial" panose="020B0604020202020204" pitchFamily="34" charset="0"/>
                          </a:rPr>
                          <m:t>−</m:t>
                        </m:r>
                        <m:r>
                          <a:rPr lang="en-US" sz="2533">
                            <a:latin typeface="Cambria Math" panose="02040503050406030204" pitchFamily="18" charset="0"/>
                            <a:ea typeface="Calibri" panose="020F0502020204030204" pitchFamily="34" charset="0"/>
                            <a:cs typeface="Arial" panose="020B0604020202020204" pitchFamily="34" charset="0"/>
                          </a:rPr>
                          <m:t>1</m:t>
                        </m:r>
                      </m:e>
                    </m:d>
                    <m:r>
                      <a:rPr lang="en-US" sz="2533" i="1">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oMath>
                </a14:m>
                <a:endParaRPr lang="en-US" sz="2533" dirty="0">
                  <a:latin typeface="Arial" panose="020B0604020202020204" pitchFamily="34" charset="0"/>
                  <a:ea typeface="Calibri" panose="020F0502020204030204" pitchFamily="34" charset="0"/>
                  <a:cs typeface="Arial" panose="020B0604020202020204" pitchFamily="34" charset="0"/>
                </a:endParaRPr>
              </a:p>
              <a:p>
                <a:pPr marL="381019" indent="-381019" algn="just">
                  <a:lnSpc>
                    <a:spcPct val="150000"/>
                  </a:lnSpc>
                  <a:buFont typeface="Arial" panose="020B0604020202020204" pitchFamily="34" charset="0"/>
                  <a:buChar char="•"/>
                </a:pPr>
                <a:r>
                  <a:rPr lang="en-US" sz="2533" dirty="0" err="1">
                    <a:latin typeface="Arial" panose="020B0604020202020204" pitchFamily="34" charset="0"/>
                    <a:ea typeface="Calibri" panose="020F0502020204030204" pitchFamily="34" charset="0"/>
                    <a:cs typeface="Arial" panose="020B0604020202020204" pitchFamily="34" charset="0"/>
                  </a:rPr>
                  <a:t>Trong</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biểu</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thức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đại</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số</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vì</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chữ</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đại</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diện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cho</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số</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nên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khi</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thực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hiện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các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phép</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tính</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trên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các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chữ</a:t>
                </a:r>
                <a:r>
                  <a:rPr lang="en-US" sz="2533" dirty="0">
                    <a:latin typeface="Arial" panose="020B0604020202020204" pitchFamily="34" charset="0"/>
                    <a:ea typeface="Calibri" panose="020F0502020204030204" pitchFamily="34" charset="0"/>
                    <a:cs typeface="Arial" panose="020B0604020202020204" pitchFamily="34" charset="0"/>
                  </a:rPr>
                  <a:t>, ta </a:t>
                </a:r>
                <a:r>
                  <a:rPr lang="en-US" sz="2533" dirty="0" err="1">
                    <a:latin typeface="Arial" panose="020B0604020202020204" pitchFamily="34" charset="0"/>
                    <a:ea typeface="Calibri" panose="020F0502020204030204" pitchFamily="34" charset="0"/>
                    <a:cs typeface="Arial" panose="020B0604020202020204" pitchFamily="34" charset="0"/>
                  </a:rPr>
                  <a:t>có</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thể</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áp</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dụng</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những</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tính</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chất</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quy</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tắc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phép</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tính</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như</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trên</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các</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số</a:t>
                </a:r>
                <a:r>
                  <a:rPr lang="en-US" sz="2533" dirty="0">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Chẳng</a:t>
                </a:r>
                <a:r>
                  <a:rPr lang="en-US" sz="2533" dirty="0">
                    <a:latin typeface="Arial" panose="020B0604020202020204" pitchFamily="34" charset="0"/>
                    <a:ea typeface="Calibri" panose="020F0502020204030204" pitchFamily="34" charset="0"/>
                    <a:cs typeface="Arial" panose="020B0604020202020204" pitchFamily="34" charset="0"/>
                  </a:rPr>
                  <a:t> </a:t>
                </a:r>
                <a:r>
                  <a:rPr lang="en-US" sz="2533" dirty="0" err="1">
                    <a:latin typeface="Arial" panose="020B0604020202020204" pitchFamily="34" charset="0"/>
                    <a:ea typeface="Calibri" panose="020F0502020204030204" pitchFamily="34" charset="0"/>
                    <a:cs typeface="Arial" panose="020B0604020202020204" pitchFamily="34" charset="0"/>
                  </a:rPr>
                  <a:t>hạn</a:t>
                </a:r>
                <a:r>
                  <a:rPr lang="en-US" sz="2533" dirty="0">
                    <a:latin typeface="Arial" panose="020B0604020202020204" pitchFamily="34" charset="0"/>
                    <a:ea typeface="Calibri" panose="020F0502020204030204" pitchFamily="34" charset="0"/>
                    <a:cs typeface="Arial" panose="020B0604020202020204" pitchFamily="34" charset="0"/>
                  </a:rPr>
                  <a:t>: </a:t>
                </a:r>
                <a:endParaRPr lang="en-US" sz="2533" dirty="0">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=2</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sSup>
                        <m:sSupPr>
                          <m:ctrlPr>
                            <a:rPr lang="en-US" sz="2533" i="1">
                              <a:latin typeface="Cambria Math" panose="02040503050406030204" pitchFamily="18" charset="0"/>
                              <a:ea typeface="Calibri" panose="020F0502020204030204" pitchFamily="34" charset="0"/>
                              <a:cs typeface="Arial" panose="020B0604020202020204" pitchFamily="34" charset="0"/>
                            </a:rPr>
                          </m:ctrlPr>
                        </m:sSupPr>
                        <m:e>
                          <m:r>
                            <a:rPr lang="en-US" sz="2533" i="1">
                              <a:latin typeface="Cambria Math" panose="02040503050406030204" pitchFamily="18" charset="0"/>
                              <a:ea typeface="Calibri" panose="020F0502020204030204" pitchFamily="34" charset="0"/>
                              <a:cs typeface="Arial" panose="020B0604020202020204" pitchFamily="34" charset="0"/>
                            </a:rPr>
                            <m:t>𝑥</m:t>
                          </m:r>
                        </m:e>
                        <m:sup>
                          <m:r>
                            <a:rPr lang="en-US" sz="2533">
                              <a:latin typeface="Cambria Math" panose="02040503050406030204" pitchFamily="18" charset="0"/>
                              <a:ea typeface="Calibri" panose="020F0502020204030204" pitchFamily="34" charset="0"/>
                              <a:cs typeface="Arial" panose="020B0604020202020204" pitchFamily="34" charset="0"/>
                            </a:rPr>
                            <m:t>2</m:t>
                          </m:r>
                        </m:sup>
                      </m:sSup>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𝑦</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𝑦</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𝑦</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𝑧</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𝑥𝑦</m:t>
                      </m:r>
                      <m:r>
                        <a:rPr lang="en-US" sz="2533">
                          <a:latin typeface="Cambria Math" panose="02040503050406030204" pitchFamily="18" charset="0"/>
                          <a:ea typeface="Calibri" panose="020F0502020204030204" pitchFamily="34" charset="0"/>
                          <a:cs typeface="Arial" panose="020B0604020202020204" pitchFamily="34" charset="0"/>
                        </a:rPr>
                        <m:t>+</m:t>
                      </m:r>
                      <m:r>
                        <a:rPr lang="en-US" sz="2533" i="1">
                          <a:latin typeface="Cambria Math" panose="02040503050406030204" pitchFamily="18" charset="0"/>
                          <a:ea typeface="Calibri" panose="020F0502020204030204" pitchFamily="34" charset="0"/>
                          <a:cs typeface="Arial" panose="020B0604020202020204" pitchFamily="34" charset="0"/>
                        </a:rPr>
                        <m:t>𝑥𝑧</m:t>
                      </m:r>
                    </m:oMath>
                  </m:oMathPara>
                </a14:m>
                <a:endParaRPr lang="en-US" sz="2533"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993087" y="1203265"/>
                <a:ext cx="10081313" cy="5354736"/>
              </a:xfrm>
              <a:prstGeom prst="rect">
                <a:avLst/>
              </a:prstGeom>
              <a:blipFill>
                <a:blip r:embed="rId9"/>
                <a:stretch>
                  <a:fillRect l="-907" r="-1028"/>
                </a:stretch>
              </a:blipFill>
            </p:spPr>
            <p:txBody>
              <a:bodyPr/>
              <a:lstStyle/>
              <a:p>
                <a:r>
                  <a:rPr lang="en-US">
                    <a:noFill/>
                  </a:rPr>
                  <a:t> </a:t>
                </a:r>
              </a:p>
            </p:txBody>
          </p:sp>
        </mc:Fallback>
      </mc:AlternateContent>
      <p:pic>
        <p:nvPicPr>
          <p:cNvPr id="21"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695505" y="5005080"/>
            <a:ext cx="1164190" cy="1724727"/>
          </a:xfrm>
          <a:prstGeom prst="rect">
            <a:avLst/>
          </a:prstGeom>
        </p:spPr>
      </p:pic>
      <p:pic>
        <p:nvPicPr>
          <p:cNvPr id="22" name="Picture 2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49"/>
              </a:ext>
            </a:extLst>
          </a:blip>
          <a:srcRect/>
          <a:stretch>
            <a:fillRect/>
          </a:stretch>
        </p:blipFill>
        <p:spPr>
          <a:xfrm>
            <a:off x="236687" y="787400"/>
            <a:ext cx="708895" cy="671679"/>
          </a:xfrm>
          <a:prstGeom prst="rect">
            <a:avLst/>
          </a:prstGeom>
        </p:spPr>
      </p:pic>
    </p:spTree>
    <p:extLst>
      <p:ext uri="{BB962C8B-B14F-4D97-AF65-F5344CB8AC3E}">
        <p14:creationId xmlns:p14="http://schemas.microsoft.com/office/powerpoint/2010/main" val="351261063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anim calcmode="lin" valueType="num">
                                      <p:cBhvr>
                                        <p:cTn id="16" dur="500" fill="hold"/>
                                        <p:tgtEl>
                                          <p:spTgt spid="21"/>
                                        </p:tgtEl>
                                        <p:attrNameLst>
                                          <p:attrName>ppt_x</p:attrName>
                                        </p:attrNameLst>
                                      </p:cBhvr>
                                      <p:tavLst>
                                        <p:tav tm="0">
                                          <p:val>
                                            <p:strVal val="#ppt_x"/>
                                          </p:val>
                                        </p:tav>
                                        <p:tav tm="100000">
                                          <p:val>
                                            <p:strVal val="#ppt_x"/>
                                          </p:val>
                                        </p:tav>
                                      </p:tavLst>
                                    </p:anim>
                                    <p:anim calcmode="lin" valueType="num">
                                      <p:cBhvr>
                                        <p:cTn id="1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500"/>
                                        <p:tgtEl>
                                          <p:spTgt spid="7">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500"/>
                                        <p:tgtEl>
                                          <p:spTgt spid="7">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1864" y="517850"/>
            <a:ext cx="3708400" cy="7112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4" name="Rectangle 13"/>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43</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325740" y="132776"/>
            <a:ext cx="1093781" cy="954573"/>
          </a:xfrm>
          <a:prstGeom prst="rect">
            <a:avLst/>
          </a:prstGeom>
        </p:spPr>
      </p:pic>
      <p:sp>
        <p:nvSpPr>
          <p:cNvPr id="5" name="Rectangle 4"/>
          <p:cNvSpPr/>
          <p:nvPr/>
        </p:nvSpPr>
        <p:spPr>
          <a:xfrm>
            <a:off x="602788" y="1462026"/>
            <a:ext cx="11386012" cy="708014"/>
          </a:xfrm>
          <a:prstGeom prst="rect">
            <a:avLst/>
          </a:prstGeom>
        </p:spPr>
        <p:txBody>
          <a:bodyPr wrap="square">
            <a:spAutoFit/>
          </a:bodyPr>
          <a:lstStyle/>
          <a:p>
            <a:pPr>
              <a:lnSpc>
                <a:spcPct val="15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Trong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các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phát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sau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phát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nào</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đúng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phát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nào</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sai</a:t>
            </a:r>
            <a:r>
              <a:rPr lang="en-US" sz="2667" dirty="0">
                <a:latin typeface="Arial" panose="020B0604020202020204" pitchFamily="34" charset="0"/>
                <a:ea typeface="Calibri" panose="020F0502020204030204" pitchFamily="34" charset="0"/>
                <a:cs typeface="Arial" panose="020B0604020202020204" pitchFamily="34" charset="0"/>
              </a:rPr>
              <a:t>?</a:t>
            </a:r>
            <a:endParaRPr lang="en-US" sz="2133"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957464" y="2108200"/>
                <a:ext cx="6756400" cy="2390526"/>
              </a:xfrm>
              <a:prstGeom prst="rect">
                <a:avLst/>
              </a:prstGeom>
            </p:spPr>
            <p:txBody>
              <a:bodyPr wrap="square">
                <a:spAutoFit/>
              </a:bodyPr>
              <a:lstStyle/>
              <a:p>
                <a:pPr>
                  <a:lnSpc>
                    <a:spcPct val="200000"/>
                  </a:lnSpc>
                  <a:spcAft>
                    <a:spcPts val="800"/>
                  </a:spcAft>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3.4</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2.3</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3,14</m:t>
                    </m:r>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𝑎</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sup>
                    </m:sSup>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b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2133"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957464" y="2108200"/>
                <a:ext cx="6756400" cy="2390526"/>
              </a:xfrm>
              <a:prstGeom prst="rect">
                <a:avLst/>
              </a:prstGeom>
              <a:blipFill>
                <a:blip r:embed="rId6"/>
                <a:stretch>
                  <a:fillRect l="-171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957464" y="3617473"/>
                <a:ext cx="7518400" cy="1264320"/>
              </a:xfrm>
              <a:prstGeom prst="rect">
                <a:avLst/>
              </a:prstGeom>
            </p:spPr>
            <p:txBody>
              <a:bodyPr wrap="square">
                <a:spAutoFit/>
              </a:bodyPr>
              <a:lstStyle/>
              <a:p>
                <a:pPr>
                  <a:lnSpc>
                    <a:spcPct val="200000"/>
                  </a:lnSpc>
                  <a:spcAft>
                    <a:spcPts val="800"/>
                  </a:spcAft>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5</m:t>
                        </m:r>
                      </m:num>
                      <m:den>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phải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2133"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957464" y="3617473"/>
                <a:ext cx="7518400" cy="1264320"/>
              </a:xfrm>
              <a:prstGeom prst="rect">
                <a:avLst/>
              </a:prstGeom>
              <a:blipFill>
                <a:blip r:embed="rId7"/>
                <a:stretch>
                  <a:fillRect l="-1541"/>
                </a:stretch>
              </a:blipFill>
            </p:spPr>
            <p:txBody>
              <a:bodyPr/>
              <a:lstStyle/>
              <a:p>
                <a:r>
                  <a:rPr lang="en-US">
                    <a:noFill/>
                  </a:rPr>
                  <a:t> </a:t>
                </a:r>
              </a:p>
            </p:txBody>
          </p:sp>
        </mc:Fallback>
      </mc:AlternateContent>
      <p:pic>
        <p:nvPicPr>
          <p:cNvPr id="15" name="Picture 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245600" y="4234437"/>
            <a:ext cx="2354067" cy="2245191"/>
          </a:xfrm>
          <a:prstGeom prst="rect">
            <a:avLst/>
          </a:prstGeom>
        </p:spPr>
      </p:pic>
      <p:grpSp>
        <p:nvGrpSpPr>
          <p:cNvPr id="16" name="Group 3"/>
          <p:cNvGrpSpPr/>
          <p:nvPr/>
        </p:nvGrpSpPr>
        <p:grpSpPr>
          <a:xfrm>
            <a:off x="-579870" y="6341054"/>
            <a:ext cx="13360400" cy="1557897"/>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51394" flipH="1">
            <a:off x="-196366" y="5555866"/>
            <a:ext cx="1205531" cy="1159502"/>
          </a:xfrm>
          <a:prstGeom prst="rect">
            <a:avLst/>
          </a:prstGeom>
        </p:spPr>
      </p:pic>
      <p:pic>
        <p:nvPicPr>
          <p:cNvPr id="20" name="Picture 7"/>
          <p:cNvPicPr>
            <a:picLocks noChangeAspect="1"/>
          </p:cNvPicPr>
          <p:nvPr/>
        </p:nvPicPr>
        <p:blipFill>
          <a:blip r:embed="rId11"/>
          <a:srcRect/>
          <a:stretch>
            <a:fillRect/>
          </a:stretch>
        </p:blipFill>
        <p:spPr>
          <a:xfrm>
            <a:off x="6295795" y="2301386"/>
            <a:ext cx="660399" cy="656272"/>
          </a:xfrm>
          <a:prstGeom prst="rect">
            <a:avLst/>
          </a:prstGeom>
        </p:spPr>
      </p:pic>
      <p:pic>
        <p:nvPicPr>
          <p:cNvPr id="21" name="Picture 7"/>
          <p:cNvPicPr>
            <a:picLocks noChangeAspect="1"/>
          </p:cNvPicPr>
          <p:nvPr/>
        </p:nvPicPr>
        <p:blipFill>
          <a:blip r:embed="rId11"/>
          <a:srcRect/>
          <a:stretch>
            <a:fillRect/>
          </a:stretch>
        </p:blipFill>
        <p:spPr>
          <a:xfrm>
            <a:off x="5659459" y="3119911"/>
            <a:ext cx="660399" cy="656272"/>
          </a:xfrm>
          <a:prstGeom prst="rect">
            <a:avLst/>
          </a:prstGeom>
        </p:spPr>
      </p:pic>
      <p:pic>
        <p:nvPicPr>
          <p:cNvPr id="23" name="Picture 2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7518400" y="4038600"/>
            <a:ext cx="703595" cy="678502"/>
          </a:xfrm>
          <a:prstGeom prst="rect">
            <a:avLst/>
          </a:prstGeom>
        </p:spPr>
      </p:pic>
    </p:spTree>
    <p:extLst>
      <p:ext uri="{BB962C8B-B14F-4D97-AF65-F5344CB8AC3E}">
        <p14:creationId xmlns:p14="http://schemas.microsoft.com/office/powerpoint/2010/main" val="395326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anim calcmode="lin" valueType="num">
                                      <p:cBhvr>
                                        <p:cTn id="28" dur="500" fill="hold"/>
                                        <p:tgtEl>
                                          <p:spTgt spid="2"/>
                                        </p:tgtEl>
                                        <p:attrNameLst>
                                          <p:attrName>ppt_x</p:attrName>
                                        </p:attrNameLst>
                                      </p:cBhvr>
                                      <p:tavLst>
                                        <p:tav tm="0">
                                          <p:val>
                                            <p:strVal val="#ppt_x"/>
                                          </p:val>
                                        </p:tav>
                                        <p:tav tm="100000">
                                          <p:val>
                                            <p:strVal val="#ppt_x"/>
                                          </p:val>
                                        </p:tav>
                                      </p:tavLst>
                                    </p:anim>
                                    <p:anim calcmode="lin" valueType="num">
                                      <p:cBhvr>
                                        <p:cTn id="2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02869" y="5271854"/>
            <a:ext cx="1359145" cy="1307250"/>
          </a:xfrm>
          <a:prstGeom prst="rect">
            <a:avLst/>
          </a:prstGeom>
        </p:spPr>
      </p:pic>
      <p:grpSp>
        <p:nvGrpSpPr>
          <p:cNvPr id="12" name="Group 11"/>
          <p:cNvGrpSpPr/>
          <p:nvPr/>
        </p:nvGrpSpPr>
        <p:grpSpPr>
          <a:xfrm>
            <a:off x="4345493" y="561452"/>
            <a:ext cx="3708400" cy="7112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4" name="Rectangle 13"/>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5</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43</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253280" y="59981"/>
            <a:ext cx="1093781" cy="954573"/>
          </a:xfrm>
          <a:prstGeom prst="rect">
            <a:avLst/>
          </a:prstGeom>
        </p:spPr>
      </p:pic>
      <p:pic>
        <p:nvPicPr>
          <p:cNvPr id="11" name="Picture 10"/>
          <p:cNvPicPr>
            <a:picLocks noChangeAspect="1"/>
          </p:cNvPicPr>
          <p:nvPr/>
        </p:nvPicPr>
        <p:blipFill>
          <a:blip r:embed="rId9"/>
          <a:stretch>
            <a:fillRect/>
          </a:stretch>
        </p:blipFill>
        <p:spPr>
          <a:xfrm>
            <a:off x="4013200" y="5291222"/>
            <a:ext cx="4376063" cy="1431313"/>
          </a:xfrm>
          <a:prstGeom prst="rect">
            <a:avLst/>
          </a:prstGeom>
        </p:spPr>
      </p:pic>
      <p:sp>
        <p:nvSpPr>
          <p:cNvPr id="5" name="Rectangle 4"/>
          <p:cNvSpPr/>
          <p:nvPr/>
        </p:nvSpPr>
        <p:spPr>
          <a:xfrm>
            <a:off x="1874177" y="1724648"/>
            <a:ext cx="6096000" cy="708014"/>
          </a:xfrm>
          <a:prstGeom prst="rect">
            <a:avLst/>
          </a:prstGeom>
        </p:spPr>
        <p:txBody>
          <a:bodyPr>
            <a:spAutoFit/>
          </a:bodyPr>
          <a:lstStyle/>
          <a:p>
            <a:pPr>
              <a:lnSpc>
                <a:spcPct val="15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Viết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đại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thị</a:t>
            </a:r>
            <a:r>
              <a:rPr lang="en-US" sz="2667" dirty="0">
                <a:latin typeface="Arial" panose="020B0604020202020204" pitchFamily="34" charset="0"/>
                <a:ea typeface="Calibri" panose="020F0502020204030204" pitchFamily="34" charset="0"/>
                <a:cs typeface="Arial" panose="020B0604020202020204" pitchFamily="34" charset="0"/>
              </a:rPr>
              <a:t>:</a:t>
            </a:r>
            <a:endParaRPr lang="en-US" sz="2667"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6" name="Rectangle 5"/>
              <p:cNvSpPr/>
              <p:nvPr/>
            </p:nvSpPr>
            <p:spPr>
              <a:xfrm>
                <a:off x="1874177" y="3513892"/>
                <a:ext cx="2926186" cy="708014"/>
              </a:xfrm>
              <a:prstGeom prst="rect">
                <a:avLst/>
              </a:prstGeom>
            </p:spPr>
            <p:txBody>
              <a:bodyPr wrap="none">
                <a:spAutoFit/>
              </a:bodyPr>
              <a:lstStyle/>
              <a:p>
                <a:pPr>
                  <a:lnSpc>
                    <a:spcPct val="150000"/>
                  </a:lnSpc>
                  <a:spcAft>
                    <a:spcPts val="800"/>
                  </a:spcAft>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Tích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1874177" y="3513892"/>
                <a:ext cx="2926186" cy="708014"/>
              </a:xfrm>
              <a:prstGeom prst="rect">
                <a:avLst/>
              </a:prstGeom>
              <a:blipFill>
                <a:blip r:embed="rId10"/>
                <a:stretch>
                  <a:fillRect l="-3958"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874177" y="2670810"/>
                <a:ext cx="6096000" cy="687432"/>
              </a:xfrm>
              <a:prstGeom prst="rect">
                <a:avLst/>
              </a:prstGeom>
            </p:spPr>
            <p:txBody>
              <a:bodyPr>
                <a:spAutoFit/>
              </a:bodyPr>
              <a:lstStyle/>
              <a:p>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Tổng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𝑥</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𝑦</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sz="1200" dirty="0"/>
              </a:p>
            </p:txBody>
          </p:sp>
        </mc:Choice>
        <mc:Fallback>
          <p:sp>
            <p:nvSpPr>
              <p:cNvPr id="7" name="Rectangle 6"/>
              <p:cNvSpPr>
                <a:spLocks noRot="1" noChangeAspect="1" noMove="1" noResize="1" noEditPoints="1" noAdjustHandles="1" noChangeArrowheads="1" noChangeShapeType="1" noTextEdit="1"/>
              </p:cNvSpPr>
              <p:nvPr/>
            </p:nvSpPr>
            <p:spPr>
              <a:xfrm>
                <a:off x="1874177" y="2670810"/>
                <a:ext cx="6096000" cy="687432"/>
              </a:xfrm>
              <a:prstGeom prst="rect">
                <a:avLst/>
              </a:prstGeom>
              <a:blipFill>
                <a:blip r:embed="rId11"/>
                <a:stretch>
                  <a:fillRect l="-1900" t="-88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Rectangle 14"/>
              <p:cNvSpPr/>
              <p:nvPr/>
            </p:nvSpPr>
            <p:spPr>
              <a:xfrm>
                <a:off x="6199694" y="2728665"/>
                <a:ext cx="1603473" cy="5027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2667" dirty="0"/>
              </a:p>
            </p:txBody>
          </p:sp>
        </mc:Choice>
        <mc:Fallback>
          <p:sp>
            <p:nvSpPr>
              <p:cNvPr id="15" name="Rectangle 14"/>
              <p:cNvSpPr>
                <a:spLocks noRot="1" noChangeAspect="1" noMove="1" noResize="1" noEditPoints="1" noAdjustHandles="1" noChangeArrowheads="1" noChangeShapeType="1" noTextEdit="1"/>
              </p:cNvSpPr>
              <p:nvPr/>
            </p:nvSpPr>
            <p:spPr>
              <a:xfrm>
                <a:off x="6199694" y="2728665"/>
                <a:ext cx="1603473" cy="502766"/>
              </a:xfrm>
              <a:prstGeom prst="rect">
                <a:avLst/>
              </a:prstGeom>
              <a:blipFill>
                <a:blip r:embed="rId12"/>
                <a:stretch>
                  <a:fillRect/>
                </a:stretch>
              </a:blipFill>
            </p:spPr>
            <p:txBody>
              <a:bodyPr/>
              <a:lstStyle/>
              <a:p>
                <a:r>
                  <a:rPr lang="en-US">
                    <a:noFill/>
                  </a:rPr>
                  <a:t> </a:t>
                </a:r>
              </a:p>
            </p:txBody>
          </p:sp>
        </mc:Fallback>
      </mc:AlternateContent>
      <p:sp>
        <p:nvSpPr>
          <p:cNvPr id="16" name="Right Arrow 15"/>
          <p:cNvSpPr/>
          <p:nvPr/>
        </p:nvSpPr>
        <p:spPr>
          <a:xfrm>
            <a:off x="5435600" y="2802004"/>
            <a:ext cx="431800" cy="30579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200"/>
          </a:p>
        </p:txBody>
      </p:sp>
      <mc:AlternateContent xmlns:mc="http://schemas.openxmlformats.org/markup-compatibility/2006">
        <mc:Choice xmlns:a14="http://schemas.microsoft.com/office/drawing/2010/main" Requires="a14">
          <p:sp>
            <p:nvSpPr>
              <p:cNvPr id="17" name="Rectangle 16"/>
              <p:cNvSpPr/>
              <p:nvPr/>
            </p:nvSpPr>
            <p:spPr>
              <a:xfrm>
                <a:off x="6199694" y="3668276"/>
                <a:ext cx="1603473" cy="50276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𝑦</m:t>
                      </m:r>
                    </m:oMath>
                  </m:oMathPara>
                </a14:m>
                <a:endParaRPr lang="en-US" sz="2667" dirty="0"/>
              </a:p>
            </p:txBody>
          </p:sp>
        </mc:Choice>
        <mc:Fallback>
          <p:sp>
            <p:nvSpPr>
              <p:cNvPr id="17" name="Rectangle 16"/>
              <p:cNvSpPr>
                <a:spLocks noRot="1" noChangeAspect="1" noMove="1" noResize="1" noEditPoints="1" noAdjustHandles="1" noChangeArrowheads="1" noChangeShapeType="1" noTextEdit="1"/>
              </p:cNvSpPr>
              <p:nvPr/>
            </p:nvSpPr>
            <p:spPr>
              <a:xfrm>
                <a:off x="6199694" y="3668276"/>
                <a:ext cx="1603473" cy="502766"/>
              </a:xfrm>
              <a:prstGeom prst="rect">
                <a:avLst/>
              </a:prstGeom>
              <a:blipFill>
                <a:blip r:embed="rId13"/>
                <a:stretch>
                  <a:fillRect/>
                </a:stretch>
              </a:blipFill>
            </p:spPr>
            <p:txBody>
              <a:bodyPr/>
              <a:lstStyle/>
              <a:p>
                <a:r>
                  <a:rPr lang="en-US">
                    <a:noFill/>
                  </a:rPr>
                  <a:t> </a:t>
                </a:r>
              </a:p>
            </p:txBody>
          </p:sp>
        </mc:Fallback>
      </mc:AlternateContent>
      <p:sp>
        <p:nvSpPr>
          <p:cNvPr id="18" name="Right Arrow 17"/>
          <p:cNvSpPr/>
          <p:nvPr/>
        </p:nvSpPr>
        <p:spPr>
          <a:xfrm>
            <a:off x="5435600" y="3741615"/>
            <a:ext cx="431800" cy="30579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a:p>
        </p:txBody>
      </p:sp>
      <p:pic>
        <p:nvPicPr>
          <p:cNvPr id="20" name="Picture 25"/>
          <p:cNvPicPr>
            <a:picLocks noChangeAspect="1"/>
          </p:cNvPicPr>
          <p:nvPr/>
        </p:nvPicPr>
        <p:blipFill>
          <a:blip r:embed="rId14"/>
          <a:srcRect/>
          <a:stretch>
            <a:fillRect/>
          </a:stretch>
        </p:blipFill>
        <p:spPr>
          <a:xfrm>
            <a:off x="9550400" y="3461077"/>
            <a:ext cx="1412407" cy="1132075"/>
          </a:xfrm>
          <a:prstGeom prst="rect">
            <a:avLst/>
          </a:prstGeom>
        </p:spPr>
      </p:pic>
    </p:spTree>
    <p:extLst>
      <p:ext uri="{BB962C8B-B14F-4D97-AF65-F5344CB8AC3E}">
        <p14:creationId xmlns:p14="http://schemas.microsoft.com/office/powerpoint/2010/main" val="34120809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randombar(horizont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03200" y="1244600"/>
            <a:ext cx="603356" cy="591289"/>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1484528" y="177800"/>
            <a:ext cx="603356" cy="591289"/>
          </a:xfrm>
          <a:prstGeom prst="rect">
            <a:avLst/>
          </a:prstGeom>
        </p:spPr>
      </p:pic>
      <p:grpSp>
        <p:nvGrpSpPr>
          <p:cNvPr id="13" name="Group 12"/>
          <p:cNvGrpSpPr/>
          <p:nvPr/>
        </p:nvGrpSpPr>
        <p:grpSpPr>
          <a:xfrm>
            <a:off x="1066441" y="584200"/>
            <a:ext cx="2997559" cy="784830"/>
            <a:chOff x="7162800" y="539360"/>
            <a:chExt cx="4648200" cy="117724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7" y="539360"/>
              <a:ext cx="4316579" cy="1177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609630">
                <a:lnSpc>
                  <a:spcPct val="150000"/>
                </a:lnSpc>
                <a:spcAft>
                  <a:spcPts val="533"/>
                </a:spcAft>
                <a:defRPr/>
              </a:pPr>
              <a:r>
                <a:rPr lang="nl-NL"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3</a:t>
              </a:r>
              <a:endParaRPr lang="en-US"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217714" y="6426200"/>
            <a:ext cx="13360400" cy="1557897"/>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2117828" y="1497334"/>
            <a:ext cx="8689316" cy="708014"/>
          </a:xfrm>
          <a:prstGeom prst="rect">
            <a:avLst/>
          </a:prstGeom>
        </p:spPr>
        <p:txBody>
          <a:bodyPr wrap="square">
            <a:spAutoFit/>
          </a:bodyPr>
          <a:lstStyle/>
          <a:p>
            <a:pPr lvl="0">
              <a:lnSpc>
                <a:spcPct val="150000"/>
              </a:lnSpc>
            </a:pPr>
            <a:r>
              <a:rPr lang="en-US" sz="2667" dirty="0">
                <a:solidFill>
                  <a:prstClr val="black"/>
                </a:solidFill>
                <a:latin typeface="Arial" panose="020B0604020202020204" pitchFamily="34" charset="0"/>
                <a:cs typeface="Arial" panose="020B0604020202020204" pitchFamily="34" charset="0"/>
              </a:rPr>
              <a:t>Cho </a:t>
            </a:r>
            <a:r>
              <a:rPr lang="en-US" sz="2667" dirty="0" err="1">
                <a:solidFill>
                  <a:prstClr val="black"/>
                </a:solidFill>
                <a:latin typeface="Arial" panose="020B0604020202020204" pitchFamily="34" charset="0"/>
                <a:cs typeface="Arial" panose="020B0604020202020204" pitchFamily="34" charset="0"/>
              </a:rPr>
              <a:t>ví</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dụ</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về</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biểu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và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chỉ</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rõ</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biến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nếu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a:t>
            </a:r>
          </a:p>
        </p:txBody>
      </p:sp>
      <p:sp>
        <p:nvSpPr>
          <p:cNvPr id="20" name="Oval Callout 19"/>
          <p:cNvSpPr/>
          <p:nvPr/>
        </p:nvSpPr>
        <p:spPr>
          <a:xfrm>
            <a:off x="5878286" y="2514600"/>
            <a:ext cx="1168400" cy="64398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sp>
        <p:nvSpPr>
          <p:cNvPr id="6" name="Rectangle 5"/>
          <p:cNvSpPr/>
          <p:nvPr/>
        </p:nvSpPr>
        <p:spPr>
          <a:xfrm>
            <a:off x="2235200" y="3404309"/>
            <a:ext cx="6096000" cy="2144561"/>
          </a:xfrm>
          <a:prstGeom prst="rect">
            <a:avLst/>
          </a:prstGeom>
        </p:spPr>
        <p:txBody>
          <a:bodyPr>
            <a:spAutoFit/>
          </a:bodyPr>
          <a:lstStyle/>
          <a:p>
            <a:pPr>
              <a:lnSpc>
                <a:spcPct val="15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Ví</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dụ</a:t>
            </a:r>
            <a:r>
              <a:rPr lang="en-US" sz="2667" dirty="0">
                <a:latin typeface="Arial" panose="020B0604020202020204" pitchFamily="34" charset="0"/>
                <a:ea typeface="Calibri" panose="020F0502020204030204" pitchFamily="34" charset="0"/>
                <a:cs typeface="Arial" panose="020B0604020202020204" pitchFamily="34" charset="0"/>
              </a:rPr>
              <a:t>: </a:t>
            </a:r>
            <a:endParaRPr lang="en-US" sz="2667" dirty="0">
              <a:latin typeface="Arial" panose="020B0604020202020204" pitchFamily="34" charset="0"/>
              <a:ea typeface="Calibri" panose="020F0502020204030204" pitchFamily="34" charset="0"/>
              <a:cs typeface="Arial" panose="020B0604020202020204" pitchFamily="34" charset="0"/>
            </a:endParaRPr>
          </a:p>
          <a:p>
            <a:pPr marL="381019" indent="-381019">
              <a:lnSpc>
                <a:spcPct val="150000"/>
              </a:lnSpc>
              <a:spcAft>
                <a:spcPts val="800"/>
              </a:spcAft>
              <a:buFontTx/>
              <a:buChar char="-"/>
            </a:pPr>
            <a:r>
              <a:rPr lang="en-US" sz="2667" dirty="0" err="1">
                <a:solidFill>
                  <a:prstClr val="black"/>
                </a:solidFill>
                <a:latin typeface="Arial" panose="020B0604020202020204" pitchFamily="34" charset="0"/>
                <a:cs typeface="Arial" panose="020B0604020202020204" pitchFamily="34" charset="0"/>
              </a:rPr>
              <a:t>Biểu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đại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a:latin typeface="Arial" panose="020B0604020202020204" pitchFamily="34" charset="0"/>
                <a:ea typeface="Calibri" panose="020F0502020204030204" pitchFamily="34" charset="0"/>
                <a:cs typeface="Arial" panose="020B0604020202020204" pitchFamily="34" charset="0"/>
              </a:rPr>
              <a:t>5</a:t>
            </a:r>
            <a:r>
              <a:rPr lang="en-US" sz="2667" dirty="0">
                <a:latin typeface="Arial" panose="020B0604020202020204" pitchFamily="34" charset="0"/>
                <a:ea typeface="Calibri" panose="020F0502020204030204" pitchFamily="34" charset="0"/>
                <a:cs typeface="Arial" panose="020B0604020202020204" pitchFamily="34" charset="0"/>
              </a:rPr>
              <a:t>. x + 6. </a:t>
            </a:r>
            <a:r>
              <a:rPr lang="en-US" sz="2667" dirty="0">
                <a:latin typeface="Arial" panose="020B0604020202020204" pitchFamily="34" charset="0"/>
                <a:ea typeface="Calibri" panose="020F0502020204030204" pitchFamily="34" charset="0"/>
                <a:cs typeface="Arial" panose="020B0604020202020204" pitchFamily="34" charset="0"/>
              </a:rPr>
              <a:t>y</a:t>
            </a:r>
          </a:p>
          <a:p>
            <a:pPr marL="381019" indent="-381019">
              <a:lnSpc>
                <a:spcPct val="150000"/>
              </a:lnSpc>
              <a:spcAft>
                <a:spcPts val="800"/>
              </a:spcAft>
              <a:buFontTx/>
              <a:buChar char="-"/>
            </a:pPr>
            <a:r>
              <a:rPr lang="en-US" sz="2667" dirty="0" err="1">
                <a:latin typeface="Arial" panose="020B0604020202020204" pitchFamily="34" charset="0"/>
                <a:ea typeface="Calibri" panose="020F0502020204030204" pitchFamily="34" charset="0"/>
                <a:cs typeface="Arial" panose="020B0604020202020204" pitchFamily="34" charset="0"/>
              </a:rPr>
              <a:t>Biến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a:t>
            </a:r>
            <a:r>
              <a:rPr lang="en-US" sz="2667" dirty="0">
                <a:latin typeface="Arial" panose="020B0604020202020204" pitchFamily="34" charset="0"/>
                <a:ea typeface="Calibri" panose="020F0502020204030204" pitchFamily="34" charset="0"/>
                <a:cs typeface="Arial" panose="020B0604020202020204" pitchFamily="34" charset="0"/>
              </a:rPr>
              <a:t> x, </a:t>
            </a:r>
            <a:r>
              <a:rPr lang="en-US" sz="2667" dirty="0">
                <a:latin typeface="Arial" panose="020B0604020202020204" pitchFamily="34" charset="0"/>
                <a:ea typeface="Calibri" panose="020F0502020204030204" pitchFamily="34" charset="0"/>
                <a:cs typeface="Arial" panose="020B0604020202020204" pitchFamily="34" charset="0"/>
              </a:rPr>
              <a:t>y</a:t>
            </a:r>
            <a:endParaRPr lang="en-US" sz="2667"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9245600" y="5054600"/>
            <a:ext cx="2012429" cy="1453980"/>
          </a:xfrm>
          <a:prstGeom prst="rect">
            <a:avLst/>
          </a:prstGeom>
        </p:spPr>
      </p:pic>
      <p:pic>
        <p:nvPicPr>
          <p:cNvPr id="23" name="Picture 5"/>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448879" y="5621440"/>
            <a:ext cx="903275" cy="932413"/>
          </a:xfrm>
          <a:prstGeom prst="rect">
            <a:avLst/>
          </a:prstGeom>
        </p:spPr>
      </p:pic>
    </p:spTree>
    <p:extLst>
      <p:ext uri="{BB962C8B-B14F-4D97-AF65-F5344CB8AC3E}">
        <p14:creationId xmlns:p14="http://schemas.microsoft.com/office/powerpoint/2010/main" val="133328998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down)">
                                      <p:cBhvr>
                                        <p:cTn id="3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501614" y="160269"/>
            <a:ext cx="603356" cy="591289"/>
          </a:xfrm>
          <a:prstGeom prst="rect">
            <a:avLst/>
          </a:prstGeom>
        </p:spPr>
      </p:pic>
      <p:grpSp>
        <p:nvGrpSpPr>
          <p:cNvPr id="13" name="Group 12"/>
          <p:cNvGrpSpPr/>
          <p:nvPr/>
        </p:nvGrpSpPr>
        <p:grpSpPr>
          <a:xfrm>
            <a:off x="1328551" y="127000"/>
            <a:ext cx="3403600" cy="784830"/>
            <a:chOff x="7162800" y="452704"/>
            <a:chExt cx="4648200" cy="1338789"/>
          </a:xfrm>
          <a:solidFill>
            <a:srgbClr val="FFE07D"/>
          </a:solidFill>
        </p:grpSpPr>
        <p:grpSp>
          <p:nvGrpSpPr>
            <p:cNvPr id="14" name="Group 6"/>
            <p:cNvGrpSpPr/>
            <p:nvPr/>
          </p:nvGrpSpPr>
          <p:grpSpPr>
            <a:xfrm>
              <a:off x="7162800" y="539360"/>
              <a:ext cx="4648200" cy="1136203"/>
              <a:chOff x="0" y="0"/>
              <a:chExt cx="8385740" cy="2387260"/>
            </a:xfrm>
            <a:grpFill/>
          </p:grpSpPr>
          <p:sp>
            <p:nvSpPr>
              <p:cNvPr id="1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8" y="452704"/>
              <a:ext cx="4316579" cy="13387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609630">
                <a:lnSpc>
                  <a:spcPct val="150000"/>
                </a:lnSpc>
                <a:spcAft>
                  <a:spcPts val="533"/>
                </a:spcAft>
                <a:defRPr/>
              </a:pPr>
              <a:r>
                <a:rPr lang="nl-NL"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4</a:t>
              </a:r>
              <a:endParaRPr lang="en-US"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558080" y="6250046"/>
            <a:ext cx="1093781" cy="954573"/>
          </a:xfrm>
          <a:prstGeom prst="rect">
            <a:avLst/>
          </a:prstGeom>
        </p:spPr>
      </p:pic>
      <p:sp>
        <p:nvSpPr>
          <p:cNvPr id="2" name="Rectangle 1"/>
          <p:cNvSpPr/>
          <p:nvPr/>
        </p:nvSpPr>
        <p:spPr>
          <a:xfrm>
            <a:off x="4876800" y="201983"/>
            <a:ext cx="6045200" cy="708014"/>
          </a:xfrm>
          <a:prstGeom prst="rect">
            <a:avLst/>
          </a:prstGeom>
        </p:spPr>
        <p:txBody>
          <a:bodyPr wrap="square">
            <a:spAutoFit/>
          </a:bodyPr>
          <a:lstStyle/>
          <a:p>
            <a:pPr lvl="0" algn="just">
              <a:lnSpc>
                <a:spcPct val="150000"/>
              </a:lnSpc>
            </a:pPr>
            <a:r>
              <a:rPr lang="vi-VN" sz="2667" dirty="0">
                <a:solidFill>
                  <a:prstClr val="black"/>
                </a:solidFill>
                <a:ea typeface="Times New Roman" panose="02020603050405020304" pitchFamily="18" charset="0"/>
                <a:cs typeface="Times New Roman" panose="02020603050405020304" pitchFamily="18" charset="0"/>
              </a:rPr>
              <a:t>Giải bài toán nêu trong phần </a:t>
            </a:r>
            <a:r>
              <a:rPr lang="vi-VN" sz="2667" dirty="0">
                <a:solidFill>
                  <a:prstClr val="black"/>
                </a:solidFill>
                <a:ea typeface="Times New Roman" panose="02020603050405020304" pitchFamily="18" charset="0"/>
                <a:cs typeface="Times New Roman" panose="02020603050405020304" pitchFamily="18" charset="0"/>
              </a:rPr>
              <a:t>mở đầu.</a:t>
            </a:r>
            <a:endParaRPr lang="vi-VN" sz="2667"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2441" y="6241895"/>
            <a:ext cx="603356" cy="591289"/>
          </a:xfrm>
          <a:prstGeom prst="rect">
            <a:avLst/>
          </a:prstGeom>
        </p:spPr>
      </p:pic>
      <p:sp>
        <p:nvSpPr>
          <p:cNvPr id="4" name="Rectangle 3"/>
          <p:cNvSpPr/>
          <p:nvPr/>
        </p:nvSpPr>
        <p:spPr>
          <a:xfrm>
            <a:off x="457200" y="980691"/>
            <a:ext cx="11277600" cy="3786421"/>
          </a:xfrm>
          <a:prstGeom prst="rect">
            <a:avLst/>
          </a:prstGeom>
        </p:spPr>
        <p:txBody>
          <a:bodyPr wrap="square">
            <a:spAutoFit/>
          </a:bodyPr>
          <a:lstStyle/>
          <a:p>
            <a:pPr algn="just">
              <a:lnSpc>
                <a:spcPct val="150000"/>
              </a:lnSpc>
            </a:pPr>
            <a:r>
              <a:rPr lang="en-US" sz="2667" b="1" dirty="0" err="1">
                <a:latin typeface="Arial" panose="020B0604020202020204" pitchFamily="34" charset="0"/>
                <a:ea typeface="Calibri" panose="020F0502020204030204" pitchFamily="34" charset="0"/>
                <a:cs typeface="Arial" panose="020B0604020202020204" pitchFamily="34" charset="0"/>
              </a:rPr>
              <a:t>Bài</a:t>
            </a:r>
            <a:r>
              <a:rPr lang="en-US" sz="2667" b="1" dirty="0">
                <a:latin typeface="Arial" panose="020B0604020202020204" pitchFamily="34" charset="0"/>
                <a:ea typeface="Calibri" panose="020F0502020204030204" pitchFamily="34" charset="0"/>
                <a:cs typeface="Arial" panose="020B0604020202020204" pitchFamily="34" charset="0"/>
              </a:rPr>
              <a:t> </a:t>
            </a:r>
            <a:r>
              <a:rPr lang="en-US" sz="2667" b="1" dirty="0" err="1">
                <a:latin typeface="Arial" panose="020B0604020202020204" pitchFamily="34" charset="0"/>
                <a:ea typeface="Calibri" panose="020F0502020204030204" pitchFamily="34" charset="0"/>
                <a:cs typeface="Arial" panose="020B0604020202020204" pitchFamily="34" charset="0"/>
              </a:rPr>
              <a:t>toán</a:t>
            </a:r>
            <a:r>
              <a:rPr lang="en-US" sz="2667" b="1" dirty="0">
                <a:latin typeface="Arial" panose="020B0604020202020204" pitchFamily="34" charset="0"/>
                <a:ea typeface="Calibri" panose="020F0502020204030204" pitchFamily="34" charset="0"/>
                <a:cs typeface="Arial" panose="020B0604020202020204" pitchFamily="34" charset="0"/>
              </a:rPr>
              <a:t> </a:t>
            </a:r>
            <a:r>
              <a:rPr lang="en-US" sz="2667" b="1" dirty="0" err="1">
                <a:latin typeface="Arial" panose="020B0604020202020204" pitchFamily="34" charset="0"/>
                <a:ea typeface="Calibri" panose="020F0502020204030204" pitchFamily="34" charset="0"/>
                <a:cs typeface="Arial" panose="020B0604020202020204" pitchFamily="34" charset="0"/>
              </a:rPr>
              <a:t>mở</a:t>
            </a:r>
            <a:r>
              <a:rPr lang="en-US" sz="2667" b="1" dirty="0">
                <a:latin typeface="Arial" panose="020B0604020202020204" pitchFamily="34" charset="0"/>
                <a:ea typeface="Calibri" panose="020F0502020204030204" pitchFamily="34" charset="0"/>
                <a:cs typeface="Arial" panose="020B0604020202020204" pitchFamily="34" charset="0"/>
              </a:rPr>
              <a:t> </a:t>
            </a:r>
            <a:r>
              <a:rPr lang="en-US" sz="2667" b="1" dirty="0" err="1">
                <a:latin typeface="Arial" panose="020B0604020202020204" pitchFamily="34" charset="0"/>
                <a:ea typeface="Calibri" panose="020F0502020204030204" pitchFamily="34" charset="0"/>
                <a:cs typeface="Arial" panose="020B0604020202020204" pitchFamily="34" charset="0"/>
              </a:rPr>
              <a:t>đầu</a:t>
            </a:r>
            <a:r>
              <a:rPr lang="en-US" sz="2667" b="1" dirty="0">
                <a:latin typeface="Arial" panose="020B0604020202020204" pitchFamily="34" charset="0"/>
                <a:ea typeface="Calibri" panose="020F0502020204030204" pitchFamily="34" charset="0"/>
                <a:cs typeface="Arial" panose="020B0604020202020204" pitchFamily="34" charset="0"/>
              </a:rPr>
              <a:t>: </a:t>
            </a:r>
            <a:r>
              <a:rPr lang="nl-NL" sz="2667" dirty="0">
                <a:latin typeface="Arial" panose="020B0604020202020204" pitchFamily="34" charset="0"/>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a:t>
            </a:r>
            <a:r>
              <a:rPr lang="nl-NL" sz="2667" dirty="0">
                <a:latin typeface="Arial" panose="020B0604020202020204" pitchFamily="34" charset="0"/>
                <a:ea typeface="Calibri" panose="020F0502020204030204" pitchFamily="34" charset="0"/>
                <a:cs typeface="Arial" panose="020B0604020202020204" pitchFamily="34" charset="0"/>
              </a:rPr>
              <a:t>đồng.</a:t>
            </a:r>
            <a:r>
              <a:rPr lang="en-US" sz="2667" dirty="0">
                <a:latin typeface="Arial" panose="020B0604020202020204" pitchFamily="34" charset="0"/>
                <a:ea typeface="Calibri" panose="020F0502020204030204" pitchFamily="34" charset="0"/>
                <a:cs typeface="Arial" panose="020B0604020202020204" pitchFamily="34" charset="0"/>
              </a:rPr>
              <a:t> </a:t>
            </a:r>
            <a:r>
              <a:rPr lang="nl-NL" sz="2667" dirty="0">
                <a:latin typeface="Arial" panose="020B0604020202020204" pitchFamily="34" charset="0"/>
                <a:ea typeface="Calibri" panose="020F0502020204030204" pitchFamily="34" charset="0"/>
                <a:cs typeface="Arial" panose="020B0604020202020204" pitchFamily="34" charset="0"/>
              </a:rPr>
              <a:t>Nếu </a:t>
            </a:r>
            <a:r>
              <a:rPr lang="nl-NL" sz="2667" dirty="0">
                <a:latin typeface="Arial" panose="020B0604020202020204" pitchFamily="34" charset="0"/>
                <a:ea typeface="Calibri" panose="020F0502020204030204" pitchFamily="34" charset="0"/>
                <a:cs typeface="Arial" panose="020B0604020202020204" pitchFamily="34" charset="0"/>
              </a:rPr>
              <a:t>mua 15 quyển vở và 10 chiếc bút bi thì hết 120 000 </a:t>
            </a:r>
            <a:r>
              <a:rPr lang="nl-NL" sz="2667" dirty="0">
                <a:latin typeface="Arial" panose="020B0604020202020204" pitchFamily="34" charset="0"/>
                <a:ea typeface="Calibri" panose="020F0502020204030204" pitchFamily="34" charset="0"/>
                <a:cs typeface="Arial" panose="020B0604020202020204" pitchFamily="34" charset="0"/>
              </a:rPr>
              <a:t>đồng.</a:t>
            </a:r>
            <a:r>
              <a:rPr lang="en-US" sz="2667" dirty="0">
                <a:latin typeface="Arial" panose="020B0604020202020204" pitchFamily="34" charset="0"/>
                <a:ea typeface="Calibri" panose="020F0502020204030204" pitchFamily="34" charset="0"/>
                <a:cs typeface="Arial" panose="020B0604020202020204" pitchFamily="34" charset="0"/>
              </a:rPr>
              <a:t> </a:t>
            </a:r>
            <a:r>
              <a:rPr lang="nl-NL" sz="2667" dirty="0">
                <a:latin typeface="Arial" panose="020B0604020202020204" pitchFamily="34" charset="0"/>
                <a:ea typeface="Calibri" panose="020F0502020204030204" pitchFamily="34" charset="0"/>
                <a:cs typeface="Arial" panose="020B0604020202020204" pitchFamily="34" charset="0"/>
              </a:rPr>
              <a:t>Nếu </a:t>
            </a:r>
            <a:r>
              <a:rPr lang="nl-NL" sz="2667" dirty="0">
                <a:latin typeface="Arial" panose="020B0604020202020204" pitchFamily="34" charset="0"/>
                <a:ea typeface="Calibri" panose="020F0502020204030204" pitchFamily="34" charset="0"/>
                <a:cs typeface="Arial" panose="020B0604020202020204" pitchFamily="34" charset="0"/>
              </a:rPr>
              <a:t>mua 12 quyển vở và 18 chiếc bút bi thì hết 126 000 đồng. </a:t>
            </a:r>
            <a:r>
              <a:rPr lang="nl-NL" sz="2667" dirty="0">
                <a:latin typeface="Arial" panose="020B0604020202020204" pitchFamily="34" charset="0"/>
                <a:ea typeface="Calibri" panose="020F0502020204030204" pitchFamily="34" charset="0"/>
                <a:cs typeface="Arial" panose="020B0604020202020204" pitchFamily="34" charset="0"/>
              </a:rPr>
              <a:t>Có </a:t>
            </a:r>
            <a:r>
              <a:rPr lang="nl-NL" sz="2667" dirty="0">
                <a:latin typeface="Arial" panose="020B0604020202020204" pitchFamily="34" charset="0"/>
                <a:ea typeface="Calibri" panose="020F0502020204030204" pitchFamily="34" charset="0"/>
                <a:cs typeface="Arial" panose="020B0604020202020204" pitchFamily="34" charset="0"/>
              </a:rPr>
              <a:t>thể sử dụng một biểu thức để biểu thị số tiền mua a quyển vở và b chiếc bút bi được không</a:t>
            </a:r>
            <a:r>
              <a:rPr lang="nl-NL" sz="2667" dirty="0">
                <a:latin typeface="Arial" panose="020B0604020202020204" pitchFamily="34" charset="0"/>
                <a:ea typeface="Calibri" panose="020F0502020204030204" pitchFamily="34" charset="0"/>
                <a:cs typeface="Arial" panose="020B0604020202020204" pitchFamily="34" charset="0"/>
              </a:rPr>
              <a:t>?</a:t>
            </a:r>
            <a:endParaRPr lang="en-US" sz="2667" dirty="0">
              <a:latin typeface="Arial" panose="020B0604020202020204" pitchFamily="34" charset="0"/>
              <a:ea typeface="Calibri" panose="020F0502020204030204" pitchFamily="34" charset="0"/>
              <a:cs typeface="Arial" panose="020B0604020202020204" pitchFamily="34" charset="0"/>
            </a:endParaRPr>
          </a:p>
        </p:txBody>
      </p:sp>
      <p:sp>
        <p:nvSpPr>
          <p:cNvPr id="22" name="Oval Callout 21"/>
          <p:cNvSpPr/>
          <p:nvPr/>
        </p:nvSpPr>
        <p:spPr>
          <a:xfrm>
            <a:off x="5435600" y="4706322"/>
            <a:ext cx="1168400" cy="541569"/>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mc:AlternateContent xmlns:mc="http://schemas.openxmlformats.org/markup-compatibility/2006">
        <mc:Choice xmlns:a14="http://schemas.microsoft.com/office/drawing/2010/main" Requires="a14">
          <p:sp>
            <p:nvSpPr>
              <p:cNvPr id="8" name="Rectangle 7"/>
              <p:cNvSpPr/>
              <p:nvPr/>
            </p:nvSpPr>
            <p:spPr>
              <a:xfrm>
                <a:off x="1328551" y="5396689"/>
                <a:ext cx="9655207" cy="1323696"/>
              </a:xfrm>
              <a:prstGeom prst="rect">
                <a:avLst/>
              </a:prstGeom>
            </p:spPr>
            <p:txBody>
              <a:bodyPr wrap="none">
                <a:spAutoFit/>
              </a:bodyPr>
              <a:lstStyle/>
              <a:p>
                <a:pPr>
                  <a:lnSpc>
                    <a:spcPct val="150000"/>
                  </a:lnSpc>
                </a:pPr>
                <a:r>
                  <a:rPr lang="en-US" sz="2667" dirty="0" err="1">
                    <a:latin typeface="Arial" panose="020B0604020202020204" pitchFamily="34" charset="0"/>
                    <a:ea typeface="Calibri" panose="020F0502020204030204" pitchFamily="34" charset="0"/>
                    <a:cs typeface="Times New Roman" panose="02020603050405020304" pitchFamily="18" charset="0"/>
                  </a:rPr>
                  <a:t>Biểu</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thức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để</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biểu</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thị</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số</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tiền</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mua</a:t>
                </a:r>
                <a:r>
                  <a:rPr lang="en-US" sz="2667" dirty="0">
                    <a:latin typeface="Arial" panose="020B0604020202020204" pitchFamily="34" charset="0"/>
                    <a:ea typeface="Calibri" panose="020F0502020204030204" pitchFamily="34" charset="0"/>
                    <a:cs typeface="Times New Roman" panose="02020603050405020304" pitchFamily="18" charset="0"/>
                  </a:rPr>
                  <a:t> a </a:t>
                </a:r>
                <a:r>
                  <a:rPr lang="en-US" sz="2667" dirty="0" err="1">
                    <a:latin typeface="Arial" panose="020B0604020202020204" pitchFamily="34" charset="0"/>
                    <a:ea typeface="Calibri" panose="020F0502020204030204" pitchFamily="34" charset="0"/>
                    <a:cs typeface="Times New Roman" panose="02020603050405020304" pitchFamily="18" charset="0"/>
                  </a:rPr>
                  <a:t>quyển</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vở</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và</a:t>
                </a:r>
                <a:r>
                  <a:rPr lang="en-US" sz="2667" dirty="0">
                    <a:latin typeface="Arial" panose="020B0604020202020204" pitchFamily="34" charset="0"/>
                    <a:ea typeface="Calibri" panose="020F0502020204030204" pitchFamily="34" charset="0"/>
                    <a:cs typeface="Times New Roman" panose="02020603050405020304" pitchFamily="18" charset="0"/>
                  </a:rPr>
                  <a:t> b </a:t>
                </a:r>
                <a:r>
                  <a:rPr lang="en-US" sz="2667" dirty="0" err="1">
                    <a:latin typeface="Arial" panose="020B0604020202020204" pitchFamily="34" charset="0"/>
                    <a:ea typeface="Calibri" panose="020F0502020204030204" pitchFamily="34" charset="0"/>
                    <a:cs typeface="Times New Roman" panose="02020603050405020304" pitchFamily="18" charset="0"/>
                  </a:rPr>
                  <a:t>chiếc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bút</a:t>
                </a:r>
                <a:r>
                  <a:rPr lang="en-US" sz="2667" dirty="0">
                    <a:latin typeface="Arial" panose="020B0604020202020204" pitchFamily="34" charset="0"/>
                    <a:ea typeface="Calibri" panose="020F0502020204030204" pitchFamily="34" charset="0"/>
                    <a:cs typeface="Times New Roman" panose="02020603050405020304" pitchFamily="18" charset="0"/>
                  </a:rPr>
                  <a:t> bi</a:t>
                </a:r>
                <a:r>
                  <a:rPr lang="en-US" sz="2667" dirty="0">
                    <a:latin typeface="Arial" panose="020B0604020202020204" pitchFamily="34" charset="0"/>
                    <a:ea typeface="Calibri" panose="020F0502020204030204" pitchFamily="34" charset="0"/>
                    <a:cs typeface="Times New Roman" panose="02020603050405020304" pitchFamily="18" charset="0"/>
                  </a:rPr>
                  <a:t>:</a:t>
                </a:r>
              </a:p>
              <a:p>
                <a:pPr algn="ctr">
                  <a:lnSpc>
                    <a:spcPct val="150000"/>
                  </a:lnSpc>
                </a:pPr>
                <a14:m>
                  <m:oMath xmlns:m="http://schemas.openxmlformats.org/officeDocument/2006/math">
                    <m:r>
                      <a:rPr lang="en-US" sz="2667" i="1" dirty="0">
                        <a:latin typeface="Cambria Math" panose="02040503050406030204" pitchFamily="18" charset="0"/>
                        <a:ea typeface="Calibri" panose="020F0502020204030204" pitchFamily="34" charset="0"/>
                        <a:cs typeface="Times New Roman" panose="02020603050405020304" pitchFamily="18" charset="0"/>
                      </a:rPr>
                      <m:t> </m:t>
                    </m:r>
                    <m:r>
                      <a:rPr lang="en-US" sz="2667" i="1" dirty="0">
                        <a:latin typeface="Cambria Math" panose="02040503050406030204" pitchFamily="18" charset="0"/>
                        <a:ea typeface="Calibri" panose="020F0502020204030204" pitchFamily="34" charset="0"/>
                        <a:cs typeface="Times New Roman" panose="02020603050405020304" pitchFamily="18" charset="0"/>
                      </a:rPr>
                      <m:t>6000.</m:t>
                    </m:r>
                    <m:r>
                      <a:rPr lang="en-US" sz="2667" i="1" dirty="0">
                        <a:latin typeface="Cambria Math" panose="02040503050406030204" pitchFamily="18" charset="0"/>
                        <a:ea typeface="Calibri" panose="020F0502020204030204" pitchFamily="34" charset="0"/>
                        <a:cs typeface="Times New Roman" panose="02020603050405020304" pitchFamily="18" charset="0"/>
                      </a:rPr>
                      <m:t>𝑎</m:t>
                    </m:r>
                    <m:r>
                      <a:rPr lang="en-US" sz="2667" i="1" dirty="0">
                        <a:latin typeface="Cambria Math" panose="02040503050406030204" pitchFamily="18" charset="0"/>
                        <a:ea typeface="Calibri" panose="020F0502020204030204" pitchFamily="34" charset="0"/>
                        <a:cs typeface="Times New Roman" panose="02020603050405020304" pitchFamily="18" charset="0"/>
                      </a:rPr>
                      <m:t> + 3000</m:t>
                    </m:r>
                    <m:r>
                      <a:rPr lang="en-US" sz="2667" i="1" dirty="0">
                        <a:latin typeface="Cambria Math" panose="02040503050406030204" pitchFamily="18" charset="0"/>
                        <a:ea typeface="Calibri" panose="020F0502020204030204" pitchFamily="34" charset="0"/>
                        <a:cs typeface="Times New Roman" panose="02020603050405020304" pitchFamily="18" charset="0"/>
                      </a:rPr>
                      <m:t>𝑏</m:t>
                    </m:r>
                    <m:r>
                      <a:rPr lang="en-US" sz="2667"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đồng</a:t>
                </a:r>
                <a:r>
                  <a:rPr lang="en-US" sz="2667" dirty="0">
                    <a:latin typeface="Arial" panose="020B0604020202020204" pitchFamily="34" charset="0"/>
                    <a:ea typeface="Calibri" panose="020F0502020204030204" pitchFamily="34" charset="0"/>
                    <a:cs typeface="Times New Roman" panose="02020603050405020304" pitchFamily="18" charset="0"/>
                  </a:rPr>
                  <a:t>)</a:t>
                </a:r>
                <a:endParaRPr lang="en-US" sz="2667"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1328551" y="5396689"/>
                <a:ext cx="9655207" cy="1323696"/>
              </a:xfrm>
              <a:prstGeom prst="rect">
                <a:avLst/>
              </a:prstGeom>
              <a:blipFill>
                <a:blip r:embed="rId15"/>
                <a:stretch>
                  <a:fillRect l="-1199" r="-316" b="-5991"/>
                </a:stretch>
              </a:blipFill>
            </p:spPr>
            <p:txBody>
              <a:bodyPr/>
              <a:lstStyle/>
              <a:p>
                <a:r>
                  <a:rPr lang="en-US">
                    <a:noFill/>
                  </a:rPr>
                  <a:t> </a:t>
                </a:r>
              </a:p>
            </p:txBody>
          </p:sp>
        </mc:Fallback>
      </mc:AlternateContent>
    </p:spTree>
    <p:extLst>
      <p:ext uri="{BB962C8B-B14F-4D97-AF65-F5344CB8AC3E}">
        <p14:creationId xmlns:p14="http://schemas.microsoft.com/office/powerpoint/2010/main" val="30017199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2"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73118">
            <a:off x="-1516472" y="5062968"/>
            <a:ext cx="3526428" cy="3253912"/>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4935" y="1179286"/>
            <a:ext cx="603356" cy="59128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759788" y="5907270"/>
            <a:ext cx="603356" cy="591289"/>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1484528" y="177800"/>
            <a:ext cx="603356" cy="591289"/>
          </a:xfrm>
          <a:prstGeom prst="rect">
            <a:avLst/>
          </a:prstGeom>
        </p:spPr>
      </p:pic>
      <p:grpSp>
        <p:nvGrpSpPr>
          <p:cNvPr id="11" name="Group 10"/>
          <p:cNvGrpSpPr/>
          <p:nvPr/>
        </p:nvGrpSpPr>
        <p:grpSpPr>
          <a:xfrm>
            <a:off x="4444265" y="509271"/>
            <a:ext cx="3403600" cy="784830"/>
            <a:chOff x="7162800" y="452704"/>
            <a:chExt cx="4648200" cy="1338789"/>
          </a:xfrm>
          <a:solidFill>
            <a:srgbClr val="FFE07D"/>
          </a:solidFill>
        </p:grpSpPr>
        <p:grpSp>
          <p:nvGrpSpPr>
            <p:cNvPr id="13" name="Group 6"/>
            <p:cNvGrpSpPr/>
            <p:nvPr/>
          </p:nvGrpSpPr>
          <p:grpSpPr>
            <a:xfrm>
              <a:off x="7162800" y="539360"/>
              <a:ext cx="4648200" cy="1136203"/>
              <a:chOff x="0" y="0"/>
              <a:chExt cx="8385740" cy="2387260"/>
            </a:xfrm>
            <a:grpFill/>
          </p:grpSpPr>
          <p:sp>
            <p:nvSpPr>
              <p:cNvPr id="15"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4" name="Rectangle 13"/>
            <p:cNvSpPr/>
            <p:nvPr/>
          </p:nvSpPr>
          <p:spPr>
            <a:xfrm>
              <a:off x="7332978" y="452704"/>
              <a:ext cx="4316579" cy="13387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609630">
                <a:lnSpc>
                  <a:spcPct val="150000"/>
                </a:lnSpc>
                <a:spcAft>
                  <a:spcPts val="533"/>
                </a:spcAft>
                <a:defRPr/>
              </a:pPr>
              <a:r>
                <a:rPr lang="nl-NL"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5</a:t>
              </a:r>
              <a:endParaRPr lang="en-US"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16" name="Rectangle 15"/>
          <p:cNvSpPr/>
          <p:nvPr/>
        </p:nvSpPr>
        <p:spPr>
          <a:xfrm>
            <a:off x="1381861" y="1591139"/>
            <a:ext cx="7315471" cy="708014"/>
          </a:xfrm>
          <a:prstGeom prst="rect">
            <a:avLst/>
          </a:prstGeom>
        </p:spPr>
        <p:txBody>
          <a:bodyPr wrap="square">
            <a:spAutoFit/>
          </a:bodyPr>
          <a:lstStyle/>
          <a:p>
            <a:pPr lvl="0" algn="just">
              <a:lnSpc>
                <a:spcPct val="150000"/>
              </a:lnSpc>
            </a:pPr>
            <a:r>
              <a:rPr lang="vi-VN" sz="2667" dirty="0">
                <a:solidFill>
                  <a:prstClr val="black"/>
                </a:solidFill>
                <a:ea typeface="Times New Roman" panose="02020603050405020304" pitchFamily="18" charset="0"/>
                <a:cs typeface="Times New Roman" panose="02020603050405020304" pitchFamily="18" charset="0"/>
              </a:rPr>
              <a:t>Viết biểu thức đại số biểu thị</a:t>
            </a:r>
            <a:r>
              <a:rPr lang="vi-VN" sz="2667" dirty="0">
                <a:solidFill>
                  <a:prstClr val="black"/>
                </a:solidFill>
                <a:ea typeface="Times New Roman" panose="02020603050405020304" pitchFamily="18" charset="0"/>
                <a:cs typeface="Times New Roman" panose="02020603050405020304" pitchFamily="18" charset="0"/>
              </a:rPr>
              <a:t>:</a:t>
            </a:r>
            <a:endParaRPr lang="vi-VN" sz="2667" dirty="0">
              <a:solidFill>
                <a:prstClr val="black"/>
              </a:solidFill>
              <a:ea typeface="Times New Roman" panose="02020603050405020304" pitchFamily="18" charset="0"/>
              <a:cs typeface="Times New Roman" panose="02020603050405020304" pitchFamily="18" charset="0"/>
            </a:endParaRPr>
          </a:p>
        </p:txBody>
      </p:sp>
      <p:sp>
        <p:nvSpPr>
          <p:cNvPr id="4" name="Rectangle 3"/>
          <p:cNvSpPr/>
          <p:nvPr/>
        </p:nvSpPr>
        <p:spPr>
          <a:xfrm>
            <a:off x="1363144" y="4256506"/>
            <a:ext cx="8216503" cy="708014"/>
          </a:xfrm>
          <a:prstGeom prst="rect">
            <a:avLst/>
          </a:prstGeom>
        </p:spPr>
        <p:txBody>
          <a:bodyPr wrap="square">
            <a:spAutoFit/>
          </a:bodyPr>
          <a:lstStyle/>
          <a:p>
            <a:pPr lvl="0" algn="just">
              <a:lnSpc>
                <a:spcPct val="150000"/>
              </a:lnSpc>
            </a:pPr>
            <a:r>
              <a:rPr lang="vi-VN" sz="2667" dirty="0">
                <a:solidFill>
                  <a:prstClr val="black"/>
                </a:solidFill>
                <a:ea typeface="Times New Roman" panose="02020603050405020304" pitchFamily="18" charset="0"/>
                <a:cs typeface="Times New Roman" panose="02020603050405020304" pitchFamily="18" charset="0"/>
              </a:rPr>
              <a:t>b) Ba phẩy mười bốn nhân với bình phương của r.</a:t>
            </a:r>
          </a:p>
        </p:txBody>
      </p:sp>
      <p:sp>
        <p:nvSpPr>
          <p:cNvPr id="5" name="Rectangle 4"/>
          <p:cNvSpPr/>
          <p:nvPr/>
        </p:nvSpPr>
        <p:spPr>
          <a:xfrm>
            <a:off x="1363144" y="2402170"/>
            <a:ext cx="7048102" cy="708014"/>
          </a:xfrm>
          <a:prstGeom prst="rect">
            <a:avLst/>
          </a:prstGeom>
        </p:spPr>
        <p:txBody>
          <a:bodyPr wrap="square">
            <a:spAutoFit/>
          </a:bodyPr>
          <a:lstStyle/>
          <a:p>
            <a:pPr lvl="0" algn="just">
              <a:lnSpc>
                <a:spcPct val="150000"/>
              </a:lnSpc>
            </a:pPr>
            <a:r>
              <a:rPr lang="vi-VN" sz="2667" dirty="0">
                <a:solidFill>
                  <a:prstClr val="black"/>
                </a:solidFill>
                <a:ea typeface="Times New Roman" panose="02020603050405020304" pitchFamily="18" charset="0"/>
                <a:cs typeface="Times New Roman" panose="02020603050405020304" pitchFamily="18" charset="0"/>
              </a:rPr>
              <a:t>a) Tích của tổng x và y với hiệu của x và y;</a:t>
            </a:r>
          </a:p>
        </p:txBody>
      </p:sp>
      <mc:AlternateContent xmlns:mc="http://schemas.openxmlformats.org/markup-compatibility/2006">
        <mc:Choice xmlns:a14="http://schemas.microsoft.com/office/drawing/2010/main" Requires="a14">
          <p:sp>
            <p:nvSpPr>
              <p:cNvPr id="17" name="Rectangle 16"/>
              <p:cNvSpPr/>
              <p:nvPr/>
            </p:nvSpPr>
            <p:spPr>
              <a:xfrm>
                <a:off x="4915572" y="3443918"/>
                <a:ext cx="2924272" cy="50276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rPr>
                        <m:t>(</m:t>
                      </m:r>
                      <m:r>
                        <m:rPr>
                          <m:sty m:val="p"/>
                        </m:rPr>
                        <a:rPr lang="en-US" sz="2667" i="1">
                          <a:latin typeface="Cambria Math" panose="02040503050406030204" pitchFamily="18" charset="0"/>
                        </a:rPr>
                        <m:t>x</m:t>
                      </m:r>
                      <m:r>
                        <a:rPr lang="en-US" sz="2667" i="1">
                          <a:latin typeface="Cambria Math" panose="02040503050406030204" pitchFamily="18" charset="0"/>
                        </a:rPr>
                        <m:t> + </m:t>
                      </m:r>
                      <m:r>
                        <m:rPr>
                          <m:sty m:val="p"/>
                        </m:rPr>
                        <a:rPr lang="en-US" sz="2667" i="1">
                          <a:latin typeface="Cambria Math" panose="02040503050406030204" pitchFamily="18" charset="0"/>
                        </a:rPr>
                        <m:t>y</m:t>
                      </m:r>
                      <m:r>
                        <a:rPr lang="en-US" sz="2667" i="1">
                          <a:latin typeface="Cambria Math" panose="02040503050406030204" pitchFamily="18" charset="0"/>
                        </a:rPr>
                        <m:t>)(</m:t>
                      </m:r>
                      <m:r>
                        <m:rPr>
                          <m:sty m:val="p"/>
                        </m:rPr>
                        <a:rPr lang="en-US" sz="2667" i="1">
                          <a:latin typeface="Cambria Math" panose="02040503050406030204" pitchFamily="18" charset="0"/>
                        </a:rPr>
                        <m:t>x</m:t>
                      </m:r>
                      <m:r>
                        <a:rPr lang="en-US" sz="2667" i="1">
                          <a:latin typeface="Cambria Math" panose="02040503050406030204" pitchFamily="18" charset="0"/>
                        </a:rPr>
                        <m:t> −</m:t>
                      </m:r>
                      <m:r>
                        <m:rPr>
                          <m:sty m:val="p"/>
                        </m:rPr>
                        <a:rPr lang="en-US" sz="2667" i="1">
                          <a:latin typeface="Cambria Math" panose="02040503050406030204" pitchFamily="18" charset="0"/>
                        </a:rPr>
                        <m:t>y</m:t>
                      </m:r>
                      <m:r>
                        <a:rPr lang="en-US" sz="2667" i="1">
                          <a:latin typeface="Cambria Math" panose="02040503050406030204" pitchFamily="18" charset="0"/>
                        </a:rPr>
                        <m:t>)</m:t>
                      </m:r>
                    </m:oMath>
                  </m:oMathPara>
                </a14:m>
                <a:endParaRPr lang="en-US" sz="2667" dirty="0"/>
              </a:p>
            </p:txBody>
          </p:sp>
        </mc:Choice>
        <mc:Fallback>
          <p:sp>
            <p:nvSpPr>
              <p:cNvPr id="17" name="Rectangle 16"/>
              <p:cNvSpPr>
                <a:spLocks noRot="1" noChangeAspect="1" noMove="1" noResize="1" noEditPoints="1" noAdjustHandles="1" noChangeArrowheads="1" noChangeShapeType="1" noTextEdit="1"/>
              </p:cNvSpPr>
              <p:nvPr/>
            </p:nvSpPr>
            <p:spPr>
              <a:xfrm>
                <a:off x="4915572" y="3443918"/>
                <a:ext cx="2924272" cy="502766"/>
              </a:xfrm>
              <a:prstGeom prst="rect">
                <a:avLst/>
              </a:prstGeom>
              <a:blipFill>
                <a:blip r:embed="rId14"/>
                <a:stretch>
                  <a:fillRect/>
                </a:stretch>
              </a:blipFill>
            </p:spPr>
            <p:txBody>
              <a:bodyPr/>
              <a:lstStyle/>
              <a:p>
                <a:r>
                  <a:rPr lang="en-US">
                    <a:noFill/>
                  </a:rPr>
                  <a:t> </a:t>
                </a:r>
              </a:p>
            </p:txBody>
          </p:sp>
        </mc:Fallback>
      </mc:AlternateContent>
      <p:sp>
        <p:nvSpPr>
          <p:cNvPr id="18" name="Right Arrow 17"/>
          <p:cNvSpPr/>
          <p:nvPr/>
        </p:nvSpPr>
        <p:spPr>
          <a:xfrm>
            <a:off x="4155110" y="3532589"/>
            <a:ext cx="431800" cy="30579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200"/>
          </a:p>
        </p:txBody>
      </p:sp>
      <mc:AlternateContent xmlns:mc="http://schemas.openxmlformats.org/markup-compatibility/2006">
        <mc:Choice xmlns:a14="http://schemas.microsoft.com/office/drawing/2010/main" Requires="a14">
          <p:sp>
            <p:nvSpPr>
              <p:cNvPr id="19" name="Rectangle 18"/>
              <p:cNvSpPr/>
              <p:nvPr/>
            </p:nvSpPr>
            <p:spPr>
              <a:xfrm>
                <a:off x="5486974" y="5238414"/>
                <a:ext cx="1603473" cy="77213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50000"/>
                  </a:lnSpc>
                  <a:spcAft>
                    <a:spcPts val="533"/>
                  </a:spcAft>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3,14.</m:t>
                      </m:r>
                      <m:sSup>
                        <m:sSupPr>
                          <m:ctrlPr>
                            <a:rPr lang="en-US" sz="2667" i="1">
                              <a:latin typeface="Cambria Math" panose="02040503050406030204" pitchFamily="18"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𝑅</m:t>
                          </m:r>
                        </m:e>
                        <m:sup>
                          <m:r>
                            <a:rPr lang="en-US" sz="2667" i="1">
                              <a:latin typeface="Cambria Math" panose="02040503050406030204" pitchFamily="18" charset="0"/>
                              <a:ea typeface="Calibri" panose="020F0502020204030204" pitchFamily="34" charset="0"/>
                              <a:cs typeface="Arial" panose="020B0604020202020204" pitchFamily="34" charset="0"/>
                            </a:rPr>
                            <m:t>2</m:t>
                          </m:r>
                        </m:sup>
                      </m:sSup>
                    </m:oMath>
                  </m:oMathPara>
                </a14:m>
                <a:endParaRPr lang="en-US" sz="2133">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5486974" y="5238414"/>
                <a:ext cx="1603473" cy="772134"/>
              </a:xfrm>
              <a:prstGeom prst="rect">
                <a:avLst/>
              </a:prstGeom>
              <a:blipFill>
                <a:blip r:embed="rId15"/>
                <a:stretch>
                  <a:fillRect/>
                </a:stretch>
              </a:blipFill>
            </p:spPr>
            <p:txBody>
              <a:bodyPr/>
              <a:lstStyle/>
              <a:p>
                <a:r>
                  <a:rPr lang="en-US">
                    <a:noFill/>
                  </a:rPr>
                  <a:t> </a:t>
                </a:r>
              </a:p>
            </p:txBody>
          </p:sp>
        </mc:Fallback>
      </mc:AlternateContent>
      <p:sp>
        <p:nvSpPr>
          <p:cNvPr id="20" name="Right Arrow 19"/>
          <p:cNvSpPr/>
          <p:nvPr/>
        </p:nvSpPr>
        <p:spPr>
          <a:xfrm>
            <a:off x="4702449" y="5473371"/>
            <a:ext cx="431800" cy="30579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a:p>
        </p:txBody>
      </p:sp>
      <p:pic>
        <p:nvPicPr>
          <p:cNvPr id="21"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flipH="1">
            <a:off x="9908309" y="3819724"/>
            <a:ext cx="2053553" cy="2837380"/>
          </a:xfrm>
          <a:prstGeom prst="rect">
            <a:avLst/>
          </a:prstGeom>
        </p:spPr>
      </p:pic>
    </p:spTree>
    <p:extLst>
      <p:ext uri="{BB962C8B-B14F-4D97-AF65-F5344CB8AC3E}">
        <p14:creationId xmlns:p14="http://schemas.microsoft.com/office/powerpoint/2010/main" val="129351624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500"/>
                                        <p:tgtEl>
                                          <p:spTgt spid="2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451600"/>
            <a:ext cx="12192000" cy="635000"/>
            <a:chOff x="0" y="0"/>
            <a:chExt cx="6350000" cy="979170"/>
          </a:xfrm>
        </p:grpSpPr>
        <p:sp>
          <p:nvSpPr>
            <p:cNvPr id="3" name="Freeform 3"/>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ADD6D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24000" y="5706107"/>
            <a:ext cx="2700747" cy="276098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0566400" y="-549780"/>
            <a:ext cx="2785647" cy="2062957"/>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915968" y="-2052978"/>
            <a:ext cx="2700747" cy="2760987"/>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277200" y="993333"/>
            <a:ext cx="3454400" cy="297942"/>
          </a:xfrm>
          <a:prstGeom prst="rect">
            <a:avLst/>
          </a:prstGeom>
        </p:spPr>
      </p:pic>
      <p:sp>
        <p:nvSpPr>
          <p:cNvPr id="15" name="Google Shape;7771;p33"/>
          <p:cNvSpPr txBox="1">
            <a:spLocks/>
          </p:cNvSpPr>
          <p:nvPr/>
        </p:nvSpPr>
        <p:spPr>
          <a:xfrm>
            <a:off x="2600800" y="330200"/>
            <a:ext cx="6848000" cy="509067"/>
          </a:xfrm>
          <a:prstGeom prst="rect">
            <a:avLst/>
          </a:prstGeom>
          <a:noFill/>
          <a:ln>
            <a:noFill/>
          </a:ln>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4000" b="1" kern="0" dirty="0">
                <a:solidFill>
                  <a:schemeClr val="bg1"/>
                </a:solidFill>
                <a:latin typeface="Arial" panose="020B0604020202020204" pitchFamily="34" charset="0"/>
              </a:rPr>
              <a:t>KHỞI ĐỘNG</a:t>
            </a:r>
            <a:endParaRPr lang="vi-VN" sz="4000" b="1" kern="0" dirty="0">
              <a:solidFill>
                <a:schemeClr val="bg1"/>
              </a:solidFill>
              <a:latin typeface="Arial" panose="020B0604020202020204" pitchFamily="34" charset="0"/>
            </a:endParaRPr>
          </a:p>
        </p:txBody>
      </p:sp>
      <p:sp>
        <p:nvSpPr>
          <p:cNvPr id="6" name="Rectangle 5"/>
          <p:cNvSpPr/>
          <p:nvPr/>
        </p:nvSpPr>
        <p:spPr>
          <a:xfrm>
            <a:off x="508000" y="1447800"/>
            <a:ext cx="7620000" cy="3170740"/>
          </a:xfrm>
          <a:prstGeom prst="rect">
            <a:avLst/>
          </a:prstGeom>
        </p:spPr>
        <p:txBody>
          <a:bodyPr wrap="square">
            <a:spAutoFit/>
          </a:bodyPr>
          <a:lstStyle/>
          <a:p>
            <a:pPr algn="just">
              <a:lnSpc>
                <a:spcPct val="150000"/>
              </a:lnSpc>
            </a:pPr>
            <a:r>
              <a:rPr lang="vi-VN" sz="2667" dirty="0">
                <a:solidFill>
                  <a:schemeClr val="bg1"/>
                </a:solidFill>
                <a:ea typeface="Calibri" panose="020F0502020204030204" pitchFamily="34" charset="0"/>
                <a:cs typeface="Arial" panose="020B0604020202020204" pitchFamily="34" charset="0"/>
              </a:rPr>
              <a:t>Các bạn lớp 7A quyên góp tiền mua vở và bút bi để ủng hộ học sinh vùng lũ lụt. Giá mỗi quyển vở là 6000 đồng, giá mỗi chiếc bút bi là 3000 đồng.</a:t>
            </a:r>
          </a:p>
          <a:p>
            <a:pPr algn="just">
              <a:lnSpc>
                <a:spcPct val="150000"/>
              </a:lnSpc>
            </a:pPr>
            <a:r>
              <a:rPr lang="vi-VN" sz="2667" dirty="0">
                <a:solidFill>
                  <a:schemeClr val="bg1"/>
                </a:solidFill>
                <a:ea typeface="Calibri" panose="020F0502020204030204" pitchFamily="34" charset="0"/>
                <a:cs typeface="Arial" panose="020B0604020202020204" pitchFamily="34" charset="0"/>
              </a:rPr>
              <a:t>Nếu mua 15 quyển vở và 10 chiếc bút bi thì hết 120 000 đồng</a:t>
            </a:r>
            <a:r>
              <a:rPr lang="vi-VN" sz="2667" dirty="0">
                <a:solidFill>
                  <a:schemeClr val="bg1"/>
                </a:solidFill>
                <a:ea typeface="Calibri" panose="020F0502020204030204" pitchFamily="34" charset="0"/>
                <a:cs typeface="Arial" panose="020B0604020202020204" pitchFamily="34" charset="0"/>
              </a:rPr>
              <a:t>.</a:t>
            </a:r>
            <a:endParaRPr lang="vi-VN" sz="2667" dirty="0">
              <a:solidFill>
                <a:schemeClr val="bg1"/>
              </a:solidFill>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14"/>
          <a:stretch>
            <a:fillRect/>
          </a:stretch>
        </p:blipFill>
        <p:spPr>
          <a:xfrm>
            <a:off x="8483600" y="1695744"/>
            <a:ext cx="2946400" cy="2523876"/>
          </a:xfrm>
          <a:prstGeom prst="rect">
            <a:avLst/>
          </a:prstGeom>
        </p:spPr>
      </p:pic>
      <p:sp>
        <p:nvSpPr>
          <p:cNvPr id="8" name="Rectangle 7"/>
          <p:cNvSpPr/>
          <p:nvPr/>
        </p:nvSpPr>
        <p:spPr>
          <a:xfrm>
            <a:off x="532063" y="4437107"/>
            <a:ext cx="11151937" cy="1939377"/>
          </a:xfrm>
          <a:prstGeom prst="rect">
            <a:avLst/>
          </a:prstGeom>
        </p:spPr>
        <p:txBody>
          <a:bodyPr wrap="square">
            <a:spAutoFit/>
          </a:bodyPr>
          <a:lstStyle/>
          <a:p>
            <a:pPr lvl="0" algn="just">
              <a:lnSpc>
                <a:spcPct val="150000"/>
              </a:lnSpc>
            </a:pPr>
            <a:r>
              <a:rPr lang="vi-VN" sz="2667" dirty="0">
                <a:solidFill>
                  <a:prstClr val="white"/>
                </a:solidFill>
                <a:ea typeface="Calibri" panose="020F0502020204030204" pitchFamily="34" charset="0"/>
                <a:cs typeface="Arial" panose="020B0604020202020204" pitchFamily="34" charset="0"/>
              </a:rPr>
              <a:t>Nếu mua 12 quyển vở và 18 chiếc bút bi thì hết 126 000 đồng</a:t>
            </a:r>
            <a:r>
              <a:rPr lang="vi-VN" sz="2667" dirty="0">
                <a:solidFill>
                  <a:prstClr val="white"/>
                </a:solidFill>
                <a:ea typeface="Calibri" panose="020F0502020204030204" pitchFamily="34" charset="0"/>
                <a:cs typeface="Arial" panose="020B0604020202020204" pitchFamily="34" charset="0"/>
              </a:rPr>
              <a:t>.</a:t>
            </a:r>
            <a:endParaRPr lang="en-US" sz="2667" dirty="0">
              <a:solidFill>
                <a:prstClr val="white"/>
              </a:solidFill>
              <a:ea typeface="Calibri" panose="020F0502020204030204" pitchFamily="34" charset="0"/>
              <a:cs typeface="Arial" panose="020B0604020202020204" pitchFamily="34" charset="0"/>
            </a:endParaRPr>
          </a:p>
          <a:p>
            <a:pPr lvl="0" algn="just">
              <a:lnSpc>
                <a:spcPct val="150000"/>
              </a:lnSpc>
            </a:pPr>
            <a:r>
              <a:rPr lang="vi-VN" sz="2667" dirty="0">
                <a:solidFill>
                  <a:prstClr val="white"/>
                </a:solidFill>
                <a:ea typeface="Calibri" panose="020F0502020204030204" pitchFamily="34" charset="0"/>
                <a:cs typeface="Arial" panose="020B0604020202020204" pitchFamily="34" charset="0"/>
              </a:rPr>
              <a:t> Có thể sử dụng một biểu thức để biểu thị số tiền mua a quyển vở và b chiếc bút bi được không?</a:t>
            </a:r>
          </a:p>
        </p:txBody>
      </p:sp>
      <p:pic>
        <p:nvPicPr>
          <p:cNvPr id="14" name="Picture 20"/>
          <p:cNvPicPr>
            <a:picLocks noChangeAspect="1"/>
          </p:cNvPicPr>
          <p:nvPr/>
        </p:nvPicPr>
        <p:blipFill>
          <a:blip r:embed="rId15"/>
          <a:srcRect/>
          <a:stretch>
            <a:fillRect/>
          </a:stretch>
        </p:blipFill>
        <p:spPr>
          <a:xfrm>
            <a:off x="4622801" y="5809962"/>
            <a:ext cx="782599" cy="643362"/>
          </a:xfrm>
          <a:prstGeom prst="rect">
            <a:avLst/>
          </a:prstGeom>
        </p:spPr>
      </p:pic>
    </p:spTree>
    <p:extLst>
      <p:ext uri="{BB962C8B-B14F-4D97-AF65-F5344CB8AC3E}">
        <p14:creationId xmlns:p14="http://schemas.microsoft.com/office/powerpoint/2010/main" val="21093446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400"/>
                                        <p:tgtEl>
                                          <p:spTgt spid="6"/>
                                        </p:tgtEl>
                                      </p:cBhvr>
                                    </p:animEffect>
                                    <p:anim calcmode="lin" valueType="num">
                                      <p:cBhvr>
                                        <p:cTn id="16" dur="400" fill="hold"/>
                                        <p:tgtEl>
                                          <p:spTgt spid="6"/>
                                        </p:tgtEl>
                                        <p:attrNameLst>
                                          <p:attrName>ppt_x</p:attrName>
                                        </p:attrNameLst>
                                      </p:cBhvr>
                                      <p:tavLst>
                                        <p:tav tm="0">
                                          <p:val>
                                            <p:strVal val="#ppt_x"/>
                                          </p:val>
                                        </p:tav>
                                        <p:tav tm="100000">
                                          <p:val>
                                            <p:strVal val="#ppt_x"/>
                                          </p:val>
                                        </p:tav>
                                      </p:tavLst>
                                    </p:anim>
                                    <p:anim calcmode="lin" valueType="num">
                                      <p:cBhvr>
                                        <p:cTn id="17" dur="4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400"/>
                                        <p:tgtEl>
                                          <p:spTgt spid="8"/>
                                        </p:tgtEl>
                                      </p:cBhvr>
                                    </p:animEffect>
                                    <p:anim calcmode="lin" valueType="num">
                                      <p:cBhvr>
                                        <p:cTn id="21" dur="400" fill="hold"/>
                                        <p:tgtEl>
                                          <p:spTgt spid="8"/>
                                        </p:tgtEl>
                                        <p:attrNameLst>
                                          <p:attrName>ppt_x</p:attrName>
                                        </p:attrNameLst>
                                      </p:cBhvr>
                                      <p:tavLst>
                                        <p:tav tm="0">
                                          <p:val>
                                            <p:strVal val="#ppt_x"/>
                                          </p:val>
                                        </p:tav>
                                        <p:tav tm="100000">
                                          <p:val>
                                            <p:strVal val="#ppt_x"/>
                                          </p:val>
                                        </p:tav>
                                      </p:tavLst>
                                    </p:anim>
                                    <p:anim calcmode="lin" valueType="num">
                                      <p:cBhvr>
                                        <p:cTn id="22" dur="4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400"/>
                                        <p:tgtEl>
                                          <p:spTgt spid="14"/>
                                        </p:tgtEl>
                                      </p:cBhvr>
                                    </p:animEffect>
                                    <p:anim calcmode="lin" valueType="num">
                                      <p:cBhvr>
                                        <p:cTn id="26" dur="400" fill="hold"/>
                                        <p:tgtEl>
                                          <p:spTgt spid="14"/>
                                        </p:tgtEl>
                                        <p:attrNameLst>
                                          <p:attrName>ppt_x</p:attrName>
                                        </p:attrNameLst>
                                      </p:cBhvr>
                                      <p:tavLst>
                                        <p:tav tm="0">
                                          <p:val>
                                            <p:strVal val="#ppt_x"/>
                                          </p:val>
                                        </p:tav>
                                        <p:tav tm="100000">
                                          <p:val>
                                            <p:strVal val="#ppt_x"/>
                                          </p:val>
                                        </p:tav>
                                      </p:tavLst>
                                    </p:anim>
                                    <p:anim calcmode="lin" valueType="num">
                                      <p:cBhvr>
                                        <p:cTn id="27" dur="4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400"/>
                                        <p:tgtEl>
                                          <p:spTgt spid="7"/>
                                        </p:tgtEl>
                                      </p:cBhvr>
                                    </p:animEffect>
                                    <p:anim calcmode="lin" valueType="num">
                                      <p:cBhvr>
                                        <p:cTn id="31" dur="400" fill="hold"/>
                                        <p:tgtEl>
                                          <p:spTgt spid="7"/>
                                        </p:tgtEl>
                                        <p:attrNameLst>
                                          <p:attrName>ppt_x</p:attrName>
                                        </p:attrNameLst>
                                      </p:cBhvr>
                                      <p:tavLst>
                                        <p:tav tm="0">
                                          <p:val>
                                            <p:strVal val="#ppt_x"/>
                                          </p:val>
                                        </p:tav>
                                        <p:tav tm="100000">
                                          <p:val>
                                            <p:strVal val="#ppt_x"/>
                                          </p:val>
                                        </p:tav>
                                      </p:tavLst>
                                    </p:anim>
                                    <p:anim calcmode="lin" valueType="num">
                                      <p:cBhvr>
                                        <p:cTn id="32" dur="4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8926" y="196112"/>
            <a:ext cx="603356" cy="591289"/>
          </a:xfrm>
          <a:prstGeom prst="rect">
            <a:avLst/>
          </a:prstGeom>
        </p:spPr>
      </p:pic>
      <p:grpSp>
        <p:nvGrpSpPr>
          <p:cNvPr id="26" name="Group 3"/>
          <p:cNvGrpSpPr/>
          <p:nvPr/>
        </p:nvGrpSpPr>
        <p:grpSpPr>
          <a:xfrm>
            <a:off x="-152400" y="6595504"/>
            <a:ext cx="13360400" cy="1557897"/>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22"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408758">
            <a:off x="11331954" y="643393"/>
            <a:ext cx="1093781" cy="954573"/>
          </a:xfrm>
          <a:prstGeom prst="rect">
            <a:avLst/>
          </a:prstGeom>
        </p:spPr>
      </p:pic>
      <p:pic>
        <p:nvPicPr>
          <p:cNvPr id="23"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1610033" y="6037368"/>
            <a:ext cx="603356" cy="591289"/>
          </a:xfrm>
          <a:prstGeom prst="rect">
            <a:avLst/>
          </a:prstGeom>
        </p:spPr>
      </p:pic>
      <p:sp>
        <p:nvSpPr>
          <p:cNvPr id="10" name="Oval 9"/>
          <p:cNvSpPr/>
          <p:nvPr/>
        </p:nvSpPr>
        <p:spPr>
          <a:xfrm>
            <a:off x="3087856" y="262460"/>
            <a:ext cx="804779" cy="80477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67" b="1" dirty="0">
                <a:latin typeface="Arial" panose="020B0604020202020204" pitchFamily="34" charset="0"/>
                <a:cs typeface="Arial" panose="020B0604020202020204" pitchFamily="34" charset="0"/>
              </a:rPr>
              <a:t>3</a:t>
            </a:r>
            <a:endParaRPr lang="en-US" sz="3667" b="1" dirty="0">
              <a:latin typeface="Arial" panose="020B0604020202020204" pitchFamily="34" charset="0"/>
              <a:cs typeface="Arial" panose="020B0604020202020204" pitchFamily="34" charset="0"/>
            </a:endParaRPr>
          </a:p>
        </p:txBody>
      </p:sp>
      <p:sp>
        <p:nvSpPr>
          <p:cNvPr id="11" name="Rectangle 10"/>
          <p:cNvSpPr/>
          <p:nvPr/>
        </p:nvSpPr>
        <p:spPr>
          <a:xfrm>
            <a:off x="4064000" y="403238"/>
            <a:ext cx="5149167" cy="553998"/>
          </a:xfrm>
          <a:prstGeom prst="rect">
            <a:avLst/>
          </a:prstGeom>
        </p:spPr>
        <p:txBody>
          <a:bodyPr wrap="none">
            <a:spAutoFit/>
          </a:bodyPr>
          <a:lstStyle/>
          <a:p>
            <a:r>
              <a:rPr lang="nl-NL" sz="30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30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0" cstate="print">
            <a:duotone>
              <a:prstClr val="black"/>
              <a:schemeClr val="accent1">
                <a:tint val="45000"/>
                <a:satMod val="400000"/>
              </a:schemeClr>
            </a:duotone>
            <a:extLst>
              <a:ext uri="{BEBA8EAE-BF5A-486C-A8C5-ECC9F3942E4B}">
                <a14:imgProps xmlns:a14="http://schemas.microsoft.com/office/drawing/2010/main">
                  <a14:imgLayer r:embed="rId2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457200" y="1092200"/>
            <a:ext cx="633385" cy="591113"/>
          </a:xfrm>
          <a:prstGeom prst="rect">
            <a:avLst/>
          </a:prstGeom>
        </p:spPr>
      </p:pic>
      <p:sp>
        <p:nvSpPr>
          <p:cNvPr id="13" name="TextBox 12"/>
          <p:cNvSpPr txBox="1"/>
          <p:nvPr/>
        </p:nvSpPr>
        <p:spPr>
          <a:xfrm>
            <a:off x="1122586" y="1186992"/>
            <a:ext cx="2387600" cy="502766"/>
          </a:xfrm>
          <a:prstGeom prst="rect">
            <a:avLst/>
          </a:prstGeom>
          <a:noFill/>
        </p:spPr>
        <p:txBody>
          <a:bodyPr wrap="square" rtlCol="0">
            <a:spAutoFit/>
          </a:bodyPr>
          <a:lstStyle/>
          <a:p>
            <a:pPr defTabSz="609630">
              <a:defRPr/>
            </a:pPr>
            <a:r>
              <a:rPr lang="nl-NL" sz="2667" b="1" dirty="0">
                <a:solidFill>
                  <a:srgbClr val="1F497D"/>
                </a:solidFill>
                <a:latin typeface="Arial" panose="020B0604020202020204" pitchFamily="34" charset="0"/>
                <a:cs typeface="Arial" panose="020B0604020202020204" pitchFamily="34" charset="0"/>
              </a:rPr>
              <a:t>HĐ 3:</a:t>
            </a:r>
            <a:endParaRPr lang="en-US" sz="2667" dirty="0">
              <a:solidFill>
                <a:srgbClr val="1F497D"/>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457200" y="1703707"/>
                <a:ext cx="11328400" cy="1939377"/>
              </a:xfrm>
              <a:prstGeom prst="rect">
                <a:avLst/>
              </a:prstGeom>
            </p:spPr>
            <p:txBody>
              <a:bodyPr wrap="square">
                <a:spAutoFit/>
              </a:bodyPr>
              <a:lstStyle/>
              <a:p>
                <a:pPr>
                  <a:lnSpc>
                    <a:spcPct val="150000"/>
                  </a:lnSpc>
                </a:pPr>
                <a:r>
                  <a:rPr lang="en-US" sz="2667" dirty="0">
                    <a:latin typeface="Arial" panose="020B0604020202020204" pitchFamily="34" charset="0"/>
                    <a:ea typeface="Calibri" panose="020F0502020204030204" pitchFamily="34" charset="0"/>
                    <a:cs typeface="Arial" panose="020B0604020202020204" pitchFamily="34" charset="0"/>
                  </a:rPr>
                  <a:t>Một</a:t>
                </a:r>
                <a:r>
                  <a:rPr lang="en-US" sz="2667" dirty="0">
                    <a:latin typeface="Arial" panose="020B0604020202020204" pitchFamily="34" charset="0"/>
                    <a:ea typeface="Calibri" panose="020F0502020204030204" pitchFamily="34" charset="0"/>
                    <a:cs typeface="Arial" panose="020B0604020202020204" pitchFamily="34" charset="0"/>
                  </a:rPr>
                  <a:t> ô </a:t>
                </a:r>
                <a:r>
                  <a:rPr lang="en-US" sz="2667" dirty="0" err="1">
                    <a:latin typeface="Arial" panose="020B0604020202020204" pitchFamily="34" charset="0"/>
                    <a:ea typeface="Calibri" panose="020F0502020204030204" pitchFamily="34" charset="0"/>
                    <a:cs typeface="Arial" panose="020B0604020202020204" pitchFamily="34" charset="0"/>
                  </a:rPr>
                  <a:t>tô</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chạy</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vối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vận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tốc</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Arial" panose="020B0604020202020204" pitchFamily="34" charset="0"/>
                      </a:rPr>
                      <m:t>60</m:t>
                    </m:r>
                    <m:r>
                      <m:rPr>
                        <m:nor/>
                      </m:rPr>
                      <a:rPr lang="en-US" sz="2667">
                        <a:latin typeface="Arial" panose="020B0604020202020204" pitchFamily="34" charset="0"/>
                        <a:ea typeface="Calibri" panose="020F0502020204030204" pitchFamily="34" charset="0"/>
                        <a:cs typeface="Arial" panose="020B0604020202020204" pitchFamily="34" charset="0"/>
                      </a:rPr>
                      <m:t> </m:t>
                    </m:r>
                    <m:r>
                      <m:rPr>
                        <m:sty m:val="p"/>
                      </m:rPr>
                      <a:rPr lang="en-US" sz="2667">
                        <a:latin typeface="Cambria Math" panose="02040503050406030204" pitchFamily="18" charset="0"/>
                        <a:ea typeface="Calibri" panose="020F0502020204030204" pitchFamily="34" charset="0"/>
                        <a:cs typeface="Arial" panose="020B0604020202020204" pitchFamily="34" charset="0"/>
                      </a:rPr>
                      <m:t>km</m:t>
                    </m:r>
                    <m:r>
                      <a:rPr lang="en-US" sz="2667">
                        <a:latin typeface="Cambria Math" panose="02040503050406030204" pitchFamily="18" charset="0"/>
                        <a:ea typeface="Calibri" panose="020F0502020204030204" pitchFamily="34" charset="0"/>
                        <a:cs typeface="Arial" panose="020B0604020202020204" pitchFamily="34" charset="0"/>
                      </a:rPr>
                      <m:t>/</m:t>
                    </m:r>
                    <m:r>
                      <m:rPr>
                        <m:sty m:val="p"/>
                      </m:rPr>
                      <a:rPr lang="en-US" sz="2667">
                        <a:latin typeface="Cambria Math" panose="02040503050406030204" pitchFamily="18" charset="0"/>
                        <a:ea typeface="Calibri" panose="020F0502020204030204" pitchFamily="34" charset="0"/>
                        <a:cs typeface="Arial" panose="020B0604020202020204" pitchFamily="34" charset="0"/>
                      </a:rPr>
                      <m:t>h</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trong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thời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gian</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𝑡</m:t>
                    </m:r>
                  </m:oMath>
                </a14:m>
                <a:r>
                  <a:rPr lang="en-US" sz="2667" dirty="0">
                    <a:latin typeface="Arial" panose="020B0604020202020204" pitchFamily="34" charset="0"/>
                    <a:ea typeface="Calibri" panose="020F0502020204030204" pitchFamily="34" charset="0"/>
                    <a:cs typeface="Arial" panose="020B0604020202020204" pitchFamily="34" charset="0"/>
                  </a:rPr>
                  <a:t> (h).</a:t>
                </a:r>
                <a:br>
                  <a:rPr lang="en-US" sz="2667" dirty="0">
                    <a:latin typeface="Arial" panose="020B0604020202020204" pitchFamily="34" charset="0"/>
                    <a:ea typeface="Calibri" panose="020F0502020204030204" pitchFamily="34" charset="0"/>
                    <a:cs typeface="Arial" panose="020B0604020202020204" pitchFamily="34" charset="0"/>
                  </a:rPr>
                </a:br>
                <a:r>
                  <a:rPr lang="en-US" sz="2667" dirty="0">
                    <a:latin typeface="Arial" panose="020B0604020202020204" pitchFamily="34" charset="0"/>
                    <a:ea typeface="Calibri" panose="020F0502020204030204" pitchFamily="34" charset="0"/>
                    <a:cs typeface="Arial" panose="020B0604020202020204" pitchFamily="34" charset="0"/>
                  </a:rPr>
                  <a:t>a) </a:t>
                </a:r>
                <a:r>
                  <a:rPr lang="en-US" sz="2667" dirty="0" err="1">
                    <a:latin typeface="Arial" panose="020B0604020202020204" pitchFamily="34" charset="0"/>
                    <a:ea typeface="Calibri" panose="020F0502020204030204" pitchFamily="34" charset="0"/>
                    <a:cs typeface="Arial" panose="020B0604020202020204" pitchFamily="34" charset="0"/>
                  </a:rPr>
                  <a:t>Viết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thị</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quãng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đường</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𝑆</m:t>
                    </m:r>
                    <m:r>
                      <a:rPr lang="en-US" sz="2667">
                        <a:latin typeface="Cambria Math" panose="02040503050406030204" pitchFamily="18" charset="0"/>
                        <a:ea typeface="Calibri" panose="020F0502020204030204" pitchFamily="34" charset="0"/>
                        <a:cs typeface="Arial" panose="020B0604020202020204" pitchFamily="34" charset="0"/>
                      </a:rPr>
                      <m:t>(</m:t>
                    </m:r>
                    <m:r>
                      <m:rPr>
                        <m:nor/>
                      </m:rPr>
                      <a:rPr lang="en-US" sz="2667">
                        <a:latin typeface="Arial" panose="020B0604020202020204" pitchFamily="34" charset="0"/>
                        <a:ea typeface="Calibri" panose="020F0502020204030204" pitchFamily="34" charset="0"/>
                        <a:cs typeface="Arial" panose="020B0604020202020204" pitchFamily="34" charset="0"/>
                      </a:rPr>
                      <m:t> </m:t>
                    </m:r>
                    <m:r>
                      <m:rPr>
                        <m:sty m:val="p"/>
                      </m:rPr>
                      <a:rPr lang="en-US" sz="2667">
                        <a:latin typeface="Cambria Math" panose="02040503050406030204" pitchFamily="18" charset="0"/>
                        <a:ea typeface="Calibri" panose="020F0502020204030204" pitchFamily="34" charset="0"/>
                        <a:cs typeface="Arial" panose="020B0604020202020204" pitchFamily="34" charset="0"/>
                      </a:rPr>
                      <m:t>km</m:t>
                    </m:r>
                    <m:r>
                      <a:rPr lang="en-US" sz="2667">
                        <a:latin typeface="Cambria Math" panose="02040503050406030204" pitchFamily="18" charset="0"/>
                        <a:ea typeface="Calibri" panose="020F0502020204030204" pitchFamily="34" charset="0"/>
                        <a:cs typeface="Arial" panose="020B0604020202020204" pitchFamily="34" charset="0"/>
                      </a:rPr>
                      <m:t>)</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mà</a:t>
                </a:r>
                <a:r>
                  <a:rPr lang="en-US" sz="2667" dirty="0">
                    <a:latin typeface="Arial" panose="020B0604020202020204" pitchFamily="34" charset="0"/>
                    <a:ea typeface="Calibri" panose="020F0502020204030204" pitchFamily="34" charset="0"/>
                    <a:cs typeface="Arial" panose="020B0604020202020204" pitchFamily="34" charset="0"/>
                  </a:rPr>
                  <a:t> ô </a:t>
                </a:r>
                <a:r>
                  <a:rPr lang="en-US" sz="2667" dirty="0" err="1">
                    <a:latin typeface="Arial" panose="020B0604020202020204" pitchFamily="34" charset="0"/>
                    <a:ea typeface="Calibri" panose="020F0502020204030204" pitchFamily="34" charset="0"/>
                    <a:cs typeface="Arial" panose="020B0604020202020204" pitchFamily="34" charset="0"/>
                  </a:rPr>
                  <a:t>tô</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được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theo</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𝑡</m:t>
                    </m:r>
                    <m:r>
                      <a:rPr lang="en-US" sz="2667">
                        <a:latin typeface="Cambria Math" panose="02040503050406030204" pitchFamily="18" charset="0"/>
                        <a:ea typeface="Calibri" panose="020F0502020204030204" pitchFamily="34" charset="0"/>
                        <a:cs typeface="Arial" panose="020B0604020202020204" pitchFamily="34" charset="0"/>
                      </a:rPr>
                      <m:t> </m:t>
                    </m:r>
                    <m:r>
                      <a:rPr lang="en-US" sz="2667">
                        <a:latin typeface="Cambria Math" panose="02040503050406030204" pitchFamily="18" charset="0"/>
                        <a:ea typeface="Calibri" panose="020F0502020204030204" pitchFamily="34" charset="0"/>
                        <a:cs typeface="Arial" panose="020B0604020202020204" pitchFamily="34" charset="0"/>
                      </a:rPr>
                      <m:t>(</m:t>
                    </m:r>
                    <m:r>
                      <m:rPr>
                        <m:sty m:val="p"/>
                      </m:rPr>
                      <a:rPr lang="en-US" sz="2667">
                        <a:latin typeface="Cambria Math" panose="02040503050406030204" pitchFamily="18" charset="0"/>
                        <a:ea typeface="Calibri" panose="020F0502020204030204" pitchFamily="34" charset="0"/>
                        <a:cs typeface="Arial" panose="020B0604020202020204" pitchFamily="34" charset="0"/>
                      </a:rPr>
                      <m:t>h</m:t>
                    </m:r>
                    <m:r>
                      <a:rPr lang="en-US" sz="2667">
                        <a:latin typeface="Cambria Math" panose="02040503050406030204" pitchFamily="18" charset="0"/>
                        <a:ea typeface="Calibri" panose="020F0502020204030204" pitchFamily="34" charset="0"/>
                        <a:cs typeface="Arial" panose="020B0604020202020204" pitchFamily="34" charset="0"/>
                      </a:rPr>
                      <m:t>)</m:t>
                    </m:r>
                  </m:oMath>
                </a14:m>
                <a:r>
                  <a:rPr lang="en-US" sz="2667" dirty="0">
                    <a:latin typeface="Arial" panose="020B0604020202020204" pitchFamily="34" charset="0"/>
                    <a:ea typeface="Calibri" panose="020F0502020204030204" pitchFamily="34" charset="0"/>
                    <a:cs typeface="Arial" panose="020B0604020202020204" pitchFamily="34" charset="0"/>
                  </a:rPr>
                  <a:t>.</a:t>
                </a:r>
                <a:br>
                  <a:rPr lang="en-US" sz="2667" dirty="0">
                    <a:latin typeface="Arial" panose="020B0604020202020204" pitchFamily="34" charset="0"/>
                    <a:ea typeface="Calibri" panose="020F0502020204030204" pitchFamily="34" charset="0"/>
                    <a:cs typeface="Arial" panose="020B0604020202020204" pitchFamily="34" charset="0"/>
                  </a:rPr>
                </a:br>
                <a:r>
                  <a:rPr lang="en-US" sz="2667" dirty="0">
                    <a:latin typeface="Arial" panose="020B0604020202020204" pitchFamily="34" charset="0"/>
                    <a:ea typeface="Calibri" panose="020F0502020204030204" pitchFamily="34" charset="0"/>
                    <a:cs typeface="Arial" panose="020B0604020202020204" pitchFamily="34" charset="0"/>
                  </a:rPr>
                  <a:t>b) </a:t>
                </a:r>
                <a:r>
                  <a:rPr lang="en-US" sz="2667" dirty="0" err="1">
                    <a:latin typeface="Arial" panose="020B0604020202020204" pitchFamily="34" charset="0"/>
                    <a:ea typeface="Calibri" panose="020F0502020204030204" pitchFamily="34" charset="0"/>
                    <a:cs typeface="Arial" panose="020B0604020202020204" pitchFamily="34" charset="0"/>
                  </a:rPr>
                  <a:t>Tính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quãng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đường</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𝑆</m:t>
                    </m:r>
                    <m:r>
                      <a:rPr lang="en-US" sz="2667">
                        <a:latin typeface="Cambria Math" panose="02040503050406030204" pitchFamily="18" charset="0"/>
                        <a:ea typeface="Calibri" panose="020F0502020204030204" pitchFamily="34" charset="0"/>
                        <a:cs typeface="Arial" panose="020B0604020202020204" pitchFamily="34" charset="0"/>
                      </a:rPr>
                      <m:t> </m:t>
                    </m:r>
                    <m:r>
                      <a:rPr lang="en-US" sz="2667">
                        <a:latin typeface="Cambria Math" panose="02040503050406030204" pitchFamily="18" charset="0"/>
                        <a:ea typeface="Calibri" panose="020F0502020204030204" pitchFamily="34" charset="0"/>
                        <a:cs typeface="Arial" panose="020B0604020202020204" pitchFamily="34" charset="0"/>
                      </a:rPr>
                      <m:t>(</m:t>
                    </m:r>
                    <m:r>
                      <m:rPr>
                        <m:sty m:val="p"/>
                      </m:rPr>
                      <a:rPr lang="en-US" sz="2667">
                        <a:latin typeface="Cambria Math" panose="02040503050406030204" pitchFamily="18" charset="0"/>
                        <a:ea typeface="Calibri" panose="020F0502020204030204" pitchFamily="34" charset="0"/>
                        <a:cs typeface="Arial" panose="020B0604020202020204" pitchFamily="34" charset="0"/>
                      </a:rPr>
                      <m:t>km</m:t>
                    </m:r>
                    <m:r>
                      <a:rPr lang="en-US" sz="2667">
                        <a:latin typeface="Cambria Math" panose="02040503050406030204" pitchFamily="18" charset="0"/>
                        <a:ea typeface="Calibri" panose="020F0502020204030204" pitchFamily="34" charset="0"/>
                        <a:cs typeface="Arial" panose="020B0604020202020204" pitchFamily="34" charset="0"/>
                      </a:rPr>
                      <m:t>)</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mà</a:t>
                </a:r>
                <a:r>
                  <a:rPr lang="en-US" sz="2667" dirty="0">
                    <a:latin typeface="Arial" panose="020B0604020202020204" pitchFamily="34" charset="0"/>
                    <a:ea typeface="Calibri" panose="020F0502020204030204" pitchFamily="34" charset="0"/>
                    <a:cs typeface="Arial" panose="020B0604020202020204" pitchFamily="34" charset="0"/>
                  </a:rPr>
                  <a:t> ô </a:t>
                </a:r>
                <a:r>
                  <a:rPr lang="en-US" sz="2667" dirty="0" err="1">
                    <a:latin typeface="Arial" panose="020B0604020202020204" pitchFamily="34" charset="0"/>
                    <a:ea typeface="Calibri" panose="020F0502020204030204" pitchFamily="34" charset="0"/>
                    <a:cs typeface="Arial" panose="020B0604020202020204" pitchFamily="34" charset="0"/>
                  </a:rPr>
                  <a:t>tô</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được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trong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thời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gian</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𝑡</m:t>
                    </m:r>
                    <m:r>
                      <a:rPr lang="en-US" sz="2667">
                        <a:latin typeface="Cambria Math" panose="02040503050406030204" pitchFamily="18" charset="0"/>
                        <a:ea typeface="Calibri" panose="020F0502020204030204" pitchFamily="34" charset="0"/>
                        <a:cs typeface="Arial" panose="020B0604020202020204" pitchFamily="34" charset="0"/>
                      </a:rPr>
                      <m:t>=2</m:t>
                    </m:r>
                    <m:r>
                      <a:rPr lang="en-US" sz="2667">
                        <a:latin typeface="Cambria Math" panose="02040503050406030204" pitchFamily="18" charset="0"/>
                        <a:ea typeface="Calibri" panose="020F0502020204030204" pitchFamily="34" charset="0"/>
                        <a:cs typeface="Arial" panose="020B0604020202020204" pitchFamily="34" charset="0"/>
                      </a:rPr>
                      <m:t> </m:t>
                    </m:r>
                    <m:r>
                      <a:rPr lang="en-US" sz="2667">
                        <a:latin typeface="Cambria Math" panose="02040503050406030204" pitchFamily="18" charset="0"/>
                        <a:ea typeface="Calibri" panose="020F0502020204030204" pitchFamily="34" charset="0"/>
                        <a:cs typeface="Arial" panose="020B0604020202020204" pitchFamily="34" charset="0"/>
                      </a:rPr>
                      <m:t>(</m:t>
                    </m:r>
                    <m:r>
                      <m:rPr>
                        <m:sty m:val="p"/>
                      </m:rPr>
                      <a:rPr lang="en-US" sz="2667">
                        <a:latin typeface="Cambria Math" panose="02040503050406030204" pitchFamily="18" charset="0"/>
                        <a:ea typeface="Calibri" panose="020F0502020204030204" pitchFamily="34" charset="0"/>
                        <a:cs typeface="Arial" panose="020B0604020202020204" pitchFamily="34" charset="0"/>
                      </a:rPr>
                      <m:t>h</m:t>
                    </m:r>
                    <m:r>
                      <a:rPr lang="en-US" sz="2667">
                        <a:latin typeface="Cambria Math" panose="02040503050406030204" pitchFamily="18" charset="0"/>
                        <a:ea typeface="Calibri" panose="020F0502020204030204" pitchFamily="34" charset="0"/>
                        <a:cs typeface="Arial" panose="020B0604020202020204" pitchFamily="34" charset="0"/>
                      </a:rPr>
                      <m:t>)</m:t>
                    </m:r>
                  </m:oMath>
                </a14:m>
                <a:r>
                  <a:rPr lang="en-US" sz="2667" dirty="0">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457200" y="1703707"/>
                <a:ext cx="11328400" cy="1939377"/>
              </a:xfrm>
              <a:prstGeom prst="rect">
                <a:avLst/>
              </a:prstGeom>
              <a:blipFill>
                <a:blip r:embed="rId22"/>
                <a:stretch>
                  <a:fillRect l="-1023" r="-161" b="-3448"/>
                </a:stretch>
              </a:blipFill>
            </p:spPr>
            <p:txBody>
              <a:bodyPr/>
              <a:lstStyle/>
              <a:p>
                <a:r>
                  <a:rPr lang="en-US">
                    <a:noFill/>
                  </a:rPr>
                  <a:t> </a:t>
                </a:r>
              </a:p>
            </p:txBody>
          </p:sp>
        </mc:Fallback>
      </mc:AlternateContent>
      <p:sp>
        <p:nvSpPr>
          <p:cNvPr id="15" name="Oval Callout 14"/>
          <p:cNvSpPr/>
          <p:nvPr/>
        </p:nvSpPr>
        <p:spPr>
          <a:xfrm>
            <a:off x="5537200" y="3790511"/>
            <a:ext cx="1168400" cy="556691"/>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sp>
        <p:nvSpPr>
          <p:cNvPr id="4" name="Rectangle 3"/>
          <p:cNvSpPr/>
          <p:nvPr/>
        </p:nvSpPr>
        <p:spPr>
          <a:xfrm>
            <a:off x="441158" y="4568786"/>
            <a:ext cx="11221815" cy="1939377"/>
          </a:xfrm>
          <a:prstGeom prst="rect">
            <a:avLst/>
          </a:prstGeom>
        </p:spPr>
        <p:txBody>
          <a:bodyPr wrap="square">
            <a:spAutoFit/>
          </a:bodyPr>
          <a:lstStyle/>
          <a:p>
            <a:pPr algn="just">
              <a:lnSpc>
                <a:spcPct val="150000"/>
              </a:lnSpc>
            </a:pPr>
            <a:r>
              <a:rPr lang="en-US" sz="2667" dirty="0">
                <a:solidFill>
                  <a:srgbClr val="333333"/>
                </a:solidFill>
                <a:latin typeface="Arial" panose="020B0604020202020204" pitchFamily="34" charset="0"/>
                <a:ea typeface="Times New Roman" panose="02020603050405020304" pitchFamily="18" charset="0"/>
              </a:rPr>
              <a:t>a) </a:t>
            </a:r>
            <a:r>
              <a:rPr lang="en-US" sz="2667" dirty="0" err="1">
                <a:solidFill>
                  <a:srgbClr val="333333"/>
                </a:solidFill>
                <a:latin typeface="Arial" panose="020B0604020202020204" pitchFamily="34" charset="0"/>
                <a:ea typeface="Times New Roman" panose="02020603050405020304" pitchFamily="18" charset="0"/>
              </a:rPr>
              <a:t>Biểu</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thức</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biểu</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thị</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quãng</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đường</a:t>
            </a:r>
            <a:r>
              <a:rPr lang="en-US" sz="2667" dirty="0">
                <a:solidFill>
                  <a:srgbClr val="333333"/>
                </a:solidFill>
                <a:latin typeface="Arial" panose="020B0604020202020204" pitchFamily="34" charset="0"/>
                <a:ea typeface="Times New Roman" panose="02020603050405020304" pitchFamily="18" charset="0"/>
              </a:rPr>
              <a:t> S (km) </a:t>
            </a:r>
            <a:r>
              <a:rPr lang="en-US" sz="2667" dirty="0" err="1">
                <a:solidFill>
                  <a:srgbClr val="333333"/>
                </a:solidFill>
                <a:latin typeface="Arial" panose="020B0604020202020204" pitchFamily="34" charset="0"/>
                <a:ea typeface="Times New Roman" panose="02020603050405020304" pitchFamily="18" charset="0"/>
              </a:rPr>
              <a:t>mà</a:t>
            </a:r>
            <a:r>
              <a:rPr lang="en-US" sz="2667" dirty="0">
                <a:solidFill>
                  <a:srgbClr val="333333"/>
                </a:solidFill>
                <a:latin typeface="Arial" panose="020B0604020202020204" pitchFamily="34" charset="0"/>
                <a:ea typeface="Times New Roman" panose="02020603050405020304" pitchFamily="18" charset="0"/>
              </a:rPr>
              <a:t> ô </a:t>
            </a:r>
            <a:r>
              <a:rPr lang="en-US" sz="2667" dirty="0" err="1">
                <a:solidFill>
                  <a:srgbClr val="333333"/>
                </a:solidFill>
                <a:latin typeface="Arial" panose="020B0604020202020204" pitchFamily="34" charset="0"/>
                <a:ea typeface="Times New Roman" panose="02020603050405020304" pitchFamily="18" charset="0"/>
              </a:rPr>
              <a:t>tô</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đi</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được</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theo</a:t>
            </a:r>
            <a:r>
              <a:rPr lang="en-US" sz="2667" dirty="0">
                <a:solidFill>
                  <a:srgbClr val="333333"/>
                </a:solidFill>
                <a:latin typeface="Arial" panose="020B0604020202020204" pitchFamily="34" charset="0"/>
                <a:ea typeface="Times New Roman" panose="02020603050405020304" pitchFamily="18" charset="0"/>
              </a:rPr>
              <a:t> 60t (km)</a:t>
            </a:r>
            <a:endParaRPr lang="en-US" sz="2667" dirty="0">
              <a:latin typeface="Times New Roman" panose="02020603050405020304" pitchFamily="18" charset="0"/>
              <a:ea typeface="Times New Roman" panose="02020603050405020304" pitchFamily="18" charset="0"/>
            </a:endParaRPr>
          </a:p>
          <a:p>
            <a:pPr algn="just">
              <a:lnSpc>
                <a:spcPct val="150000"/>
              </a:lnSpc>
            </a:pPr>
            <a:r>
              <a:rPr lang="en-US" sz="2667" dirty="0">
                <a:solidFill>
                  <a:srgbClr val="333333"/>
                </a:solidFill>
                <a:latin typeface="Arial" panose="020B0604020202020204" pitchFamily="34" charset="0"/>
                <a:ea typeface="Times New Roman" panose="02020603050405020304" pitchFamily="18" charset="0"/>
              </a:rPr>
              <a:t>b) </a:t>
            </a:r>
            <a:r>
              <a:rPr lang="en-US" sz="2667" dirty="0" err="1">
                <a:solidFill>
                  <a:srgbClr val="333333"/>
                </a:solidFill>
                <a:latin typeface="Arial" panose="020B0604020202020204" pitchFamily="34" charset="0"/>
                <a:ea typeface="Times New Roman" panose="02020603050405020304" pitchFamily="18" charset="0"/>
              </a:rPr>
              <a:t>Quãng</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đường</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mà</a:t>
            </a:r>
            <a:r>
              <a:rPr lang="en-US" sz="2667" dirty="0">
                <a:solidFill>
                  <a:srgbClr val="333333"/>
                </a:solidFill>
                <a:latin typeface="Arial" panose="020B0604020202020204" pitchFamily="34" charset="0"/>
                <a:ea typeface="Times New Roman" panose="02020603050405020304" pitchFamily="18" charset="0"/>
              </a:rPr>
              <a:t> ô </a:t>
            </a:r>
            <a:r>
              <a:rPr lang="en-US" sz="2667" dirty="0" err="1">
                <a:solidFill>
                  <a:srgbClr val="333333"/>
                </a:solidFill>
                <a:latin typeface="Arial" panose="020B0604020202020204" pitchFamily="34" charset="0"/>
                <a:ea typeface="Times New Roman" panose="02020603050405020304" pitchFamily="18" charset="0"/>
              </a:rPr>
              <a:t>tô</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đi</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được</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trong</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thời</a:t>
            </a:r>
            <a:r>
              <a:rPr lang="en-US" sz="2667" dirty="0">
                <a:solidFill>
                  <a:srgbClr val="333333"/>
                </a:solidFill>
                <a:latin typeface="Arial" panose="020B0604020202020204" pitchFamily="34" charset="0"/>
                <a:ea typeface="Times New Roman" panose="02020603050405020304" pitchFamily="18" charset="0"/>
              </a:rPr>
              <a:t> </a:t>
            </a:r>
            <a:r>
              <a:rPr lang="en-US" sz="2667" dirty="0" err="1">
                <a:solidFill>
                  <a:srgbClr val="333333"/>
                </a:solidFill>
                <a:latin typeface="Arial" panose="020B0604020202020204" pitchFamily="34" charset="0"/>
                <a:ea typeface="Times New Roman" panose="02020603050405020304" pitchFamily="18" charset="0"/>
              </a:rPr>
              <a:t>gian</a:t>
            </a:r>
            <a:r>
              <a:rPr lang="en-US" sz="2667" dirty="0">
                <a:solidFill>
                  <a:srgbClr val="333333"/>
                </a:solidFill>
                <a:latin typeface="Arial" panose="020B0604020202020204" pitchFamily="34" charset="0"/>
                <a:ea typeface="Times New Roman" panose="02020603050405020304" pitchFamily="18" charset="0"/>
              </a:rPr>
              <a:t> t = 2 (h) </a:t>
            </a:r>
            <a:r>
              <a:rPr lang="en-US" sz="2667" dirty="0" err="1">
                <a:solidFill>
                  <a:srgbClr val="333333"/>
                </a:solidFill>
                <a:latin typeface="Arial" panose="020B0604020202020204" pitchFamily="34" charset="0"/>
                <a:ea typeface="Times New Roman" panose="02020603050405020304" pitchFamily="18" charset="0"/>
              </a:rPr>
              <a:t>là</a:t>
            </a:r>
            <a:r>
              <a:rPr lang="en-US" sz="2667" dirty="0">
                <a:solidFill>
                  <a:srgbClr val="333333"/>
                </a:solidFill>
                <a:latin typeface="Arial" panose="020B0604020202020204" pitchFamily="34" charset="0"/>
                <a:ea typeface="Times New Roman" panose="02020603050405020304" pitchFamily="18" charset="0"/>
              </a:rPr>
              <a:t>:</a:t>
            </a:r>
          </a:p>
          <a:p>
            <a:pPr algn="ctr">
              <a:lnSpc>
                <a:spcPct val="150000"/>
              </a:lnSpc>
            </a:pPr>
            <a:r>
              <a:rPr lang="en-US" sz="2667" dirty="0">
                <a:solidFill>
                  <a:srgbClr val="333333"/>
                </a:solidFill>
                <a:latin typeface="Arial" panose="020B0604020202020204" pitchFamily="34" charset="0"/>
                <a:ea typeface="Times New Roman" panose="02020603050405020304" pitchFamily="18" charset="0"/>
              </a:rPr>
              <a:t> </a:t>
            </a:r>
            <a:r>
              <a:rPr lang="en-US" sz="2667" dirty="0">
                <a:solidFill>
                  <a:srgbClr val="333333"/>
                </a:solidFill>
                <a:latin typeface="Arial" panose="020B0604020202020204" pitchFamily="34" charset="0"/>
                <a:ea typeface="Times New Roman" panose="02020603050405020304" pitchFamily="18" charset="0"/>
              </a:rPr>
              <a:t>S = 60 . 2 = 120 (km)</a:t>
            </a:r>
            <a:endParaRPr lang="en-US" sz="2667"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8991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500"/>
                                        <p:tgtEl>
                                          <p:spTgt spid="4">
                                            <p:txEl>
                                              <p:pRg st="1" end="1"/>
                                            </p:txEl>
                                          </p:spTgt>
                                        </p:tgtEl>
                                      </p:cBhvr>
                                    </p:animEffect>
                                    <p:anim calcmode="lin" valueType="num">
                                      <p:cBhvr>
                                        <p:cTn id="3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1" end="1"/>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500"/>
                                        <p:tgtEl>
                                          <p:spTgt spid="4">
                                            <p:txEl>
                                              <p:pRg st="2" end="2"/>
                                            </p:txEl>
                                          </p:spTgt>
                                        </p:tgtEl>
                                      </p:cBhvr>
                                    </p:animEffect>
                                    <p:anim calcmode="lin" valueType="num">
                                      <p:cBhvr>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3"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584" y="1003680"/>
            <a:ext cx="780781" cy="81177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1687" y="5349836"/>
            <a:ext cx="2841356" cy="27432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476802" y="5097406"/>
            <a:ext cx="1362867" cy="104321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0668001" y="-1292288"/>
            <a:ext cx="2426479" cy="234265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611241" y="542368"/>
            <a:ext cx="2011603" cy="702233"/>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9826" y="1308189"/>
            <a:ext cx="548817" cy="271415"/>
          </a:xfrm>
          <a:prstGeom prst="rect">
            <a:avLst/>
          </a:prstGeom>
        </p:spPr>
      </p:pic>
      <p:sp>
        <p:nvSpPr>
          <p:cNvPr id="17" name="TextBox 16"/>
          <p:cNvSpPr txBox="1"/>
          <p:nvPr/>
        </p:nvSpPr>
        <p:spPr>
          <a:xfrm>
            <a:off x="4648200" y="533400"/>
            <a:ext cx="2997200" cy="707886"/>
          </a:xfrm>
          <a:prstGeom prst="rect">
            <a:avLst/>
          </a:prstGeom>
          <a:noFill/>
        </p:spPr>
        <p:txBody>
          <a:bodyPr wrap="square" rtlCol="0">
            <a:spAutoFit/>
          </a:bodyPr>
          <a:lstStyle/>
          <a:p>
            <a:pPr algn="ctr" defTabSz="609630">
              <a:defRPr/>
            </a:pPr>
            <a:r>
              <a:rPr lang="en-US" sz="4000" b="1" dirty="0">
                <a:solidFill>
                  <a:srgbClr val="1F497D"/>
                </a:solidFill>
                <a:latin typeface="Arial" panose="020B0604020202020204" pitchFamily="34" charset="0"/>
                <a:cs typeface="Arial" panose="020B0604020202020204" pitchFamily="34" charset="0"/>
              </a:rPr>
              <a:t>NHẬN XÉT</a:t>
            </a:r>
            <a:endParaRPr lang="en-US" sz="4000" b="1" dirty="0">
              <a:solidFill>
                <a:srgbClr val="1F497D"/>
              </a:solidFill>
              <a:latin typeface="Arial" panose="020B0604020202020204" pitchFamily="34" charset="0"/>
              <a:cs typeface="Arial" panose="020B0604020202020204" pitchFamily="34" charset="0"/>
            </a:endParaRPr>
          </a:p>
        </p:txBody>
      </p:sp>
      <p:grpSp>
        <p:nvGrpSpPr>
          <p:cNvPr id="11" name="Group 10"/>
          <p:cNvGrpSpPr/>
          <p:nvPr/>
        </p:nvGrpSpPr>
        <p:grpSpPr>
          <a:xfrm>
            <a:off x="1422400" y="1651000"/>
            <a:ext cx="9448800" cy="2438400"/>
            <a:chOff x="2133600" y="1943100"/>
            <a:chExt cx="14173200" cy="3657600"/>
          </a:xfrm>
        </p:grpSpPr>
        <p:sp>
          <p:nvSpPr>
            <p:cNvPr id="5" name="Rounded Rectangular Callout 4"/>
            <p:cNvSpPr/>
            <p:nvPr/>
          </p:nvSpPr>
          <p:spPr>
            <a:xfrm>
              <a:off x="2133600" y="1943100"/>
              <a:ext cx="14173200" cy="3657600"/>
            </a:xfrm>
            <a:prstGeom prst="wedgeRoundRectCallout">
              <a:avLst>
                <a:gd name="adj1" fmla="val -21178"/>
                <a:gd name="adj2" fmla="val 62388"/>
                <a:gd name="adj3" fmla="val 16667"/>
              </a:avLst>
            </a:prstGeom>
            <a:solidFill>
              <a:schemeClr val="bg1"/>
            </a:solidFill>
            <a:ln>
              <a:solidFill>
                <a:schemeClr val="tx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200"/>
            </a:p>
          </p:txBody>
        </p:sp>
        <p:sp>
          <p:nvSpPr>
            <p:cNvPr id="4" name="Rectangle 3"/>
            <p:cNvSpPr/>
            <p:nvPr/>
          </p:nvSpPr>
          <p:spPr>
            <a:xfrm>
              <a:off x="2895600" y="2324100"/>
              <a:ext cx="12649200" cy="2909066"/>
            </a:xfrm>
            <a:prstGeom prst="rect">
              <a:avLst/>
            </a:prstGeom>
          </p:spPr>
          <p:txBody>
            <a:bodyPr wrap="square">
              <a:spAutoFit/>
            </a:bodyPr>
            <a:lstStyle/>
            <a:p>
              <a:pPr algn="just">
                <a:lnSpc>
                  <a:spcPct val="150000"/>
                </a:lnSpc>
                <a:spcAft>
                  <a:spcPts val="800"/>
                </a:spcAft>
              </a:pPr>
              <a:r>
                <a:rPr lang="en-US" sz="2667" dirty="0" err="1">
                  <a:latin typeface="Arial" panose="020B0604020202020204" pitchFamily="34" charset="0"/>
                  <a:ea typeface="Calibri" panose="020F0502020204030204" pitchFamily="34" charset="0"/>
                  <a:cs typeface="Times New Roman" panose="02020603050405020304" pitchFamily="18" charset="0"/>
                </a:rPr>
                <a:t>Để</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tính</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giá</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trị</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của</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một</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biểu</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thức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đại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số</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tại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những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giá</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trị</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cho</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trước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của</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các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biến</a:t>
              </a:r>
              <a:r>
                <a:rPr lang="en-US" sz="2667" dirty="0">
                  <a:latin typeface="Arial" panose="020B0604020202020204" pitchFamily="34" charset="0"/>
                  <a:ea typeface="Calibri" panose="020F0502020204030204" pitchFamily="34" charset="0"/>
                  <a:cs typeface="Times New Roman" panose="02020603050405020304" pitchFamily="18" charset="0"/>
                </a:rPr>
                <a:t>, ta </a:t>
              </a:r>
              <a:r>
                <a:rPr lang="en-US" sz="2667" dirty="0" err="1">
                  <a:latin typeface="Arial" panose="020B0604020202020204" pitchFamily="34" charset="0"/>
                  <a:ea typeface="Calibri" panose="020F0502020204030204" pitchFamily="34" charset="0"/>
                  <a:cs typeface="Times New Roman" panose="02020603050405020304" pitchFamily="18" charset="0"/>
                </a:rPr>
                <a:t>thay</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những</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giá</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trị</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cho</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trước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đó</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vào</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biểu</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thức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rồi</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thực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hiện</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các</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phép</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tính</a:t>
              </a:r>
              <a:r>
                <a:rPr lang="en-US" sz="2667" dirty="0">
                  <a:latin typeface="Arial" panose="020B0604020202020204" pitchFamily="34" charset="0"/>
                  <a:ea typeface="Calibri" panose="020F0502020204030204" pitchFamily="34" charset="0"/>
                  <a:cs typeface="Times New Roman" panose="02020603050405020304" pitchFamily="18" charset="0"/>
                </a:rPr>
                <a:t>.</a:t>
              </a:r>
              <a:endParaRPr lang="en-US" sz="2133" dirty="0">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5" name="Picture 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5161">
            <a:off x="11247210" y="5891333"/>
            <a:ext cx="785357" cy="755371"/>
          </a:xfrm>
          <a:prstGeom prst="rect">
            <a:avLst/>
          </a:prstGeom>
        </p:spPr>
      </p:pic>
      <p:pic>
        <p:nvPicPr>
          <p:cNvPr id="16" name="Picture 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8686801" y="3612104"/>
            <a:ext cx="2325639" cy="3296653"/>
          </a:xfrm>
          <a:prstGeom prst="rect">
            <a:avLst/>
          </a:prstGeom>
        </p:spPr>
      </p:pic>
    </p:spTree>
    <p:extLst>
      <p:ext uri="{BB962C8B-B14F-4D97-AF65-F5344CB8AC3E}">
        <p14:creationId xmlns:p14="http://schemas.microsoft.com/office/powerpoint/2010/main" val="2372701370"/>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231573" y="5405706"/>
            <a:ext cx="749346" cy="1167537"/>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0755195" y="272334"/>
            <a:ext cx="944283" cy="929039"/>
          </a:xfrm>
          <a:prstGeom prst="rect">
            <a:avLst/>
          </a:prstGeom>
        </p:spPr>
      </p:pic>
      <p:grpSp>
        <p:nvGrpSpPr>
          <p:cNvPr id="9" name="Group 8"/>
          <p:cNvGrpSpPr/>
          <p:nvPr/>
        </p:nvGrpSpPr>
        <p:grpSpPr>
          <a:xfrm>
            <a:off x="4188507" y="391561"/>
            <a:ext cx="3708400" cy="711200"/>
            <a:chOff x="381000" y="190500"/>
            <a:chExt cx="5562600" cy="1066800"/>
          </a:xfrm>
          <a:solidFill>
            <a:schemeClr val="accent5"/>
          </a:solidFill>
        </p:grpSpPr>
        <p:sp>
          <p:nvSpPr>
            <p:cNvPr id="10" name="Rectangle 9"/>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1" name="Rectangle 10"/>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6</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43</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609600" y="1348785"/>
                <a:ext cx="10866214" cy="1323696"/>
              </a:xfrm>
              <a:prstGeom prst="rect">
                <a:avLst/>
              </a:prstGeom>
            </p:spPr>
            <p:txBody>
              <a:bodyPr wrap="square">
                <a:spAutoFit/>
              </a:bodyPr>
              <a:lstStyle/>
              <a:p>
                <a:pPr>
                  <a:lnSpc>
                    <a:spcPct val="15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Tính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giá</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trị</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của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các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𝐴</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𝑎</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𝑏</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𝐵</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𝑎</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𝑏</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𝐶</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𝑎</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𝑏</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tại</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𝑎</m:t>
                    </m:r>
                    <m:r>
                      <a:rPr lang="en-US" sz="2667">
                        <a:latin typeface="Cambria Math" panose="02040503050406030204" pitchFamily="18" charset="0"/>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𝑏</m:t>
                    </m:r>
                    <m:r>
                      <a:rPr lang="en-US" sz="2667">
                        <a:latin typeface="Cambria Math" panose="02040503050406030204" pitchFamily="18" charset="0"/>
                        <a:ea typeface="Calibri" panose="020F0502020204030204" pitchFamily="34" charset="0"/>
                        <a:cs typeface="Arial" panose="020B0604020202020204" pitchFamily="34" charset="0"/>
                      </a:rPr>
                      <m:t>=3</m:t>
                    </m:r>
                  </m:oMath>
                </a14:m>
                <a:r>
                  <a:rPr lang="en-US" sz="2667" dirty="0">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609600" y="1348785"/>
                <a:ext cx="10866214" cy="1323696"/>
              </a:xfrm>
              <a:prstGeom prst="rect">
                <a:avLst/>
              </a:prstGeom>
              <a:blipFill>
                <a:blip r:embed="rId12"/>
                <a:stretch>
                  <a:fillRect l="-1066" b="-5991"/>
                </a:stretch>
              </a:blipFill>
            </p:spPr>
            <p:txBody>
              <a:bodyPr/>
              <a:lstStyle/>
              <a:p>
                <a:r>
                  <a:rPr lang="en-US">
                    <a:noFill/>
                  </a:rPr>
                  <a:t> </a:t>
                </a:r>
              </a:p>
            </p:txBody>
          </p:sp>
        </mc:Fallback>
      </mc:AlternateContent>
      <p:sp>
        <p:nvSpPr>
          <p:cNvPr id="13" name="Oval Callout 12"/>
          <p:cNvSpPr/>
          <p:nvPr/>
        </p:nvSpPr>
        <p:spPr>
          <a:xfrm>
            <a:off x="5595146" y="2565400"/>
            <a:ext cx="1168400" cy="556691"/>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nvPr>
            </p:nvGraphicFramePr>
            <p:xfrm>
              <a:off x="839958" y="3479800"/>
              <a:ext cx="10678776" cy="3086100"/>
            </p:xfrm>
            <a:graphic>
              <a:graphicData uri="http://schemas.openxmlformats.org/drawingml/2006/table">
                <a:tbl>
                  <a:tblPr firstRow="1" firstCol="1" bandRow="1"/>
                  <a:tblGrid>
                    <a:gridCol w="3558831">
                      <a:extLst>
                        <a:ext uri="{9D8B030D-6E8A-4147-A177-3AD203B41FA5}">
                          <a16:colId xmlns:a16="http://schemas.microsoft.com/office/drawing/2014/main" val="2864700745"/>
                        </a:ext>
                      </a:extLst>
                    </a:gridCol>
                    <a:gridCol w="3873731">
                      <a:extLst>
                        <a:ext uri="{9D8B030D-6E8A-4147-A177-3AD203B41FA5}">
                          <a16:colId xmlns:a16="http://schemas.microsoft.com/office/drawing/2014/main" val="3120318547"/>
                        </a:ext>
                      </a:extLst>
                    </a:gridCol>
                    <a:gridCol w="3246214">
                      <a:extLst>
                        <a:ext uri="{9D8B030D-6E8A-4147-A177-3AD203B41FA5}">
                          <a16:colId xmlns:a16="http://schemas.microsoft.com/office/drawing/2014/main" val="388330913"/>
                        </a:ext>
                      </a:extLst>
                    </a:gridCol>
                  </a:tblGrid>
                  <a:tr h="1219200">
                    <a:tc>
                      <a:txBody>
                        <a:bodyPr/>
                        <a:lstStyle/>
                        <a:p>
                          <a:pPr algn="ctr">
                            <a:lnSpc>
                              <a:spcPct val="150000"/>
                            </a:lnSpc>
                          </a:pP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27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7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khi</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thay</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endParaRPr lang="en-US" sz="2700" b="1" dirty="0" smtClean="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27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𝒂</m:t>
                                </m:r>
                                <m:r>
                                  <a:rPr lang="en-US" sz="2700" b="1"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27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𝟐</m:t>
                                </m:r>
                                <m:r>
                                  <a:rPr lang="en-US" sz="27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7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𝒃</m:t>
                                </m:r>
                                <m:r>
                                  <a:rPr lang="en-US" sz="27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m:t>
                                </m:r>
                                <m:r>
                                  <a:rPr lang="en-US" sz="2700" b="1" i="1" dirty="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𝟑</m:t>
                                </m:r>
                              </m:oMath>
                            </m:oMathPara>
                          </a14:m>
                          <a:endParaRPr lang="en-US" sz="2700" b="1" i="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27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60960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700" b="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2700" b="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𝐴</m:t>
                                </m:r>
                                <m:r>
                                  <a:rPr lang="en-US" sz="27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2700" b="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420709"/>
                      </a:ext>
                    </a:extLst>
                  </a:tr>
                  <a:tr h="60960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2700" b="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2700" b="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𝐵</m:t>
                                </m:r>
                                <m:r>
                                  <a:rPr lang="en-US" sz="27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−7</m:t>
                                </m:r>
                              </m:oMath>
                            </m:oMathPara>
                          </a14:m>
                          <a:endParaRPr lang="en-US" sz="2700" b="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593011"/>
                      </a:ext>
                    </a:extLst>
                  </a:tr>
                  <a:tr h="60960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𝑏</m:t>
                                </m:r>
                              </m:oMath>
                            </m:oMathPara>
                          </a14:m>
                          <a:endParaRPr lang="en-US" sz="2700" b="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2700" b="0" i="1">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=−2.2+3</m:t>
                                </m:r>
                              </m:oMath>
                            </m:oMathPara>
                          </a14:m>
                          <a:endParaRPr lang="en-US" sz="2700" b="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sz="27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𝐶</m:t>
                                </m:r>
                                <m:r>
                                  <a:rPr lang="en-US" sz="2700" b="0" i="1" dirty="0" smtClean="0">
                                    <a:solidFill>
                                      <a:srgbClr val="333333"/>
                                    </a:solidFill>
                                    <a:effectLst/>
                                    <a:latin typeface="Cambria Math" panose="02040503050406030204" pitchFamily="18" charset="0"/>
                                    <a:ea typeface="Times New Roman" panose="02020603050405020304" pitchFamily="18" charset="0"/>
                                    <a:cs typeface="Arial" panose="020B0604020202020204" pitchFamily="34" charset="0"/>
                                  </a:rPr>
                                  <m:t> = −1</m:t>
                                </m:r>
                              </m:oMath>
                            </m:oMathPara>
                          </a14:m>
                          <a:endParaRPr lang="en-US" sz="2700" b="0"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900405"/>
                      </a:ext>
                    </a:extLst>
                  </a:tr>
                </a:tbl>
              </a:graphicData>
            </a:graphic>
          </p:graphicFrame>
        </mc:Choice>
        <mc:Fallback>
          <p:graphicFrame>
            <p:nvGraphicFramePr>
              <p:cNvPr id="3" name="Table 2"/>
              <p:cNvGraphicFramePr>
                <a:graphicFrameLocks noGrp="1"/>
              </p:cNvGraphicFramePr>
              <p:nvPr>
                <p:extLst/>
              </p:nvPr>
            </p:nvGraphicFramePr>
            <p:xfrm>
              <a:off x="839958" y="3479800"/>
              <a:ext cx="10678776" cy="3086100"/>
            </p:xfrm>
            <a:graphic>
              <a:graphicData uri="http://schemas.openxmlformats.org/drawingml/2006/table">
                <a:tbl>
                  <a:tblPr firstRow="1" firstCol="1" bandRow="1"/>
                  <a:tblGrid>
                    <a:gridCol w="3558831">
                      <a:extLst>
                        <a:ext uri="{9D8B030D-6E8A-4147-A177-3AD203B41FA5}">
                          <a16:colId xmlns:a16="http://schemas.microsoft.com/office/drawing/2014/main" val="2864700745"/>
                        </a:ext>
                      </a:extLst>
                    </a:gridCol>
                    <a:gridCol w="3873731">
                      <a:extLst>
                        <a:ext uri="{9D8B030D-6E8A-4147-A177-3AD203B41FA5}">
                          <a16:colId xmlns:a16="http://schemas.microsoft.com/office/drawing/2014/main" val="3120318547"/>
                        </a:ext>
                      </a:extLst>
                    </a:gridCol>
                    <a:gridCol w="3246214">
                      <a:extLst>
                        <a:ext uri="{9D8B030D-6E8A-4147-A177-3AD203B41FA5}">
                          <a16:colId xmlns:a16="http://schemas.microsoft.com/office/drawing/2014/main" val="388330913"/>
                        </a:ext>
                      </a:extLst>
                    </a:gridCol>
                  </a:tblGrid>
                  <a:tr h="1234440">
                    <a:tc>
                      <a:txBody>
                        <a:bodyPr/>
                        <a:lstStyle/>
                        <a:p>
                          <a:pPr algn="ctr">
                            <a:lnSpc>
                              <a:spcPct val="150000"/>
                            </a:lnSpc>
                          </a:pP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đại</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27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81" t="-493" r="-84119" b="-151232"/>
                          </a:stretch>
                        </a:blipFill>
                      </a:tcPr>
                    </a:tc>
                    <a:tc>
                      <a:txBody>
                        <a:bodyPr/>
                        <a:lstStyle/>
                        <a:p>
                          <a:pPr algn="ctr">
                            <a:lnSpc>
                              <a:spcPct val="150000"/>
                            </a:lnSpc>
                          </a:pP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Giá</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trị</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biểu</a:t>
                          </a:r>
                          <a:r>
                            <a:rPr lang="en-US" sz="27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2700" b="1" dirty="0">
                            <a:effectLst/>
                            <a:latin typeface="Arial" panose="020B0604020202020204" pitchFamily="34" charset="0"/>
                            <a:ea typeface="Times New Roman" panose="02020603050405020304" pitchFamily="18" charset="0"/>
                            <a:cs typeface="Arial" panose="020B0604020202020204" pitchFamily="34" charset="0"/>
                          </a:endParaRPr>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9727"/>
                      </a:ext>
                    </a:extLst>
                  </a:tr>
                  <a:tr h="617220">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71" t="-200000" r="-200514" b="-200980"/>
                          </a:stretch>
                        </a:blipFill>
                      </a:tcPr>
                    </a:tc>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81" t="-200000" r="-84119" b="-200980"/>
                          </a:stretch>
                        </a:blipFill>
                      </a:tcPr>
                    </a:tc>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081" t="-200000" r="-375" b="-200980"/>
                          </a:stretch>
                        </a:blipFill>
                      </a:tcPr>
                    </a:tc>
                    <a:extLst>
                      <a:ext uri="{0D108BD9-81ED-4DB2-BD59-A6C34878D82A}">
                        <a16:rowId xmlns:a16="http://schemas.microsoft.com/office/drawing/2014/main" val="1142420709"/>
                      </a:ext>
                    </a:extLst>
                  </a:tr>
                  <a:tr h="617220">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71" t="-302970" r="-200514" b="-102970"/>
                          </a:stretch>
                        </a:blipFill>
                      </a:tcPr>
                    </a:tc>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81" t="-302970" r="-84119" b="-102970"/>
                          </a:stretch>
                        </a:blipFill>
                      </a:tcPr>
                    </a:tc>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081" t="-302970" r="-375" b="-102970"/>
                          </a:stretch>
                        </a:blipFill>
                      </a:tcPr>
                    </a:tc>
                    <a:extLst>
                      <a:ext uri="{0D108BD9-81ED-4DB2-BD59-A6C34878D82A}">
                        <a16:rowId xmlns:a16="http://schemas.microsoft.com/office/drawing/2014/main" val="3184593011"/>
                      </a:ext>
                    </a:extLst>
                  </a:tr>
                  <a:tr h="617220">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171" t="-399020" r="-200514" b="-1961"/>
                          </a:stretch>
                        </a:blipFill>
                      </a:tcPr>
                    </a:tc>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91981" t="-399020" r="-84119" b="-1961"/>
                          </a:stretch>
                        </a:blipFill>
                      </a:tcPr>
                    </a:tc>
                    <a:tc>
                      <a:txBody>
                        <a:bodyPr/>
                        <a:lstStyle/>
                        <a:p>
                          <a:endParaRPr lang="en-US"/>
                        </a:p>
                      </a:txBody>
                      <a:tcPr marL="45720" marR="457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13"/>
                          <a:stretch>
                            <a:fillRect l="-229081" t="-399020" r="-375" b="-1961"/>
                          </a:stretch>
                        </a:blipFill>
                      </a:tcPr>
                    </a:tc>
                    <a:extLst>
                      <a:ext uri="{0D108BD9-81ED-4DB2-BD59-A6C34878D82A}">
                        <a16:rowId xmlns:a16="http://schemas.microsoft.com/office/drawing/2014/main" val="1725900405"/>
                      </a:ext>
                    </a:extLst>
                  </a:tr>
                </a:tbl>
              </a:graphicData>
            </a:graphic>
          </p:graphicFrame>
        </mc:Fallback>
      </mc:AlternateContent>
    </p:spTree>
    <p:extLst>
      <p:ext uri="{BB962C8B-B14F-4D97-AF65-F5344CB8AC3E}">
        <p14:creationId xmlns:p14="http://schemas.microsoft.com/office/powerpoint/2010/main" val="68472606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135702" y="3164627"/>
            <a:ext cx="654214" cy="1019314"/>
          </a:xfrm>
          <a:prstGeom prst="rect">
            <a:avLst/>
          </a:prstGeom>
        </p:spPr>
      </p:pic>
      <p:pic>
        <p:nvPicPr>
          <p:cNvPr id="12"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0949981" y="410419"/>
            <a:ext cx="903275" cy="932413"/>
          </a:xfrm>
          <a:prstGeom prst="rect">
            <a:avLst/>
          </a:prstGeom>
        </p:spPr>
      </p:pic>
      <p:sp>
        <p:nvSpPr>
          <p:cNvPr id="15" name="Oval Callout 14"/>
          <p:cNvSpPr/>
          <p:nvPr/>
        </p:nvSpPr>
        <p:spPr>
          <a:xfrm>
            <a:off x="5389181" y="2632617"/>
            <a:ext cx="1168400" cy="64398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grpSp>
        <p:nvGrpSpPr>
          <p:cNvPr id="7" name="Group 6"/>
          <p:cNvGrpSpPr/>
          <p:nvPr/>
        </p:nvGrpSpPr>
        <p:grpSpPr>
          <a:xfrm>
            <a:off x="1261237" y="521025"/>
            <a:ext cx="3708400" cy="711200"/>
            <a:chOff x="381000" y="190500"/>
            <a:chExt cx="5562600" cy="1066800"/>
          </a:xfrm>
          <a:solidFill>
            <a:schemeClr val="accent5"/>
          </a:solidFill>
        </p:grpSpPr>
        <p:sp>
          <p:nvSpPr>
            <p:cNvPr id="8" name="Rectangle 7"/>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9" name="Rectangle 8"/>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7</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44</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1181722" y="1507266"/>
                <a:ext cx="9464194" cy="708014"/>
              </a:xfrm>
              <a:prstGeom prst="rect">
                <a:avLst/>
              </a:prstGeom>
            </p:spPr>
            <p:txBody>
              <a:bodyPr wrap="none">
                <a:spAutoFit/>
              </a:bodyPr>
              <a:lstStyle/>
              <a:p>
                <a:pPr algn="just">
                  <a:lnSpc>
                    <a:spcPct val="150000"/>
                  </a:lnSpc>
                </a:pP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Tính</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𝑇</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𝑎</m:t>
                    </m:r>
                    <m:sSup>
                      <m:sSup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𝑏</m:t>
                        </m:r>
                      </m:e>
                      <m:sup>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𝑐</m:t>
                    </m:r>
                  </m:oMath>
                </a14:m>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tại</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𝑎</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 = −5, </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𝑏</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 = −2, </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𝑐</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 = 6</m:t>
                    </m:r>
                  </m:oMath>
                </a14:m>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667" dirty="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181722" y="1507266"/>
                <a:ext cx="9464194" cy="708014"/>
              </a:xfrm>
              <a:prstGeom prst="rect">
                <a:avLst/>
              </a:prstGeom>
              <a:blipFill>
                <a:blip r:embed="rId12"/>
                <a:stretch>
                  <a:fillRect l="-1224" r="-322" b="-120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168400" y="3711139"/>
                <a:ext cx="9956800" cy="1323696"/>
              </a:xfrm>
              <a:prstGeom prst="rect">
                <a:avLst/>
              </a:prstGeom>
            </p:spPr>
            <p:txBody>
              <a:bodyPr wrap="square">
                <a:spAutoFit/>
              </a:bodyPr>
              <a:lstStyle/>
              <a:p>
                <a:pPr algn="just">
                  <a:lnSpc>
                    <a:spcPct val="150000"/>
                  </a:lnSpc>
                </a:pP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𝑎</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 = −5, </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𝑏</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 = −2, </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𝑐</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 = 6</m:t>
                    </m:r>
                  </m:oMath>
                </a14:m>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đã</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cho</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667"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𝑇</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=−(−5).(−2</m:t>
                      </m:r>
                      <m:sSup>
                        <m:sSup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e>
                        <m:sup>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sup>
                      </m:sSup>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.6=−240</m:t>
                      </m:r>
                    </m:oMath>
                  </m:oMathPara>
                </a14:m>
                <a:endParaRPr lang="en-US" sz="2667" dirty="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168400" y="3711139"/>
                <a:ext cx="9956800" cy="1323696"/>
              </a:xfrm>
              <a:prstGeom prst="rect">
                <a:avLst/>
              </a:prstGeom>
              <a:blipFill>
                <a:blip r:embed="rId13"/>
                <a:stretch>
                  <a:fillRect l="-1164" r="-367"/>
                </a:stretch>
              </a:blipFill>
            </p:spPr>
            <p:txBody>
              <a:bodyPr/>
              <a:lstStyle/>
              <a:p>
                <a:r>
                  <a:rPr lang="en-US">
                    <a:noFill/>
                  </a:rPr>
                  <a:t> </a:t>
                </a:r>
              </a:p>
            </p:txBody>
          </p:sp>
        </mc:Fallback>
      </mc:AlternateContent>
      <p:grpSp>
        <p:nvGrpSpPr>
          <p:cNvPr id="13" name="Group 3"/>
          <p:cNvGrpSpPr/>
          <p:nvPr/>
        </p:nvGrpSpPr>
        <p:grpSpPr>
          <a:xfrm>
            <a:off x="-533400" y="6273800"/>
            <a:ext cx="13360400" cy="1557897"/>
            <a:chOff x="0" y="0"/>
            <a:chExt cx="3019157" cy="790488"/>
          </a:xfrm>
        </p:grpSpPr>
        <p:sp>
          <p:nvSpPr>
            <p:cNvPr id="16"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18800" y="4902200"/>
            <a:ext cx="921628" cy="1727200"/>
          </a:xfrm>
          <a:prstGeom prst="rect">
            <a:avLst/>
          </a:prstGeom>
        </p:spPr>
      </p:pic>
    </p:spTree>
    <p:extLst>
      <p:ext uri="{BB962C8B-B14F-4D97-AF65-F5344CB8AC3E}">
        <p14:creationId xmlns:p14="http://schemas.microsoft.com/office/powerpoint/2010/main" val="28726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anim calcmode="lin" valueType="num">
                                      <p:cBhvr>
                                        <p:cTn id="2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4">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anim calcmode="lin" valueType="num">
                                      <p:cBhvr>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1349" y="1050318"/>
            <a:ext cx="603356" cy="591289"/>
          </a:xfrm>
          <a:prstGeom prst="rect">
            <a:avLst/>
          </a:prstGeom>
        </p:spPr>
      </p:pic>
      <p:grpSp>
        <p:nvGrpSpPr>
          <p:cNvPr id="26" name="Group 3"/>
          <p:cNvGrpSpPr/>
          <p:nvPr/>
        </p:nvGrpSpPr>
        <p:grpSpPr>
          <a:xfrm>
            <a:off x="-131349" y="6426200"/>
            <a:ext cx="13360400" cy="1557897"/>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9"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608880" y="-39245"/>
            <a:ext cx="1093781" cy="954573"/>
          </a:xfrm>
          <a:prstGeom prst="rect">
            <a:avLst/>
          </a:prstGeom>
        </p:spPr>
      </p:pic>
      <p:pic>
        <p:nvPicPr>
          <p:cNvPr id="18" name="Picture 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49472" y="5422041"/>
            <a:ext cx="804907" cy="1254104"/>
          </a:xfrm>
          <a:prstGeom prst="rect">
            <a:avLst/>
          </a:prstGeom>
        </p:spPr>
      </p:pic>
      <p:pic>
        <p:nvPicPr>
          <p:cNvPr id="21" name="Picture 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763478" y="4788690"/>
            <a:ext cx="1432151" cy="1790189"/>
          </a:xfrm>
          <a:prstGeom prst="rect">
            <a:avLst/>
          </a:prstGeom>
        </p:spPr>
      </p:pic>
      <p:sp>
        <p:nvSpPr>
          <p:cNvPr id="15" name="Oval Callout 14"/>
          <p:cNvSpPr/>
          <p:nvPr/>
        </p:nvSpPr>
        <p:spPr>
          <a:xfrm>
            <a:off x="5486400" y="4298144"/>
            <a:ext cx="1168400" cy="502457"/>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grpSp>
        <p:nvGrpSpPr>
          <p:cNvPr id="16" name="Group 15"/>
          <p:cNvGrpSpPr/>
          <p:nvPr/>
        </p:nvGrpSpPr>
        <p:grpSpPr>
          <a:xfrm>
            <a:off x="833505" y="431800"/>
            <a:ext cx="3708400" cy="711200"/>
            <a:chOff x="381000" y="190500"/>
            <a:chExt cx="5562600" cy="1066800"/>
          </a:xfrm>
          <a:solidFill>
            <a:schemeClr val="accent5"/>
          </a:solidFill>
        </p:grpSpPr>
        <p:sp>
          <p:nvSpPr>
            <p:cNvPr id="22" name="Rectangle 21"/>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23" name="Rectangle 22"/>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8</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44</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812801" y="1339292"/>
                <a:ext cx="10625963" cy="2760243"/>
              </a:xfrm>
              <a:prstGeom prst="rect">
                <a:avLst/>
              </a:prstGeom>
            </p:spPr>
            <p:txBody>
              <a:bodyPr wrap="square">
                <a:spAutoFit/>
              </a:bodyPr>
              <a:lstStyle/>
              <a:p>
                <a:pPr>
                  <a:lnSpc>
                    <a:spcPct val="15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Khi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tính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giá</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trị</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𝑆</m:t>
                    </m:r>
                    <m:r>
                      <a:rPr lang="en-US" sz="2667">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tại</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bạn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Hoa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làm</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như</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sau</a:t>
                </a:r>
                <a:r>
                  <a:rPr lang="en-US" sz="2667"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800"/>
                  </a:spcAft>
                </a:pPr>
                <a14:m>
                  <m:oMathPara xmlns:m="http://schemas.openxmlformats.org/officeDocument/2006/math">
                    <m:oMathParaPr>
                      <m:jc m:val="centerGroup"/>
                    </m:oMathParaPr>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𝑆</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a:latin typeface="Cambria Math" panose="02040503050406030204" pitchFamily="18" charset="0"/>
                              <a:ea typeface="Calibri" panose="020F0502020204030204" pitchFamily="34" charset="0"/>
                              <a:cs typeface="Arial" panose="020B0604020202020204" pitchFamily="34" charset="0"/>
                            </a:rPr>
                            <m:t>2</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2.2=</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4</m:t>
                      </m:r>
                      <m:r>
                        <m:rPr>
                          <m:nor/>
                        </m:rPr>
                        <a:rPr lang="en-US" sz="2667">
                          <a:latin typeface="Arial" panose="020B0604020202020204" pitchFamily="34" charset="0"/>
                          <a:ea typeface="Calibri" panose="020F0502020204030204" pitchFamily="34" charset="0"/>
                          <a:cs typeface="Arial" panose="020B0604020202020204" pitchFamily="34" charset="0"/>
                        </a:rPr>
                        <m:t>.</m:t>
                      </m:r>
                      <m:r>
                        <m:rPr>
                          <m:nor/>
                        </m:rPr>
                        <a:rPr lang="en-US" sz="2667" i="1">
                          <a:latin typeface="Arial" panose="020B0604020202020204" pitchFamily="34" charset="0"/>
                          <a:ea typeface="Calibri" panose="020F0502020204030204" pitchFamily="34" charset="0"/>
                          <a:cs typeface="Arial" panose="020B0604020202020204" pitchFamily="34" charset="0"/>
                        </a:rPr>
                        <m:t> </m:t>
                      </m:r>
                    </m:oMath>
                  </m:oMathPara>
                </a14:m>
                <a:endParaRPr lang="en-US" sz="2667"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2667" dirty="0">
                    <a:latin typeface="Arial" panose="020B0604020202020204" pitchFamily="34" charset="0"/>
                    <a:ea typeface="Calibri" panose="020F0502020204030204" pitchFamily="34" charset="0"/>
                    <a:cs typeface="Arial" panose="020B0604020202020204" pitchFamily="34" charset="0"/>
                  </a:rPr>
                  <a:t>Theo </a:t>
                </a:r>
                <a:r>
                  <a:rPr lang="en-US" sz="2667" dirty="0" err="1">
                    <a:latin typeface="Arial" panose="020B0604020202020204" pitchFamily="34" charset="0"/>
                    <a:ea typeface="Calibri" panose="020F0502020204030204" pitchFamily="34" charset="0"/>
                    <a:cs typeface="Arial" panose="020B0604020202020204" pitchFamily="34" charset="0"/>
                  </a:rPr>
                  <a:t>em</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bạn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Hoa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đã</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tính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đúng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chưa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Nếu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bạn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Hoa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tính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chưa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đúng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em</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hãy</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tính</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lại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cho</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đúng</a:t>
                </a:r>
                <a:r>
                  <a:rPr lang="en-US" sz="2667" dirty="0">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812801" y="1339292"/>
                <a:ext cx="10625963" cy="2760243"/>
              </a:xfrm>
              <a:prstGeom prst="rect">
                <a:avLst/>
              </a:prstGeom>
              <a:blipFill>
                <a:blip r:embed="rId21"/>
                <a:stretch>
                  <a:fillRect l="-1090" r="-1664" b="-22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446017" y="5215194"/>
                <a:ext cx="8752974" cy="531492"/>
              </a:xfrm>
              <a:prstGeom prst="rect">
                <a:avLst/>
              </a:prstGeom>
            </p:spPr>
            <p:txBody>
              <a:bodyPr wrap="none">
                <a:spAutoFit/>
              </a:bodyPr>
              <a:lstStyle/>
              <a:p>
                <a:pPr>
                  <a:lnSpc>
                    <a:spcPct val="107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Bạn</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Hoa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làm</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chưa</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đúng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vì</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𝑆</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a:latin typeface="Cambria Math" panose="02040503050406030204" pitchFamily="18" charset="0"/>
                            <a:ea typeface="Calibri" panose="020F0502020204030204" pitchFamily="34" charset="0"/>
                            <a:cs typeface="Arial" panose="020B0604020202020204" pitchFamily="34" charset="0"/>
                          </a:rPr>
                          <m:t>)</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2)=4</m:t>
                    </m:r>
                  </m:oMath>
                </a14:m>
                <a:r>
                  <a:rPr lang="en-US" sz="2667" dirty="0">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1446017" y="5215194"/>
                <a:ext cx="8752974" cy="531492"/>
              </a:xfrm>
              <a:prstGeom prst="rect">
                <a:avLst/>
              </a:prstGeom>
              <a:blipFill>
                <a:blip r:embed="rId22"/>
                <a:stretch>
                  <a:fillRect l="-1323" t="-11494" r="-418" b="-24138"/>
                </a:stretch>
              </a:blipFill>
            </p:spPr>
            <p:txBody>
              <a:bodyPr/>
              <a:lstStyle/>
              <a:p>
                <a:r>
                  <a:rPr lang="en-US">
                    <a:noFill/>
                  </a:rPr>
                  <a:t> </a:t>
                </a:r>
              </a:p>
            </p:txBody>
          </p:sp>
        </mc:Fallback>
      </mc:AlternateContent>
    </p:spTree>
    <p:extLst>
      <p:ext uri="{BB962C8B-B14F-4D97-AF65-F5344CB8AC3E}">
        <p14:creationId xmlns:p14="http://schemas.microsoft.com/office/powerpoint/2010/main" val="3630516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296479" y="512019"/>
            <a:ext cx="903275" cy="932413"/>
          </a:xfrm>
          <a:prstGeom prst="rect">
            <a:avLst/>
          </a:prstGeom>
        </p:spPr>
      </p:pic>
      <p:sp>
        <p:nvSpPr>
          <p:cNvPr id="15" name="Oval Callout 14"/>
          <p:cNvSpPr/>
          <p:nvPr/>
        </p:nvSpPr>
        <p:spPr>
          <a:xfrm>
            <a:off x="5561865" y="2717800"/>
            <a:ext cx="1168400" cy="64398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pic>
        <p:nvPicPr>
          <p:cNvPr id="9"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a:off x="11282083" y="4406937"/>
            <a:ext cx="1028187" cy="1601993"/>
          </a:xfrm>
          <a:prstGeom prst="rect">
            <a:avLst/>
          </a:prstGeom>
        </p:spPr>
      </p:pic>
      <p:grpSp>
        <p:nvGrpSpPr>
          <p:cNvPr id="10" name="Group 9"/>
          <p:cNvGrpSpPr/>
          <p:nvPr/>
        </p:nvGrpSpPr>
        <p:grpSpPr>
          <a:xfrm>
            <a:off x="4444265" y="509271"/>
            <a:ext cx="3403600" cy="784830"/>
            <a:chOff x="7162800" y="452704"/>
            <a:chExt cx="4648200" cy="1338789"/>
          </a:xfrm>
          <a:solidFill>
            <a:srgbClr val="FFE07D"/>
          </a:solidFill>
        </p:grpSpPr>
        <p:grpSp>
          <p:nvGrpSpPr>
            <p:cNvPr id="11" name="Group 6"/>
            <p:cNvGrpSpPr/>
            <p:nvPr/>
          </p:nvGrpSpPr>
          <p:grpSpPr>
            <a:xfrm>
              <a:off x="7162800" y="539360"/>
              <a:ext cx="4648200" cy="1136203"/>
              <a:chOff x="0" y="0"/>
              <a:chExt cx="8385740" cy="2387260"/>
            </a:xfrm>
            <a:grpFill/>
          </p:grpSpPr>
          <p:sp>
            <p:nvSpPr>
              <p:cNvPr id="14"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3" name="Rectangle 12"/>
            <p:cNvSpPr/>
            <p:nvPr/>
          </p:nvSpPr>
          <p:spPr>
            <a:xfrm>
              <a:off x="7332978" y="452704"/>
              <a:ext cx="4316579" cy="13387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609630">
                <a:lnSpc>
                  <a:spcPct val="150000"/>
                </a:lnSpc>
                <a:spcAft>
                  <a:spcPts val="533"/>
                </a:spcAft>
                <a:defRPr/>
              </a:pPr>
              <a:r>
                <a:rPr lang="nl-NL"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6</a:t>
              </a:r>
              <a:endParaRPr lang="en-US"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1560323" y="1701800"/>
                <a:ext cx="9228296" cy="531492"/>
              </a:xfrm>
              <a:prstGeom prst="rect">
                <a:avLst/>
              </a:prstGeom>
            </p:spPr>
            <p:txBody>
              <a:bodyPr wrap="none">
                <a:spAutoFit/>
              </a:bodyPr>
              <a:lstStyle/>
              <a:p>
                <a:pPr>
                  <a:lnSpc>
                    <a:spcPct val="107000"/>
                  </a:lnSpc>
                  <a:spcAft>
                    <a:spcPts val="800"/>
                  </a:spcAft>
                </a:pPr>
                <a:r>
                  <a:rPr lang="en-US" sz="2667" dirty="0" err="1">
                    <a:latin typeface="Arial" panose="020B0604020202020204" pitchFamily="34" charset="0"/>
                    <a:ea typeface="Calibri" panose="020F0502020204030204" pitchFamily="34" charset="0"/>
                    <a:cs typeface="Times New Roman" panose="02020603050405020304" pitchFamily="18" charset="0"/>
                  </a:rPr>
                  <a:t>Tính</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giá</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trị</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của</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biểu</a:t>
                </a:r>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thức</a:t>
                </a:r>
                <a:r>
                  <a:rPr lang="en-US" sz="2667"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𝐷</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5</m:t>
                    </m:r>
                    <m:r>
                      <a:rPr lang="en-US" sz="2667" i="1">
                        <a:latin typeface="Cambria Math" panose="02040503050406030204" pitchFamily="18" charset="0"/>
                        <a:ea typeface="Calibri" panose="020F0502020204030204" pitchFamily="34" charset="0"/>
                        <a:cs typeface="Arial" panose="020B0604020202020204" pitchFamily="34" charset="0"/>
                      </a:rPr>
                      <m:t>𝑥</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𝑦</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r>
                      <a:rPr lang="en-US" sz="2667">
                        <a:latin typeface="Cambria Math" panose="02040503050406030204" pitchFamily="18" charset="0"/>
                        <a:ea typeface="Calibri" panose="020F0502020204030204" pitchFamily="34" charset="0"/>
                        <a:cs typeface="Arial" panose="020B0604020202020204" pitchFamily="34" charset="0"/>
                      </a:rPr>
                      <m:t>+1</m:t>
                    </m:r>
                  </m:oMath>
                </a14:m>
                <a:r>
                  <a:rPr lang="en-US" sz="2667" dirty="0">
                    <a:latin typeface="Arial" panose="020B0604020202020204" pitchFamily="34" charset="0"/>
                    <a:ea typeface="Calibri" panose="020F0502020204030204" pitchFamily="34" charset="0"/>
                    <a:cs typeface="Times New Roman" panose="02020603050405020304" pitchFamily="18" charset="0"/>
                  </a:rPr>
                  <a:t> </a:t>
                </a:r>
                <a:r>
                  <a:rPr lang="en-US" sz="2667" dirty="0" err="1">
                    <a:latin typeface="Arial" panose="020B0604020202020204" pitchFamily="34" charset="0"/>
                    <a:ea typeface="Calibri" panose="020F0502020204030204" pitchFamily="34" charset="0"/>
                    <a:cs typeface="Times New Roman" panose="02020603050405020304" pitchFamily="18" charset="0"/>
                  </a:rPr>
                  <a:t>tại</a:t>
                </a:r>
                <a:r>
                  <a:rPr lang="en-US" sz="2667"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=10,</m:t>
                    </m:r>
                    <m:r>
                      <a:rPr lang="en-US" sz="2667" i="1">
                        <a:latin typeface="Cambria Math" panose="02040503050406030204" pitchFamily="18" charset="0"/>
                        <a:ea typeface="Calibri" panose="020F0502020204030204" pitchFamily="34" charset="0"/>
                        <a:cs typeface="Arial" panose="020B0604020202020204" pitchFamily="34" charset="0"/>
                      </a:rPr>
                      <m:t>𝑦</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3</m:t>
                    </m:r>
                  </m:oMath>
                </a14:m>
                <a:r>
                  <a:rPr lang="en-US" sz="2667" dirty="0">
                    <a:latin typeface="Arial" panose="020B0604020202020204" pitchFamily="34" charset="0"/>
                    <a:ea typeface="Calibri" panose="020F0502020204030204" pitchFamily="34" charset="0"/>
                    <a:cs typeface="Times New Roman" panose="02020603050405020304" pitchFamily="18" charset="0"/>
                  </a:rPr>
                  <a:t>.</a:t>
                </a:r>
                <a:endParaRPr lang="en-US" sz="2667"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560323" y="1701800"/>
                <a:ext cx="9228296" cy="531492"/>
              </a:xfrm>
              <a:prstGeom prst="rect">
                <a:avLst/>
              </a:prstGeom>
              <a:blipFill>
                <a:blip r:embed="rId13"/>
                <a:stretch>
                  <a:fillRect l="-1255" t="-11494" r="-330" b="-252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560323" y="3784601"/>
                <a:ext cx="9401123" cy="2144561"/>
              </a:xfrm>
              <a:prstGeom prst="rect">
                <a:avLst/>
              </a:prstGeom>
            </p:spPr>
            <p:txBody>
              <a:bodyPr wrap="square">
                <a:spAutoFit/>
              </a:bodyPr>
              <a:lstStyle/>
              <a:p>
                <a:pPr marL="20321" marR="20321" algn="just">
                  <a:lnSpc>
                    <a:spcPct val="150000"/>
                  </a:lnSpc>
                  <a:spcAft>
                    <a:spcPts val="800"/>
                  </a:spcAft>
                </a:pP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trên</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0321" marR="20321"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 −5 . 10 . </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(−3)2 + 1 = −449.</m:t>
                      </m:r>
                    </m:oMath>
                  </m:oMathPara>
                </a14:m>
                <a:endParaRPr lang="en-US" sz="2667" dirty="0">
                  <a:latin typeface="Arial" panose="020B0604020202020204" pitchFamily="34" charset="0"/>
                  <a:ea typeface="Calibri" panose="020F0502020204030204" pitchFamily="34" charset="0"/>
                  <a:cs typeface="Arial" panose="020B0604020202020204" pitchFamily="34" charset="0"/>
                </a:endParaRPr>
              </a:p>
              <a:p>
                <a:pPr marL="20321" marR="20321" algn="just">
                  <a:lnSpc>
                    <a:spcPct val="150000"/>
                  </a:lnSpc>
                  <a:spcAft>
                    <a:spcPts val="800"/>
                  </a:spcAft>
                </a:pP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Vậy</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𝐷</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 −449 </m:t>
                    </m:r>
                  </m:oMath>
                </a14:m>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x = 10, y = -3.</a:t>
                </a:r>
                <a:endParaRPr lang="en-US" sz="2667"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560323" y="3784601"/>
                <a:ext cx="9401123" cy="2144561"/>
              </a:xfrm>
              <a:prstGeom prst="rect">
                <a:avLst/>
              </a:prstGeom>
              <a:blipFill>
                <a:blip r:embed="rId14"/>
                <a:stretch>
                  <a:fillRect l="-1038" b="-2841"/>
                </a:stretch>
              </a:blipFill>
            </p:spPr>
            <p:txBody>
              <a:bodyPr/>
              <a:lstStyle/>
              <a:p>
                <a:r>
                  <a:rPr lang="en-US">
                    <a:noFill/>
                  </a:rPr>
                  <a:t> </a:t>
                </a:r>
              </a:p>
            </p:txBody>
          </p:sp>
        </mc:Fallback>
      </mc:AlternateContent>
      <p:pic>
        <p:nvPicPr>
          <p:cNvPr id="17"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336756" y="5994213"/>
            <a:ext cx="1071817" cy="1030893"/>
          </a:xfrm>
          <a:prstGeom prst="rect">
            <a:avLst/>
          </a:prstGeom>
        </p:spPr>
      </p:pic>
    </p:spTree>
    <p:extLst>
      <p:ext uri="{BB962C8B-B14F-4D97-AF65-F5344CB8AC3E}">
        <p14:creationId xmlns:p14="http://schemas.microsoft.com/office/powerpoint/2010/main" val="12078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anim calcmode="lin" valueType="num">
                                      <p:cBhvr>
                                        <p:cTn id="23" dur="500" fill="hold"/>
                                        <p:tgtEl>
                                          <p:spTgt spid="3"/>
                                        </p:tgtEl>
                                        <p:attrNameLst>
                                          <p:attrName>ppt_x</p:attrName>
                                        </p:attrNameLst>
                                      </p:cBhvr>
                                      <p:tavLst>
                                        <p:tav tm="0">
                                          <p:val>
                                            <p:strVal val="#ppt_x"/>
                                          </p:val>
                                        </p:tav>
                                        <p:tav tm="100000">
                                          <p:val>
                                            <p:strVal val="#ppt_x"/>
                                          </p:val>
                                        </p:tav>
                                      </p:tavLst>
                                    </p:anim>
                                    <p:anim calcmode="lin" valueType="num">
                                      <p:cBhvr>
                                        <p:cTn id="2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546891" y="-26807"/>
            <a:ext cx="1093781" cy="954573"/>
          </a:xfrm>
          <a:prstGeom prst="rect">
            <a:avLst/>
          </a:prstGeom>
        </p:spPr>
      </p:pic>
      <p:grpSp>
        <p:nvGrpSpPr>
          <p:cNvPr id="18" name="Group 17"/>
          <p:cNvGrpSpPr/>
          <p:nvPr/>
        </p:nvGrpSpPr>
        <p:grpSpPr>
          <a:xfrm>
            <a:off x="152400" y="5860535"/>
            <a:ext cx="964054" cy="811776"/>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509793">
            <a:off x="11380455" y="7213"/>
            <a:ext cx="1002545" cy="1562039"/>
          </a:xfrm>
          <a:prstGeom prst="rect">
            <a:avLst/>
          </a:prstGeom>
        </p:spPr>
      </p:pic>
      <p:grpSp>
        <p:nvGrpSpPr>
          <p:cNvPr id="11" name="Group 10"/>
          <p:cNvGrpSpPr/>
          <p:nvPr/>
        </p:nvGrpSpPr>
        <p:grpSpPr>
          <a:xfrm>
            <a:off x="1588169" y="396220"/>
            <a:ext cx="3403600" cy="784830"/>
            <a:chOff x="7162800" y="452704"/>
            <a:chExt cx="4648200" cy="1338789"/>
          </a:xfrm>
          <a:solidFill>
            <a:srgbClr val="FFE07D"/>
          </a:solidFill>
        </p:grpSpPr>
        <p:grpSp>
          <p:nvGrpSpPr>
            <p:cNvPr id="12" name="Group 6"/>
            <p:cNvGrpSpPr/>
            <p:nvPr/>
          </p:nvGrpSpPr>
          <p:grpSpPr>
            <a:xfrm>
              <a:off x="7162800" y="539360"/>
              <a:ext cx="4648200" cy="1136203"/>
              <a:chOff x="0" y="0"/>
              <a:chExt cx="8385740" cy="2387260"/>
            </a:xfrm>
            <a:grpFill/>
          </p:grpSpPr>
          <p:sp>
            <p:nvSpPr>
              <p:cNvPr id="1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6" name="Rectangle 15"/>
            <p:cNvSpPr/>
            <p:nvPr/>
          </p:nvSpPr>
          <p:spPr>
            <a:xfrm>
              <a:off x="7332978" y="452704"/>
              <a:ext cx="4316579" cy="133878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609630">
                <a:lnSpc>
                  <a:spcPct val="150000"/>
                </a:lnSpc>
                <a:spcAft>
                  <a:spcPts val="533"/>
                </a:spcAft>
                <a:defRPr/>
              </a:pPr>
              <a:r>
                <a:rPr lang="nl-NL"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7</a:t>
              </a:r>
              <a:endParaRPr lang="en-US"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2" name="Rectangle 1"/>
              <p:cNvSpPr/>
              <p:nvPr/>
            </p:nvSpPr>
            <p:spPr>
              <a:xfrm>
                <a:off x="1564105" y="1353577"/>
                <a:ext cx="9601200" cy="1323696"/>
              </a:xfrm>
              <a:prstGeom prst="rect">
                <a:avLst/>
              </a:prstGeom>
            </p:spPr>
            <p:txBody>
              <a:bodyPr wrap="square">
                <a:spAutoFit/>
              </a:bodyPr>
              <a:lstStyle/>
              <a:p>
                <a:pPr>
                  <a:lnSpc>
                    <a:spcPct val="150000"/>
                  </a:lnSpc>
                  <a:spcAft>
                    <a:spcPts val="800"/>
                  </a:spcAft>
                </a:pPr>
                <a:r>
                  <a:rPr lang="en-US" sz="2667" dirty="0">
                    <a:latin typeface="Arial" panose="020B0604020202020204" pitchFamily="34" charset="0"/>
                    <a:ea typeface="Calibri" panose="020F0502020204030204" pitchFamily="34" charset="0"/>
                    <a:cs typeface="Arial" panose="020B0604020202020204" pitchFamily="34" charset="0"/>
                  </a:rPr>
                  <a:t>a) </a:t>
                </a:r>
                <a:r>
                  <a:rPr lang="en-US" sz="2667" dirty="0" err="1">
                    <a:latin typeface="Arial" panose="020B0604020202020204" pitchFamily="34" charset="0"/>
                    <a:ea typeface="Calibri" panose="020F0502020204030204" pitchFamily="34" charset="0"/>
                    <a:cs typeface="Arial" panose="020B0604020202020204" pitchFamily="34" charset="0"/>
                  </a:rPr>
                  <a:t>Tính</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𝑆</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tại</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3</m:t>
                    </m:r>
                  </m:oMath>
                </a14:m>
                <a:r>
                  <a:rPr lang="en-US" sz="2667" dirty="0">
                    <a:latin typeface="Arial" panose="020B0604020202020204" pitchFamily="34" charset="0"/>
                    <a:ea typeface="Calibri" panose="020F0502020204030204" pitchFamily="34" charset="0"/>
                    <a:cs typeface="Arial" panose="020B0604020202020204" pitchFamily="34" charset="0"/>
                  </a:rPr>
                  <a:t>.</a:t>
                </a:r>
                <a:br>
                  <a:rPr lang="en-US" sz="2667" dirty="0">
                    <a:latin typeface="Arial" panose="020B0604020202020204" pitchFamily="34" charset="0"/>
                    <a:ea typeface="Calibri" panose="020F0502020204030204" pitchFamily="34" charset="0"/>
                    <a:cs typeface="Arial" panose="020B0604020202020204" pitchFamily="34" charset="0"/>
                  </a:rPr>
                </a:br>
                <a:r>
                  <a:rPr lang="en-US" sz="2667" dirty="0">
                    <a:latin typeface="Arial" panose="020B0604020202020204" pitchFamily="34" charset="0"/>
                    <a:ea typeface="Calibri" panose="020F0502020204030204" pitchFamily="34" charset="0"/>
                    <a:cs typeface="Arial" panose="020B0604020202020204" pitchFamily="34" charset="0"/>
                  </a:rPr>
                  <a:t>b) </a:t>
                </a:r>
                <a:r>
                  <a:rPr lang="en-US" sz="2667" dirty="0" err="1">
                    <a:latin typeface="Arial" panose="020B0604020202020204" pitchFamily="34" charset="0"/>
                    <a:ea typeface="Calibri" panose="020F0502020204030204" pitchFamily="34" charset="0"/>
                    <a:cs typeface="Arial" panose="020B0604020202020204" pitchFamily="34" charset="0"/>
                  </a:rPr>
                  <a:t>Nếu</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𝑥</m:t>
                    </m:r>
                    <m:r>
                      <a:rPr lang="en-US" sz="2667">
                        <a:latin typeface="Cambria Math" panose="02040503050406030204" pitchFamily="18" charset="0"/>
                        <a:ea typeface="Calibri" panose="020F0502020204030204" pitchFamily="34" charset="0"/>
                        <a:cs typeface="Arial" panose="020B0604020202020204" pitchFamily="34" charset="0"/>
                      </a:rPr>
                      <m:t>≠0</m:t>
                    </m:r>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thì</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latin typeface="Cambria Math" panose="02040503050406030204" pitchFamily="18" charset="0"/>
                        <a:ea typeface="Calibri" panose="020F0502020204030204" pitchFamily="34" charset="0"/>
                        <a:cs typeface="Arial" panose="020B0604020202020204" pitchFamily="34" charset="0"/>
                      </a:rPr>
                      <m:t>−</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i="1">
                            <a:latin typeface="Cambria Math" panose="02040503050406030204" pitchFamily="18" charset="0"/>
                            <a:ea typeface="Calibri" panose="020F0502020204030204" pitchFamily="34" charset="0"/>
                            <a:cs typeface="Arial" panose="020B0604020202020204" pitchFamily="34" charset="0"/>
                          </a:rPr>
                          <m:t>𝑥</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và</a:t>
                </a:r>
                <a:r>
                  <a:rPr lang="en-US" sz="2667"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i="1">
                        <a:latin typeface="Cambria Math" panose="02040503050406030204" pitchFamily="18" charset="0"/>
                        <a:ea typeface="Calibri" panose="020F0502020204030204" pitchFamily="34" charset="0"/>
                        <a:cs typeface="Arial" panose="020B0604020202020204" pitchFamily="34" charset="0"/>
                      </a:rPr>
                      <m:t>𝑥</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a:latin typeface="Cambria Math" panose="02040503050406030204" pitchFamily="18" charset="0"/>
                            <a:ea typeface="Calibri" panose="020F0502020204030204" pitchFamily="34" charset="0"/>
                            <a:cs typeface="Arial" panose="020B0604020202020204" pitchFamily="34" charset="0"/>
                          </a:rPr>
                          <m:t>)</m:t>
                        </m:r>
                      </m:e>
                      <m:sup>
                        <m:r>
                          <a:rPr lang="en-US" sz="2667">
                            <a:latin typeface="Cambria Math" panose="02040503050406030204" pitchFamily="18" charset="0"/>
                            <a:ea typeface="Calibri" panose="020F0502020204030204" pitchFamily="34" charset="0"/>
                            <a:cs typeface="Arial" panose="020B0604020202020204" pitchFamily="34" charset="0"/>
                          </a:rPr>
                          <m:t>2</m:t>
                        </m:r>
                      </m:sup>
                    </m:sSup>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có</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bằng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nhau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không</a:t>
                </a:r>
                <a:r>
                  <a:rPr lang="en-US" sz="2667" dirty="0">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564105" y="1353577"/>
                <a:ext cx="9601200" cy="1323696"/>
              </a:xfrm>
              <a:prstGeom prst="rect">
                <a:avLst/>
              </a:prstGeom>
              <a:blipFill>
                <a:blip r:embed="rId19"/>
                <a:stretch>
                  <a:fillRect l="-1206" b="-59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588169" y="3725683"/>
                <a:ext cx="9943432" cy="3170740"/>
              </a:xfrm>
              <a:prstGeom prst="rect">
                <a:avLst/>
              </a:prstGeom>
            </p:spPr>
            <p:txBody>
              <a:bodyPr wrap="square">
                <a:spAutoFit/>
              </a:bodyPr>
              <a:lstStyle/>
              <a:p>
                <a:pPr>
                  <a:lnSpc>
                    <a:spcPct val="150000"/>
                  </a:lnSpc>
                </a:pP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Thay</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=−3</m:t>
                    </m:r>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vào</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ta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667"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𝑆</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sSupPr>
                        <m:e>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e>
                        <m:sup>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2</m:t>
                          </m:r>
                        </m:sup>
                      </m:sSup>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oMath>
                  </m:oMathPara>
                </a14:m>
                <a:endParaRPr lang="en-US" sz="2667"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b)</a:t>
                </a:r>
                <a:r>
                  <a:rPr lang="en-US" sz="2667"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 = (−</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 </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endParaRPr lang="en-US" sz="2667" dirty="0">
                  <a:latin typeface="Arial" panose="020B0604020202020204" pitchFamily="34" charset="0"/>
                  <a:ea typeface="Times New Roman" panose="02020603050405020304" pitchFamily="18" charset="0"/>
                  <a:cs typeface="Arial" panose="020B0604020202020204" pitchFamily="34" charset="0"/>
                </a:endParaRPr>
              </a:p>
              <a:p>
                <a:pPr marL="20321" marR="20321" algn="just">
                  <a:lnSpc>
                    <a:spcPct val="150000"/>
                  </a:lnSpc>
                  <a:spcAft>
                    <a:spcPts val="800"/>
                  </a:spcAft>
                </a:pP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 ≠ 0 </m:t>
                    </m:r>
                  </m:oMath>
                </a14:m>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thì</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nên</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baseline="30000"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𝑥</m:t>
                    </m:r>
                    <m:r>
                      <a:rPr lang="en-US" sz="2667" i="1" dirty="0">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oMath>
                </a14:m>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khác</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2667"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667" dirty="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588169" y="3725683"/>
                <a:ext cx="9943432" cy="3170740"/>
              </a:xfrm>
              <a:prstGeom prst="rect">
                <a:avLst/>
              </a:prstGeom>
              <a:blipFill>
                <a:blip r:embed="rId20"/>
                <a:stretch>
                  <a:fillRect l="-1165" r="-981" b="-1923"/>
                </a:stretch>
              </a:blipFill>
            </p:spPr>
            <p:txBody>
              <a:bodyPr/>
              <a:lstStyle/>
              <a:p>
                <a:r>
                  <a:rPr lang="en-US">
                    <a:noFill/>
                  </a:rPr>
                  <a:t> </a:t>
                </a:r>
              </a:p>
            </p:txBody>
          </p:sp>
        </mc:Fallback>
      </mc:AlternateContent>
      <p:sp>
        <p:nvSpPr>
          <p:cNvPr id="19" name="Oval Callout 18"/>
          <p:cNvSpPr/>
          <p:nvPr/>
        </p:nvSpPr>
        <p:spPr>
          <a:xfrm>
            <a:off x="5780505" y="2838393"/>
            <a:ext cx="1168400" cy="643983"/>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spTree>
    <p:extLst>
      <p:ext uri="{BB962C8B-B14F-4D97-AF65-F5344CB8AC3E}">
        <p14:creationId xmlns:p14="http://schemas.microsoft.com/office/powerpoint/2010/main" val="1127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anim calcmode="lin" valueType="num">
                                      <p:cBhvr>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anim calcmode="lin" valueType="num">
                                      <p:cBhvr>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04800" y="65606"/>
            <a:ext cx="3708400" cy="708014"/>
            <a:chOff x="381000" y="190500"/>
            <a:chExt cx="5562600" cy="1062022"/>
          </a:xfrm>
          <a:solidFill>
            <a:schemeClr val="accent5"/>
          </a:solidFill>
        </p:grpSpPr>
        <p:sp>
          <p:nvSpPr>
            <p:cNvPr id="13" name="Rectangle 12"/>
            <p:cNvSpPr/>
            <p:nvPr/>
          </p:nvSpPr>
          <p:spPr>
            <a:xfrm>
              <a:off x="381000" y="326858"/>
              <a:ext cx="5562600" cy="8382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4" name="Rectangle 13"/>
            <p:cNvSpPr/>
            <p:nvPr/>
          </p:nvSpPr>
          <p:spPr>
            <a:xfrm>
              <a:off x="642038" y="190500"/>
              <a:ext cx="5061963" cy="106202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9</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44</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4"/>
              <p:cNvSpPr/>
              <p:nvPr/>
            </p:nvSpPr>
            <p:spPr>
              <a:xfrm>
                <a:off x="304800" y="726006"/>
                <a:ext cx="11582400" cy="6186309"/>
              </a:xfrm>
              <a:prstGeom prst="rect">
                <a:avLst/>
              </a:prstGeom>
            </p:spPr>
            <p:txBody>
              <a:bodyPr wrap="square">
                <a:spAutoFit/>
              </a:bodyPr>
              <a:lstStyle/>
              <a:p>
                <a:pPr algn="just" defTabSz="609630">
                  <a:lnSpc>
                    <a:spcPct val="150000"/>
                  </a:lnSpc>
                  <a:defRPr/>
                </a:pP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Nhiệt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ở Canada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Celsius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C)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nhưng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ở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Mỹ</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được</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bằng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Fahrenheit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F).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Công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thức</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tính</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F</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theo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Xét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tại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vùng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giới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giữa</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hai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nước</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Mỹ</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Canada:</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Tại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thời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nhiệt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vùng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giối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endPar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10</m:t>
                        </m:r>
                      </m:e>
                      <m:sup>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thì</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ứng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với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nhiêu</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F</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Tại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thời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điểm</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nếu</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nhiệt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vùng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giối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68</m:t>
                        </m:r>
                      </m:e>
                      <m:sup>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F</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thì</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tương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ứng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với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bao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nhiêu</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c)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Giả</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sử</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nhiệt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vùng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giối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ngày</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lúc</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4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giờ</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sáng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10</m:t>
                        </m:r>
                      </m:e>
                      <m:sup>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lúc</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12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giờ</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trưa</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5</m:t>
                        </m:r>
                      </m:e>
                      <m:sup>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Một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người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nhận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định</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Nhiệt</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độ</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vùng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biên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giối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từ</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lúc</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4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giờ</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sáng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đến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12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giờ</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trưa</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ngày</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hôm</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đã</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tăng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thêm</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400"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59</m:t>
                        </m:r>
                      </m:e>
                      <m:sup>
                        <m: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400">
                        <a:solidFill>
                          <a:prstClr val="black"/>
                        </a:solidFill>
                        <a:latin typeface="Cambria Math" panose="02040503050406030204" pitchFamily="18" charset="0"/>
                        <a:ea typeface="Calibri" panose="020F0502020204030204" pitchFamily="34" charset="0"/>
                        <a:cs typeface="Arial" panose="020B0604020202020204" pitchFamily="34" charset="0"/>
                      </a:rPr>
                      <m:t>F</m:t>
                    </m:r>
                  </m:oMath>
                </a14:m>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gn="just" defTabSz="609630">
                  <a:lnSpc>
                    <a:spcPct val="150000"/>
                  </a:lnSpc>
                  <a:defRPr/>
                </a:pP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Theo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em</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người</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nhận</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định</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đúng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không</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Vì</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sao</a:t>
                </a:r>
                <a:r>
                  <a:rPr lang="en-US" sz="24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304800" y="726006"/>
                <a:ext cx="11582400" cy="6186309"/>
              </a:xfrm>
              <a:prstGeom prst="rect">
                <a:avLst/>
              </a:prstGeom>
              <a:blipFill>
                <a:blip r:embed="rId2"/>
                <a:stretch>
                  <a:fillRect l="-789" r="-789" b="-296"/>
                </a:stretch>
              </a:blipFill>
            </p:spPr>
            <p:txBody>
              <a:bodyPr/>
              <a:lstStyle/>
              <a:p>
                <a:r>
                  <a:rPr lang="en-US">
                    <a:noFill/>
                  </a:rPr>
                  <a:t> </a:t>
                </a:r>
              </a:p>
            </p:txBody>
          </p:sp>
        </mc:Fallback>
      </mc:AlternateContent>
      <p:pic>
        <p:nvPicPr>
          <p:cNvPr id="20" name="Picture 25"/>
          <p:cNvPicPr>
            <a:picLocks noChangeAspect="1"/>
          </p:cNvPicPr>
          <p:nvPr/>
        </p:nvPicPr>
        <p:blipFill>
          <a:blip r:embed="rId3"/>
          <a:srcRect/>
          <a:stretch>
            <a:fillRect/>
          </a:stretch>
        </p:blipFill>
        <p:spPr>
          <a:xfrm>
            <a:off x="11099700" y="150497"/>
            <a:ext cx="718019" cy="575509"/>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8960961" y="937416"/>
                <a:ext cx="2259658" cy="1191416"/>
              </a:xfrm>
              <a:prstGeom prst="rect">
                <a:avLst/>
              </a:prstGeom>
            </p:spPr>
            <p:txBody>
              <a:bodyPr wrap="none">
                <a:spAutoFit/>
              </a:bodyPr>
              <a:lstStyle/>
              <a:p>
                <a:pPr algn="just" defTabSz="609630">
                  <a:lnSpc>
                    <a:spcPct val="150000"/>
                  </a:lnSpc>
                  <a:defRPr/>
                </a:pPr>
                <a14:m>
                  <m:oMathPara xmlns:m="http://schemas.openxmlformats.org/officeDocument/2006/math">
                    <m:oMathParaPr>
                      <m:jc m:val="centerGroup"/>
                    </m:oMathParaPr>
                    <m:oMath xmlns:m="http://schemas.openxmlformats.org/officeDocument/2006/math">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9</m:t>
                          </m:r>
                        </m:num>
                        <m:den>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r>
                        <a:rPr lang="en-US" sz="2533"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2533">
                          <a:solidFill>
                            <a:prstClr val="black"/>
                          </a:solidFill>
                          <a:latin typeface="Cambria Math" panose="02040503050406030204" pitchFamily="18" charset="0"/>
                          <a:ea typeface="Calibri" panose="020F0502020204030204" pitchFamily="34" charset="0"/>
                          <a:cs typeface="Arial" panose="020B0604020202020204" pitchFamily="34" charset="0"/>
                        </a:rPr>
                        <m:t>+32</m:t>
                      </m:r>
                      <m:r>
                        <m:rPr>
                          <m:nor/>
                        </m:rPr>
                        <a:rPr lang="en-US" sz="2533">
                          <a:solidFill>
                            <a:prstClr val="black"/>
                          </a:solidFill>
                          <a:latin typeface="Arial" panose="020B0604020202020204" pitchFamily="34" charset="0"/>
                          <a:ea typeface="Calibri" panose="020F0502020204030204" pitchFamily="34" charset="0"/>
                          <a:cs typeface="Times New Roman" panose="02020603050405020304" pitchFamily="18" charset="0"/>
                        </a:rPr>
                        <m:t>.</m:t>
                      </m:r>
                      <m:r>
                        <m:rPr>
                          <m:nor/>
                        </m:rPr>
                        <a:rPr lang="en-US" sz="2533" i="1">
                          <a:solidFill>
                            <a:prstClr val="black"/>
                          </a:solidFill>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2533"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960961" y="937416"/>
                <a:ext cx="2259658" cy="1191416"/>
              </a:xfrm>
              <a:prstGeom prst="rect">
                <a:avLst/>
              </a:prstGeom>
              <a:blipFill>
                <a:blip r:embed="rId4"/>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8432800" y="2311401"/>
            <a:ext cx="3302000" cy="2220115"/>
          </a:xfrm>
          <a:prstGeom prst="rect">
            <a:avLst/>
          </a:prstGeom>
        </p:spPr>
      </p:pic>
      <p:pic>
        <p:nvPicPr>
          <p:cNvPr id="9"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51981">
            <a:off x="11110937" y="5974783"/>
            <a:ext cx="660291" cy="649632"/>
          </a:xfrm>
          <a:prstGeom prst="rect">
            <a:avLst/>
          </a:prstGeom>
        </p:spPr>
      </p:pic>
    </p:spTree>
    <p:extLst>
      <p:ext uri="{BB962C8B-B14F-4D97-AF65-F5344CB8AC3E}">
        <p14:creationId xmlns:p14="http://schemas.microsoft.com/office/powerpoint/2010/main" val="41596439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5"/>
          <p:cNvPicPr>
            <a:picLocks noChangeAspect="1"/>
          </p:cNvPicPr>
          <p:nvPr/>
        </p:nvPicPr>
        <p:blipFill>
          <a:blip r:embed="rId2"/>
          <a:srcRect/>
          <a:stretch>
            <a:fillRect/>
          </a:stretch>
        </p:blipFill>
        <p:spPr>
          <a:xfrm>
            <a:off x="10360527" y="642163"/>
            <a:ext cx="1168400" cy="936499"/>
          </a:xfrm>
          <a:prstGeom prst="rect">
            <a:avLst/>
          </a:prstGeom>
        </p:spPr>
      </p:pic>
      <p:sp>
        <p:nvSpPr>
          <p:cNvPr id="19" name="Oval Callout 18"/>
          <p:cNvSpPr/>
          <p:nvPr/>
        </p:nvSpPr>
        <p:spPr>
          <a:xfrm>
            <a:off x="762000" y="299503"/>
            <a:ext cx="1168400" cy="5588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p:sp>
        <p:nvSpPr>
          <p:cNvPr id="3" name="Rectangle 2"/>
          <p:cNvSpPr/>
          <p:nvPr/>
        </p:nvSpPr>
        <p:spPr>
          <a:xfrm>
            <a:off x="762000" y="990600"/>
            <a:ext cx="11887200" cy="708014"/>
          </a:xfrm>
          <a:prstGeom prst="rect">
            <a:avLst/>
          </a:prstGeom>
        </p:spPr>
        <p:txBody>
          <a:bodyPr wrap="square">
            <a:spAutoFit/>
          </a:bodyPr>
          <a:lstStyle/>
          <a:p>
            <a:pPr algn="just">
              <a:lnSpc>
                <a:spcPct val="150000"/>
              </a:lnSpc>
            </a:pP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Thay</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giá</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trị</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C = -10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biểu</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thức</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F, ta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667"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2743200" y="3937000"/>
                <a:ext cx="6096000" cy="1248355"/>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68=</m:t>
                      </m:r>
                      <m:f>
                        <m:f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+32</m:t>
                      </m:r>
                    </m:oMath>
                  </m:oMathPara>
                </a14:m>
                <a:endPar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743200" y="3937000"/>
                <a:ext cx="6096000" cy="124835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4453092" y="1398174"/>
                <a:ext cx="4505016" cy="1248355"/>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d>
                        <m:d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dPr>
                        <m:e>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−10</m:t>
                          </m:r>
                        </m:e>
                      </m:d>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+32=14 (</m:t>
                      </m:r>
                      <m:r>
                        <a:rPr lang="en-US" sz="2667"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4453092" y="1398174"/>
                <a:ext cx="4505016" cy="124835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1219200" y="2565400"/>
                <a:ext cx="7112000" cy="708014"/>
              </a:xfrm>
              <a:prstGeom prst="rect">
                <a:avLst/>
              </a:prstGeom>
            </p:spPr>
            <p:txBody>
              <a:bodyPr wrap="square">
                <a:spAutoFit/>
              </a:bodyPr>
              <a:lstStyle/>
              <a:p>
                <a:pPr lvl="0" algn="just">
                  <a:lnSpc>
                    <a:spcPct val="150000"/>
                  </a:lnSpc>
                </a:pP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Vậy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nhiệt</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vùng</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biên</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giới</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667"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667"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14 (</m:t>
                    </m:r>
                    <m:r>
                      <a:rPr lang="en-US" sz="2667"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2667"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1219200" y="2565400"/>
                <a:ext cx="7112000" cy="708014"/>
              </a:xfrm>
              <a:prstGeom prst="rect">
                <a:avLst/>
              </a:prstGeom>
              <a:blipFill>
                <a:blip r:embed="rId5"/>
                <a:stretch>
                  <a:fillRect l="-1628" b="-11207"/>
                </a:stretch>
              </a:blipFill>
            </p:spPr>
            <p:txBody>
              <a:bodyPr/>
              <a:lstStyle/>
              <a:p>
                <a:r>
                  <a:rPr lang="en-US">
                    <a:noFill/>
                  </a:rPr>
                  <a:t> </a:t>
                </a:r>
              </a:p>
            </p:txBody>
          </p:sp>
        </mc:Fallback>
      </mc:AlternateContent>
      <p:grpSp>
        <p:nvGrpSpPr>
          <p:cNvPr id="24" name="Group 23"/>
          <p:cNvGrpSpPr/>
          <p:nvPr/>
        </p:nvGrpSpPr>
        <p:grpSpPr>
          <a:xfrm>
            <a:off x="764674" y="3409267"/>
            <a:ext cx="9601200" cy="862993"/>
            <a:chOff x="838200" y="4863763"/>
            <a:chExt cx="14401800" cy="1294488"/>
          </a:xfrm>
        </p:grpSpPr>
        <mc:AlternateContent xmlns:mc="http://schemas.openxmlformats.org/markup-compatibility/2006">
          <mc:Choice xmlns:a14="http://schemas.microsoft.com/office/drawing/2010/main" Requires="a14">
            <p:sp>
              <p:nvSpPr>
                <p:cNvPr id="21" name="Rectangle 20"/>
                <p:cNvSpPr/>
                <p:nvPr/>
              </p:nvSpPr>
              <p:spPr>
                <a:xfrm>
                  <a:off x="838200" y="4920754"/>
                  <a:ext cx="14401800" cy="1062020"/>
                </a:xfrm>
                <a:prstGeom prst="rect">
                  <a:avLst/>
                </a:prstGeom>
              </p:spPr>
              <p:txBody>
                <a:bodyPr wrap="square">
                  <a:spAutoFit/>
                </a:bodyPr>
                <a:lstStyle/>
                <a:p>
                  <a:pPr lvl="0">
                    <a:lnSpc>
                      <a:spcPct val="150000"/>
                    </a:lnSpc>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Thay</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giá</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trị</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=68 </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rgbClr val="333333"/>
                          </a:solidFill>
                          <a:latin typeface="Cambria Math" panose="02040503050406030204" pitchFamily="18" charset="0"/>
                          <a:ea typeface="Cambria Math" panose="02040503050406030204" pitchFamily="18" charset="0"/>
                          <a:cs typeface="Arial" panose="020B0604020202020204" pitchFamily="34" charset="0"/>
                        </a:rPr>
                        <m:t>℉</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vào</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biểu</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1" name="Rectangle 20"/>
                <p:cNvSpPr>
                  <a:spLocks noRot="1" noChangeAspect="1" noMove="1" noResize="1" noEditPoints="1" noAdjustHandles="1" noChangeArrowheads="1" noChangeShapeType="1" noTextEdit="1"/>
                </p:cNvSpPr>
                <p:nvPr/>
              </p:nvSpPr>
              <p:spPr>
                <a:xfrm>
                  <a:off x="838200" y="4920754"/>
                  <a:ext cx="14401800" cy="1062020"/>
                </a:xfrm>
                <a:prstGeom prst="rect">
                  <a:avLst/>
                </a:prstGeom>
                <a:blipFill>
                  <a:blip r:embed="rId6"/>
                  <a:stretch>
                    <a:fillRect l="-1206" b="-1111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9930375" y="4863763"/>
                  <a:ext cx="3570978" cy="1294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𝐹</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+32 </m:t>
                        </m:r>
                      </m:oMath>
                    </m:oMathPara>
                  </a14:m>
                  <a:endParaRPr lang="en-US" sz="1200" dirty="0"/>
                </a:p>
              </p:txBody>
            </p:sp>
          </mc:Choice>
          <mc:Fallback>
            <p:sp>
              <p:nvSpPr>
                <p:cNvPr id="23" name="Rectangle 22"/>
                <p:cNvSpPr>
                  <a:spLocks noRot="1" noChangeAspect="1" noMove="1" noResize="1" noEditPoints="1" noAdjustHandles="1" noChangeArrowheads="1" noChangeShapeType="1" noTextEdit="1"/>
                </p:cNvSpPr>
                <p:nvPr/>
              </p:nvSpPr>
              <p:spPr>
                <a:xfrm>
                  <a:off x="9930375" y="4863763"/>
                  <a:ext cx="3570978" cy="1294488"/>
                </a:xfrm>
                <a:prstGeom prst="rect">
                  <a:avLst/>
                </a:prstGeom>
                <a:blipFill>
                  <a:blip r:embed="rId7"/>
                  <a:stretch>
                    <a:fillRect/>
                  </a:stretch>
                </a:blipFill>
              </p:spPr>
              <p:txBody>
                <a:bodyPr/>
                <a:lstStyle/>
                <a:p>
                  <a:r>
                    <a:rPr lang="en-US">
                      <a:noFill/>
                    </a:rPr>
                    <a:t> </a:t>
                  </a:r>
                </a:p>
              </p:txBody>
            </p:sp>
          </mc:Fallback>
        </mc:AlternateContent>
      </p:grpSp>
      <p:grpSp>
        <p:nvGrpSpPr>
          <p:cNvPr id="28" name="Group 27"/>
          <p:cNvGrpSpPr/>
          <p:nvPr/>
        </p:nvGrpSpPr>
        <p:grpSpPr>
          <a:xfrm>
            <a:off x="1208505" y="5034868"/>
            <a:ext cx="9550400" cy="862993"/>
            <a:chOff x="1371600" y="7345275"/>
            <a:chExt cx="14325600" cy="1294488"/>
          </a:xfrm>
        </p:grpSpPr>
        <mc:AlternateContent xmlns:mc="http://schemas.openxmlformats.org/markup-compatibility/2006">
          <mc:Choice xmlns:a14="http://schemas.microsoft.com/office/drawing/2010/main" Requires="a14">
            <p:sp>
              <p:nvSpPr>
                <p:cNvPr id="25" name="Rectangle 24"/>
                <p:cNvSpPr/>
                <p:nvPr/>
              </p:nvSpPr>
              <p:spPr>
                <a:xfrm>
                  <a:off x="1371600" y="7461846"/>
                  <a:ext cx="14325600" cy="1062020"/>
                </a:xfrm>
                <a:prstGeom prst="rect">
                  <a:avLst/>
                </a:prstGeom>
              </p:spPr>
              <p:txBody>
                <a:bodyPr wrap="square">
                  <a:spAutoFit/>
                </a:bodyPr>
                <a:lstStyle/>
                <a:p>
                  <a:pPr lvl="0">
                    <a:lnSpc>
                      <a:spcPct val="150000"/>
                    </a:lnSpc>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Suy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=20</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371600" y="7461846"/>
                  <a:ext cx="14325600" cy="1062020"/>
                </a:xfrm>
                <a:prstGeom prst="rect">
                  <a:avLst/>
                </a:prstGeom>
                <a:blipFill>
                  <a:blip r:embed="rId8"/>
                  <a:stretch>
                    <a:fillRect l="-1213" b="-1120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3048000" y="7345275"/>
                  <a:ext cx="2515304" cy="1294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9</m:t>
                            </m:r>
                          </m:num>
                          <m:den>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5</m:t>
                            </m:r>
                          </m:den>
                        </m:f>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𝐶</m:t>
                        </m:r>
                        <m:r>
                          <a:rPr lang="en-US" sz="2667" i="1">
                            <a:solidFill>
                              <a:srgbClr val="333333"/>
                            </a:solidFill>
                            <a:latin typeface="Cambria Math" panose="02040503050406030204" pitchFamily="18" charset="0"/>
                            <a:ea typeface="Times New Roman" panose="02020603050405020304" pitchFamily="18" charset="0"/>
                            <a:cs typeface="Arial" panose="020B0604020202020204" pitchFamily="34" charset="0"/>
                          </a:rPr>
                          <m:t>=36</m:t>
                        </m:r>
                      </m:oMath>
                    </m:oMathPara>
                  </a14:m>
                  <a:endParaRPr lang="en-US" sz="1200" dirty="0"/>
                </a:p>
              </p:txBody>
            </p:sp>
          </mc:Choice>
          <mc:Fallback>
            <p:sp>
              <p:nvSpPr>
                <p:cNvPr id="26" name="Rectangle 25"/>
                <p:cNvSpPr>
                  <a:spLocks noRot="1" noChangeAspect="1" noMove="1" noResize="1" noEditPoints="1" noAdjustHandles="1" noChangeArrowheads="1" noChangeShapeType="1" noTextEdit="1"/>
                </p:cNvSpPr>
                <p:nvPr/>
              </p:nvSpPr>
              <p:spPr>
                <a:xfrm>
                  <a:off x="3048000" y="7345275"/>
                  <a:ext cx="2515304" cy="1294488"/>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7" name="Rectangle 26"/>
              <p:cNvSpPr/>
              <p:nvPr/>
            </p:nvSpPr>
            <p:spPr>
              <a:xfrm>
                <a:off x="1208505" y="5918200"/>
                <a:ext cx="6985000" cy="708014"/>
              </a:xfrm>
              <a:prstGeom prst="rect">
                <a:avLst/>
              </a:prstGeom>
            </p:spPr>
            <p:txBody>
              <a:bodyPr wrap="square">
                <a:spAutoFit/>
              </a:bodyPr>
              <a:lstStyle/>
              <a:p>
                <a:pPr lvl="0">
                  <a:lnSpc>
                    <a:spcPct val="150000"/>
                  </a:lnSpc>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Vậy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nhiệt</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vùng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biên</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giới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20</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C</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7" name="Rectangle 26"/>
              <p:cNvSpPr>
                <a:spLocks noRot="1" noChangeAspect="1" noMove="1" noResize="1" noEditPoints="1" noAdjustHandles="1" noChangeArrowheads="1" noChangeShapeType="1" noTextEdit="1"/>
              </p:cNvSpPr>
              <p:nvPr/>
            </p:nvSpPr>
            <p:spPr>
              <a:xfrm>
                <a:off x="1208505" y="5918200"/>
                <a:ext cx="6985000" cy="708014"/>
              </a:xfrm>
              <a:prstGeom prst="rect">
                <a:avLst/>
              </a:prstGeom>
              <a:blipFill>
                <a:blip r:embed="rId10"/>
                <a:stretch>
                  <a:fillRect l="-1658" b="-11207"/>
                </a:stretch>
              </a:blipFill>
            </p:spPr>
            <p:txBody>
              <a:bodyPr/>
              <a:lstStyle/>
              <a:p>
                <a:r>
                  <a:rPr lang="en-US">
                    <a:noFill/>
                  </a:rPr>
                  <a:t> </a:t>
                </a:r>
              </a:p>
            </p:txBody>
          </p:sp>
        </mc:Fallback>
      </mc:AlternateContent>
      <p:pic>
        <p:nvPicPr>
          <p:cNvPr id="29"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9130632" y="5112579"/>
            <a:ext cx="2012429" cy="1453980"/>
          </a:xfrm>
          <a:prstGeom prst="rect">
            <a:avLst/>
          </a:prstGeom>
        </p:spPr>
      </p:pic>
    </p:spTree>
    <p:extLst>
      <p:ext uri="{BB962C8B-B14F-4D97-AF65-F5344CB8AC3E}">
        <p14:creationId xmlns:p14="http://schemas.microsoft.com/office/powerpoint/2010/main" val="381078933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anim calcmode="lin" valueType="num">
                                      <p:cBhvr>
                                        <p:cTn id="24" dur="500" fill="hold"/>
                                        <p:tgtEl>
                                          <p:spTgt spid="24"/>
                                        </p:tgtEl>
                                        <p:attrNameLst>
                                          <p:attrName>ppt_x</p:attrName>
                                        </p:attrNameLst>
                                      </p:cBhvr>
                                      <p:tavLst>
                                        <p:tav tm="0">
                                          <p:val>
                                            <p:strVal val="#ppt_x"/>
                                          </p:val>
                                        </p:tav>
                                        <p:tav tm="100000">
                                          <p:val>
                                            <p:strVal val="#ppt_x"/>
                                          </p:val>
                                        </p:tav>
                                      </p:tavLst>
                                    </p:anim>
                                    <p:anim calcmode="lin" valueType="num">
                                      <p:cBhvr>
                                        <p:cTn id="25" dur="500" fill="hold"/>
                                        <p:tgtEl>
                                          <p:spTgt spid="2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anim calcmode="lin" valueType="num">
                                      <p:cBhvr>
                                        <p:cTn id="29" dur="500" fill="hold"/>
                                        <p:tgtEl>
                                          <p:spTgt spid="8"/>
                                        </p:tgtEl>
                                        <p:attrNameLst>
                                          <p:attrName>ppt_x</p:attrName>
                                        </p:attrNameLst>
                                      </p:cBhvr>
                                      <p:tavLst>
                                        <p:tav tm="0">
                                          <p:val>
                                            <p:strVal val="#ppt_x"/>
                                          </p:val>
                                        </p:tav>
                                        <p:tav tm="100000">
                                          <p:val>
                                            <p:strVal val="#ppt_x"/>
                                          </p:val>
                                        </p:tav>
                                      </p:tavLst>
                                    </p:anim>
                                    <p:anim calcmode="lin" valueType="num">
                                      <p:cBhvr>
                                        <p:cTn id="30" dur="5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strVal val="#ppt_x"/>
                                          </p:val>
                                        </p:tav>
                                        <p:tav tm="100000">
                                          <p:val>
                                            <p:strVal val="#ppt_x"/>
                                          </p:val>
                                        </p:tav>
                                      </p:tavLst>
                                    </p:anim>
                                    <p:anim calcmode="lin" valueType="num">
                                      <p:cBhvr>
                                        <p:cTn id="35" dur="500" fill="hold"/>
                                        <p:tgtEl>
                                          <p:spTgt spid="2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anim calcmode="lin" valueType="num">
                                      <p:cBhvr>
                                        <p:cTn id="39" dur="500" fill="hold"/>
                                        <p:tgtEl>
                                          <p:spTgt spid="27"/>
                                        </p:tgtEl>
                                        <p:attrNameLst>
                                          <p:attrName>ppt_x</p:attrName>
                                        </p:attrNameLst>
                                      </p:cBhvr>
                                      <p:tavLst>
                                        <p:tav tm="0">
                                          <p:val>
                                            <p:strVal val="#ppt_x"/>
                                          </p:val>
                                        </p:tav>
                                        <p:tav tm="100000">
                                          <p:val>
                                            <p:strVal val="#ppt_x"/>
                                          </p:val>
                                        </p:tav>
                                      </p:tavLst>
                                    </p:anim>
                                    <p:anim calcmode="lin" valueType="num">
                                      <p:cBhvr>
                                        <p:cTn id="40"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8" grpId="0"/>
      <p:bldP spid="9" grpId="0"/>
      <p:bldP spid="1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540084" y="724949"/>
            <a:ext cx="1168400" cy="558800"/>
          </a:xfrm>
          <a:prstGeom prst="wedgeEllipseCallout">
            <a:avLst/>
          </a:prstGeom>
          <a:solidFill>
            <a:schemeClr val="accent3">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609630">
              <a:defRPr/>
            </a:pPr>
            <a:r>
              <a:rPr lang="vi-VN" sz="2667" b="1" dirty="0">
                <a:solidFill>
                  <a:prstClr val="black"/>
                </a:solidFill>
                <a:latin typeface="Arial" panose="020B0604020202020204" pitchFamily="34" charset="0"/>
              </a:rPr>
              <a:t>Giải</a:t>
            </a:r>
            <a:endParaRPr lang="en-US" sz="2667" b="1" dirty="0">
              <a:solidFill>
                <a:prstClr val="black"/>
              </a:solidFill>
              <a:latin typeface="Calibri"/>
            </a:endParaRPr>
          </a:p>
        </p:txBody>
      </p:sp>
      <mc:AlternateContent xmlns:mc="http://schemas.openxmlformats.org/markup-compatibility/2006">
        <mc:Choice xmlns:a14="http://schemas.microsoft.com/office/drawing/2010/main" Requires="a14">
          <p:sp>
            <p:nvSpPr>
              <p:cNvPr id="3" name="Rectangle 2"/>
              <p:cNvSpPr/>
              <p:nvPr/>
            </p:nvSpPr>
            <p:spPr>
              <a:xfrm>
                <a:off x="540084" y="1650538"/>
                <a:ext cx="11258919" cy="4044633"/>
              </a:xfrm>
              <a:prstGeom prst="rect">
                <a:avLst/>
              </a:prstGeom>
            </p:spPr>
            <p:txBody>
              <a:bodyPr wrap="square">
                <a:spAutoFit/>
              </a:bodyPr>
              <a:lstStyle/>
              <a:p>
                <a:pPr defTabSz="609630">
                  <a:lnSpc>
                    <a:spcPct val="150000"/>
                  </a:lnSpc>
                  <a:defRPr/>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Theo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câu</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10</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 </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 </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defTabSz="609630">
                  <a:lnSpc>
                    <a:spcPct val="150000"/>
                  </a:lnSpc>
                  <a:defRPr/>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Tương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tự</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khi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=5</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 </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C</m:t>
                        </m:r>
                      </m:e>
                    </m:d>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𝐹</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9</m:t>
                        </m:r>
                      </m:num>
                      <m:den>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5</m:t>
                        </m:r>
                      </m:den>
                    </m:f>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⋅5+32=41</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 </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r>
                          <a:rPr lang="en-US" sz="2667" i="1">
                            <a:solidFill>
                              <a:prstClr val="black"/>
                            </a:solidFill>
                            <a:latin typeface="Cambria Math" panose="02040503050406030204" pitchFamily="18" charset="0"/>
                            <a:ea typeface="Cambria Math" panose="02040503050406030204" pitchFamily="18" charset="0"/>
                            <a:cs typeface="Arial" panose="020B0604020202020204" pitchFamily="34" charset="0"/>
                          </a:rPr>
                          <m:t>℉</m:t>
                        </m:r>
                      </m:e>
                    </m:d>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defTabSz="609630">
                  <a:lnSpc>
                    <a:spcPct val="150000"/>
                  </a:lnSpc>
                  <a:defRPr/>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Do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nhiệt</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vùng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biên</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giối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trên</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vào</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hôm</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lúc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4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giờ</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sáng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09630">
                  <a:lnSpc>
                    <a:spcPct val="150000"/>
                  </a:lnSpc>
                  <a:defRPr/>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14 ° </a:t>
                </a:r>
                <a14:m>
                  <m:oMath xmlns:m="http://schemas.openxmlformats.org/officeDocument/2006/math">
                    <m:r>
                      <m:rPr>
                        <m:sty m:val="p"/>
                      </m:rP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F</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lúc</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12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giờ</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trưa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41</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F</m:t>
                    </m:r>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2667"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09630">
                  <a:lnSpc>
                    <a:spcPct val="150000"/>
                  </a:lnSpc>
                  <a:defRPr/>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Chênh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lệch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nhiệt</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độ</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41</m:t>
                    </m:r>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14=27</m:t>
                    </m:r>
                    <m:d>
                      <m:d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dPr>
                      <m:e>
                        <m:sSup>
                          <m:sSupPr>
                            <m:ctrlP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2667" i="1">
                                <a:solidFill>
                                  <a:prstClr val="black"/>
                                </a:solidFill>
                                <a:latin typeface="Cambria Math" panose="02040503050406030204" pitchFamily="18" charset="0"/>
                                <a:ea typeface="Calibri" panose="020F0502020204030204" pitchFamily="34" charset="0"/>
                                <a:cs typeface="Arial" panose="020B0604020202020204" pitchFamily="34" charset="0"/>
                              </a:rPr>
                              <m:t> </m:t>
                            </m:r>
                          </m:e>
                          <m:sup>
                            <m: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m:t>
                            </m:r>
                          </m:sup>
                        </m:sSup>
                        <m:r>
                          <m:rPr>
                            <m:sty m:val="p"/>
                          </m:rPr>
                          <a:rPr lang="en-US" sz="2667">
                            <a:solidFill>
                              <a:prstClr val="black"/>
                            </a:solidFill>
                            <a:latin typeface="Cambria Math" panose="02040503050406030204" pitchFamily="18" charset="0"/>
                            <a:ea typeface="Calibri" panose="020F0502020204030204" pitchFamily="34" charset="0"/>
                            <a:cs typeface="Arial" panose="020B0604020202020204" pitchFamily="34" charset="0"/>
                          </a:rPr>
                          <m:t>F</m:t>
                        </m:r>
                      </m:e>
                    </m:d>
                  </m:oMath>
                </a14:m>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defTabSz="609630">
                  <a:lnSpc>
                    <a:spcPct val="150000"/>
                  </a:lnSpc>
                  <a:defRPr/>
                </a:pP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nhận</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định</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người</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không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667" dirty="0" err="1">
                    <a:solidFill>
                      <a:prstClr val="black"/>
                    </a:solidFill>
                    <a:latin typeface="Arial" panose="020B0604020202020204" pitchFamily="34" charset="0"/>
                    <a:ea typeface="Calibri" panose="020F0502020204030204" pitchFamily="34" charset="0"/>
                    <a:cs typeface="Arial" panose="020B0604020202020204" pitchFamily="34" charset="0"/>
                  </a:rPr>
                  <a:t>đúng</a:t>
                </a:r>
                <a:r>
                  <a:rPr lang="en-US" sz="2667"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Choice>
        <mc:Fallback>
          <p:sp>
            <p:nvSpPr>
              <p:cNvPr id="3" name="Rectangle 2"/>
              <p:cNvSpPr>
                <a:spLocks noRot="1" noChangeAspect="1" noMove="1" noResize="1" noEditPoints="1" noAdjustHandles="1" noChangeArrowheads="1" noChangeShapeType="1" noTextEdit="1"/>
              </p:cNvSpPr>
              <p:nvPr/>
            </p:nvSpPr>
            <p:spPr>
              <a:xfrm>
                <a:off x="540084" y="1650538"/>
                <a:ext cx="11258919" cy="4044633"/>
              </a:xfrm>
              <a:prstGeom prst="rect">
                <a:avLst/>
              </a:prstGeom>
              <a:blipFill>
                <a:blip r:embed="rId2"/>
                <a:stretch>
                  <a:fillRect l="-1029" r="-379" b="-1207"/>
                </a:stretch>
              </a:blipFill>
            </p:spPr>
            <p:txBody>
              <a:bodyPr/>
              <a:lstStyle/>
              <a:p>
                <a:r>
                  <a:rPr lang="en-US">
                    <a:noFill/>
                  </a:rPr>
                  <a:t> </a:t>
                </a:r>
              </a:p>
            </p:txBody>
          </p:sp>
        </mc:Fallback>
      </mc:AlternateContent>
      <p:pic>
        <p:nvPicPr>
          <p:cNvPr id="5" name="Picture 25"/>
          <p:cNvPicPr>
            <a:picLocks noChangeAspect="1"/>
          </p:cNvPicPr>
          <p:nvPr/>
        </p:nvPicPr>
        <p:blipFill>
          <a:blip r:embed="rId3"/>
          <a:srcRect/>
          <a:stretch>
            <a:fillRect/>
          </a:stretch>
        </p:blipFill>
        <p:spPr>
          <a:xfrm>
            <a:off x="10312400" y="642163"/>
            <a:ext cx="1168400" cy="936499"/>
          </a:xfrm>
          <a:prstGeom prst="rect">
            <a:avLst/>
          </a:prstGeom>
        </p:spPr>
      </p:pic>
      <p:pic>
        <p:nvPicPr>
          <p:cNvPr id="6"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9130632" y="5112579"/>
            <a:ext cx="2012429" cy="1453980"/>
          </a:xfrm>
          <a:prstGeom prst="rect">
            <a:avLst/>
          </a:prstGeom>
        </p:spPr>
      </p:pic>
    </p:spTree>
    <p:extLst>
      <p:ext uri="{BB962C8B-B14F-4D97-AF65-F5344CB8AC3E}">
        <p14:creationId xmlns:p14="http://schemas.microsoft.com/office/powerpoint/2010/main" val="73144469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p:cTn id="3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4000" y="437810"/>
            <a:ext cx="11379200" cy="59823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8431" y="3784600"/>
            <a:ext cx="2228703" cy="64515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427588" y="4445000"/>
            <a:ext cx="2231761" cy="59141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87702" y="449984"/>
            <a:ext cx="2231761" cy="59141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414000" y="276329"/>
            <a:ext cx="982339" cy="930766"/>
          </a:xfrm>
          <a:prstGeom prst="rect">
            <a:avLst/>
          </a:prstGeom>
        </p:spPr>
      </p:pic>
      <p:sp>
        <p:nvSpPr>
          <p:cNvPr id="10" name="Rectangle 9"/>
          <p:cNvSpPr/>
          <p:nvPr/>
        </p:nvSpPr>
        <p:spPr>
          <a:xfrm>
            <a:off x="460301" y="1567710"/>
            <a:ext cx="11020499" cy="860813"/>
          </a:xfrm>
          <a:prstGeom prst="rect">
            <a:avLst/>
          </a:prstGeom>
        </p:spPr>
        <p:txBody>
          <a:bodyPr wrap="square">
            <a:spAutoFit/>
          </a:bodyPr>
          <a:lstStyle/>
          <a:p>
            <a:pPr algn="ctr">
              <a:lnSpc>
                <a:spcPct val="107000"/>
              </a:lnSpc>
              <a:spcBef>
                <a:spcPts val="400"/>
              </a:spcBef>
            </a:pPr>
            <a:r>
              <a:rPr lang="vi-VN" sz="4667" b="1" cap="all" dirty="0">
                <a:solidFill>
                  <a:schemeClr val="bg1"/>
                </a:solidFill>
                <a:ea typeface="Times New Roman" panose="02020603050405020304" pitchFamily="18" charset="0"/>
                <a:cs typeface="Times New Roman" panose="02020603050405020304" pitchFamily="18" charset="0"/>
              </a:rPr>
              <a:t>CHƯƠNG VI: BIỂU THỨC ĐẠI SỐ</a:t>
            </a:r>
          </a:p>
        </p:txBody>
      </p:sp>
      <p:sp>
        <p:nvSpPr>
          <p:cNvPr id="11" name="Rectangle 10"/>
          <p:cNvSpPr/>
          <p:nvPr/>
        </p:nvSpPr>
        <p:spPr>
          <a:xfrm>
            <a:off x="558800" y="2524542"/>
            <a:ext cx="11049767" cy="2257285"/>
          </a:xfrm>
          <a:prstGeom prst="rect">
            <a:avLst/>
          </a:prstGeom>
        </p:spPr>
        <p:txBody>
          <a:bodyPr wrap="square">
            <a:spAutoFit/>
          </a:bodyPr>
          <a:lstStyle/>
          <a:p>
            <a:pPr algn="ctr">
              <a:lnSpc>
                <a:spcPct val="150000"/>
              </a:lnSpc>
              <a:spcBef>
                <a:spcPts val="800"/>
              </a:spcBef>
            </a:pPr>
            <a:r>
              <a:rPr lang="en-US" sz="4467"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BÀI 1: BIỂU THỨC SỐ. </a:t>
            </a:r>
            <a:endParaRPr lang="en-US" sz="4467"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endParaRPr>
          </a:p>
          <a:p>
            <a:pPr algn="ctr">
              <a:lnSpc>
                <a:spcPct val="150000"/>
              </a:lnSpc>
              <a:spcBef>
                <a:spcPts val="800"/>
              </a:spcBef>
            </a:pPr>
            <a:r>
              <a:rPr lang="en-US" sz="4467"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BIỂU </a:t>
            </a:r>
            <a:r>
              <a:rPr lang="en-US" sz="4467" b="1" kern="0" cap="all"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THỨC ĐẠI SỐ</a:t>
            </a:r>
            <a:endParaRPr lang="en-US" sz="4467" b="1" kern="0" dirty="0">
              <a:solidFill>
                <a:srgbClr val="FFFF00"/>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4291425"/>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flipV="1">
            <a:off x="4150822" y="1614979"/>
            <a:ext cx="4601557" cy="1341120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73200" y="3369245"/>
            <a:ext cx="2235200" cy="364795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0" y="294460"/>
            <a:ext cx="1850405" cy="1910095"/>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45551" y="471268"/>
            <a:ext cx="1465416" cy="1733287"/>
          </a:xfrm>
          <a:prstGeom prst="rect">
            <a:avLst/>
          </a:prstGeom>
        </p:spPr>
      </p:pic>
      <p:sp>
        <p:nvSpPr>
          <p:cNvPr id="7" name="TextBox 7"/>
          <p:cNvSpPr txBox="1"/>
          <p:nvPr/>
        </p:nvSpPr>
        <p:spPr>
          <a:xfrm>
            <a:off x="3149600" y="533400"/>
            <a:ext cx="6109063" cy="692497"/>
          </a:xfrm>
          <a:prstGeom prst="rect">
            <a:avLst/>
          </a:prstGeom>
        </p:spPr>
        <p:txBody>
          <a:bodyPr wrap="square" lIns="0" tIns="0" rIns="0" bIns="0" rtlCol="0" anchor="t">
            <a:spAutoFit/>
          </a:bodyPr>
          <a:lstStyle/>
          <a:p>
            <a:pPr algn="ctr">
              <a:lnSpc>
                <a:spcPts val="5440"/>
              </a:lnSpc>
            </a:pPr>
            <a:r>
              <a:rPr lang="en-US" sz="4000" b="1" spc="226" dirty="0">
                <a:solidFill>
                  <a:srgbClr val="3D5F7B"/>
                </a:solidFill>
                <a:latin typeface="Arial" panose="020B0604020202020204" pitchFamily="34" charset="0"/>
                <a:cs typeface="Arial" panose="020B0604020202020204" pitchFamily="34" charset="0"/>
              </a:rPr>
              <a:t>NỘI DUNG BÀI HỌC</a:t>
            </a:r>
          </a:p>
        </p:txBody>
      </p:sp>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368800" y="1295400"/>
            <a:ext cx="3556000" cy="306705"/>
          </a:xfrm>
          <a:prstGeom prst="rect">
            <a:avLst/>
          </a:prstGeom>
        </p:spPr>
      </p:pic>
      <p:sp>
        <p:nvSpPr>
          <p:cNvPr id="15" name="Rectangle 14"/>
          <p:cNvSpPr/>
          <p:nvPr/>
        </p:nvSpPr>
        <p:spPr>
          <a:xfrm>
            <a:off x="5811785" y="2217822"/>
            <a:ext cx="2468615" cy="1477328"/>
          </a:xfrm>
          <a:prstGeom prst="rect">
            <a:avLst/>
          </a:prstGeom>
        </p:spPr>
        <p:txBody>
          <a:bodyPr wrap="square">
            <a:spAutoFit/>
          </a:bodyPr>
          <a:lstStyle/>
          <a:p>
            <a:pPr algn="just">
              <a:lnSpc>
                <a:spcPct val="150000"/>
              </a:lnSpc>
              <a:tabLst>
                <a:tab pos="240042" algn="l"/>
                <a:tab pos="480084" algn="l"/>
              </a:tabLst>
            </a:pPr>
            <a:r>
              <a:rPr lang="nl-NL" sz="3000" b="1" dirty="0">
                <a:latin typeface="Arial" panose="020B0604020202020204" pitchFamily="34" charset="0"/>
                <a:ea typeface="Calibri" panose="020F0502020204030204" pitchFamily="34" charset="0"/>
                <a:cs typeface="Arial" panose="020B0604020202020204" pitchFamily="34" charset="0"/>
              </a:rPr>
              <a:t>Biểu thức số</a:t>
            </a:r>
            <a:endParaRPr lang="en-US" sz="3000" dirty="0">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5807936" y="3705301"/>
            <a:ext cx="3201517" cy="553998"/>
          </a:xfrm>
          <a:prstGeom prst="rect">
            <a:avLst/>
          </a:prstGeom>
        </p:spPr>
        <p:txBody>
          <a:bodyPr wrap="none">
            <a:spAutoFit/>
          </a:bodyPr>
          <a:lstStyle/>
          <a:p>
            <a:r>
              <a:rPr lang="nl-NL" sz="3000" b="1" dirty="0">
                <a:latin typeface="Arial" panose="020B0604020202020204" pitchFamily="34" charset="0"/>
                <a:ea typeface="Calibri" panose="020F0502020204030204" pitchFamily="34" charset="0"/>
                <a:cs typeface="Arial" panose="020B0604020202020204" pitchFamily="34" charset="0"/>
              </a:rPr>
              <a:t>Biểu thức đại số</a:t>
            </a:r>
            <a:endParaRPr lang="en-US" sz="3000" dirty="0">
              <a:latin typeface="Arial" panose="020B0604020202020204" pitchFamily="34" charset="0"/>
              <a:cs typeface="Arial" panose="020B0604020202020204" pitchFamily="34" charset="0"/>
            </a:endParaRPr>
          </a:p>
        </p:txBody>
      </p:sp>
      <p:sp>
        <p:nvSpPr>
          <p:cNvPr id="3" name="Oval 2"/>
          <p:cNvSpPr/>
          <p:nvPr/>
        </p:nvSpPr>
        <p:spPr>
          <a:xfrm>
            <a:off x="4831792" y="4918728"/>
            <a:ext cx="804779" cy="80477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67" b="1" dirty="0">
                <a:latin typeface="Arial" panose="020B0604020202020204" pitchFamily="34" charset="0"/>
                <a:cs typeface="Arial" panose="020B0604020202020204" pitchFamily="34" charset="0"/>
              </a:rPr>
              <a:t>3</a:t>
            </a:r>
            <a:endParaRPr lang="en-US" sz="3667" b="1" dirty="0">
              <a:latin typeface="Arial" panose="020B0604020202020204" pitchFamily="34" charset="0"/>
              <a:cs typeface="Arial" panose="020B0604020202020204" pitchFamily="34" charset="0"/>
            </a:endParaRPr>
          </a:p>
        </p:txBody>
      </p:sp>
      <p:sp>
        <p:nvSpPr>
          <p:cNvPr id="17" name="Oval 16"/>
          <p:cNvSpPr/>
          <p:nvPr/>
        </p:nvSpPr>
        <p:spPr>
          <a:xfrm>
            <a:off x="4834466" y="3552939"/>
            <a:ext cx="804779" cy="80477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67" b="1" dirty="0">
                <a:latin typeface="Arial" panose="020B0604020202020204" pitchFamily="34" charset="0"/>
                <a:cs typeface="Arial" panose="020B0604020202020204" pitchFamily="34" charset="0"/>
              </a:rPr>
              <a:t>2</a:t>
            </a:r>
            <a:endParaRPr lang="en-US" sz="3667" b="1" dirty="0">
              <a:latin typeface="Arial" panose="020B0604020202020204" pitchFamily="34" charset="0"/>
              <a:cs typeface="Arial" panose="020B0604020202020204" pitchFamily="34" charset="0"/>
            </a:endParaRPr>
          </a:p>
        </p:txBody>
      </p:sp>
      <p:sp>
        <p:nvSpPr>
          <p:cNvPr id="18" name="Oval 17"/>
          <p:cNvSpPr/>
          <p:nvPr/>
        </p:nvSpPr>
        <p:spPr>
          <a:xfrm>
            <a:off x="4831792" y="2187150"/>
            <a:ext cx="804779" cy="80477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67" b="1" dirty="0">
                <a:latin typeface="Arial" panose="020B0604020202020204" pitchFamily="34" charset="0"/>
                <a:cs typeface="Arial" panose="020B0604020202020204" pitchFamily="34" charset="0"/>
              </a:rPr>
              <a:t>1</a:t>
            </a:r>
          </a:p>
        </p:txBody>
      </p:sp>
      <p:sp>
        <p:nvSpPr>
          <p:cNvPr id="19" name="Rectangle 18"/>
          <p:cNvSpPr/>
          <p:nvPr/>
        </p:nvSpPr>
        <p:spPr>
          <a:xfrm>
            <a:off x="5807936" y="5059507"/>
            <a:ext cx="5149167" cy="553998"/>
          </a:xfrm>
          <a:prstGeom prst="rect">
            <a:avLst/>
          </a:prstGeom>
        </p:spPr>
        <p:txBody>
          <a:bodyPr wrap="none">
            <a:spAutoFit/>
          </a:bodyPr>
          <a:lstStyle/>
          <a:p>
            <a:r>
              <a:rPr lang="nl-NL" sz="3000" b="1" dirty="0">
                <a:latin typeface="Arial" panose="020B0604020202020204" pitchFamily="34" charset="0"/>
                <a:ea typeface="Calibri" panose="020F0502020204030204" pitchFamily="34" charset="0"/>
                <a:cs typeface="Arial" panose="020B0604020202020204" pitchFamily="34" charset="0"/>
              </a:rPr>
              <a:t>Giá trị của biểu thức đại số</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90292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3" grpId="0" animBg="1"/>
      <p:bldP spid="17" grpId="0" animBg="1"/>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91254" y="315919"/>
            <a:ext cx="2231761" cy="591417"/>
          </a:xfrm>
          <a:prstGeom prst="rect">
            <a:avLst/>
          </a:prstGeom>
        </p:spPr>
      </p:pic>
      <p:pic>
        <p:nvPicPr>
          <p:cNvPr id="16" name="Picture 15"/>
          <p:cNvPicPr>
            <a:picLocks noChangeAspect="1"/>
          </p:cNvPicPr>
          <p:nvPr/>
        </p:nvPicPr>
        <p:blipFill>
          <a:blip r:embed="rId10" cstate="print">
            <a:duotone>
              <a:prstClr val="black"/>
              <a:schemeClr val="accent1">
                <a:tint val="45000"/>
                <a:satMod val="400000"/>
              </a:schemeClr>
            </a:duotone>
            <a:extLst>
              <a:ext uri="{BEBA8EAE-BF5A-486C-A8C5-ECC9F3942E4B}">
                <a14:imgProps xmlns:a14="http://schemas.microsoft.com/office/drawing/2010/main">
                  <a14:imgLayer r:embed="rId11">
                    <a14:imgEffect>
                      <a14:artisticPaintBrush/>
                    </a14:imgEffect>
                    <a14:imgEffect>
                      <a14:sharpenSoften amount="50000"/>
                    </a14:imgEffect>
                    <a14:imgEffect>
                      <a14:colorTemperature colorTemp="7200"/>
                    </a14:imgEffect>
                    <a14:imgEffect>
                      <a14:saturation sat="400000"/>
                    </a14:imgEffect>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951247" y="1092200"/>
            <a:ext cx="633385" cy="591113"/>
          </a:xfrm>
          <a:prstGeom prst="rect">
            <a:avLst/>
          </a:prstGeom>
        </p:spPr>
      </p:pic>
      <p:sp>
        <p:nvSpPr>
          <p:cNvPr id="17" name="TextBox 16"/>
          <p:cNvSpPr txBox="1"/>
          <p:nvPr/>
        </p:nvSpPr>
        <p:spPr>
          <a:xfrm>
            <a:off x="1616633" y="1186992"/>
            <a:ext cx="2387600" cy="502766"/>
          </a:xfrm>
          <a:prstGeom prst="rect">
            <a:avLst/>
          </a:prstGeom>
          <a:noFill/>
        </p:spPr>
        <p:txBody>
          <a:bodyPr wrap="square" rtlCol="0">
            <a:spAutoFit/>
          </a:bodyPr>
          <a:lstStyle/>
          <a:p>
            <a:r>
              <a:rPr lang="nl-NL" sz="2667" b="1" dirty="0">
                <a:solidFill>
                  <a:schemeClr val="tx2"/>
                </a:solidFill>
                <a:latin typeface="Arial" panose="020B0604020202020204" pitchFamily="34" charset="0"/>
                <a:cs typeface="Arial" panose="020B0604020202020204" pitchFamily="34" charset="0"/>
              </a:rPr>
              <a:t>HĐ </a:t>
            </a:r>
            <a:r>
              <a:rPr lang="nl-NL" sz="2667" b="1" dirty="0">
                <a:solidFill>
                  <a:schemeClr val="tx2"/>
                </a:solidFill>
                <a:latin typeface="Arial" panose="020B0604020202020204" pitchFamily="34" charset="0"/>
                <a:cs typeface="Arial" panose="020B0604020202020204" pitchFamily="34" charset="0"/>
              </a:rPr>
              <a:t>1</a:t>
            </a:r>
            <a:r>
              <a:rPr lang="nl-NL" sz="2667" b="1" dirty="0">
                <a:solidFill>
                  <a:schemeClr val="tx2"/>
                </a:solidFill>
                <a:latin typeface="Arial" panose="020B0604020202020204" pitchFamily="34" charset="0"/>
                <a:cs typeface="Arial" panose="020B0604020202020204" pitchFamily="34" charset="0"/>
              </a:rPr>
              <a:t>:</a:t>
            </a:r>
            <a:endParaRPr lang="en-US" sz="2667" dirty="0">
              <a:solidFill>
                <a:schemeClr val="tx2"/>
              </a:solidFill>
              <a:latin typeface="Arial" panose="020B0604020202020204" pitchFamily="34" charset="0"/>
              <a:cs typeface="Arial" panose="020B0604020202020204" pitchFamily="34" charset="0"/>
            </a:endParaRPr>
          </a:p>
        </p:txBody>
      </p:sp>
      <p:sp>
        <p:nvSpPr>
          <p:cNvPr id="18" name="Rectangle 17"/>
          <p:cNvSpPr/>
          <p:nvPr/>
        </p:nvSpPr>
        <p:spPr>
          <a:xfrm>
            <a:off x="1605938" y="1678205"/>
            <a:ext cx="8318746" cy="677045"/>
          </a:xfrm>
          <a:prstGeom prst="rect">
            <a:avLst/>
          </a:prstGeom>
        </p:spPr>
        <p:txBody>
          <a:bodyPr wrap="square">
            <a:spAutoFit/>
          </a:bodyPr>
          <a:lstStyle/>
          <a:p>
            <a:pPr>
              <a:lnSpc>
                <a:spcPct val="150000"/>
              </a:lnSpc>
              <a:spcAft>
                <a:spcPts val="667"/>
              </a:spcAft>
            </a:pPr>
            <a:r>
              <a:rPr lang="vi-VN" sz="2533" dirty="0">
                <a:solidFill>
                  <a:srgbClr val="000000"/>
                </a:solidFill>
                <a:ea typeface="Calibri" panose="020F0502020204030204" pitchFamily="34" charset="0"/>
                <a:cs typeface="Times New Roman" panose="02020603050405020304" pitchFamily="18" charset="0"/>
              </a:rPr>
              <a:t>Xác định các số và các phép tính có trong mỗi biểu thức</a:t>
            </a:r>
            <a:endParaRPr lang="en-US" sz="2533"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456479" y="6257030"/>
            <a:ext cx="1093781" cy="954573"/>
          </a:xfrm>
          <a:prstGeom prst="rect">
            <a:avLst/>
          </a:prstGeom>
        </p:spPr>
      </p:pic>
      <p:sp>
        <p:nvSpPr>
          <p:cNvPr id="13" name="Rectangle 12"/>
          <p:cNvSpPr/>
          <p:nvPr/>
        </p:nvSpPr>
        <p:spPr>
          <a:xfrm>
            <a:off x="5388543" y="216495"/>
            <a:ext cx="2468615" cy="1477328"/>
          </a:xfrm>
          <a:prstGeom prst="rect">
            <a:avLst/>
          </a:prstGeom>
        </p:spPr>
        <p:txBody>
          <a:bodyPr wrap="square">
            <a:spAutoFit/>
          </a:bodyPr>
          <a:lstStyle/>
          <a:p>
            <a:pPr algn="just">
              <a:lnSpc>
                <a:spcPct val="150000"/>
              </a:lnSpc>
              <a:tabLst>
                <a:tab pos="240042" algn="l"/>
                <a:tab pos="480084" algn="l"/>
              </a:tabLst>
            </a:pPr>
            <a:r>
              <a:rPr lang="nl-NL" sz="3000" b="1" dirty="0">
                <a:latin typeface="Arial" panose="020B0604020202020204" pitchFamily="34" charset="0"/>
                <a:ea typeface="Calibri" panose="020F0502020204030204" pitchFamily="34" charset="0"/>
                <a:cs typeface="Arial" panose="020B0604020202020204" pitchFamily="34" charset="0"/>
              </a:rPr>
              <a:t>Biểu thức số</a:t>
            </a:r>
            <a:endParaRPr lang="en-US" sz="3000" dirty="0">
              <a:latin typeface="Arial" panose="020B0604020202020204" pitchFamily="34" charset="0"/>
              <a:ea typeface="Calibri" panose="020F0502020204030204" pitchFamily="34" charset="0"/>
              <a:cs typeface="Arial" panose="020B0604020202020204" pitchFamily="34" charset="0"/>
            </a:endParaRPr>
          </a:p>
        </p:txBody>
      </p:sp>
      <p:sp>
        <p:nvSpPr>
          <p:cNvPr id="19" name="Oval 18"/>
          <p:cNvSpPr/>
          <p:nvPr/>
        </p:nvSpPr>
        <p:spPr>
          <a:xfrm>
            <a:off x="4408549" y="185822"/>
            <a:ext cx="804779" cy="80477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67" b="1" dirty="0">
                <a:latin typeface="Arial" panose="020B0604020202020204" pitchFamily="34" charset="0"/>
                <a:cs typeface="Arial" panose="020B0604020202020204" pitchFamily="34" charset="0"/>
              </a:rPr>
              <a:t>1</a:t>
            </a:r>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nvPr>
            </p:nvGraphicFramePr>
            <p:xfrm>
              <a:off x="558800" y="2633292"/>
              <a:ext cx="11074400" cy="3569970"/>
            </p:xfrm>
            <a:graphic>
              <a:graphicData uri="http://schemas.openxmlformats.org/drawingml/2006/table">
                <a:tbl>
                  <a:tblPr firstRow="1" firstCol="1" bandRow="1"/>
                  <a:tblGrid>
                    <a:gridCol w="3759200">
                      <a:extLst>
                        <a:ext uri="{9D8B030D-6E8A-4147-A177-3AD203B41FA5}">
                          <a16:colId xmlns:a16="http://schemas.microsoft.com/office/drawing/2014/main" val="944751671"/>
                        </a:ext>
                      </a:extLst>
                    </a:gridCol>
                    <a:gridCol w="3591845">
                      <a:extLst>
                        <a:ext uri="{9D8B030D-6E8A-4147-A177-3AD203B41FA5}">
                          <a16:colId xmlns:a16="http://schemas.microsoft.com/office/drawing/2014/main" val="604314574"/>
                        </a:ext>
                      </a:extLst>
                    </a:gridCol>
                    <a:gridCol w="3723355">
                      <a:extLst>
                        <a:ext uri="{9D8B030D-6E8A-4147-A177-3AD203B41FA5}">
                          <a16:colId xmlns:a16="http://schemas.microsoft.com/office/drawing/2014/main" val="1261910912"/>
                        </a:ext>
                      </a:extLst>
                    </a:gridCol>
                  </a:tblGrid>
                  <a:tr h="673100">
                    <a:tc>
                      <a:txBody>
                        <a:bodyPr/>
                        <a:lstStyle/>
                        <a:p>
                          <a:pPr marL="76200" marR="76200" algn="ctr">
                            <a:lnSpc>
                              <a:spcPct val="150000"/>
                            </a:lnSpc>
                            <a:spcAft>
                              <a:spcPts val="800"/>
                            </a:spcAft>
                          </a:pP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2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740833">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7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100−(20. 3+30 . 1,5)</m:t>
                                </m:r>
                              </m:oMath>
                            </m:oMathPara>
                          </a14:m>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1276519">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700" smtClean="0">
                                    <a:latin typeface="Cambria Math" panose="02040503050406030204" pitchFamily="18" charset="0"/>
                                  </a:rPr>
                                  <m:t>300</m:t>
                                </m:r>
                                <m:r>
                                  <a:rPr lang="en-US" sz="2700" i="0">
                                    <a:latin typeface="Cambria Math" panose="02040503050406030204" pitchFamily="18" charset="0"/>
                                  </a:rPr>
                                  <m:t>+300.</m:t>
                                </m:r>
                                <m:r>
                                  <a:rPr lang="en-US" sz="2700" b="0" i="0" smtClean="0">
                                    <a:latin typeface="Cambria Math" panose="02040503050406030204" pitchFamily="18" charset="0"/>
                                  </a:rPr>
                                  <m:t> </m:t>
                                </m:r>
                                <m:f>
                                  <m:fPr>
                                    <m:ctrlPr>
                                      <a:rPr lang="en-US" sz="2700" i="1">
                                        <a:latin typeface="Cambria Math" panose="02040503050406030204" pitchFamily="18" charset="0"/>
                                      </a:rPr>
                                    </m:ctrlPr>
                                  </m:fPr>
                                  <m:num>
                                    <m:r>
                                      <a:rPr lang="en-US" sz="2700" i="0">
                                        <a:latin typeface="Cambria Math" panose="02040503050406030204" pitchFamily="18" charset="0"/>
                                      </a:rPr>
                                      <m:t>1</m:t>
                                    </m:r>
                                  </m:num>
                                  <m:den>
                                    <m:r>
                                      <a:rPr lang="en-US" sz="2700" i="0">
                                        <a:latin typeface="Cambria Math" panose="02040503050406030204" pitchFamily="18" charset="0"/>
                                      </a:rPr>
                                      <m:t>5</m:t>
                                    </m:r>
                                  </m:den>
                                </m:f>
                              </m:oMath>
                            </m:oMathPara>
                          </a14:m>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740833">
                    <a:tc>
                      <a:txBody>
                        <a:bodyPr/>
                        <a:lstStyle/>
                        <a:p>
                          <a:pPr marL="76200" marR="76200" algn="ctr">
                            <a:lnSpc>
                              <a:spcPct val="150000"/>
                            </a:lnSpc>
                            <a:spcAft>
                              <a:spcPts val="800"/>
                            </a:spcAft>
                          </a:pPr>
                          <a14:m>
                            <m:oMathPara xmlns:m="http://schemas.openxmlformats.org/officeDocument/2006/math">
                              <m:oMathParaPr>
                                <m:jc m:val="centerGroup"/>
                              </m:oMathParaPr>
                              <m:oMath xmlns:m="http://schemas.openxmlformats.org/officeDocument/2006/math">
                                <m:r>
                                  <a:rPr lang="en-US" sz="27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sSup>
                                  <m:sSupPr>
                                    <m:ctrlPr>
                                      <a:rPr lang="en-US" sz="2700" i="1">
                                        <a:effectLst/>
                                        <a:latin typeface="Cambria Math" panose="02040503050406030204" pitchFamily="18" charset="0"/>
                                        <a:ea typeface="Calibri" panose="020F0502020204030204" pitchFamily="34" charset="0"/>
                                        <a:cs typeface="Arial" panose="020B0604020202020204" pitchFamily="34" charset="0"/>
                                      </a:rPr>
                                    </m:ctrlPr>
                                  </m:sSupPr>
                                  <m:e>
                                    <m:r>
                                      <a:rPr lang="en-US" sz="2700" i="1">
                                        <a:effectLst/>
                                        <a:latin typeface="Cambria Math" panose="02040503050406030204" pitchFamily="18" charset="0"/>
                                        <a:ea typeface="Calibri" panose="020F0502020204030204" pitchFamily="34" charset="0"/>
                                        <a:cs typeface="Arial" panose="020B0604020202020204" pitchFamily="34" charset="0"/>
                                      </a:rPr>
                                      <m:t>3</m:t>
                                    </m:r>
                                  </m:e>
                                  <m:sup>
                                    <m:r>
                                      <a:rPr lang="en-US" sz="2700" i="1">
                                        <a:effectLst/>
                                        <a:latin typeface="Cambria Math" panose="02040503050406030204" pitchFamily="18" charset="0"/>
                                        <a:ea typeface="Calibri" panose="020F0502020204030204" pitchFamily="34" charset="0"/>
                                        <a:cs typeface="Arial" panose="020B0604020202020204" pitchFamily="34" charset="0"/>
                                      </a:rPr>
                                      <m:t>4</m:t>
                                    </m:r>
                                  </m:sup>
                                </m:sSup>
                                <m:r>
                                  <a:rPr lang="en-US" sz="27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oMath>
                            </m:oMathPara>
                          </a14:m>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Choice>
        <mc:Fallback>
          <p:graphicFrame>
            <p:nvGraphicFramePr>
              <p:cNvPr id="6" name="Table 5"/>
              <p:cNvGraphicFramePr>
                <a:graphicFrameLocks noGrp="1"/>
              </p:cNvGraphicFramePr>
              <p:nvPr>
                <p:extLst/>
              </p:nvPr>
            </p:nvGraphicFramePr>
            <p:xfrm>
              <a:off x="558800" y="2633292"/>
              <a:ext cx="11074400" cy="3569970"/>
            </p:xfrm>
            <a:graphic>
              <a:graphicData uri="http://schemas.openxmlformats.org/drawingml/2006/table">
                <a:tbl>
                  <a:tblPr firstRow="1" firstCol="1" bandRow="1"/>
                  <a:tblGrid>
                    <a:gridCol w="3759200">
                      <a:extLst>
                        <a:ext uri="{9D8B030D-6E8A-4147-A177-3AD203B41FA5}">
                          <a16:colId xmlns:a16="http://schemas.microsoft.com/office/drawing/2014/main" val="944751671"/>
                        </a:ext>
                      </a:extLst>
                    </a:gridCol>
                    <a:gridCol w="3591845">
                      <a:extLst>
                        <a:ext uri="{9D8B030D-6E8A-4147-A177-3AD203B41FA5}">
                          <a16:colId xmlns:a16="http://schemas.microsoft.com/office/drawing/2014/main" val="604314574"/>
                        </a:ext>
                      </a:extLst>
                    </a:gridCol>
                    <a:gridCol w="3723355">
                      <a:extLst>
                        <a:ext uri="{9D8B030D-6E8A-4147-A177-3AD203B41FA5}">
                          <a16:colId xmlns:a16="http://schemas.microsoft.com/office/drawing/2014/main" val="1261910912"/>
                        </a:ext>
                      </a:extLst>
                    </a:gridCol>
                  </a:tblGrid>
                  <a:tr h="680720">
                    <a:tc>
                      <a:txBody>
                        <a:bodyPr/>
                        <a:lstStyle/>
                        <a:p>
                          <a:pPr marL="76200" marR="76200" algn="ctr">
                            <a:lnSpc>
                              <a:spcPct val="150000"/>
                            </a:lnSpc>
                            <a:spcAft>
                              <a:spcPts val="800"/>
                            </a:spcAft>
                          </a:pP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sz="2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76200" marR="76200" algn="ctr">
                            <a:lnSpc>
                              <a:spcPct val="150000"/>
                            </a:lnSpc>
                            <a:spcAft>
                              <a:spcPts val="800"/>
                            </a:spcAft>
                          </a:pP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37579641"/>
                      </a:ext>
                    </a:extLst>
                  </a:tr>
                  <a:tr h="782320">
                    <a:tc>
                      <a:txBody>
                        <a:bodyPr/>
                        <a:lstStyle/>
                        <a:p>
                          <a:endParaRPr lang="en-US"/>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62" t="-87597" r="-194976" b="-274419"/>
                          </a:stretch>
                        </a:blipFill>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151552"/>
                      </a:ext>
                    </a:extLst>
                  </a:tr>
                  <a:tr h="1324610">
                    <a:tc>
                      <a:txBody>
                        <a:bodyPr/>
                        <a:lstStyle/>
                        <a:p>
                          <a:endParaRPr lang="en-US"/>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62" t="-111521" r="-194976" b="-63134"/>
                          </a:stretch>
                        </a:blipFill>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90983973"/>
                      </a:ext>
                    </a:extLst>
                  </a:tr>
                  <a:tr h="782320">
                    <a:tc>
                      <a:txBody>
                        <a:bodyPr/>
                        <a:lstStyle/>
                        <a:p>
                          <a:endParaRPr lang="en-US"/>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62" t="-355814" r="-194976" b="-6202"/>
                          </a:stretch>
                        </a:blipFill>
                      </a:tcPr>
                    </a:tc>
                    <a:tc>
                      <a:txBody>
                        <a:bodyPr/>
                        <a:lstStyle/>
                        <a:p>
                          <a:pPr marL="76200" marR="76200" algn="ctr">
                            <a:lnSpc>
                              <a:spcPct val="150000"/>
                            </a:lnSpc>
                            <a:spcAft>
                              <a:spcPts val="800"/>
                            </a:spcAft>
                          </a:pPr>
                          <a:r>
                            <a:rPr lang="en-US" sz="2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6200" marR="76200" algn="ctr">
                            <a:lnSpc>
                              <a:spcPct val="150000"/>
                            </a:lnSpc>
                            <a:spcAft>
                              <a:spcPts val="800"/>
                            </a:spcAft>
                          </a:pPr>
                          <a:r>
                            <a:rPr lang="en-US" sz="2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700" dirty="0">
                            <a:effectLst/>
                            <a:latin typeface="Arial" panose="020B0604020202020204" pitchFamily="34" charset="0"/>
                            <a:ea typeface="Calibri" panose="020F0502020204030204" pitchFamily="34" charset="0"/>
                            <a:cs typeface="Arial" panose="020B0604020202020204" pitchFamily="34" charset="0"/>
                          </a:endParaRPr>
                        </a:p>
                      </a:txBody>
                      <a:tcPr marL="31750" marR="31750" marT="31750" marB="317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5610898"/>
                      </a:ext>
                    </a:extLst>
                  </a:tr>
                </a:tbl>
              </a:graphicData>
            </a:graphic>
          </p:graphicFrame>
        </mc:Fallback>
      </mc:AlternateContent>
      <p:pic>
        <p:nvPicPr>
          <p:cNvPr id="21"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0105246" y="990600"/>
            <a:ext cx="1113851" cy="1190224"/>
          </a:xfrm>
          <a:prstGeom prst="rect">
            <a:avLst/>
          </a:prstGeom>
        </p:spPr>
      </p:pic>
      <p:sp>
        <p:nvSpPr>
          <p:cNvPr id="7" name="Rectangle 6"/>
          <p:cNvSpPr/>
          <p:nvPr/>
        </p:nvSpPr>
        <p:spPr>
          <a:xfrm>
            <a:off x="4655328" y="3479800"/>
            <a:ext cx="3020379" cy="502766"/>
          </a:xfrm>
          <a:prstGeom prst="rect">
            <a:avLst/>
          </a:prstGeom>
          <a:solidFill>
            <a:schemeClr val="bg1"/>
          </a:solidFill>
        </p:spPr>
        <p:txBody>
          <a:bodyPr wrap="none">
            <a:spAutoFit/>
          </a:bodyPr>
          <a:lstStyle/>
          <a:p>
            <a:r>
              <a:rPr lang="en-US" sz="2667" b="1" dirty="0">
                <a:solidFill>
                  <a:srgbClr val="FF0000"/>
                </a:solidFill>
                <a:latin typeface="Arial" panose="020B0604020202020204" pitchFamily="34" charset="0"/>
                <a:ea typeface="Times New Roman" panose="02020603050405020304" pitchFamily="18" charset="0"/>
              </a:rPr>
              <a:t>100; 20; 3; 30; 1,5</a:t>
            </a:r>
            <a:endParaRPr lang="en-US" sz="2667" b="1" dirty="0">
              <a:solidFill>
                <a:srgbClr val="FF0000"/>
              </a:solidFill>
            </a:endParaRPr>
          </a:p>
        </p:txBody>
      </p:sp>
      <p:sp>
        <p:nvSpPr>
          <p:cNvPr id="8" name="Rectangle 7"/>
          <p:cNvSpPr/>
          <p:nvPr/>
        </p:nvSpPr>
        <p:spPr>
          <a:xfrm>
            <a:off x="8460193" y="3450390"/>
            <a:ext cx="2764283" cy="502766"/>
          </a:xfrm>
          <a:prstGeom prst="rect">
            <a:avLst/>
          </a:prstGeom>
          <a:solidFill>
            <a:schemeClr val="bg1"/>
          </a:solidFill>
        </p:spPr>
        <p:txBody>
          <a:bodyPr wrap="none">
            <a:spAutoFit/>
          </a:bodyPr>
          <a:lstStyle/>
          <a:p>
            <a:r>
              <a:rPr lang="en-US" sz="2667" b="1" dirty="0" err="1">
                <a:solidFill>
                  <a:srgbClr val="FF0000"/>
                </a:solidFill>
                <a:latin typeface="Arial" panose="020B0604020202020204" pitchFamily="34" charset="0"/>
                <a:ea typeface="Times New Roman" panose="02020603050405020304" pitchFamily="18" charset="0"/>
              </a:rPr>
              <a:t>Trừ</a:t>
            </a:r>
            <a:r>
              <a:rPr lang="en-US" sz="2667" b="1" dirty="0">
                <a:solidFill>
                  <a:srgbClr val="FF0000"/>
                </a:solidFill>
                <a:latin typeface="Arial" panose="020B0604020202020204" pitchFamily="34" charset="0"/>
                <a:ea typeface="Times New Roman" panose="02020603050405020304" pitchFamily="18" charset="0"/>
              </a:rPr>
              <a:t>, </a:t>
            </a:r>
            <a:r>
              <a:rPr lang="en-US" sz="2667" b="1" dirty="0" err="1">
                <a:solidFill>
                  <a:srgbClr val="FF0000"/>
                </a:solidFill>
                <a:latin typeface="Arial" panose="020B0604020202020204" pitchFamily="34" charset="0"/>
                <a:ea typeface="Times New Roman" panose="02020603050405020304" pitchFamily="18" charset="0"/>
              </a:rPr>
              <a:t>cộng</a:t>
            </a:r>
            <a:r>
              <a:rPr lang="en-US" sz="2667" b="1" dirty="0">
                <a:solidFill>
                  <a:srgbClr val="FF0000"/>
                </a:solidFill>
                <a:latin typeface="Arial" panose="020B0604020202020204" pitchFamily="34" charset="0"/>
                <a:ea typeface="Times New Roman" panose="02020603050405020304" pitchFamily="18" charset="0"/>
              </a:rPr>
              <a:t>, </a:t>
            </a:r>
            <a:r>
              <a:rPr lang="en-US" sz="2667" b="1" dirty="0" err="1">
                <a:solidFill>
                  <a:srgbClr val="FF0000"/>
                </a:solidFill>
                <a:latin typeface="Arial" panose="020B0604020202020204" pitchFamily="34" charset="0"/>
                <a:ea typeface="Times New Roman" panose="02020603050405020304" pitchFamily="18" charset="0"/>
              </a:rPr>
              <a:t>nhân</a:t>
            </a:r>
            <a:endParaRPr lang="en-US" sz="2667" b="1" dirty="0">
              <a:solidFill>
                <a:srgbClr val="FF0000"/>
              </a:solidFill>
            </a:endParaRPr>
          </a:p>
        </p:txBody>
      </p:sp>
      <p:sp>
        <p:nvSpPr>
          <p:cNvPr id="24" name="Rectangle 23"/>
          <p:cNvSpPr/>
          <p:nvPr/>
        </p:nvSpPr>
        <p:spPr>
          <a:xfrm>
            <a:off x="8812510" y="4481061"/>
            <a:ext cx="2061783" cy="502766"/>
          </a:xfrm>
          <a:prstGeom prst="rect">
            <a:avLst/>
          </a:prstGeom>
          <a:solidFill>
            <a:schemeClr val="bg1"/>
          </a:solidFill>
        </p:spPr>
        <p:txBody>
          <a:bodyPr wrap="none">
            <a:spAutoFit/>
          </a:bodyPr>
          <a:lstStyle/>
          <a:p>
            <a:r>
              <a:rPr lang="en-US" sz="2667" b="1" dirty="0" err="1">
                <a:solidFill>
                  <a:srgbClr val="FF0000"/>
                </a:solidFill>
                <a:latin typeface="Arial" panose="020B0604020202020204" pitchFamily="34" charset="0"/>
                <a:ea typeface="Times New Roman" panose="02020603050405020304" pitchFamily="18" charset="0"/>
              </a:rPr>
              <a:t>C</a:t>
            </a:r>
            <a:r>
              <a:rPr lang="en-US" sz="2667" b="1" dirty="0" err="1">
                <a:solidFill>
                  <a:srgbClr val="FF0000"/>
                </a:solidFill>
                <a:latin typeface="Arial" panose="020B0604020202020204" pitchFamily="34" charset="0"/>
                <a:ea typeface="Times New Roman" panose="02020603050405020304" pitchFamily="18" charset="0"/>
              </a:rPr>
              <a:t>ộng</a:t>
            </a:r>
            <a:r>
              <a:rPr lang="en-US" sz="2667" b="1" dirty="0">
                <a:solidFill>
                  <a:srgbClr val="FF0000"/>
                </a:solidFill>
                <a:latin typeface="Arial" panose="020B0604020202020204" pitchFamily="34" charset="0"/>
                <a:ea typeface="Times New Roman" panose="02020603050405020304" pitchFamily="18" charset="0"/>
              </a:rPr>
              <a:t>, </a:t>
            </a:r>
            <a:r>
              <a:rPr lang="en-US" sz="2667" b="1" dirty="0" err="1">
                <a:solidFill>
                  <a:srgbClr val="FF0000"/>
                </a:solidFill>
                <a:latin typeface="Arial" panose="020B0604020202020204" pitchFamily="34" charset="0"/>
                <a:ea typeface="Times New Roman" panose="02020603050405020304" pitchFamily="18" charset="0"/>
              </a:rPr>
              <a:t>nhân</a:t>
            </a:r>
            <a:endParaRPr lang="en-US" sz="2667" b="1" dirty="0">
              <a:solidFill>
                <a:srgbClr val="FF0000"/>
              </a:solidFill>
            </a:endParaRPr>
          </a:p>
        </p:txBody>
      </p:sp>
      <mc:AlternateContent xmlns:mc="http://schemas.openxmlformats.org/markup-compatibility/2006">
        <mc:Choice xmlns:a14="http://schemas.microsoft.com/office/drawing/2010/main" Requires="a14">
          <p:sp>
            <p:nvSpPr>
              <p:cNvPr id="29" name="Rectangle 28"/>
              <p:cNvSpPr/>
              <p:nvPr/>
            </p:nvSpPr>
            <p:spPr>
              <a:xfrm>
                <a:off x="5466004" y="5452911"/>
                <a:ext cx="1351396" cy="510781"/>
              </a:xfrm>
              <a:prstGeom prst="rect">
                <a:avLst/>
              </a:prstGeom>
              <a:solidFill>
                <a:schemeClr val="bg1"/>
              </a:solidFill>
            </p:spPr>
            <p:txBody>
              <a:bodyPr wrap="none">
                <a:spAutoFit/>
              </a:bodyPr>
              <a:lstStyle/>
              <a:p>
                <a:r>
                  <a:rPr lang="en-US" sz="2667" b="1" dirty="0">
                    <a:solidFill>
                      <a:srgbClr val="FF0000"/>
                    </a:solidFill>
                    <a:latin typeface="Arial" panose="020B0604020202020204" pitchFamily="34" charset="0"/>
                    <a:ea typeface="Times New Roman" panose="02020603050405020304" pitchFamily="18" charset="0"/>
                  </a:rPr>
                  <a:t>2; </a:t>
                </a:r>
                <a14:m>
                  <m:oMath xmlns:m="http://schemas.openxmlformats.org/officeDocument/2006/math">
                    <m:sSup>
                      <m:sSupPr>
                        <m:ctrlPr>
                          <a:rPr lang="en-US" sz="2667" b="1" i="1">
                            <a:solidFill>
                              <a:srgbClr val="FF0000"/>
                            </a:solidFill>
                            <a:latin typeface="Cambria Math" panose="02040503050406030204" pitchFamily="18" charset="0"/>
                            <a:cs typeface="Arial" panose="020B0604020202020204" pitchFamily="34" charset="0"/>
                          </a:rPr>
                        </m:ctrlPr>
                      </m:sSupPr>
                      <m:e>
                        <m:r>
                          <a:rPr lang="en-US" sz="2667" b="1" i="1">
                            <a:solidFill>
                              <a:srgbClr val="FF0000"/>
                            </a:solidFill>
                            <a:latin typeface="Cambria Math" panose="02040503050406030204" pitchFamily="18" charset="0"/>
                            <a:ea typeface="Calibri" panose="020F0502020204030204" pitchFamily="34" charset="0"/>
                            <a:cs typeface="Arial" panose="020B0604020202020204" pitchFamily="34" charset="0"/>
                          </a:rPr>
                          <m:t>𝟑</m:t>
                        </m:r>
                      </m:e>
                      <m:sup>
                        <m:r>
                          <a:rPr lang="en-US" sz="2667" b="1" i="1">
                            <a:solidFill>
                              <a:srgbClr val="FF0000"/>
                            </a:solidFill>
                            <a:latin typeface="Cambria Math" panose="02040503050406030204" pitchFamily="18" charset="0"/>
                            <a:ea typeface="Calibri" panose="020F0502020204030204" pitchFamily="34" charset="0"/>
                            <a:cs typeface="Arial" panose="020B0604020202020204" pitchFamily="34" charset="0"/>
                          </a:rPr>
                          <m:t>𝟒</m:t>
                        </m:r>
                      </m:sup>
                    </m:sSup>
                  </m:oMath>
                </a14:m>
                <a:r>
                  <a:rPr lang="en-US" sz="2667" b="1" dirty="0">
                    <a:solidFill>
                      <a:srgbClr val="FF0000"/>
                    </a:solidFill>
                    <a:latin typeface="Arial" panose="020B0604020202020204" pitchFamily="34" charset="0"/>
                    <a:ea typeface="Times New Roman" panose="02020603050405020304" pitchFamily="18" charset="0"/>
                  </a:rPr>
                  <a:t>; 5</a:t>
                </a:r>
                <a:endParaRPr lang="en-US" sz="2667" b="1" dirty="0">
                  <a:solidFill>
                    <a:srgbClr val="FF0000"/>
                  </a:solidFill>
                </a:endParaRPr>
              </a:p>
            </p:txBody>
          </p:sp>
        </mc:Choice>
        <mc:Fallback>
          <p:sp>
            <p:nvSpPr>
              <p:cNvPr id="29" name="Rectangle 28"/>
              <p:cNvSpPr>
                <a:spLocks noRot="1" noChangeAspect="1" noMove="1" noResize="1" noEditPoints="1" noAdjustHandles="1" noChangeArrowheads="1" noChangeShapeType="1" noTextEdit="1"/>
              </p:cNvSpPr>
              <p:nvPr/>
            </p:nvSpPr>
            <p:spPr>
              <a:xfrm>
                <a:off x="5466004" y="5452911"/>
                <a:ext cx="1351396" cy="510781"/>
              </a:xfrm>
              <a:prstGeom prst="rect">
                <a:avLst/>
              </a:prstGeom>
              <a:blipFill>
                <a:blip r:embed="rId30"/>
                <a:stretch>
                  <a:fillRect l="-8597" t="-12048" r="-8145" b="-30120"/>
                </a:stretch>
              </a:blipFill>
            </p:spPr>
            <p:txBody>
              <a:bodyPr/>
              <a:lstStyle/>
              <a:p>
                <a:r>
                  <a:rPr lang="en-US">
                    <a:noFill/>
                  </a:rPr>
                  <a:t> </a:t>
                </a:r>
              </a:p>
            </p:txBody>
          </p:sp>
        </mc:Fallback>
      </mc:AlternateContent>
      <p:sp>
        <p:nvSpPr>
          <p:cNvPr id="30" name="Rectangle 29"/>
          <p:cNvSpPr/>
          <p:nvPr/>
        </p:nvSpPr>
        <p:spPr>
          <a:xfrm>
            <a:off x="8887317" y="5439156"/>
            <a:ext cx="1912703" cy="502766"/>
          </a:xfrm>
          <a:prstGeom prst="rect">
            <a:avLst/>
          </a:prstGeom>
          <a:solidFill>
            <a:schemeClr val="bg1"/>
          </a:solidFill>
        </p:spPr>
        <p:txBody>
          <a:bodyPr wrap="none">
            <a:spAutoFit/>
          </a:bodyPr>
          <a:lstStyle/>
          <a:p>
            <a:r>
              <a:rPr lang="en-US" sz="2667" b="1" dirty="0" err="1">
                <a:solidFill>
                  <a:srgbClr val="FF0000"/>
                </a:solidFill>
                <a:latin typeface="Arial" panose="020B0604020202020204" pitchFamily="34" charset="0"/>
                <a:ea typeface="Times New Roman" panose="02020603050405020304" pitchFamily="18" charset="0"/>
              </a:rPr>
              <a:t>Nhân</a:t>
            </a:r>
            <a:r>
              <a:rPr lang="en-US" sz="2667" b="1" dirty="0">
                <a:solidFill>
                  <a:srgbClr val="FF0000"/>
                </a:solidFill>
                <a:latin typeface="Arial" panose="020B0604020202020204" pitchFamily="34" charset="0"/>
                <a:ea typeface="Times New Roman" panose="02020603050405020304" pitchFamily="18" charset="0"/>
              </a:rPr>
              <a:t>, chia</a:t>
            </a:r>
            <a:endParaRPr lang="en-US" sz="2667" b="1" dirty="0">
              <a:solidFill>
                <a:srgbClr val="FF0000"/>
              </a:solidFill>
            </a:endParaRPr>
          </a:p>
        </p:txBody>
      </p:sp>
      <mc:AlternateContent xmlns:mc="http://schemas.openxmlformats.org/markup-compatibility/2006">
        <mc:Choice xmlns:a14="http://schemas.microsoft.com/office/drawing/2010/main" Requires="a14">
          <p:sp>
            <p:nvSpPr>
              <p:cNvPr id="9" name="Rectangle 8"/>
              <p:cNvSpPr/>
              <p:nvPr/>
            </p:nvSpPr>
            <p:spPr>
              <a:xfrm>
                <a:off x="5388542" y="4263694"/>
                <a:ext cx="1209818" cy="862993"/>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2667" b="1" i="1">
                          <a:solidFill>
                            <a:srgbClr val="FF0000"/>
                          </a:solidFill>
                          <a:latin typeface="Cambria Math" panose="02040503050406030204" pitchFamily="18" charset="0"/>
                        </a:rPr>
                        <m:t>𝟑𝟎𝟎</m:t>
                      </m:r>
                      <m:r>
                        <a:rPr lang="en-US" sz="2667" b="1">
                          <a:solidFill>
                            <a:srgbClr val="FF0000"/>
                          </a:solidFill>
                          <a:latin typeface="Cambria Math" panose="02040503050406030204" pitchFamily="18" charset="0"/>
                        </a:rPr>
                        <m:t>. </m:t>
                      </m:r>
                      <m:f>
                        <m:fPr>
                          <m:ctrlPr>
                            <a:rPr lang="en-US" sz="2667" b="1" i="1">
                              <a:solidFill>
                                <a:srgbClr val="FF0000"/>
                              </a:solidFill>
                              <a:latin typeface="Cambria Math" panose="02040503050406030204" pitchFamily="18" charset="0"/>
                            </a:rPr>
                          </m:ctrlPr>
                        </m:fPr>
                        <m:num>
                          <m:r>
                            <a:rPr lang="en-US" sz="2667" b="1" i="1">
                              <a:solidFill>
                                <a:srgbClr val="FF0000"/>
                              </a:solidFill>
                              <a:latin typeface="Cambria Math" panose="02040503050406030204" pitchFamily="18" charset="0"/>
                            </a:rPr>
                            <m:t>𝟏</m:t>
                          </m:r>
                        </m:num>
                        <m:den>
                          <m:r>
                            <a:rPr lang="en-US" sz="2667" b="1" i="1">
                              <a:solidFill>
                                <a:srgbClr val="FF0000"/>
                              </a:solidFill>
                              <a:latin typeface="Cambria Math" panose="02040503050406030204" pitchFamily="18" charset="0"/>
                            </a:rPr>
                            <m:t>𝟓</m:t>
                          </m:r>
                        </m:den>
                      </m:f>
                    </m:oMath>
                  </m:oMathPara>
                </a14:m>
                <a:endParaRPr lang="en-US" sz="1200" b="1" dirty="0">
                  <a:solidFill>
                    <a:srgbClr val="FF00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5388542" y="4263694"/>
                <a:ext cx="1209818" cy="862993"/>
              </a:xfrm>
              <a:prstGeom prst="rect">
                <a:avLst/>
              </a:prstGeom>
              <a:blipFill>
                <a:blip r:embed="rId3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77603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randombar(horizontal)">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3" grpId="0"/>
      <p:bldP spid="19" grpId="0" animBg="1"/>
      <p:bldP spid="7" grpId="0" animBg="1"/>
      <p:bldP spid="8" grpId="0" animBg="1"/>
      <p:bldP spid="24" grpId="0" animBg="1"/>
      <p:bldP spid="29" grpId="0" animBg="1"/>
      <p:bldP spid="30"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92111" y="330201"/>
            <a:ext cx="687833" cy="58311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54400" y="6019800"/>
            <a:ext cx="2841356" cy="274320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4932889" y="5767370"/>
            <a:ext cx="1362867" cy="104321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V="1">
            <a:off x="10771445" y="-990600"/>
            <a:ext cx="2426479" cy="234265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983776" y="186768"/>
            <a:ext cx="2011603" cy="702233"/>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36617" y="450750"/>
            <a:ext cx="533383" cy="263782"/>
          </a:xfrm>
          <a:prstGeom prst="rect">
            <a:avLst/>
          </a:prstGeom>
        </p:spPr>
      </p:pic>
      <p:sp>
        <p:nvSpPr>
          <p:cNvPr id="17" name="TextBox 16"/>
          <p:cNvSpPr txBox="1"/>
          <p:nvPr/>
        </p:nvSpPr>
        <p:spPr>
          <a:xfrm>
            <a:off x="4324694" y="375977"/>
            <a:ext cx="3302000" cy="707886"/>
          </a:xfrm>
          <a:prstGeom prst="rect">
            <a:avLst/>
          </a:prstGeom>
          <a:noFill/>
        </p:spPr>
        <p:txBody>
          <a:bodyPr wrap="square" rtlCol="0">
            <a:spAutoFit/>
          </a:bodyPr>
          <a:lstStyle/>
          <a:p>
            <a:pPr algn="ctr"/>
            <a:r>
              <a:rPr lang="en-US" sz="4000" b="1" dirty="0">
                <a:solidFill>
                  <a:schemeClr val="tx2"/>
                </a:solidFill>
                <a:latin typeface="Arial" panose="020B0604020202020204" pitchFamily="34" charset="0"/>
                <a:cs typeface="Arial" panose="020B0604020202020204" pitchFamily="34" charset="0"/>
              </a:rPr>
              <a:t>NHẬN XÉT</a:t>
            </a:r>
            <a:endParaRPr lang="en-US" sz="4000" b="1" dirty="0">
              <a:solidFill>
                <a:schemeClr val="tx2"/>
              </a:solidFill>
              <a:latin typeface="Arial" panose="020B0604020202020204" pitchFamily="34" charset="0"/>
              <a:cs typeface="Arial" panose="020B0604020202020204" pitchFamily="34" charset="0"/>
            </a:endParaRPr>
          </a:p>
        </p:txBody>
      </p:sp>
      <p:sp>
        <p:nvSpPr>
          <p:cNvPr id="5" name="Rectangle 4"/>
          <p:cNvSpPr/>
          <p:nvPr/>
        </p:nvSpPr>
        <p:spPr>
          <a:xfrm>
            <a:off x="386836" y="1193800"/>
            <a:ext cx="9214365" cy="5017784"/>
          </a:xfrm>
          <a:prstGeom prst="rect">
            <a:avLst/>
          </a:prstGeom>
        </p:spPr>
        <p:txBody>
          <a:bodyPr wrap="square">
            <a:spAutoFit/>
          </a:bodyPr>
          <a:lstStyle/>
          <a:p>
            <a:pPr algn="just">
              <a:lnSpc>
                <a:spcPct val="150000"/>
              </a:lnSpc>
            </a:pPr>
            <a:r>
              <a:rPr lang="vi-VN" sz="2667" dirty="0"/>
              <a:t>Các số được nối với nhau bởi dấu các phép tính (cộng, trừ, nhân, chia, nâng lên luỹ thừa) tạo thành một biểu thức số. Đặc biệt, mỗi số cũng được coi là một biểu thức số.</a:t>
            </a:r>
          </a:p>
          <a:p>
            <a:pPr marL="381019" indent="-381019" algn="just">
              <a:lnSpc>
                <a:spcPct val="150000"/>
              </a:lnSpc>
              <a:buFont typeface="Arial" panose="020B0604020202020204" pitchFamily="34" charset="0"/>
              <a:buChar char="•"/>
            </a:pPr>
            <a:r>
              <a:rPr lang="vi-VN" sz="2667" dirty="0"/>
              <a:t>Trong </a:t>
            </a:r>
            <a:r>
              <a:rPr lang="vi-VN" sz="2667" dirty="0"/>
              <a:t>biểu thức số có thể có các dấu ngoặc để chỉ thứ tự thực hiện các phép </a:t>
            </a:r>
            <a:r>
              <a:rPr lang="vi-VN" sz="2667" dirty="0"/>
              <a:t>tính.</a:t>
            </a:r>
            <a:endParaRPr lang="en-US" sz="2667" dirty="0"/>
          </a:p>
          <a:p>
            <a:pPr marL="381019" indent="-381019" algn="just">
              <a:lnSpc>
                <a:spcPct val="150000"/>
              </a:lnSpc>
              <a:buFont typeface="Arial" panose="020B0604020202020204" pitchFamily="34" charset="0"/>
              <a:buChar char="•"/>
            </a:pPr>
            <a:r>
              <a:rPr lang="vi-VN" sz="2667" dirty="0"/>
              <a:t>Khi </a:t>
            </a:r>
            <a:r>
              <a:rPr lang="vi-VN" sz="2667" dirty="0"/>
              <a:t>thực hiện các phép tính trong một biểu thức số, ta nhận được một số. Số đó được gọi là giá trị của biểu thức số đã cho.</a:t>
            </a:r>
          </a:p>
        </p:txBody>
      </p:sp>
      <p:pic>
        <p:nvPicPr>
          <p:cNvPr id="16" name="Picture 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70225" y="2941053"/>
            <a:ext cx="2777375" cy="3937000"/>
          </a:xfrm>
          <a:prstGeom prst="rect">
            <a:avLst/>
          </a:prstGeom>
        </p:spPr>
      </p:pic>
    </p:spTree>
    <p:extLst>
      <p:ext uri="{BB962C8B-B14F-4D97-AF65-F5344CB8AC3E}">
        <p14:creationId xmlns:p14="http://schemas.microsoft.com/office/powerpoint/2010/main" val="72979586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0471">
            <a:off x="-1555006" y="-971654"/>
            <a:ext cx="2589703" cy="2627927"/>
          </a:xfrm>
          <a:prstGeom prst="rect">
            <a:avLst/>
          </a:prstGeom>
        </p:spPr>
      </p:pic>
      <p:grpSp>
        <p:nvGrpSpPr>
          <p:cNvPr id="12" name="Group 11"/>
          <p:cNvGrpSpPr/>
          <p:nvPr/>
        </p:nvGrpSpPr>
        <p:grpSpPr>
          <a:xfrm>
            <a:off x="4267200" y="692634"/>
            <a:ext cx="3708400" cy="7112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200">
                <a:solidFill>
                  <a:prstClr val="white"/>
                </a:solidFill>
              </a:endParaRPr>
            </a:p>
          </p:txBody>
        </p:sp>
        <p:sp>
          <p:nvSpPr>
            <p:cNvPr id="14" name="Rectangle 13"/>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a:lnSpc>
                  <a:spcPct val="150000"/>
                </a:lnSpc>
                <a:spcAft>
                  <a:spcPts val="533"/>
                </a:spcAft>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1</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5" name="Rectangle 14"/>
              <p:cNvSpPr/>
              <p:nvPr/>
            </p:nvSpPr>
            <p:spPr>
              <a:xfrm>
                <a:off x="1219200" y="1647760"/>
                <a:ext cx="9804400" cy="3375796"/>
              </a:xfrm>
              <a:prstGeom prst="rect">
                <a:avLst/>
              </a:prstGeom>
            </p:spPr>
            <p:txBody>
              <a:bodyPr wrap="square">
                <a:spAutoFit/>
              </a:bodyPr>
              <a:lstStyle/>
              <a:p>
                <a:pPr>
                  <a:lnSpc>
                    <a:spcPct val="200000"/>
                  </a:lnSpc>
                  <a:spcAft>
                    <a:spcPts val="800"/>
                  </a:spcAft>
                </a:pPr>
                <a:r>
                  <a:rPr lang="en-US" sz="2667" dirty="0" err="1">
                    <a:latin typeface="Arial" panose="020B0604020202020204" pitchFamily="34" charset="0"/>
                    <a:ea typeface="Calibri" panose="020F0502020204030204" pitchFamily="34" charset="0"/>
                    <a:cs typeface="Arial" panose="020B0604020202020204" pitchFamily="34" charset="0"/>
                  </a:rPr>
                  <a:t>Trong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các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phát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sau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phát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nào</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đúng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phát</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nào</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sai</a:t>
                </a:r>
                <a:r>
                  <a:rPr lang="en-US" sz="2667" dirty="0">
                    <a:latin typeface="Arial" panose="020B0604020202020204" pitchFamily="34" charset="0"/>
                    <a:ea typeface="Calibri" panose="020F0502020204030204" pitchFamily="34" charset="0"/>
                    <a:cs typeface="Arial" panose="020B0604020202020204" pitchFamily="34" charset="0"/>
                  </a:rPr>
                  <a:t>?</a:t>
                </a:r>
                <a:br>
                  <a:rPr lang="en-US" sz="2667" dirty="0">
                    <a:latin typeface="Arial" panose="020B0604020202020204" pitchFamily="34" charset="0"/>
                    <a:ea typeface="Calibri" panose="020F0502020204030204" pitchFamily="34" charset="0"/>
                    <a:cs typeface="Arial" panose="020B0604020202020204" pitchFamily="34" charset="0"/>
                  </a:rPr>
                </a:br>
                <a:r>
                  <a:rPr lang="en-US" sz="2667" dirty="0">
                    <a:latin typeface="Arial" panose="020B0604020202020204" pitchFamily="34" charset="0"/>
                    <a:ea typeface="Calibri" panose="020F0502020204030204" pitchFamily="34" charset="0"/>
                    <a:cs typeface="Arial" panose="020B0604020202020204" pitchFamily="34" charset="0"/>
                  </a:rPr>
                  <a:t>a) 0 </a:t>
                </a:r>
                <a:r>
                  <a:rPr lang="en-US" sz="2667" dirty="0" err="1">
                    <a:latin typeface="Arial" panose="020B0604020202020204" pitchFamily="34" charset="0"/>
                    <a:ea typeface="Calibri" panose="020F0502020204030204" pitchFamily="34" charset="0"/>
                    <a:cs typeface="Arial" panose="020B0604020202020204" pitchFamily="34" charset="0"/>
                  </a:rPr>
                  <a:t>không</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phải</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a:t>
                </a:r>
                <a:br>
                  <a:rPr lang="en-US" sz="2667" dirty="0">
                    <a:latin typeface="Arial" panose="020B0604020202020204" pitchFamily="34" charset="0"/>
                    <a:ea typeface="Calibri" panose="020F0502020204030204" pitchFamily="34" charset="0"/>
                    <a:cs typeface="Arial" panose="020B0604020202020204" pitchFamily="34" charset="0"/>
                  </a:rPr>
                </a:br>
                <a:r>
                  <a:rPr lang="en-US" sz="2667"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2667">
                        <a:latin typeface="Cambria Math" panose="02040503050406030204" pitchFamily="18" charset="0"/>
                        <a:ea typeface="Calibri" panose="020F0502020204030204" pitchFamily="34" charset="0"/>
                        <a:cs typeface="Arial" panose="020B0604020202020204" pitchFamily="34" charset="0"/>
                      </a:rPr>
                      <m:t>200</m:t>
                    </m:r>
                    <m:r>
                      <a:rPr lang="en-US" sz="2667" i="1">
                        <a:latin typeface="Cambria Math" panose="02040503050406030204" pitchFamily="18" charset="0"/>
                        <a:ea typeface="Calibri" panose="020F0502020204030204" pitchFamily="34" charset="0"/>
                        <a:cs typeface="Arial" panose="020B0604020202020204" pitchFamily="34" charset="0"/>
                      </a:rPr>
                      <m:t>−</m:t>
                    </m:r>
                    <m:r>
                      <a:rPr lang="en-US" sz="2667">
                        <a:latin typeface="Cambria Math" panose="02040503050406030204" pitchFamily="18" charset="0"/>
                        <a:ea typeface="Calibri" panose="020F0502020204030204" pitchFamily="34" charset="0"/>
                        <a:cs typeface="Arial" panose="020B0604020202020204" pitchFamily="34" charset="0"/>
                      </a:rPr>
                      <m:t>200⋅</m:t>
                    </m:r>
                    <m:sSup>
                      <m:sSupPr>
                        <m:ctrlPr>
                          <a:rPr lang="en-US" sz="2667" i="1">
                            <a:latin typeface="Cambria Math" panose="02040503050406030204" pitchFamily="18" charset="0"/>
                            <a:ea typeface="Calibri" panose="020F0502020204030204" pitchFamily="34" charset="0"/>
                            <a:cs typeface="Arial" panose="020B0604020202020204" pitchFamily="34" charset="0"/>
                          </a:rPr>
                        </m:ctrlPr>
                      </m:sSupPr>
                      <m:e>
                        <m:r>
                          <a:rPr lang="en-US" sz="2667">
                            <a:latin typeface="Cambria Math" panose="02040503050406030204" pitchFamily="18" charset="0"/>
                            <a:ea typeface="Calibri" panose="020F0502020204030204" pitchFamily="34" charset="0"/>
                            <a:cs typeface="Arial" panose="020B0604020202020204" pitchFamily="34" charset="0"/>
                          </a:rPr>
                          <m:t>5</m:t>
                        </m:r>
                      </m:e>
                      <m:sup>
                        <m:r>
                          <a:rPr lang="en-US" sz="2667">
                            <a:latin typeface="Cambria Math" panose="02040503050406030204" pitchFamily="18" charset="0"/>
                            <a:ea typeface="Calibri" panose="020F0502020204030204" pitchFamily="34" charset="0"/>
                            <a:cs typeface="Arial" panose="020B0604020202020204" pitchFamily="34" charset="0"/>
                          </a:rPr>
                          <m:t>6</m:t>
                        </m:r>
                      </m:sup>
                    </m:sSup>
                  </m:oMath>
                </a14:m>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là</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biểu</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thức</a:t>
                </a:r>
                <a:r>
                  <a:rPr lang="en-US" sz="2667" dirty="0">
                    <a:latin typeface="Arial" panose="020B0604020202020204" pitchFamily="34" charset="0"/>
                    <a:ea typeface="Calibri" panose="020F0502020204030204" pitchFamily="34" charset="0"/>
                    <a:cs typeface="Arial" panose="020B0604020202020204" pitchFamily="34" charset="0"/>
                  </a:rPr>
                  <a:t> </a:t>
                </a:r>
                <a:r>
                  <a:rPr lang="en-US" sz="2667" dirty="0" err="1">
                    <a:latin typeface="Arial" panose="020B0604020202020204" pitchFamily="34" charset="0"/>
                    <a:ea typeface="Calibri" panose="020F0502020204030204" pitchFamily="34" charset="0"/>
                    <a:cs typeface="Arial" panose="020B0604020202020204" pitchFamily="34" charset="0"/>
                  </a:rPr>
                  <a:t>số</a:t>
                </a:r>
                <a:r>
                  <a:rPr lang="en-US" sz="2667" dirty="0">
                    <a:latin typeface="Arial" panose="020B0604020202020204" pitchFamily="34" charset="0"/>
                    <a:ea typeface="Calibri" panose="020F0502020204030204" pitchFamily="34" charset="0"/>
                    <a:cs typeface="Arial" panose="020B0604020202020204" pitchFamily="34" charset="0"/>
                  </a:rPr>
                  <a:t>.</a:t>
                </a:r>
                <a:endParaRPr lang="en-US" sz="2133"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1219200" y="1647760"/>
                <a:ext cx="9804400" cy="3375796"/>
              </a:xfrm>
              <a:prstGeom prst="rect">
                <a:avLst/>
              </a:prstGeom>
              <a:blipFill>
                <a:blip r:embed="rId12"/>
                <a:stretch>
                  <a:fillRect l="-1182" b="-181"/>
                </a:stretch>
              </a:blipFill>
            </p:spPr>
            <p:txBody>
              <a:bodyPr/>
              <a:lstStyle/>
              <a:p>
                <a:r>
                  <a:rPr lang="en-US">
                    <a:noFill/>
                  </a:rPr>
                  <a:t> </a:t>
                </a:r>
              </a:p>
            </p:txBody>
          </p:sp>
        </mc:Fallback>
      </mc:AlternateContent>
      <p:pic>
        <p:nvPicPr>
          <p:cNvPr id="22"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408758">
            <a:off x="11483515" y="240154"/>
            <a:ext cx="1093781" cy="954573"/>
          </a:xfrm>
          <a:prstGeom prst="rect">
            <a:avLst/>
          </a:prstGeom>
        </p:spPr>
      </p:pic>
      <p:pic>
        <p:nvPicPr>
          <p:cNvPr id="11" name="Picture 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737600" y="4236685"/>
            <a:ext cx="2615271" cy="2494315"/>
          </a:xfrm>
          <a:prstGeom prst="rect">
            <a:avLst/>
          </a:prstGeom>
        </p:spPr>
      </p:pic>
      <p:grpSp>
        <p:nvGrpSpPr>
          <p:cNvPr id="16" name="Group 3"/>
          <p:cNvGrpSpPr/>
          <p:nvPr/>
        </p:nvGrpSpPr>
        <p:grpSpPr>
          <a:xfrm>
            <a:off x="-249459" y="6477000"/>
            <a:ext cx="13360400" cy="1557897"/>
            <a:chOff x="0" y="0"/>
            <a:chExt cx="3019157" cy="790488"/>
          </a:xfrm>
        </p:grpSpPr>
        <p:sp>
          <p:nvSpPr>
            <p:cNvPr id="17"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pic>
        <p:nvPicPr>
          <p:cNvPr id="18" name="Picture 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51394" flipH="1">
            <a:off x="-226040" y="5600639"/>
            <a:ext cx="1152940" cy="1108919"/>
          </a:xfrm>
          <a:prstGeom prst="rect">
            <a:avLst/>
          </a:prstGeom>
        </p:spPr>
      </p:pic>
      <p:pic>
        <p:nvPicPr>
          <p:cNvPr id="20"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a:off x="6422719" y="2710850"/>
            <a:ext cx="533131" cy="533131"/>
          </a:xfrm>
          <a:prstGeom prst="rect">
            <a:avLst/>
          </a:prstGeom>
        </p:spPr>
      </p:pic>
      <p:pic>
        <p:nvPicPr>
          <p:cNvPr id="21" name="Picture 4"/>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6436243" y="3487907"/>
            <a:ext cx="576931" cy="536177"/>
          </a:xfrm>
          <a:prstGeom prst="rect">
            <a:avLst/>
          </a:prstGeom>
        </p:spPr>
      </p:pic>
    </p:spTree>
    <p:extLst>
      <p:ext uri="{BB962C8B-B14F-4D97-AF65-F5344CB8AC3E}">
        <p14:creationId xmlns:p14="http://schemas.microsoft.com/office/powerpoint/2010/main" val="3237932574"/>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146376" y="565491"/>
            <a:ext cx="3708400" cy="711200"/>
            <a:chOff x="381000" y="190500"/>
            <a:chExt cx="5562600" cy="1066800"/>
          </a:xfrm>
          <a:solidFill>
            <a:schemeClr val="accent5"/>
          </a:solidFill>
        </p:grpSpPr>
        <p:sp>
          <p:nvSpPr>
            <p:cNvPr id="13" name="Rectangle 12"/>
            <p:cNvSpPr/>
            <p:nvPr/>
          </p:nvSpPr>
          <p:spPr>
            <a:xfrm>
              <a:off x="381000" y="190500"/>
              <a:ext cx="5562600" cy="1066800"/>
            </a:xfrm>
            <a:prstGeom prst="rect">
              <a:avLst/>
            </a:prstGeom>
            <a:grpFill/>
          </p:spPr>
          <p:style>
            <a:lnRef idx="3">
              <a:schemeClr val="lt1"/>
            </a:lnRef>
            <a:fillRef idx="1">
              <a:schemeClr val="accent3"/>
            </a:fillRef>
            <a:effectRef idx="1">
              <a:schemeClr val="accent3"/>
            </a:effectRef>
            <a:fontRef idx="minor">
              <a:schemeClr val="lt1"/>
            </a:fontRef>
          </p:style>
          <p:txBody>
            <a:bodyPr rtlCol="0" anchor="ctr"/>
            <a:lstStyle/>
            <a:p>
              <a:pPr algn="ctr" defTabSz="609630">
                <a:defRPr/>
              </a:pPr>
              <a:endParaRPr lang="en-US" sz="1200">
                <a:solidFill>
                  <a:prstClr val="white"/>
                </a:solidFill>
                <a:latin typeface="Calibri"/>
              </a:endParaRPr>
            </a:p>
          </p:txBody>
        </p:sp>
        <p:sp>
          <p:nvSpPr>
            <p:cNvPr id="14" name="Rectangle 13"/>
            <p:cNvSpPr/>
            <p:nvPr/>
          </p:nvSpPr>
          <p:spPr>
            <a:xfrm>
              <a:off x="642038" y="190500"/>
              <a:ext cx="5061963" cy="106202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algn="just" defTabSz="609630">
                <a:lnSpc>
                  <a:spcPct val="150000"/>
                </a:lnSpc>
                <a:spcAft>
                  <a:spcPts val="533"/>
                </a:spcAft>
                <a:defRPr/>
              </a:pP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 tr</a:t>
              </a:r>
              <a:r>
                <a:rPr lang="en-US"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41</a:t>
              </a:r>
              <a:r>
                <a:rPr lang="nl-NL" sz="2667"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667"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35749">
            <a:off x="-408997" y="246366"/>
            <a:ext cx="1093781" cy="954573"/>
          </a:xfrm>
          <a:prstGeom prst="rect">
            <a:avLst/>
          </a:prstGeom>
        </p:spPr>
      </p:pic>
      <p:grpSp>
        <p:nvGrpSpPr>
          <p:cNvPr id="18" name="Group 17"/>
          <p:cNvGrpSpPr/>
          <p:nvPr/>
        </p:nvGrpSpPr>
        <p:grpSpPr>
          <a:xfrm>
            <a:off x="11133236" y="48647"/>
            <a:ext cx="964054" cy="811776"/>
            <a:chOff x="16459200" y="496068"/>
            <a:chExt cx="1446081" cy="1217664"/>
          </a:xfrm>
        </p:grpSpPr>
        <p:pic>
          <p:nvPicPr>
            <p:cNvPr id="2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734110" y="496068"/>
              <a:ext cx="1171171" cy="1217664"/>
            </a:xfrm>
            <a:prstGeom prst="rect">
              <a:avLst/>
            </a:prstGeom>
          </p:spPr>
        </p:pic>
        <p:pic>
          <p:nvPicPr>
            <p:cNvPr id="23"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459200" y="919652"/>
              <a:ext cx="823225" cy="407122"/>
            </a:xfrm>
            <a:prstGeom prst="rect">
              <a:avLst/>
            </a:prstGeom>
          </p:spPr>
        </p:pic>
      </p:grpSp>
      <p:pic>
        <p:nvPicPr>
          <p:cNvPr id="24" name="Picture 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8131" flipH="1">
            <a:off x="72293" y="5545177"/>
            <a:ext cx="700689" cy="1091725"/>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582465" y="1501134"/>
                <a:ext cx="11050735" cy="2657651"/>
              </a:xfrm>
              <a:prstGeom prst="rect">
                <a:avLst/>
              </a:prstGeom>
            </p:spPr>
            <p:txBody>
              <a:bodyPr wrap="square">
                <a:spAutoFit/>
              </a:bodyPr>
              <a:lstStyle/>
              <a:p>
                <a:pPr algn="just">
                  <a:lnSpc>
                    <a:spcPct val="150000"/>
                  </a:lnSpc>
                  <a:spcAft>
                    <a:spcPts val="800"/>
                  </a:spcAft>
                </a:pPr>
                <a:r>
                  <a:rPr lang="vi-VN" sz="2667" dirty="0">
                    <a:ea typeface="Calibri" panose="020F0502020204030204" pitchFamily="34" charset="0"/>
                    <a:cs typeface="Arial" panose="020B0604020202020204" pitchFamily="34" charset="0"/>
                  </a:rPr>
                  <a:t>Nhà trường cử một đoàn tham gia giải đấu cờ vua gồm: 1 giáo viên phụ trách đoàn; mỗi khối 6,7,8,9 đều có 3 học sinh nam và 2 học sinh nữ. Biểu thức số nào sau đây biểu thị tổng số thành viên của đoàn?</a:t>
                </a:r>
              </a:p>
              <a:p>
                <a:pPr algn="just">
                  <a:lnSpc>
                    <a:spcPct val="150000"/>
                  </a:lnSpc>
                  <a:spcAft>
                    <a:spcPts val="800"/>
                  </a:spcAft>
                </a:pPr>
                <a:r>
                  <a:rPr lang="vi-VN" sz="2667" dirty="0">
                    <a:ea typeface="Calibri" panose="020F0502020204030204" pitchFamily="34" charset="0"/>
                    <a:cs typeface="Arial" panose="020B0604020202020204" pitchFamily="34" charset="0"/>
                  </a:rPr>
                  <a:t>a) </a:t>
                </a:r>
                <a14:m>
                  <m:oMath xmlns:m="http://schemas.openxmlformats.org/officeDocument/2006/math">
                    <m:r>
                      <a:rPr lang="vi-VN" sz="2667" i="1" dirty="0">
                        <a:latin typeface="Cambria Math" panose="02040503050406030204" pitchFamily="18" charset="0"/>
                        <a:ea typeface="Calibri" panose="020F0502020204030204" pitchFamily="34" charset="0"/>
                        <a:cs typeface="Arial" panose="020B0604020202020204" pitchFamily="34" charset="0"/>
                      </a:rPr>
                      <m:t>1+4</m:t>
                    </m:r>
                    <m:r>
                      <a:rPr lang="en-US" sz="2667" i="1" dirty="0">
                        <a:latin typeface="Cambria Math" panose="02040503050406030204" pitchFamily="18" charset="0"/>
                        <a:ea typeface="Calibri" panose="020F0502020204030204" pitchFamily="34" charset="0"/>
                        <a:cs typeface="Arial" panose="020B0604020202020204" pitchFamily="34" charset="0"/>
                      </a:rPr>
                      <m:t> . </m:t>
                    </m:r>
                    <m:r>
                      <a:rPr lang="vi-VN" sz="2667" i="1" dirty="0">
                        <a:latin typeface="Cambria Math" panose="02040503050406030204" pitchFamily="18" charset="0"/>
                        <a:ea typeface="Calibri" panose="020F0502020204030204" pitchFamily="34" charset="0"/>
                        <a:cs typeface="Arial" panose="020B0604020202020204" pitchFamily="34" charset="0"/>
                      </a:rPr>
                      <m:t>3+2 </m:t>
                    </m:r>
                  </m:oMath>
                </a14:m>
                <a:r>
                  <a:rPr lang="vi-VN" sz="2667" dirty="0">
                    <a:ea typeface="Calibri" panose="020F0502020204030204" pitchFamily="34" charset="0"/>
                    <a:cs typeface="Arial" panose="020B0604020202020204" pitchFamily="34" charset="0"/>
                  </a:rPr>
                  <a:t>(thành viên</a:t>
                </a:r>
                <a:r>
                  <a:rPr lang="vi-VN" sz="2667" dirty="0">
                    <a:ea typeface="Calibri" panose="020F0502020204030204" pitchFamily="34" charset="0"/>
                    <a:cs typeface="Arial" panose="020B0604020202020204" pitchFamily="34" charset="0"/>
                  </a:rPr>
                  <a:t>).</a:t>
                </a:r>
                <a:endParaRPr lang="vi-VN" sz="2667" dirty="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582465" y="1501134"/>
                <a:ext cx="11050735" cy="2657651"/>
              </a:xfrm>
              <a:prstGeom prst="rect">
                <a:avLst/>
              </a:prstGeom>
              <a:blipFill>
                <a:blip r:embed="rId19"/>
                <a:stretch>
                  <a:fillRect l="-1049" r="-1104" b="-2523"/>
                </a:stretch>
              </a:blipFill>
            </p:spPr>
            <p:txBody>
              <a:bodyPr/>
              <a:lstStyle/>
              <a:p>
                <a:r>
                  <a:rPr lang="en-US">
                    <a:noFill/>
                  </a:rPr>
                  <a:t> </a:t>
                </a:r>
              </a:p>
            </p:txBody>
          </p:sp>
        </mc:Fallback>
      </mc:AlternateContent>
      <p:pic>
        <p:nvPicPr>
          <p:cNvPr id="17" name="Picture 18"/>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61600" y="4397745"/>
            <a:ext cx="1448321" cy="2282455"/>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551346" y="4275892"/>
                <a:ext cx="4620111" cy="708014"/>
              </a:xfrm>
              <a:prstGeom prst="rect">
                <a:avLst/>
              </a:prstGeom>
            </p:spPr>
            <p:txBody>
              <a:bodyPr wrap="none">
                <a:spAutoFit/>
              </a:bodyPr>
              <a:lstStyle/>
              <a:p>
                <a:pPr algn="just">
                  <a:lnSpc>
                    <a:spcPct val="150000"/>
                  </a:lnSpc>
                  <a:spcAft>
                    <a:spcPts val="800"/>
                  </a:spcAft>
                </a:pPr>
                <a:r>
                  <a:rPr lang="vi-VN" sz="2667" dirty="0">
                    <a:solidFill>
                      <a:prstClr val="black"/>
                    </a:solidFill>
                    <a:ea typeface="Calibri" panose="020F0502020204030204" pitchFamily="34" charset="0"/>
                    <a:cs typeface="Arial" panose="020B0604020202020204" pitchFamily="34" charset="0"/>
                  </a:rPr>
                  <a:t>b) </a:t>
                </a:r>
                <a14:m>
                  <m:oMath xmlns:m="http://schemas.openxmlformats.org/officeDocument/2006/math">
                    <m:r>
                      <a:rPr lang="vi-VN"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1+4</m:t>
                    </m:r>
                    <m:r>
                      <a:rPr lang="en-US"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vi-VN" sz="2667" i="1" dirty="0">
                        <a:solidFill>
                          <a:prstClr val="black"/>
                        </a:solidFill>
                        <a:latin typeface="Cambria Math" panose="02040503050406030204" pitchFamily="18" charset="0"/>
                        <a:ea typeface="Calibri" panose="020F0502020204030204" pitchFamily="34" charset="0"/>
                        <a:cs typeface="Arial" panose="020B0604020202020204" pitchFamily="34" charset="0"/>
                      </a:rPr>
                      <m:t>(3+2) </m:t>
                    </m:r>
                  </m:oMath>
                </a14:m>
                <a:r>
                  <a:rPr lang="vi-VN" sz="2667" dirty="0">
                    <a:solidFill>
                      <a:prstClr val="black"/>
                    </a:solidFill>
                    <a:ea typeface="Calibri" panose="020F0502020204030204" pitchFamily="34" charset="0"/>
                    <a:cs typeface="Arial" panose="020B0604020202020204" pitchFamily="34" charset="0"/>
                  </a:rPr>
                  <a:t>(thành viên).</a:t>
                </a:r>
              </a:p>
            </p:txBody>
          </p:sp>
        </mc:Choice>
        <mc:Fallback>
          <p:sp>
            <p:nvSpPr>
              <p:cNvPr id="2" name="Rectangle 1"/>
              <p:cNvSpPr>
                <a:spLocks noRot="1" noChangeAspect="1" noMove="1" noResize="1" noEditPoints="1" noAdjustHandles="1" noChangeArrowheads="1" noChangeShapeType="1" noTextEdit="1"/>
              </p:cNvSpPr>
              <p:nvPr/>
            </p:nvSpPr>
            <p:spPr>
              <a:xfrm>
                <a:off x="551346" y="4275892"/>
                <a:ext cx="4620111" cy="708014"/>
              </a:xfrm>
              <a:prstGeom prst="rect">
                <a:avLst/>
              </a:prstGeom>
              <a:blipFill>
                <a:blip r:embed="rId21"/>
                <a:stretch>
                  <a:fillRect l="-2507" r="-1979" b="-11111"/>
                </a:stretch>
              </a:blipFill>
            </p:spPr>
            <p:txBody>
              <a:bodyPr/>
              <a:lstStyle/>
              <a:p>
                <a:r>
                  <a:rPr lang="en-US">
                    <a:noFill/>
                  </a:rPr>
                  <a:t> </a:t>
                </a:r>
              </a:p>
            </p:txBody>
          </p:sp>
        </mc:Fallback>
      </mc:AlternateContent>
      <p:pic>
        <p:nvPicPr>
          <p:cNvPr id="15"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5341225" y="4258274"/>
            <a:ext cx="766607" cy="745526"/>
          </a:xfrm>
          <a:prstGeom prst="rect">
            <a:avLst/>
          </a:prstGeom>
        </p:spPr>
      </p:pic>
    </p:spTree>
    <p:extLst>
      <p:ext uri="{BB962C8B-B14F-4D97-AF65-F5344CB8AC3E}">
        <p14:creationId xmlns:p14="http://schemas.microsoft.com/office/powerpoint/2010/main" val="3565779712"/>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03200" y="1244600"/>
            <a:ext cx="603356" cy="591289"/>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11484528" y="177800"/>
            <a:ext cx="603356" cy="591289"/>
          </a:xfrm>
          <a:prstGeom prst="rect">
            <a:avLst/>
          </a:prstGeom>
        </p:spPr>
      </p:pic>
      <p:grpSp>
        <p:nvGrpSpPr>
          <p:cNvPr id="13" name="Group 12"/>
          <p:cNvGrpSpPr/>
          <p:nvPr/>
        </p:nvGrpSpPr>
        <p:grpSpPr>
          <a:xfrm>
            <a:off x="1066441" y="584200"/>
            <a:ext cx="2997559" cy="784830"/>
            <a:chOff x="7162800" y="539360"/>
            <a:chExt cx="4648200" cy="1177244"/>
          </a:xfrm>
          <a:solidFill>
            <a:srgbClr val="FFE07D"/>
          </a:solidFill>
        </p:grpSpPr>
        <p:grpSp>
          <p:nvGrpSpPr>
            <p:cNvPr id="14" name="Group 6"/>
            <p:cNvGrpSpPr/>
            <p:nvPr/>
          </p:nvGrpSpPr>
          <p:grpSpPr>
            <a:xfrm>
              <a:off x="7162800" y="668634"/>
              <a:ext cx="4648200" cy="914400"/>
              <a:chOff x="0" y="271615"/>
              <a:chExt cx="8385740" cy="1921233"/>
            </a:xfrm>
            <a:grpFill/>
          </p:grpSpPr>
          <p:sp>
            <p:nvSpPr>
              <p:cNvPr id="16" name="Freeform 7"/>
              <p:cNvSpPr/>
              <p:nvPr/>
            </p:nvSpPr>
            <p:spPr>
              <a:xfrm>
                <a:off x="0" y="271615"/>
                <a:ext cx="8385740" cy="1921233"/>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grpFill/>
            </p:spPr>
            <p:style>
              <a:lnRef idx="3">
                <a:schemeClr val="lt1"/>
              </a:lnRef>
              <a:fillRef idx="1">
                <a:schemeClr val="accent1"/>
              </a:fillRef>
              <a:effectRef idx="1">
                <a:schemeClr val="accent1"/>
              </a:effectRef>
              <a:fontRef idx="minor">
                <a:schemeClr val="lt1"/>
              </a:fontRef>
            </p:style>
          </p:sp>
        </p:grpSp>
        <p:sp>
          <p:nvSpPr>
            <p:cNvPr id="15" name="Rectangle 14"/>
            <p:cNvSpPr/>
            <p:nvPr/>
          </p:nvSpPr>
          <p:spPr>
            <a:xfrm>
              <a:off x="7332977" y="539360"/>
              <a:ext cx="4316579" cy="1177244"/>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609630">
                <a:lnSpc>
                  <a:spcPct val="150000"/>
                </a:lnSpc>
                <a:spcAft>
                  <a:spcPts val="533"/>
                </a:spcAft>
                <a:defRPr/>
              </a:pPr>
              <a:r>
                <a:rPr lang="nl-NL"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a:t>
              </a:r>
              <a:endParaRPr lang="en-US" sz="30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3"/>
          <p:cNvGrpSpPr/>
          <p:nvPr/>
        </p:nvGrpSpPr>
        <p:grpSpPr>
          <a:xfrm>
            <a:off x="-217714" y="6426200"/>
            <a:ext cx="13360400" cy="1557897"/>
            <a:chOff x="0" y="0"/>
            <a:chExt cx="3019157" cy="790488"/>
          </a:xfrm>
        </p:grpSpPr>
        <p:sp>
          <p:nvSpPr>
            <p:cNvPr id="28" name="Freeform 4"/>
            <p:cNvSpPr/>
            <p:nvPr/>
          </p:nvSpPr>
          <p:spPr>
            <a:xfrm>
              <a:off x="0" y="0"/>
              <a:ext cx="3019157" cy="790488"/>
            </a:xfrm>
            <a:custGeom>
              <a:avLst/>
              <a:gdLst/>
              <a:ahLst/>
              <a:cxnLst/>
              <a:rect l="l" t="t" r="r" b="b"/>
              <a:pathLst>
                <a:path w="3019157" h="790488">
                  <a:moveTo>
                    <a:pt x="2894697" y="790488"/>
                  </a:moveTo>
                  <a:lnTo>
                    <a:pt x="124460" y="790488"/>
                  </a:lnTo>
                  <a:cubicBezTo>
                    <a:pt x="55880" y="790488"/>
                    <a:pt x="0" y="734608"/>
                    <a:pt x="0" y="666028"/>
                  </a:cubicBezTo>
                  <a:lnTo>
                    <a:pt x="0" y="124460"/>
                  </a:lnTo>
                  <a:cubicBezTo>
                    <a:pt x="0" y="55880"/>
                    <a:pt x="55880" y="0"/>
                    <a:pt x="124460" y="0"/>
                  </a:cubicBezTo>
                  <a:lnTo>
                    <a:pt x="2894697" y="0"/>
                  </a:lnTo>
                  <a:cubicBezTo>
                    <a:pt x="2963277" y="0"/>
                    <a:pt x="3019157" y="55880"/>
                    <a:pt x="3019157" y="124460"/>
                  </a:cubicBezTo>
                  <a:lnTo>
                    <a:pt x="3019157" y="666028"/>
                  </a:lnTo>
                  <a:cubicBezTo>
                    <a:pt x="3019157" y="734608"/>
                    <a:pt x="2963277" y="790488"/>
                    <a:pt x="2894697" y="790488"/>
                  </a:cubicBezTo>
                  <a:close/>
                </a:path>
              </a:pathLst>
            </a:custGeom>
            <a:solidFill>
              <a:srgbClr val="3D5F7B"/>
            </a:solidFill>
          </p:spPr>
        </p:sp>
      </p:grpSp>
      <p:sp>
        <p:nvSpPr>
          <p:cNvPr id="2" name="Rectangle 1"/>
          <p:cNvSpPr/>
          <p:nvPr/>
        </p:nvSpPr>
        <p:spPr>
          <a:xfrm>
            <a:off x="1016000" y="1447800"/>
            <a:ext cx="10210800" cy="708014"/>
          </a:xfrm>
          <a:prstGeom prst="rect">
            <a:avLst/>
          </a:prstGeom>
        </p:spPr>
        <p:txBody>
          <a:bodyPr wrap="square">
            <a:spAutoFit/>
          </a:bodyPr>
          <a:lstStyle/>
          <a:p>
            <a:pPr>
              <a:lnSpc>
                <a:spcPct val="150000"/>
              </a:lnSpc>
            </a:pPr>
            <a:r>
              <a:rPr lang="en-US" sz="2667" dirty="0" err="1">
                <a:latin typeface="Arial" panose="020B0604020202020204" pitchFamily="34" charset="0"/>
                <a:cs typeface="Arial" panose="020B0604020202020204" pitchFamily="34" charset="0"/>
              </a:rPr>
              <a:t>Trong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các</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phát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biểu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sau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phát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biểu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nào</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đúng</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phát</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biểu</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nào</a:t>
            </a:r>
            <a:r>
              <a:rPr lang="en-US" sz="2667" dirty="0">
                <a:latin typeface="Arial" panose="020B0604020202020204" pitchFamily="34" charset="0"/>
                <a:cs typeface="Arial" panose="020B0604020202020204" pitchFamily="34" charset="0"/>
              </a:rPr>
              <a:t> </a:t>
            </a:r>
            <a:r>
              <a:rPr lang="en-US" sz="2667" dirty="0" err="1">
                <a:latin typeface="Arial" panose="020B0604020202020204" pitchFamily="34" charset="0"/>
                <a:cs typeface="Arial" panose="020B0604020202020204" pitchFamily="34" charset="0"/>
              </a:rPr>
              <a:t>sai</a:t>
            </a:r>
            <a:r>
              <a:rPr lang="en-US" sz="2667" dirty="0">
                <a:latin typeface="Arial" panose="020B0604020202020204" pitchFamily="34" charset="0"/>
                <a:cs typeface="Arial" panose="020B0604020202020204" pitchFamily="34" charset="0"/>
              </a:rPr>
              <a:t>?</a:t>
            </a:r>
            <a:endParaRPr lang="en-US" sz="2667" dirty="0">
              <a:latin typeface="Arial" panose="020B0604020202020204" pitchFamily="34" charset="0"/>
              <a:cs typeface="Arial" panose="020B0604020202020204" pitchFamily="34" charset="0"/>
            </a:endParaRPr>
          </a:p>
        </p:txBody>
      </p:sp>
      <p:sp>
        <p:nvSpPr>
          <p:cNvPr id="4" name="Rectangle 3"/>
          <p:cNvSpPr/>
          <p:nvPr/>
        </p:nvSpPr>
        <p:spPr>
          <a:xfrm>
            <a:off x="1066800" y="2971800"/>
            <a:ext cx="5384800" cy="1939377"/>
          </a:xfrm>
          <a:prstGeom prst="rect">
            <a:avLst/>
          </a:prstGeom>
        </p:spPr>
        <p:txBody>
          <a:bodyPr wrap="square">
            <a:spAutoFit/>
          </a:bodyPr>
          <a:lstStyle/>
          <a:p>
            <a:pPr lvl="0" algn="just">
              <a:lnSpc>
                <a:spcPct val="150000"/>
              </a:lnSpc>
            </a:pPr>
            <a:r>
              <a:rPr lang="en-US" sz="2667" dirty="0">
                <a:solidFill>
                  <a:prstClr val="black"/>
                </a:solidFill>
                <a:latin typeface="Arial" panose="020B0604020202020204" pitchFamily="34" charset="0"/>
                <a:cs typeface="Arial" panose="020B0604020202020204" pitchFamily="34" charset="0"/>
              </a:rPr>
              <a:t>b) </a:t>
            </a:r>
            <a:r>
              <a:rPr lang="en-US" sz="2667" dirty="0" err="1">
                <a:solidFill>
                  <a:prstClr val="black"/>
                </a:solidFill>
                <a:latin typeface="Arial" panose="020B0604020202020204" pitchFamily="34" charset="0"/>
                <a:cs typeface="Arial" panose="020B0604020202020204" pitchFamily="34" charset="0"/>
              </a:rPr>
              <a:t>Biểu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có</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đầy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đủ</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các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phép</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tính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cộng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trừ</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nhân</a:t>
            </a:r>
            <a:r>
              <a:rPr lang="en-US" sz="2667" dirty="0">
                <a:solidFill>
                  <a:prstClr val="black"/>
                </a:solidFill>
                <a:latin typeface="Arial" panose="020B0604020202020204" pitchFamily="34" charset="0"/>
                <a:cs typeface="Arial" panose="020B0604020202020204" pitchFamily="34" charset="0"/>
              </a:rPr>
              <a:t>, chia, </a:t>
            </a:r>
            <a:r>
              <a:rPr lang="en-US" sz="2667" dirty="0" err="1">
                <a:solidFill>
                  <a:prstClr val="black"/>
                </a:solidFill>
                <a:latin typeface="Arial" panose="020B0604020202020204" pitchFamily="34" charset="0"/>
                <a:cs typeface="Arial" panose="020B0604020202020204" pitchFamily="34" charset="0"/>
              </a:rPr>
              <a:t>nâng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lên</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lũy</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thừa</a:t>
            </a:r>
            <a:r>
              <a:rPr lang="en-US" sz="2667" dirty="0">
                <a:solidFill>
                  <a:prstClr val="black"/>
                </a:solidFill>
                <a:latin typeface="Arial" panose="020B0604020202020204" pitchFamily="34" charset="0"/>
                <a:cs typeface="Arial" panose="020B0604020202020204" pitchFamily="34" charset="0"/>
              </a:rPr>
              <a:t>.</a:t>
            </a:r>
          </a:p>
        </p:txBody>
      </p:sp>
      <p:sp>
        <p:nvSpPr>
          <p:cNvPr id="5" name="Rectangle 4"/>
          <p:cNvSpPr/>
          <p:nvPr/>
        </p:nvSpPr>
        <p:spPr>
          <a:xfrm>
            <a:off x="1066442" y="2209800"/>
            <a:ext cx="5456943" cy="708014"/>
          </a:xfrm>
          <a:prstGeom prst="rect">
            <a:avLst/>
          </a:prstGeom>
        </p:spPr>
        <p:txBody>
          <a:bodyPr wrap="none">
            <a:spAutoFit/>
          </a:bodyPr>
          <a:lstStyle/>
          <a:p>
            <a:pPr lvl="0">
              <a:lnSpc>
                <a:spcPct val="150000"/>
              </a:lnSpc>
            </a:pPr>
            <a:r>
              <a:rPr lang="en-US" sz="2667" dirty="0">
                <a:solidFill>
                  <a:prstClr val="black"/>
                </a:solidFill>
                <a:latin typeface="Arial" panose="020B0604020202020204" pitchFamily="34" charset="0"/>
                <a:cs typeface="Arial" panose="020B0604020202020204" pitchFamily="34" charset="0"/>
              </a:rPr>
              <a:t>a) </a:t>
            </a:r>
            <a:r>
              <a:rPr lang="en-US" sz="2667" dirty="0">
                <a:solidFill>
                  <a:prstClr val="black"/>
                </a:solidFill>
                <a:latin typeface="Arial" panose="020B0604020202020204" pitchFamily="34" charset="0"/>
                <a:cs typeface="Arial" panose="020B0604020202020204" pitchFamily="34" charset="0"/>
              </a:rPr>
              <a:t>12.a </a:t>
            </a:r>
            <a:r>
              <a:rPr lang="en-US" sz="2667" dirty="0" err="1">
                <a:solidFill>
                  <a:prstClr val="black"/>
                </a:solidFill>
                <a:latin typeface="Arial" panose="020B0604020202020204" pitchFamily="34" charset="0"/>
                <a:cs typeface="Arial" panose="020B0604020202020204" pitchFamily="34" charset="0"/>
              </a:rPr>
              <a:t>không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phải</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là</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biểu</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thức</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số</a:t>
            </a:r>
            <a:r>
              <a:rPr lang="en-US" sz="2667" dirty="0">
                <a:solidFill>
                  <a:prstClr val="black"/>
                </a:solidFill>
                <a:latin typeface="Arial" panose="020B0604020202020204" pitchFamily="34" charset="0"/>
                <a:cs typeface="Arial" panose="020B0604020202020204" pitchFamily="34" charset="0"/>
              </a:rPr>
              <a:t>.</a:t>
            </a:r>
          </a:p>
        </p:txBody>
      </p:sp>
      <p:pic>
        <p:nvPicPr>
          <p:cNvPr id="17" name="Picture 28"/>
          <p:cNvPicPr>
            <a:picLocks noChangeAspect="1"/>
          </p:cNvPicPr>
          <p:nvPr/>
        </p:nvPicPr>
        <p:blipFill>
          <a:blip r:embed="rId14"/>
          <a:srcRect/>
          <a:stretch>
            <a:fillRect/>
          </a:stretch>
        </p:blipFill>
        <p:spPr>
          <a:xfrm>
            <a:off x="8991601" y="3989542"/>
            <a:ext cx="2719159" cy="2456307"/>
          </a:xfrm>
          <a:prstGeom prst="rect">
            <a:avLst/>
          </a:prstGeom>
        </p:spPr>
      </p:pic>
      <p:pic>
        <p:nvPicPr>
          <p:cNvPr id="18"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6858000" y="2281887"/>
            <a:ext cx="635769" cy="635769"/>
          </a:xfrm>
          <a:prstGeom prst="rect">
            <a:avLst/>
          </a:prstGeom>
        </p:spPr>
      </p:pic>
      <p:pic>
        <p:nvPicPr>
          <p:cNvPr id="19"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50"/>
              </a:ext>
            </a:extLst>
          </a:blip>
          <a:srcRect/>
          <a:stretch>
            <a:fillRect/>
          </a:stretch>
        </p:blipFill>
        <p:spPr>
          <a:xfrm>
            <a:off x="6858000" y="3402831"/>
            <a:ext cx="635769" cy="635769"/>
          </a:xfrm>
          <a:prstGeom prst="rect">
            <a:avLst/>
          </a:prstGeom>
        </p:spPr>
      </p:pic>
      <p:pic>
        <p:nvPicPr>
          <p:cNvPr id="22" name="Picture 5"/>
          <p:cNvPicPr>
            <a:picLocks noChangeAspect="1"/>
          </p:cNvPicPr>
          <p:nvPr/>
        </p:nvPicPr>
        <p:blipFill>
          <a:blip r:embed="rId51"/>
          <a:srcRect/>
          <a:stretch>
            <a:fillRect/>
          </a:stretch>
        </p:blipFill>
        <p:spPr>
          <a:xfrm>
            <a:off x="4318000" y="5249109"/>
            <a:ext cx="1016000" cy="911861"/>
          </a:xfrm>
          <a:prstGeom prst="rect">
            <a:avLst/>
          </a:prstGeom>
        </p:spPr>
      </p:pic>
    </p:spTree>
    <p:extLst>
      <p:ext uri="{BB962C8B-B14F-4D97-AF65-F5344CB8AC3E}">
        <p14:creationId xmlns:p14="http://schemas.microsoft.com/office/powerpoint/2010/main" val="339077145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1713</Words>
  <Application>Microsoft Office PowerPoint</Application>
  <PresentationFormat>Widescreen</PresentationFormat>
  <Paragraphs>194</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Cambria Math</vt:lpstr>
      <vt:lpstr>Kavoon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2025-05-22T02:29:31Z</dcterms:created>
  <dcterms:modified xsi:type="dcterms:W3CDTF">2025-05-22T02:30:26Z</dcterms:modified>
</cp:coreProperties>
</file>