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1E65B-CFB3-4452-9C00-CB9145653531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23E8EA-C6B2-48B1-9825-5033F6137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42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3C315-B4C4-4539-A935-F9FF488AA37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60712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3C315-B4C4-4539-A935-F9FF488AA3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31149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3C315-B4C4-4539-A935-F9FF488AA37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1170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3C315-B4C4-4539-A935-F9FF488AA37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8495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38E41-6C6D-4B56-860F-2B48E1273617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65869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3C315-B4C4-4539-A935-F9FF488AA37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36626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238E41-6C6D-4B56-860F-2B48E12736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25574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238E41-6C6D-4B56-860F-2B48E12736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22621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238E41-6C6D-4B56-860F-2B48E12736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9767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3C315-B4C4-4539-A935-F9FF488AA37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3068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3C315-B4C4-4539-A935-F9FF488AA3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5155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E94B9-1F08-48DF-B7B6-E879767F1CA5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4189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3C315-B4C4-4539-A935-F9FF488AA37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1765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3C315-B4C4-4539-A935-F9FF488AA3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230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3C315-B4C4-4539-A935-F9FF488AA3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819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3C315-B4C4-4539-A935-F9FF488AA3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9099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3C315-B4C4-4539-A935-F9FF488AA3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8991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295D-05DD-456B-B5C8-D808F14714F7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EB63-3882-403C-9112-FDCD722C0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14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295D-05DD-456B-B5C8-D808F14714F7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EB63-3882-403C-9112-FDCD722C0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11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295D-05DD-456B-B5C8-D808F14714F7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EB63-3882-403C-9112-FDCD722C0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48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4874319"/>
      </p:ext>
    </p:extLst>
  </p:cSld>
  <p:clrMapOvr>
    <a:masterClrMapping/>
  </p:clrMapOvr>
  <p:transition spd="slow" advClick="0" advTm="3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295D-05DD-456B-B5C8-D808F14714F7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EB63-3882-403C-9112-FDCD722C0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53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295D-05DD-456B-B5C8-D808F14714F7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EB63-3882-403C-9112-FDCD722C0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295D-05DD-456B-B5C8-D808F14714F7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EB63-3882-403C-9112-FDCD722C0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66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295D-05DD-456B-B5C8-D808F14714F7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EB63-3882-403C-9112-FDCD722C0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43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295D-05DD-456B-B5C8-D808F14714F7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EB63-3882-403C-9112-FDCD722C0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254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295D-05DD-456B-B5C8-D808F14714F7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EB63-3882-403C-9112-FDCD722C0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09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295D-05DD-456B-B5C8-D808F14714F7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EB63-3882-403C-9112-FDCD722C0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20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295D-05DD-456B-B5C8-D808F14714F7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EB63-3882-403C-9112-FDCD722C0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845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E295D-05DD-456B-B5C8-D808F14714F7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8EB63-3882-403C-9112-FDCD722C0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28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6E0795B4-0539-4B9F-A6A6-9C3E1E5C2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" y="3099"/>
            <a:ext cx="12190585" cy="6857205"/>
          </a:xfrm>
          <a:prstGeom prst="rect">
            <a:avLst/>
          </a:prstGeom>
        </p:spPr>
      </p:pic>
      <p:cxnSp>
        <p:nvCxnSpPr>
          <p:cNvPr id="11" name="直接连接符 10"/>
          <p:cNvCxnSpPr>
            <a:cxnSpLocks/>
          </p:cNvCxnSpPr>
          <p:nvPr/>
        </p:nvCxnSpPr>
        <p:spPr>
          <a:xfrm>
            <a:off x="1741709" y="3812924"/>
            <a:ext cx="656185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12710" y="1260740"/>
            <a:ext cx="9219853" cy="258477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21882" tIns="60941" rIns="121882" bIns="6094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332" b="1" dirty="0">
                <a:ln w="9525">
                  <a:solidFill>
                    <a:schemeClr val="bg1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5332" b="1" dirty="0">
                <a:ln w="9525">
                  <a:solidFill>
                    <a:schemeClr val="bg1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ĐẾN VỚI TIẾT HỌC!!</a:t>
            </a:r>
          </a:p>
        </p:txBody>
      </p:sp>
    </p:spTree>
    <p:extLst>
      <p:ext uri="{BB962C8B-B14F-4D97-AF65-F5344CB8AC3E}">
        <p14:creationId xmlns:p14="http://schemas.microsoft.com/office/powerpoint/2010/main" val="3820193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9A73E6-61F9-4608-957C-A7465C16ED9B}"/>
              </a:ext>
            </a:extLst>
          </p:cNvPr>
          <p:cNvSpPr txBox="1"/>
          <p:nvPr/>
        </p:nvSpPr>
        <p:spPr>
          <a:xfrm>
            <a:off x="4176379" y="372881"/>
            <a:ext cx="5326948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804">
              <a:defRPr/>
            </a:pPr>
            <a:r>
              <a:rPr lang="en-US" sz="3199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BIỂU ĐỒ ĐOẠN THẲNG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2D2AC8-906F-4F94-852F-A9EA145A032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63801" y="1145504"/>
            <a:ext cx="1120465" cy="5710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192AFB-3CF2-459D-97F0-8BE48BFCBD24}"/>
              </a:ext>
            </a:extLst>
          </p:cNvPr>
          <p:cNvSpPr txBox="1"/>
          <p:nvPr/>
        </p:nvSpPr>
        <p:spPr>
          <a:xfrm>
            <a:off x="3684266" y="1154479"/>
            <a:ext cx="7726474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804">
              <a:defRPr/>
            </a:pPr>
            <a:r>
              <a:rPr lang="en-US" sz="266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2666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66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66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66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66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66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666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6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 </a:t>
            </a:r>
            <a:r>
              <a:rPr lang="en-US" sz="2666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6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66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66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68E3D8-D644-41C7-8343-51B0ED0CA337}"/>
              </a:ext>
            </a:extLst>
          </p:cNvPr>
          <p:cNvSpPr txBox="1"/>
          <p:nvPr/>
        </p:nvSpPr>
        <p:spPr>
          <a:xfrm>
            <a:off x="5993915" y="1738554"/>
            <a:ext cx="5598748" cy="1938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8804">
              <a:lnSpc>
                <a:spcPct val="150000"/>
              </a:lnSpc>
              <a:defRPr/>
            </a:pPr>
            <a:r>
              <a:rPr lang="en-US" sz="2666" i="1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2666" i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666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i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666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i="1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666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i="1" dirty="0" err="1">
                <a:latin typeface="Arial" panose="020B0604020202020204" pitchFamily="34" charset="0"/>
                <a:cs typeface="Arial" panose="020B0604020202020204" pitchFamily="34" charset="0"/>
              </a:rPr>
              <a:t>mút</a:t>
            </a:r>
            <a:r>
              <a:rPr lang="en-US" sz="2666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i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66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66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i="1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666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i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666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i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666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i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666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i="1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666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i="1" dirty="0" err="1"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2666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i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66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i="1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666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i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666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i="1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666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i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666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i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666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66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Chart&#10;&#10;Description automatically generated">
            <a:extLst>
              <a:ext uri="{FF2B5EF4-FFF2-40B4-BE49-F238E27FC236}">
                <a16:creationId xmlns:a16="http://schemas.microsoft.com/office/drawing/2014/main" id="{9759105E-6775-4196-BEB9-8A5A7A5ADCB0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147" y="2542265"/>
            <a:ext cx="5394578" cy="3352467"/>
          </a:xfrm>
          <a:prstGeom prst="roundRect">
            <a:avLst/>
          </a:prstGeom>
        </p:spPr>
      </p:pic>
      <p:pic>
        <p:nvPicPr>
          <p:cNvPr id="15" name="Picture 2" descr="Giáo Dục, Học Tập, Học Sinh, Kiến Thức, Học Nhóm, Tải hình PNG 187 -  Free.Vector6.com">
            <a:extLst>
              <a:ext uri="{FF2B5EF4-FFF2-40B4-BE49-F238E27FC236}">
                <a16:creationId xmlns:a16="http://schemas.microsoft.com/office/drawing/2014/main" id="{A65364C8-38A5-44E3-AAB0-6D1141CC5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" y="-425950"/>
            <a:ext cx="2194483" cy="163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1B2843-172A-4AE2-8B6B-555620C1F1DD}"/>
              </a:ext>
            </a:extLst>
          </p:cNvPr>
          <p:cNvSpPr txBox="1"/>
          <p:nvPr/>
        </p:nvSpPr>
        <p:spPr>
          <a:xfrm>
            <a:off x="5993915" y="3623039"/>
            <a:ext cx="5812351" cy="2861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399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399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39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b="1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39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b="1" dirty="0" err="1"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239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b="1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39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39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b="1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39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b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39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b="1" dirty="0" err="1"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r>
              <a:rPr lang="en-US" sz="239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b="1" dirty="0" err="1"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39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b="1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39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b="1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399" b="1" dirty="0"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2399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399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399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39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39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39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b="1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39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b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39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b="1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239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b="1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39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b="1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39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b="1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39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9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b="1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39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b="1" dirty="0" err="1"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239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b="1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39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b="1" dirty="0" err="1">
                <a:latin typeface="Arial" panose="020B0604020202020204" pitchFamily="34" charset="0"/>
                <a:cs typeface="Arial" panose="020B0604020202020204" pitchFamily="34" charset="0"/>
              </a:rPr>
              <a:t>quân</a:t>
            </a:r>
            <a:r>
              <a:rPr lang="en-US" sz="239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b="1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39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399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399" b="1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39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39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b="1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399" b="1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399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39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b="1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39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399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1643848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F468B423-9658-4523-BFF7-B9DB2E062A82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9099" y="263526"/>
            <a:ext cx="5394578" cy="3352467"/>
          </a:xfrm>
          <a:prstGeom prst="round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CDC7C9-4985-4465-93F8-94BF0FB9641B}"/>
              </a:ext>
            </a:extLst>
          </p:cNvPr>
          <p:cNvSpPr txBox="1"/>
          <p:nvPr/>
        </p:nvSpPr>
        <p:spPr>
          <a:xfrm>
            <a:off x="7031308" y="1622848"/>
            <a:ext cx="4463118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6" b="1" dirty="0">
                <a:latin typeface="Arial" panose="020B0604020202020204" pitchFamily="34" charset="0"/>
                <a:cs typeface="Arial" panose="020B0604020202020204" pitchFamily="34" charset="0"/>
              </a:rPr>
              <a:t>BIỂU ĐỒ ĐOẠN THẲNG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449A746F-E70D-442F-9006-E565F4B4E051}"/>
              </a:ext>
            </a:extLst>
          </p:cNvPr>
          <p:cNvSpPr/>
          <p:nvPr/>
        </p:nvSpPr>
        <p:spPr>
          <a:xfrm>
            <a:off x="6096000" y="1800566"/>
            <a:ext cx="911820" cy="3359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B89F7BB-B174-41F9-A001-53A509B15EB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044" y="4387978"/>
            <a:ext cx="2470023" cy="2470023"/>
          </a:xfrm>
          <a:prstGeom prst="rect">
            <a:avLst/>
          </a:prstGeom>
        </p:spPr>
      </p:pic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09AEF36E-78FA-4431-80D5-27FBC9E7C075}"/>
              </a:ext>
            </a:extLst>
          </p:cNvPr>
          <p:cNvSpPr/>
          <p:nvPr/>
        </p:nvSpPr>
        <p:spPr>
          <a:xfrm>
            <a:off x="6271906" y="2709142"/>
            <a:ext cx="5710872" cy="2303545"/>
          </a:xfrm>
          <a:prstGeom prst="cloudCallout">
            <a:avLst>
              <a:gd name="adj1" fmla="val -79364"/>
              <a:gd name="adj2" fmla="val 53449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666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6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266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666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6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66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66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66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66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66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66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66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66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95789430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577090" y="405597"/>
            <a:ext cx="1439716" cy="431915"/>
          </a:xfrm>
          <a:prstGeom prst="roundRect">
            <a:avLst/>
          </a:prstGeom>
          <a:solidFill>
            <a:srgbClr val="56E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399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9BF456-0517-4CF1-A605-18EC5B858180}"/>
              </a:ext>
            </a:extLst>
          </p:cNvPr>
          <p:cNvSpPr txBox="1"/>
          <p:nvPr/>
        </p:nvSpPr>
        <p:spPr>
          <a:xfrm>
            <a:off x="793048" y="684282"/>
            <a:ext cx="10605905" cy="58096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 fontAlgn="base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399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399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Trục</a:t>
            </a:r>
            <a:r>
              <a:rPr lang="en-US" sz="2399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99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nằm</a:t>
            </a:r>
            <a:r>
              <a:rPr lang="en-US" sz="2399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99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ngang</a:t>
            </a:r>
            <a:r>
              <a:rPr lang="en-US" sz="2399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en-US" sz="2399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diễn</a:t>
            </a:r>
            <a:r>
              <a:rPr lang="en-US" sz="2399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399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2399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tượng</a:t>
            </a:r>
            <a:r>
              <a:rPr lang="en-US" sz="2399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en-US" sz="2399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kê</a:t>
            </a:r>
            <a:r>
              <a:rPr lang="en-US" sz="2399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en-US" sz="2399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fontAlgn="base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399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399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Trục</a:t>
            </a:r>
            <a:r>
              <a:rPr lang="en-US" sz="2399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99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2399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99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đứng</a:t>
            </a:r>
            <a:r>
              <a:rPr lang="en-US" sz="2399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en-US" sz="2399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diễn</a:t>
            </a:r>
            <a:r>
              <a:rPr lang="en-US" sz="2399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lang="en-US" sz="2399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chí</a:t>
            </a:r>
            <a:r>
              <a:rPr lang="en-US" sz="2399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en-US" sz="2399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kê</a:t>
            </a:r>
            <a:r>
              <a:rPr lang="en-US" sz="2399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399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2399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trục</a:t>
            </a:r>
            <a:r>
              <a:rPr lang="en-US" sz="2399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399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2399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xác</a:t>
            </a:r>
            <a:r>
              <a:rPr lang="en-US" sz="2399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2399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2399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2399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đơn</a:t>
            </a:r>
            <a:r>
              <a:rPr lang="en-US" sz="2399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en-US" sz="2399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en-US" sz="2399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kê</a:t>
            </a:r>
            <a:r>
              <a:rPr lang="en-US" sz="2399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 </a:t>
            </a:r>
            <a:endParaRPr lang="en-US" sz="2399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fontAlgn="base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399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  </a:t>
            </a:r>
            <a:r>
              <a:rPr lang="en-US" sz="2399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en-US" sz="2399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</a:t>
            </a:r>
            <a:r>
              <a:rPr lang="en-US" sz="2399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2399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2399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399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99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2399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99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gấp</a:t>
            </a:r>
            <a:r>
              <a:rPr lang="en-US" sz="2399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99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khúc</a:t>
            </a:r>
            <a:r>
              <a:rPr lang="en-US" sz="2399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nối</a:t>
            </a:r>
            <a:r>
              <a:rPr lang="en-US" sz="2399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từng</a:t>
            </a:r>
            <a:r>
              <a:rPr lang="en-US" sz="2399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399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liên</a:t>
            </a:r>
            <a:r>
              <a:rPr lang="en-US" sz="2399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tiếp</a:t>
            </a:r>
            <a:r>
              <a:rPr lang="en-US" sz="2399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2399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399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2399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2399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en-US" sz="2399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fontAlgn="base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399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399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en-US" sz="2399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99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399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99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đầu</a:t>
            </a:r>
            <a:r>
              <a:rPr lang="en-US" sz="2399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99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mút</a:t>
            </a:r>
            <a:r>
              <a:rPr lang="en-US" sz="2399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99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399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99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399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99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2399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99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2399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99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399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99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2399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99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gấp</a:t>
            </a:r>
            <a:r>
              <a:rPr lang="en-US" sz="2399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99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khúc</a:t>
            </a:r>
            <a:r>
              <a:rPr lang="en-US" sz="2399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399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xác</a:t>
            </a:r>
            <a:r>
              <a:rPr lang="en-US" sz="2399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2399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bởi</a:t>
            </a:r>
            <a:r>
              <a:rPr lang="en-US" sz="2399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399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2399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tượng</a:t>
            </a:r>
            <a:r>
              <a:rPr lang="en-US" sz="2399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en-US" sz="2399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kê</a:t>
            </a:r>
            <a:r>
              <a:rPr lang="en-US" sz="2399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399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399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n-US" sz="2399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en-US" sz="2399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kê</a:t>
            </a:r>
            <a:r>
              <a:rPr lang="en-US" sz="2399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2399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lang="en-US" sz="2399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chí</a:t>
            </a:r>
            <a:r>
              <a:rPr lang="en-US" sz="2399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399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2399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tượng</a:t>
            </a:r>
            <a:r>
              <a:rPr lang="en-US" sz="2399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399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399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100028" y="130452"/>
            <a:ext cx="1991945" cy="828977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66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66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2666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474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577090" y="405597"/>
            <a:ext cx="1439716" cy="431915"/>
          </a:xfrm>
          <a:prstGeom prst="roundRect">
            <a:avLst/>
          </a:prstGeom>
          <a:solidFill>
            <a:srgbClr val="56E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399"/>
          </a:p>
        </p:txBody>
      </p:sp>
      <p:sp>
        <p:nvSpPr>
          <p:cNvPr id="33" name="TextBox 32"/>
          <p:cNvSpPr txBox="1"/>
          <p:nvPr/>
        </p:nvSpPr>
        <p:spPr>
          <a:xfrm>
            <a:off x="760274" y="277491"/>
            <a:ext cx="1703156" cy="502573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66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666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666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666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  <a:endParaRPr lang="vi-VN" sz="2666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00130" y="1102976"/>
            <a:ext cx="5470918" cy="3046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66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66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666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666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66" dirty="0"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2666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66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66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6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66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66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dirty="0" err="1"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sz="266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66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dirty="0" err="1">
                <a:latin typeface="Arial" panose="020B0604020202020204" pitchFamily="34" charset="0"/>
                <a:cs typeface="Arial" panose="020B0604020202020204" pitchFamily="34" charset="0"/>
              </a:rPr>
              <a:t>giỏi</a:t>
            </a:r>
            <a:r>
              <a:rPr lang="en-US" sz="266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66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dirty="0" err="1"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66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66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dirty="0" err="1"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266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dirty="0" err="1"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266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dirty="0" err="1"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266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66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666" dirty="0">
                <a:latin typeface="Arial" panose="020B0604020202020204" pitchFamily="34" charset="0"/>
                <a:cs typeface="Arial" panose="020B0604020202020204" pitchFamily="34" charset="0"/>
              </a:rPr>
              <a:t> 7A: </a:t>
            </a:r>
            <a:r>
              <a:rPr lang="en-US" sz="2666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666" dirty="0"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lang="en-US" sz="2666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666" dirty="0">
                <a:latin typeface="Arial" panose="020B0604020202020204" pitchFamily="34" charset="0"/>
                <a:cs typeface="Arial" panose="020B0604020202020204" pitchFamily="34" charset="0"/>
              </a:rPr>
              <a:t> 2, </a:t>
            </a:r>
            <a:r>
              <a:rPr lang="en-US" sz="2666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666" dirty="0">
                <a:latin typeface="Arial" panose="020B0604020202020204" pitchFamily="34" charset="0"/>
                <a:cs typeface="Arial" panose="020B0604020202020204" pitchFamily="34" charset="0"/>
              </a:rPr>
              <a:t> 3, </a:t>
            </a:r>
            <a:r>
              <a:rPr lang="en-US" sz="2666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666" dirty="0">
                <a:latin typeface="Arial" panose="020B0604020202020204" pitchFamily="34" charset="0"/>
                <a:cs typeface="Arial" panose="020B0604020202020204" pitchFamily="34" charset="0"/>
              </a:rPr>
              <a:t> 4. </a:t>
            </a:r>
            <a:r>
              <a:rPr lang="en-US" sz="2666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66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6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66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66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dirty="0" err="1"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sz="266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66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dirty="0" err="1">
                <a:latin typeface="Arial" panose="020B0604020202020204" pitchFamily="34" charset="0"/>
                <a:cs typeface="Arial" panose="020B0604020202020204" pitchFamily="34" charset="0"/>
              </a:rPr>
              <a:t>giỏi</a:t>
            </a:r>
            <a:r>
              <a:rPr lang="en-US" sz="266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66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66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66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dirty="0" err="1"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266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dirty="0" err="1"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266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dirty="0" err="1"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266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66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6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666" dirty="0">
                <a:latin typeface="Arial" panose="020B0604020202020204" pitchFamily="34" charset="0"/>
                <a:cs typeface="Arial" panose="020B0604020202020204" pitchFamily="34" charset="0"/>
              </a:rPr>
              <a:t> 7A.</a:t>
            </a:r>
            <a:endParaRPr lang="vi-VN" sz="26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3553E2-E28D-4A84-8097-EB472C84A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915" y="688384"/>
            <a:ext cx="4984468" cy="40017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C76362-0D09-4FDF-BCD7-1820BBEFDF7E}"/>
              </a:ext>
            </a:extLst>
          </p:cNvPr>
          <p:cNvSpPr txBox="1"/>
          <p:nvPr/>
        </p:nvSpPr>
        <p:spPr>
          <a:xfrm>
            <a:off x="289147" y="4156418"/>
            <a:ext cx="1439716" cy="707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66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666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666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289271-6F84-4BC1-897F-007D77D0E276}"/>
              </a:ext>
            </a:extLst>
          </p:cNvPr>
          <p:cNvSpPr txBox="1"/>
          <p:nvPr/>
        </p:nvSpPr>
        <p:spPr>
          <a:xfrm>
            <a:off x="280851" y="4797076"/>
            <a:ext cx="909708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051" indent="-457051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666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66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666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b="1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666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b="1" dirty="0" err="1"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sz="2666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666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b="1" dirty="0" err="1">
                <a:latin typeface="Arial" panose="020B0604020202020204" pitchFamily="34" charset="0"/>
                <a:cs typeface="Arial" panose="020B0604020202020204" pitchFamily="34" charset="0"/>
              </a:rPr>
              <a:t>giỏi</a:t>
            </a:r>
            <a:r>
              <a:rPr lang="en-US" sz="2666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666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b="1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666" b="1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666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66" b="1" dirty="0">
                <a:latin typeface="Arial" panose="020B0604020202020204" pitchFamily="34" charset="0"/>
                <a:cs typeface="Arial" panose="020B0604020202020204" pitchFamily="34" charset="0"/>
              </a:rPr>
              <a:t> 7 (</a:t>
            </a:r>
            <a:r>
              <a:rPr lang="en-US" sz="2666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666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b="1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666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vi-VN" sz="2666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E83B4F-028B-42DC-9281-BE4B0676F917}"/>
              </a:ext>
            </a:extLst>
          </p:cNvPr>
          <p:cNvSpPr txBox="1"/>
          <p:nvPr/>
        </p:nvSpPr>
        <p:spPr>
          <a:xfrm>
            <a:off x="1882" y="5367228"/>
            <a:ext cx="11126711" cy="1158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051" indent="-457051" algn="r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2666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66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666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b="1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666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b="1" dirty="0" err="1"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sz="2666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666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b="1" dirty="0" err="1">
                <a:latin typeface="Arial" panose="020B0604020202020204" pitchFamily="34" charset="0"/>
                <a:cs typeface="Arial" panose="020B0604020202020204" pitchFamily="34" charset="0"/>
              </a:rPr>
              <a:t>giỏi</a:t>
            </a:r>
            <a:r>
              <a:rPr lang="en-US" sz="2666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666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b="1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666" b="1" dirty="0">
                <a:latin typeface="Arial" panose="020B0604020202020204" pitchFamily="34" charset="0"/>
                <a:cs typeface="Arial" panose="020B0604020202020204" pitchFamily="34" charset="0"/>
              </a:rPr>
              <a:t> 2, </a:t>
            </a:r>
            <a:r>
              <a:rPr lang="en-US" sz="2666" b="1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666" b="1" dirty="0">
                <a:latin typeface="Arial" panose="020B0604020202020204" pitchFamily="34" charset="0"/>
                <a:cs typeface="Arial" panose="020B0604020202020204" pitchFamily="34" charset="0"/>
              </a:rPr>
              <a:t> 3, </a:t>
            </a:r>
            <a:r>
              <a:rPr lang="en-US" sz="2666" b="1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666" b="1" dirty="0">
                <a:latin typeface="Arial" panose="020B0604020202020204" pitchFamily="34" charset="0"/>
                <a:cs typeface="Arial" panose="020B0604020202020204" pitchFamily="34" charset="0"/>
              </a:rPr>
              <a:t> 4, </a:t>
            </a:r>
            <a:r>
              <a:rPr lang="en-US" sz="2666" b="1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666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b="1" dirty="0" err="1"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2666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66" b="1" dirty="0">
                <a:latin typeface="Arial" panose="020B0604020202020204" pitchFamily="34" charset="0"/>
                <a:cs typeface="Arial" panose="020B0604020202020204" pitchFamily="34" charset="0"/>
              </a:rPr>
              <a:t>: 8; 12; 9  (</a:t>
            </a:r>
            <a:r>
              <a:rPr lang="en-US" sz="2666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666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b="1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666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vi-VN" sz="2666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555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4" grpId="0"/>
      <p:bldP spid="12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ounded Rectangle 58"/>
          <p:cNvSpPr/>
          <p:nvPr/>
        </p:nvSpPr>
        <p:spPr>
          <a:xfrm>
            <a:off x="577090" y="405597"/>
            <a:ext cx="1439716" cy="431915"/>
          </a:xfrm>
          <a:prstGeom prst="roundRect">
            <a:avLst/>
          </a:prstGeom>
          <a:solidFill>
            <a:srgbClr val="56E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399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2D2D4E-700F-4447-ABF3-3F7227F15D4D}"/>
              </a:ext>
            </a:extLst>
          </p:cNvPr>
          <p:cNvSpPr txBox="1"/>
          <p:nvPr/>
        </p:nvSpPr>
        <p:spPr>
          <a:xfrm>
            <a:off x="78125" y="354897"/>
            <a:ext cx="1703156" cy="5025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66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666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  <a:endParaRPr lang="vi-VN" sz="2666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A8EF61-20AD-4CE3-8C7E-0C84E3B9F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5763" y="1797322"/>
            <a:ext cx="4703071" cy="37315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3ACB9D-70DD-47E8-9460-272FE68EE683}"/>
              </a:ext>
            </a:extLst>
          </p:cNvPr>
          <p:cNvSpPr txBox="1"/>
          <p:nvPr/>
        </p:nvSpPr>
        <p:spPr>
          <a:xfrm>
            <a:off x="193166" y="1158994"/>
            <a:ext cx="6766664" cy="507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876" indent="-380876" algn="just">
              <a:lnSpc>
                <a:spcPct val="150000"/>
              </a:lnSpc>
              <a:buFontTx/>
              <a:buChar char="-"/>
            </a:pP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kép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 ta “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trực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80876" indent="-380876" algn="just">
              <a:lnSpc>
                <a:spcPct val="150000"/>
              </a:lnSpc>
              <a:buFontTx/>
              <a:buChar char="-"/>
            </a:pP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. |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chẳng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 13.</a:t>
            </a:r>
          </a:p>
        </p:txBody>
      </p:sp>
    </p:spTree>
    <p:extLst>
      <p:ext uri="{BB962C8B-B14F-4D97-AF65-F5344CB8AC3E}">
        <p14:creationId xmlns:p14="http://schemas.microsoft.com/office/powerpoint/2010/main" val="1206418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577090" y="405597"/>
            <a:ext cx="1439716" cy="431915"/>
          </a:xfrm>
          <a:prstGeom prst="roundRect">
            <a:avLst/>
          </a:prstGeom>
          <a:solidFill>
            <a:srgbClr val="56E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endParaRPr lang="vi-VN" sz="2399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7813" y="389872"/>
            <a:ext cx="1439717" cy="46153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 defTabSz="1218804">
              <a:defRPr/>
            </a:pPr>
            <a:r>
              <a:rPr lang="en-US" sz="2399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399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399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399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  <a:endParaRPr lang="vi-VN" sz="2399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5186" y="924597"/>
            <a:ext cx="11595388" cy="1753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8804">
              <a:lnSpc>
                <a:spcPct val="150000"/>
              </a:lnSpc>
              <a:defRPr/>
            </a:pPr>
            <a:r>
              <a:rPr lang="en-US" sz="23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3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3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3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3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ngũ</a:t>
            </a:r>
            <a:r>
              <a:rPr lang="en-US" sz="23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3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3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23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3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23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3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3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3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23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3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3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23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3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sz="23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3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3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en-US" sz="23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3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23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3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3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3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3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3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3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3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3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3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3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3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3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23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3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3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3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3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3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3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239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370743-E4C4-44AE-B661-58D9E61B8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1555" y="2901105"/>
            <a:ext cx="3602736" cy="3181414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1ED7815-A1EE-4DC7-9127-6E293EA4FA4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77091" y="2752452"/>
          <a:ext cx="7582504" cy="1902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6429">
                  <a:extLst>
                    <a:ext uri="{9D8B030D-6E8A-4147-A177-3AD203B41FA5}">
                      <a16:colId xmlns:a16="http://schemas.microsoft.com/office/drawing/2014/main" val="763773987"/>
                    </a:ext>
                  </a:extLst>
                </a:gridCol>
                <a:gridCol w="1083215">
                  <a:extLst>
                    <a:ext uri="{9D8B030D-6E8A-4147-A177-3AD203B41FA5}">
                      <a16:colId xmlns:a16="http://schemas.microsoft.com/office/drawing/2014/main" val="2585373215"/>
                    </a:ext>
                  </a:extLst>
                </a:gridCol>
                <a:gridCol w="1083215">
                  <a:extLst>
                    <a:ext uri="{9D8B030D-6E8A-4147-A177-3AD203B41FA5}">
                      <a16:colId xmlns:a16="http://schemas.microsoft.com/office/drawing/2014/main" val="2316425841"/>
                    </a:ext>
                  </a:extLst>
                </a:gridCol>
                <a:gridCol w="1083215">
                  <a:extLst>
                    <a:ext uri="{9D8B030D-6E8A-4147-A177-3AD203B41FA5}">
                      <a16:colId xmlns:a16="http://schemas.microsoft.com/office/drawing/2014/main" val="3998331850"/>
                    </a:ext>
                  </a:extLst>
                </a:gridCol>
                <a:gridCol w="1083215">
                  <a:extLst>
                    <a:ext uri="{9D8B030D-6E8A-4147-A177-3AD203B41FA5}">
                      <a16:colId xmlns:a16="http://schemas.microsoft.com/office/drawing/2014/main" val="3344788071"/>
                    </a:ext>
                  </a:extLst>
                </a:gridCol>
                <a:gridCol w="1083215">
                  <a:extLst>
                    <a:ext uri="{9D8B030D-6E8A-4147-A177-3AD203B41FA5}">
                      <a16:colId xmlns:a16="http://schemas.microsoft.com/office/drawing/2014/main" val="2722912386"/>
                    </a:ext>
                  </a:extLst>
                </a:gridCol>
              </a:tblGrid>
              <a:tr h="107256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4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Thời</a:t>
                      </a:r>
                      <a:r>
                        <a:rPr lang="en-US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(h)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5863005"/>
                  </a:ext>
                </a:extLst>
              </a:tr>
              <a:tr h="83017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lượt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khách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8020358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2A81ECB3-5DB4-41E9-B5DE-84E9339941A4}"/>
              </a:ext>
            </a:extLst>
          </p:cNvPr>
          <p:cNvSpPr txBox="1"/>
          <p:nvPr/>
        </p:nvSpPr>
        <p:spPr>
          <a:xfrm>
            <a:off x="487813" y="4751948"/>
            <a:ext cx="7709014" cy="1753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8804">
              <a:lnSpc>
                <a:spcPct val="150000"/>
              </a:lnSpc>
              <a:defRPr/>
            </a:pPr>
            <a:r>
              <a:rPr lang="en-US" sz="2399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399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399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399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399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399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399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2399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399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399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en-US" sz="2399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399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399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399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399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399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399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399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399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399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399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2399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en-US" sz="2399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399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2399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hang </a:t>
            </a:r>
            <a:r>
              <a:rPr lang="en-US" sz="2399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399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399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399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399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399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399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399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399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399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399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345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577090" y="405597"/>
            <a:ext cx="1439716" cy="431915"/>
          </a:xfrm>
          <a:prstGeom prst="roundRect">
            <a:avLst/>
          </a:prstGeom>
          <a:solidFill>
            <a:srgbClr val="56E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endParaRPr lang="vi-VN" sz="2399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24098" y="405597"/>
            <a:ext cx="1439717" cy="46153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 defTabSz="1218804">
              <a:defRPr/>
            </a:pPr>
            <a:r>
              <a:rPr lang="en-US" sz="2399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399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399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399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  <a:endParaRPr lang="vi-VN" sz="2399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370743-E4C4-44AE-B661-58D9E61B8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6826" y="247587"/>
            <a:ext cx="3602736" cy="3181414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1ED7815-A1EE-4DC7-9127-6E293EA4FA4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24098" y="1614013"/>
          <a:ext cx="7536795" cy="1841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3370">
                  <a:extLst>
                    <a:ext uri="{9D8B030D-6E8A-4147-A177-3AD203B41FA5}">
                      <a16:colId xmlns:a16="http://schemas.microsoft.com/office/drawing/2014/main" val="763773987"/>
                    </a:ext>
                  </a:extLst>
                </a:gridCol>
                <a:gridCol w="1076685">
                  <a:extLst>
                    <a:ext uri="{9D8B030D-6E8A-4147-A177-3AD203B41FA5}">
                      <a16:colId xmlns:a16="http://schemas.microsoft.com/office/drawing/2014/main" val="2585373215"/>
                    </a:ext>
                  </a:extLst>
                </a:gridCol>
                <a:gridCol w="1076685">
                  <a:extLst>
                    <a:ext uri="{9D8B030D-6E8A-4147-A177-3AD203B41FA5}">
                      <a16:colId xmlns:a16="http://schemas.microsoft.com/office/drawing/2014/main" val="2316425841"/>
                    </a:ext>
                  </a:extLst>
                </a:gridCol>
                <a:gridCol w="1076685">
                  <a:extLst>
                    <a:ext uri="{9D8B030D-6E8A-4147-A177-3AD203B41FA5}">
                      <a16:colId xmlns:a16="http://schemas.microsoft.com/office/drawing/2014/main" val="3998331850"/>
                    </a:ext>
                  </a:extLst>
                </a:gridCol>
                <a:gridCol w="1076685">
                  <a:extLst>
                    <a:ext uri="{9D8B030D-6E8A-4147-A177-3AD203B41FA5}">
                      <a16:colId xmlns:a16="http://schemas.microsoft.com/office/drawing/2014/main" val="3344788071"/>
                    </a:ext>
                  </a:extLst>
                </a:gridCol>
                <a:gridCol w="1076685">
                  <a:extLst>
                    <a:ext uri="{9D8B030D-6E8A-4147-A177-3AD203B41FA5}">
                      <a16:colId xmlns:a16="http://schemas.microsoft.com/office/drawing/2014/main" val="2722912386"/>
                    </a:ext>
                  </a:extLst>
                </a:gridCol>
              </a:tblGrid>
              <a:tr h="107256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4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Thời</a:t>
                      </a:r>
                      <a:r>
                        <a:rPr lang="en-US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(h)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5863005"/>
                  </a:ext>
                </a:extLst>
              </a:tr>
              <a:tr h="76874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lượt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khách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8020358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2A81ECB3-5DB4-41E9-B5DE-84E9339941A4}"/>
              </a:ext>
            </a:extLst>
          </p:cNvPr>
          <p:cNvSpPr txBox="1"/>
          <p:nvPr/>
        </p:nvSpPr>
        <p:spPr>
          <a:xfrm>
            <a:off x="362894" y="3596498"/>
            <a:ext cx="7401967" cy="2307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8804">
              <a:lnSpc>
                <a:spcPct val="150000"/>
              </a:lnSpc>
              <a:defRPr/>
            </a:pPr>
            <a:r>
              <a:rPr lang="en-US" sz="2399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399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thiện</a:t>
            </a:r>
            <a:r>
              <a:rPr lang="en-US" sz="2399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399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399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399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399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399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399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14, ta </a:t>
            </a:r>
            <a:r>
              <a:rPr lang="en-US" sz="2399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399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399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399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399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399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399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399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399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399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2399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en-US" sz="2399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399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2399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hang </a:t>
            </a:r>
            <a:r>
              <a:rPr lang="en-US" sz="2399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399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399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399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399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399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399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399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399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399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399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399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15):</a:t>
            </a:r>
            <a:endParaRPr lang="vi-VN" sz="2399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6FB55D-4CD7-4028-97AF-566C69F4F7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6827" y="3596498"/>
            <a:ext cx="3632280" cy="304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744130"/>
      </p:ext>
    </p:extLst>
  </p:cSld>
  <p:clrMapOvr>
    <a:masterClrMapping/>
  </p:clrMapOvr>
  <p:transition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C2DCC36-2A07-4637-9699-260F197FB8BA}"/>
              </a:ext>
            </a:extLst>
          </p:cNvPr>
          <p:cNvGrpSpPr/>
          <p:nvPr/>
        </p:nvGrpSpPr>
        <p:grpSpPr>
          <a:xfrm>
            <a:off x="2180198" y="197443"/>
            <a:ext cx="10126000" cy="736372"/>
            <a:chOff x="539552" y="196280"/>
            <a:chExt cx="7596844" cy="55245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51CFE20-4A05-4AF6-B1C4-79BE15748E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39552" y="196280"/>
              <a:ext cx="1009650" cy="55245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55268E4-44BD-47F2-9C9B-273693C14DCC}"/>
                </a:ext>
              </a:extLst>
            </p:cNvPr>
            <p:cNvSpPr txBox="1"/>
            <p:nvPr/>
          </p:nvSpPr>
          <p:spPr>
            <a:xfrm>
              <a:off x="1691680" y="272450"/>
              <a:ext cx="6444716" cy="377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666" dirty="0" err="1">
                  <a:latin typeface="Arial" panose="020B0604020202020204" pitchFamily="34" charset="0"/>
                  <a:cs typeface="Arial" panose="020B0604020202020204" pitchFamily="34" charset="0"/>
                </a:rPr>
                <a:t>Nêu</a:t>
              </a:r>
              <a:r>
                <a:rPr lang="en-US" sz="2666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6" dirty="0" err="1"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666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6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666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6" dirty="0" err="1">
                  <a:latin typeface="Arial" panose="020B0604020202020204" pitchFamily="34" charset="0"/>
                  <a:cs typeface="Arial" panose="020B0604020202020204" pitchFamily="34" charset="0"/>
                </a:rPr>
                <a:t>dạng</a:t>
              </a:r>
              <a:r>
                <a:rPr lang="en-US" sz="2666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6" dirty="0" err="1">
                  <a:latin typeface="Arial" panose="020B0604020202020204" pitchFamily="34" charset="0"/>
                  <a:cs typeface="Arial" panose="020B0604020202020204" pitchFamily="34" charset="0"/>
                </a:rPr>
                <a:t>biểu</a:t>
              </a:r>
              <a:r>
                <a:rPr lang="en-US" sz="2666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6" dirty="0" err="1">
                  <a:latin typeface="Arial" panose="020B0604020202020204" pitchFamily="34" charset="0"/>
                  <a:cs typeface="Arial" panose="020B0604020202020204" pitchFamily="34" charset="0"/>
                </a:rPr>
                <a:t>diễn</a:t>
              </a:r>
              <a:r>
                <a:rPr lang="en-US" sz="2666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6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666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6" dirty="0" err="1"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666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6" dirty="0" err="1"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2666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6" dirty="0" err="1">
                  <a:latin typeface="Arial" panose="020B0604020202020204" pitchFamily="34" charset="0"/>
                  <a:cs typeface="Arial" panose="020B0604020202020204" pitchFamily="34" charset="0"/>
                </a:rPr>
                <a:t>dữ</a:t>
              </a:r>
              <a:r>
                <a:rPr lang="en-US" sz="2666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6" dirty="0" err="1">
                  <a:latin typeface="Arial" panose="020B0604020202020204" pitchFamily="34" charset="0"/>
                  <a:cs typeface="Arial" panose="020B0604020202020204" pitchFamily="34" charset="0"/>
                </a:rPr>
                <a:t>liệu</a:t>
              </a:r>
              <a:r>
                <a:rPr lang="en-US" sz="2666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6" name="Arrow: Curved Right 5">
            <a:extLst>
              <a:ext uri="{FF2B5EF4-FFF2-40B4-BE49-F238E27FC236}">
                <a16:creationId xmlns:a16="http://schemas.microsoft.com/office/drawing/2014/main" id="{57E9C907-5793-4691-97F8-80FE2ACA0636}"/>
              </a:ext>
            </a:extLst>
          </p:cNvPr>
          <p:cNvSpPr/>
          <p:nvPr/>
        </p:nvSpPr>
        <p:spPr>
          <a:xfrm>
            <a:off x="812407" y="583833"/>
            <a:ext cx="772483" cy="97353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526DE2-DC03-4FE9-9920-5F385B1FF336}"/>
              </a:ext>
            </a:extLst>
          </p:cNvPr>
          <p:cNvSpPr txBox="1"/>
          <p:nvPr/>
        </p:nvSpPr>
        <p:spPr>
          <a:xfrm>
            <a:off x="1925459" y="1004602"/>
            <a:ext cx="9454133" cy="119994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just" fontAlgn="base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399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399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399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dạng</a:t>
            </a:r>
            <a:r>
              <a:rPr lang="en-US" sz="2399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en-US" sz="2399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diễn</a:t>
            </a:r>
            <a:r>
              <a:rPr lang="en-US" sz="2399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399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399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2399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dữ</a:t>
            </a:r>
            <a:r>
              <a:rPr lang="en-US" sz="2399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n-US" sz="2399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2399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en-US" sz="2399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dữ</a:t>
            </a:r>
            <a:r>
              <a:rPr lang="en-US" sz="2399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n-US" sz="2399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399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en-US" sz="2399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</a:t>
            </a:r>
            <a:r>
              <a:rPr lang="en-US" sz="2399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cột</a:t>
            </a:r>
            <a:r>
              <a:rPr lang="en-US" sz="2399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đơn</a:t>
            </a:r>
            <a:r>
              <a:rPr lang="en-US" sz="2399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399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en-US" sz="2399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</a:t>
            </a:r>
            <a:r>
              <a:rPr lang="en-US" sz="2399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cột</a:t>
            </a:r>
            <a:r>
              <a:rPr lang="en-US" sz="2399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kép</a:t>
            </a:r>
            <a:r>
              <a:rPr lang="en-US" sz="2399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399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en-US" sz="2399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</a:t>
            </a:r>
            <a:r>
              <a:rPr lang="en-US" sz="2399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tranh</a:t>
            </a:r>
            <a:r>
              <a:rPr lang="en-US" sz="2399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399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en-US" sz="2399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</a:t>
            </a:r>
            <a:r>
              <a:rPr lang="en-US" sz="2399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2399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2399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,… </a:t>
            </a:r>
            <a:endParaRPr lang="en-US" sz="2399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e 5">
            <a:extLst>
              <a:ext uri="{FF2B5EF4-FFF2-40B4-BE49-F238E27FC236}">
                <a16:creationId xmlns:a16="http://schemas.microsoft.com/office/drawing/2014/main" id="{5221B25E-C42D-4A0E-AB9C-74588EBB392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289240" y="4917840"/>
          <a:ext cx="4197119" cy="1443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9178">
                  <a:extLst>
                    <a:ext uri="{9D8B030D-6E8A-4147-A177-3AD203B41FA5}">
                      <a16:colId xmlns:a16="http://schemas.microsoft.com/office/drawing/2014/main" val="763773987"/>
                    </a:ext>
                  </a:extLst>
                </a:gridCol>
                <a:gridCol w="599588">
                  <a:extLst>
                    <a:ext uri="{9D8B030D-6E8A-4147-A177-3AD203B41FA5}">
                      <a16:colId xmlns:a16="http://schemas.microsoft.com/office/drawing/2014/main" val="2585373215"/>
                    </a:ext>
                  </a:extLst>
                </a:gridCol>
                <a:gridCol w="599588">
                  <a:extLst>
                    <a:ext uri="{9D8B030D-6E8A-4147-A177-3AD203B41FA5}">
                      <a16:colId xmlns:a16="http://schemas.microsoft.com/office/drawing/2014/main" val="2316425841"/>
                    </a:ext>
                  </a:extLst>
                </a:gridCol>
                <a:gridCol w="599588">
                  <a:extLst>
                    <a:ext uri="{9D8B030D-6E8A-4147-A177-3AD203B41FA5}">
                      <a16:colId xmlns:a16="http://schemas.microsoft.com/office/drawing/2014/main" val="3998331850"/>
                    </a:ext>
                  </a:extLst>
                </a:gridCol>
                <a:gridCol w="599588">
                  <a:extLst>
                    <a:ext uri="{9D8B030D-6E8A-4147-A177-3AD203B41FA5}">
                      <a16:colId xmlns:a16="http://schemas.microsoft.com/office/drawing/2014/main" val="3344788071"/>
                    </a:ext>
                  </a:extLst>
                </a:gridCol>
                <a:gridCol w="599588">
                  <a:extLst>
                    <a:ext uri="{9D8B030D-6E8A-4147-A177-3AD203B41FA5}">
                      <a16:colId xmlns:a16="http://schemas.microsoft.com/office/drawing/2014/main" val="2722912386"/>
                    </a:ext>
                  </a:extLst>
                </a:gridCol>
              </a:tblGrid>
              <a:tr h="721652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6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Thời</a:t>
                      </a:r>
                      <a:r>
                        <a:rPr lang="en-US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endParaRPr lang="en-US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(h)</a:t>
                      </a:r>
                    </a:p>
                  </a:txBody>
                  <a:tcPr marL="87864" marR="87864" marT="43932" marB="439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87864" marR="87864" marT="43932" marB="439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87864" marR="87864" marT="43932" marB="439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87864" marR="87864" marT="43932" marB="439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87864" marR="87864" marT="43932" marB="439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87864" marR="87864" marT="43932" marB="439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5863005"/>
                  </a:ext>
                </a:extLst>
              </a:tr>
              <a:tr h="721652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lượt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khách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864" marR="87864" marT="43932" marB="439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87864" marR="87864" marT="43932" marB="439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87864" marR="87864" marT="43932" marB="439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87864" marR="87864" marT="43932" marB="439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87864" marR="87864" marT="43932" marB="439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87864" marR="87864" marT="43932" marB="439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8020358"/>
                  </a:ext>
                </a:extLst>
              </a:tr>
            </a:tbl>
          </a:graphicData>
        </a:graphic>
      </p:graphicFrame>
      <p:pic>
        <p:nvPicPr>
          <p:cNvPr id="2050" name="Picture 2" descr="Lý thuyết Biểu đồ cột- Biểu đồ cột kép Toán 6 Chân trời sáng tạo | Toán lớp  6 - Chân trời sáng tạo">
            <a:extLst>
              <a:ext uri="{FF2B5EF4-FFF2-40B4-BE49-F238E27FC236}">
                <a16:creationId xmlns:a16="http://schemas.microsoft.com/office/drawing/2014/main" id="{540AC0D6-4214-4E27-B58E-CECFE463A0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198"/>
          <a:stretch/>
        </p:blipFill>
        <p:spPr bwMode="auto">
          <a:xfrm>
            <a:off x="441364" y="2206436"/>
            <a:ext cx="4031204" cy="227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EFEE8CF-8109-4FA2-BFA4-7754F436463F}"/>
              </a:ext>
            </a:extLst>
          </p:cNvPr>
          <p:cNvSpPr txBox="1"/>
          <p:nvPr/>
        </p:nvSpPr>
        <p:spPr>
          <a:xfrm>
            <a:off x="3381972" y="6365709"/>
            <a:ext cx="2447517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endParaRPr lang="en-US" sz="23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6E1020-74C0-4E20-AC78-D67B33D7FE13}"/>
              </a:ext>
            </a:extLst>
          </p:cNvPr>
          <p:cNvSpPr txBox="1"/>
          <p:nvPr/>
        </p:nvSpPr>
        <p:spPr>
          <a:xfrm>
            <a:off x="1059778" y="4421805"/>
            <a:ext cx="2447517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endParaRPr lang="en-US" sz="23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Giải Bài 4: Biểu đồ cột - Biểu đồ cột kép - Soạn Giải toán 6 Chân trời sáng  tạo">
            <a:extLst>
              <a:ext uri="{FF2B5EF4-FFF2-40B4-BE49-F238E27FC236}">
                <a16:creationId xmlns:a16="http://schemas.microsoft.com/office/drawing/2014/main" id="{DD9CF7C1-3CA8-40E1-8C3B-9FD6F6A4AB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90" t="5486" r="5245" b="7970"/>
          <a:stretch/>
        </p:blipFill>
        <p:spPr bwMode="auto">
          <a:xfrm>
            <a:off x="5123525" y="2240691"/>
            <a:ext cx="3191370" cy="201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CF12F02-CE23-4E28-9C3D-A6D611506249}"/>
              </a:ext>
            </a:extLst>
          </p:cNvPr>
          <p:cNvSpPr txBox="1"/>
          <p:nvPr/>
        </p:nvSpPr>
        <p:spPr>
          <a:xfrm>
            <a:off x="5428767" y="4292829"/>
            <a:ext cx="2447517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kép</a:t>
            </a:r>
            <a:endParaRPr lang="en-US" sz="23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Biểu đồ tranh dưới đây cho biết số máy cày của 5 xã">
            <a:extLst>
              <a:ext uri="{FF2B5EF4-FFF2-40B4-BE49-F238E27FC236}">
                <a16:creationId xmlns:a16="http://schemas.microsoft.com/office/drawing/2014/main" id="{5A0E0EA4-1193-4535-ABDA-92AA76654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020" y="2133257"/>
            <a:ext cx="2632056" cy="220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80466A1-6F6A-453C-9803-2CAEAF345B51}"/>
              </a:ext>
            </a:extLst>
          </p:cNvPr>
          <p:cNvSpPr txBox="1"/>
          <p:nvPr/>
        </p:nvSpPr>
        <p:spPr>
          <a:xfrm>
            <a:off x="9271094" y="4196848"/>
            <a:ext cx="2447517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6B379F1-2419-40AA-9C5C-C239C71095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04202" y="4600538"/>
            <a:ext cx="2413436" cy="185388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B78A6C1-0537-4BC8-9E58-9B198DB0268B}"/>
              </a:ext>
            </a:extLst>
          </p:cNvPr>
          <p:cNvSpPr txBox="1"/>
          <p:nvPr/>
        </p:nvSpPr>
        <p:spPr>
          <a:xfrm>
            <a:off x="7330462" y="6392027"/>
            <a:ext cx="3237158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endParaRPr lang="en-US" sz="23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168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/>
      <p:bldP spid="15" grpId="0"/>
      <p:bldP spid="17" grpId="0"/>
      <p:bldP spid="19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577090" y="405597"/>
            <a:ext cx="1439716" cy="431915"/>
          </a:xfrm>
          <a:prstGeom prst="roundRect">
            <a:avLst/>
          </a:prstGeom>
          <a:solidFill>
            <a:srgbClr val="56E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endParaRPr lang="vi-VN" sz="2399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7089" y="419967"/>
            <a:ext cx="1439717" cy="46153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 defTabSz="1218804">
              <a:defRPr/>
            </a:pPr>
            <a:r>
              <a:rPr lang="en-US" sz="2399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399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399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399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</a:t>
            </a:r>
            <a:endParaRPr lang="vi-VN" sz="2399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1ED7815-A1EE-4DC7-9127-6E293EA4FA4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33118" y="5354220"/>
          <a:ext cx="11277773" cy="1257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1583">
                  <a:extLst>
                    <a:ext uri="{9D8B030D-6E8A-4147-A177-3AD203B41FA5}">
                      <a16:colId xmlns:a16="http://schemas.microsoft.com/office/drawing/2014/main" val="763773987"/>
                    </a:ext>
                  </a:extLst>
                </a:gridCol>
                <a:gridCol w="1727659">
                  <a:extLst>
                    <a:ext uri="{9D8B030D-6E8A-4147-A177-3AD203B41FA5}">
                      <a16:colId xmlns:a16="http://schemas.microsoft.com/office/drawing/2014/main" val="2585373215"/>
                    </a:ext>
                  </a:extLst>
                </a:gridCol>
                <a:gridCol w="1583687">
                  <a:extLst>
                    <a:ext uri="{9D8B030D-6E8A-4147-A177-3AD203B41FA5}">
                      <a16:colId xmlns:a16="http://schemas.microsoft.com/office/drawing/2014/main" val="2316425841"/>
                    </a:ext>
                  </a:extLst>
                </a:gridCol>
                <a:gridCol w="1487706">
                  <a:extLst>
                    <a:ext uri="{9D8B030D-6E8A-4147-A177-3AD203B41FA5}">
                      <a16:colId xmlns:a16="http://schemas.microsoft.com/office/drawing/2014/main" val="3998331850"/>
                    </a:ext>
                  </a:extLst>
                </a:gridCol>
                <a:gridCol w="1391725">
                  <a:extLst>
                    <a:ext uri="{9D8B030D-6E8A-4147-A177-3AD203B41FA5}">
                      <a16:colId xmlns:a16="http://schemas.microsoft.com/office/drawing/2014/main" val="3344788071"/>
                    </a:ext>
                  </a:extLst>
                </a:gridCol>
                <a:gridCol w="1565690">
                  <a:extLst>
                    <a:ext uri="{9D8B030D-6E8A-4147-A177-3AD203B41FA5}">
                      <a16:colId xmlns:a16="http://schemas.microsoft.com/office/drawing/2014/main" val="2722912386"/>
                    </a:ext>
                  </a:extLst>
                </a:gridCol>
                <a:gridCol w="1409722">
                  <a:extLst>
                    <a:ext uri="{9D8B030D-6E8A-4147-A177-3AD203B41FA5}">
                      <a16:colId xmlns:a16="http://schemas.microsoft.com/office/drawing/2014/main" val="238302283"/>
                    </a:ext>
                  </a:extLst>
                </a:gridCol>
              </a:tblGrid>
              <a:tr h="71354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Năm</a:t>
                      </a:r>
                      <a:endParaRPr lang="en-US" sz="2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1954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1961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1978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1999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5863005"/>
                  </a:ext>
                </a:extLst>
              </a:tr>
              <a:tr h="544408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Dân</a:t>
                      </a:r>
                      <a:r>
                        <a:rPr lang="en-US" sz="2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2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endParaRPr lang="en-US" sz="2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endParaRPr lang="en-US" sz="2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endParaRPr lang="en-US" sz="2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endParaRPr lang="en-US" sz="2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endParaRPr lang="en-US" sz="2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endParaRPr lang="en-US" sz="2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8020358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2A81ECB3-5DB4-41E9-B5DE-84E9339941A4}"/>
              </a:ext>
            </a:extLst>
          </p:cNvPr>
          <p:cNvSpPr txBox="1"/>
          <p:nvPr/>
        </p:nvSpPr>
        <p:spPr>
          <a:xfrm>
            <a:off x="2016806" y="242446"/>
            <a:ext cx="9422512" cy="1199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8804">
              <a:lnSpc>
                <a:spcPct val="150000"/>
              </a:lnSpc>
              <a:defRPr/>
            </a:pPr>
            <a:r>
              <a:rPr lang="en-US" sz="2399" i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399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i="1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399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i="1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399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i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399" i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399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399" i="1" dirty="0">
                <a:latin typeface="Arial" panose="020B0604020202020204" pitchFamily="34" charset="0"/>
                <a:cs typeface="Arial" panose="020B0604020202020204" pitchFamily="34" charset="0"/>
              </a:rPr>
              <a:t> 16 </a:t>
            </a:r>
            <a:r>
              <a:rPr lang="en-US" sz="2399" i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399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i="1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399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i="1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399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i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399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i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399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i="1" dirty="0" err="1"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2399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i="1" dirty="0" err="1">
                <a:latin typeface="Arial" panose="020B0604020202020204" pitchFamily="34" charset="0"/>
                <a:cs typeface="Arial" panose="020B0604020202020204" pitchFamily="34" charset="0"/>
              </a:rPr>
              <a:t>đô</a:t>
            </a:r>
            <a:r>
              <a:rPr lang="en-US" sz="2399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i="1" dirty="0" err="1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2399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i="1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399" i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399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399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i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399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i="1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399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i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399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i="1" dirty="0" err="1">
                <a:latin typeface="Arial" panose="020B0604020202020204" pitchFamily="34" charset="0"/>
                <a:cs typeface="Arial" panose="020B0604020202020204" pitchFamily="34" charset="0"/>
              </a:rPr>
              <a:t>giai</a:t>
            </a:r>
            <a:r>
              <a:rPr lang="en-US" sz="2399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i="1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399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i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399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i="1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399" i="1" dirty="0">
                <a:latin typeface="Arial" panose="020B0604020202020204" pitchFamily="34" charset="0"/>
                <a:cs typeface="Arial" panose="020B0604020202020204" pitchFamily="34" charset="0"/>
              </a:rPr>
              <a:t> 1954 </a:t>
            </a:r>
            <a:r>
              <a:rPr lang="en-US" sz="2399" i="1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399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i="1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399" i="1" dirty="0">
                <a:latin typeface="Arial" panose="020B0604020202020204" pitchFamily="34" charset="0"/>
                <a:cs typeface="Arial" panose="020B0604020202020204" pitchFamily="34" charset="0"/>
              </a:rPr>
              <a:t> 2019.</a:t>
            </a:r>
            <a:endParaRPr lang="vi-VN" sz="2399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F68FE9-D5FD-4777-8E66-27FF96A82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56521" y="1567866"/>
            <a:ext cx="5809500" cy="35700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051E0A-7920-4B1A-ACE9-FDDA1D6424BE}"/>
              </a:ext>
            </a:extLst>
          </p:cNvPr>
          <p:cNvSpPr txBox="1"/>
          <p:nvPr/>
        </p:nvSpPr>
        <p:spPr>
          <a:xfrm>
            <a:off x="3096592" y="6058540"/>
            <a:ext cx="719858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D9F177-0962-4695-8459-B77256FC349E}"/>
              </a:ext>
            </a:extLst>
          </p:cNvPr>
          <p:cNvSpPr txBox="1"/>
          <p:nvPr/>
        </p:nvSpPr>
        <p:spPr>
          <a:xfrm>
            <a:off x="4834383" y="6046690"/>
            <a:ext cx="719858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2A1959-72AF-4AD7-9A4B-24003CF156FC}"/>
              </a:ext>
            </a:extLst>
          </p:cNvPr>
          <p:cNvSpPr txBox="1"/>
          <p:nvPr/>
        </p:nvSpPr>
        <p:spPr>
          <a:xfrm>
            <a:off x="6357069" y="6095240"/>
            <a:ext cx="719858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B00C21-1101-4ABD-AB30-D2CEDFD96BF8}"/>
              </a:ext>
            </a:extLst>
          </p:cNvPr>
          <p:cNvSpPr txBox="1"/>
          <p:nvPr/>
        </p:nvSpPr>
        <p:spPr>
          <a:xfrm>
            <a:off x="7682290" y="6085553"/>
            <a:ext cx="719858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5ADF8A-0A9D-4271-84B3-0D4C1E8B612D}"/>
              </a:ext>
            </a:extLst>
          </p:cNvPr>
          <p:cNvSpPr txBox="1"/>
          <p:nvPr/>
        </p:nvSpPr>
        <p:spPr>
          <a:xfrm>
            <a:off x="9246338" y="6067202"/>
            <a:ext cx="719858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3B863C-974B-4BE2-8468-4DDE3E9397CD}"/>
              </a:ext>
            </a:extLst>
          </p:cNvPr>
          <p:cNvSpPr txBox="1"/>
          <p:nvPr/>
        </p:nvSpPr>
        <p:spPr>
          <a:xfrm>
            <a:off x="10747738" y="6026446"/>
            <a:ext cx="719858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4E3FE3-A914-45C5-8CC6-3A381AC23C80}"/>
              </a:ext>
            </a:extLst>
          </p:cNvPr>
          <p:cNvSpPr txBox="1"/>
          <p:nvPr/>
        </p:nvSpPr>
        <p:spPr>
          <a:xfrm>
            <a:off x="2758276" y="6067203"/>
            <a:ext cx="125959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33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53 000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D1ACEB-FB45-46F5-98E7-62FC998AF2C9}"/>
              </a:ext>
            </a:extLst>
          </p:cNvPr>
          <p:cNvSpPr txBox="1"/>
          <p:nvPr/>
        </p:nvSpPr>
        <p:spPr>
          <a:xfrm>
            <a:off x="4398698" y="6067203"/>
            <a:ext cx="125959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33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91 000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08B185-F9B2-4391-AE9E-2D86E8754A30}"/>
              </a:ext>
            </a:extLst>
          </p:cNvPr>
          <p:cNvSpPr txBox="1"/>
          <p:nvPr/>
        </p:nvSpPr>
        <p:spPr>
          <a:xfrm>
            <a:off x="5777916" y="6126578"/>
            <a:ext cx="168515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33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2 500 000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4065D2-CEA0-4C27-9471-979C6D906F7A}"/>
              </a:ext>
            </a:extLst>
          </p:cNvPr>
          <p:cNvSpPr txBox="1"/>
          <p:nvPr/>
        </p:nvSpPr>
        <p:spPr>
          <a:xfrm>
            <a:off x="7199644" y="6092244"/>
            <a:ext cx="168515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33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2 672 122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1D57D5-AD28-42C1-986A-D60D1091C480}"/>
              </a:ext>
            </a:extLst>
          </p:cNvPr>
          <p:cNvSpPr txBox="1"/>
          <p:nvPr/>
        </p:nvSpPr>
        <p:spPr>
          <a:xfrm>
            <a:off x="8644487" y="6064915"/>
            <a:ext cx="168515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33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6 448 837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D1B71C-9462-4FE3-BBA9-67452FBA2349}"/>
              </a:ext>
            </a:extLst>
          </p:cNvPr>
          <p:cNvSpPr txBox="1"/>
          <p:nvPr/>
        </p:nvSpPr>
        <p:spPr>
          <a:xfrm>
            <a:off x="10123122" y="6064915"/>
            <a:ext cx="168515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33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8 053 663</a:t>
            </a:r>
          </a:p>
        </p:txBody>
      </p:sp>
    </p:spTree>
    <p:extLst>
      <p:ext uri="{BB962C8B-B14F-4D97-AF65-F5344CB8AC3E}">
        <p14:creationId xmlns:p14="http://schemas.microsoft.com/office/powerpoint/2010/main" val="3200361025"/>
      </p:ext>
    </p:extLst>
  </p:cSld>
  <p:clrMapOvr>
    <a:masterClrMapping/>
  </p:clrMapOvr>
  <p:transition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3" grpId="0"/>
      <p:bldP spid="6" grpId="0"/>
      <p:bldP spid="6" grpId="1"/>
      <p:bldP spid="10" grpId="0"/>
      <p:bldP spid="10" grpId="1"/>
      <p:bldP spid="11" grpId="0"/>
      <p:bldP spid="11" grpId="1"/>
      <p:bldP spid="12" grpId="0"/>
      <p:bldP spid="12" grpId="1"/>
      <p:bldP spid="14" grpId="0"/>
      <p:bldP spid="14" grpId="1"/>
      <p:bldP spid="15" grpId="0"/>
      <p:bldP spid="15" grpId="1"/>
      <p:bldP spid="7" grpId="0"/>
      <p:bldP spid="16" grpId="0"/>
      <p:bldP spid="17" grpId="0"/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EE777F8-30EA-41B8-932F-7805B1490411}"/>
              </a:ext>
            </a:extLst>
          </p:cNvPr>
          <p:cNvSpPr txBox="1"/>
          <p:nvPr/>
        </p:nvSpPr>
        <p:spPr>
          <a:xfrm>
            <a:off x="3216569" y="191889"/>
            <a:ext cx="6718673" cy="91287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5332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vi-VN" sz="5332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A345067D-C73C-461B-8F57-517AEB235019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64059" y="1438443"/>
            <a:ext cx="5555009" cy="3384739"/>
          </a:xfrm>
          <a:prstGeom prst="round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5E1B3CC-8284-4F87-BB78-618393D0099D}"/>
              </a:ext>
            </a:extLst>
          </p:cNvPr>
          <p:cNvSpPr txBox="1"/>
          <p:nvPr/>
        </p:nvSpPr>
        <p:spPr>
          <a:xfrm>
            <a:off x="1598896" y="5126179"/>
            <a:ext cx="9702389" cy="11999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399" i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399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i="1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399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i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399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i="1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399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i="1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399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i="1" dirty="0" err="1"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2399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i="1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399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i="1" dirty="0" err="1">
                <a:latin typeface="Arial" panose="020B0604020202020204" pitchFamily="34" charset="0"/>
                <a:cs typeface="Arial" panose="020B0604020202020204" pitchFamily="34" charset="0"/>
              </a:rPr>
              <a:t>quân</a:t>
            </a:r>
            <a:r>
              <a:rPr lang="en-US" sz="2399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i="1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399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i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399" i="1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2399" i="1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399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i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399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i="1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399" i="1" dirty="0">
                <a:latin typeface="Arial" panose="020B0604020202020204" pitchFamily="34" charset="0"/>
                <a:cs typeface="Arial" panose="020B0604020202020204" pitchFamily="34" charset="0"/>
              </a:rPr>
              <a:t> Nam (</a:t>
            </a:r>
            <a:r>
              <a:rPr lang="en-US" sz="2399" i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399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i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399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i="1" dirty="0" err="1">
                <a:latin typeface="Arial" panose="020B0604020202020204" pitchFamily="34" charset="0"/>
                <a:cs typeface="Arial" panose="020B0604020202020204" pitchFamily="34" charset="0"/>
              </a:rPr>
              <a:t>đô</a:t>
            </a:r>
            <a:r>
              <a:rPr lang="en-US" sz="2399" i="1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399" i="1" dirty="0" err="1">
                <a:latin typeface="Arial" panose="020B0604020202020204" pitchFamily="34" charset="0"/>
                <a:cs typeface="Arial" panose="020B0604020202020204" pitchFamily="34" charset="0"/>
              </a:rPr>
              <a:t>Mỹ</a:t>
            </a:r>
            <a:r>
              <a:rPr lang="en-US" sz="2399" i="1" dirty="0">
                <a:latin typeface="Arial" panose="020B0604020202020204" pitchFamily="34" charset="0"/>
                <a:cs typeface="Arial" panose="020B0604020202020204" pitchFamily="34" charset="0"/>
              </a:rPr>
              <a:t>) ở </a:t>
            </a:r>
            <a:r>
              <a:rPr lang="en-US" sz="2399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399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i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399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i="1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399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i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399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i="1" dirty="0" err="1">
                <a:latin typeface="Arial" panose="020B0604020202020204" pitchFamily="34" charset="0"/>
                <a:cs typeface="Arial" panose="020B0604020202020204" pitchFamily="34" charset="0"/>
              </a:rPr>
              <a:t>giai</a:t>
            </a:r>
            <a:r>
              <a:rPr lang="en-US" sz="2399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i="1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399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i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399" i="1" dirty="0">
                <a:latin typeface="Arial" panose="020B0604020202020204" pitchFamily="34" charset="0"/>
                <a:cs typeface="Arial" panose="020B0604020202020204" pitchFamily="34" charset="0"/>
              </a:rPr>
              <a:t> 1986 </a:t>
            </a:r>
            <a:r>
              <a:rPr lang="en-US" sz="2399" i="1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399" i="1" dirty="0">
                <a:latin typeface="Arial" panose="020B0604020202020204" pitchFamily="34" charset="0"/>
                <a:cs typeface="Arial" panose="020B0604020202020204" pitchFamily="34" charset="0"/>
              </a:rPr>
              <a:t> 2020.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659959-E832-4F07-8329-5E4A8CD4671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82720" y="3207753"/>
            <a:ext cx="2159573" cy="3230857"/>
          </a:xfrm>
          <a:prstGeom prst="rect">
            <a:avLst/>
          </a:prstGeom>
        </p:spPr>
      </p:pic>
      <p:sp>
        <p:nvSpPr>
          <p:cNvPr id="12" name="Rounded Rectangular Callout 7">
            <a:extLst>
              <a:ext uri="{FF2B5EF4-FFF2-40B4-BE49-F238E27FC236}">
                <a16:creationId xmlns:a16="http://schemas.microsoft.com/office/drawing/2014/main" id="{605A663E-F639-4F22-9C90-32C318A81ED2}"/>
              </a:ext>
            </a:extLst>
          </p:cNvPr>
          <p:cNvSpPr/>
          <p:nvPr/>
        </p:nvSpPr>
        <p:spPr>
          <a:xfrm>
            <a:off x="1296948" y="1545960"/>
            <a:ext cx="2159573" cy="1510294"/>
          </a:xfrm>
          <a:prstGeom prst="wedgeRoundRectCallout">
            <a:avLst>
              <a:gd name="adj1" fmla="val -51275"/>
              <a:gd name="adj2" fmla="val 88172"/>
              <a:gd name="adj3" fmla="val 16667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399" b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39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b="1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39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b="1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39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b="1" dirty="0" err="1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39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b="1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39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b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39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b="1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39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9" b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99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399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93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6E0795B4-0539-4B9F-A6A6-9C3E1E5C2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" y="3099"/>
            <a:ext cx="12190585" cy="6857205"/>
          </a:xfrm>
          <a:prstGeom prst="rect">
            <a:avLst/>
          </a:prstGeom>
        </p:spPr>
      </p:pic>
      <p:cxnSp>
        <p:nvCxnSpPr>
          <p:cNvPr id="11" name="直接连接符 10"/>
          <p:cNvCxnSpPr>
            <a:cxnSpLocks/>
          </p:cNvCxnSpPr>
          <p:nvPr/>
        </p:nvCxnSpPr>
        <p:spPr>
          <a:xfrm>
            <a:off x="1741709" y="3812924"/>
            <a:ext cx="656185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CD48AB8-948A-49EA-A6D6-9D444686E849}"/>
              </a:ext>
            </a:extLst>
          </p:cNvPr>
          <p:cNvSpPr txBox="1"/>
          <p:nvPr/>
        </p:nvSpPr>
        <p:spPr>
          <a:xfrm>
            <a:off x="3389010" y="4058562"/>
            <a:ext cx="3695270" cy="666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2" b="1" dirty="0">
                <a:latin typeface="Arial" panose="020B0604020202020204" pitchFamily="34" charset="0"/>
                <a:cs typeface="Arial" panose="020B0604020202020204" pitchFamily="34" charset="0"/>
              </a:rPr>
              <a:t>(2 </a:t>
            </a:r>
            <a:r>
              <a:rPr lang="en-US" sz="3732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732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vi-VN" sz="3732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1065F4-62ED-4EEA-92CF-5D8CFDA06A97}"/>
              </a:ext>
            </a:extLst>
          </p:cNvPr>
          <p:cNvSpPr txBox="1"/>
          <p:nvPr/>
        </p:nvSpPr>
        <p:spPr>
          <a:xfrm>
            <a:off x="673071" y="1623341"/>
            <a:ext cx="9216425" cy="2258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586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3:</a:t>
            </a:r>
          </a:p>
          <a:p>
            <a:pPr algn="ctr">
              <a:lnSpc>
                <a:spcPct val="120000"/>
              </a:lnSpc>
            </a:pPr>
            <a:r>
              <a:rPr lang="en-US" sz="586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 ĐỒ ĐOẠN THẲNG</a:t>
            </a:r>
          </a:p>
        </p:txBody>
      </p:sp>
    </p:spTree>
    <p:extLst>
      <p:ext uri="{BB962C8B-B14F-4D97-AF65-F5344CB8AC3E}">
        <p14:creationId xmlns:p14="http://schemas.microsoft.com/office/powerpoint/2010/main" val="336774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3" name="Picture 2" descr="C:\Users\Thinkpad\Desktop\e3e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881" y="0"/>
            <a:ext cx="3204722" cy="272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93"/>
          <p:cNvGrpSpPr>
            <a:grpSpLocks/>
          </p:cNvGrpSpPr>
          <p:nvPr/>
        </p:nvGrpSpPr>
        <p:grpSpPr bwMode="auto">
          <a:xfrm>
            <a:off x="1125999" y="1947646"/>
            <a:ext cx="1345785" cy="1212477"/>
            <a:chOff x="0" y="0"/>
            <a:chExt cx="1116000" cy="1116000"/>
          </a:xfrm>
        </p:grpSpPr>
        <p:grpSp>
          <p:nvGrpSpPr>
            <p:cNvPr id="3" name="组合 94"/>
            <p:cNvGrpSpPr>
              <a:grpSpLocks noChangeAspect="1"/>
            </p:cNvGrpSpPr>
            <p:nvPr/>
          </p:nvGrpSpPr>
          <p:grpSpPr bwMode="auto">
            <a:xfrm>
              <a:off x="0" y="0"/>
              <a:ext cx="1116000" cy="1116000"/>
              <a:chOff x="0" y="0"/>
              <a:chExt cx="1116000" cy="1116000"/>
            </a:xfrm>
          </p:grpSpPr>
          <p:sp>
            <p:nvSpPr>
              <p:cNvPr id="27669" name="椭圆 96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1116000" cy="1116000"/>
              </a:xfrm>
              <a:prstGeom prst="ellipse">
                <a:avLst/>
              </a:prstGeom>
              <a:solidFill>
                <a:srgbClr val="7030A0"/>
              </a:solidFill>
              <a:ln w="9525">
                <a:noFill/>
                <a:round/>
                <a:headEnd/>
                <a:tailEnd/>
              </a:ln>
            </p:spPr>
            <p:txBody>
              <a:bodyPr lIns="99239" tIns="49619" rIns="99239" bIns="49619" anchor="ctr"/>
              <a:lstStyle/>
              <a:p>
                <a:pPr algn="ctr" defTabSz="1170137"/>
                <a:endParaRPr lang="zh-CN" altLang="en-US" sz="2399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27670" name="椭圆 97"/>
              <p:cNvSpPr>
                <a:spLocks noChangeAspect="1"/>
              </p:cNvSpPr>
              <p:nvPr/>
            </p:nvSpPr>
            <p:spPr bwMode="auto">
              <a:xfrm>
                <a:off x="36000" y="36000"/>
                <a:ext cx="1044000" cy="1044000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  <a:prstDash val="sysDash"/>
                <a:round/>
                <a:headEnd/>
                <a:tailEnd/>
              </a:ln>
            </p:spPr>
            <p:txBody>
              <a:bodyPr lIns="99239" tIns="49619" rIns="99239" bIns="49619" anchor="ctr"/>
              <a:lstStyle/>
              <a:p>
                <a:pPr algn="ctr" defTabSz="1170137"/>
                <a:endParaRPr lang="zh-CN" altLang="en-US" sz="2399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27668" name="TextBox 95"/>
            <p:cNvSpPr txBox="1">
              <a:spLocks noChangeArrowheads="1"/>
            </p:cNvSpPr>
            <p:nvPr/>
          </p:nvSpPr>
          <p:spPr bwMode="auto">
            <a:xfrm>
              <a:off x="285436" y="148574"/>
              <a:ext cx="449336" cy="771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9239" tIns="49619" rIns="99239" bIns="49619">
              <a:spAutoFit/>
            </a:bodyPr>
            <a:lstStyle/>
            <a:p>
              <a:pPr algn="ctr" defTabSz="1170137"/>
              <a:r>
                <a:rPr lang="en-US" altLang="zh-CN" sz="4798" dirty="0">
                  <a:solidFill>
                    <a:srgbClr val="FFFFFF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1</a:t>
              </a:r>
              <a:endParaRPr lang="zh-CN" altLang="en-US" sz="4798" dirty="0">
                <a:solidFill>
                  <a:srgbClr val="FFFFFF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" name="组合 98"/>
          <p:cNvGrpSpPr>
            <a:grpSpLocks/>
          </p:cNvGrpSpPr>
          <p:nvPr/>
        </p:nvGrpSpPr>
        <p:grpSpPr bwMode="auto">
          <a:xfrm>
            <a:off x="1921896" y="3531700"/>
            <a:ext cx="1347901" cy="1212475"/>
            <a:chOff x="0" y="0"/>
            <a:chExt cx="1116000" cy="1116000"/>
          </a:xfrm>
        </p:grpSpPr>
        <p:grpSp>
          <p:nvGrpSpPr>
            <p:cNvPr id="5" name="组合 99"/>
            <p:cNvGrpSpPr>
              <a:grpSpLocks noChangeAspect="1"/>
            </p:cNvGrpSpPr>
            <p:nvPr/>
          </p:nvGrpSpPr>
          <p:grpSpPr bwMode="auto">
            <a:xfrm>
              <a:off x="0" y="0"/>
              <a:ext cx="1116000" cy="1116000"/>
              <a:chOff x="0" y="0"/>
              <a:chExt cx="1116000" cy="1116000"/>
            </a:xfrm>
          </p:grpSpPr>
          <p:sp>
            <p:nvSpPr>
              <p:cNvPr id="27665" name="椭圆 101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1116000" cy="1116000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lIns="99239" tIns="49619" rIns="99239" bIns="49619" anchor="ctr"/>
              <a:lstStyle/>
              <a:p>
                <a:pPr algn="ctr" defTabSz="1170137"/>
                <a:endParaRPr lang="zh-CN" altLang="en-US" sz="2399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27666" name="椭圆 102"/>
              <p:cNvSpPr>
                <a:spLocks noChangeAspect="1"/>
              </p:cNvSpPr>
              <p:nvPr/>
            </p:nvSpPr>
            <p:spPr bwMode="auto">
              <a:xfrm>
                <a:off x="36000" y="36000"/>
                <a:ext cx="1044000" cy="1044000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  <a:prstDash val="sysDash"/>
                <a:round/>
                <a:headEnd/>
                <a:tailEnd/>
              </a:ln>
            </p:spPr>
            <p:txBody>
              <a:bodyPr lIns="99239" tIns="49619" rIns="99239" bIns="49619" anchor="ctr"/>
              <a:lstStyle/>
              <a:p>
                <a:pPr algn="ctr" defTabSz="1170137"/>
                <a:endParaRPr lang="zh-CN" altLang="en-US" sz="2399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27664" name="TextBox 100"/>
            <p:cNvSpPr txBox="1">
              <a:spLocks noChangeArrowheads="1"/>
            </p:cNvSpPr>
            <p:nvPr/>
          </p:nvSpPr>
          <p:spPr bwMode="auto">
            <a:xfrm>
              <a:off x="348946" y="247761"/>
              <a:ext cx="418106" cy="69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9239" tIns="49619" rIns="99239" bIns="49619">
              <a:spAutoFit/>
            </a:bodyPr>
            <a:lstStyle/>
            <a:p>
              <a:pPr algn="ctr" defTabSz="1170137"/>
              <a:r>
                <a:rPr lang="en-US" altLang="zh-CN" sz="4265" dirty="0">
                  <a:solidFill>
                    <a:srgbClr val="FFFFFF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2</a:t>
              </a:r>
              <a:endParaRPr lang="zh-CN" altLang="en-US" sz="4265" dirty="0">
                <a:solidFill>
                  <a:srgbClr val="FFFFFF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" name="组合 103"/>
          <p:cNvGrpSpPr>
            <a:grpSpLocks/>
          </p:cNvGrpSpPr>
          <p:nvPr/>
        </p:nvGrpSpPr>
        <p:grpSpPr bwMode="auto">
          <a:xfrm>
            <a:off x="3287730" y="5328605"/>
            <a:ext cx="1347901" cy="1212475"/>
            <a:chOff x="0" y="0"/>
            <a:chExt cx="1116000" cy="1116000"/>
          </a:xfrm>
        </p:grpSpPr>
        <p:grpSp>
          <p:nvGrpSpPr>
            <p:cNvPr id="7" name="组合 104"/>
            <p:cNvGrpSpPr>
              <a:grpSpLocks noChangeAspect="1"/>
            </p:cNvGrpSpPr>
            <p:nvPr/>
          </p:nvGrpSpPr>
          <p:grpSpPr bwMode="auto">
            <a:xfrm>
              <a:off x="0" y="0"/>
              <a:ext cx="1116000" cy="1116000"/>
              <a:chOff x="0" y="0"/>
              <a:chExt cx="1116000" cy="1116000"/>
            </a:xfrm>
          </p:grpSpPr>
          <p:sp>
            <p:nvSpPr>
              <p:cNvPr id="37916" name="椭圆 106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1116000" cy="1116000"/>
              </a:xfrm>
              <a:prstGeom prst="ellipse">
                <a:avLst/>
              </a:pr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lIns="99239" tIns="49619" rIns="99239" bIns="49619" anchor="ctr"/>
              <a:lstStyle/>
              <a:p>
                <a:pPr algn="ctr" defTabSz="1170137">
                  <a:defRPr/>
                </a:pPr>
                <a:endParaRPr lang="zh-CN" altLang="en-US" sz="2399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27662" name="椭圆 107"/>
              <p:cNvSpPr>
                <a:spLocks noChangeAspect="1"/>
              </p:cNvSpPr>
              <p:nvPr/>
            </p:nvSpPr>
            <p:spPr bwMode="auto">
              <a:xfrm>
                <a:off x="36000" y="36000"/>
                <a:ext cx="1044000" cy="1044000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  <a:prstDash val="sysDash"/>
                <a:round/>
                <a:headEnd/>
                <a:tailEnd/>
              </a:ln>
            </p:spPr>
            <p:txBody>
              <a:bodyPr lIns="99239" tIns="49619" rIns="99239" bIns="49619" anchor="ctr"/>
              <a:lstStyle/>
              <a:p>
                <a:pPr algn="ctr" defTabSz="1170137"/>
                <a:endParaRPr lang="zh-CN" altLang="en-US" sz="2399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27660" name="TextBox 105"/>
            <p:cNvSpPr txBox="1">
              <a:spLocks noChangeArrowheads="1"/>
            </p:cNvSpPr>
            <p:nvPr/>
          </p:nvSpPr>
          <p:spPr bwMode="auto">
            <a:xfrm>
              <a:off x="364874" y="267279"/>
              <a:ext cx="386253" cy="620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9239" tIns="49619" rIns="99239" bIns="49619">
              <a:spAutoFit/>
            </a:bodyPr>
            <a:lstStyle/>
            <a:p>
              <a:pPr algn="ctr" defTabSz="1170137"/>
              <a:r>
                <a:rPr lang="en-US" altLang="zh-CN" sz="3732" dirty="0">
                  <a:solidFill>
                    <a:srgbClr val="FFFFFF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3</a:t>
              </a:r>
              <a:endParaRPr lang="zh-CN" altLang="en-US" sz="3732" dirty="0">
                <a:solidFill>
                  <a:srgbClr val="FFFFFF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37919" name="Arc 10"/>
          <p:cNvSpPr>
            <a:spLocks/>
          </p:cNvSpPr>
          <p:nvPr/>
        </p:nvSpPr>
        <p:spPr bwMode="auto">
          <a:xfrm rot="-10191123">
            <a:off x="1311174" y="3217786"/>
            <a:ext cx="586135" cy="592484"/>
          </a:xfrm>
          <a:custGeom>
            <a:avLst/>
            <a:gdLst>
              <a:gd name="T0" fmla="*/ -1 w 21600"/>
              <a:gd name="T1" fmla="*/ 0 h 21600"/>
              <a:gd name="T2" fmla="*/ 21600 w 21600"/>
              <a:gd name="T3" fmla="*/ 21600 h 21600"/>
              <a:gd name="T4" fmla="*/ -1 w 21600"/>
              <a:gd name="T5" fmla="*/ 0 h 21600"/>
              <a:gd name="T6" fmla="*/ 21600 w 21600"/>
              <a:gd name="T7" fmla="*/ 21600 h 21600"/>
              <a:gd name="T8" fmla="*/ 0 w 21600"/>
              <a:gd name="T9" fmla="*/ 21600 h 21600"/>
              <a:gd name="T10" fmla="*/ -1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0 h 21600"/>
              <a:gd name="T20" fmla="*/ 216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ysDot"/>
            <a:bevel/>
            <a:headEnd type="triangle" w="med" len="med"/>
            <a:tailEnd/>
          </a:ln>
        </p:spPr>
        <p:txBody>
          <a:bodyPr wrap="none" lIns="130257" tIns="65129" rIns="130257" bIns="65129" anchor="ctr"/>
          <a:lstStyle/>
          <a:p>
            <a:endParaRPr lang="zh-CN" altLang="en-US" sz="2399"/>
          </a:p>
        </p:txBody>
      </p:sp>
      <p:sp>
        <p:nvSpPr>
          <p:cNvPr id="37920" name="Arc 10"/>
          <p:cNvSpPr>
            <a:spLocks/>
          </p:cNvSpPr>
          <p:nvPr/>
        </p:nvSpPr>
        <p:spPr bwMode="auto">
          <a:xfrm rot="9942264">
            <a:off x="2510546" y="4900138"/>
            <a:ext cx="586135" cy="592484"/>
          </a:xfrm>
          <a:custGeom>
            <a:avLst/>
            <a:gdLst>
              <a:gd name="T0" fmla="*/ -1 w 21600"/>
              <a:gd name="T1" fmla="*/ 0 h 21600"/>
              <a:gd name="T2" fmla="*/ 21600 w 21600"/>
              <a:gd name="T3" fmla="*/ 21600 h 21600"/>
              <a:gd name="T4" fmla="*/ -1 w 21600"/>
              <a:gd name="T5" fmla="*/ 0 h 21600"/>
              <a:gd name="T6" fmla="*/ 21600 w 21600"/>
              <a:gd name="T7" fmla="*/ 21600 h 21600"/>
              <a:gd name="T8" fmla="*/ 0 w 21600"/>
              <a:gd name="T9" fmla="*/ 21600 h 21600"/>
              <a:gd name="T10" fmla="*/ -1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0 h 21600"/>
              <a:gd name="T20" fmla="*/ 216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ysDot"/>
            <a:bevel/>
            <a:headEnd type="triangle" w="med" len="med"/>
            <a:tailEnd/>
          </a:ln>
        </p:spPr>
        <p:txBody>
          <a:bodyPr wrap="none" lIns="130257" tIns="65129" rIns="130257" bIns="65129" anchor="ctr"/>
          <a:lstStyle/>
          <a:p>
            <a:endParaRPr lang="zh-CN" altLang="en-US" sz="2399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76A25E-66E1-4605-894F-E559D91095D4}"/>
              </a:ext>
            </a:extLst>
          </p:cNvPr>
          <p:cNvSpPr txBox="1"/>
          <p:nvPr/>
        </p:nvSpPr>
        <p:spPr>
          <a:xfrm>
            <a:off x="3160755" y="427653"/>
            <a:ext cx="6888538" cy="912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2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0A02342-61B3-4F8D-98F0-059A0D71BA8E}"/>
              </a:ext>
            </a:extLst>
          </p:cNvPr>
          <p:cNvSpPr/>
          <p:nvPr/>
        </p:nvSpPr>
        <p:spPr>
          <a:xfrm>
            <a:off x="4564105" y="1893304"/>
            <a:ext cx="5659080" cy="11733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363C5F-9E44-455B-A423-73A30791DEE4}"/>
              </a:ext>
            </a:extLst>
          </p:cNvPr>
          <p:cNvSpPr txBox="1"/>
          <p:nvPr/>
        </p:nvSpPr>
        <p:spPr>
          <a:xfrm>
            <a:off x="3249073" y="2114857"/>
            <a:ext cx="5589350" cy="666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732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 ĐỒ ĐOẠN THẲNG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092058E-64D6-4B59-BE16-C40C8FD538AB}"/>
              </a:ext>
            </a:extLst>
          </p:cNvPr>
          <p:cNvSpPr txBox="1"/>
          <p:nvPr/>
        </p:nvSpPr>
        <p:spPr>
          <a:xfrm>
            <a:off x="3160756" y="3146196"/>
            <a:ext cx="8558494" cy="1815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732" b="1" dirty="0">
                <a:solidFill>
                  <a:srgbClr val="1A99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 TÍCH VÀ XỬ LÍ DỮ LIỆU BẰNG BIỂU ĐỒ ĐOẠN THẲNG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9DD48D4-3F1D-4854-AA02-07A3CE11F1EF}"/>
              </a:ext>
            </a:extLst>
          </p:cNvPr>
          <p:cNvSpPr txBox="1"/>
          <p:nvPr/>
        </p:nvSpPr>
        <p:spPr>
          <a:xfrm>
            <a:off x="3717325" y="5410558"/>
            <a:ext cx="8558494" cy="953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732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– VẬN DỤNG</a:t>
            </a:r>
          </a:p>
        </p:txBody>
      </p:sp>
    </p:spTree>
    <p:extLst>
      <p:ext uri="{BB962C8B-B14F-4D97-AF65-F5344CB8AC3E}">
        <p14:creationId xmlns:p14="http://schemas.microsoft.com/office/powerpoint/2010/main" val="3309439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7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7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19" grpId="0" animBg="1"/>
      <p:bldP spid="37920" grpId="0" animBg="1"/>
      <p:bldP spid="10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ACD1B1F1-0DDD-4086-957F-E18F79CEFB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7" y="2546"/>
            <a:ext cx="12190585" cy="68572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667570-F1A0-4E82-AEFB-8F425B98F455}"/>
              </a:ext>
            </a:extLst>
          </p:cNvPr>
          <p:cNvSpPr txBox="1"/>
          <p:nvPr/>
        </p:nvSpPr>
        <p:spPr>
          <a:xfrm>
            <a:off x="1104986" y="1701341"/>
            <a:ext cx="8494322" cy="2554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332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</a:p>
          <a:p>
            <a:pPr algn="ctr">
              <a:lnSpc>
                <a:spcPct val="150000"/>
              </a:lnSpc>
            </a:pPr>
            <a:r>
              <a:rPr lang="en-US" sz="5332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 ĐỒ ĐOẠN THẲNG</a:t>
            </a:r>
          </a:p>
        </p:txBody>
      </p:sp>
    </p:spTree>
    <p:extLst>
      <p:ext uri="{BB962C8B-B14F-4D97-AF65-F5344CB8AC3E}">
        <p14:creationId xmlns:p14="http://schemas.microsoft.com/office/powerpoint/2010/main" val="1511585413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9A73E6-61F9-4608-957C-A7465C16ED9B}"/>
              </a:ext>
            </a:extLst>
          </p:cNvPr>
          <p:cNvSpPr txBox="1"/>
          <p:nvPr/>
        </p:nvSpPr>
        <p:spPr>
          <a:xfrm>
            <a:off x="4032408" y="195861"/>
            <a:ext cx="5326948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99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BIỂU ĐỒ ĐOẠN THẲNG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2D2AC8-906F-4F94-852F-A9EA145A032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2842" y="921280"/>
            <a:ext cx="1120465" cy="5710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192AFB-3CF2-459D-97F0-8BE48BFCBD24}"/>
              </a:ext>
            </a:extLst>
          </p:cNvPr>
          <p:cNvSpPr txBox="1"/>
          <p:nvPr/>
        </p:nvSpPr>
        <p:spPr>
          <a:xfrm>
            <a:off x="3313307" y="930255"/>
            <a:ext cx="7726474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6" dirty="0"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2666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66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66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66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66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666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666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66" dirty="0">
                <a:latin typeface="Arial" panose="020B0604020202020204" pitchFamily="34" charset="0"/>
                <a:cs typeface="Arial" panose="020B0604020202020204" pitchFamily="34" charset="0"/>
              </a:rPr>
              <a:t> 11 </a:t>
            </a:r>
            <a:r>
              <a:rPr lang="en-US" sz="2666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6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66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666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68E3D8-D644-41C7-8343-51B0ED0CA337}"/>
              </a:ext>
            </a:extLst>
          </p:cNvPr>
          <p:cNvSpPr txBox="1"/>
          <p:nvPr/>
        </p:nvSpPr>
        <p:spPr>
          <a:xfrm>
            <a:off x="6096000" y="1654036"/>
            <a:ext cx="5394578" cy="1323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66" i="1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666" i="1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666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i="1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666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i="1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666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i="1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666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66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i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666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66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i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66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i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666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i="1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666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i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666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i="1" dirty="0" err="1"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2666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i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666" i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F9A76C-1F5F-4F0E-B75B-EB43BD93D97C}"/>
              </a:ext>
            </a:extLst>
          </p:cNvPr>
          <p:cNvSpPr txBox="1"/>
          <p:nvPr/>
        </p:nvSpPr>
        <p:spPr>
          <a:xfrm>
            <a:off x="6074763" y="3047074"/>
            <a:ext cx="5415815" cy="1323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66" i="1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666" i="1" dirty="0" err="1"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666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i="1" dirty="0" err="1"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2666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i="1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666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i="1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666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66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i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666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66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i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66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i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666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i="1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666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i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666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i="1" dirty="0" err="1"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2666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i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666" i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1E22BD-7D0E-4A9A-B66B-7E62506F064B}"/>
              </a:ext>
            </a:extLst>
          </p:cNvPr>
          <p:cNvSpPr txBox="1"/>
          <p:nvPr/>
        </p:nvSpPr>
        <p:spPr>
          <a:xfrm>
            <a:off x="6074764" y="4440112"/>
            <a:ext cx="5415814" cy="1938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66" i="1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2666" i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666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i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666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i="1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666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i="1" dirty="0" err="1">
                <a:latin typeface="Arial" panose="020B0604020202020204" pitchFamily="34" charset="0"/>
                <a:cs typeface="Arial" panose="020B0604020202020204" pitchFamily="34" charset="0"/>
              </a:rPr>
              <a:t>mút</a:t>
            </a:r>
            <a:r>
              <a:rPr lang="en-US" sz="2666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i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66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66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i="1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666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i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666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i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666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i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666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i="1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666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i="1" dirty="0" err="1"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2666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i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66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i="1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666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i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666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i="1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666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i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666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i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666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3" name="Picture 12" descr="Chart&#10;&#10;Description automatically generated">
            <a:extLst>
              <a:ext uri="{FF2B5EF4-FFF2-40B4-BE49-F238E27FC236}">
                <a16:creationId xmlns:a16="http://schemas.microsoft.com/office/drawing/2014/main" id="{9759105E-6775-4196-BEB9-8A5A7A5ADCB0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1065" y="2325218"/>
            <a:ext cx="5394578" cy="3352467"/>
          </a:xfrm>
          <a:prstGeom prst="roundRect">
            <a:avLst/>
          </a:prstGeom>
        </p:spPr>
      </p:pic>
      <p:pic>
        <p:nvPicPr>
          <p:cNvPr id="15" name="Picture 2" descr="Giáo Dục, Học Tập, Học Sinh, Kiến Thức, Học Nhóm, Tải hình PNG 187 -  Free.Vector6.com">
            <a:extLst>
              <a:ext uri="{FF2B5EF4-FFF2-40B4-BE49-F238E27FC236}">
                <a16:creationId xmlns:a16="http://schemas.microsoft.com/office/drawing/2014/main" id="{A65364C8-38A5-44E3-AAB0-6D1141CC5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0" y="-312075"/>
            <a:ext cx="2194483" cy="163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594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9A73E6-61F9-4608-957C-A7465C16ED9B}"/>
              </a:ext>
            </a:extLst>
          </p:cNvPr>
          <p:cNvSpPr txBox="1"/>
          <p:nvPr/>
        </p:nvSpPr>
        <p:spPr>
          <a:xfrm>
            <a:off x="4032408" y="195861"/>
            <a:ext cx="5326948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804">
              <a:defRPr/>
            </a:pPr>
            <a:r>
              <a:rPr lang="en-US" sz="3199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BIỂU ĐỒ ĐOẠN THẲNG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2D2AC8-906F-4F94-852F-A9EA145A032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2842" y="921280"/>
            <a:ext cx="1120465" cy="5710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192AFB-3CF2-459D-97F0-8BE48BFCBD24}"/>
              </a:ext>
            </a:extLst>
          </p:cNvPr>
          <p:cNvSpPr txBox="1"/>
          <p:nvPr/>
        </p:nvSpPr>
        <p:spPr>
          <a:xfrm>
            <a:off x="3313307" y="930255"/>
            <a:ext cx="7726474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804">
              <a:defRPr/>
            </a:pPr>
            <a:r>
              <a:rPr lang="en-US" sz="266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2666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66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66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66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66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66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666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6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 </a:t>
            </a:r>
            <a:r>
              <a:rPr lang="en-US" sz="2666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6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66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66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68E3D8-D644-41C7-8343-51B0ED0CA337}"/>
              </a:ext>
            </a:extLst>
          </p:cNvPr>
          <p:cNvSpPr txBox="1"/>
          <p:nvPr/>
        </p:nvSpPr>
        <p:spPr>
          <a:xfrm>
            <a:off x="6096000" y="2130068"/>
            <a:ext cx="5394578" cy="1323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8804">
              <a:lnSpc>
                <a:spcPct val="150000"/>
              </a:lnSpc>
              <a:defRPr/>
            </a:pPr>
            <a:r>
              <a:rPr lang="en-US" sz="2666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666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666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666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666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666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66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666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66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66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666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666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666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2666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666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pic>
        <p:nvPicPr>
          <p:cNvPr id="13" name="Picture 12" descr="Chart&#10;&#10;Description automatically generated">
            <a:extLst>
              <a:ext uri="{FF2B5EF4-FFF2-40B4-BE49-F238E27FC236}">
                <a16:creationId xmlns:a16="http://schemas.microsoft.com/office/drawing/2014/main" id="{9759105E-6775-4196-BEB9-8A5A7A5ADCB0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1065" y="2325218"/>
            <a:ext cx="5394578" cy="3352467"/>
          </a:xfrm>
          <a:prstGeom prst="roundRect">
            <a:avLst/>
          </a:prstGeom>
        </p:spPr>
      </p:pic>
      <p:pic>
        <p:nvPicPr>
          <p:cNvPr id="15" name="Picture 2" descr="Giáo Dục, Học Tập, Học Sinh, Kiến Thức, Học Nhóm, Tải hình PNG 187 -  Free.Vector6.com">
            <a:extLst>
              <a:ext uri="{FF2B5EF4-FFF2-40B4-BE49-F238E27FC236}">
                <a16:creationId xmlns:a16="http://schemas.microsoft.com/office/drawing/2014/main" id="{A65364C8-38A5-44E3-AAB0-6D1141CC5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0" y="-312075"/>
            <a:ext cx="2194483" cy="163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1B2843-172A-4AE2-8B6B-555620C1F1DD}"/>
              </a:ext>
            </a:extLst>
          </p:cNvPr>
          <p:cNvSpPr txBox="1"/>
          <p:nvPr/>
        </p:nvSpPr>
        <p:spPr>
          <a:xfrm>
            <a:off x="6096000" y="3620963"/>
            <a:ext cx="5394578" cy="2307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8804">
              <a:lnSpc>
                <a:spcPct val="150000"/>
              </a:lnSpc>
              <a:defRPr/>
            </a:pPr>
            <a:r>
              <a:rPr lang="en-US" sz="2399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399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399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99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2399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99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tượng</a:t>
            </a:r>
            <a:r>
              <a:rPr lang="en-US" sz="2399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99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thống</a:t>
            </a:r>
            <a:r>
              <a:rPr lang="en-US" sz="2399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99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kê</a:t>
            </a:r>
            <a:r>
              <a:rPr lang="en-US" sz="2399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99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399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99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399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99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năm</a:t>
            </a:r>
            <a:r>
              <a:rPr lang="en-US" sz="2399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1986, 1991, 2010, 2017 2018, 2019, 2020 </a:t>
            </a:r>
            <a:r>
              <a:rPr lang="en-US" sz="2399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399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99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2399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99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diễn</a:t>
            </a:r>
            <a:r>
              <a:rPr lang="en-US" sz="2399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99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2399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99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trục</a:t>
            </a:r>
            <a:r>
              <a:rPr lang="en-US" sz="2399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99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lang="en-US" sz="2399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99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ngang</a:t>
            </a:r>
            <a:r>
              <a:rPr lang="en-US" sz="2399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666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874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9A73E6-61F9-4608-957C-A7465C16ED9B}"/>
              </a:ext>
            </a:extLst>
          </p:cNvPr>
          <p:cNvSpPr txBox="1"/>
          <p:nvPr/>
        </p:nvSpPr>
        <p:spPr>
          <a:xfrm>
            <a:off x="4032408" y="195861"/>
            <a:ext cx="5326948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804">
              <a:defRPr/>
            </a:pPr>
            <a:r>
              <a:rPr lang="en-US" sz="3199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BIỂU ĐỒ ĐOẠN THẲNG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2D2AC8-906F-4F94-852F-A9EA145A032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2842" y="921280"/>
            <a:ext cx="1120465" cy="5710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192AFB-3CF2-459D-97F0-8BE48BFCBD24}"/>
              </a:ext>
            </a:extLst>
          </p:cNvPr>
          <p:cNvSpPr txBox="1"/>
          <p:nvPr/>
        </p:nvSpPr>
        <p:spPr>
          <a:xfrm>
            <a:off x="3313307" y="930255"/>
            <a:ext cx="7726474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804">
              <a:defRPr/>
            </a:pPr>
            <a:r>
              <a:rPr lang="en-US" sz="266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2666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66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66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66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66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66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666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6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 </a:t>
            </a:r>
            <a:r>
              <a:rPr lang="en-US" sz="2666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6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66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66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68E3D8-D644-41C7-8343-51B0ED0CA337}"/>
              </a:ext>
            </a:extLst>
          </p:cNvPr>
          <p:cNvSpPr txBox="1"/>
          <p:nvPr/>
        </p:nvSpPr>
        <p:spPr>
          <a:xfrm>
            <a:off x="6085962" y="1903356"/>
            <a:ext cx="5394578" cy="1323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66" i="1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666" i="1" dirty="0" err="1"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666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i="1" dirty="0" err="1"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2666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i="1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666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i="1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666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66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i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666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66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i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66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i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666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i="1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666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i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666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i="1" dirty="0" err="1"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2666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i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666" i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pic>
        <p:nvPicPr>
          <p:cNvPr id="13" name="Picture 12" descr="Chart&#10;&#10;Description automatically generated">
            <a:extLst>
              <a:ext uri="{FF2B5EF4-FFF2-40B4-BE49-F238E27FC236}">
                <a16:creationId xmlns:a16="http://schemas.microsoft.com/office/drawing/2014/main" id="{9759105E-6775-4196-BEB9-8A5A7A5ADCB0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1065" y="2325218"/>
            <a:ext cx="5394578" cy="3352467"/>
          </a:xfrm>
          <a:prstGeom prst="roundRect">
            <a:avLst/>
          </a:prstGeom>
        </p:spPr>
      </p:pic>
      <p:pic>
        <p:nvPicPr>
          <p:cNvPr id="15" name="Picture 2" descr="Giáo Dục, Học Tập, Học Sinh, Kiến Thức, Học Nhóm, Tải hình PNG 187 -  Free.Vector6.com">
            <a:extLst>
              <a:ext uri="{FF2B5EF4-FFF2-40B4-BE49-F238E27FC236}">
                <a16:creationId xmlns:a16="http://schemas.microsoft.com/office/drawing/2014/main" id="{A65364C8-38A5-44E3-AAB0-6D1141CC5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46" y="-131716"/>
            <a:ext cx="2194483" cy="163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1B2843-172A-4AE2-8B6B-555620C1F1DD}"/>
              </a:ext>
            </a:extLst>
          </p:cNvPr>
          <p:cNvSpPr txBox="1"/>
          <p:nvPr/>
        </p:nvSpPr>
        <p:spPr>
          <a:xfrm>
            <a:off x="6085962" y="3203032"/>
            <a:ext cx="5684859" cy="3169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666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666" b="1" dirty="0" err="1"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666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b="1" dirty="0" err="1"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2666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b="1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666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b="1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666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66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b="1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666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b="1" dirty="0" err="1"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2666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b="1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666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b="1" dirty="0" err="1">
                <a:latin typeface="Arial" panose="020B0604020202020204" pitchFamily="34" charset="0"/>
                <a:cs typeface="Arial" panose="020B0604020202020204" pitchFamily="34" charset="0"/>
              </a:rPr>
              <a:t>quân</a:t>
            </a:r>
            <a:r>
              <a:rPr lang="en-US" sz="2666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b="1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666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666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666" b="1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666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66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b="1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666" b="1" dirty="0">
                <a:latin typeface="Arial" panose="020B0604020202020204" pitchFamily="34" charset="0"/>
                <a:cs typeface="Arial" panose="020B0604020202020204" pitchFamily="34" charset="0"/>
              </a:rPr>
              <a:t> Nam (</a:t>
            </a:r>
            <a:r>
              <a:rPr lang="en-US" sz="2666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666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b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666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b="1" dirty="0" err="1">
                <a:latin typeface="Arial" panose="020B0604020202020204" pitchFamily="34" charset="0"/>
                <a:cs typeface="Arial" panose="020B0604020202020204" pitchFamily="34" charset="0"/>
              </a:rPr>
              <a:t>đô</a:t>
            </a:r>
            <a:r>
              <a:rPr lang="en-US" sz="2666" b="1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666" b="1" dirty="0" err="1">
                <a:latin typeface="Arial" panose="020B0604020202020204" pitchFamily="34" charset="0"/>
                <a:cs typeface="Arial" panose="020B0604020202020204" pitchFamily="34" charset="0"/>
              </a:rPr>
              <a:t>Mỹ</a:t>
            </a:r>
            <a:r>
              <a:rPr lang="en-US" sz="2666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666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666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666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b="1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666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b="1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666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b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666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666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66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b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666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b="1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666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b="1" dirty="0" err="1"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2666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b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666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b="1" dirty="0" err="1"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2666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666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413192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9A73E6-61F9-4608-957C-A7465C16ED9B}"/>
              </a:ext>
            </a:extLst>
          </p:cNvPr>
          <p:cNvSpPr txBox="1"/>
          <p:nvPr/>
        </p:nvSpPr>
        <p:spPr>
          <a:xfrm>
            <a:off x="4176379" y="372881"/>
            <a:ext cx="5326948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804">
              <a:defRPr/>
            </a:pPr>
            <a:r>
              <a:rPr lang="en-US" sz="3199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BIỂU ĐỒ ĐOẠN THẲNG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2D2AC8-906F-4F94-852F-A9EA145A032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63801" y="1145504"/>
            <a:ext cx="1120465" cy="5710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192AFB-3CF2-459D-97F0-8BE48BFCBD24}"/>
              </a:ext>
            </a:extLst>
          </p:cNvPr>
          <p:cNvSpPr txBox="1"/>
          <p:nvPr/>
        </p:nvSpPr>
        <p:spPr>
          <a:xfrm>
            <a:off x="3684266" y="1154479"/>
            <a:ext cx="7726474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804">
              <a:defRPr/>
            </a:pPr>
            <a:r>
              <a:rPr lang="en-US" sz="266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2666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66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66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66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66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66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666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6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 </a:t>
            </a:r>
            <a:r>
              <a:rPr lang="en-US" sz="2666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6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66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66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68E3D8-D644-41C7-8343-51B0ED0CA337}"/>
              </a:ext>
            </a:extLst>
          </p:cNvPr>
          <p:cNvSpPr txBox="1"/>
          <p:nvPr/>
        </p:nvSpPr>
        <p:spPr>
          <a:xfrm>
            <a:off x="6016162" y="2020525"/>
            <a:ext cx="5394578" cy="1323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8804">
              <a:lnSpc>
                <a:spcPct val="150000"/>
              </a:lnSpc>
              <a:defRPr/>
            </a:pPr>
            <a:r>
              <a:rPr lang="en-US" sz="2666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666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666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2666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666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666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66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666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66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66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666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666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666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2666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666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pic>
        <p:nvPicPr>
          <p:cNvPr id="13" name="Picture 12" descr="Chart&#10;&#10;Description automatically generated">
            <a:extLst>
              <a:ext uri="{FF2B5EF4-FFF2-40B4-BE49-F238E27FC236}">
                <a16:creationId xmlns:a16="http://schemas.microsoft.com/office/drawing/2014/main" id="{9759105E-6775-4196-BEB9-8A5A7A5ADCB0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147" y="2542265"/>
            <a:ext cx="5394578" cy="3352467"/>
          </a:xfrm>
          <a:prstGeom prst="roundRect">
            <a:avLst/>
          </a:prstGeom>
        </p:spPr>
      </p:pic>
      <p:pic>
        <p:nvPicPr>
          <p:cNvPr id="15" name="Picture 2" descr="Giáo Dục, Học Tập, Học Sinh, Kiến Thức, Học Nhóm, Tải hình PNG 187 -  Free.Vector6.com">
            <a:extLst>
              <a:ext uri="{FF2B5EF4-FFF2-40B4-BE49-F238E27FC236}">
                <a16:creationId xmlns:a16="http://schemas.microsoft.com/office/drawing/2014/main" id="{A65364C8-38A5-44E3-AAB0-6D1141CC5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" y="-425950"/>
            <a:ext cx="2194483" cy="163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1B2843-172A-4AE2-8B6B-555620C1F1DD}"/>
              </a:ext>
            </a:extLst>
          </p:cNvPr>
          <p:cNvSpPr txBox="1"/>
          <p:nvPr/>
        </p:nvSpPr>
        <p:spPr>
          <a:xfrm>
            <a:off x="6038682" y="3293036"/>
            <a:ext cx="5394578" cy="3169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8804">
              <a:lnSpc>
                <a:spcPct val="150000"/>
              </a:lnSpc>
              <a:defRPr/>
            </a:pPr>
            <a:r>
              <a:rPr lang="en-US" sz="2666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666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2666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666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2666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666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666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666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2666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666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666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66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666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2666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666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quân</a:t>
            </a:r>
            <a:r>
              <a:rPr lang="en-US" sz="2666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666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666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666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666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66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666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(</a:t>
            </a:r>
            <a:r>
              <a:rPr lang="en-US" sz="2666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666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666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</a:t>
            </a:r>
            <a:r>
              <a:rPr lang="en-US" sz="2666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666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Mỹ</a:t>
            </a:r>
            <a:r>
              <a:rPr lang="en-US" sz="2666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666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666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666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666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666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666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 </a:t>
            </a:r>
          </a:p>
        </p:txBody>
      </p:sp>
    </p:spTree>
    <p:extLst>
      <p:ext uri="{BB962C8B-B14F-4D97-AF65-F5344CB8AC3E}">
        <p14:creationId xmlns:p14="http://schemas.microsoft.com/office/powerpoint/2010/main" val="3659729452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1042</Words>
  <Application>Microsoft Office PowerPoint</Application>
  <PresentationFormat>Widescreen</PresentationFormat>
  <Paragraphs>144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微软雅黑</vt:lpstr>
      <vt:lpstr>宋体</vt:lpstr>
      <vt:lpstr>Arial</vt:lpstr>
      <vt:lpstr>Calibri</vt:lpstr>
      <vt:lpstr>Calibri Light</vt:lpstr>
      <vt:lpstr>等线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2025-05-22T01:54:33Z</dcterms:created>
  <dcterms:modified xsi:type="dcterms:W3CDTF">2025-05-22T01:55:01Z</dcterms:modified>
</cp:coreProperties>
</file>