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70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833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79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9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18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9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5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8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40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FA54-0DE3-46C9-AB2C-C13379ADF953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84F3B-C27E-4B7E-9205-91B9F43BC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39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41.png"/><Relationship Id="rId5" Type="http://schemas.openxmlformats.org/officeDocument/2006/relationships/image" Target="../media/image4.sv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10" Type="http://schemas.openxmlformats.org/officeDocument/2006/relationships/image" Target="../media/image43.pn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12" Type="http://schemas.openxmlformats.org/officeDocument/2006/relationships/image" Target="../media/image4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5.png"/><Relationship Id="rId5" Type="http://schemas.openxmlformats.org/officeDocument/2006/relationships/image" Target="../media/image6.svg"/><Relationship Id="rId10" Type="http://schemas.openxmlformats.org/officeDocument/2006/relationships/image" Target="../media/image44.png"/><Relationship Id="rId4" Type="http://schemas.openxmlformats.org/officeDocument/2006/relationships/image" Target="../media/image3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6.sv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5.sv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55.svg"/><Relationship Id="rId7" Type="http://schemas.openxmlformats.org/officeDocument/2006/relationships/image" Target="../media/image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10" Type="http://schemas.openxmlformats.org/officeDocument/2006/relationships/image" Target="../media/image51.png"/><Relationship Id="rId4" Type="http://schemas.openxmlformats.org/officeDocument/2006/relationships/image" Target="../media/image3.png"/><Relationship Id="rId9" Type="http://schemas.openxmlformats.org/officeDocument/2006/relationships/image" Target="../media/image2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1.svg"/><Relationship Id="rId4" Type="http://schemas.openxmlformats.org/officeDocument/2006/relationships/image" Target="../media/image12.png"/><Relationship Id="rId9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1.svg"/><Relationship Id="rId7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18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svg"/><Relationship Id="rId7" Type="http://schemas.openxmlformats.org/officeDocument/2006/relationships/image" Target="../media/image3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0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46.sv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25.svg"/><Relationship Id="rId4" Type="http://schemas.openxmlformats.org/officeDocument/2006/relationships/image" Target="../media/image14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64156" y="-137851"/>
            <a:ext cx="1442045" cy="2501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206739" y="4427399"/>
            <a:ext cx="3820087" cy="31848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063619" y="-785396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2486" y="4927530"/>
            <a:ext cx="2696572" cy="1613040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41847E0-51F9-587F-2DA8-89112D9B32E4}"/>
              </a:ext>
            </a:extLst>
          </p:cNvPr>
          <p:cNvSpPr txBox="1"/>
          <p:nvPr/>
        </p:nvSpPr>
        <p:spPr>
          <a:xfrm>
            <a:off x="2057400" y="2139339"/>
            <a:ext cx="8077200" cy="255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33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BUỔI HỌC</a:t>
            </a:r>
          </a:p>
        </p:txBody>
      </p:sp>
    </p:spTree>
    <p:extLst>
      <p:ext uri="{BB962C8B-B14F-4D97-AF65-F5344CB8AC3E}">
        <p14:creationId xmlns:p14="http://schemas.microsoft.com/office/powerpoint/2010/main" val="24691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0008049" y="-572993"/>
            <a:ext cx="3820087" cy="31848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666744" y="4816595"/>
            <a:ext cx="3498839" cy="37970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11519" y="307892"/>
            <a:ext cx="2315237" cy="1384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31940" y="4061807"/>
            <a:ext cx="1953743" cy="29992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9A5F9B7B-F02A-408D-CF6B-09CC88FB69CC}"/>
              </a:ext>
            </a:extLst>
          </p:cNvPr>
          <p:cNvSpPr txBox="1"/>
          <p:nvPr/>
        </p:nvSpPr>
        <p:spPr>
          <a:xfrm>
            <a:off x="4978400" y="1257077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/>
              <p:nvPr/>
            </p:nvSpPr>
            <p:spPr>
              <a:xfrm>
                <a:off x="2166754" y="2300278"/>
                <a:ext cx="7858492" cy="3116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Ta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67" i="1" dirty="0" err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 </m:t>
                    </m:r>
                  </m:oMath>
                </a14:m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 </m:t>
                    </m:r>
                  </m:oMath>
                </a14:m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0,4=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.1,2</m:t>
                    </m:r>
                  </m:oMath>
                </a14:m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0,4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1,2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0DC6A7B2-313B-11B4-75C3-3F9D84263C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754" y="2300278"/>
                <a:ext cx="7858492" cy="3116431"/>
              </a:xfrm>
              <a:prstGeom prst="rect">
                <a:avLst/>
              </a:prstGeom>
              <a:blipFill>
                <a:blip r:embed="rId10"/>
                <a:stretch>
                  <a:fillRect l="-1473" r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72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64156" y="-137851"/>
            <a:ext cx="1442045" cy="25019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652000" y="3171582"/>
            <a:ext cx="3820087" cy="318480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239687">
            <a:off x="-1063619" y="-785396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62486" y="4927530"/>
            <a:ext cx="2696572" cy="16130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/>
              <p:nvPr/>
            </p:nvSpPr>
            <p:spPr>
              <a:xfrm>
                <a:off x="3249497" y="739594"/>
                <a:ext cx="5693007" cy="37869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c) Khi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=−5,1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−5,1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=−1,7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=−3,9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−3,9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=−1,3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=2,4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.2,4 =0,8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=12 </m:t>
                    </m:r>
                  </m:oMath>
                </a14:m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.12 =4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B1205D07-9173-EECD-A7BB-010455B17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497" y="739594"/>
                <a:ext cx="5693007" cy="3786934"/>
              </a:xfrm>
              <a:prstGeom prst="rect">
                <a:avLst/>
              </a:prstGeom>
              <a:blipFill>
                <a:blip r:embed="rId10"/>
                <a:stretch>
                  <a:fillRect l="-1606" b="-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1999" y="4789081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−1,7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−1,3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0,8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Bảng 4">
                <a:extLst>
                  <a:ext uri="{FF2B5EF4-FFF2-40B4-BE49-F238E27FC236}">
                    <a16:creationId xmlns:a16="http://schemas.microsoft.com/office/drawing/2014/main" id="{9F30FAA4-D41F-737E-8E39-CC2C4D53AC3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1999" y="4789081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862" r="-400375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375" t="-862" r="-300375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1128" t="-862" r="-201504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000" t="-862" r="-100749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400000" t="-862" r="-749" b="-10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101739" r="-4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375" t="-101739" r="-300375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1128" t="-101739" r="-201504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000" t="-101739" r="-100749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400000" t="-101739" r="-749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9617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981337" y="4959470"/>
            <a:ext cx="3498839" cy="3797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9689282" y="-759548"/>
            <a:ext cx="3394162" cy="289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61504" y="4191374"/>
            <a:ext cx="1936258" cy="29724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917E2855-6057-7328-8BAA-7FAEF176C233}"/>
              </a:ext>
            </a:extLst>
          </p:cNvPr>
          <p:cNvSpPr/>
          <p:nvPr/>
        </p:nvSpPr>
        <p:spPr>
          <a:xfrm>
            <a:off x="4995093" y="1079557"/>
            <a:ext cx="2201815" cy="781215"/>
          </a:xfrm>
          <a:prstGeom prst="roundRect">
            <a:avLst/>
          </a:prstGeom>
          <a:solidFill>
            <a:srgbClr val="DEFDB5"/>
          </a:solidFill>
          <a:ln>
            <a:solidFill>
              <a:srgbClr val="DEF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/>
              <p:nvPr/>
            </p:nvSpPr>
            <p:spPr>
              <a:xfrm>
                <a:off x="1854200" y="2069963"/>
                <a:ext cx="8483600" cy="40409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Một ô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tốc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65 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gian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chuyển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=0,5;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36A17AAC-6284-B7D7-0F67-730457650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2069963"/>
                <a:ext cx="8483600" cy="4040914"/>
              </a:xfrm>
              <a:prstGeom prst="rect">
                <a:avLst/>
              </a:prstGeom>
              <a:blipFill>
                <a:blip r:embed="rId10"/>
                <a:stretch>
                  <a:fillRect l="-1365" r="-1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84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98370" y="3976914"/>
            <a:ext cx="1968339" cy="3032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1499656" y="-1201950"/>
            <a:ext cx="3820087" cy="3184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9063086" y="-497207"/>
            <a:ext cx="4532515" cy="29667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876763" y="5326318"/>
            <a:ext cx="2315237" cy="1384933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25643B9-03ED-98B1-EEC8-9CB776FE8D72}"/>
              </a:ext>
            </a:extLst>
          </p:cNvPr>
          <p:cNvSpPr txBox="1"/>
          <p:nvPr/>
        </p:nvSpPr>
        <p:spPr>
          <a:xfrm>
            <a:off x="4978400" y="883944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/>
              <p:nvPr/>
            </p:nvSpPr>
            <p:spPr>
              <a:xfrm>
                <a:off x="1372205" y="1552410"/>
                <a:ext cx="9447591" cy="50615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Công thức tính quãng đường đi được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thời gian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chuyển động là: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 xmlns:m="http://schemas.openxmlformats.org/officeDocument/2006/math">
                    <m:r>
                      <a:rPr lang="nl-NL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thuận. Hệ số tỉ lệ của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đối với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</a:t>
                </a:r>
                <a14:m>
                  <m:oMath xmlns:m="http://schemas.openxmlformats.org/officeDocument/2006/math">
                    <m:r>
                      <a:rPr lang="nl-NL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65</m:t>
                    </m:r>
                  </m:oMath>
                </a14:m>
                <a:r>
                  <a:rPr lang="nl-NL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65.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=0,5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=65.0,5= 32,5 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 65.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=97,5 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</a:t>
                </a:r>
                <a:r>
                  <a:rPr lang="en-US" sz="24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4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=65.2=130 (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9AA1990F-2C93-5AEA-745F-A5785D7746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205" y="1552410"/>
                <a:ext cx="9447591" cy="5061578"/>
              </a:xfrm>
              <a:prstGeom prst="rect">
                <a:avLst/>
              </a:prstGeom>
              <a:blipFill>
                <a:blip r:embed="rId10"/>
                <a:stretch>
                  <a:fillRect l="-968" r="-645" b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07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1144361" y="-1562713"/>
            <a:ext cx="3498839" cy="37970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66400" y="26609"/>
            <a:ext cx="1520769" cy="2363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9785496" y="5502010"/>
            <a:ext cx="3441410" cy="2869101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2310B20-53BE-815D-DBC0-106C1925849A}"/>
              </a:ext>
            </a:extLst>
          </p:cNvPr>
          <p:cNvSpPr txBox="1"/>
          <p:nvPr/>
        </p:nvSpPr>
        <p:spPr>
          <a:xfrm>
            <a:off x="1930401" y="1073890"/>
            <a:ext cx="404527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II. TÍNH CHẤT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8D834CDC-1A14-90E8-BCC5-CB429E346BC3}"/>
              </a:ext>
            </a:extLst>
          </p:cNvPr>
          <p:cNvSpPr/>
          <p:nvPr/>
        </p:nvSpPr>
        <p:spPr>
          <a:xfrm>
            <a:off x="1705031" y="1831109"/>
            <a:ext cx="1016000" cy="5588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/>
              <p:nvPr/>
            </p:nvSpPr>
            <p:spPr>
              <a:xfrm>
                <a:off x="2794000" y="1887819"/>
                <a:ext cx="7518400" cy="913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F0A79EF1-4961-AD5C-5814-4715FE70E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4000" y="1887819"/>
                <a:ext cx="7518400" cy="913199"/>
              </a:xfrm>
              <a:prstGeom prst="rect">
                <a:avLst/>
              </a:prstGeom>
              <a:blipFill>
                <a:blip r:embed="rId10"/>
                <a:stretch>
                  <a:fillRect l="-1540" t="-6711" b="-17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2788039-673A-61E7-3747-DFDF3B88B4D1}"/>
              </a:ext>
            </a:extLst>
          </p:cNvPr>
          <p:cNvSpPr txBox="1"/>
          <p:nvPr/>
        </p:nvSpPr>
        <p:spPr>
          <a:xfrm>
            <a:off x="5592839" y="3164114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sz="1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11047" y="2722243"/>
              <a:ext cx="812800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=3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=5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=7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=9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=15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7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7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=21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F00D0F13-8261-382A-E05C-E64F209374DE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1911047" y="2722243"/>
              <a:ext cx="8128000" cy="115824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378910971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07192298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86220390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805744550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99" t="-1042" r="-30000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601" t="-1042" r="-200901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0000" t="-1042" r="-100299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901" t="-1042" r="-601" b="-10104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31693281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99" t="-102105" r="-30000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100601" t="-102105" r="-200901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200000" t="-102105" r="-100299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00901" t="-102105" r="-601" b="-21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60618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/>
              <p:nvPr/>
            </p:nvSpPr>
            <p:spPr>
              <a:xfrm>
                <a:off x="1808355" y="4182650"/>
                <a:ext cx="8334648" cy="25065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b) So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  <m:r>
                      <a:rPr lang="en-US" sz="2667" i="1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;</m:t>
                        </m:r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67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667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8E2F6B3D-295A-9626-CDC1-5F1F4BF9A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55" y="4182650"/>
                <a:ext cx="8334648" cy="2506584"/>
              </a:xfrm>
              <a:prstGeom prst="rect">
                <a:avLst/>
              </a:prstGeom>
              <a:blipFill>
                <a:blip r:embed="rId12"/>
                <a:stretch>
                  <a:fillRect l="-1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88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17601" y="1752600"/>
            <a:ext cx="10211743" cy="4230819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925891" y="-748751"/>
            <a:ext cx="3441410" cy="28691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96754" y="4305300"/>
            <a:ext cx="1936258" cy="297244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AE74A5F-4E02-7CAC-8E59-B0F87419970B}"/>
              </a:ext>
            </a:extLst>
          </p:cNvPr>
          <p:cNvSpPr txBox="1"/>
          <p:nvPr/>
        </p:nvSpPr>
        <p:spPr>
          <a:xfrm>
            <a:off x="4978400" y="883944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/>
              <p:nvPr/>
            </p:nvSpPr>
            <p:spPr>
              <a:xfrm>
                <a:off x="2363862" y="1898517"/>
                <a:ext cx="7719219" cy="3969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 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=3.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en-US" sz="2667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=3</m:t>
                      </m:r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spcBef>
                    <a:spcPts val="8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40F982AF-CCDD-4CD6-96DA-298BF06023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862" y="1898517"/>
                <a:ext cx="7719219" cy="3969485"/>
              </a:xfrm>
              <a:prstGeom prst="rect">
                <a:avLst/>
              </a:prstGeom>
              <a:blipFill>
                <a:blip r:embed="rId6"/>
                <a:stretch>
                  <a:fillRect l="-1501" r="-1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027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62657" y="1105889"/>
            <a:ext cx="10466686" cy="4646222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0166496" y="-578115"/>
            <a:ext cx="3441410" cy="2869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75309" y="4696472"/>
            <a:ext cx="1520769" cy="2363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/>
              <p:nvPr/>
            </p:nvSpPr>
            <p:spPr>
              <a:xfrm>
                <a:off x="3175000" y="1674845"/>
                <a:ext cx="5842000" cy="3538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So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21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EE115C3-8064-08C8-59F3-374473FC71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000" y="1674845"/>
                <a:ext cx="5842000" cy="3538020"/>
              </a:xfrm>
              <a:prstGeom prst="rect">
                <a:avLst/>
              </a:prstGeom>
              <a:blipFill>
                <a:blip r:embed="rId8"/>
                <a:stretch>
                  <a:fillRect l="-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55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863129" y="1117600"/>
            <a:ext cx="10465743" cy="4622801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775526" y="21635"/>
            <a:ext cx="1461349" cy="25354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981337" y="5124570"/>
            <a:ext cx="3498839" cy="37970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97507" y="596900"/>
            <a:ext cx="2315237" cy="13849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0A4995D-A692-E157-6621-EFFF69D17EAE}"/>
              </a:ext>
            </a:extLst>
          </p:cNvPr>
          <p:cNvSpPr txBox="1"/>
          <p:nvPr/>
        </p:nvSpPr>
        <p:spPr>
          <a:xfrm>
            <a:off x="1903716" y="1820417"/>
            <a:ext cx="8384567" cy="3324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nl-NL" sz="2667" b="1" u="sng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luận:</a:t>
            </a:r>
            <a:endParaRPr lang="en-US" sz="2667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228611" indent="-228611" algn="just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luôn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228611" indent="-228611" algn="just">
              <a:lnSpc>
                <a:spcPct val="150000"/>
              </a:lnSpc>
              <a:spcAft>
                <a:spcPts val="400"/>
              </a:spcAft>
              <a:buFont typeface="Symbol" panose="05050102010706020507" pitchFamily="18" charset="2"/>
              <a:buChar char=""/>
            </a:pP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trị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đại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67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667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kia.</a:t>
            </a:r>
          </a:p>
        </p:txBody>
      </p:sp>
    </p:spTree>
    <p:extLst>
      <p:ext uri="{BB962C8B-B14F-4D97-AF65-F5344CB8AC3E}">
        <p14:creationId xmlns:p14="http://schemas.microsoft.com/office/powerpoint/2010/main" val="125771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0106990" y="-477394"/>
            <a:ext cx="3036234" cy="2585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/>
              <p:nvPr/>
            </p:nvSpPr>
            <p:spPr>
              <a:xfrm>
                <a:off x="2201863" y="1243209"/>
                <a:ext cx="7788275" cy="5076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Cụ </a:t>
                </a:r>
                <a:r>
                  <a:rPr lang="en-US" sz="2667" b="1" u="sng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2667" b="1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0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ứng</a:t>
                </a:r>
                <a:r>
                  <a:rPr lang="en-US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baseline="-25000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,…</m:t>
                    </m:r>
                  </m:oMath>
                </a14:m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=…=</m:t>
                      </m:r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𝑘</m:t>
                      </m:r>
                    </m:oMath>
                  </m:oMathPara>
                </a14:m>
                <a:endParaRPr lang="en-US" sz="2667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+)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sub>
                          </m:sSub>
                        </m:den>
                      </m:f>
                      <m:r>
                        <a:rPr lang="en-US" sz="2667" i="1" dirty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; …</m:t>
                      </m:r>
                    </m:oMath>
                  </m:oMathPara>
                </a14:m>
                <a:endParaRPr lang="en-US" sz="2667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A597F5AE-1250-CDD0-C786-50E07F2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863" y="1243209"/>
                <a:ext cx="7788275" cy="5076518"/>
              </a:xfrm>
              <a:prstGeom prst="rect">
                <a:avLst/>
              </a:prstGeom>
              <a:blipFill>
                <a:blip r:embed="rId6"/>
                <a:stretch>
                  <a:fillRect l="-1487" r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080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536837" y="-2042767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45132" y="5290952"/>
            <a:ext cx="2315237" cy="1384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80384" y="4292600"/>
            <a:ext cx="1711617" cy="2636945"/>
          </a:xfrm>
          <a:prstGeom prst="rect">
            <a:avLst/>
          </a:prstGeom>
        </p:spPr>
      </p:pic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2E563D17-CBA9-D049-1BCB-C2EDBD5727D1}"/>
              </a:ext>
            </a:extLst>
          </p:cNvPr>
          <p:cNvSpPr/>
          <p:nvPr/>
        </p:nvSpPr>
        <p:spPr>
          <a:xfrm>
            <a:off x="5116071" y="1441478"/>
            <a:ext cx="1959859" cy="8753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/>
              <p:nvPr/>
            </p:nvSpPr>
            <p:spPr>
              <a:xfrm>
                <a:off x="1419253" y="2526166"/>
                <a:ext cx="9353495" cy="255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Khối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1051C0E8-B83B-0B82-0A22-A80223F38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253" y="2526166"/>
                <a:ext cx="9353495" cy="2555058"/>
              </a:xfrm>
              <a:prstGeom prst="rect">
                <a:avLst/>
              </a:prstGeom>
              <a:blipFill>
                <a:blip r:embed="rId8"/>
                <a:stretch>
                  <a:fillRect l="-1239" r="-1239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73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4082745">
            <a:off x="-981337" y="4959470"/>
            <a:ext cx="3498839" cy="379706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9689282" y="-759548"/>
            <a:ext cx="3394162" cy="28906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161504" y="4191374"/>
            <a:ext cx="1936258" cy="297244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C1DC5400-402C-681B-9A5E-6B888EAB77E3}"/>
              </a:ext>
            </a:extLst>
          </p:cNvPr>
          <p:cNvSpPr txBox="1"/>
          <p:nvPr/>
        </p:nvSpPr>
        <p:spPr>
          <a:xfrm>
            <a:off x="4394200" y="939800"/>
            <a:ext cx="3403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076CA2D9-E7CC-7D10-0F4A-BD7E4E41B0A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r="50000" b="41376"/>
          <a:stretch/>
        </p:blipFill>
        <p:spPr>
          <a:xfrm>
            <a:off x="881423" y="2872222"/>
            <a:ext cx="4761573" cy="25834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/>
              <p:nvPr/>
            </p:nvSpPr>
            <p:spPr>
              <a:xfrm>
                <a:off x="1533676" y="1910017"/>
                <a:ext cx="9002485" cy="7080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 chiếc máy bay bay với vận tốc không đổi là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900 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1F0C0BA-A886-33F5-992C-4511658165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676" y="1910017"/>
                <a:ext cx="9002485" cy="708014"/>
              </a:xfrm>
              <a:prstGeom prst="rect">
                <a:avLst/>
              </a:prstGeom>
              <a:blipFill>
                <a:blip r:embed="rId11"/>
                <a:stretch>
                  <a:fillRect l="-1287" r="-1152" b="-12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/>
              <p:nvPr/>
            </p:nvSpPr>
            <p:spPr>
              <a:xfrm>
                <a:off x="5678711" y="2872222"/>
                <a:ext cx="5599055" cy="25550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Quãng đường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𝑠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𝑘𝑚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mà máy bay đó bay được với thời gian di chuyển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h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 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hai đại lượng liên hệ với nhau như thế nào?</a:t>
                </a:r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Hộp Văn bản 16">
                <a:extLst>
                  <a:ext uri="{FF2B5EF4-FFF2-40B4-BE49-F238E27FC236}">
                    <a16:creationId xmlns:a16="http://schemas.microsoft.com/office/drawing/2014/main" id="{D9A83533-3E0C-B343-0923-2E6C5D3D7A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711" y="2872222"/>
                <a:ext cx="5599055" cy="2555058"/>
              </a:xfrm>
              <a:prstGeom prst="rect">
                <a:avLst/>
              </a:prstGeom>
              <a:blipFill>
                <a:blip r:embed="rId12"/>
                <a:stretch>
                  <a:fillRect l="-2070" r="-2070" b="-2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015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152226">
            <a:off x="10008049" y="-572993"/>
            <a:ext cx="3820087" cy="31848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21784">
            <a:off x="-666744" y="4816595"/>
            <a:ext cx="3498839" cy="37970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611519" y="307892"/>
            <a:ext cx="2315237" cy="13849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31940" y="4061807"/>
            <a:ext cx="1953743" cy="299928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64CCBF6-5C4A-D7C8-1696-E647F25863AE}"/>
              </a:ext>
            </a:extLst>
          </p:cNvPr>
          <p:cNvSpPr txBox="1"/>
          <p:nvPr/>
        </p:nvSpPr>
        <p:spPr>
          <a:xfrm>
            <a:off x="4978400" y="1147584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/>
              <p:nvPr/>
            </p:nvSpPr>
            <p:spPr>
              <a:xfrm>
                <a:off x="1981200" y="2044424"/>
                <a:ext cx="8229600" cy="3196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67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67" i="1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kim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10 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15 </m:t>
                    </m:r>
                    <m:sSup>
                      <m:sSupPr>
                        <m:ctrlPr>
                          <a:rPr lang="en-US" sz="2667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US" sz="2667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667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667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10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667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67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667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667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5D9C56DD-2760-668A-50CD-4C11DA99E0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044424"/>
                <a:ext cx="8229600" cy="3196003"/>
              </a:xfrm>
              <a:prstGeom prst="rect">
                <a:avLst/>
              </a:prstGeom>
              <a:blipFill>
                <a:blip r:embed="rId10"/>
                <a:stretch>
                  <a:fillRect l="-140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47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850562" y="1658555"/>
            <a:ext cx="10466686" cy="3540891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2227" y="4221977"/>
            <a:ext cx="1968339" cy="30324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897869">
            <a:off x="-1246220" y="-909734"/>
            <a:ext cx="3820087" cy="31848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281959">
            <a:off x="9063086" y="-497207"/>
            <a:ext cx="4532515" cy="29667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609099" y="5407906"/>
            <a:ext cx="2315237" cy="1384933"/>
          </a:xfrm>
          <a:prstGeom prst="rect">
            <a:avLst/>
          </a:prstGeom>
        </p:spPr>
      </p:pic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4CF4015C-0DDE-74C2-85DF-A2C46DE2574F}"/>
              </a:ext>
            </a:extLst>
          </p:cNvPr>
          <p:cNvSpPr txBox="1"/>
          <p:nvPr/>
        </p:nvSpPr>
        <p:spPr>
          <a:xfrm>
            <a:off x="2590083" y="2127661"/>
            <a:ext cx="7011834" cy="280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867" b="1" dirty="0">
                <a:latin typeface="Arial" panose="020B0604020202020204" pitchFamily="34" charset="0"/>
                <a:cs typeface="Arial" panose="020B0604020202020204" pitchFamily="34" charset="0"/>
              </a:rPr>
              <a:t>BÀ 7: ĐẠI LƯỢNG TỈ LỆ THUẬN</a:t>
            </a:r>
          </a:p>
        </p:txBody>
      </p:sp>
    </p:spTree>
    <p:extLst>
      <p:ext uri="{BB962C8B-B14F-4D97-AF65-F5344CB8AC3E}">
        <p14:creationId xmlns:p14="http://schemas.microsoft.com/office/powerpoint/2010/main" val="163836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942657" y="874581"/>
            <a:ext cx="5386686" cy="1584775"/>
            <a:chOff x="0" y="0"/>
            <a:chExt cx="14423829" cy="424352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5942657" y="2634707"/>
            <a:ext cx="5386686" cy="1584775"/>
            <a:chOff x="0" y="0"/>
            <a:chExt cx="14423829" cy="424352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942657" y="4398644"/>
            <a:ext cx="5386686" cy="1584775"/>
            <a:chOff x="0" y="0"/>
            <a:chExt cx="14423829" cy="424352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4423828" cy="4243521"/>
            </a:xfrm>
            <a:custGeom>
              <a:avLst/>
              <a:gdLst/>
              <a:ahLst/>
              <a:cxnLst/>
              <a:rect l="l" t="t" r="r" b="b"/>
              <a:pathLst>
                <a:path w="14423828" h="4243521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3938721"/>
                  </a:lnTo>
                  <a:cubicBezTo>
                    <a:pt x="0" y="4107631"/>
                    <a:pt x="135890" y="4243521"/>
                    <a:pt x="304800" y="4243521"/>
                  </a:cubicBezTo>
                  <a:lnTo>
                    <a:pt x="14119028" y="4243521"/>
                  </a:lnTo>
                  <a:cubicBezTo>
                    <a:pt x="14287939" y="4243521"/>
                    <a:pt x="14423828" y="4107631"/>
                    <a:pt x="14423828" y="3938721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8984001">
            <a:off x="-925891" y="-748751"/>
            <a:ext cx="3441410" cy="286910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96754" y="4305300"/>
            <a:ext cx="1936258" cy="2972441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90F17BDF-8382-D89E-DCBE-05B961E2202A}"/>
              </a:ext>
            </a:extLst>
          </p:cNvPr>
          <p:cNvSpPr txBox="1"/>
          <p:nvPr/>
        </p:nvSpPr>
        <p:spPr>
          <a:xfrm>
            <a:off x="1371600" y="2209800"/>
            <a:ext cx="320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9D65694-AECA-A390-0BF8-E7006BA936F6}"/>
              </a:ext>
            </a:extLst>
          </p:cNvPr>
          <p:cNvSpPr txBox="1"/>
          <p:nvPr/>
        </p:nvSpPr>
        <p:spPr>
          <a:xfrm>
            <a:off x="6705599" y="1359193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C490D9BB-C291-7458-5FC4-82413CB405D2}"/>
              </a:ext>
            </a:extLst>
          </p:cNvPr>
          <p:cNvSpPr txBox="1"/>
          <p:nvPr/>
        </p:nvSpPr>
        <p:spPr>
          <a:xfrm>
            <a:off x="6705599" y="3193489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69F91F4B-DD96-ABB9-4814-4D726885683F}"/>
              </a:ext>
            </a:extLst>
          </p:cNvPr>
          <p:cNvSpPr txBox="1"/>
          <p:nvPr/>
        </p:nvSpPr>
        <p:spPr>
          <a:xfrm>
            <a:off x="6705599" y="4883255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52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368775">
            <a:off x="-727434" y="-771128"/>
            <a:ext cx="2166480" cy="235113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800" y="4564311"/>
            <a:ext cx="1520769" cy="2363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097886">
            <a:off x="9785496" y="5502010"/>
            <a:ext cx="3441410" cy="2869101"/>
          </a:xfrm>
          <a:prstGeom prst="rect">
            <a:avLst/>
          </a:prstGeom>
        </p:spPr>
      </p:pic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10AE6C9F-8883-2BFD-6DB6-1F6B60403654}"/>
              </a:ext>
            </a:extLst>
          </p:cNvPr>
          <p:cNvSpPr/>
          <p:nvPr/>
        </p:nvSpPr>
        <p:spPr>
          <a:xfrm>
            <a:off x="1522926" y="1881827"/>
            <a:ext cx="1016000" cy="558800"/>
          </a:xfrm>
          <a:prstGeom prst="roundRect">
            <a:avLst/>
          </a:prstGeom>
          <a:solidFill>
            <a:srgbClr val="E7AF60"/>
          </a:solidFill>
          <a:ln>
            <a:solidFill>
              <a:srgbClr val="E7AF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CF3D674-EC80-9AB8-8F37-908A74720327}"/>
              </a:ext>
            </a:extLst>
          </p:cNvPr>
          <p:cNvSpPr txBox="1"/>
          <p:nvPr/>
        </p:nvSpPr>
        <p:spPr>
          <a:xfrm>
            <a:off x="1524001" y="1092200"/>
            <a:ext cx="404527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>
                <a:latin typeface="Arial" panose="020B0604020202020204" pitchFamily="34" charset="0"/>
                <a:cs typeface="Arial" panose="020B0604020202020204" pitchFamily="34" charset="0"/>
              </a:rPr>
              <a:t>I. KHÁI NIỆM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/>
              <p:nvPr/>
            </p:nvSpPr>
            <p:spPr>
              <a:xfrm>
                <a:off x="2856895" y="1679876"/>
                <a:ext cx="7416800" cy="255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Chiều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𝑘𝑔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sắt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phi 18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liên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F35D0C63-AF14-E6B2-2D09-7D13E12E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895" y="1679876"/>
                <a:ext cx="7416800" cy="2555058"/>
              </a:xfrm>
              <a:prstGeom prst="rect">
                <a:avLst/>
              </a:prstGeom>
              <a:blipFill>
                <a:blip r:embed="rId10"/>
                <a:stretch>
                  <a:fillRect l="-1563" r="-1563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0926" y="4073507"/>
              <a:ext cx="81280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𝑥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 (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𝑘𝑔</m:t>
                                </m:r>
                                <m:r>
                                  <a:rPr lang="en-US" sz="270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0" name="Bảng 20">
                <a:extLst>
                  <a:ext uri="{FF2B5EF4-FFF2-40B4-BE49-F238E27FC236}">
                    <a16:creationId xmlns:a16="http://schemas.microsoft.com/office/drawing/2014/main" id="{A3CB32C5-8DE9-DA96-36CF-587B512A9D3A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0926" y="4073507"/>
              <a:ext cx="8128000" cy="128016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1436369581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13887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96801662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102864509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14742314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943" r="-400375" b="-1132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479958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11"/>
                          <a:stretch>
                            <a:fillRect l="-375" t="-101905" r="-400375" b="-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0726162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ACCA27B0-B1CB-1F49-B1BC-8D847B4B7BFE}"/>
              </a:ext>
            </a:extLst>
          </p:cNvPr>
          <p:cNvSpPr/>
          <p:nvPr/>
        </p:nvSpPr>
        <p:spPr>
          <a:xfrm>
            <a:off x="6248400" y="3022600"/>
            <a:ext cx="435429" cy="40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DAD467C2-CCA1-F6DB-FDB1-61FF3AE6F446}"/>
              </a:ext>
            </a:extLst>
          </p:cNvPr>
          <p:cNvSpPr/>
          <p:nvPr/>
        </p:nvSpPr>
        <p:spPr>
          <a:xfrm>
            <a:off x="4153653" y="4774851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89DD7870-2832-0660-7C9B-9B8B95E837A2}"/>
              </a:ext>
            </a:extLst>
          </p:cNvPr>
          <p:cNvSpPr/>
          <p:nvPr/>
        </p:nvSpPr>
        <p:spPr>
          <a:xfrm>
            <a:off x="5791279" y="4771724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Hình chữ nhật: Góc Tròn 23">
            <a:extLst>
              <a:ext uri="{FF2B5EF4-FFF2-40B4-BE49-F238E27FC236}">
                <a16:creationId xmlns:a16="http://schemas.microsoft.com/office/drawing/2014/main" id="{47D00D43-C2B8-7072-B05C-11144C77C520}"/>
              </a:ext>
            </a:extLst>
          </p:cNvPr>
          <p:cNvSpPr/>
          <p:nvPr/>
        </p:nvSpPr>
        <p:spPr>
          <a:xfrm>
            <a:off x="7440052" y="4771724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5" name="Hình chữ nhật: Góc Tròn 24">
            <a:extLst>
              <a:ext uri="{FF2B5EF4-FFF2-40B4-BE49-F238E27FC236}">
                <a16:creationId xmlns:a16="http://schemas.microsoft.com/office/drawing/2014/main" id="{08BC9D94-84DA-E127-923E-DC57486E9433}"/>
              </a:ext>
            </a:extLst>
          </p:cNvPr>
          <p:cNvSpPr/>
          <p:nvPr/>
        </p:nvSpPr>
        <p:spPr>
          <a:xfrm>
            <a:off x="9088825" y="4771724"/>
            <a:ext cx="607295" cy="5500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2560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843965" y="1657966"/>
            <a:ext cx="8848109" cy="3653675"/>
            <a:chOff x="0" y="0"/>
            <a:chExt cx="28026449" cy="948137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9481379"/>
            </a:xfrm>
            <a:custGeom>
              <a:avLst/>
              <a:gdLst/>
              <a:ahLst/>
              <a:cxnLst/>
              <a:rect l="l" t="t" r="r" b="b"/>
              <a:pathLst>
                <a:path w="28026451" h="9481379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9176579"/>
                  </a:lnTo>
                  <a:cubicBezTo>
                    <a:pt x="0" y="9345488"/>
                    <a:pt x="135890" y="9481379"/>
                    <a:pt x="304800" y="9481379"/>
                  </a:cubicBezTo>
                  <a:lnTo>
                    <a:pt x="27721651" y="9481379"/>
                  </a:lnTo>
                  <a:cubicBezTo>
                    <a:pt x="27890558" y="9481379"/>
                    <a:pt x="28026451" y="9345488"/>
                    <a:pt x="28026451" y="9176579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097886">
            <a:off x="10166496" y="-578115"/>
            <a:ext cx="3441410" cy="28691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549130">
            <a:off x="-1051440" y="4780084"/>
            <a:ext cx="4253689" cy="278423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75309" y="4696472"/>
            <a:ext cx="1520769" cy="2363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/>
              <p:nvPr/>
            </p:nvSpPr>
            <p:spPr>
              <a:xfrm>
                <a:off x="2535429" y="2006600"/>
                <a:ext cx="7465180" cy="2667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933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 luận:</a:t>
                </a:r>
                <a:endParaRPr lang="en-US" sz="2933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đại lượng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liên hệ với đại lượng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công thức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</m:t>
                    </m:r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𝑘𝑥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(với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hằng số khác </a:t>
                </a:r>
                <a:r>
                  <a:rPr lang="nl-NL" sz="2667" dirty="0">
                    <a:latin typeface="Cambria Math" panose="0204050305040603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0</a:t>
                </a: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thì ta nói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5BDEF6E-834F-6729-A11A-B6DDA86BA8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5429" y="2006600"/>
                <a:ext cx="7465180" cy="2667718"/>
              </a:xfrm>
              <a:prstGeom prst="rect">
                <a:avLst/>
              </a:prstGeom>
              <a:blipFill>
                <a:blip r:embed="rId8"/>
                <a:stretch>
                  <a:fillRect l="-1551" r="-1551" b="-2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826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5942657" y="863787"/>
            <a:ext cx="5386686" cy="5128635"/>
            <a:chOff x="0" y="0"/>
            <a:chExt cx="14423829" cy="137328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23828" cy="13732850"/>
            </a:xfrm>
            <a:custGeom>
              <a:avLst/>
              <a:gdLst/>
              <a:ahLst/>
              <a:cxnLst/>
              <a:rect l="l" t="t" r="r" b="b"/>
              <a:pathLst>
                <a:path w="14423828" h="13732850">
                  <a:moveTo>
                    <a:pt x="14119028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3428050"/>
                  </a:lnTo>
                  <a:cubicBezTo>
                    <a:pt x="0" y="13596959"/>
                    <a:pt x="135890" y="13732850"/>
                    <a:pt x="304800" y="13732850"/>
                  </a:cubicBezTo>
                  <a:lnTo>
                    <a:pt x="14119028" y="13732850"/>
                  </a:lnTo>
                  <a:cubicBezTo>
                    <a:pt x="14287939" y="13732850"/>
                    <a:pt x="14423828" y="13596959"/>
                    <a:pt x="14423828" y="13428050"/>
                  </a:cubicBezTo>
                  <a:lnTo>
                    <a:pt x="14423828" y="304800"/>
                  </a:lnTo>
                  <a:cubicBezTo>
                    <a:pt x="14423828" y="135890"/>
                    <a:pt x="14287939" y="0"/>
                    <a:pt x="14119028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863955" y="15875"/>
            <a:ext cx="1461349" cy="253546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6483644">
            <a:off x="-981337" y="5124570"/>
            <a:ext cx="3498839" cy="37970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597507" y="596900"/>
            <a:ext cx="2315237" cy="1384933"/>
          </a:xfrm>
          <a:prstGeom prst="rect">
            <a:avLst/>
          </a:prstGeom>
        </p:spPr>
      </p:pic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1B204E58-F4E5-A80E-F9BA-ED85BB8D9016}"/>
              </a:ext>
            </a:extLst>
          </p:cNvPr>
          <p:cNvSpPr/>
          <p:nvPr/>
        </p:nvSpPr>
        <p:spPr>
          <a:xfrm>
            <a:off x="2045164" y="1274081"/>
            <a:ext cx="1959859" cy="8753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/>
              <p:nvPr/>
            </p:nvSpPr>
            <p:spPr>
              <a:xfrm>
                <a:off x="1126228" y="2326738"/>
                <a:ext cx="4013200" cy="317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Chu vi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xác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89B98896-6EE7-2D3F-49F5-CA4238C3B7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228" y="2326738"/>
                <a:ext cx="4013200" cy="3170740"/>
              </a:xfrm>
              <a:prstGeom prst="rect">
                <a:avLst/>
              </a:prstGeom>
              <a:blipFill>
                <a:blip r:embed="rId8"/>
                <a:stretch>
                  <a:fillRect l="-2888" r="-2888" b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B19D6422-4E7E-5D2C-DE04-CBDB52930978}"/>
              </a:ext>
            </a:extLst>
          </p:cNvPr>
          <p:cNvSpPr txBox="1"/>
          <p:nvPr/>
        </p:nvSpPr>
        <p:spPr>
          <a:xfrm>
            <a:off x="7518399" y="1552542"/>
            <a:ext cx="22352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667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/>
              <p:nvPr/>
            </p:nvSpPr>
            <p:spPr>
              <a:xfrm>
                <a:off x="6370850" y="2204244"/>
                <a:ext cx="4530299" cy="2555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667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chu vi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𝑑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667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l-GR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l-GR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≈3,</m:t>
                    </m:r>
                    <m:r>
                      <a:rPr lang="en-US" sz="2667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14)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25AD1CBD-49CC-65EF-2D1E-A35303A4D8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850" y="2204244"/>
                <a:ext cx="4530299" cy="2555058"/>
              </a:xfrm>
              <a:prstGeom prst="rect">
                <a:avLst/>
              </a:prstGeom>
              <a:blipFill>
                <a:blip r:embed="rId9"/>
                <a:stretch>
                  <a:fillRect l="-2557" r="-2557" b="-2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18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05681" y="1634822"/>
            <a:ext cx="10180638" cy="3588356"/>
            <a:chOff x="0" y="0"/>
            <a:chExt cx="8654477" cy="1223239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654477" cy="12232394"/>
            </a:xfrm>
            <a:custGeom>
              <a:avLst/>
              <a:gdLst/>
              <a:ahLst/>
              <a:cxnLst/>
              <a:rect l="l" t="t" r="r" b="b"/>
              <a:pathLst>
                <a:path w="8654477" h="12232394">
                  <a:moveTo>
                    <a:pt x="834967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27594"/>
                  </a:lnTo>
                  <a:cubicBezTo>
                    <a:pt x="0" y="12096504"/>
                    <a:pt x="135890" y="12232394"/>
                    <a:pt x="304800" y="12232394"/>
                  </a:cubicBezTo>
                  <a:lnTo>
                    <a:pt x="8349677" y="12232394"/>
                  </a:lnTo>
                  <a:cubicBezTo>
                    <a:pt x="8518587" y="12232394"/>
                    <a:pt x="8654477" y="12096504"/>
                    <a:pt x="8654477" y="11927594"/>
                  </a:cubicBezTo>
                  <a:lnTo>
                    <a:pt x="8654477" y="304800"/>
                  </a:lnTo>
                  <a:cubicBezTo>
                    <a:pt x="8654477" y="135890"/>
                    <a:pt x="8518587" y="0"/>
                    <a:pt x="8349677" y="0"/>
                  </a:cubicBezTo>
                  <a:close/>
                </a:path>
              </a:pathLst>
            </a:custGeom>
            <a:solidFill>
              <a:srgbClr val="F1D1C7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281002" y="-262140"/>
            <a:ext cx="4098169" cy="1385926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499379">
            <a:off x="10106990" y="-477394"/>
            <a:ext cx="3036234" cy="25858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/>
              <p:nvPr/>
            </p:nvSpPr>
            <p:spPr>
              <a:xfrm>
                <a:off x="1795462" y="1905000"/>
                <a:ext cx="8601075" cy="29722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933" b="1" u="sng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Chú ý:</a:t>
                </a:r>
                <a:endParaRPr lang="en-US" sz="2933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tỉ lệ thuận với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theo hệ số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67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667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k</m:t>
                        </m:r>
                      </m:den>
                    </m:f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400"/>
                  </a:spcAft>
                </a:pPr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nói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2667" i="1" dirty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nl-NL" sz="2667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hai đại lượng tỉ lệ thuận với nhau.</a:t>
                </a:r>
                <a:endParaRPr lang="en-US" sz="2667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0108343-90C6-C08B-3E00-1FFD258E1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462" y="1905000"/>
                <a:ext cx="8601075" cy="2972224"/>
              </a:xfrm>
              <a:prstGeom prst="rect">
                <a:avLst/>
              </a:prstGeom>
              <a:blipFill>
                <a:blip r:embed="rId6"/>
                <a:stretch>
                  <a:fillRect l="-1348" r="-1418" b="-2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361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685800"/>
            <a:ext cx="10820400" cy="54864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6483644">
            <a:off x="-536837" y="-2042767"/>
            <a:ext cx="3498839" cy="379706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645132" y="5290952"/>
            <a:ext cx="2315237" cy="138493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561964" y="4343400"/>
            <a:ext cx="1711617" cy="2636945"/>
          </a:xfrm>
          <a:prstGeom prst="rect">
            <a:avLst/>
          </a:prstGeom>
        </p:spPr>
      </p:pic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243EE878-2C35-26BF-DFB3-24C672D5E66F}"/>
              </a:ext>
            </a:extLst>
          </p:cNvPr>
          <p:cNvSpPr/>
          <p:nvPr/>
        </p:nvSpPr>
        <p:spPr>
          <a:xfrm>
            <a:off x="861335" y="842324"/>
            <a:ext cx="1959859" cy="8753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67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667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/>
              <p:nvPr/>
            </p:nvSpPr>
            <p:spPr>
              <a:xfrm>
                <a:off x="2996729" y="821433"/>
                <a:ext cx="7823671" cy="31707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đại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thuận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=1,2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=0,4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lệ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thích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67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667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42D40E2E-22EA-3B06-4954-1B4AF036E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729" y="821433"/>
                <a:ext cx="7823671" cy="3170740"/>
              </a:xfrm>
              <a:prstGeom prst="rect">
                <a:avLst/>
              </a:prstGeom>
              <a:blipFill>
                <a:blip r:embed="rId8"/>
                <a:stretch>
                  <a:fillRect l="-1481" r="-1481" b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4520777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−5,1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−3,9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2,4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7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US" sz="27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0960" marR="60960" marT="30480" marB="30480" anchor="ctr">
                        <a:solidFill>
                          <a:srgbClr val="DEFDB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Bảng 4">
                <a:extLst>
                  <a:ext uri="{FF2B5EF4-FFF2-40B4-BE49-F238E27FC236}">
                    <a16:creationId xmlns:a16="http://schemas.microsoft.com/office/drawing/2014/main" id="{2B9F0EEA-4A45-9FCF-EC28-996608751A0D}"/>
                  </a:ext>
                </a:extLst>
              </p:cNvPr>
              <p:cNvGraphicFramePr>
                <a:graphicFrameLocks noGrp="1"/>
              </p:cNvGraphicFramePr>
              <p:nvPr>
                <p:extLst/>
              </p:nvPr>
            </p:nvGraphicFramePr>
            <p:xfrm>
              <a:off x="2032000" y="4520777"/>
              <a:ext cx="8128000" cy="14020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25600">
                      <a:extLst>
                        <a:ext uri="{9D8B030D-6E8A-4147-A177-3AD203B41FA5}">
                          <a16:colId xmlns:a16="http://schemas.microsoft.com/office/drawing/2014/main" val="24668743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3252158290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2142251463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419262935"/>
                        </a:ext>
                      </a:extLst>
                    </a:gridCol>
                    <a:gridCol w="1625600">
                      <a:extLst>
                        <a:ext uri="{9D8B030D-6E8A-4147-A177-3AD203B41FA5}">
                          <a16:colId xmlns:a16="http://schemas.microsoft.com/office/drawing/2014/main" val="983090435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375" t="-862" r="-400375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100375" t="-862" r="-300375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201128" t="-862" r="-201504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300000" t="-862" r="-100749" b="-107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400000" t="-862" r="-749" b="-10775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158065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blipFill>
                          <a:blip r:embed="rId9"/>
                          <a:stretch>
                            <a:fillRect l="-375" t="-101739" r="-400375" b="-86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7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?</a:t>
                          </a:r>
                        </a:p>
                      </a:txBody>
                      <a:tcPr marL="60960" marR="60960" marT="30480" marB="30480" anchor="ctr"/>
                    </a:tc>
                    <a:extLst>
                      <a:ext uri="{0D108BD9-81ED-4DB2-BD59-A6C34878D82A}">
                        <a16:rowId xmlns:a16="http://schemas.microsoft.com/office/drawing/2014/main" val="88406959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2BC75F7-8033-3228-266C-7FC1BE2EC4D4}"/>
              </a:ext>
            </a:extLst>
          </p:cNvPr>
          <p:cNvSpPr/>
          <p:nvPr/>
        </p:nvSpPr>
        <p:spPr>
          <a:xfrm>
            <a:off x="6756400" y="3435652"/>
            <a:ext cx="435429" cy="406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67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4471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802</Words>
  <Application>Microsoft Office PowerPoint</Application>
  <PresentationFormat>Widescreen</PresentationFormat>
  <Paragraphs>122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2025-05-21T14:28:23Z</dcterms:created>
  <dcterms:modified xsi:type="dcterms:W3CDTF">2025-05-21T14:30:17Z</dcterms:modified>
</cp:coreProperties>
</file>