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92" r:id="rId6"/>
    <p:sldId id="290" r:id="rId7"/>
    <p:sldId id="259" r:id="rId8"/>
    <p:sldId id="291" r:id="rId9"/>
    <p:sldId id="293" r:id="rId10"/>
    <p:sldId id="295" r:id="rId11"/>
    <p:sldId id="294" r:id="rId12"/>
    <p:sldId id="297" r:id="rId13"/>
    <p:sldId id="296" r:id="rId14"/>
    <p:sldId id="308" r:id="rId15"/>
    <p:sldId id="332" r:id="rId16"/>
    <p:sldId id="299" r:id="rId17"/>
    <p:sldId id="300" r:id="rId18"/>
    <p:sldId id="306" r:id="rId19"/>
    <p:sldId id="301" r:id="rId20"/>
    <p:sldId id="303" r:id="rId21"/>
    <p:sldId id="333" r:id="rId22"/>
    <p:sldId id="304" r:id="rId23"/>
    <p:sldId id="305" r:id="rId24"/>
    <p:sldId id="316" r:id="rId25"/>
    <p:sldId id="307" r:id="rId26"/>
    <p:sldId id="309" r:id="rId27"/>
    <p:sldId id="310" r:id="rId28"/>
    <p:sldId id="311" r:id="rId29"/>
    <p:sldId id="312" r:id="rId30"/>
    <p:sldId id="313" r:id="rId31"/>
    <p:sldId id="315" r:id="rId32"/>
    <p:sldId id="317" r:id="rId33"/>
    <p:sldId id="334" r:id="rId34"/>
    <p:sldId id="320" r:id="rId35"/>
    <p:sldId id="335" r:id="rId36"/>
    <p:sldId id="319" r:id="rId37"/>
    <p:sldId id="321" r:id="rId38"/>
    <p:sldId id="322" r:id="rId39"/>
    <p:sldId id="324" r:id="rId40"/>
    <p:sldId id="323" r:id="rId41"/>
    <p:sldId id="325" r:id="rId42"/>
    <p:sldId id="326" r:id="rId43"/>
    <p:sldId id="327" r:id="rId44"/>
    <p:sldId id="328" r:id="rId45"/>
    <p:sldId id="329" r:id="rId46"/>
    <p:sldId id="33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DAE3F3"/>
    <a:srgbClr val="FF0066"/>
    <a:srgbClr val="836EBD"/>
    <a:srgbClr val="7D68B5"/>
    <a:srgbClr val="006897"/>
    <a:srgbClr val="F9E9DB"/>
    <a:srgbClr val="F9F6ED"/>
    <a:srgbClr val="F3EFEC"/>
    <a:srgbClr val="FCF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14" autoAdjust="0"/>
    <p:restoredTop sz="94660"/>
  </p:normalViewPr>
  <p:slideViewPr>
    <p:cSldViewPr snapToGrid="0">
      <p:cViewPr varScale="1">
        <p:scale>
          <a:sx n="50" d="100"/>
          <a:sy n="50" d="100"/>
        </p:scale>
        <p:origin x="24"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5CEE6-0CDB-4686-A647-83A6E8D216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0194DF-F4FA-4ED5-9AB0-792365B157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BDE75F-7510-4BB5-868C-85131747DA67}"/>
              </a:ext>
            </a:extLst>
          </p:cNvPr>
          <p:cNvSpPr>
            <a:spLocks noGrp="1"/>
          </p:cNvSpPr>
          <p:nvPr>
            <p:ph type="dt" sz="half" idx="10"/>
          </p:nvPr>
        </p:nvSpPr>
        <p:spPr/>
        <p:txBody>
          <a:bodyPr/>
          <a:lstStyle/>
          <a:p>
            <a:fld id="{CB8205E1-A2C2-4682-9C56-AD2CF8E081C6}" type="datetimeFigureOut">
              <a:rPr lang="en-US" smtClean="0"/>
              <a:t>12/23/2024</a:t>
            </a:fld>
            <a:endParaRPr lang="en-US"/>
          </a:p>
        </p:txBody>
      </p:sp>
      <p:sp>
        <p:nvSpPr>
          <p:cNvPr id="5" name="Footer Placeholder 4">
            <a:extLst>
              <a:ext uri="{FF2B5EF4-FFF2-40B4-BE49-F238E27FC236}">
                <a16:creationId xmlns:a16="http://schemas.microsoft.com/office/drawing/2014/main" id="{9355374A-CE72-4796-B4F1-6383B7F47C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FEE502-C043-486D-BD71-4EAA7CEC7A30}"/>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1295409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B44C0-7AB4-4BF8-89DA-857FE14B3C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D83DDA-72CC-41B7-B79A-7BBEB384AF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4D59C4-D66E-408E-8D47-C73C7DC3477C}"/>
              </a:ext>
            </a:extLst>
          </p:cNvPr>
          <p:cNvSpPr>
            <a:spLocks noGrp="1"/>
          </p:cNvSpPr>
          <p:nvPr>
            <p:ph type="dt" sz="half" idx="10"/>
          </p:nvPr>
        </p:nvSpPr>
        <p:spPr/>
        <p:txBody>
          <a:bodyPr/>
          <a:lstStyle/>
          <a:p>
            <a:fld id="{CB8205E1-A2C2-4682-9C56-AD2CF8E081C6}" type="datetimeFigureOut">
              <a:rPr lang="en-US" smtClean="0"/>
              <a:t>12/23/2024</a:t>
            </a:fld>
            <a:endParaRPr lang="en-US"/>
          </a:p>
        </p:txBody>
      </p:sp>
      <p:sp>
        <p:nvSpPr>
          <p:cNvPr id="5" name="Footer Placeholder 4">
            <a:extLst>
              <a:ext uri="{FF2B5EF4-FFF2-40B4-BE49-F238E27FC236}">
                <a16:creationId xmlns:a16="http://schemas.microsoft.com/office/drawing/2014/main" id="{6B7C54C2-CBF0-44A6-88CF-B404DFFBE9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D11209-56D9-4115-8DFC-A6F55F4FDB25}"/>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3455521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39BA61-E0C3-47B4-92BC-62E59257F3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42D1C1-9EFA-4BD5-85D6-0FF50CD7C8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A657A5-27DA-4133-BB5C-E6D15A773DB6}"/>
              </a:ext>
            </a:extLst>
          </p:cNvPr>
          <p:cNvSpPr>
            <a:spLocks noGrp="1"/>
          </p:cNvSpPr>
          <p:nvPr>
            <p:ph type="dt" sz="half" idx="10"/>
          </p:nvPr>
        </p:nvSpPr>
        <p:spPr/>
        <p:txBody>
          <a:bodyPr/>
          <a:lstStyle/>
          <a:p>
            <a:fld id="{CB8205E1-A2C2-4682-9C56-AD2CF8E081C6}" type="datetimeFigureOut">
              <a:rPr lang="en-US" smtClean="0"/>
              <a:t>12/23/2024</a:t>
            </a:fld>
            <a:endParaRPr lang="en-US"/>
          </a:p>
        </p:txBody>
      </p:sp>
      <p:sp>
        <p:nvSpPr>
          <p:cNvPr id="5" name="Footer Placeholder 4">
            <a:extLst>
              <a:ext uri="{FF2B5EF4-FFF2-40B4-BE49-F238E27FC236}">
                <a16:creationId xmlns:a16="http://schemas.microsoft.com/office/drawing/2014/main" id="{62377584-FD04-4CAA-9191-4B474F61B6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602010-8E2B-4CA8-BE76-50E55F10DE2A}"/>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1870640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756FB-E05E-443F-88A1-CFC90638997C}"/>
              </a:ext>
            </a:extLst>
          </p:cNvPr>
          <p:cNvSpPr>
            <a:spLocks noGrp="1"/>
          </p:cNvSpPr>
          <p:nvPr>
            <p:ph type="ctrTitle"/>
          </p:nvPr>
        </p:nvSpPr>
        <p:spPr>
          <a:xfrm>
            <a:off x="1084727" y="1597961"/>
            <a:ext cx="9144000" cy="3162300"/>
          </a:xfrm>
        </p:spPr>
        <p:txBody>
          <a:bodyPr anchor="b">
            <a:normAutofit/>
          </a:bodyPr>
          <a:lstStyle>
            <a:lvl1pPr algn="l">
              <a:defRPr sz="3200"/>
            </a:lvl1pPr>
          </a:lstStyle>
          <a:p>
            <a:r>
              <a:rPr lang="en-US" dirty="0"/>
              <a:t>Click to edit Master title style</a:t>
            </a:r>
          </a:p>
        </p:txBody>
      </p:sp>
      <p:sp>
        <p:nvSpPr>
          <p:cNvPr id="3" name="Subtitle 2">
            <a:extLst>
              <a:ext uri="{FF2B5EF4-FFF2-40B4-BE49-F238E27FC236}">
                <a16:creationId xmlns:a16="http://schemas.microsoft.com/office/drawing/2014/main" id="{3C5DA97A-281B-4A77-9D2C-C5E6A860E645}"/>
              </a:ext>
            </a:extLst>
          </p:cNvPr>
          <p:cNvSpPr>
            <a:spLocks noGrp="1"/>
          </p:cNvSpPr>
          <p:nvPr>
            <p:ph type="subTitle" idx="1"/>
          </p:nvPr>
        </p:nvSpPr>
        <p:spPr>
          <a:xfrm>
            <a:off x="1084727" y="4902488"/>
            <a:ext cx="9144000" cy="985075"/>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5FD7BAE-E194-4223-BB4E-5E487863F5BE}"/>
              </a:ext>
            </a:extLst>
          </p:cNvPr>
          <p:cNvSpPr>
            <a:spLocks noGrp="1"/>
          </p:cNvSpPr>
          <p:nvPr>
            <p:ph type="dt" sz="half" idx="10"/>
          </p:nvPr>
        </p:nvSpPr>
        <p:spPr/>
        <p:txBody>
          <a:bodyPr/>
          <a:lstStyle/>
          <a:p>
            <a:fld id="{8C28A28C-4C6A-46EA-90C0-4EE0B89CC5C7}" type="datetimeFigureOut">
              <a:rPr lang="en-US" smtClean="0"/>
              <a:t>12/23/2024</a:t>
            </a:fld>
            <a:endParaRPr lang="en-US" dirty="0"/>
          </a:p>
        </p:txBody>
      </p:sp>
      <p:sp>
        <p:nvSpPr>
          <p:cNvPr id="5" name="Footer Placeholder 4">
            <a:extLst>
              <a:ext uri="{FF2B5EF4-FFF2-40B4-BE49-F238E27FC236}">
                <a16:creationId xmlns:a16="http://schemas.microsoft.com/office/drawing/2014/main" id="{9721F6C9-7279-4DF8-9462-3EFEFA03F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457072-0A38-49AD-8D0D-0E42DD488E4F}"/>
              </a:ext>
            </a:extLst>
          </p:cNvPr>
          <p:cNvSpPr>
            <a:spLocks noGrp="1"/>
          </p:cNvSpPr>
          <p:nvPr>
            <p:ph type="sldNum" sz="quarter" idx="12"/>
          </p:nvPr>
        </p:nvSpPr>
        <p:spPr/>
        <p:txBody>
          <a:bodyPr/>
          <a:lstStyle/>
          <a:p>
            <a:fld id="{5DEF7F31-0B8A-474A-B86C-91F381754329}" type="slidenum">
              <a:rPr lang="en-US" smtClean="0"/>
              <a:t>‹#›</a:t>
            </a:fld>
            <a:endParaRPr lang="en-US" dirty="0"/>
          </a:p>
        </p:txBody>
      </p:sp>
    </p:spTree>
    <p:extLst>
      <p:ext uri="{BB962C8B-B14F-4D97-AF65-F5344CB8AC3E}">
        <p14:creationId xmlns:p14="http://schemas.microsoft.com/office/powerpoint/2010/main" val="2556589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98199-C6CF-4DFF-A750-435F06CC74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F2D5EB-F993-411F-9DBA-971321FC00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A5D216-27F9-4078-8349-ABC9F614A5E7}"/>
              </a:ext>
            </a:extLst>
          </p:cNvPr>
          <p:cNvSpPr>
            <a:spLocks noGrp="1"/>
          </p:cNvSpPr>
          <p:nvPr>
            <p:ph type="dt" sz="half" idx="10"/>
          </p:nvPr>
        </p:nvSpPr>
        <p:spPr/>
        <p:txBody>
          <a:bodyPr/>
          <a:lstStyle/>
          <a:p>
            <a:fld id="{8C28A28C-4C6A-46EA-90C0-4EE0B89CC5C7}" type="datetimeFigureOut">
              <a:rPr lang="en-US" smtClean="0"/>
              <a:t>12/23/2024</a:t>
            </a:fld>
            <a:endParaRPr lang="en-US"/>
          </a:p>
        </p:txBody>
      </p:sp>
      <p:sp>
        <p:nvSpPr>
          <p:cNvPr id="5" name="Footer Placeholder 4">
            <a:extLst>
              <a:ext uri="{FF2B5EF4-FFF2-40B4-BE49-F238E27FC236}">
                <a16:creationId xmlns:a16="http://schemas.microsoft.com/office/drawing/2014/main" id="{4384F8A8-FBA7-4F25-ADEA-AF346495DE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4609F8-5897-4724-8FA6-3EFDE8F2DD79}"/>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602074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C0F0C-7BA8-490D-B4C9-CCE145DCD19A}"/>
              </a:ext>
            </a:extLst>
          </p:cNvPr>
          <p:cNvSpPr>
            <a:spLocks noGrp="1"/>
          </p:cNvSpPr>
          <p:nvPr>
            <p:ph type="title"/>
          </p:nvPr>
        </p:nvSpPr>
        <p:spPr>
          <a:xfrm>
            <a:off x="1084726" y="1709738"/>
            <a:ext cx="9143999" cy="3050523"/>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84290E61-B837-4BE4-9BC7-6AF706BCCA42}"/>
              </a:ext>
            </a:extLst>
          </p:cNvPr>
          <p:cNvSpPr>
            <a:spLocks noGrp="1"/>
          </p:cNvSpPr>
          <p:nvPr>
            <p:ph type="body" idx="1"/>
          </p:nvPr>
        </p:nvSpPr>
        <p:spPr>
          <a:xfrm>
            <a:off x="1084726" y="4902488"/>
            <a:ext cx="9143999" cy="9850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52E15F-E46D-44C6-9FB9-07B0BC545AEF}"/>
              </a:ext>
            </a:extLst>
          </p:cNvPr>
          <p:cNvSpPr>
            <a:spLocks noGrp="1"/>
          </p:cNvSpPr>
          <p:nvPr>
            <p:ph type="dt" sz="half" idx="10"/>
          </p:nvPr>
        </p:nvSpPr>
        <p:spPr/>
        <p:txBody>
          <a:bodyPr/>
          <a:lstStyle/>
          <a:p>
            <a:fld id="{8C28A28C-4C6A-46EA-90C0-4EE0B89CC5C7}" type="datetimeFigureOut">
              <a:rPr lang="en-US" smtClean="0"/>
              <a:t>12/23/2024</a:t>
            </a:fld>
            <a:endParaRPr lang="en-US"/>
          </a:p>
        </p:txBody>
      </p:sp>
      <p:sp>
        <p:nvSpPr>
          <p:cNvPr id="5" name="Footer Placeholder 4">
            <a:extLst>
              <a:ext uri="{FF2B5EF4-FFF2-40B4-BE49-F238E27FC236}">
                <a16:creationId xmlns:a16="http://schemas.microsoft.com/office/drawing/2014/main" id="{2EBF6955-3667-4857-B35A-9E12F7988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14B309-D15E-4FA1-9B8D-8C1F3B56C375}"/>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3693212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219AB-91F9-4F80-9B5D-2E6FE925F0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19F334-D0CF-4DFD-BAA9-3ECD639B1F1E}"/>
              </a:ext>
            </a:extLst>
          </p:cNvPr>
          <p:cNvSpPr>
            <a:spLocks noGrp="1"/>
          </p:cNvSpPr>
          <p:nvPr>
            <p:ph sz="half" idx="1"/>
          </p:nvPr>
        </p:nvSpPr>
        <p:spPr>
          <a:xfrm>
            <a:off x="1077362" y="2227809"/>
            <a:ext cx="4942438" cy="39491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5E0B5D-4613-4DA7-BA20-58B19BE8A496}"/>
              </a:ext>
            </a:extLst>
          </p:cNvPr>
          <p:cNvSpPr>
            <a:spLocks noGrp="1"/>
          </p:cNvSpPr>
          <p:nvPr>
            <p:ph sz="half" idx="2"/>
          </p:nvPr>
        </p:nvSpPr>
        <p:spPr>
          <a:xfrm>
            <a:off x="6172200" y="2227809"/>
            <a:ext cx="4855265" cy="39491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F311AB-0603-424D-BC42-0CEAB3562BA4}"/>
              </a:ext>
            </a:extLst>
          </p:cNvPr>
          <p:cNvSpPr>
            <a:spLocks noGrp="1"/>
          </p:cNvSpPr>
          <p:nvPr>
            <p:ph type="dt" sz="half" idx="10"/>
          </p:nvPr>
        </p:nvSpPr>
        <p:spPr/>
        <p:txBody>
          <a:bodyPr/>
          <a:lstStyle/>
          <a:p>
            <a:fld id="{8C28A28C-4C6A-46EA-90C0-4EE0B89CC5C7}" type="datetimeFigureOut">
              <a:rPr lang="en-US" smtClean="0"/>
              <a:t>12/23/2024</a:t>
            </a:fld>
            <a:endParaRPr lang="en-US"/>
          </a:p>
        </p:txBody>
      </p:sp>
      <p:sp>
        <p:nvSpPr>
          <p:cNvPr id="6" name="Footer Placeholder 5">
            <a:extLst>
              <a:ext uri="{FF2B5EF4-FFF2-40B4-BE49-F238E27FC236}">
                <a16:creationId xmlns:a16="http://schemas.microsoft.com/office/drawing/2014/main" id="{7A3AA2AC-0C5F-4835-BE47-D780C2989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6C54C0-DFDA-4778-9EE8-5E5C30E05412}"/>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1858103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F3603-5B09-4916-8324-A6BDAB4E060E}"/>
              </a:ext>
            </a:extLst>
          </p:cNvPr>
          <p:cNvSpPr>
            <a:spLocks noGrp="1"/>
          </p:cNvSpPr>
          <p:nvPr>
            <p:ph type="title"/>
          </p:nvPr>
        </p:nvSpPr>
        <p:spPr>
          <a:xfrm>
            <a:off x="1084726" y="365125"/>
            <a:ext cx="9942739"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74073C-C15B-4218-9B84-6758955176E7}"/>
              </a:ext>
            </a:extLst>
          </p:cNvPr>
          <p:cNvSpPr>
            <a:spLocks noGrp="1"/>
          </p:cNvSpPr>
          <p:nvPr>
            <p:ph type="body" idx="1"/>
          </p:nvPr>
        </p:nvSpPr>
        <p:spPr>
          <a:xfrm>
            <a:off x="1084725" y="1681163"/>
            <a:ext cx="49128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116D27-36F6-440B-A9BE-8B9499047CEF}"/>
              </a:ext>
            </a:extLst>
          </p:cNvPr>
          <p:cNvSpPr>
            <a:spLocks noGrp="1"/>
          </p:cNvSpPr>
          <p:nvPr>
            <p:ph sz="half" idx="2"/>
          </p:nvPr>
        </p:nvSpPr>
        <p:spPr>
          <a:xfrm>
            <a:off x="1084726" y="2505075"/>
            <a:ext cx="4912849"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C12010D-7AC4-4A70-A211-6A29274119DB}"/>
              </a:ext>
            </a:extLst>
          </p:cNvPr>
          <p:cNvSpPr>
            <a:spLocks noGrp="1"/>
          </p:cNvSpPr>
          <p:nvPr>
            <p:ph type="body" sz="quarter" idx="3"/>
          </p:nvPr>
        </p:nvSpPr>
        <p:spPr>
          <a:xfrm>
            <a:off x="6172200" y="1681163"/>
            <a:ext cx="485526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AE85B5-3350-49A4-86A1-E5DAED491624}"/>
              </a:ext>
            </a:extLst>
          </p:cNvPr>
          <p:cNvSpPr>
            <a:spLocks noGrp="1"/>
          </p:cNvSpPr>
          <p:nvPr>
            <p:ph sz="quarter" idx="4"/>
          </p:nvPr>
        </p:nvSpPr>
        <p:spPr>
          <a:xfrm>
            <a:off x="6172200" y="2505075"/>
            <a:ext cx="48552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73E874-D08B-4D81-B82D-5DF242E4A1AA}"/>
              </a:ext>
            </a:extLst>
          </p:cNvPr>
          <p:cNvSpPr>
            <a:spLocks noGrp="1"/>
          </p:cNvSpPr>
          <p:nvPr>
            <p:ph type="dt" sz="half" idx="10"/>
          </p:nvPr>
        </p:nvSpPr>
        <p:spPr/>
        <p:txBody>
          <a:bodyPr/>
          <a:lstStyle/>
          <a:p>
            <a:fld id="{8C28A28C-4C6A-46EA-90C0-4EE0B89CC5C7}" type="datetimeFigureOut">
              <a:rPr lang="en-US" smtClean="0"/>
              <a:t>12/23/2024</a:t>
            </a:fld>
            <a:endParaRPr lang="en-US"/>
          </a:p>
        </p:txBody>
      </p:sp>
      <p:sp>
        <p:nvSpPr>
          <p:cNvPr id="8" name="Footer Placeholder 7">
            <a:extLst>
              <a:ext uri="{FF2B5EF4-FFF2-40B4-BE49-F238E27FC236}">
                <a16:creationId xmlns:a16="http://schemas.microsoft.com/office/drawing/2014/main" id="{AE174067-0FFA-41C3-A3A6-E8907CC32D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947985-FBC0-4118-8877-2E327F637DF5}"/>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3221561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E0282-3DE7-4AB9-83AC-AFEDD22AF3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A7436C-706A-443F-86CD-4444C82818B2}"/>
              </a:ext>
            </a:extLst>
          </p:cNvPr>
          <p:cNvSpPr>
            <a:spLocks noGrp="1"/>
          </p:cNvSpPr>
          <p:nvPr>
            <p:ph type="dt" sz="half" idx="10"/>
          </p:nvPr>
        </p:nvSpPr>
        <p:spPr/>
        <p:txBody>
          <a:bodyPr/>
          <a:lstStyle/>
          <a:p>
            <a:fld id="{8C28A28C-4C6A-46EA-90C0-4EE0B89CC5C7}" type="datetimeFigureOut">
              <a:rPr lang="en-US" smtClean="0"/>
              <a:t>12/23/2024</a:t>
            </a:fld>
            <a:endParaRPr lang="en-US"/>
          </a:p>
        </p:txBody>
      </p:sp>
      <p:sp>
        <p:nvSpPr>
          <p:cNvPr id="4" name="Footer Placeholder 3">
            <a:extLst>
              <a:ext uri="{FF2B5EF4-FFF2-40B4-BE49-F238E27FC236}">
                <a16:creationId xmlns:a16="http://schemas.microsoft.com/office/drawing/2014/main" id="{09B53292-7EA5-45D0-957F-636A44FC06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76F59D-34BB-462C-B506-040B9E982FCB}"/>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9150460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E55245-AB52-41B4-9B28-55E6527DA2F8}"/>
              </a:ext>
            </a:extLst>
          </p:cNvPr>
          <p:cNvSpPr>
            <a:spLocks noGrp="1"/>
          </p:cNvSpPr>
          <p:nvPr>
            <p:ph type="dt" sz="half" idx="10"/>
          </p:nvPr>
        </p:nvSpPr>
        <p:spPr/>
        <p:txBody>
          <a:bodyPr/>
          <a:lstStyle/>
          <a:p>
            <a:fld id="{8C28A28C-4C6A-46EA-90C0-4EE0B89CC5C7}" type="datetimeFigureOut">
              <a:rPr lang="en-US" smtClean="0"/>
              <a:t>12/23/2024</a:t>
            </a:fld>
            <a:endParaRPr lang="en-US"/>
          </a:p>
        </p:txBody>
      </p:sp>
      <p:sp>
        <p:nvSpPr>
          <p:cNvPr id="3" name="Footer Placeholder 2">
            <a:extLst>
              <a:ext uri="{FF2B5EF4-FFF2-40B4-BE49-F238E27FC236}">
                <a16:creationId xmlns:a16="http://schemas.microsoft.com/office/drawing/2014/main" id="{CA73B8AE-58B0-4FDF-8430-9D8D3DD537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9E4D91-8619-43C1-841B-B5F47DE01739}"/>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10104164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DA660-DF93-4947-B93F-BF118D3B5F80}"/>
              </a:ext>
            </a:extLst>
          </p:cNvPr>
          <p:cNvSpPr>
            <a:spLocks noGrp="1"/>
          </p:cNvSpPr>
          <p:nvPr>
            <p:ph type="title"/>
          </p:nvPr>
        </p:nvSpPr>
        <p:spPr>
          <a:xfrm>
            <a:off x="1084727" y="457200"/>
            <a:ext cx="3687298"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02F0292E-B3E1-4FD6-A7FA-C165BAC21C28}"/>
              </a:ext>
            </a:extLst>
          </p:cNvPr>
          <p:cNvSpPr>
            <a:spLocks noGrp="1"/>
          </p:cNvSpPr>
          <p:nvPr>
            <p:ph idx="1"/>
          </p:nvPr>
        </p:nvSpPr>
        <p:spPr>
          <a:xfrm>
            <a:off x="5183188" y="987425"/>
            <a:ext cx="5844277"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EFB0ECC-817B-4A71-AFB5-FC60A2BC3ABC}"/>
              </a:ext>
            </a:extLst>
          </p:cNvPr>
          <p:cNvSpPr>
            <a:spLocks noGrp="1"/>
          </p:cNvSpPr>
          <p:nvPr>
            <p:ph type="body" sz="half" idx="2"/>
          </p:nvPr>
        </p:nvSpPr>
        <p:spPr>
          <a:xfrm>
            <a:off x="1084727" y="2253343"/>
            <a:ext cx="3687298" cy="36156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7788E0B-6135-4F59-A35A-2CA1A8BA4ED2}"/>
              </a:ext>
            </a:extLst>
          </p:cNvPr>
          <p:cNvSpPr>
            <a:spLocks noGrp="1"/>
          </p:cNvSpPr>
          <p:nvPr>
            <p:ph type="dt" sz="half" idx="10"/>
          </p:nvPr>
        </p:nvSpPr>
        <p:spPr/>
        <p:txBody>
          <a:bodyPr/>
          <a:lstStyle/>
          <a:p>
            <a:fld id="{8C28A28C-4C6A-46EA-90C0-4EE0B89CC5C7}" type="datetimeFigureOut">
              <a:rPr lang="en-US" smtClean="0"/>
              <a:t>12/23/2024</a:t>
            </a:fld>
            <a:endParaRPr lang="en-US"/>
          </a:p>
        </p:txBody>
      </p:sp>
      <p:sp>
        <p:nvSpPr>
          <p:cNvPr id="6" name="Footer Placeholder 5">
            <a:extLst>
              <a:ext uri="{FF2B5EF4-FFF2-40B4-BE49-F238E27FC236}">
                <a16:creationId xmlns:a16="http://schemas.microsoft.com/office/drawing/2014/main" id="{FD0DEF36-4037-4E6D-988F-CC8E3F11C6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5C0D2D-D878-4723-A002-5A601EFB48A0}"/>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4091657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7F34C-D4B9-4BCD-AE09-20A2BDA480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BBCDAC-4A6F-44C1-AEEC-0EE58FAD62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D0D9B9-0150-474A-A78A-AF4CE0B3D90E}"/>
              </a:ext>
            </a:extLst>
          </p:cNvPr>
          <p:cNvSpPr>
            <a:spLocks noGrp="1"/>
          </p:cNvSpPr>
          <p:nvPr>
            <p:ph type="dt" sz="half" idx="10"/>
          </p:nvPr>
        </p:nvSpPr>
        <p:spPr/>
        <p:txBody>
          <a:bodyPr/>
          <a:lstStyle/>
          <a:p>
            <a:fld id="{CB8205E1-A2C2-4682-9C56-AD2CF8E081C6}" type="datetimeFigureOut">
              <a:rPr lang="en-US" smtClean="0"/>
              <a:t>12/23/2024</a:t>
            </a:fld>
            <a:endParaRPr lang="en-US"/>
          </a:p>
        </p:txBody>
      </p:sp>
      <p:sp>
        <p:nvSpPr>
          <p:cNvPr id="5" name="Footer Placeholder 4">
            <a:extLst>
              <a:ext uri="{FF2B5EF4-FFF2-40B4-BE49-F238E27FC236}">
                <a16:creationId xmlns:a16="http://schemas.microsoft.com/office/drawing/2014/main" id="{7D286A6B-BFFB-4E25-840A-8C0CF329E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6ABFFA-D5F3-4E9D-96C1-9BACB908FF95}"/>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3555357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C59D5-B8A1-4C9C-A61F-E082A44330BB}"/>
              </a:ext>
            </a:extLst>
          </p:cNvPr>
          <p:cNvSpPr>
            <a:spLocks noGrp="1"/>
          </p:cNvSpPr>
          <p:nvPr>
            <p:ph type="title"/>
          </p:nvPr>
        </p:nvSpPr>
        <p:spPr>
          <a:xfrm>
            <a:off x="1084727" y="720433"/>
            <a:ext cx="3687298" cy="1587337"/>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4CB4F5F-E6E7-45C3-B35C-80F81FB1A5E8}"/>
              </a:ext>
            </a:extLst>
          </p:cNvPr>
          <p:cNvSpPr>
            <a:spLocks noGrp="1"/>
          </p:cNvSpPr>
          <p:nvPr>
            <p:ph type="pic" idx="1"/>
          </p:nvPr>
        </p:nvSpPr>
        <p:spPr>
          <a:xfrm>
            <a:off x="5183188" y="987425"/>
            <a:ext cx="582771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633AB7-4F8E-4A9F-AC15-89E6A6E00347}"/>
              </a:ext>
            </a:extLst>
          </p:cNvPr>
          <p:cNvSpPr>
            <a:spLocks noGrp="1"/>
          </p:cNvSpPr>
          <p:nvPr>
            <p:ph type="body" sz="half" idx="2"/>
          </p:nvPr>
        </p:nvSpPr>
        <p:spPr>
          <a:xfrm>
            <a:off x="1084727" y="2449286"/>
            <a:ext cx="3687298" cy="3419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C074B526-866D-4E11-A7F9-081BD4EDF484}"/>
              </a:ext>
            </a:extLst>
          </p:cNvPr>
          <p:cNvSpPr>
            <a:spLocks noGrp="1"/>
          </p:cNvSpPr>
          <p:nvPr>
            <p:ph type="dt" sz="half" idx="10"/>
          </p:nvPr>
        </p:nvSpPr>
        <p:spPr/>
        <p:txBody>
          <a:bodyPr/>
          <a:lstStyle/>
          <a:p>
            <a:fld id="{8C28A28C-4C6A-46EA-90C0-4EE0B89CC5C7}" type="datetimeFigureOut">
              <a:rPr lang="en-US" smtClean="0"/>
              <a:t>12/23/2024</a:t>
            </a:fld>
            <a:endParaRPr lang="en-US"/>
          </a:p>
        </p:txBody>
      </p:sp>
      <p:sp>
        <p:nvSpPr>
          <p:cNvPr id="6" name="Footer Placeholder 5">
            <a:extLst>
              <a:ext uri="{FF2B5EF4-FFF2-40B4-BE49-F238E27FC236}">
                <a16:creationId xmlns:a16="http://schemas.microsoft.com/office/drawing/2014/main" id="{CD758BF8-E962-4367-8495-62438FDD48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C20AE1-C97D-4E6C-9DB2-B2904C2CF247}"/>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1381339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89E81-5CFF-4A28-B9C8-5D54E51DF202}"/>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158A4CC8-DCB0-4E94-98A7-236E3D186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D1F802-21C2-44B2-A419-55469D826571}"/>
              </a:ext>
            </a:extLst>
          </p:cNvPr>
          <p:cNvSpPr>
            <a:spLocks noGrp="1"/>
          </p:cNvSpPr>
          <p:nvPr>
            <p:ph type="dt" sz="half" idx="10"/>
          </p:nvPr>
        </p:nvSpPr>
        <p:spPr/>
        <p:txBody>
          <a:bodyPr/>
          <a:lstStyle/>
          <a:p>
            <a:fld id="{8C28A28C-4C6A-46EA-90C0-4EE0B89CC5C7}" type="datetimeFigureOut">
              <a:rPr lang="en-US" smtClean="0"/>
              <a:t>12/23/2024</a:t>
            </a:fld>
            <a:endParaRPr lang="en-US"/>
          </a:p>
        </p:txBody>
      </p:sp>
      <p:sp>
        <p:nvSpPr>
          <p:cNvPr id="5" name="Footer Placeholder 4">
            <a:extLst>
              <a:ext uri="{FF2B5EF4-FFF2-40B4-BE49-F238E27FC236}">
                <a16:creationId xmlns:a16="http://schemas.microsoft.com/office/drawing/2014/main" id="{84BDB709-08FF-4C4A-8670-4CCA9146F9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395375-1CC8-4950-8439-877451C4266D}"/>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1364345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8BDF0-A155-454D-B3E2-AD15D0905A62}"/>
              </a:ext>
            </a:extLst>
          </p:cNvPr>
          <p:cNvSpPr>
            <a:spLocks noGrp="1"/>
          </p:cNvSpPr>
          <p:nvPr>
            <p:ph type="title" orient="vert"/>
          </p:nvPr>
        </p:nvSpPr>
        <p:spPr>
          <a:xfrm>
            <a:off x="9073242" y="827313"/>
            <a:ext cx="2280557" cy="5061857"/>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07244E0D-96EC-4B35-BA5C-5DAFCC7281AE}"/>
              </a:ext>
            </a:extLst>
          </p:cNvPr>
          <p:cNvSpPr>
            <a:spLocks noGrp="1"/>
          </p:cNvSpPr>
          <p:nvPr>
            <p:ph type="body" orient="vert" idx="1"/>
          </p:nvPr>
        </p:nvSpPr>
        <p:spPr>
          <a:xfrm>
            <a:off x="838200" y="827313"/>
            <a:ext cx="8115300" cy="5061857"/>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3ADC4E-9FB1-439F-B0FB-47F47B3421A7}"/>
              </a:ext>
            </a:extLst>
          </p:cNvPr>
          <p:cNvSpPr>
            <a:spLocks noGrp="1"/>
          </p:cNvSpPr>
          <p:nvPr>
            <p:ph type="dt" sz="half" idx="10"/>
          </p:nvPr>
        </p:nvSpPr>
        <p:spPr/>
        <p:txBody>
          <a:bodyPr/>
          <a:lstStyle/>
          <a:p>
            <a:fld id="{8C28A28C-4C6A-46EA-90C0-4EE0B89CC5C7}" type="datetimeFigureOut">
              <a:rPr lang="en-US" smtClean="0"/>
              <a:t>12/23/2024</a:t>
            </a:fld>
            <a:endParaRPr lang="en-US"/>
          </a:p>
        </p:txBody>
      </p:sp>
      <p:sp>
        <p:nvSpPr>
          <p:cNvPr id="5" name="Footer Placeholder 4">
            <a:extLst>
              <a:ext uri="{FF2B5EF4-FFF2-40B4-BE49-F238E27FC236}">
                <a16:creationId xmlns:a16="http://schemas.microsoft.com/office/drawing/2014/main" id="{637EE406-061A-4440-BA75-3B684FC848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6D93CF-F5F3-4897-A51E-47D577FDD344}"/>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3205699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CDAA8-5F7B-40A5-895B-03D2CAF6BA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1D707A-0A78-48DD-96AF-15C7A0EFDA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0D8472-8B60-4A5C-B20C-50DA2A017417}"/>
              </a:ext>
            </a:extLst>
          </p:cNvPr>
          <p:cNvSpPr>
            <a:spLocks noGrp="1"/>
          </p:cNvSpPr>
          <p:nvPr>
            <p:ph type="dt" sz="half" idx="10"/>
          </p:nvPr>
        </p:nvSpPr>
        <p:spPr/>
        <p:txBody>
          <a:bodyPr/>
          <a:lstStyle/>
          <a:p>
            <a:fld id="{CB8205E1-A2C2-4682-9C56-AD2CF8E081C6}" type="datetimeFigureOut">
              <a:rPr lang="en-US" smtClean="0"/>
              <a:t>12/23/2024</a:t>
            </a:fld>
            <a:endParaRPr lang="en-US"/>
          </a:p>
        </p:txBody>
      </p:sp>
      <p:sp>
        <p:nvSpPr>
          <p:cNvPr id="5" name="Footer Placeholder 4">
            <a:extLst>
              <a:ext uri="{FF2B5EF4-FFF2-40B4-BE49-F238E27FC236}">
                <a16:creationId xmlns:a16="http://schemas.microsoft.com/office/drawing/2014/main" id="{D881D762-4498-439A-963D-9B31469C34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F60BB7-7D6A-4C4F-858A-467B67B954DB}"/>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1638117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810F7-414A-4023-B7EF-F07E60C159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65AD6E-3CCD-4075-996C-9544CA77FB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48B113-B7FA-41D6-9A0A-9ACFF870FF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A48ADE-4D76-4B8C-974D-16F2D56A9074}"/>
              </a:ext>
            </a:extLst>
          </p:cNvPr>
          <p:cNvSpPr>
            <a:spLocks noGrp="1"/>
          </p:cNvSpPr>
          <p:nvPr>
            <p:ph type="dt" sz="half" idx="10"/>
          </p:nvPr>
        </p:nvSpPr>
        <p:spPr/>
        <p:txBody>
          <a:bodyPr/>
          <a:lstStyle/>
          <a:p>
            <a:fld id="{CB8205E1-A2C2-4682-9C56-AD2CF8E081C6}" type="datetimeFigureOut">
              <a:rPr lang="en-US" smtClean="0"/>
              <a:t>12/23/2024</a:t>
            </a:fld>
            <a:endParaRPr lang="en-US"/>
          </a:p>
        </p:txBody>
      </p:sp>
      <p:sp>
        <p:nvSpPr>
          <p:cNvPr id="6" name="Footer Placeholder 5">
            <a:extLst>
              <a:ext uri="{FF2B5EF4-FFF2-40B4-BE49-F238E27FC236}">
                <a16:creationId xmlns:a16="http://schemas.microsoft.com/office/drawing/2014/main" id="{569BFD83-32E0-4482-A5BD-5F86F95712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3A1A42-316E-489E-BEEC-E09F3CDE2AD0}"/>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3532984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0F78E-BA75-4433-94CA-0B43DF8036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0E4D8A-FCD2-4C16-A2EA-6E941B3048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DFBCBC-5AD6-4233-8326-CB6A15B964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77FBC4-A697-4C46-BC76-0CE969A755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6EB172-A25F-4A5B-9CEB-6E974E0D67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6EBE9B-C396-4203-8081-FF0EE629A79F}"/>
              </a:ext>
            </a:extLst>
          </p:cNvPr>
          <p:cNvSpPr>
            <a:spLocks noGrp="1"/>
          </p:cNvSpPr>
          <p:nvPr>
            <p:ph type="dt" sz="half" idx="10"/>
          </p:nvPr>
        </p:nvSpPr>
        <p:spPr/>
        <p:txBody>
          <a:bodyPr/>
          <a:lstStyle/>
          <a:p>
            <a:fld id="{CB8205E1-A2C2-4682-9C56-AD2CF8E081C6}" type="datetimeFigureOut">
              <a:rPr lang="en-US" smtClean="0"/>
              <a:t>12/23/2024</a:t>
            </a:fld>
            <a:endParaRPr lang="en-US"/>
          </a:p>
        </p:txBody>
      </p:sp>
      <p:sp>
        <p:nvSpPr>
          <p:cNvPr id="8" name="Footer Placeholder 7">
            <a:extLst>
              <a:ext uri="{FF2B5EF4-FFF2-40B4-BE49-F238E27FC236}">
                <a16:creationId xmlns:a16="http://schemas.microsoft.com/office/drawing/2014/main" id="{DB28DC57-28CF-4ABC-80B4-B4108A4793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07C064-288F-48D5-95EC-4038DE45C7E9}"/>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1869319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D2341-3314-4349-B08C-5ADBCADC16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F046FF-2B06-46EC-9D68-213610D277B7}"/>
              </a:ext>
            </a:extLst>
          </p:cNvPr>
          <p:cNvSpPr>
            <a:spLocks noGrp="1"/>
          </p:cNvSpPr>
          <p:nvPr>
            <p:ph type="dt" sz="half" idx="10"/>
          </p:nvPr>
        </p:nvSpPr>
        <p:spPr/>
        <p:txBody>
          <a:bodyPr/>
          <a:lstStyle/>
          <a:p>
            <a:fld id="{CB8205E1-A2C2-4682-9C56-AD2CF8E081C6}" type="datetimeFigureOut">
              <a:rPr lang="en-US" smtClean="0"/>
              <a:t>12/23/2024</a:t>
            </a:fld>
            <a:endParaRPr lang="en-US"/>
          </a:p>
        </p:txBody>
      </p:sp>
      <p:sp>
        <p:nvSpPr>
          <p:cNvPr id="4" name="Footer Placeholder 3">
            <a:extLst>
              <a:ext uri="{FF2B5EF4-FFF2-40B4-BE49-F238E27FC236}">
                <a16:creationId xmlns:a16="http://schemas.microsoft.com/office/drawing/2014/main" id="{63140E26-66C2-435E-87D1-4A16BEDEF5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F805E2-3903-4725-B014-5FA637AE2334}"/>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2111242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8C0538-A207-4091-8DE9-C9B16F2E72B9}"/>
              </a:ext>
            </a:extLst>
          </p:cNvPr>
          <p:cNvSpPr>
            <a:spLocks noGrp="1"/>
          </p:cNvSpPr>
          <p:nvPr>
            <p:ph type="dt" sz="half" idx="10"/>
          </p:nvPr>
        </p:nvSpPr>
        <p:spPr/>
        <p:txBody>
          <a:bodyPr/>
          <a:lstStyle/>
          <a:p>
            <a:fld id="{CB8205E1-A2C2-4682-9C56-AD2CF8E081C6}" type="datetimeFigureOut">
              <a:rPr lang="en-US" smtClean="0"/>
              <a:t>12/23/2024</a:t>
            </a:fld>
            <a:endParaRPr lang="en-US"/>
          </a:p>
        </p:txBody>
      </p:sp>
      <p:sp>
        <p:nvSpPr>
          <p:cNvPr id="3" name="Footer Placeholder 2">
            <a:extLst>
              <a:ext uri="{FF2B5EF4-FFF2-40B4-BE49-F238E27FC236}">
                <a16:creationId xmlns:a16="http://schemas.microsoft.com/office/drawing/2014/main" id="{16278A5E-FB8A-4416-959C-FEBF4BBC926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9B9D45-C3D5-4780-A9D5-DA433A4D8FC8}"/>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351578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30E35-7997-4CC2-9B40-0CFF8AEA59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7939AA-A81A-4E67-9CCE-1954D2DD11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F844F1-829E-43DE-836D-BBC992590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AB9ADC-765F-41FB-BAFA-3B84981F8DF6}"/>
              </a:ext>
            </a:extLst>
          </p:cNvPr>
          <p:cNvSpPr>
            <a:spLocks noGrp="1"/>
          </p:cNvSpPr>
          <p:nvPr>
            <p:ph type="dt" sz="half" idx="10"/>
          </p:nvPr>
        </p:nvSpPr>
        <p:spPr/>
        <p:txBody>
          <a:bodyPr/>
          <a:lstStyle/>
          <a:p>
            <a:fld id="{CB8205E1-A2C2-4682-9C56-AD2CF8E081C6}" type="datetimeFigureOut">
              <a:rPr lang="en-US" smtClean="0"/>
              <a:t>12/23/2024</a:t>
            </a:fld>
            <a:endParaRPr lang="en-US"/>
          </a:p>
        </p:txBody>
      </p:sp>
      <p:sp>
        <p:nvSpPr>
          <p:cNvPr id="6" name="Footer Placeholder 5">
            <a:extLst>
              <a:ext uri="{FF2B5EF4-FFF2-40B4-BE49-F238E27FC236}">
                <a16:creationId xmlns:a16="http://schemas.microsoft.com/office/drawing/2014/main" id="{2377A798-C02D-4D27-BA95-633E9E6670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AE7F90-D9DF-40B8-8DA3-31AF7178C0C0}"/>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1565074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7D5DC-27DF-40BF-8066-DC8A870CAC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550588-F076-4969-80FF-C6D58502B4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7ED615-3E03-4029-B8C2-1A265DF816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1EA71B-0629-4B6A-B891-EED45D4369D9}"/>
              </a:ext>
            </a:extLst>
          </p:cNvPr>
          <p:cNvSpPr>
            <a:spLocks noGrp="1"/>
          </p:cNvSpPr>
          <p:nvPr>
            <p:ph type="dt" sz="half" idx="10"/>
          </p:nvPr>
        </p:nvSpPr>
        <p:spPr/>
        <p:txBody>
          <a:bodyPr/>
          <a:lstStyle/>
          <a:p>
            <a:fld id="{CB8205E1-A2C2-4682-9C56-AD2CF8E081C6}" type="datetimeFigureOut">
              <a:rPr lang="en-US" smtClean="0"/>
              <a:t>12/23/2024</a:t>
            </a:fld>
            <a:endParaRPr lang="en-US"/>
          </a:p>
        </p:txBody>
      </p:sp>
      <p:sp>
        <p:nvSpPr>
          <p:cNvPr id="6" name="Footer Placeholder 5">
            <a:extLst>
              <a:ext uri="{FF2B5EF4-FFF2-40B4-BE49-F238E27FC236}">
                <a16:creationId xmlns:a16="http://schemas.microsoft.com/office/drawing/2014/main" id="{B63C206D-2AA7-4138-ABC8-09FFC9B828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F1E1BA-07A0-4E4D-8CE5-F37956C9DFE4}"/>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585868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D2A8E0-EEE2-47E5-B046-9419BE0DF7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78383B-5864-4B49-ABB7-7FA27673DB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D02944-01A4-4FAE-8141-9D22EC30E3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8205E1-A2C2-4682-9C56-AD2CF8E081C6}" type="datetimeFigureOut">
              <a:rPr lang="en-US" smtClean="0"/>
              <a:t>12/23/2024</a:t>
            </a:fld>
            <a:endParaRPr lang="en-US"/>
          </a:p>
        </p:txBody>
      </p:sp>
      <p:sp>
        <p:nvSpPr>
          <p:cNvPr id="5" name="Footer Placeholder 4">
            <a:extLst>
              <a:ext uri="{FF2B5EF4-FFF2-40B4-BE49-F238E27FC236}">
                <a16:creationId xmlns:a16="http://schemas.microsoft.com/office/drawing/2014/main" id="{24662894-063F-40E6-94CA-D101FE952F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EEB94D-E3C5-4172-86C3-5E9EE2730C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DECAD1-EDA6-42E5-9414-6B7A8A67FDCB}" type="slidenum">
              <a:rPr lang="en-US" smtClean="0"/>
              <a:t>‹#›</a:t>
            </a:fld>
            <a:endParaRPr lang="en-US"/>
          </a:p>
        </p:txBody>
      </p:sp>
    </p:spTree>
    <p:extLst>
      <p:ext uri="{BB962C8B-B14F-4D97-AF65-F5344CB8AC3E}">
        <p14:creationId xmlns:p14="http://schemas.microsoft.com/office/powerpoint/2010/main" val="1168113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E192E3E-68A9-4F36-936C-1C8D0B9EF132}"/>
              </a:ext>
            </a:extLst>
          </p:cNvPr>
          <p:cNvSpPr/>
          <p:nvPr/>
        </p:nvSpPr>
        <p:spPr>
          <a:xfrm>
            <a:off x="8803792" y="345589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3F214EB0-7E6D-4536-9350-5CB688B56F26}"/>
              </a:ext>
            </a:extLst>
          </p:cNvPr>
          <p:cNvSpPr>
            <a:spLocks noGrp="1"/>
          </p:cNvSpPr>
          <p:nvPr>
            <p:ph type="title"/>
          </p:nvPr>
        </p:nvSpPr>
        <p:spPr>
          <a:xfrm>
            <a:off x="1077362" y="720434"/>
            <a:ext cx="9950103" cy="150737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ABF5455E-4725-4924-BF7D-2E1FC9E391F8}"/>
              </a:ext>
            </a:extLst>
          </p:cNvPr>
          <p:cNvSpPr>
            <a:spLocks noGrp="1"/>
          </p:cNvSpPr>
          <p:nvPr>
            <p:ph type="body" idx="1"/>
          </p:nvPr>
        </p:nvSpPr>
        <p:spPr>
          <a:xfrm>
            <a:off x="1077362" y="2427316"/>
            <a:ext cx="9950103" cy="351351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2CAD9D9-1A1D-4438-9F3D-E5E58FD72F1F}"/>
              </a:ext>
            </a:extLst>
          </p:cNvPr>
          <p:cNvSpPr>
            <a:spLocks noGrp="1"/>
          </p:cNvSpPr>
          <p:nvPr>
            <p:ph type="dt" sz="half" idx="2"/>
          </p:nvPr>
        </p:nvSpPr>
        <p:spPr>
          <a:xfrm>
            <a:off x="9243751" y="6356350"/>
            <a:ext cx="2296603" cy="365125"/>
          </a:xfrm>
          <a:prstGeom prst="rect">
            <a:avLst/>
          </a:prstGeom>
        </p:spPr>
        <p:txBody>
          <a:bodyPr vert="horz" lIns="91440" tIns="45720" rIns="91440" bIns="45720" rtlCol="0" anchor="ctr"/>
          <a:lstStyle>
            <a:lvl1pPr algn="r">
              <a:defRPr sz="900">
                <a:solidFill>
                  <a:schemeClr val="bg1"/>
                </a:solidFill>
              </a:defRPr>
            </a:lvl1pPr>
          </a:lstStyle>
          <a:p>
            <a:fld id="{8C28A28C-4C6A-46EA-90C0-4EE0B89CC5C7}" type="datetimeFigureOut">
              <a:rPr lang="en-US" smtClean="0"/>
              <a:pPr/>
              <a:t>12/23/2024</a:t>
            </a:fld>
            <a:endParaRPr lang="en-US" dirty="0"/>
          </a:p>
        </p:txBody>
      </p:sp>
      <p:sp>
        <p:nvSpPr>
          <p:cNvPr id="5" name="Footer Placeholder 4">
            <a:extLst>
              <a:ext uri="{FF2B5EF4-FFF2-40B4-BE49-F238E27FC236}">
                <a16:creationId xmlns:a16="http://schemas.microsoft.com/office/drawing/2014/main" id="{AE80A827-D7BF-4CA4-8C29-5AE54ADA4787}"/>
              </a:ext>
            </a:extLst>
          </p:cNvPr>
          <p:cNvSpPr>
            <a:spLocks noGrp="1"/>
          </p:cNvSpPr>
          <p:nvPr>
            <p:ph type="ftr" sz="quarter" idx="3"/>
          </p:nvPr>
        </p:nvSpPr>
        <p:spPr>
          <a:xfrm rot="5400000">
            <a:off x="-1610380" y="1926575"/>
            <a:ext cx="3830351"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06717188-1DE1-4DA5-8161-21179E4ADEAE}"/>
              </a:ext>
            </a:extLst>
          </p:cNvPr>
          <p:cNvSpPr>
            <a:spLocks noGrp="1"/>
          </p:cNvSpPr>
          <p:nvPr>
            <p:ph type="sldNum" sz="quarter" idx="4"/>
          </p:nvPr>
        </p:nvSpPr>
        <p:spPr>
          <a:xfrm>
            <a:off x="11540355" y="6356350"/>
            <a:ext cx="410973" cy="365125"/>
          </a:xfrm>
          <a:prstGeom prst="rect">
            <a:avLst/>
          </a:prstGeom>
        </p:spPr>
        <p:txBody>
          <a:bodyPr vert="horz" lIns="91440" tIns="45720" rIns="91440" bIns="45720" rtlCol="0" anchor="ctr"/>
          <a:lstStyle>
            <a:lvl1pPr algn="r">
              <a:defRPr sz="900">
                <a:solidFill>
                  <a:schemeClr val="bg1"/>
                </a:solidFill>
              </a:defRPr>
            </a:lvl1p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28532771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110000"/>
        </a:lnSpc>
        <a:spcBef>
          <a:spcPct val="0"/>
        </a:spcBef>
        <a:buNone/>
        <a:defRPr sz="3200" b="1" kern="120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274320" indent="0" algn="l" defTabSz="914400" rtl="0" eaLnBrk="1" latinLnBrk="0" hangingPunct="1">
        <a:lnSpc>
          <a:spcPct val="120000"/>
        </a:lnSpc>
        <a:spcBef>
          <a:spcPts val="500"/>
        </a:spcBef>
        <a:buFontTx/>
        <a:buNone/>
        <a:defRPr sz="1600" b="1" kern="1200">
          <a:solidFill>
            <a:schemeClr val="tx1"/>
          </a:solidFill>
          <a:latin typeface="+mn-lt"/>
          <a:ea typeface="+mn-ea"/>
          <a:cs typeface="+mn-cs"/>
        </a:defRPr>
      </a:lvl2pPr>
      <a:lvl3pPr marL="5486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594360" indent="0" algn="l" defTabSz="914400" rtl="0" eaLnBrk="1" latinLnBrk="0" hangingPunct="1">
        <a:lnSpc>
          <a:spcPct val="120000"/>
        </a:lnSpc>
        <a:spcBef>
          <a:spcPts val="500"/>
        </a:spcBef>
        <a:buFontTx/>
        <a:buNone/>
        <a:defRPr sz="1200" b="1" kern="1200">
          <a:solidFill>
            <a:schemeClr val="tx1"/>
          </a:solidFill>
          <a:latin typeface="+mn-lt"/>
          <a:ea typeface="+mn-ea"/>
          <a:cs typeface="+mn-cs"/>
        </a:defRPr>
      </a:lvl4pPr>
      <a:lvl5pPr marL="82296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9.gif"/><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7.xml"/><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DB5C5B5-F88F-44EF-9F1B-B28896936B54}"/>
              </a:ext>
            </a:extLst>
          </p:cNvPr>
          <p:cNvGrpSpPr/>
          <p:nvPr/>
        </p:nvGrpSpPr>
        <p:grpSpPr>
          <a:xfrm>
            <a:off x="-3124200" y="0"/>
            <a:ext cx="11892020" cy="7795747"/>
            <a:chOff x="-2967941" y="0"/>
            <a:chExt cx="11892020" cy="7795747"/>
          </a:xfrm>
          <a:blipFill dpi="0" rotWithShape="1">
            <a:blip r:embed="rId2"/>
            <a:srcRect/>
            <a:stretch>
              <a:fillRect l="-1000" r="-11000"/>
            </a:stretch>
          </a:blipFill>
        </p:grpSpPr>
        <p:sp>
          <p:nvSpPr>
            <p:cNvPr id="4" name="Isosceles Triangle 3">
              <a:extLst>
                <a:ext uri="{FF2B5EF4-FFF2-40B4-BE49-F238E27FC236}">
                  <a16:creationId xmlns:a16="http://schemas.microsoft.com/office/drawing/2014/main" id="{40582489-FE75-4AD3-8571-44E1FBDF0EAD}"/>
                </a:ext>
              </a:extLst>
            </p:cNvPr>
            <p:cNvSpPr/>
            <p:nvPr/>
          </p:nvSpPr>
          <p:spPr>
            <a:xfrm flipV="1">
              <a:off x="-2087946" y="0"/>
              <a:ext cx="11012025" cy="779574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F714D1DE-18A7-4607-AB85-FB4DCA9C8D62}"/>
                </a:ext>
              </a:extLst>
            </p:cNvPr>
            <p:cNvSpPr/>
            <p:nvPr/>
          </p:nvSpPr>
          <p:spPr>
            <a:xfrm>
              <a:off x="3892565" y="4059915"/>
              <a:ext cx="4703180" cy="335266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C6188ED5-59F2-4288-B1D8-84E2C30BDE2D}"/>
                </a:ext>
              </a:extLst>
            </p:cNvPr>
            <p:cNvSpPr/>
            <p:nvPr/>
          </p:nvSpPr>
          <p:spPr>
            <a:xfrm>
              <a:off x="-2967941" y="3185160"/>
              <a:ext cx="5965236" cy="424462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Isosceles Triangle 15">
            <a:extLst>
              <a:ext uri="{FF2B5EF4-FFF2-40B4-BE49-F238E27FC236}">
                <a16:creationId xmlns:a16="http://schemas.microsoft.com/office/drawing/2014/main" id="{BC314BFC-4175-4627-84AD-70D1123F217F}"/>
              </a:ext>
            </a:extLst>
          </p:cNvPr>
          <p:cNvSpPr/>
          <p:nvPr/>
        </p:nvSpPr>
        <p:spPr>
          <a:xfrm>
            <a:off x="-381001" y="4012195"/>
            <a:ext cx="7285616" cy="4624552"/>
          </a:xfrm>
          <a:prstGeom prst="triangle">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LTH - Bộ SGK Lớp 6 - Kết nối tri thức với cuộc sống - Công ty Cổ phần Đầu  tư và Phát triển Giáo dục Phương Nam">
            <a:extLst>
              <a:ext uri="{FF2B5EF4-FFF2-40B4-BE49-F238E27FC236}">
                <a16:creationId xmlns:a16="http://schemas.microsoft.com/office/drawing/2014/main" id="{345ABD0E-C9CF-8F38-1505-20F14273C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0949" y="5207354"/>
            <a:ext cx="1584422" cy="158442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2C5F960-BDCC-A6E7-27E8-255D94D55AA0}"/>
              </a:ext>
            </a:extLst>
          </p:cNvPr>
          <p:cNvPicPr>
            <a:picLocks noChangeAspect="1"/>
          </p:cNvPicPr>
          <p:nvPr/>
        </p:nvPicPr>
        <p:blipFill>
          <a:blip r:embed="rId4"/>
          <a:stretch>
            <a:fillRect/>
          </a:stretch>
        </p:blipFill>
        <p:spPr>
          <a:xfrm>
            <a:off x="6173706" y="1959582"/>
            <a:ext cx="6322100" cy="3615241"/>
          </a:xfrm>
          <a:prstGeom prst="rect">
            <a:avLst/>
          </a:prstGeom>
        </p:spPr>
      </p:pic>
    </p:spTree>
    <p:extLst>
      <p:ext uri="{BB962C8B-B14F-4D97-AF65-F5344CB8AC3E}">
        <p14:creationId xmlns:p14="http://schemas.microsoft.com/office/powerpoint/2010/main" val="475515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B426119-8C19-45FA-BE73-90680824537B}"/>
              </a:ext>
            </a:extLst>
          </p:cNvPr>
          <p:cNvGrpSpPr/>
          <p:nvPr/>
        </p:nvGrpSpPr>
        <p:grpSpPr>
          <a:xfrm>
            <a:off x="20" y="0"/>
            <a:ext cx="13715980" cy="6858000"/>
            <a:chOff x="20" y="0"/>
            <a:chExt cx="13715980" cy="6858000"/>
          </a:xfrm>
        </p:grpSpPr>
        <p:grpSp>
          <p:nvGrpSpPr>
            <p:cNvPr id="2" name="Group 1">
              <a:extLst>
                <a:ext uri="{FF2B5EF4-FFF2-40B4-BE49-F238E27FC236}">
                  <a16:creationId xmlns:a16="http://schemas.microsoft.com/office/drawing/2014/main" id="{5C843279-6E2F-4D87-98C2-726460FAFC2B}"/>
                </a:ext>
              </a:extLst>
            </p:cNvPr>
            <p:cNvGrpSpPr/>
            <p:nvPr/>
          </p:nvGrpSpPr>
          <p:grpSpPr>
            <a:xfrm>
              <a:off x="20" y="1282"/>
              <a:ext cx="12191980" cy="6856718"/>
              <a:chOff x="20" y="1282"/>
              <a:chExt cx="12191980" cy="6856718"/>
            </a:xfrm>
          </p:grpSpPr>
          <p:pic>
            <p:nvPicPr>
              <p:cNvPr id="3" name="Picture 2" descr="A picture containing diagram&#10;&#10;Description automatically generated">
                <a:extLst>
                  <a:ext uri="{FF2B5EF4-FFF2-40B4-BE49-F238E27FC236}">
                    <a16:creationId xmlns:a16="http://schemas.microsoft.com/office/drawing/2014/main" id="{8C3745A8-26F3-4A24-AF80-FDA839272906}"/>
                  </a:ext>
                </a:extLst>
              </p:cNvPr>
              <p:cNvPicPr>
                <a:picLocks noChangeAspect="1"/>
              </p:cNvPicPr>
              <p:nvPr/>
            </p:nvPicPr>
            <p:blipFill rotWithShape="1">
              <a:blip r:embed="rId2">
                <a:extLst>
                  <a:ext uri="{28A0092B-C50C-407E-A947-70E740481C1C}">
                    <a14:useLocalDpi xmlns:a14="http://schemas.microsoft.com/office/drawing/2010/main" val="0"/>
                  </a:ext>
                </a:extLst>
              </a:blip>
              <a:srcRect t="1550" b="2314"/>
              <a:stretch/>
            </p:blipFill>
            <p:spPr>
              <a:xfrm>
                <a:off x="20" y="1282"/>
                <a:ext cx="12191980" cy="6856718"/>
              </a:xfrm>
              <a:prstGeom prst="rect">
                <a:avLst/>
              </a:prstGeom>
            </p:spPr>
          </p:pic>
          <p:sp>
            <p:nvSpPr>
              <p:cNvPr id="4" name="Freeform: Shape 3">
                <a:extLst>
                  <a:ext uri="{FF2B5EF4-FFF2-40B4-BE49-F238E27FC236}">
                    <a16:creationId xmlns:a16="http://schemas.microsoft.com/office/drawing/2014/main" id="{5CFFE608-863C-4ACC-92FA-C3C53764A012}"/>
                  </a:ext>
                </a:extLst>
              </p:cNvPr>
              <p:cNvSpPr/>
              <p:nvPr/>
            </p:nvSpPr>
            <p:spPr>
              <a:xfrm>
                <a:off x="8107680" y="457200"/>
                <a:ext cx="3911600" cy="1341120"/>
              </a:xfrm>
              <a:custGeom>
                <a:avLst/>
                <a:gdLst>
                  <a:gd name="connsiteX0" fmla="*/ 0 w 3911600"/>
                  <a:gd name="connsiteY0" fmla="*/ 0 h 1341120"/>
                  <a:gd name="connsiteX1" fmla="*/ 284480 w 3911600"/>
                  <a:gd name="connsiteY1" fmla="*/ 1259840 h 1341120"/>
                  <a:gd name="connsiteX2" fmla="*/ 3515360 w 3911600"/>
                  <a:gd name="connsiteY2" fmla="*/ 1341120 h 1341120"/>
                  <a:gd name="connsiteX3" fmla="*/ 3891280 w 3911600"/>
                  <a:gd name="connsiteY3" fmla="*/ 1148080 h 1341120"/>
                  <a:gd name="connsiteX4" fmla="*/ 3911600 w 3911600"/>
                  <a:gd name="connsiteY4" fmla="*/ 863600 h 1341120"/>
                  <a:gd name="connsiteX5" fmla="*/ 3810000 w 3911600"/>
                  <a:gd name="connsiteY5" fmla="*/ 264160 h 1341120"/>
                  <a:gd name="connsiteX6" fmla="*/ 2824480 w 3911600"/>
                  <a:gd name="connsiteY6" fmla="*/ 71120 h 1341120"/>
                  <a:gd name="connsiteX7" fmla="*/ 2672080 w 3911600"/>
                  <a:gd name="connsiteY7" fmla="*/ 71120 h 1341120"/>
                  <a:gd name="connsiteX8" fmla="*/ 0 w 3911600"/>
                  <a:gd name="connsiteY8" fmla="*/ 0 h 134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1600" h="1341120">
                    <a:moveTo>
                      <a:pt x="0" y="0"/>
                    </a:moveTo>
                    <a:lnTo>
                      <a:pt x="284480" y="1259840"/>
                    </a:lnTo>
                    <a:lnTo>
                      <a:pt x="3515360" y="1341120"/>
                    </a:lnTo>
                    <a:lnTo>
                      <a:pt x="3891280" y="1148080"/>
                    </a:lnTo>
                    <a:lnTo>
                      <a:pt x="3911600" y="863600"/>
                    </a:lnTo>
                    <a:lnTo>
                      <a:pt x="3810000" y="264160"/>
                    </a:lnTo>
                    <a:lnTo>
                      <a:pt x="2824480" y="71120"/>
                    </a:lnTo>
                    <a:lnTo>
                      <a:pt x="2672080" y="71120"/>
                    </a:lnTo>
                    <a:lnTo>
                      <a:pt x="0" y="0"/>
                    </a:lnTo>
                    <a:close/>
                  </a:path>
                </a:pathLst>
              </a:custGeom>
              <a:solidFill>
                <a:srgbClr val="CDF2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A78EFDCF-E1A5-4BE3-868F-4D0307A7C762}"/>
                  </a:ext>
                </a:extLst>
              </p:cNvPr>
              <p:cNvSpPr/>
              <p:nvPr/>
            </p:nvSpPr>
            <p:spPr>
              <a:xfrm>
                <a:off x="3017520" y="2346960"/>
                <a:ext cx="1950720" cy="1107440"/>
              </a:xfrm>
              <a:custGeom>
                <a:avLst/>
                <a:gdLst>
                  <a:gd name="connsiteX0" fmla="*/ 121920 w 1950720"/>
                  <a:gd name="connsiteY0" fmla="*/ 0 h 1107440"/>
                  <a:gd name="connsiteX1" fmla="*/ 0 w 1950720"/>
                  <a:gd name="connsiteY1" fmla="*/ 355600 h 1107440"/>
                  <a:gd name="connsiteX2" fmla="*/ 538480 w 1950720"/>
                  <a:gd name="connsiteY2" fmla="*/ 518160 h 1107440"/>
                  <a:gd name="connsiteX3" fmla="*/ 1767840 w 1950720"/>
                  <a:gd name="connsiteY3" fmla="*/ 1107440 h 1107440"/>
                  <a:gd name="connsiteX4" fmla="*/ 1950720 w 1950720"/>
                  <a:gd name="connsiteY4" fmla="*/ 894080 h 1107440"/>
                  <a:gd name="connsiteX5" fmla="*/ 457200 w 1950720"/>
                  <a:gd name="connsiteY5" fmla="*/ 132080 h 1107440"/>
                  <a:gd name="connsiteX6" fmla="*/ 121920 w 1950720"/>
                  <a:gd name="connsiteY6" fmla="*/ 0 h 110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720" h="1107440">
                    <a:moveTo>
                      <a:pt x="121920" y="0"/>
                    </a:moveTo>
                    <a:lnTo>
                      <a:pt x="0" y="355600"/>
                    </a:lnTo>
                    <a:lnTo>
                      <a:pt x="538480" y="518160"/>
                    </a:lnTo>
                    <a:lnTo>
                      <a:pt x="1767840" y="1107440"/>
                    </a:lnTo>
                    <a:lnTo>
                      <a:pt x="1950720" y="894080"/>
                    </a:lnTo>
                    <a:lnTo>
                      <a:pt x="457200" y="132080"/>
                    </a:lnTo>
                    <a:lnTo>
                      <a:pt x="121920" y="0"/>
                    </a:lnTo>
                    <a:close/>
                  </a:path>
                </a:pathLst>
              </a:custGeom>
              <a:solidFill>
                <a:srgbClr val="006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Freeform: Shape 5">
              <a:extLst>
                <a:ext uri="{FF2B5EF4-FFF2-40B4-BE49-F238E27FC236}">
                  <a16:creationId xmlns:a16="http://schemas.microsoft.com/office/drawing/2014/main" id="{D506FAF3-177D-41DA-BAA1-C9B498B6AAC6}"/>
                </a:ext>
              </a:extLst>
            </p:cNvPr>
            <p:cNvSpPr/>
            <p:nvPr/>
          </p:nvSpPr>
          <p:spPr>
            <a:xfrm>
              <a:off x="3923818" y="150471"/>
              <a:ext cx="6111433" cy="6551271"/>
            </a:xfrm>
            <a:custGeom>
              <a:avLst/>
              <a:gdLst>
                <a:gd name="connsiteX0" fmla="*/ 439838 w 6111433"/>
                <a:gd name="connsiteY0" fmla="*/ 46299 h 6551271"/>
                <a:gd name="connsiteX1" fmla="*/ 1469985 w 6111433"/>
                <a:gd name="connsiteY1" fmla="*/ 1875099 h 6551271"/>
                <a:gd name="connsiteX2" fmla="*/ 2511706 w 6111433"/>
                <a:gd name="connsiteY2" fmla="*/ 4490977 h 6551271"/>
                <a:gd name="connsiteX3" fmla="*/ 0 w 6111433"/>
                <a:gd name="connsiteY3" fmla="*/ 4467828 h 6551271"/>
                <a:gd name="connsiteX4" fmla="*/ 0 w 6111433"/>
                <a:gd name="connsiteY4" fmla="*/ 6539696 h 6551271"/>
                <a:gd name="connsiteX5" fmla="*/ 6111433 w 6111433"/>
                <a:gd name="connsiteY5" fmla="*/ 6551271 h 6551271"/>
                <a:gd name="connsiteX6" fmla="*/ 3518704 w 6111433"/>
                <a:gd name="connsiteY6" fmla="*/ 162045 h 6551271"/>
                <a:gd name="connsiteX7" fmla="*/ 428263 w 6111433"/>
                <a:gd name="connsiteY7" fmla="*/ 104172 h 6551271"/>
                <a:gd name="connsiteX8" fmla="*/ 34724 w 6111433"/>
                <a:gd name="connsiteY8" fmla="*/ 0 h 6551271"/>
                <a:gd name="connsiteX9" fmla="*/ 439838 w 6111433"/>
                <a:gd name="connsiteY9" fmla="*/ 46299 h 655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1433" h="6551271">
                  <a:moveTo>
                    <a:pt x="439838" y="46299"/>
                  </a:moveTo>
                  <a:lnTo>
                    <a:pt x="1469985" y="1875099"/>
                  </a:lnTo>
                  <a:lnTo>
                    <a:pt x="2511706" y="4490977"/>
                  </a:lnTo>
                  <a:lnTo>
                    <a:pt x="0" y="4467828"/>
                  </a:lnTo>
                  <a:lnTo>
                    <a:pt x="0" y="6539696"/>
                  </a:lnTo>
                  <a:lnTo>
                    <a:pt x="6111433" y="6551271"/>
                  </a:lnTo>
                  <a:lnTo>
                    <a:pt x="3518704" y="162045"/>
                  </a:lnTo>
                  <a:lnTo>
                    <a:pt x="428263" y="104172"/>
                  </a:lnTo>
                  <a:lnTo>
                    <a:pt x="34724" y="0"/>
                  </a:lnTo>
                  <a:lnTo>
                    <a:pt x="439838" y="46299"/>
                  </a:lnTo>
                  <a:close/>
                </a:path>
              </a:pathLst>
            </a:custGeom>
            <a:solidFill>
              <a:srgbClr val="006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426D29B2-3470-466E-97A4-85306F7258E0}"/>
                </a:ext>
              </a:extLst>
            </p:cNvPr>
            <p:cNvSpPr/>
            <p:nvPr/>
          </p:nvSpPr>
          <p:spPr>
            <a:xfrm flipH="1">
              <a:off x="5451676" y="0"/>
              <a:ext cx="8264324" cy="6858000"/>
            </a:xfrm>
            <a:prstGeom prst="parallelogram">
              <a:avLst/>
            </a:prstGeom>
            <a:solidFill>
              <a:srgbClr val="CCF3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4376DCE8-5C22-424E-B16B-D5A5ECC3E8B1}"/>
              </a:ext>
            </a:extLst>
          </p:cNvPr>
          <p:cNvSpPr txBox="1"/>
          <p:nvPr/>
        </p:nvSpPr>
        <p:spPr>
          <a:xfrm>
            <a:off x="6869414" y="1798320"/>
            <a:ext cx="4832592" cy="2800767"/>
          </a:xfrm>
          <a:prstGeom prst="rect">
            <a:avLst/>
          </a:prstGeom>
          <a:noFill/>
        </p:spPr>
        <p:txBody>
          <a:bodyPr wrap="square" rtlCol="0">
            <a:spAutoFit/>
          </a:bodyPr>
          <a:lstStyle/>
          <a:p>
            <a:pPr algn="ctr"/>
            <a:r>
              <a:rPr lang="vi-VN" sz="4400" b="1" dirty="0">
                <a:solidFill>
                  <a:srgbClr val="005F8A"/>
                </a:solidFill>
              </a:rPr>
              <a:t>Ở NGƯỜI, NƯỚC CHIẾM KHOẢNG </a:t>
            </a:r>
          </a:p>
          <a:p>
            <a:pPr algn="ctr"/>
            <a:r>
              <a:rPr lang="vi-VN" sz="4400" b="1" dirty="0">
                <a:solidFill>
                  <a:srgbClr val="FF6600"/>
                </a:solidFill>
              </a:rPr>
              <a:t>70% KHỐI LƯỢNG CƠ THỂ</a:t>
            </a:r>
            <a:endParaRPr lang="en-US" sz="4400" b="1" dirty="0">
              <a:solidFill>
                <a:srgbClr val="FF6600"/>
              </a:solidFill>
            </a:endParaRPr>
          </a:p>
        </p:txBody>
      </p:sp>
    </p:spTree>
    <p:extLst>
      <p:ext uri="{BB962C8B-B14F-4D97-AF65-F5344CB8AC3E}">
        <p14:creationId xmlns:p14="http://schemas.microsoft.com/office/powerpoint/2010/main" val="4320702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coral reef&#10;&#10;Description automatically generated with medium confidence">
            <a:extLst>
              <a:ext uri="{FF2B5EF4-FFF2-40B4-BE49-F238E27FC236}">
                <a16:creationId xmlns:a16="http://schemas.microsoft.com/office/drawing/2014/main" id="{0CB407D7-8A2C-4C3C-8CC0-5243928E2C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D184F05D-B192-4F57-95CA-672EA6A0BFED}"/>
              </a:ext>
            </a:extLst>
          </p:cNvPr>
          <p:cNvGrpSpPr/>
          <p:nvPr/>
        </p:nvGrpSpPr>
        <p:grpSpPr>
          <a:xfrm>
            <a:off x="7349926" y="1849055"/>
            <a:ext cx="4359796" cy="2882097"/>
            <a:chOff x="7083708" y="1987951"/>
            <a:chExt cx="4359796" cy="2882097"/>
          </a:xfrm>
        </p:grpSpPr>
        <p:sp>
          <p:nvSpPr>
            <p:cNvPr id="6" name="Rectangle: Diagonal Corners Rounded 5">
              <a:extLst>
                <a:ext uri="{FF2B5EF4-FFF2-40B4-BE49-F238E27FC236}">
                  <a16:creationId xmlns:a16="http://schemas.microsoft.com/office/drawing/2014/main" id="{DA1514C6-422F-4836-A1F4-502AE2F427FA}"/>
                </a:ext>
              </a:extLst>
            </p:cNvPr>
            <p:cNvSpPr/>
            <p:nvPr/>
          </p:nvSpPr>
          <p:spPr>
            <a:xfrm>
              <a:off x="7083708" y="1987951"/>
              <a:ext cx="4359796" cy="2882097"/>
            </a:xfrm>
            <a:prstGeom prst="round2Diag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D34147E-A415-4CB4-B285-FC9B3634B778}"/>
                </a:ext>
              </a:extLst>
            </p:cNvPr>
            <p:cNvSpPr txBox="1"/>
            <p:nvPr/>
          </p:nvSpPr>
          <p:spPr>
            <a:xfrm>
              <a:off x="7500395" y="2459504"/>
              <a:ext cx="3553429" cy="2100960"/>
            </a:xfrm>
            <a:prstGeom prst="rect">
              <a:avLst/>
            </a:prstGeom>
            <a:noFill/>
          </p:spPr>
          <p:txBody>
            <a:bodyPr wrap="square" rtlCol="0">
              <a:spAutoFit/>
            </a:bodyPr>
            <a:lstStyle/>
            <a:p>
              <a:pPr algn="ctr">
                <a:lnSpc>
                  <a:spcPct val="110000"/>
                </a:lnSpc>
              </a:pPr>
              <a:r>
                <a:rPr lang="vi-VN" sz="2400" b="1" dirty="0">
                  <a:solidFill>
                    <a:schemeClr val="bg1"/>
                  </a:solidFill>
                </a:rPr>
                <a:t>Một số loài thực vật và động vật sống dưới nước thì nước có thể chiếm đến </a:t>
              </a:r>
              <a:r>
                <a:rPr lang="vi-VN" sz="2400" b="1" dirty="0">
                  <a:solidFill>
                    <a:srgbClr val="FFC000"/>
                  </a:solidFill>
                </a:rPr>
                <a:t>hơn 90% khối lượng cơ thể</a:t>
              </a:r>
              <a:endParaRPr lang="en-US" sz="2400" b="1" dirty="0">
                <a:solidFill>
                  <a:srgbClr val="FFC000"/>
                </a:solidFill>
              </a:endParaRPr>
            </a:p>
          </p:txBody>
        </p:sp>
        <p:sp>
          <p:nvSpPr>
            <p:cNvPr id="7" name="Rectangle: Diagonal Corners Rounded 6">
              <a:extLst>
                <a:ext uri="{FF2B5EF4-FFF2-40B4-BE49-F238E27FC236}">
                  <a16:creationId xmlns:a16="http://schemas.microsoft.com/office/drawing/2014/main" id="{A8DA3066-37AB-4BDD-8560-CCA03958A1E9}"/>
                </a:ext>
              </a:extLst>
            </p:cNvPr>
            <p:cNvSpPr/>
            <p:nvPr/>
          </p:nvSpPr>
          <p:spPr>
            <a:xfrm>
              <a:off x="7331599" y="2280212"/>
              <a:ext cx="3864013" cy="2338087"/>
            </a:xfrm>
            <a:prstGeom prst="round2Diag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6713655"/>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jellyfish in the water&#10;&#10;Description automatically generated with medium confidence">
            <a:extLst>
              <a:ext uri="{FF2B5EF4-FFF2-40B4-BE49-F238E27FC236}">
                <a16:creationId xmlns:a16="http://schemas.microsoft.com/office/drawing/2014/main" id="{3D20668C-A5B4-439D-B5CC-977D379216F4}"/>
              </a:ext>
            </a:extLst>
          </p:cNvPr>
          <p:cNvPicPr>
            <a:picLocks noChangeAspect="1"/>
          </p:cNvPicPr>
          <p:nvPr/>
        </p:nvPicPr>
        <p:blipFill rotWithShape="1">
          <a:blip r:embed="rId2">
            <a:extLst>
              <a:ext uri="{28A0092B-C50C-407E-A947-70E740481C1C}">
                <a14:useLocalDpi xmlns:a14="http://schemas.microsoft.com/office/drawing/2010/main" val="0"/>
              </a:ext>
            </a:extLst>
          </a:blip>
          <a:srcRect t="16891" b="812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AFAD993-834C-4586-A35D-E92829164E27}"/>
              </a:ext>
            </a:extLst>
          </p:cNvPr>
          <p:cNvSpPr txBox="1"/>
          <p:nvPr/>
        </p:nvSpPr>
        <p:spPr>
          <a:xfrm>
            <a:off x="462988" y="1643605"/>
            <a:ext cx="10081549" cy="706056"/>
          </a:xfrm>
          <a:prstGeom prst="rect">
            <a:avLst/>
          </a:prstGeom>
          <a:noFill/>
        </p:spPr>
        <p:txBody>
          <a:bodyPr wrap="square" rtlCol="0">
            <a:spAutoFit/>
          </a:bodyPr>
          <a:lstStyle/>
          <a:p>
            <a:endParaRPr lang="en-US"/>
          </a:p>
        </p:txBody>
      </p:sp>
      <p:sp>
        <p:nvSpPr>
          <p:cNvPr id="5" name="TextBox 4">
            <a:extLst>
              <a:ext uri="{FF2B5EF4-FFF2-40B4-BE49-F238E27FC236}">
                <a16:creationId xmlns:a16="http://schemas.microsoft.com/office/drawing/2014/main" id="{F3C8C159-872C-47A4-B1E8-924A2C482946}"/>
              </a:ext>
            </a:extLst>
          </p:cNvPr>
          <p:cNvSpPr txBox="1"/>
          <p:nvPr/>
        </p:nvSpPr>
        <p:spPr>
          <a:xfrm>
            <a:off x="459129" y="5853898"/>
            <a:ext cx="11273741" cy="461665"/>
          </a:xfrm>
          <a:prstGeom prst="rect">
            <a:avLst/>
          </a:prstGeom>
          <a:noFill/>
        </p:spPr>
        <p:txBody>
          <a:bodyPr wrap="square" rtlCol="0">
            <a:spAutoFit/>
          </a:bodyPr>
          <a:lstStyle/>
          <a:p>
            <a:r>
              <a:rPr lang="vi-VN" sz="2400" b="1" i="1">
                <a:solidFill>
                  <a:schemeClr val="bg1"/>
                </a:solidFill>
              </a:rPr>
              <a:t>Sứa biển là loài động vật có tỉ lệ nước chiếm khoảng </a:t>
            </a:r>
            <a:r>
              <a:rPr lang="vi-VN" sz="2400" b="1" i="1">
                <a:solidFill>
                  <a:srgbClr val="FFFF00"/>
                </a:solidFill>
              </a:rPr>
              <a:t>95% khối lượng cơ thể</a:t>
            </a:r>
            <a:endParaRPr lang="en-US" sz="2400" b="1" i="1">
              <a:solidFill>
                <a:srgbClr val="FFFF00"/>
              </a:solidFill>
            </a:endParaRPr>
          </a:p>
        </p:txBody>
      </p:sp>
    </p:spTree>
    <p:extLst>
      <p:ext uri="{BB962C8B-B14F-4D97-AF65-F5344CB8AC3E}">
        <p14:creationId xmlns:p14="http://schemas.microsoft.com/office/powerpoint/2010/main" val="3540411336"/>
      </p:ext>
    </p:extLst>
  </p:cSld>
  <p:clrMapOvr>
    <a:masterClrMapping/>
  </p:clrMapOvr>
  <p:transition spd="med">
    <p:pull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ug on a leaf&#10;&#10;Description automatically generated with low confidence">
            <a:extLst>
              <a:ext uri="{FF2B5EF4-FFF2-40B4-BE49-F238E27FC236}">
                <a16:creationId xmlns:a16="http://schemas.microsoft.com/office/drawing/2014/main" id="{EAB78EA0-D0BF-4940-BC48-5B5451A4E4B0}"/>
              </a:ext>
            </a:extLst>
          </p:cNvPr>
          <p:cNvPicPr>
            <a:picLocks noChangeAspect="1"/>
          </p:cNvPicPr>
          <p:nvPr/>
        </p:nvPicPr>
        <p:blipFill rotWithShape="1">
          <a:blip r:embed="rId2">
            <a:extLst>
              <a:ext uri="{28A0092B-C50C-407E-A947-70E740481C1C}">
                <a14:useLocalDpi xmlns:a14="http://schemas.microsoft.com/office/drawing/2010/main" val="0"/>
              </a:ext>
            </a:extLst>
          </a:blip>
          <a:srcRect t="5000" b="5000"/>
          <a:stretch/>
        </p:blipFill>
        <p:spPr>
          <a:xfrm>
            <a:off x="0" y="0"/>
            <a:ext cx="12192000" cy="6858000"/>
          </a:xfrm>
          <a:prstGeom prst="rect">
            <a:avLst/>
          </a:prstGeom>
        </p:spPr>
      </p:pic>
      <p:sp>
        <p:nvSpPr>
          <p:cNvPr id="2" name="TextBox 1">
            <a:extLst>
              <a:ext uri="{FF2B5EF4-FFF2-40B4-BE49-F238E27FC236}">
                <a16:creationId xmlns:a16="http://schemas.microsoft.com/office/drawing/2014/main" id="{4E560551-8A04-4CF2-A30D-A1BC8310BBF0}"/>
              </a:ext>
            </a:extLst>
          </p:cNvPr>
          <p:cNvSpPr txBox="1"/>
          <p:nvPr/>
        </p:nvSpPr>
        <p:spPr>
          <a:xfrm>
            <a:off x="1381538" y="5237125"/>
            <a:ext cx="10346635" cy="1089209"/>
          </a:xfrm>
          <a:prstGeom prst="rect">
            <a:avLst/>
          </a:prstGeom>
          <a:noFill/>
        </p:spPr>
        <p:txBody>
          <a:bodyPr wrap="square" rtlCol="0">
            <a:spAutoFit/>
          </a:bodyPr>
          <a:lstStyle/>
          <a:p>
            <a:pPr>
              <a:lnSpc>
                <a:spcPct val="120000"/>
              </a:lnSpc>
            </a:pPr>
            <a:r>
              <a:rPr lang="vi-VN" sz="2800" b="1" i="1" dirty="0">
                <a:solidFill>
                  <a:schemeClr val="bg1"/>
                </a:solidFill>
              </a:rPr>
              <a:t>Câu hỏi: Nêu vai trò của nước đối với sinh vật. Điều gì sẽ xảy ra nếu sinh vật bị thiếu nước?</a:t>
            </a:r>
            <a:endParaRPr lang="en-US" sz="2800" b="1" i="1" dirty="0">
              <a:solidFill>
                <a:schemeClr val="bg1"/>
              </a:solidFill>
            </a:endParaRPr>
          </a:p>
        </p:txBody>
      </p:sp>
      <p:sp>
        <p:nvSpPr>
          <p:cNvPr id="5" name="Rectangle 4">
            <a:extLst>
              <a:ext uri="{FF2B5EF4-FFF2-40B4-BE49-F238E27FC236}">
                <a16:creationId xmlns:a16="http://schemas.microsoft.com/office/drawing/2014/main" id="{CF3AF590-983C-4FF2-AB2C-CEC0DF7B9695}"/>
              </a:ext>
            </a:extLst>
          </p:cNvPr>
          <p:cNvSpPr/>
          <p:nvPr/>
        </p:nvSpPr>
        <p:spPr>
          <a:xfrm>
            <a:off x="2226365" y="1659835"/>
            <a:ext cx="457200" cy="457487"/>
          </a:xfrm>
          <a:prstGeom prst="rect">
            <a:avLst/>
          </a:prstGeom>
          <a:solidFill>
            <a:srgbClr val="2A8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vector graphics, toy, doll&#10;&#10;Description automatically generated">
            <a:extLst>
              <a:ext uri="{FF2B5EF4-FFF2-40B4-BE49-F238E27FC236}">
                <a16:creationId xmlns:a16="http://schemas.microsoft.com/office/drawing/2014/main" id="{71DD2B00-0F14-4A8A-84BE-2CF358EABF69}"/>
              </a:ext>
            </a:extLst>
          </p:cNvPr>
          <p:cNvPicPr>
            <a:picLocks noChangeAspect="1"/>
          </p:cNvPicPr>
          <p:nvPr/>
        </p:nvPicPr>
        <p:blipFill rotWithShape="1">
          <a:blip r:embed="rId3">
            <a:extLst>
              <a:ext uri="{28A0092B-C50C-407E-A947-70E740481C1C}">
                <a14:useLocalDpi xmlns:a14="http://schemas.microsoft.com/office/drawing/2010/main" val="0"/>
              </a:ext>
            </a:extLst>
          </a:blip>
          <a:srcRect l="24240" t="7801" r="9684" b="14921"/>
          <a:stretch/>
        </p:blipFill>
        <p:spPr>
          <a:xfrm>
            <a:off x="239671" y="4785965"/>
            <a:ext cx="1286581" cy="1504708"/>
          </a:xfrm>
          <a:prstGeom prst="rect">
            <a:avLst/>
          </a:prstGeom>
        </p:spPr>
      </p:pic>
    </p:spTree>
    <p:extLst>
      <p:ext uri="{BB962C8B-B14F-4D97-AF65-F5344CB8AC3E}">
        <p14:creationId xmlns:p14="http://schemas.microsoft.com/office/powerpoint/2010/main" val="41155288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0" name="Rectangle 410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102" name="Picture 6" descr="Xử lý nước cấp bằng PAC - Hóa chất xử lý nước sinh hoạt hàng đầu">
            <a:extLst>
              <a:ext uri="{FF2B5EF4-FFF2-40B4-BE49-F238E27FC236}">
                <a16:creationId xmlns:a16="http://schemas.microsoft.com/office/drawing/2014/main" id="{A9BEFED6-86D4-8BF3-6FAC-8BC33F7B75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73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B5D622BC-7F01-C99F-BA78-D3DEBB783BEB}"/>
              </a:ext>
            </a:extLst>
          </p:cNvPr>
          <p:cNvGrpSpPr/>
          <p:nvPr/>
        </p:nvGrpSpPr>
        <p:grpSpPr>
          <a:xfrm>
            <a:off x="314655" y="1336813"/>
            <a:ext cx="5692605" cy="3952817"/>
            <a:chOff x="7583557" y="1321905"/>
            <a:chExt cx="4608441" cy="4184374"/>
          </a:xfrm>
        </p:grpSpPr>
        <p:sp>
          <p:nvSpPr>
            <p:cNvPr id="8" name="Rectangle 7">
              <a:extLst>
                <a:ext uri="{FF2B5EF4-FFF2-40B4-BE49-F238E27FC236}">
                  <a16:creationId xmlns:a16="http://schemas.microsoft.com/office/drawing/2014/main" id="{AD5C8EF2-54BA-3B8B-97E0-0D1CB4F97EA0}"/>
                </a:ext>
              </a:extLst>
            </p:cNvPr>
            <p:cNvSpPr/>
            <p:nvPr/>
          </p:nvSpPr>
          <p:spPr>
            <a:xfrm>
              <a:off x="7583557" y="1321905"/>
              <a:ext cx="4608441" cy="4184374"/>
            </a:xfrm>
            <a:prstGeom prst="rect">
              <a:avLst/>
            </a:prstGeom>
            <a:solidFill>
              <a:schemeClr val="tx1">
                <a:lumMod val="95000"/>
                <a:lumOff val="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8D15365-DA7E-962B-ED55-27C475580C8F}"/>
                </a:ext>
              </a:extLst>
            </p:cNvPr>
            <p:cNvSpPr txBox="1"/>
            <p:nvPr/>
          </p:nvSpPr>
          <p:spPr>
            <a:xfrm>
              <a:off x="8091793" y="1609661"/>
              <a:ext cx="3591968" cy="3767256"/>
            </a:xfrm>
            <a:prstGeom prst="rect">
              <a:avLst/>
            </a:prstGeom>
            <a:noFill/>
          </p:spPr>
          <p:txBody>
            <a:bodyPr wrap="square" rtlCol="0" anchor="ctr">
              <a:spAutoFit/>
            </a:bodyPr>
            <a:lstStyle/>
            <a:p>
              <a:pPr algn="just">
                <a:lnSpc>
                  <a:spcPct val="120000"/>
                </a:lnSpc>
              </a:pPr>
              <a:r>
                <a:rPr lang="vi-VN" sz="2400" b="1" i="1" dirty="0">
                  <a:solidFill>
                    <a:schemeClr val="bg1"/>
                  </a:solidFill>
                </a:rPr>
                <a:t>Nước góp phần </a:t>
              </a:r>
              <a:r>
                <a:rPr lang="vi-VN" sz="2400" b="1" i="1" dirty="0">
                  <a:solidFill>
                    <a:srgbClr val="FFFF00"/>
                  </a:solidFill>
                </a:rPr>
                <a:t>vận chuyển các chất dinh dưỡng trong cơ thể</a:t>
              </a:r>
              <a:r>
                <a:rPr lang="vi-VN" sz="2400" b="1" i="1" dirty="0">
                  <a:solidFill>
                    <a:schemeClr val="bg1"/>
                  </a:solidFill>
                </a:rPr>
                <a:t>, nước còn là nguyên liệu và môi trường của nhiều quá trình sống trong cơ thể như </a:t>
              </a:r>
              <a:r>
                <a:rPr lang="vi-VN" sz="2400" b="1" i="1" dirty="0">
                  <a:solidFill>
                    <a:srgbClr val="FFC000"/>
                  </a:solidFill>
                </a:rPr>
                <a:t>quá trình quang hợp ở thực vật</a:t>
              </a:r>
              <a:endParaRPr lang="en-US" sz="2400" b="1" i="1" dirty="0">
                <a:solidFill>
                  <a:srgbClr val="FFC000"/>
                </a:solidFill>
              </a:endParaRPr>
            </a:p>
          </p:txBody>
        </p:sp>
        <p:sp>
          <p:nvSpPr>
            <p:cNvPr id="10" name="Freeform: Shape 9">
              <a:extLst>
                <a:ext uri="{FF2B5EF4-FFF2-40B4-BE49-F238E27FC236}">
                  <a16:creationId xmlns:a16="http://schemas.microsoft.com/office/drawing/2014/main" id="{D86FB076-A3AA-F2F4-87CD-3EE2917CB88F}"/>
                </a:ext>
              </a:extLst>
            </p:cNvPr>
            <p:cNvSpPr/>
            <p:nvPr/>
          </p:nvSpPr>
          <p:spPr>
            <a:xfrm>
              <a:off x="7901609" y="1646582"/>
              <a:ext cx="1630017" cy="1470992"/>
            </a:xfrm>
            <a:custGeom>
              <a:avLst/>
              <a:gdLst>
                <a:gd name="connsiteX0" fmla="*/ 1630017 w 1630017"/>
                <a:gd name="connsiteY0" fmla="*/ 0 h 1470992"/>
                <a:gd name="connsiteX1" fmla="*/ 0 w 1630017"/>
                <a:gd name="connsiteY1" fmla="*/ 0 h 1470992"/>
                <a:gd name="connsiteX2" fmla="*/ 0 w 1630017"/>
                <a:gd name="connsiteY2" fmla="*/ 1470992 h 1470992"/>
              </a:gdLst>
              <a:ahLst/>
              <a:cxnLst>
                <a:cxn ang="0">
                  <a:pos x="connsiteX0" y="connsiteY0"/>
                </a:cxn>
                <a:cxn ang="0">
                  <a:pos x="connsiteX1" y="connsiteY1"/>
                </a:cxn>
                <a:cxn ang="0">
                  <a:pos x="connsiteX2" y="connsiteY2"/>
                </a:cxn>
              </a:cxnLst>
              <a:rect l="l" t="t" r="r" b="b"/>
              <a:pathLst>
                <a:path w="1630017" h="1470992">
                  <a:moveTo>
                    <a:pt x="1630017" y="0"/>
                  </a:moveTo>
                  <a:lnTo>
                    <a:pt x="0" y="0"/>
                  </a:lnTo>
                  <a:lnTo>
                    <a:pt x="0" y="1470992"/>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3A4B60BF-E0DF-58AA-FBC7-59DB2FC9A748}"/>
                </a:ext>
              </a:extLst>
            </p:cNvPr>
            <p:cNvSpPr/>
            <p:nvPr/>
          </p:nvSpPr>
          <p:spPr>
            <a:xfrm flipH="1" flipV="1">
              <a:off x="10243928" y="3740426"/>
              <a:ext cx="1630017" cy="1470992"/>
            </a:xfrm>
            <a:custGeom>
              <a:avLst/>
              <a:gdLst>
                <a:gd name="connsiteX0" fmla="*/ 1630017 w 1630017"/>
                <a:gd name="connsiteY0" fmla="*/ 0 h 1470992"/>
                <a:gd name="connsiteX1" fmla="*/ 0 w 1630017"/>
                <a:gd name="connsiteY1" fmla="*/ 0 h 1470992"/>
                <a:gd name="connsiteX2" fmla="*/ 0 w 1630017"/>
                <a:gd name="connsiteY2" fmla="*/ 1470992 h 1470992"/>
              </a:gdLst>
              <a:ahLst/>
              <a:cxnLst>
                <a:cxn ang="0">
                  <a:pos x="connsiteX0" y="connsiteY0"/>
                </a:cxn>
                <a:cxn ang="0">
                  <a:pos x="connsiteX1" y="connsiteY1"/>
                </a:cxn>
                <a:cxn ang="0">
                  <a:pos x="connsiteX2" y="connsiteY2"/>
                </a:cxn>
              </a:cxnLst>
              <a:rect l="l" t="t" r="r" b="b"/>
              <a:pathLst>
                <a:path w="1630017" h="1470992">
                  <a:moveTo>
                    <a:pt x="1630017" y="0"/>
                  </a:moveTo>
                  <a:lnTo>
                    <a:pt x="0" y="0"/>
                  </a:lnTo>
                  <a:lnTo>
                    <a:pt x="0" y="1470992"/>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D286FAD7-EA17-275C-6B4A-0057E3C4CBD2}"/>
              </a:ext>
            </a:extLst>
          </p:cNvPr>
          <p:cNvGrpSpPr/>
          <p:nvPr/>
        </p:nvGrpSpPr>
        <p:grpSpPr>
          <a:xfrm>
            <a:off x="314656" y="554300"/>
            <a:ext cx="1920630" cy="597056"/>
            <a:chOff x="4734813" y="305769"/>
            <a:chExt cx="1920630" cy="597056"/>
          </a:xfrm>
        </p:grpSpPr>
        <p:sp>
          <p:nvSpPr>
            <p:cNvPr id="13" name="Rectangle: Rounded Corners 12">
              <a:extLst>
                <a:ext uri="{FF2B5EF4-FFF2-40B4-BE49-F238E27FC236}">
                  <a16:creationId xmlns:a16="http://schemas.microsoft.com/office/drawing/2014/main" id="{FDE0C61A-0C44-7BFC-2C7D-2CA7E391B776}"/>
                </a:ext>
              </a:extLst>
            </p:cNvPr>
            <p:cNvSpPr/>
            <p:nvPr/>
          </p:nvSpPr>
          <p:spPr>
            <a:xfrm>
              <a:off x="4734813" y="305769"/>
              <a:ext cx="1920630" cy="597056"/>
            </a:xfrm>
            <a:prstGeom prst="roundRect">
              <a:avLst>
                <a:gd name="adj" fmla="val 32176"/>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58C5709-C18F-658E-4902-BEE895BD807B}"/>
                </a:ext>
              </a:extLst>
            </p:cNvPr>
            <p:cNvSpPr txBox="1"/>
            <p:nvPr/>
          </p:nvSpPr>
          <p:spPr>
            <a:xfrm>
              <a:off x="5127968" y="371901"/>
              <a:ext cx="1134319" cy="461665"/>
            </a:xfrm>
            <a:prstGeom prst="rect">
              <a:avLst/>
            </a:prstGeom>
            <a:noFill/>
          </p:spPr>
          <p:txBody>
            <a:bodyPr wrap="square" rtlCol="0">
              <a:spAutoFit/>
            </a:bodyPr>
            <a:lstStyle/>
            <a:p>
              <a:r>
                <a:rPr lang="vi-VN" sz="2400" b="1">
                  <a:solidFill>
                    <a:schemeClr val="bg1"/>
                  </a:solidFill>
                </a:rPr>
                <a:t>Trả lời</a:t>
              </a:r>
              <a:endParaRPr lang="en-US" sz="2400" b="1">
                <a:solidFill>
                  <a:schemeClr val="bg1"/>
                </a:solidFill>
              </a:endParaRPr>
            </a:p>
          </p:txBody>
        </p:sp>
        <p:sp>
          <p:nvSpPr>
            <p:cNvPr id="15" name="Rectangle: Rounded Corners 14">
              <a:extLst>
                <a:ext uri="{FF2B5EF4-FFF2-40B4-BE49-F238E27FC236}">
                  <a16:creationId xmlns:a16="http://schemas.microsoft.com/office/drawing/2014/main" id="{5E4385FE-24A5-7367-BF82-46BA07B3B9F1}"/>
                </a:ext>
              </a:extLst>
            </p:cNvPr>
            <p:cNvSpPr/>
            <p:nvPr/>
          </p:nvSpPr>
          <p:spPr>
            <a:xfrm>
              <a:off x="4846331" y="364720"/>
              <a:ext cx="1697591" cy="466452"/>
            </a:xfrm>
            <a:prstGeom prst="roundRect">
              <a:avLst>
                <a:gd name="adj" fmla="val 3217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982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tiger drinking water&#10;&#10;Description automatically generated">
            <a:extLst>
              <a:ext uri="{FF2B5EF4-FFF2-40B4-BE49-F238E27FC236}">
                <a16:creationId xmlns:a16="http://schemas.microsoft.com/office/drawing/2014/main" id="{08C39A6F-EA61-4F0D-AFA6-94E2D091AF3E}"/>
              </a:ext>
            </a:extLst>
          </p:cNvPr>
          <p:cNvPicPr>
            <a:picLocks noChangeAspect="1"/>
          </p:cNvPicPr>
          <p:nvPr/>
        </p:nvPicPr>
        <p:blipFill rotWithShape="1">
          <a:blip r:embed="rId2">
            <a:extLst>
              <a:ext uri="{28A0092B-C50C-407E-A947-70E740481C1C}">
                <a14:useLocalDpi xmlns:a14="http://schemas.microsoft.com/office/drawing/2010/main" val="0"/>
              </a:ext>
            </a:extLst>
          </a:blip>
          <a:srcRect t="3455" b="12292"/>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107F6171-C8F7-4FE4-8BC7-13077502AF15}"/>
              </a:ext>
            </a:extLst>
          </p:cNvPr>
          <p:cNvSpPr/>
          <p:nvPr/>
        </p:nvSpPr>
        <p:spPr>
          <a:xfrm>
            <a:off x="1" y="1564748"/>
            <a:ext cx="5197032" cy="286835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F8EE0C0-BDFA-4D76-9632-207AA2F7EB53}"/>
              </a:ext>
            </a:extLst>
          </p:cNvPr>
          <p:cNvSpPr txBox="1"/>
          <p:nvPr/>
        </p:nvSpPr>
        <p:spPr>
          <a:xfrm>
            <a:off x="426174" y="2018048"/>
            <a:ext cx="4122677" cy="1961755"/>
          </a:xfrm>
          <a:prstGeom prst="rect">
            <a:avLst/>
          </a:prstGeom>
          <a:noFill/>
        </p:spPr>
        <p:txBody>
          <a:bodyPr wrap="square" rtlCol="0">
            <a:spAutoFit/>
          </a:bodyPr>
          <a:lstStyle/>
          <a:p>
            <a:pPr algn="ctr">
              <a:lnSpc>
                <a:spcPct val="110000"/>
              </a:lnSpc>
            </a:pPr>
            <a:r>
              <a:rPr lang="vi-VN" sz="2800" b="1" dirty="0">
                <a:solidFill>
                  <a:schemeClr val="bg1"/>
                </a:solidFill>
              </a:rPr>
              <a:t>Nước góp phần vào quá trình </a:t>
            </a:r>
            <a:r>
              <a:rPr lang="vi-VN" sz="2800" b="1" dirty="0">
                <a:solidFill>
                  <a:srgbClr val="FFFF00"/>
                </a:solidFill>
              </a:rPr>
              <a:t>tiêu hóa và hấp thụ thức ăn ở động vật</a:t>
            </a:r>
            <a:endParaRPr lang="en-US" sz="2800" b="1" dirty="0">
              <a:solidFill>
                <a:srgbClr val="FFFF00"/>
              </a:solidFill>
            </a:endParaRPr>
          </a:p>
        </p:txBody>
      </p:sp>
      <p:sp>
        <p:nvSpPr>
          <p:cNvPr id="5" name="Rectangle: Rounded Corners 4">
            <a:extLst>
              <a:ext uri="{FF2B5EF4-FFF2-40B4-BE49-F238E27FC236}">
                <a16:creationId xmlns:a16="http://schemas.microsoft.com/office/drawing/2014/main" id="{44317747-6F07-47C5-A9E0-82438020AFB4}"/>
              </a:ext>
            </a:extLst>
          </p:cNvPr>
          <p:cNvSpPr/>
          <p:nvPr/>
        </p:nvSpPr>
        <p:spPr>
          <a:xfrm>
            <a:off x="225707" y="1704373"/>
            <a:ext cx="4531488" cy="2485661"/>
          </a:xfrm>
          <a:custGeom>
            <a:avLst/>
            <a:gdLst>
              <a:gd name="connsiteX0" fmla="*/ 0 w 4531488"/>
              <a:gd name="connsiteY0" fmla="*/ 414285 h 2485661"/>
              <a:gd name="connsiteX1" fmla="*/ 414285 w 4531488"/>
              <a:gd name="connsiteY1" fmla="*/ 0 h 2485661"/>
              <a:gd name="connsiteX2" fmla="*/ 994409 w 4531488"/>
              <a:gd name="connsiteY2" fmla="*/ 0 h 2485661"/>
              <a:gd name="connsiteX3" fmla="*/ 1648591 w 4531488"/>
              <a:gd name="connsiteY3" fmla="*/ 0 h 2485661"/>
              <a:gd name="connsiteX4" fmla="*/ 2154656 w 4531488"/>
              <a:gd name="connsiteY4" fmla="*/ 0 h 2485661"/>
              <a:gd name="connsiteX5" fmla="*/ 2845868 w 4531488"/>
              <a:gd name="connsiteY5" fmla="*/ 0 h 2485661"/>
              <a:gd name="connsiteX6" fmla="*/ 3351933 w 4531488"/>
              <a:gd name="connsiteY6" fmla="*/ 0 h 2485661"/>
              <a:gd name="connsiteX7" fmla="*/ 4117203 w 4531488"/>
              <a:gd name="connsiteY7" fmla="*/ 0 h 2485661"/>
              <a:gd name="connsiteX8" fmla="*/ 4531488 w 4531488"/>
              <a:gd name="connsiteY8" fmla="*/ 414285 h 2485661"/>
              <a:gd name="connsiteX9" fmla="*/ 4531488 w 4531488"/>
              <a:gd name="connsiteY9" fmla="*/ 916936 h 2485661"/>
              <a:gd name="connsiteX10" fmla="*/ 4531488 w 4531488"/>
              <a:gd name="connsiteY10" fmla="*/ 1485871 h 2485661"/>
              <a:gd name="connsiteX11" fmla="*/ 4531488 w 4531488"/>
              <a:gd name="connsiteY11" fmla="*/ 2071376 h 2485661"/>
              <a:gd name="connsiteX12" fmla="*/ 4117203 w 4531488"/>
              <a:gd name="connsiteY12" fmla="*/ 2485661 h 2485661"/>
              <a:gd name="connsiteX13" fmla="*/ 3463021 w 4531488"/>
              <a:gd name="connsiteY13" fmla="*/ 2485661 h 2485661"/>
              <a:gd name="connsiteX14" fmla="*/ 2845868 w 4531488"/>
              <a:gd name="connsiteY14" fmla="*/ 2485661 h 2485661"/>
              <a:gd name="connsiteX15" fmla="*/ 2339802 w 4531488"/>
              <a:gd name="connsiteY15" fmla="*/ 2485661 h 2485661"/>
              <a:gd name="connsiteX16" fmla="*/ 1796708 w 4531488"/>
              <a:gd name="connsiteY16" fmla="*/ 2485661 h 2485661"/>
              <a:gd name="connsiteX17" fmla="*/ 1105496 w 4531488"/>
              <a:gd name="connsiteY17" fmla="*/ 2485661 h 2485661"/>
              <a:gd name="connsiteX18" fmla="*/ 414285 w 4531488"/>
              <a:gd name="connsiteY18" fmla="*/ 2485661 h 2485661"/>
              <a:gd name="connsiteX19" fmla="*/ 0 w 4531488"/>
              <a:gd name="connsiteY19" fmla="*/ 2071376 h 2485661"/>
              <a:gd name="connsiteX20" fmla="*/ 0 w 4531488"/>
              <a:gd name="connsiteY20" fmla="*/ 1552154 h 2485661"/>
              <a:gd name="connsiteX21" fmla="*/ 0 w 4531488"/>
              <a:gd name="connsiteY21" fmla="*/ 966649 h 2485661"/>
              <a:gd name="connsiteX22" fmla="*/ 0 w 4531488"/>
              <a:gd name="connsiteY22" fmla="*/ 414285 h 248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31488" h="2485661" extrusionOk="0">
                <a:moveTo>
                  <a:pt x="0" y="414285"/>
                </a:moveTo>
                <a:cubicBezTo>
                  <a:pt x="-10548" y="185408"/>
                  <a:pt x="203171" y="8513"/>
                  <a:pt x="414285" y="0"/>
                </a:cubicBezTo>
                <a:cubicBezTo>
                  <a:pt x="556953" y="5414"/>
                  <a:pt x="782358" y="25333"/>
                  <a:pt x="994409" y="0"/>
                </a:cubicBezTo>
                <a:cubicBezTo>
                  <a:pt x="1206460" y="-25333"/>
                  <a:pt x="1488427" y="-24670"/>
                  <a:pt x="1648591" y="0"/>
                </a:cubicBezTo>
                <a:cubicBezTo>
                  <a:pt x="1808755" y="24670"/>
                  <a:pt x="1936865" y="162"/>
                  <a:pt x="2154656" y="0"/>
                </a:cubicBezTo>
                <a:cubicBezTo>
                  <a:pt x="2372448" y="-162"/>
                  <a:pt x="2654007" y="17603"/>
                  <a:pt x="2845868" y="0"/>
                </a:cubicBezTo>
                <a:cubicBezTo>
                  <a:pt x="3037729" y="-17603"/>
                  <a:pt x="3200535" y="79"/>
                  <a:pt x="3351933" y="0"/>
                </a:cubicBezTo>
                <a:cubicBezTo>
                  <a:pt x="3503331" y="-79"/>
                  <a:pt x="3939796" y="1052"/>
                  <a:pt x="4117203" y="0"/>
                </a:cubicBezTo>
                <a:cubicBezTo>
                  <a:pt x="4389034" y="-16197"/>
                  <a:pt x="4538076" y="177983"/>
                  <a:pt x="4531488" y="414285"/>
                </a:cubicBezTo>
                <a:cubicBezTo>
                  <a:pt x="4543997" y="531614"/>
                  <a:pt x="4527408" y="774625"/>
                  <a:pt x="4531488" y="916936"/>
                </a:cubicBezTo>
                <a:cubicBezTo>
                  <a:pt x="4535568" y="1059247"/>
                  <a:pt x="4519220" y="1319718"/>
                  <a:pt x="4531488" y="1485871"/>
                </a:cubicBezTo>
                <a:cubicBezTo>
                  <a:pt x="4543756" y="1652024"/>
                  <a:pt x="4528994" y="1896381"/>
                  <a:pt x="4531488" y="2071376"/>
                </a:cubicBezTo>
                <a:cubicBezTo>
                  <a:pt x="4561728" y="2298215"/>
                  <a:pt x="4386203" y="2510811"/>
                  <a:pt x="4117203" y="2485661"/>
                </a:cubicBezTo>
                <a:cubicBezTo>
                  <a:pt x="3935386" y="2464187"/>
                  <a:pt x="3783789" y="2490269"/>
                  <a:pt x="3463021" y="2485661"/>
                </a:cubicBezTo>
                <a:cubicBezTo>
                  <a:pt x="3142253" y="2481053"/>
                  <a:pt x="3095215" y="2492530"/>
                  <a:pt x="2845868" y="2485661"/>
                </a:cubicBezTo>
                <a:cubicBezTo>
                  <a:pt x="2596521" y="2478792"/>
                  <a:pt x="2588933" y="2480316"/>
                  <a:pt x="2339802" y="2485661"/>
                </a:cubicBezTo>
                <a:cubicBezTo>
                  <a:pt x="2090671" y="2491006"/>
                  <a:pt x="2000998" y="2493771"/>
                  <a:pt x="1796708" y="2485661"/>
                </a:cubicBezTo>
                <a:cubicBezTo>
                  <a:pt x="1592418" y="2477551"/>
                  <a:pt x="1392544" y="2465796"/>
                  <a:pt x="1105496" y="2485661"/>
                </a:cubicBezTo>
                <a:cubicBezTo>
                  <a:pt x="818448" y="2505526"/>
                  <a:pt x="738335" y="2503195"/>
                  <a:pt x="414285" y="2485661"/>
                </a:cubicBezTo>
                <a:cubicBezTo>
                  <a:pt x="192493" y="2445879"/>
                  <a:pt x="15285" y="2271412"/>
                  <a:pt x="0" y="2071376"/>
                </a:cubicBezTo>
                <a:cubicBezTo>
                  <a:pt x="17589" y="1836507"/>
                  <a:pt x="23601" y="1751762"/>
                  <a:pt x="0" y="1552154"/>
                </a:cubicBezTo>
                <a:cubicBezTo>
                  <a:pt x="-23601" y="1352546"/>
                  <a:pt x="25608" y="1152260"/>
                  <a:pt x="0" y="966649"/>
                </a:cubicBezTo>
                <a:cubicBezTo>
                  <a:pt x="-25608" y="781038"/>
                  <a:pt x="-26325" y="659852"/>
                  <a:pt x="0" y="414285"/>
                </a:cubicBezTo>
                <a:close/>
              </a:path>
            </a:pathLst>
          </a:custGeom>
          <a:noFill/>
          <a:ln w="38100">
            <a:solidFill>
              <a:srgbClr val="FFC000"/>
            </a:solidFill>
            <a:prstDash val="sysDash"/>
            <a:extLst>
              <a:ext uri="{C807C97D-BFC1-408E-A445-0C87EB9F89A2}">
                <ask:lineSketchStyleProps xmlns:ask="http://schemas.microsoft.com/office/drawing/2018/sketchyshapes" sd="3578573211">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2B154EA1-178A-A4A3-73FA-29DB496F8591}"/>
              </a:ext>
            </a:extLst>
          </p:cNvPr>
          <p:cNvGrpSpPr/>
          <p:nvPr/>
        </p:nvGrpSpPr>
        <p:grpSpPr>
          <a:xfrm>
            <a:off x="314656" y="554300"/>
            <a:ext cx="1920630" cy="597056"/>
            <a:chOff x="4734813" y="305769"/>
            <a:chExt cx="1920630" cy="597056"/>
          </a:xfrm>
        </p:grpSpPr>
        <p:sp>
          <p:nvSpPr>
            <p:cNvPr id="7" name="Rectangle: Rounded Corners 6">
              <a:extLst>
                <a:ext uri="{FF2B5EF4-FFF2-40B4-BE49-F238E27FC236}">
                  <a16:creationId xmlns:a16="http://schemas.microsoft.com/office/drawing/2014/main" id="{34AF51C4-CB58-45E8-B552-BC6548335918}"/>
                </a:ext>
              </a:extLst>
            </p:cNvPr>
            <p:cNvSpPr/>
            <p:nvPr/>
          </p:nvSpPr>
          <p:spPr>
            <a:xfrm>
              <a:off x="4734813" y="305769"/>
              <a:ext cx="1920630" cy="597056"/>
            </a:xfrm>
            <a:prstGeom prst="roundRect">
              <a:avLst>
                <a:gd name="adj" fmla="val 32176"/>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A976813-87FA-1E35-C487-4BA09E26DD28}"/>
                </a:ext>
              </a:extLst>
            </p:cNvPr>
            <p:cNvSpPr txBox="1"/>
            <p:nvPr/>
          </p:nvSpPr>
          <p:spPr>
            <a:xfrm>
              <a:off x="5127968" y="371901"/>
              <a:ext cx="1134319" cy="461665"/>
            </a:xfrm>
            <a:prstGeom prst="rect">
              <a:avLst/>
            </a:prstGeom>
            <a:noFill/>
          </p:spPr>
          <p:txBody>
            <a:bodyPr wrap="square" rtlCol="0">
              <a:spAutoFit/>
            </a:bodyPr>
            <a:lstStyle/>
            <a:p>
              <a:r>
                <a:rPr lang="vi-VN" sz="2400" b="1">
                  <a:solidFill>
                    <a:schemeClr val="bg1"/>
                  </a:solidFill>
                </a:rPr>
                <a:t>Trả lời</a:t>
              </a:r>
              <a:endParaRPr lang="en-US" sz="2400" b="1">
                <a:solidFill>
                  <a:schemeClr val="bg1"/>
                </a:solidFill>
              </a:endParaRPr>
            </a:p>
          </p:txBody>
        </p:sp>
        <p:sp>
          <p:nvSpPr>
            <p:cNvPr id="9" name="Rectangle: Rounded Corners 8">
              <a:extLst>
                <a:ext uri="{FF2B5EF4-FFF2-40B4-BE49-F238E27FC236}">
                  <a16:creationId xmlns:a16="http://schemas.microsoft.com/office/drawing/2014/main" id="{128712E8-95DD-64F3-2A0C-CD13D87A3519}"/>
                </a:ext>
              </a:extLst>
            </p:cNvPr>
            <p:cNvSpPr/>
            <p:nvPr/>
          </p:nvSpPr>
          <p:spPr>
            <a:xfrm>
              <a:off x="4846331" y="364720"/>
              <a:ext cx="1697591" cy="466452"/>
            </a:xfrm>
            <a:prstGeom prst="roundRect">
              <a:avLst>
                <a:gd name="adj" fmla="val 3217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52207403"/>
      </p:ext>
    </p:extLst>
  </p:cSld>
  <p:clrMapOvr>
    <a:masterClrMapping/>
  </p:clrMapOvr>
  <p:transition spd="slow">
    <p:wheel spokes="1"/>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drinking from a bottle&#10;&#10;Description automatically generated with medium confidence">
            <a:extLst>
              <a:ext uri="{FF2B5EF4-FFF2-40B4-BE49-F238E27FC236}">
                <a16:creationId xmlns:a16="http://schemas.microsoft.com/office/drawing/2014/main" id="{E81F1A84-983C-488A-AF45-AAB128251AA6}"/>
              </a:ext>
            </a:extLst>
          </p:cNvPr>
          <p:cNvPicPr>
            <a:picLocks noChangeAspect="1"/>
          </p:cNvPicPr>
          <p:nvPr/>
        </p:nvPicPr>
        <p:blipFill rotWithShape="1">
          <a:blip r:embed="rId2">
            <a:extLst>
              <a:ext uri="{28A0092B-C50C-407E-A947-70E740481C1C}">
                <a14:useLocalDpi xmlns:a14="http://schemas.microsoft.com/office/drawing/2010/main" val="0"/>
              </a:ext>
            </a:extLst>
          </a:blip>
          <a:srcRect l="23298" t="9091"/>
          <a:stretch/>
        </p:blipFill>
        <p:spPr>
          <a:xfrm>
            <a:off x="-2" y="10"/>
            <a:ext cx="8668512" cy="6857990"/>
          </a:xfrm>
          <a:prstGeom prst="rect">
            <a:avLst/>
          </a:prstGeom>
        </p:spPr>
      </p:pic>
      <p:sp>
        <p:nvSpPr>
          <p:cNvPr id="13" name="Rectangle 12">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786B4F7-EAF5-44B4-A16C-F76374C4F1D1}"/>
              </a:ext>
            </a:extLst>
          </p:cNvPr>
          <p:cNvSpPr txBox="1"/>
          <p:nvPr/>
        </p:nvSpPr>
        <p:spPr>
          <a:xfrm>
            <a:off x="6701742" y="2743200"/>
            <a:ext cx="5183439" cy="1534940"/>
          </a:xfrm>
          <a:prstGeom prst="rect">
            <a:avLst/>
          </a:prstGeom>
        </p:spPr>
        <p:txBody>
          <a:bodyPr vert="horz" lIns="91440" tIns="45720" rIns="91440" bIns="45720" rtlCol="0" anchor="b">
            <a:normAutofit/>
          </a:bodyPr>
          <a:lstStyle/>
          <a:p>
            <a:pPr algn="r">
              <a:lnSpc>
                <a:spcPct val="120000"/>
              </a:lnSpc>
              <a:spcBef>
                <a:spcPct val="0"/>
              </a:spcBef>
            </a:pPr>
            <a:r>
              <a:rPr lang="vi-VN" sz="3200" b="1" dirty="0">
                <a:latin typeface="Arial" panose="020B0604020202020204" pitchFamily="34" charset="0"/>
                <a:ea typeface="+mj-ea"/>
                <a:cs typeface="Arial" panose="020B0604020202020204" pitchFamily="34" charset="0"/>
              </a:rPr>
              <a:t>Nước còn góp phần </a:t>
            </a:r>
          </a:p>
          <a:p>
            <a:pPr algn="r">
              <a:lnSpc>
                <a:spcPct val="120000"/>
              </a:lnSpc>
              <a:spcBef>
                <a:spcPct val="0"/>
              </a:spcBef>
            </a:pPr>
            <a:r>
              <a:rPr lang="vi-VN" sz="3200" b="1" dirty="0">
                <a:solidFill>
                  <a:srgbClr val="FFC000"/>
                </a:solidFill>
                <a:latin typeface="Arial" panose="020B0604020202020204" pitchFamily="34" charset="0"/>
                <a:ea typeface="+mj-ea"/>
                <a:cs typeface="Arial" panose="020B0604020202020204" pitchFamily="34" charset="0"/>
              </a:rPr>
              <a:t>điều hòa nhiệt độ cơ thể</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C8A0ADD1-72B1-1A4F-92FE-2C041FED45E2}"/>
              </a:ext>
            </a:extLst>
          </p:cNvPr>
          <p:cNvGrpSpPr/>
          <p:nvPr/>
        </p:nvGrpSpPr>
        <p:grpSpPr>
          <a:xfrm>
            <a:off x="9863328" y="2254128"/>
            <a:ext cx="1920630" cy="597056"/>
            <a:chOff x="4734813" y="305769"/>
            <a:chExt cx="1920630" cy="597056"/>
          </a:xfrm>
        </p:grpSpPr>
        <p:sp>
          <p:nvSpPr>
            <p:cNvPr id="9" name="Rectangle: Rounded Corners 8">
              <a:extLst>
                <a:ext uri="{FF2B5EF4-FFF2-40B4-BE49-F238E27FC236}">
                  <a16:creationId xmlns:a16="http://schemas.microsoft.com/office/drawing/2014/main" id="{8E503564-5F6F-3F20-7C14-A09663ED451E}"/>
                </a:ext>
              </a:extLst>
            </p:cNvPr>
            <p:cNvSpPr/>
            <p:nvPr/>
          </p:nvSpPr>
          <p:spPr>
            <a:xfrm>
              <a:off x="4734813" y="305769"/>
              <a:ext cx="1920630" cy="597056"/>
            </a:xfrm>
            <a:prstGeom prst="roundRect">
              <a:avLst>
                <a:gd name="adj" fmla="val 32176"/>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134AB22A-86F1-7BE1-3FD5-A65DA36DC0CB}"/>
                </a:ext>
              </a:extLst>
            </p:cNvPr>
            <p:cNvSpPr txBox="1"/>
            <p:nvPr/>
          </p:nvSpPr>
          <p:spPr>
            <a:xfrm>
              <a:off x="5127968" y="371901"/>
              <a:ext cx="1134319" cy="461665"/>
            </a:xfrm>
            <a:prstGeom prst="rect">
              <a:avLst/>
            </a:prstGeom>
            <a:noFill/>
          </p:spPr>
          <p:txBody>
            <a:bodyPr wrap="square" rtlCol="0">
              <a:spAutoFit/>
            </a:bodyPr>
            <a:lstStyle/>
            <a:p>
              <a:r>
                <a:rPr lang="vi-VN" sz="2400" b="1"/>
                <a:t>Trả lời</a:t>
              </a:r>
              <a:endParaRPr lang="en-US" sz="2400" b="1"/>
            </a:p>
          </p:txBody>
        </p:sp>
        <p:sp>
          <p:nvSpPr>
            <p:cNvPr id="12" name="Rectangle: Rounded Corners 11">
              <a:extLst>
                <a:ext uri="{FF2B5EF4-FFF2-40B4-BE49-F238E27FC236}">
                  <a16:creationId xmlns:a16="http://schemas.microsoft.com/office/drawing/2014/main" id="{59FD0BCA-0A38-A533-BC1B-BEC0D1DAB589}"/>
                </a:ext>
              </a:extLst>
            </p:cNvPr>
            <p:cNvSpPr/>
            <p:nvPr/>
          </p:nvSpPr>
          <p:spPr>
            <a:xfrm>
              <a:off x="4846331" y="364720"/>
              <a:ext cx="1697591" cy="466452"/>
            </a:xfrm>
            <a:prstGeom prst="roundRect">
              <a:avLst>
                <a:gd name="adj" fmla="val 3217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3409263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AC2177-75E9-4B6A-9C76-318C6BA2FA99}"/>
              </a:ext>
            </a:extLst>
          </p:cNvPr>
          <p:cNvSpPr/>
          <p:nvPr/>
        </p:nvSpPr>
        <p:spPr>
          <a:xfrm>
            <a:off x="0" y="0"/>
            <a:ext cx="6096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tree in a desert&#10;&#10;Description automatically generated with low confidence">
            <a:extLst>
              <a:ext uri="{FF2B5EF4-FFF2-40B4-BE49-F238E27FC236}">
                <a16:creationId xmlns:a16="http://schemas.microsoft.com/office/drawing/2014/main" id="{08587549-857B-498C-965F-BE67BB558FB9}"/>
              </a:ext>
            </a:extLst>
          </p:cNvPr>
          <p:cNvPicPr>
            <a:picLocks noChangeAspect="1"/>
          </p:cNvPicPr>
          <p:nvPr/>
        </p:nvPicPr>
        <p:blipFill rotWithShape="1">
          <a:blip r:embed="rId2">
            <a:extLst>
              <a:ext uri="{28A0092B-C50C-407E-A947-70E740481C1C}">
                <a14:useLocalDpi xmlns:a14="http://schemas.microsoft.com/office/drawing/2010/main" val="0"/>
              </a:ext>
            </a:extLst>
          </a:blip>
          <a:srcRect r="13285" b="5890"/>
          <a:stretch/>
        </p:blipFill>
        <p:spPr>
          <a:xfrm>
            <a:off x="432846" y="584815"/>
            <a:ext cx="7862070" cy="5688367"/>
          </a:xfrm>
          <a:prstGeom prst="rect">
            <a:avLst/>
          </a:prstGeom>
          <a:ln w="76200">
            <a:solidFill>
              <a:schemeClr val="bg1"/>
            </a:solidFill>
          </a:ln>
        </p:spPr>
      </p:pic>
      <p:sp>
        <p:nvSpPr>
          <p:cNvPr id="2" name="TextBox 1">
            <a:extLst>
              <a:ext uri="{FF2B5EF4-FFF2-40B4-BE49-F238E27FC236}">
                <a16:creationId xmlns:a16="http://schemas.microsoft.com/office/drawing/2014/main" id="{7674BC29-C0F7-4488-83A7-EFE66DDB1DCC}"/>
              </a:ext>
            </a:extLst>
          </p:cNvPr>
          <p:cNvSpPr txBox="1"/>
          <p:nvPr/>
        </p:nvSpPr>
        <p:spPr>
          <a:xfrm>
            <a:off x="8414796" y="2459503"/>
            <a:ext cx="3507128" cy="2640403"/>
          </a:xfrm>
          <a:prstGeom prst="rect">
            <a:avLst/>
          </a:prstGeom>
          <a:noFill/>
        </p:spPr>
        <p:txBody>
          <a:bodyPr wrap="square" rtlCol="0">
            <a:spAutoFit/>
          </a:bodyPr>
          <a:lstStyle/>
          <a:p>
            <a:pPr algn="ctr">
              <a:lnSpc>
                <a:spcPct val="120000"/>
              </a:lnSpc>
            </a:pPr>
            <a:r>
              <a:rPr lang="vi-VN" sz="2800" b="1" i="1" dirty="0"/>
              <a:t>Nếu cơ thể bị thiếu nước, các quá trình sống cơ bản sẽ bị </a:t>
            </a:r>
            <a:r>
              <a:rPr lang="vi-VN" sz="2800" b="1" i="1" dirty="0">
                <a:solidFill>
                  <a:srgbClr val="FF0000"/>
                </a:solidFill>
              </a:rPr>
              <a:t>rối loạn </a:t>
            </a:r>
            <a:r>
              <a:rPr lang="vi-VN" sz="2800" b="1" i="1" dirty="0"/>
              <a:t>và </a:t>
            </a:r>
            <a:r>
              <a:rPr lang="vi-VN" sz="2800" b="1" i="1" dirty="0">
                <a:solidFill>
                  <a:srgbClr val="FF0000"/>
                </a:solidFill>
              </a:rPr>
              <a:t>có thể bị chết.</a:t>
            </a:r>
            <a:endParaRPr lang="en-US" sz="2800" b="1" i="1" dirty="0">
              <a:solidFill>
                <a:srgbClr val="FF0000"/>
              </a:solidFill>
            </a:endParaRPr>
          </a:p>
        </p:txBody>
      </p:sp>
      <p:grpSp>
        <p:nvGrpSpPr>
          <p:cNvPr id="6" name="Group 5">
            <a:extLst>
              <a:ext uri="{FF2B5EF4-FFF2-40B4-BE49-F238E27FC236}">
                <a16:creationId xmlns:a16="http://schemas.microsoft.com/office/drawing/2014/main" id="{4E69E4FC-DA83-B428-999E-4A7F698358E9}"/>
              </a:ext>
            </a:extLst>
          </p:cNvPr>
          <p:cNvGrpSpPr/>
          <p:nvPr/>
        </p:nvGrpSpPr>
        <p:grpSpPr>
          <a:xfrm>
            <a:off x="9208045" y="1677044"/>
            <a:ext cx="1920630" cy="597056"/>
            <a:chOff x="4734813" y="305769"/>
            <a:chExt cx="1920630" cy="597056"/>
          </a:xfrm>
        </p:grpSpPr>
        <p:sp>
          <p:nvSpPr>
            <p:cNvPr id="7" name="Rectangle: Rounded Corners 6">
              <a:extLst>
                <a:ext uri="{FF2B5EF4-FFF2-40B4-BE49-F238E27FC236}">
                  <a16:creationId xmlns:a16="http://schemas.microsoft.com/office/drawing/2014/main" id="{0007F15A-8F3A-0899-6AF9-940C5B16FAD2}"/>
                </a:ext>
              </a:extLst>
            </p:cNvPr>
            <p:cNvSpPr/>
            <p:nvPr/>
          </p:nvSpPr>
          <p:spPr>
            <a:xfrm>
              <a:off x="4734813" y="305769"/>
              <a:ext cx="1920630" cy="597056"/>
            </a:xfrm>
            <a:prstGeom prst="roundRect">
              <a:avLst>
                <a:gd name="adj" fmla="val 32176"/>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540C593-C6C5-F62E-6EF5-17F21CDC6C85}"/>
                </a:ext>
              </a:extLst>
            </p:cNvPr>
            <p:cNvSpPr txBox="1"/>
            <p:nvPr/>
          </p:nvSpPr>
          <p:spPr>
            <a:xfrm>
              <a:off x="5127968" y="371901"/>
              <a:ext cx="1134319" cy="461665"/>
            </a:xfrm>
            <a:prstGeom prst="rect">
              <a:avLst/>
            </a:prstGeom>
            <a:noFill/>
          </p:spPr>
          <p:txBody>
            <a:bodyPr wrap="square" rtlCol="0">
              <a:spAutoFit/>
            </a:bodyPr>
            <a:lstStyle/>
            <a:p>
              <a:r>
                <a:rPr lang="vi-VN" sz="2400" b="1">
                  <a:solidFill>
                    <a:schemeClr val="bg1"/>
                  </a:solidFill>
                </a:rPr>
                <a:t>Trả lời</a:t>
              </a:r>
              <a:endParaRPr lang="en-US" sz="2400" b="1">
                <a:solidFill>
                  <a:schemeClr val="bg1"/>
                </a:solidFill>
              </a:endParaRPr>
            </a:p>
          </p:txBody>
        </p:sp>
        <p:sp>
          <p:nvSpPr>
            <p:cNvPr id="9" name="Rectangle: Rounded Corners 8">
              <a:extLst>
                <a:ext uri="{FF2B5EF4-FFF2-40B4-BE49-F238E27FC236}">
                  <a16:creationId xmlns:a16="http://schemas.microsoft.com/office/drawing/2014/main" id="{D7365A03-E4EC-7971-81B5-93B820FDB4CA}"/>
                </a:ext>
              </a:extLst>
            </p:cNvPr>
            <p:cNvSpPr/>
            <p:nvPr/>
          </p:nvSpPr>
          <p:spPr>
            <a:xfrm>
              <a:off x="4846331" y="364720"/>
              <a:ext cx="1697591" cy="466452"/>
            </a:xfrm>
            <a:prstGeom prst="roundRect">
              <a:avLst>
                <a:gd name="adj" fmla="val 3217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66437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grass, outdoor, person, plant&#10;&#10;Description automatically generated">
            <a:extLst>
              <a:ext uri="{FF2B5EF4-FFF2-40B4-BE49-F238E27FC236}">
                <a16:creationId xmlns:a16="http://schemas.microsoft.com/office/drawing/2014/main" id="{AAB5E6BE-6225-4F3B-8E62-3722DFDC80C0}"/>
              </a:ext>
            </a:extLst>
          </p:cNvPr>
          <p:cNvPicPr>
            <a:picLocks noChangeAspect="1"/>
          </p:cNvPicPr>
          <p:nvPr/>
        </p:nvPicPr>
        <p:blipFill rotWithShape="1">
          <a:blip r:embed="rId2">
            <a:extLst>
              <a:ext uri="{28A0092B-C50C-407E-A947-70E740481C1C}">
                <a14:useLocalDpi xmlns:a14="http://schemas.microsoft.com/office/drawing/2010/main" val="0"/>
              </a:ext>
            </a:extLst>
          </a:blip>
          <a:srcRect t="4677" b="11069"/>
          <a:stretch/>
        </p:blipFill>
        <p:spPr>
          <a:xfrm>
            <a:off x="20" y="1282"/>
            <a:ext cx="12191980" cy="6856718"/>
          </a:xfrm>
          <a:prstGeom prst="rect">
            <a:avLst/>
          </a:prstGeom>
        </p:spPr>
      </p:pic>
      <p:grpSp>
        <p:nvGrpSpPr>
          <p:cNvPr id="8" name="Group 7">
            <a:extLst>
              <a:ext uri="{FF2B5EF4-FFF2-40B4-BE49-F238E27FC236}">
                <a16:creationId xmlns:a16="http://schemas.microsoft.com/office/drawing/2014/main" id="{1F89CE44-A3F5-4473-8214-BEB457FD3066}"/>
              </a:ext>
            </a:extLst>
          </p:cNvPr>
          <p:cNvGrpSpPr/>
          <p:nvPr/>
        </p:nvGrpSpPr>
        <p:grpSpPr>
          <a:xfrm>
            <a:off x="-374249" y="5833641"/>
            <a:ext cx="7110715" cy="1024359"/>
            <a:chOff x="-374249" y="5833641"/>
            <a:chExt cx="7110715" cy="1024359"/>
          </a:xfrm>
        </p:grpSpPr>
        <p:sp>
          <p:nvSpPr>
            <p:cNvPr id="7" name="Parallelogram 6">
              <a:extLst>
                <a:ext uri="{FF2B5EF4-FFF2-40B4-BE49-F238E27FC236}">
                  <a16:creationId xmlns:a16="http://schemas.microsoft.com/office/drawing/2014/main" id="{49C1AD83-5549-484D-B392-CB513A6FFFD4}"/>
                </a:ext>
              </a:extLst>
            </p:cNvPr>
            <p:cNvSpPr/>
            <p:nvPr/>
          </p:nvSpPr>
          <p:spPr>
            <a:xfrm>
              <a:off x="-374249" y="5833641"/>
              <a:ext cx="7110715" cy="1024359"/>
            </a:xfrm>
            <a:prstGeom prst="parallelogram">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59886CB-0409-4625-AD0B-DD5BE7BD5CF9}"/>
                </a:ext>
              </a:extLst>
            </p:cNvPr>
            <p:cNvSpPr txBox="1"/>
            <p:nvPr/>
          </p:nvSpPr>
          <p:spPr>
            <a:xfrm>
              <a:off x="320233" y="6084210"/>
              <a:ext cx="5775767" cy="523220"/>
            </a:xfrm>
            <a:prstGeom prst="rect">
              <a:avLst/>
            </a:prstGeom>
            <a:noFill/>
          </p:spPr>
          <p:txBody>
            <a:bodyPr wrap="square" rtlCol="0">
              <a:spAutoFit/>
            </a:bodyPr>
            <a:lstStyle/>
            <a:p>
              <a:r>
                <a:rPr lang="vi-VN" sz="2800" b="1" i="1" dirty="0">
                  <a:solidFill>
                    <a:schemeClr val="bg1"/>
                  </a:solidFill>
                </a:rPr>
                <a:t>Ruộng lúa úa vàng vì </a:t>
              </a:r>
              <a:r>
                <a:rPr lang="vi-VN" sz="2800" b="1" i="1" dirty="0">
                  <a:solidFill>
                    <a:srgbClr val="00B0F0"/>
                  </a:solidFill>
                </a:rPr>
                <a:t>thiếu nước</a:t>
              </a:r>
              <a:endParaRPr lang="en-US" sz="2800" b="1" i="1" dirty="0">
                <a:solidFill>
                  <a:srgbClr val="00B0F0"/>
                </a:solidFill>
              </a:endParaRPr>
            </a:p>
          </p:txBody>
        </p:sp>
      </p:grpSp>
      <p:sp>
        <p:nvSpPr>
          <p:cNvPr id="9" name="Rectangle: Rounded Corners 8">
            <a:extLst>
              <a:ext uri="{FF2B5EF4-FFF2-40B4-BE49-F238E27FC236}">
                <a16:creationId xmlns:a16="http://schemas.microsoft.com/office/drawing/2014/main" id="{15B50430-A48D-4B1A-AEA3-FE00EE9AC432}"/>
              </a:ext>
            </a:extLst>
          </p:cNvPr>
          <p:cNvSpPr/>
          <p:nvPr/>
        </p:nvSpPr>
        <p:spPr>
          <a:xfrm>
            <a:off x="537941" y="677288"/>
            <a:ext cx="2187615" cy="763929"/>
          </a:xfrm>
          <a:prstGeom prst="roundRect">
            <a:avLst>
              <a:gd name="adj" fmla="val 22727"/>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Ví dụ</a:t>
            </a:r>
            <a:endParaRPr lang="en-US" sz="3200" b="1"/>
          </a:p>
        </p:txBody>
      </p:sp>
    </p:spTree>
    <p:extLst>
      <p:ext uri="{BB962C8B-B14F-4D97-AF65-F5344CB8AC3E}">
        <p14:creationId xmlns:p14="http://schemas.microsoft.com/office/powerpoint/2010/main" val="2275821527"/>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E8534C-0BF8-4E7B-BEC9-A663D3781B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384" y="4716220"/>
            <a:ext cx="4352081" cy="2373081"/>
          </a:xfrm>
          <a:prstGeom prst="rect">
            <a:avLst/>
          </a:prstGeom>
        </p:spPr>
      </p:pic>
      <p:pic>
        <p:nvPicPr>
          <p:cNvPr id="2" name="Picture 1" descr="A picture containing text, vector graphics, toy, doll&#10;&#10;Description automatically generated">
            <a:extLst>
              <a:ext uri="{FF2B5EF4-FFF2-40B4-BE49-F238E27FC236}">
                <a16:creationId xmlns:a16="http://schemas.microsoft.com/office/drawing/2014/main" id="{A851A4E6-0E77-4FAD-B921-98DFA68DD445}"/>
              </a:ext>
            </a:extLst>
          </p:cNvPr>
          <p:cNvPicPr>
            <a:picLocks noChangeAspect="1"/>
          </p:cNvPicPr>
          <p:nvPr/>
        </p:nvPicPr>
        <p:blipFill rotWithShape="1">
          <a:blip r:embed="rId3">
            <a:extLst>
              <a:ext uri="{28A0092B-C50C-407E-A947-70E740481C1C}">
                <a14:useLocalDpi xmlns:a14="http://schemas.microsoft.com/office/drawing/2010/main" val="0"/>
              </a:ext>
            </a:extLst>
          </a:blip>
          <a:srcRect l="24240" t="7801" r="9684" b="14921"/>
          <a:stretch/>
        </p:blipFill>
        <p:spPr>
          <a:xfrm>
            <a:off x="289367" y="185197"/>
            <a:ext cx="1286581" cy="1504708"/>
          </a:xfrm>
          <a:prstGeom prst="rect">
            <a:avLst/>
          </a:prstGeom>
        </p:spPr>
      </p:pic>
      <p:sp>
        <p:nvSpPr>
          <p:cNvPr id="3" name="TextBox 2">
            <a:extLst>
              <a:ext uri="{FF2B5EF4-FFF2-40B4-BE49-F238E27FC236}">
                <a16:creationId xmlns:a16="http://schemas.microsoft.com/office/drawing/2014/main" id="{032E4E46-0796-4983-AE04-A0CD40E333F5}"/>
              </a:ext>
            </a:extLst>
          </p:cNvPr>
          <p:cNvSpPr txBox="1"/>
          <p:nvPr/>
        </p:nvSpPr>
        <p:spPr>
          <a:xfrm>
            <a:off x="1575948" y="337386"/>
            <a:ext cx="10127848" cy="1389996"/>
          </a:xfrm>
          <a:prstGeom prst="rect">
            <a:avLst/>
          </a:prstGeom>
          <a:noFill/>
        </p:spPr>
        <p:txBody>
          <a:bodyPr wrap="square" rtlCol="0">
            <a:spAutoFit/>
          </a:bodyPr>
          <a:lstStyle/>
          <a:p>
            <a:pPr algn="just">
              <a:lnSpc>
                <a:spcPct val="120000"/>
              </a:lnSpc>
            </a:pPr>
            <a:r>
              <a:rPr lang="vi-VN" sz="2400" b="1" dirty="0"/>
              <a:t>Hãy đề xuất cách tiến hành thí nghiệm chứng minh khẳng định: </a:t>
            </a:r>
            <a:r>
              <a:rPr lang="vi-VN" sz="2400" b="1" dirty="0">
                <a:solidFill>
                  <a:srgbClr val="FF0000"/>
                </a:solidFill>
              </a:rPr>
              <a:t>“Nếu thiếu nước trong thời gian dài, cây sẽ bị héo, giảm sức sống và có thể chết”.</a:t>
            </a:r>
            <a:endParaRPr lang="en-US" sz="2400" b="1" dirty="0">
              <a:solidFill>
                <a:srgbClr val="FF0000"/>
              </a:solidFill>
            </a:endParaRPr>
          </a:p>
        </p:txBody>
      </p:sp>
      <p:grpSp>
        <p:nvGrpSpPr>
          <p:cNvPr id="4" name="Group 3">
            <a:extLst>
              <a:ext uri="{FF2B5EF4-FFF2-40B4-BE49-F238E27FC236}">
                <a16:creationId xmlns:a16="http://schemas.microsoft.com/office/drawing/2014/main" id="{17A31130-A2D3-4497-87C1-8A22B1B5391E}"/>
              </a:ext>
            </a:extLst>
          </p:cNvPr>
          <p:cNvGrpSpPr/>
          <p:nvPr/>
        </p:nvGrpSpPr>
        <p:grpSpPr>
          <a:xfrm>
            <a:off x="5135685" y="1689904"/>
            <a:ext cx="1920630" cy="597056"/>
            <a:chOff x="4734813" y="305769"/>
            <a:chExt cx="1920630" cy="597056"/>
          </a:xfrm>
        </p:grpSpPr>
        <p:sp>
          <p:nvSpPr>
            <p:cNvPr id="5" name="Rectangle: Rounded Corners 4">
              <a:extLst>
                <a:ext uri="{FF2B5EF4-FFF2-40B4-BE49-F238E27FC236}">
                  <a16:creationId xmlns:a16="http://schemas.microsoft.com/office/drawing/2014/main" id="{4D82E110-F94B-4642-A103-96829E09E2A3}"/>
                </a:ext>
              </a:extLst>
            </p:cNvPr>
            <p:cNvSpPr/>
            <p:nvPr/>
          </p:nvSpPr>
          <p:spPr>
            <a:xfrm>
              <a:off x="4734813" y="305769"/>
              <a:ext cx="1920630" cy="597056"/>
            </a:xfrm>
            <a:prstGeom prst="roundRect">
              <a:avLst>
                <a:gd name="adj" fmla="val 32176"/>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EE19BEA-45F4-4F58-BC1B-A8BF96062EFB}"/>
                </a:ext>
              </a:extLst>
            </p:cNvPr>
            <p:cNvSpPr txBox="1"/>
            <p:nvPr/>
          </p:nvSpPr>
          <p:spPr>
            <a:xfrm>
              <a:off x="5127968" y="371901"/>
              <a:ext cx="1134319" cy="461665"/>
            </a:xfrm>
            <a:prstGeom prst="rect">
              <a:avLst/>
            </a:prstGeom>
            <a:noFill/>
          </p:spPr>
          <p:txBody>
            <a:bodyPr wrap="square" rtlCol="0">
              <a:spAutoFit/>
            </a:bodyPr>
            <a:lstStyle/>
            <a:p>
              <a:r>
                <a:rPr lang="vi-VN" sz="2400" b="1">
                  <a:solidFill>
                    <a:schemeClr val="bg1"/>
                  </a:solidFill>
                </a:rPr>
                <a:t>Trả lời</a:t>
              </a:r>
              <a:endParaRPr lang="en-US" sz="2400" b="1">
                <a:solidFill>
                  <a:schemeClr val="bg1"/>
                </a:solidFill>
              </a:endParaRPr>
            </a:p>
          </p:txBody>
        </p:sp>
        <p:sp>
          <p:nvSpPr>
            <p:cNvPr id="7" name="Rectangle: Rounded Corners 6">
              <a:extLst>
                <a:ext uri="{FF2B5EF4-FFF2-40B4-BE49-F238E27FC236}">
                  <a16:creationId xmlns:a16="http://schemas.microsoft.com/office/drawing/2014/main" id="{1AB39C31-96BC-4222-B2C5-FA771E58D42F}"/>
                </a:ext>
              </a:extLst>
            </p:cNvPr>
            <p:cNvSpPr/>
            <p:nvPr/>
          </p:nvSpPr>
          <p:spPr>
            <a:xfrm>
              <a:off x="4846331" y="364720"/>
              <a:ext cx="1697591" cy="466452"/>
            </a:xfrm>
            <a:prstGeom prst="roundRect">
              <a:avLst>
                <a:gd name="adj" fmla="val 3217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218" name="Picture 2" descr="Bài 11. Sự hút nước và muối khoáng của rễ - Hoc24">
            <a:extLst>
              <a:ext uri="{FF2B5EF4-FFF2-40B4-BE49-F238E27FC236}">
                <a16:creationId xmlns:a16="http://schemas.microsoft.com/office/drawing/2014/main" id="{0DF77AFD-F916-B9BF-7532-F27538CA32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057"/>
          <a:stretch/>
        </p:blipFill>
        <p:spPr bwMode="auto">
          <a:xfrm>
            <a:off x="2706484" y="2529550"/>
            <a:ext cx="6848475" cy="237308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CD92FF8-EBFD-2805-9CA6-D41589853F24}"/>
              </a:ext>
            </a:extLst>
          </p:cNvPr>
          <p:cNvSpPr txBox="1"/>
          <p:nvPr/>
        </p:nvSpPr>
        <p:spPr>
          <a:xfrm>
            <a:off x="2797215" y="4902632"/>
            <a:ext cx="2766349" cy="400110"/>
          </a:xfrm>
          <a:prstGeom prst="rect">
            <a:avLst/>
          </a:prstGeom>
          <a:noFill/>
        </p:spPr>
        <p:txBody>
          <a:bodyPr wrap="square" rtlCol="0">
            <a:spAutoFit/>
          </a:bodyPr>
          <a:lstStyle/>
          <a:p>
            <a:pPr algn="ctr"/>
            <a:r>
              <a:rPr lang="vi-VN" sz="2000" b="1" dirty="0"/>
              <a:t>Khi hai chậu bén rễ</a:t>
            </a:r>
            <a:endParaRPr lang="en-US" sz="2000" b="1" dirty="0"/>
          </a:p>
        </p:txBody>
      </p:sp>
      <p:sp>
        <p:nvSpPr>
          <p:cNvPr id="11" name="TextBox 10">
            <a:extLst>
              <a:ext uri="{FF2B5EF4-FFF2-40B4-BE49-F238E27FC236}">
                <a16:creationId xmlns:a16="http://schemas.microsoft.com/office/drawing/2014/main" id="{A617C0B2-1FB3-478D-CCD4-6B0450CF1658}"/>
              </a:ext>
            </a:extLst>
          </p:cNvPr>
          <p:cNvSpPr txBox="1"/>
          <p:nvPr/>
        </p:nvSpPr>
        <p:spPr>
          <a:xfrm>
            <a:off x="5969643" y="4792833"/>
            <a:ext cx="3809999" cy="750526"/>
          </a:xfrm>
          <a:prstGeom prst="rect">
            <a:avLst/>
          </a:prstGeom>
          <a:noFill/>
        </p:spPr>
        <p:txBody>
          <a:bodyPr wrap="square" rtlCol="0">
            <a:spAutoFit/>
          </a:bodyPr>
          <a:lstStyle/>
          <a:p>
            <a:pPr algn="ctr">
              <a:lnSpc>
                <a:spcPct val="110000"/>
              </a:lnSpc>
            </a:pPr>
            <a:r>
              <a:rPr lang="vi-VN" sz="2000" b="1" dirty="0"/>
              <a:t>Chỉ có chậu A được tưới nước, chậu B không tưới</a:t>
            </a:r>
            <a:endParaRPr lang="en-US" sz="2000" b="1" dirty="0"/>
          </a:p>
        </p:txBody>
      </p:sp>
    </p:spTree>
    <p:extLst>
      <p:ext uri="{BB962C8B-B14F-4D97-AF65-F5344CB8AC3E}">
        <p14:creationId xmlns:p14="http://schemas.microsoft.com/office/powerpoint/2010/main" val="1723643072"/>
      </p:ext>
    </p:extLst>
  </p:cSld>
  <p:clrMapOvr>
    <a:masterClrMapping/>
  </p:clrMapOvr>
  <mc:AlternateContent xmlns:mc="http://schemas.openxmlformats.org/markup-compatibility/2006" xmlns:p14="http://schemas.microsoft.com/office/powerpoint/2010/main">
    <mc:Choice Requires="p14">
      <p:transition spd="slow" p14:dur="175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1000"/>
                                        <p:tgtEl>
                                          <p:spTgt spid="9218"/>
                                        </p:tgtEl>
                                      </p:cBhvr>
                                    </p:animEffect>
                                    <p:anim calcmode="lin" valueType="num">
                                      <p:cBhvr>
                                        <p:cTn id="13" dur="1000" fill="hold"/>
                                        <p:tgtEl>
                                          <p:spTgt spid="9218"/>
                                        </p:tgtEl>
                                        <p:attrNameLst>
                                          <p:attrName>ppt_x</p:attrName>
                                        </p:attrNameLst>
                                      </p:cBhvr>
                                      <p:tavLst>
                                        <p:tav tm="0">
                                          <p:val>
                                            <p:strVal val="#ppt_x"/>
                                          </p:val>
                                        </p:tav>
                                        <p:tav tm="100000">
                                          <p:val>
                                            <p:strVal val="#ppt_x"/>
                                          </p:val>
                                        </p:tav>
                                      </p:tavLst>
                                    </p:anim>
                                    <p:anim calcmode="lin" valueType="num">
                                      <p:cBhvr>
                                        <p:cTn id="14" dur="1000" fill="hold"/>
                                        <p:tgtEl>
                                          <p:spTgt spid="92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7118FFAA-287F-490F-90F8-6F9923AF003C}"/>
              </a:ext>
            </a:extLst>
          </p:cNvPr>
          <p:cNvSpPr/>
          <p:nvPr/>
        </p:nvSpPr>
        <p:spPr>
          <a:xfrm>
            <a:off x="495300" y="495301"/>
            <a:ext cx="11134725" cy="1766954"/>
          </a:xfrm>
          <a:prstGeom prst="roundRect">
            <a:avLst/>
          </a:prstGeom>
          <a:noFill/>
          <a:ln w="28575">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321E5E5-2C1C-462D-B8A7-8E8195AE0D72}"/>
              </a:ext>
            </a:extLst>
          </p:cNvPr>
          <p:cNvSpPr txBox="1"/>
          <p:nvPr/>
        </p:nvSpPr>
        <p:spPr>
          <a:xfrm>
            <a:off x="1151211" y="785493"/>
            <a:ext cx="10281179" cy="1389996"/>
          </a:xfrm>
          <a:prstGeom prst="rect">
            <a:avLst/>
          </a:prstGeom>
          <a:noFill/>
        </p:spPr>
        <p:txBody>
          <a:bodyPr wrap="square" rtlCol="0">
            <a:spAutoFit/>
          </a:bodyPr>
          <a:lstStyle/>
          <a:p>
            <a:pPr algn="just">
              <a:lnSpc>
                <a:spcPct val="120000"/>
              </a:lnSpc>
            </a:pPr>
            <a:r>
              <a:rPr lang="vi-VN" sz="2400" b="1" i="1" dirty="0"/>
              <a:t>Quan sát một cây trưởng thành to lớn được phát triển từ một hạt nhỏ xíu ban đầu, có bao giờ em tự hỏi: </a:t>
            </a:r>
            <a:r>
              <a:rPr lang="vi-VN" sz="2400" b="1" i="1" dirty="0">
                <a:solidFill>
                  <a:srgbClr val="C00000"/>
                </a:solidFill>
              </a:rPr>
              <a:t>Nhờ đâu mà cây có thể lớn lên được? Nguyên liệu để tạo nên sự hay đổi kì diệu đó là gì?</a:t>
            </a:r>
            <a:endParaRPr lang="en-US" sz="2400" b="1" i="1" dirty="0">
              <a:solidFill>
                <a:srgbClr val="C00000"/>
              </a:solidFill>
            </a:endParaRPr>
          </a:p>
        </p:txBody>
      </p:sp>
      <p:pic>
        <p:nvPicPr>
          <p:cNvPr id="16" name="Picture 15" descr="Icon&#10;&#10;Description automatically generated">
            <a:extLst>
              <a:ext uri="{FF2B5EF4-FFF2-40B4-BE49-F238E27FC236}">
                <a16:creationId xmlns:a16="http://schemas.microsoft.com/office/drawing/2014/main" id="{58F7701B-B761-4B2B-A9F3-24FE3B19BA84}"/>
              </a:ext>
            </a:extLst>
          </p:cNvPr>
          <p:cNvPicPr>
            <a:picLocks noChangeAspect="1"/>
          </p:cNvPicPr>
          <p:nvPr/>
        </p:nvPicPr>
        <p:blipFill rotWithShape="1">
          <a:blip r:embed="rId2">
            <a:extLst>
              <a:ext uri="{28A0092B-C50C-407E-A947-70E740481C1C}">
                <a14:useLocalDpi xmlns:a14="http://schemas.microsoft.com/office/drawing/2010/main" val="0"/>
              </a:ext>
            </a:extLst>
          </a:blip>
          <a:srcRect l="14024" t="14426" r="14362" b="15001"/>
          <a:stretch/>
        </p:blipFill>
        <p:spPr>
          <a:xfrm>
            <a:off x="228002" y="170055"/>
            <a:ext cx="1063215" cy="1047750"/>
          </a:xfrm>
          <a:prstGeom prst="rect">
            <a:avLst/>
          </a:prstGeom>
        </p:spPr>
      </p:pic>
      <p:pic>
        <p:nvPicPr>
          <p:cNvPr id="3074" name="Picture 2">
            <a:extLst>
              <a:ext uri="{FF2B5EF4-FFF2-40B4-BE49-F238E27FC236}">
                <a16:creationId xmlns:a16="http://schemas.microsoft.com/office/drawing/2014/main" id="{BF2BAE27-0F69-477D-71D2-A4E425CBBE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390" y="2785202"/>
            <a:ext cx="11644132" cy="3458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4036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E8534C-0BF8-4E7B-BEC9-A663D3781B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9919" y="4484919"/>
            <a:ext cx="4352081" cy="2373081"/>
          </a:xfrm>
          <a:prstGeom prst="rect">
            <a:avLst/>
          </a:prstGeom>
        </p:spPr>
      </p:pic>
      <p:pic>
        <p:nvPicPr>
          <p:cNvPr id="2" name="Picture 1" descr="A picture containing text, vector graphics, toy, doll&#10;&#10;Description automatically generated">
            <a:extLst>
              <a:ext uri="{FF2B5EF4-FFF2-40B4-BE49-F238E27FC236}">
                <a16:creationId xmlns:a16="http://schemas.microsoft.com/office/drawing/2014/main" id="{A851A4E6-0E77-4FAD-B921-98DFA68DD445}"/>
              </a:ext>
            </a:extLst>
          </p:cNvPr>
          <p:cNvPicPr>
            <a:picLocks noChangeAspect="1"/>
          </p:cNvPicPr>
          <p:nvPr/>
        </p:nvPicPr>
        <p:blipFill rotWithShape="1">
          <a:blip r:embed="rId3">
            <a:extLst>
              <a:ext uri="{28A0092B-C50C-407E-A947-70E740481C1C}">
                <a14:useLocalDpi xmlns:a14="http://schemas.microsoft.com/office/drawing/2010/main" val="0"/>
              </a:ext>
            </a:extLst>
          </a:blip>
          <a:srcRect l="24240" t="7801" r="9684" b="14921"/>
          <a:stretch/>
        </p:blipFill>
        <p:spPr>
          <a:xfrm>
            <a:off x="289367" y="185197"/>
            <a:ext cx="1286581" cy="1504708"/>
          </a:xfrm>
          <a:prstGeom prst="rect">
            <a:avLst/>
          </a:prstGeom>
        </p:spPr>
      </p:pic>
      <p:sp>
        <p:nvSpPr>
          <p:cNvPr id="3" name="TextBox 2">
            <a:extLst>
              <a:ext uri="{FF2B5EF4-FFF2-40B4-BE49-F238E27FC236}">
                <a16:creationId xmlns:a16="http://schemas.microsoft.com/office/drawing/2014/main" id="{032E4E46-0796-4983-AE04-A0CD40E333F5}"/>
              </a:ext>
            </a:extLst>
          </p:cNvPr>
          <p:cNvSpPr txBox="1"/>
          <p:nvPr/>
        </p:nvSpPr>
        <p:spPr>
          <a:xfrm>
            <a:off x="1575948" y="337386"/>
            <a:ext cx="10127848" cy="1389996"/>
          </a:xfrm>
          <a:prstGeom prst="rect">
            <a:avLst/>
          </a:prstGeom>
          <a:noFill/>
        </p:spPr>
        <p:txBody>
          <a:bodyPr wrap="square" rtlCol="0">
            <a:spAutoFit/>
          </a:bodyPr>
          <a:lstStyle/>
          <a:p>
            <a:pPr algn="just">
              <a:lnSpc>
                <a:spcPct val="120000"/>
              </a:lnSpc>
            </a:pPr>
            <a:r>
              <a:rPr lang="vi-VN" sz="2400" b="1" dirty="0"/>
              <a:t>Hãy đề xuất cách tiến hành thí nghiệm chứng minh khẳng định: </a:t>
            </a:r>
            <a:r>
              <a:rPr lang="vi-VN" sz="2400" b="1" dirty="0">
                <a:solidFill>
                  <a:srgbClr val="FF0000"/>
                </a:solidFill>
              </a:rPr>
              <a:t>“Nếu thiếu nước trong thời gian dài, cây sẽ bị héo, giảm sức sống và có thể chết”.</a:t>
            </a:r>
            <a:endParaRPr lang="en-US" sz="2400" b="1" dirty="0">
              <a:solidFill>
                <a:srgbClr val="FF0000"/>
              </a:solidFill>
            </a:endParaRPr>
          </a:p>
        </p:txBody>
      </p:sp>
      <p:grpSp>
        <p:nvGrpSpPr>
          <p:cNvPr id="4" name="Group 3">
            <a:extLst>
              <a:ext uri="{FF2B5EF4-FFF2-40B4-BE49-F238E27FC236}">
                <a16:creationId xmlns:a16="http://schemas.microsoft.com/office/drawing/2014/main" id="{17A31130-A2D3-4497-87C1-8A22B1B5391E}"/>
              </a:ext>
            </a:extLst>
          </p:cNvPr>
          <p:cNvGrpSpPr/>
          <p:nvPr/>
        </p:nvGrpSpPr>
        <p:grpSpPr>
          <a:xfrm>
            <a:off x="5135685" y="1689904"/>
            <a:ext cx="1920630" cy="597056"/>
            <a:chOff x="4734813" y="305769"/>
            <a:chExt cx="1920630" cy="597056"/>
          </a:xfrm>
        </p:grpSpPr>
        <p:sp>
          <p:nvSpPr>
            <p:cNvPr id="5" name="Rectangle: Rounded Corners 4">
              <a:extLst>
                <a:ext uri="{FF2B5EF4-FFF2-40B4-BE49-F238E27FC236}">
                  <a16:creationId xmlns:a16="http://schemas.microsoft.com/office/drawing/2014/main" id="{4D82E110-F94B-4642-A103-96829E09E2A3}"/>
                </a:ext>
              </a:extLst>
            </p:cNvPr>
            <p:cNvSpPr/>
            <p:nvPr/>
          </p:nvSpPr>
          <p:spPr>
            <a:xfrm>
              <a:off x="4734813" y="305769"/>
              <a:ext cx="1920630" cy="597056"/>
            </a:xfrm>
            <a:prstGeom prst="roundRect">
              <a:avLst>
                <a:gd name="adj" fmla="val 32176"/>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EE19BEA-45F4-4F58-BC1B-A8BF96062EFB}"/>
                </a:ext>
              </a:extLst>
            </p:cNvPr>
            <p:cNvSpPr txBox="1"/>
            <p:nvPr/>
          </p:nvSpPr>
          <p:spPr>
            <a:xfrm>
              <a:off x="5127968" y="371901"/>
              <a:ext cx="1134319" cy="461665"/>
            </a:xfrm>
            <a:prstGeom prst="rect">
              <a:avLst/>
            </a:prstGeom>
            <a:noFill/>
          </p:spPr>
          <p:txBody>
            <a:bodyPr wrap="square" rtlCol="0">
              <a:spAutoFit/>
            </a:bodyPr>
            <a:lstStyle/>
            <a:p>
              <a:r>
                <a:rPr lang="vi-VN" sz="2400" b="1">
                  <a:solidFill>
                    <a:schemeClr val="bg1"/>
                  </a:solidFill>
                </a:rPr>
                <a:t>Trả lời</a:t>
              </a:r>
              <a:endParaRPr lang="en-US" sz="2400" b="1">
                <a:solidFill>
                  <a:schemeClr val="bg1"/>
                </a:solidFill>
              </a:endParaRPr>
            </a:p>
          </p:txBody>
        </p:sp>
        <p:sp>
          <p:nvSpPr>
            <p:cNvPr id="7" name="Rectangle: Rounded Corners 6">
              <a:extLst>
                <a:ext uri="{FF2B5EF4-FFF2-40B4-BE49-F238E27FC236}">
                  <a16:creationId xmlns:a16="http://schemas.microsoft.com/office/drawing/2014/main" id="{1AB39C31-96BC-4222-B2C5-FA771E58D42F}"/>
                </a:ext>
              </a:extLst>
            </p:cNvPr>
            <p:cNvSpPr/>
            <p:nvPr/>
          </p:nvSpPr>
          <p:spPr>
            <a:xfrm>
              <a:off x="4846331" y="364720"/>
              <a:ext cx="1697591" cy="466452"/>
            </a:xfrm>
            <a:prstGeom prst="roundRect">
              <a:avLst>
                <a:gd name="adj" fmla="val 3217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0B65A7B7-7FE0-1CF6-A15C-12E891536506}"/>
              </a:ext>
            </a:extLst>
          </p:cNvPr>
          <p:cNvSpPr txBox="1"/>
          <p:nvPr/>
        </p:nvSpPr>
        <p:spPr>
          <a:xfrm>
            <a:off x="695168" y="2373081"/>
            <a:ext cx="11085654" cy="2864630"/>
          </a:xfrm>
          <a:prstGeom prst="rect">
            <a:avLst/>
          </a:prstGeom>
          <a:noFill/>
        </p:spPr>
        <p:txBody>
          <a:bodyPr wrap="square" rtlCol="0">
            <a:spAutoFit/>
          </a:bodyPr>
          <a:lstStyle>
            <a:defPPr>
              <a:defRPr lang="en-US"/>
            </a:defPPr>
            <a:lvl1pPr algn="just">
              <a:lnSpc>
                <a:spcPct val="120000"/>
              </a:lnSpc>
              <a:defRPr sz="2400" b="1"/>
            </a:lvl1pPr>
          </a:lstStyle>
          <a:p>
            <a:pPr>
              <a:spcAft>
                <a:spcPts val="400"/>
              </a:spcAft>
            </a:pPr>
            <a:r>
              <a:rPr lang="vi-VN" dirty="0">
                <a:solidFill>
                  <a:srgbClr val="0070C0"/>
                </a:solidFill>
              </a:rPr>
              <a:t>Thí nghiệm:</a:t>
            </a:r>
          </a:p>
          <a:p>
            <a:pPr marL="342900" indent="-342900">
              <a:spcAft>
                <a:spcPts val="400"/>
              </a:spcAft>
              <a:buFont typeface="Wingdings" panose="05000000000000000000" pitchFamily="2" charset="2"/>
              <a:buChar char="§"/>
            </a:pPr>
            <a:r>
              <a:rPr lang="vi-VN" dirty="0"/>
              <a:t>Trồng 2 chậu lúa vào 2 chậu A và B đến khi 2 cây phát triển khỏe mạnh.</a:t>
            </a:r>
          </a:p>
          <a:p>
            <a:pPr marL="342900" indent="-342900">
              <a:spcAft>
                <a:spcPts val="400"/>
              </a:spcAft>
              <a:buFont typeface="Wingdings" panose="05000000000000000000" pitchFamily="2" charset="2"/>
              <a:buChar char="§"/>
            </a:pPr>
            <a:r>
              <a:rPr lang="vi-VN" dirty="0"/>
              <a:t>Sau đó, chậu A được tưới nước thường xuyên, chậu B không được tưới nước trong thời gian dài.</a:t>
            </a:r>
          </a:p>
          <a:p>
            <a:pPr marL="342900" indent="-342900">
              <a:spcAft>
                <a:spcPts val="400"/>
              </a:spcAft>
              <a:buFont typeface="Wingdings" panose="05000000000000000000" pitchFamily="2" charset="2"/>
              <a:buChar char="§"/>
            </a:pPr>
            <a:r>
              <a:rPr lang="vi-VN" dirty="0"/>
              <a:t>Sau một thời gian, cây lúa ở chậu A phát triển tốt, còn cây ở chậu B bị héo và có dấu hiệu giảm sức sống và chết.</a:t>
            </a:r>
          </a:p>
        </p:txBody>
      </p:sp>
    </p:spTree>
    <p:extLst>
      <p:ext uri="{BB962C8B-B14F-4D97-AF65-F5344CB8AC3E}">
        <p14:creationId xmlns:p14="http://schemas.microsoft.com/office/powerpoint/2010/main" val="3234516222"/>
      </p:ext>
    </p:extLst>
  </p:cSld>
  <p:clrMapOvr>
    <a:masterClrMapping/>
  </p:clrMapOvr>
  <mc:AlternateContent xmlns:mc="http://schemas.openxmlformats.org/markup-compatibility/2006" xmlns:p14="http://schemas.microsoft.com/office/powerpoint/2010/main">
    <mc:Choice Requires="p14">
      <p:transition spd="slow" p14:dur="175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vector graphics, toy, doll&#10;&#10;Description automatically generated">
            <a:extLst>
              <a:ext uri="{FF2B5EF4-FFF2-40B4-BE49-F238E27FC236}">
                <a16:creationId xmlns:a16="http://schemas.microsoft.com/office/drawing/2014/main" id="{A851A4E6-0E77-4FAD-B921-98DFA68DD445}"/>
              </a:ext>
            </a:extLst>
          </p:cNvPr>
          <p:cNvPicPr>
            <a:picLocks noChangeAspect="1"/>
          </p:cNvPicPr>
          <p:nvPr/>
        </p:nvPicPr>
        <p:blipFill rotWithShape="1">
          <a:blip r:embed="rId2">
            <a:extLst>
              <a:ext uri="{28A0092B-C50C-407E-A947-70E740481C1C}">
                <a14:useLocalDpi xmlns:a14="http://schemas.microsoft.com/office/drawing/2010/main" val="0"/>
              </a:ext>
            </a:extLst>
          </a:blip>
          <a:srcRect l="24240" t="7801" r="9684" b="14921"/>
          <a:stretch/>
        </p:blipFill>
        <p:spPr>
          <a:xfrm>
            <a:off x="10780923" y="769319"/>
            <a:ext cx="1286581" cy="1504708"/>
          </a:xfrm>
          <a:prstGeom prst="rect">
            <a:avLst/>
          </a:prstGeom>
        </p:spPr>
      </p:pic>
      <p:grpSp>
        <p:nvGrpSpPr>
          <p:cNvPr id="4" name="Group 3">
            <a:extLst>
              <a:ext uri="{FF2B5EF4-FFF2-40B4-BE49-F238E27FC236}">
                <a16:creationId xmlns:a16="http://schemas.microsoft.com/office/drawing/2014/main" id="{17A31130-A2D3-4497-87C1-8A22B1B5391E}"/>
              </a:ext>
            </a:extLst>
          </p:cNvPr>
          <p:cNvGrpSpPr/>
          <p:nvPr/>
        </p:nvGrpSpPr>
        <p:grpSpPr>
          <a:xfrm>
            <a:off x="5135684" y="1613483"/>
            <a:ext cx="1920630" cy="597056"/>
            <a:chOff x="4734813" y="305769"/>
            <a:chExt cx="1920630" cy="597056"/>
          </a:xfrm>
        </p:grpSpPr>
        <p:sp>
          <p:nvSpPr>
            <p:cNvPr id="5" name="Rectangle: Rounded Corners 4">
              <a:extLst>
                <a:ext uri="{FF2B5EF4-FFF2-40B4-BE49-F238E27FC236}">
                  <a16:creationId xmlns:a16="http://schemas.microsoft.com/office/drawing/2014/main" id="{4D82E110-F94B-4642-A103-96829E09E2A3}"/>
                </a:ext>
              </a:extLst>
            </p:cNvPr>
            <p:cNvSpPr/>
            <p:nvPr/>
          </p:nvSpPr>
          <p:spPr>
            <a:xfrm>
              <a:off x="4734813" y="305769"/>
              <a:ext cx="1920630" cy="597056"/>
            </a:xfrm>
            <a:prstGeom prst="roundRect">
              <a:avLst>
                <a:gd name="adj" fmla="val 32176"/>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EE19BEA-45F4-4F58-BC1B-A8BF96062EFB}"/>
                </a:ext>
              </a:extLst>
            </p:cNvPr>
            <p:cNvSpPr txBox="1"/>
            <p:nvPr/>
          </p:nvSpPr>
          <p:spPr>
            <a:xfrm>
              <a:off x="5127968" y="371901"/>
              <a:ext cx="1134319" cy="461665"/>
            </a:xfrm>
            <a:prstGeom prst="rect">
              <a:avLst/>
            </a:prstGeom>
            <a:noFill/>
          </p:spPr>
          <p:txBody>
            <a:bodyPr wrap="square" rtlCol="0">
              <a:spAutoFit/>
            </a:bodyPr>
            <a:lstStyle/>
            <a:p>
              <a:r>
                <a:rPr lang="vi-VN" sz="2400" b="1">
                  <a:solidFill>
                    <a:schemeClr val="bg1"/>
                  </a:solidFill>
                </a:rPr>
                <a:t>Trả lời</a:t>
              </a:r>
              <a:endParaRPr lang="en-US" sz="2400" b="1">
                <a:solidFill>
                  <a:schemeClr val="bg1"/>
                </a:solidFill>
              </a:endParaRPr>
            </a:p>
          </p:txBody>
        </p:sp>
        <p:sp>
          <p:nvSpPr>
            <p:cNvPr id="7" name="Rectangle: Rounded Corners 6">
              <a:extLst>
                <a:ext uri="{FF2B5EF4-FFF2-40B4-BE49-F238E27FC236}">
                  <a16:creationId xmlns:a16="http://schemas.microsoft.com/office/drawing/2014/main" id="{1AB39C31-96BC-4222-B2C5-FA771E58D42F}"/>
                </a:ext>
              </a:extLst>
            </p:cNvPr>
            <p:cNvSpPr/>
            <p:nvPr/>
          </p:nvSpPr>
          <p:spPr>
            <a:xfrm>
              <a:off x="4846331" y="364720"/>
              <a:ext cx="1697591" cy="466452"/>
            </a:xfrm>
            <a:prstGeom prst="roundRect">
              <a:avLst>
                <a:gd name="adj" fmla="val 3217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42" name="Picture 2" descr="Triệu chứng nôn và bệnh tiêu chảy cấp trẻ em - Benh.vn">
            <a:extLst>
              <a:ext uri="{FF2B5EF4-FFF2-40B4-BE49-F238E27FC236}">
                <a16:creationId xmlns:a16="http://schemas.microsoft.com/office/drawing/2014/main" id="{C786EB7F-2505-6944-5DE5-1BF37DE55F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4283"/>
          <a:stretch/>
        </p:blipFill>
        <p:spPr bwMode="auto">
          <a:xfrm>
            <a:off x="-1922" y="0"/>
            <a:ext cx="2120089" cy="20555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E1E5CFE-65FD-E12D-179E-96DEDAA6414C}"/>
              </a:ext>
            </a:extLst>
          </p:cNvPr>
          <p:cNvSpPr txBox="1"/>
          <p:nvPr/>
        </p:nvSpPr>
        <p:spPr>
          <a:xfrm>
            <a:off x="912468" y="2457820"/>
            <a:ext cx="10367058" cy="1469170"/>
          </a:xfrm>
          <a:prstGeom prst="roundRect">
            <a:avLst>
              <a:gd name="adj" fmla="val 4532"/>
            </a:avLst>
          </a:prstGeom>
          <a:noFill/>
          <a:ln w="28575">
            <a:solidFill>
              <a:srgbClr val="002060"/>
            </a:solidFill>
            <a:prstDash val="sysDash"/>
          </a:ln>
        </p:spPr>
        <p:txBody>
          <a:bodyPr wrap="square" rtlCol="0" anchor="ctr">
            <a:spAutoFit/>
          </a:bodyPr>
          <a:lstStyle>
            <a:defPPr>
              <a:defRPr lang="en-US"/>
            </a:defPPr>
            <a:lvl1pPr algn="just">
              <a:lnSpc>
                <a:spcPct val="120000"/>
              </a:lnSpc>
              <a:spcAft>
                <a:spcPts val="400"/>
              </a:spcAft>
              <a:defRPr sz="2400" b="1">
                <a:solidFill>
                  <a:srgbClr val="0070C0"/>
                </a:solidFill>
              </a:defRPr>
            </a:lvl1pPr>
          </a:lstStyle>
          <a:p>
            <a:pPr marL="342900" indent="-342900">
              <a:buFont typeface="Courier New" panose="02070309020205020404" pitchFamily="49" charset="0"/>
              <a:buChar char="o"/>
            </a:pPr>
            <a:r>
              <a:rPr lang="vi-VN" dirty="0">
                <a:solidFill>
                  <a:schemeClr val="tx1"/>
                </a:solidFill>
              </a:rPr>
              <a:t>Khi bị nôn, sốt cao hoặc tiêu chảy, cơ thể bị </a:t>
            </a:r>
            <a:r>
              <a:rPr lang="vi-VN" dirty="0"/>
              <a:t>mất rất nhiều nước. </a:t>
            </a:r>
          </a:p>
          <a:p>
            <a:pPr marL="342900" indent="-342900">
              <a:buFont typeface="Courier New" panose="02070309020205020404" pitchFamily="49" charset="0"/>
              <a:buChar char="o"/>
            </a:pPr>
            <a:r>
              <a:rPr lang="vi-VN" dirty="0">
                <a:solidFill>
                  <a:schemeClr val="tx1"/>
                </a:solidFill>
              </a:rPr>
              <a:t>Trong trường hợp đó, em cần bổ sung nước cho cơ thể bằng các phương pháp </a:t>
            </a:r>
            <a:r>
              <a:rPr lang="vi-VN" dirty="0">
                <a:solidFill>
                  <a:srgbClr val="FF0000"/>
                </a:solidFill>
              </a:rPr>
              <a:t>như truyền nước, uống điện giải, ...</a:t>
            </a:r>
            <a:endParaRPr lang="en-US" dirty="0">
              <a:solidFill>
                <a:srgbClr val="FF0000"/>
              </a:solidFill>
            </a:endParaRPr>
          </a:p>
        </p:txBody>
      </p:sp>
      <p:pic>
        <p:nvPicPr>
          <p:cNvPr id="10252" name="Picture 12" descr="Oresol 245 - Thuốc biệt dược, công dụng , cách dùng - VD-22037-14">
            <a:extLst>
              <a:ext uri="{FF2B5EF4-FFF2-40B4-BE49-F238E27FC236}">
                <a16:creationId xmlns:a16="http://schemas.microsoft.com/office/drawing/2014/main" id="{CF2278AE-684B-A019-1C05-BB0F8017F2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310" t="12231" r="3842" b="4224"/>
          <a:stretch/>
        </p:blipFill>
        <p:spPr bwMode="auto">
          <a:xfrm>
            <a:off x="1844239" y="4417153"/>
            <a:ext cx="2766350" cy="1984556"/>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TIÊU CHẢY NHIỄM TRÙNG Ở TRẺ EM | TT Y tế Quận 6">
            <a:extLst>
              <a:ext uri="{FF2B5EF4-FFF2-40B4-BE49-F238E27FC236}">
                <a16:creationId xmlns:a16="http://schemas.microsoft.com/office/drawing/2014/main" id="{2CBB9AEC-ABC0-8286-26EC-861DF8BF8A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0436" y="4309294"/>
            <a:ext cx="5476875" cy="220027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A3B6B82-2535-E3E3-C694-0E1EAB7B81E6}"/>
              </a:ext>
            </a:extLst>
          </p:cNvPr>
          <p:cNvSpPr txBox="1"/>
          <p:nvPr/>
        </p:nvSpPr>
        <p:spPr>
          <a:xfrm>
            <a:off x="2013996" y="348431"/>
            <a:ext cx="9032230" cy="946798"/>
          </a:xfrm>
          <a:prstGeom prst="rect">
            <a:avLst/>
          </a:prstGeom>
          <a:noFill/>
        </p:spPr>
        <p:txBody>
          <a:bodyPr wrap="square" rtlCol="0">
            <a:spAutoFit/>
          </a:bodyPr>
          <a:lstStyle>
            <a:defPPr>
              <a:defRPr lang="en-US"/>
            </a:defPPr>
            <a:lvl1pPr algn="just">
              <a:lnSpc>
                <a:spcPct val="120000"/>
              </a:lnSpc>
              <a:defRPr sz="2400" b="1"/>
            </a:lvl1pPr>
          </a:lstStyle>
          <a:p>
            <a:r>
              <a:rPr lang="vi-VN" dirty="0"/>
              <a:t>Khi bị nôn, sốt cao hoặc tiêu chảy, cơ thể bị mất nước nhiều. </a:t>
            </a:r>
          </a:p>
          <a:p>
            <a:r>
              <a:rPr lang="vi-VN" dirty="0"/>
              <a:t>Trong trường hợp đó, em cần làm gì?</a:t>
            </a:r>
            <a:endParaRPr lang="en-US" dirty="0"/>
          </a:p>
        </p:txBody>
      </p:sp>
    </p:spTree>
    <p:extLst>
      <p:ext uri="{BB962C8B-B14F-4D97-AF65-F5344CB8AC3E}">
        <p14:creationId xmlns:p14="http://schemas.microsoft.com/office/powerpoint/2010/main" val="12726555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252"/>
                                        </p:tgtEl>
                                        <p:attrNameLst>
                                          <p:attrName>style.visibility</p:attrName>
                                        </p:attrNameLst>
                                      </p:cBhvr>
                                      <p:to>
                                        <p:strVal val="visible"/>
                                      </p:to>
                                    </p:set>
                                    <p:animEffect transition="in" filter="fade">
                                      <p:cBhvr>
                                        <p:cTn id="19" dur="1000"/>
                                        <p:tgtEl>
                                          <p:spTgt spid="10252"/>
                                        </p:tgtEl>
                                      </p:cBhvr>
                                    </p:animEffect>
                                    <p:anim calcmode="lin" valueType="num">
                                      <p:cBhvr>
                                        <p:cTn id="20" dur="1000" fill="hold"/>
                                        <p:tgtEl>
                                          <p:spTgt spid="10252"/>
                                        </p:tgtEl>
                                        <p:attrNameLst>
                                          <p:attrName>ppt_x</p:attrName>
                                        </p:attrNameLst>
                                      </p:cBhvr>
                                      <p:tavLst>
                                        <p:tav tm="0">
                                          <p:val>
                                            <p:strVal val="#ppt_x"/>
                                          </p:val>
                                        </p:tav>
                                        <p:tav tm="100000">
                                          <p:val>
                                            <p:strVal val="#ppt_x"/>
                                          </p:val>
                                        </p:tav>
                                      </p:tavLst>
                                    </p:anim>
                                    <p:anim calcmode="lin" valueType="num">
                                      <p:cBhvr>
                                        <p:cTn id="21" dur="1000" fill="hold"/>
                                        <p:tgtEl>
                                          <p:spTgt spid="1025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54"/>
                                        </p:tgtEl>
                                        <p:attrNameLst>
                                          <p:attrName>style.visibility</p:attrName>
                                        </p:attrNameLst>
                                      </p:cBhvr>
                                      <p:to>
                                        <p:strVal val="visible"/>
                                      </p:to>
                                    </p:set>
                                    <p:animEffect transition="in" filter="fade">
                                      <p:cBhvr>
                                        <p:cTn id="24" dur="1000"/>
                                        <p:tgtEl>
                                          <p:spTgt spid="10254"/>
                                        </p:tgtEl>
                                      </p:cBhvr>
                                    </p:animEffect>
                                    <p:anim calcmode="lin" valueType="num">
                                      <p:cBhvr>
                                        <p:cTn id="25" dur="1000" fill="hold"/>
                                        <p:tgtEl>
                                          <p:spTgt spid="10254"/>
                                        </p:tgtEl>
                                        <p:attrNameLst>
                                          <p:attrName>ppt_x</p:attrName>
                                        </p:attrNameLst>
                                      </p:cBhvr>
                                      <p:tavLst>
                                        <p:tav tm="0">
                                          <p:val>
                                            <p:strVal val="#ppt_x"/>
                                          </p:val>
                                        </p:tav>
                                        <p:tav tm="100000">
                                          <p:val>
                                            <p:strVal val="#ppt_x"/>
                                          </p:val>
                                        </p:tav>
                                      </p:tavLst>
                                    </p:anim>
                                    <p:anim calcmode="lin" valueType="num">
                                      <p:cBhvr>
                                        <p:cTn id="26" dur="1000" fill="hold"/>
                                        <p:tgtEl>
                                          <p:spTgt spid="102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B2AC483-7FC7-4E94-9034-02CF6D857F4C}"/>
              </a:ext>
            </a:extLst>
          </p:cNvPr>
          <p:cNvGrpSpPr/>
          <p:nvPr/>
        </p:nvGrpSpPr>
        <p:grpSpPr>
          <a:xfrm>
            <a:off x="-1729426" y="-2649532"/>
            <a:ext cx="10489162" cy="8655439"/>
            <a:chOff x="53641" y="-1884122"/>
            <a:chExt cx="9028752" cy="7450339"/>
          </a:xfrm>
          <a:blipFill dpi="0" rotWithShape="1">
            <a:blip r:embed="rId2"/>
            <a:srcRect/>
            <a:stretch>
              <a:fillRect t="24000" b="-3000"/>
            </a:stretch>
          </a:blipFill>
        </p:grpSpPr>
        <p:sp>
          <p:nvSpPr>
            <p:cNvPr id="3" name="Diamond 2">
              <a:extLst>
                <a:ext uri="{FF2B5EF4-FFF2-40B4-BE49-F238E27FC236}">
                  <a16:creationId xmlns:a16="http://schemas.microsoft.com/office/drawing/2014/main" id="{3054A839-C019-4DA9-82F9-43E02A5E83BA}"/>
                </a:ext>
              </a:extLst>
            </p:cNvPr>
            <p:cNvSpPr/>
            <p:nvPr/>
          </p:nvSpPr>
          <p:spPr>
            <a:xfrm>
              <a:off x="1581624" y="1141292"/>
              <a:ext cx="2916820" cy="291682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iamond 3">
              <a:extLst>
                <a:ext uri="{FF2B5EF4-FFF2-40B4-BE49-F238E27FC236}">
                  <a16:creationId xmlns:a16="http://schemas.microsoft.com/office/drawing/2014/main" id="{1AC8BCD8-F3F0-4C17-A31C-85D5CFE9E00C}"/>
                </a:ext>
              </a:extLst>
            </p:cNvPr>
            <p:cNvSpPr/>
            <p:nvPr/>
          </p:nvSpPr>
          <p:spPr>
            <a:xfrm>
              <a:off x="3109607" y="2649397"/>
              <a:ext cx="2916820" cy="291682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iamond 4">
              <a:extLst>
                <a:ext uri="{FF2B5EF4-FFF2-40B4-BE49-F238E27FC236}">
                  <a16:creationId xmlns:a16="http://schemas.microsoft.com/office/drawing/2014/main" id="{ACCEC993-E34D-4004-AD83-9F62572EB660}"/>
                </a:ext>
              </a:extLst>
            </p:cNvPr>
            <p:cNvSpPr/>
            <p:nvPr/>
          </p:nvSpPr>
          <p:spPr>
            <a:xfrm>
              <a:off x="4637590" y="1141292"/>
              <a:ext cx="2916820" cy="291682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a:extLst>
                <a:ext uri="{FF2B5EF4-FFF2-40B4-BE49-F238E27FC236}">
                  <a16:creationId xmlns:a16="http://schemas.microsoft.com/office/drawing/2014/main" id="{5AEE208C-28EA-49F7-9B3B-1E3E3BDCC127}"/>
                </a:ext>
              </a:extLst>
            </p:cNvPr>
            <p:cNvSpPr/>
            <p:nvPr/>
          </p:nvSpPr>
          <p:spPr>
            <a:xfrm>
              <a:off x="3109607" y="-371415"/>
              <a:ext cx="2916820" cy="291682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amond 7">
              <a:extLst>
                <a:ext uri="{FF2B5EF4-FFF2-40B4-BE49-F238E27FC236}">
                  <a16:creationId xmlns:a16="http://schemas.microsoft.com/office/drawing/2014/main" id="{2166014E-9A17-429C-B050-18747AB6AB3C}"/>
                </a:ext>
              </a:extLst>
            </p:cNvPr>
            <p:cNvSpPr/>
            <p:nvPr/>
          </p:nvSpPr>
          <p:spPr>
            <a:xfrm>
              <a:off x="53641" y="-371415"/>
              <a:ext cx="2916820" cy="291682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8">
              <a:extLst>
                <a:ext uri="{FF2B5EF4-FFF2-40B4-BE49-F238E27FC236}">
                  <a16:creationId xmlns:a16="http://schemas.microsoft.com/office/drawing/2014/main" id="{09AD0592-8CB9-45E9-B035-ED2567A1E37C}"/>
                </a:ext>
              </a:extLst>
            </p:cNvPr>
            <p:cNvSpPr/>
            <p:nvPr/>
          </p:nvSpPr>
          <p:spPr>
            <a:xfrm>
              <a:off x="1581624" y="-1884122"/>
              <a:ext cx="2916820" cy="291682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iamond 9">
              <a:extLst>
                <a:ext uri="{FF2B5EF4-FFF2-40B4-BE49-F238E27FC236}">
                  <a16:creationId xmlns:a16="http://schemas.microsoft.com/office/drawing/2014/main" id="{3B262253-560C-4088-B568-8D1E58B66B86}"/>
                </a:ext>
              </a:extLst>
            </p:cNvPr>
            <p:cNvSpPr/>
            <p:nvPr/>
          </p:nvSpPr>
          <p:spPr>
            <a:xfrm>
              <a:off x="4637590" y="-1879520"/>
              <a:ext cx="2916820" cy="291682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amond 10">
              <a:extLst>
                <a:ext uri="{FF2B5EF4-FFF2-40B4-BE49-F238E27FC236}">
                  <a16:creationId xmlns:a16="http://schemas.microsoft.com/office/drawing/2014/main" id="{24559484-CCF6-4FC3-A8DA-9A0FA75B6CD2}"/>
                </a:ext>
              </a:extLst>
            </p:cNvPr>
            <p:cNvSpPr/>
            <p:nvPr/>
          </p:nvSpPr>
          <p:spPr>
            <a:xfrm>
              <a:off x="6165573" y="-371415"/>
              <a:ext cx="2916820" cy="291682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Diamond 11">
            <a:extLst>
              <a:ext uri="{FF2B5EF4-FFF2-40B4-BE49-F238E27FC236}">
                <a16:creationId xmlns:a16="http://schemas.microsoft.com/office/drawing/2014/main" id="{165CCEA5-5E47-4D24-B0D6-B1BF1913641B}"/>
              </a:ext>
            </a:extLst>
          </p:cNvPr>
          <p:cNvSpPr/>
          <p:nvPr/>
        </p:nvSpPr>
        <p:spPr>
          <a:xfrm>
            <a:off x="-6480150" y="1510814"/>
            <a:ext cx="10243198" cy="10243198"/>
          </a:xfrm>
          <a:prstGeom prst="diamond">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iamond 12">
            <a:extLst>
              <a:ext uri="{FF2B5EF4-FFF2-40B4-BE49-F238E27FC236}">
                <a16:creationId xmlns:a16="http://schemas.microsoft.com/office/drawing/2014/main" id="{353AE317-9326-46C3-9040-8D7A8BB5BEFF}"/>
              </a:ext>
            </a:extLst>
          </p:cNvPr>
          <p:cNvSpPr/>
          <p:nvPr/>
        </p:nvSpPr>
        <p:spPr>
          <a:xfrm>
            <a:off x="-1195903" y="3758361"/>
            <a:ext cx="10243198" cy="10243198"/>
          </a:xfrm>
          <a:prstGeom prst="diamond">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4E2EE86-F0D5-47EB-80A5-7899E16A8E1B}"/>
              </a:ext>
            </a:extLst>
          </p:cNvPr>
          <p:cNvSpPr txBox="1"/>
          <p:nvPr/>
        </p:nvSpPr>
        <p:spPr>
          <a:xfrm>
            <a:off x="6854581" y="3400806"/>
            <a:ext cx="5209463" cy="2085827"/>
          </a:xfrm>
          <a:prstGeom prst="rect">
            <a:avLst/>
          </a:prstGeom>
          <a:noFill/>
        </p:spPr>
        <p:txBody>
          <a:bodyPr wrap="square" rtlCol="0">
            <a:spAutoFit/>
          </a:bodyPr>
          <a:lstStyle/>
          <a:p>
            <a:pPr algn="ctr">
              <a:lnSpc>
                <a:spcPct val="110000"/>
              </a:lnSpc>
            </a:pPr>
            <a:r>
              <a:rPr lang="vi-VN" sz="4000" b="1" dirty="0"/>
              <a:t>VAI TRÒ CỦA CHẤT DINH DƯỠNG ĐỐI VỚI SINH VẬT</a:t>
            </a:r>
            <a:endParaRPr lang="en-US" sz="4000" b="1" dirty="0"/>
          </a:p>
        </p:txBody>
      </p:sp>
      <p:grpSp>
        <p:nvGrpSpPr>
          <p:cNvPr id="16" name="Group 15">
            <a:extLst>
              <a:ext uri="{FF2B5EF4-FFF2-40B4-BE49-F238E27FC236}">
                <a16:creationId xmlns:a16="http://schemas.microsoft.com/office/drawing/2014/main" id="{8C1FD1B0-EF61-4C11-AC0D-9461515785B9}"/>
              </a:ext>
            </a:extLst>
          </p:cNvPr>
          <p:cNvGrpSpPr/>
          <p:nvPr/>
        </p:nvGrpSpPr>
        <p:grpSpPr>
          <a:xfrm>
            <a:off x="8759736" y="1509851"/>
            <a:ext cx="1770926" cy="1686596"/>
            <a:chOff x="1516284" y="926315"/>
            <a:chExt cx="1770926" cy="1686596"/>
          </a:xfrm>
        </p:grpSpPr>
        <p:sp>
          <p:nvSpPr>
            <p:cNvPr id="17" name="Pentagon 16">
              <a:extLst>
                <a:ext uri="{FF2B5EF4-FFF2-40B4-BE49-F238E27FC236}">
                  <a16:creationId xmlns:a16="http://schemas.microsoft.com/office/drawing/2014/main" id="{CC6F8B81-6307-47EA-A9F1-21478F582F88}"/>
                </a:ext>
              </a:extLst>
            </p:cNvPr>
            <p:cNvSpPr/>
            <p:nvPr/>
          </p:nvSpPr>
          <p:spPr>
            <a:xfrm>
              <a:off x="1516284" y="926315"/>
              <a:ext cx="1770926" cy="1686596"/>
            </a:xfrm>
            <a:prstGeom prst="pentagon">
              <a:avLst/>
            </a:prstGeom>
            <a:gradFill>
              <a:gsLst>
                <a:gs pos="36000">
                  <a:srgbClr val="009994"/>
                </a:gs>
                <a:gs pos="0">
                  <a:srgbClr val="0099FF"/>
                </a:gs>
                <a:gs pos="73000">
                  <a:srgbClr val="009964"/>
                </a:gs>
                <a:gs pos="100000">
                  <a:srgbClr val="009925"/>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a:p>
          </p:txBody>
        </p:sp>
        <p:sp>
          <p:nvSpPr>
            <p:cNvPr id="18" name="Pentagon 17">
              <a:extLst>
                <a:ext uri="{FF2B5EF4-FFF2-40B4-BE49-F238E27FC236}">
                  <a16:creationId xmlns:a16="http://schemas.microsoft.com/office/drawing/2014/main" id="{72AB02AE-7028-4E85-BEBD-55A400E2ABBE}"/>
                </a:ext>
              </a:extLst>
            </p:cNvPr>
            <p:cNvSpPr/>
            <p:nvPr/>
          </p:nvSpPr>
          <p:spPr>
            <a:xfrm>
              <a:off x="1667719" y="1093689"/>
              <a:ext cx="1468055" cy="1398147"/>
            </a:xfrm>
            <a:prstGeom prst="pentagon">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a:p>
          </p:txBody>
        </p:sp>
        <p:sp>
          <p:nvSpPr>
            <p:cNvPr id="19" name="TextBox 18">
              <a:extLst>
                <a:ext uri="{FF2B5EF4-FFF2-40B4-BE49-F238E27FC236}">
                  <a16:creationId xmlns:a16="http://schemas.microsoft.com/office/drawing/2014/main" id="{B37E42C3-4A1B-4CC3-8A86-18F335250FE1}"/>
                </a:ext>
              </a:extLst>
            </p:cNvPr>
            <p:cNvSpPr txBox="1"/>
            <p:nvPr/>
          </p:nvSpPr>
          <p:spPr>
            <a:xfrm>
              <a:off x="1993015" y="1512216"/>
              <a:ext cx="855200" cy="769441"/>
            </a:xfrm>
            <a:prstGeom prst="rect">
              <a:avLst/>
            </a:prstGeom>
            <a:noFill/>
          </p:spPr>
          <p:txBody>
            <a:bodyPr wrap="square" rtlCol="0">
              <a:spAutoFit/>
            </a:bodyPr>
            <a:lstStyle/>
            <a:p>
              <a:r>
                <a:rPr lang="vi-VN" sz="4400" b="1">
                  <a:solidFill>
                    <a:schemeClr val="bg1"/>
                  </a:solidFill>
                </a:rPr>
                <a:t>03</a:t>
              </a:r>
              <a:endParaRPr lang="en-US" sz="4400" b="1">
                <a:solidFill>
                  <a:schemeClr val="bg1"/>
                </a:solidFill>
              </a:endParaRPr>
            </a:p>
          </p:txBody>
        </p:sp>
      </p:grpSp>
      <p:grpSp>
        <p:nvGrpSpPr>
          <p:cNvPr id="20" name="Group 19">
            <a:extLst>
              <a:ext uri="{FF2B5EF4-FFF2-40B4-BE49-F238E27FC236}">
                <a16:creationId xmlns:a16="http://schemas.microsoft.com/office/drawing/2014/main" id="{38AF5809-6735-47F9-BF9B-38EAF578A7A6}"/>
              </a:ext>
            </a:extLst>
          </p:cNvPr>
          <p:cNvGrpSpPr/>
          <p:nvPr/>
        </p:nvGrpSpPr>
        <p:grpSpPr>
          <a:xfrm>
            <a:off x="9262873" y="5690993"/>
            <a:ext cx="2929127" cy="135470"/>
            <a:chOff x="0" y="5645926"/>
            <a:chExt cx="2929127" cy="135470"/>
          </a:xfrm>
        </p:grpSpPr>
        <p:sp>
          <p:nvSpPr>
            <p:cNvPr id="21" name="Rectangle: Rounded Corners 20">
              <a:extLst>
                <a:ext uri="{FF2B5EF4-FFF2-40B4-BE49-F238E27FC236}">
                  <a16:creationId xmlns:a16="http://schemas.microsoft.com/office/drawing/2014/main" id="{6A58C781-4EB1-475F-B8FF-667128899DF5}"/>
                </a:ext>
              </a:extLst>
            </p:cNvPr>
            <p:cNvSpPr/>
            <p:nvPr/>
          </p:nvSpPr>
          <p:spPr>
            <a:xfrm>
              <a:off x="0" y="5645926"/>
              <a:ext cx="2141316" cy="133784"/>
            </a:xfrm>
            <a:prstGeom prst="roundRect">
              <a:avLst>
                <a:gd name="adj" fmla="val 0"/>
              </a:avLst>
            </a:prstGeom>
            <a:gradFill>
              <a:gsLst>
                <a:gs pos="36000">
                  <a:srgbClr val="009994"/>
                </a:gs>
                <a:gs pos="0">
                  <a:srgbClr val="0099FF"/>
                </a:gs>
                <a:gs pos="73000">
                  <a:srgbClr val="009964"/>
                </a:gs>
                <a:gs pos="100000">
                  <a:srgbClr val="009925"/>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8C6A0F27-18DC-49AB-B5B3-19F3A39124EC}"/>
                </a:ext>
              </a:extLst>
            </p:cNvPr>
            <p:cNvSpPr/>
            <p:nvPr/>
          </p:nvSpPr>
          <p:spPr>
            <a:xfrm>
              <a:off x="2245127" y="5647612"/>
              <a:ext cx="684000" cy="133784"/>
            </a:xfrm>
            <a:prstGeom prst="roundRect">
              <a:avLst>
                <a:gd name="adj" fmla="val 0"/>
              </a:avLst>
            </a:prstGeom>
            <a:gradFill>
              <a:gsLst>
                <a:gs pos="36000">
                  <a:srgbClr val="009994"/>
                </a:gs>
                <a:gs pos="0">
                  <a:srgbClr val="0099FF"/>
                </a:gs>
                <a:gs pos="73000">
                  <a:srgbClr val="009964"/>
                </a:gs>
                <a:gs pos="100000">
                  <a:srgbClr val="009925"/>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457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vector graphics, toy, doll&#10;&#10;Description automatically generated">
            <a:extLst>
              <a:ext uri="{FF2B5EF4-FFF2-40B4-BE49-F238E27FC236}">
                <a16:creationId xmlns:a16="http://schemas.microsoft.com/office/drawing/2014/main" id="{FB8F321F-6782-4A4A-AF17-AED8FF420E15}"/>
              </a:ext>
            </a:extLst>
          </p:cNvPr>
          <p:cNvPicPr>
            <a:picLocks noChangeAspect="1"/>
          </p:cNvPicPr>
          <p:nvPr/>
        </p:nvPicPr>
        <p:blipFill rotWithShape="1">
          <a:blip r:embed="rId2">
            <a:extLst>
              <a:ext uri="{28A0092B-C50C-407E-A947-70E740481C1C}">
                <a14:useLocalDpi xmlns:a14="http://schemas.microsoft.com/office/drawing/2010/main" val="0"/>
              </a:ext>
            </a:extLst>
          </a:blip>
          <a:srcRect l="24240" t="7801" r="9684" b="14921"/>
          <a:stretch/>
        </p:blipFill>
        <p:spPr>
          <a:xfrm>
            <a:off x="289367" y="11576"/>
            <a:ext cx="1286581" cy="1504708"/>
          </a:xfrm>
          <a:prstGeom prst="rect">
            <a:avLst/>
          </a:prstGeom>
        </p:spPr>
      </p:pic>
      <p:sp>
        <p:nvSpPr>
          <p:cNvPr id="3" name="TextBox 2">
            <a:extLst>
              <a:ext uri="{FF2B5EF4-FFF2-40B4-BE49-F238E27FC236}">
                <a16:creationId xmlns:a16="http://schemas.microsoft.com/office/drawing/2014/main" id="{B295080D-B6D3-4063-BA13-2B2E0AEC9716}"/>
              </a:ext>
            </a:extLst>
          </p:cNvPr>
          <p:cNvSpPr txBox="1"/>
          <p:nvPr/>
        </p:nvSpPr>
        <p:spPr>
          <a:xfrm>
            <a:off x="1575948" y="321268"/>
            <a:ext cx="10127848" cy="946798"/>
          </a:xfrm>
          <a:prstGeom prst="rect">
            <a:avLst/>
          </a:prstGeom>
          <a:noFill/>
        </p:spPr>
        <p:txBody>
          <a:bodyPr wrap="square" rtlCol="0">
            <a:spAutoFit/>
          </a:bodyPr>
          <a:lstStyle>
            <a:defPPr>
              <a:defRPr lang="en-US"/>
            </a:defPPr>
            <a:lvl1pPr algn="just">
              <a:lnSpc>
                <a:spcPct val="120000"/>
              </a:lnSpc>
              <a:defRPr sz="2400" b="1"/>
            </a:lvl1pPr>
          </a:lstStyle>
          <a:p>
            <a:pPr algn="l"/>
            <a:r>
              <a:rPr lang="vi-VN" dirty="0"/>
              <a:t>Chất dinh dưỡng có vai trò gì đối với thực vật? Nêu một số biểu hiện ở thực vật khi thiếu hoặc thừa chất dinh dưỡng</a:t>
            </a:r>
            <a:endParaRPr lang="en-US" dirty="0"/>
          </a:p>
        </p:txBody>
      </p:sp>
      <p:grpSp>
        <p:nvGrpSpPr>
          <p:cNvPr id="4" name="Group 3">
            <a:extLst>
              <a:ext uri="{FF2B5EF4-FFF2-40B4-BE49-F238E27FC236}">
                <a16:creationId xmlns:a16="http://schemas.microsoft.com/office/drawing/2014/main" id="{C2004408-950A-4050-9730-3A38BF306EE8}"/>
              </a:ext>
            </a:extLst>
          </p:cNvPr>
          <p:cNvGrpSpPr/>
          <p:nvPr/>
        </p:nvGrpSpPr>
        <p:grpSpPr>
          <a:xfrm>
            <a:off x="-670948" y="5614524"/>
            <a:ext cx="1920630" cy="597056"/>
            <a:chOff x="4734813" y="305769"/>
            <a:chExt cx="1920630" cy="597056"/>
          </a:xfrm>
        </p:grpSpPr>
        <p:sp>
          <p:nvSpPr>
            <p:cNvPr id="5" name="Rectangle: Rounded Corners 4">
              <a:extLst>
                <a:ext uri="{FF2B5EF4-FFF2-40B4-BE49-F238E27FC236}">
                  <a16:creationId xmlns:a16="http://schemas.microsoft.com/office/drawing/2014/main" id="{7D7944E3-41AB-438F-8C5A-8BDC9B9C91C0}"/>
                </a:ext>
              </a:extLst>
            </p:cNvPr>
            <p:cNvSpPr/>
            <p:nvPr/>
          </p:nvSpPr>
          <p:spPr>
            <a:xfrm>
              <a:off x="4734813" y="305769"/>
              <a:ext cx="1920630" cy="597056"/>
            </a:xfrm>
            <a:prstGeom prst="roundRect">
              <a:avLst>
                <a:gd name="adj" fmla="val 32176"/>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88CFC7D-5E10-4B63-8137-0E0E0D75481F}"/>
                </a:ext>
              </a:extLst>
            </p:cNvPr>
            <p:cNvSpPr txBox="1"/>
            <p:nvPr/>
          </p:nvSpPr>
          <p:spPr>
            <a:xfrm>
              <a:off x="5127968" y="371901"/>
              <a:ext cx="1134319" cy="461665"/>
            </a:xfrm>
            <a:prstGeom prst="rect">
              <a:avLst/>
            </a:prstGeom>
            <a:noFill/>
          </p:spPr>
          <p:txBody>
            <a:bodyPr wrap="square" rtlCol="0">
              <a:spAutoFit/>
            </a:bodyPr>
            <a:lstStyle/>
            <a:p>
              <a:r>
                <a:rPr lang="vi-VN" sz="2400" b="1">
                  <a:solidFill>
                    <a:schemeClr val="bg1"/>
                  </a:solidFill>
                </a:rPr>
                <a:t>Trả lời</a:t>
              </a:r>
              <a:endParaRPr lang="en-US" sz="2400" b="1">
                <a:solidFill>
                  <a:schemeClr val="bg1"/>
                </a:solidFill>
              </a:endParaRPr>
            </a:p>
          </p:txBody>
        </p:sp>
        <p:sp>
          <p:nvSpPr>
            <p:cNvPr id="7" name="Rectangle: Rounded Corners 6">
              <a:extLst>
                <a:ext uri="{FF2B5EF4-FFF2-40B4-BE49-F238E27FC236}">
                  <a16:creationId xmlns:a16="http://schemas.microsoft.com/office/drawing/2014/main" id="{C17D7B9B-6549-4900-9A49-496C954C4065}"/>
                </a:ext>
              </a:extLst>
            </p:cNvPr>
            <p:cNvSpPr/>
            <p:nvPr/>
          </p:nvSpPr>
          <p:spPr>
            <a:xfrm>
              <a:off x="4846331" y="364720"/>
              <a:ext cx="1697591" cy="466452"/>
            </a:xfrm>
            <a:prstGeom prst="roundRect">
              <a:avLst>
                <a:gd name="adj" fmla="val 3217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323B5DCA-91B1-7805-01C0-01A4D3AB8EFD}"/>
              </a:ext>
            </a:extLst>
          </p:cNvPr>
          <p:cNvGrpSpPr/>
          <p:nvPr/>
        </p:nvGrpSpPr>
        <p:grpSpPr>
          <a:xfrm>
            <a:off x="2766936" y="1354310"/>
            <a:ext cx="6658128" cy="5228288"/>
            <a:chOff x="2766936" y="196841"/>
            <a:chExt cx="6658128" cy="5228288"/>
          </a:xfrm>
        </p:grpSpPr>
        <p:grpSp>
          <p:nvGrpSpPr>
            <p:cNvPr id="9" name="Group 8">
              <a:extLst>
                <a:ext uri="{FF2B5EF4-FFF2-40B4-BE49-F238E27FC236}">
                  <a16:creationId xmlns:a16="http://schemas.microsoft.com/office/drawing/2014/main" id="{8682BEBD-1665-E505-09D1-ED97A9FA0F7E}"/>
                </a:ext>
              </a:extLst>
            </p:cNvPr>
            <p:cNvGrpSpPr/>
            <p:nvPr/>
          </p:nvGrpSpPr>
          <p:grpSpPr>
            <a:xfrm>
              <a:off x="3399687" y="4159708"/>
              <a:ext cx="5540414" cy="733150"/>
              <a:chOff x="3391383" y="3842794"/>
              <a:chExt cx="5540414" cy="733150"/>
            </a:xfrm>
          </p:grpSpPr>
          <p:sp>
            <p:nvSpPr>
              <p:cNvPr id="15" name="TextBox 14">
                <a:extLst>
                  <a:ext uri="{FF2B5EF4-FFF2-40B4-BE49-F238E27FC236}">
                    <a16:creationId xmlns:a16="http://schemas.microsoft.com/office/drawing/2014/main" id="{FF9D5388-2C98-3A59-2C17-598EDFE56617}"/>
                  </a:ext>
                </a:extLst>
              </p:cNvPr>
              <p:cNvSpPr txBox="1"/>
              <p:nvPr/>
            </p:nvSpPr>
            <p:spPr>
              <a:xfrm>
                <a:off x="3391383" y="3842795"/>
                <a:ext cx="2835797" cy="733149"/>
              </a:xfrm>
              <a:prstGeom prst="rect">
                <a:avLst/>
              </a:prstGeom>
              <a:noFill/>
            </p:spPr>
            <p:txBody>
              <a:bodyPr wrap="square" rtlCol="0">
                <a:spAutoFit/>
              </a:bodyPr>
              <a:lstStyle/>
              <a:p>
                <a:pPr algn="ctr">
                  <a:lnSpc>
                    <a:spcPct val="120000"/>
                  </a:lnSpc>
                </a:pPr>
                <a:r>
                  <a:rPr lang="vi-VN" dirty="0"/>
                  <a:t>a) Dung dịch chứa đủ các chất dinh dưỡng</a:t>
                </a:r>
                <a:endParaRPr lang="en-US" dirty="0"/>
              </a:p>
            </p:txBody>
          </p:sp>
          <p:sp>
            <p:nvSpPr>
              <p:cNvPr id="16" name="TextBox 15">
                <a:extLst>
                  <a:ext uri="{FF2B5EF4-FFF2-40B4-BE49-F238E27FC236}">
                    <a16:creationId xmlns:a16="http://schemas.microsoft.com/office/drawing/2014/main" id="{CBDFD705-6D44-2CE6-E9E7-221DCE0AC63E}"/>
                  </a:ext>
                </a:extLst>
              </p:cNvPr>
              <p:cNvSpPr txBox="1"/>
              <p:nvPr/>
            </p:nvSpPr>
            <p:spPr>
              <a:xfrm>
                <a:off x="6096000" y="3842794"/>
                <a:ext cx="2835797" cy="733149"/>
              </a:xfrm>
              <a:prstGeom prst="rect">
                <a:avLst/>
              </a:prstGeom>
              <a:noFill/>
            </p:spPr>
            <p:txBody>
              <a:bodyPr wrap="square" rtlCol="0">
                <a:spAutoFit/>
              </a:bodyPr>
              <a:lstStyle/>
              <a:p>
                <a:pPr algn="ctr">
                  <a:lnSpc>
                    <a:spcPct val="120000"/>
                  </a:lnSpc>
                </a:pPr>
                <a:r>
                  <a:rPr lang="vi-VN"/>
                  <a:t>b) Dung dịch thiếu potassium (K)</a:t>
                </a:r>
                <a:endParaRPr lang="en-US"/>
              </a:p>
            </p:txBody>
          </p:sp>
        </p:grpSp>
        <p:grpSp>
          <p:nvGrpSpPr>
            <p:cNvPr id="10" name="Group 9">
              <a:extLst>
                <a:ext uri="{FF2B5EF4-FFF2-40B4-BE49-F238E27FC236}">
                  <a16:creationId xmlns:a16="http://schemas.microsoft.com/office/drawing/2014/main" id="{1070305C-1C4D-5397-4E0D-8CF45ECF8BCB}"/>
                </a:ext>
              </a:extLst>
            </p:cNvPr>
            <p:cNvGrpSpPr/>
            <p:nvPr/>
          </p:nvGrpSpPr>
          <p:grpSpPr>
            <a:xfrm>
              <a:off x="2766936" y="4978526"/>
              <a:ext cx="6658128" cy="446603"/>
              <a:chOff x="767621" y="6087614"/>
              <a:chExt cx="6658128" cy="446603"/>
            </a:xfrm>
          </p:grpSpPr>
          <p:sp>
            <p:nvSpPr>
              <p:cNvPr id="13" name="Rectangle: Rounded Corners 12">
                <a:extLst>
                  <a:ext uri="{FF2B5EF4-FFF2-40B4-BE49-F238E27FC236}">
                    <a16:creationId xmlns:a16="http://schemas.microsoft.com/office/drawing/2014/main" id="{DA4B924B-B923-BDF3-388B-A8653F175D5A}"/>
                  </a:ext>
                </a:extLst>
              </p:cNvPr>
              <p:cNvSpPr/>
              <p:nvPr/>
            </p:nvSpPr>
            <p:spPr>
              <a:xfrm>
                <a:off x="767621" y="6087614"/>
                <a:ext cx="1539551" cy="419878"/>
              </a:xfrm>
              <a:prstGeom prst="roundRect">
                <a:avLst>
                  <a:gd name="adj" fmla="val 30000"/>
                </a:avLst>
              </a:prstGeom>
              <a:gradFill flip="none" rotWithShape="1">
                <a:gsLst>
                  <a:gs pos="61000">
                    <a:srgbClr val="00A686"/>
                  </a:gs>
                  <a:gs pos="31000">
                    <a:srgbClr val="00A25A"/>
                  </a:gs>
                  <a:gs pos="0">
                    <a:srgbClr val="009C1D"/>
                  </a:gs>
                  <a:gs pos="79000">
                    <a:srgbClr val="00AAAC"/>
                  </a:gs>
                  <a:gs pos="100000">
                    <a:srgbClr val="0099FF"/>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b="1"/>
                  <a:t>Hình 29.4</a:t>
                </a:r>
                <a:endParaRPr lang="en-US" b="1"/>
              </a:p>
            </p:txBody>
          </p:sp>
          <p:sp>
            <p:nvSpPr>
              <p:cNvPr id="14" name="TextBox 13">
                <a:extLst>
                  <a:ext uri="{FF2B5EF4-FFF2-40B4-BE49-F238E27FC236}">
                    <a16:creationId xmlns:a16="http://schemas.microsoft.com/office/drawing/2014/main" id="{2ADD2D63-91ED-1C54-914F-DD259A75A063}"/>
                  </a:ext>
                </a:extLst>
              </p:cNvPr>
              <p:cNvSpPr txBox="1"/>
              <p:nvPr/>
            </p:nvSpPr>
            <p:spPr>
              <a:xfrm>
                <a:off x="2280802" y="6133466"/>
                <a:ext cx="5144947" cy="400751"/>
              </a:xfrm>
              <a:prstGeom prst="rect">
                <a:avLst/>
              </a:prstGeom>
              <a:noFill/>
            </p:spPr>
            <p:txBody>
              <a:bodyPr wrap="square" rtlCol="0">
                <a:spAutoFit/>
              </a:bodyPr>
              <a:lstStyle/>
              <a:p>
                <a:pPr>
                  <a:lnSpc>
                    <a:spcPct val="120000"/>
                  </a:lnSpc>
                </a:pPr>
                <a:r>
                  <a:rPr lang="vi-VN" dirty="0"/>
                  <a:t>Thí nghiệm trồng cây trong dung dịch thủy canh</a:t>
                </a:r>
                <a:endParaRPr lang="en-US" dirty="0"/>
              </a:p>
            </p:txBody>
          </p:sp>
        </p:grpSp>
        <p:pic>
          <p:nvPicPr>
            <p:cNvPr id="11" name="Picture 2">
              <a:extLst>
                <a:ext uri="{FF2B5EF4-FFF2-40B4-BE49-F238E27FC236}">
                  <a16:creationId xmlns:a16="http://schemas.microsoft.com/office/drawing/2014/main" id="{8F032832-4918-249D-BB26-D3A620C8A5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7794"/>
            <a:stretch/>
          </p:blipFill>
          <p:spPr bwMode="auto">
            <a:xfrm>
              <a:off x="3823841" y="196841"/>
              <a:ext cx="2411643" cy="38766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D35A158C-A69F-83C6-C5B9-18E4B93CEF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835" t="23336"/>
            <a:stretch/>
          </p:blipFill>
          <p:spPr bwMode="auto">
            <a:xfrm>
              <a:off x="6552913" y="290925"/>
              <a:ext cx="1938578" cy="37825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30530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E78A01F-E5A8-4FAD-B7B3-34516329C3F9}"/>
              </a:ext>
            </a:extLst>
          </p:cNvPr>
          <p:cNvGrpSpPr/>
          <p:nvPr/>
        </p:nvGrpSpPr>
        <p:grpSpPr>
          <a:xfrm>
            <a:off x="-381965" y="0"/>
            <a:ext cx="12573965" cy="6858000"/>
            <a:chOff x="-381965" y="0"/>
            <a:chExt cx="12573965" cy="6858000"/>
          </a:xfrm>
        </p:grpSpPr>
        <p:pic>
          <p:nvPicPr>
            <p:cNvPr id="5" name="Picture 4" descr="A picture containing table, food, person, plate&#10;&#10;Description automatically generated">
              <a:extLst>
                <a:ext uri="{FF2B5EF4-FFF2-40B4-BE49-F238E27FC236}">
                  <a16:creationId xmlns:a16="http://schemas.microsoft.com/office/drawing/2014/main" id="{0D36476F-416C-43FD-A07F-974EB3DE3F32}"/>
                </a:ext>
              </a:extLst>
            </p:cNvPr>
            <p:cNvPicPr>
              <a:picLocks noChangeAspect="1"/>
            </p:cNvPicPr>
            <p:nvPr/>
          </p:nvPicPr>
          <p:blipFill rotWithShape="1">
            <a:blip r:embed="rId2">
              <a:extLst>
                <a:ext uri="{28A0092B-C50C-407E-A947-70E740481C1C}">
                  <a14:useLocalDpi xmlns:a14="http://schemas.microsoft.com/office/drawing/2010/main" val="0"/>
                </a:ext>
              </a:extLst>
            </a:blip>
            <a:srcRect r="8821"/>
            <a:stretch/>
          </p:blipFill>
          <p:spPr>
            <a:xfrm>
              <a:off x="2819714" y="0"/>
              <a:ext cx="9372286" cy="6858000"/>
            </a:xfrm>
            <a:prstGeom prst="rect">
              <a:avLst/>
            </a:prstGeom>
          </p:spPr>
        </p:pic>
        <p:pic>
          <p:nvPicPr>
            <p:cNvPr id="6" name="Picture 5" descr="A picture containing table, food, person, plate&#10;&#10;Description automatically generated">
              <a:extLst>
                <a:ext uri="{FF2B5EF4-FFF2-40B4-BE49-F238E27FC236}">
                  <a16:creationId xmlns:a16="http://schemas.microsoft.com/office/drawing/2014/main" id="{D30F158A-F03B-4BAF-84F4-36E9132CAEB9}"/>
                </a:ext>
              </a:extLst>
            </p:cNvPr>
            <p:cNvPicPr>
              <a:picLocks noChangeAspect="1"/>
            </p:cNvPicPr>
            <p:nvPr/>
          </p:nvPicPr>
          <p:blipFill rotWithShape="1">
            <a:blip r:embed="rId2">
              <a:extLst>
                <a:ext uri="{28A0092B-C50C-407E-A947-70E740481C1C}">
                  <a14:useLocalDpi xmlns:a14="http://schemas.microsoft.com/office/drawing/2010/main" val="0"/>
                </a:ext>
              </a:extLst>
            </a:blip>
            <a:srcRect r="91864"/>
            <a:stretch/>
          </p:blipFill>
          <p:spPr>
            <a:xfrm>
              <a:off x="1287849" y="0"/>
              <a:ext cx="2045659" cy="6858000"/>
            </a:xfrm>
            <a:prstGeom prst="rect">
              <a:avLst/>
            </a:prstGeom>
          </p:spPr>
        </p:pic>
        <p:pic>
          <p:nvPicPr>
            <p:cNvPr id="7" name="Picture 6" descr="A picture containing table, food, person, plate&#10;&#10;Description automatically generated">
              <a:extLst>
                <a:ext uri="{FF2B5EF4-FFF2-40B4-BE49-F238E27FC236}">
                  <a16:creationId xmlns:a16="http://schemas.microsoft.com/office/drawing/2014/main" id="{73DF7B55-B43C-47FE-AA29-D7FE445738D8}"/>
                </a:ext>
              </a:extLst>
            </p:cNvPr>
            <p:cNvPicPr>
              <a:picLocks noChangeAspect="1"/>
            </p:cNvPicPr>
            <p:nvPr/>
          </p:nvPicPr>
          <p:blipFill rotWithShape="1">
            <a:blip r:embed="rId2">
              <a:extLst>
                <a:ext uri="{28A0092B-C50C-407E-A947-70E740481C1C}">
                  <a14:useLocalDpi xmlns:a14="http://schemas.microsoft.com/office/drawing/2010/main" val="0"/>
                </a:ext>
              </a:extLst>
            </a:blip>
            <a:srcRect r="91864"/>
            <a:stretch/>
          </p:blipFill>
          <p:spPr>
            <a:xfrm>
              <a:off x="797364" y="0"/>
              <a:ext cx="836266" cy="6858000"/>
            </a:xfrm>
            <a:prstGeom prst="rect">
              <a:avLst/>
            </a:prstGeom>
          </p:spPr>
        </p:pic>
        <p:pic>
          <p:nvPicPr>
            <p:cNvPr id="8" name="Picture 7" descr="A picture containing table, food, person, plate&#10;&#10;Description automatically generated">
              <a:extLst>
                <a:ext uri="{FF2B5EF4-FFF2-40B4-BE49-F238E27FC236}">
                  <a16:creationId xmlns:a16="http://schemas.microsoft.com/office/drawing/2014/main" id="{3CDBE4AB-8C83-4EA3-9730-300FB73C5FDF}"/>
                </a:ext>
              </a:extLst>
            </p:cNvPr>
            <p:cNvPicPr>
              <a:picLocks noChangeAspect="1"/>
            </p:cNvPicPr>
            <p:nvPr/>
          </p:nvPicPr>
          <p:blipFill rotWithShape="1">
            <a:blip r:embed="rId2">
              <a:extLst>
                <a:ext uri="{28A0092B-C50C-407E-A947-70E740481C1C}">
                  <a14:useLocalDpi xmlns:a14="http://schemas.microsoft.com/office/drawing/2010/main" val="0"/>
                </a:ext>
              </a:extLst>
            </a:blip>
            <a:srcRect r="91864"/>
            <a:stretch/>
          </p:blipFill>
          <p:spPr>
            <a:xfrm>
              <a:off x="-177635" y="0"/>
              <a:ext cx="836266" cy="6858000"/>
            </a:xfrm>
            <a:prstGeom prst="rect">
              <a:avLst/>
            </a:prstGeom>
          </p:spPr>
        </p:pic>
        <p:pic>
          <p:nvPicPr>
            <p:cNvPr id="9" name="Picture 8" descr="A picture containing table, food, person, plate&#10;&#10;Description automatically generated">
              <a:extLst>
                <a:ext uri="{FF2B5EF4-FFF2-40B4-BE49-F238E27FC236}">
                  <a16:creationId xmlns:a16="http://schemas.microsoft.com/office/drawing/2014/main" id="{07AAFD9C-4008-4D63-8132-530DFAAD80A4}"/>
                </a:ext>
              </a:extLst>
            </p:cNvPr>
            <p:cNvPicPr>
              <a:picLocks noChangeAspect="1"/>
            </p:cNvPicPr>
            <p:nvPr/>
          </p:nvPicPr>
          <p:blipFill rotWithShape="1">
            <a:blip r:embed="rId2">
              <a:extLst>
                <a:ext uri="{28A0092B-C50C-407E-A947-70E740481C1C}">
                  <a14:useLocalDpi xmlns:a14="http://schemas.microsoft.com/office/drawing/2010/main" val="0"/>
                </a:ext>
              </a:extLst>
            </a:blip>
            <a:srcRect r="91864"/>
            <a:stretch/>
          </p:blipFill>
          <p:spPr>
            <a:xfrm>
              <a:off x="-381965" y="0"/>
              <a:ext cx="2015595" cy="6858000"/>
            </a:xfrm>
            <a:prstGeom prst="rect">
              <a:avLst/>
            </a:prstGeom>
          </p:spPr>
        </p:pic>
        <p:pic>
          <p:nvPicPr>
            <p:cNvPr id="10" name="Picture 9" descr="A picture containing table, food, person, plate&#10;&#10;Description automatically generated">
              <a:extLst>
                <a:ext uri="{FF2B5EF4-FFF2-40B4-BE49-F238E27FC236}">
                  <a16:creationId xmlns:a16="http://schemas.microsoft.com/office/drawing/2014/main" id="{35743EB2-F62A-46EA-9454-D567A6C9303A}"/>
                </a:ext>
              </a:extLst>
            </p:cNvPr>
            <p:cNvPicPr>
              <a:picLocks noChangeAspect="1"/>
            </p:cNvPicPr>
            <p:nvPr/>
          </p:nvPicPr>
          <p:blipFill rotWithShape="1">
            <a:blip r:embed="rId2">
              <a:extLst>
                <a:ext uri="{28A0092B-C50C-407E-A947-70E740481C1C}">
                  <a14:useLocalDpi xmlns:a14="http://schemas.microsoft.com/office/drawing/2010/main" val="0"/>
                </a:ext>
              </a:extLst>
            </a:blip>
            <a:srcRect r="91864"/>
            <a:stretch/>
          </p:blipFill>
          <p:spPr>
            <a:xfrm>
              <a:off x="544010" y="0"/>
              <a:ext cx="1646486" cy="6858000"/>
            </a:xfrm>
            <a:prstGeom prst="rect">
              <a:avLst/>
            </a:prstGeom>
          </p:spPr>
        </p:pic>
      </p:grpSp>
      <p:sp>
        <p:nvSpPr>
          <p:cNvPr id="15" name="Rectangle 14">
            <a:extLst>
              <a:ext uri="{FF2B5EF4-FFF2-40B4-BE49-F238E27FC236}">
                <a16:creationId xmlns:a16="http://schemas.microsoft.com/office/drawing/2014/main" id="{6280874B-758F-4581-866F-417B1E7C4713}"/>
              </a:ext>
            </a:extLst>
          </p:cNvPr>
          <p:cNvSpPr/>
          <p:nvPr/>
        </p:nvSpPr>
        <p:spPr>
          <a:xfrm>
            <a:off x="-381964" y="0"/>
            <a:ext cx="5046562" cy="6858000"/>
          </a:xfrm>
          <a:prstGeom prst="rect">
            <a:avLst/>
          </a:prstGeom>
          <a:solidFill>
            <a:srgbClr val="F9E9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F507C3C1-11A3-4AD9-81BF-819B0A61CA01}"/>
              </a:ext>
            </a:extLst>
          </p:cNvPr>
          <p:cNvSpPr txBox="1"/>
          <p:nvPr/>
        </p:nvSpPr>
        <p:spPr>
          <a:xfrm>
            <a:off x="240497" y="1434096"/>
            <a:ext cx="4181031" cy="3889270"/>
          </a:xfrm>
          <a:prstGeom prst="rect">
            <a:avLst/>
          </a:prstGeom>
          <a:noFill/>
        </p:spPr>
        <p:txBody>
          <a:bodyPr wrap="square" rtlCol="0">
            <a:spAutoFit/>
          </a:bodyPr>
          <a:lstStyle/>
          <a:p>
            <a:pPr algn="just">
              <a:lnSpc>
                <a:spcPct val="120000"/>
              </a:lnSpc>
            </a:pPr>
            <a:r>
              <a:rPr lang="vi-VN" sz="2600" b="1" i="1" dirty="0"/>
              <a:t>Chất dinh dưỡng có vai trò </a:t>
            </a:r>
            <a:r>
              <a:rPr lang="vi-VN" sz="2600" b="1" i="1" dirty="0">
                <a:solidFill>
                  <a:srgbClr val="C00000"/>
                </a:solidFill>
              </a:rPr>
              <a:t>cung cấp nguyên liệu </a:t>
            </a:r>
            <a:r>
              <a:rPr lang="vi-VN" sz="2600" b="1" i="1" dirty="0"/>
              <a:t>và</a:t>
            </a:r>
            <a:r>
              <a:rPr lang="vi-VN" sz="2600" b="1" i="1" dirty="0">
                <a:solidFill>
                  <a:schemeClr val="bg2">
                    <a:lumMod val="25000"/>
                  </a:schemeClr>
                </a:solidFill>
              </a:rPr>
              <a:t> </a:t>
            </a:r>
            <a:r>
              <a:rPr lang="vi-VN" sz="2600" b="1" i="1" dirty="0">
                <a:solidFill>
                  <a:srgbClr val="C00000"/>
                </a:solidFill>
              </a:rPr>
              <a:t>năng lượng </a:t>
            </a:r>
            <a:r>
              <a:rPr lang="vi-VN" sz="2600" b="1" i="1" dirty="0"/>
              <a:t>cho các quá trình sống của cơ thể. Nhu cầu chất dinh dưỡng của cơ thể khác nhau ở </a:t>
            </a:r>
            <a:r>
              <a:rPr lang="vi-VN" sz="2600" b="1" i="1" dirty="0">
                <a:solidFill>
                  <a:srgbClr val="006897"/>
                </a:solidFill>
              </a:rPr>
              <a:t>từng loài </a:t>
            </a:r>
            <a:r>
              <a:rPr lang="vi-VN" sz="2600" b="1" i="1" dirty="0"/>
              <a:t>và </a:t>
            </a:r>
            <a:r>
              <a:rPr lang="vi-VN" sz="2600" b="1" i="1" dirty="0">
                <a:solidFill>
                  <a:srgbClr val="006897"/>
                </a:solidFill>
              </a:rPr>
              <a:t>từng giai đoạn phát triển.</a:t>
            </a:r>
          </a:p>
        </p:txBody>
      </p:sp>
      <p:grpSp>
        <p:nvGrpSpPr>
          <p:cNvPr id="11" name="Group 10">
            <a:extLst>
              <a:ext uri="{FF2B5EF4-FFF2-40B4-BE49-F238E27FC236}">
                <a16:creationId xmlns:a16="http://schemas.microsoft.com/office/drawing/2014/main" id="{66B51C60-BA30-EB12-BCED-FC222ABC7795}"/>
              </a:ext>
            </a:extLst>
          </p:cNvPr>
          <p:cNvGrpSpPr/>
          <p:nvPr/>
        </p:nvGrpSpPr>
        <p:grpSpPr>
          <a:xfrm>
            <a:off x="362957" y="614261"/>
            <a:ext cx="1920630" cy="597056"/>
            <a:chOff x="4734813" y="305769"/>
            <a:chExt cx="1920630" cy="597056"/>
          </a:xfrm>
        </p:grpSpPr>
        <p:sp>
          <p:nvSpPr>
            <p:cNvPr id="14" name="Rectangle: Rounded Corners 13">
              <a:extLst>
                <a:ext uri="{FF2B5EF4-FFF2-40B4-BE49-F238E27FC236}">
                  <a16:creationId xmlns:a16="http://schemas.microsoft.com/office/drawing/2014/main" id="{C2340876-BD39-875D-E12C-03F504C5FB8A}"/>
                </a:ext>
              </a:extLst>
            </p:cNvPr>
            <p:cNvSpPr/>
            <p:nvPr/>
          </p:nvSpPr>
          <p:spPr>
            <a:xfrm>
              <a:off x="4734813" y="305769"/>
              <a:ext cx="1920630" cy="597056"/>
            </a:xfrm>
            <a:prstGeom prst="roundRect">
              <a:avLst>
                <a:gd name="adj" fmla="val 32176"/>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AC5D49E-C156-D1A8-0F1C-ABC3D16B7232}"/>
                </a:ext>
              </a:extLst>
            </p:cNvPr>
            <p:cNvSpPr txBox="1"/>
            <p:nvPr/>
          </p:nvSpPr>
          <p:spPr>
            <a:xfrm>
              <a:off x="5127968" y="371901"/>
              <a:ext cx="1134319" cy="461665"/>
            </a:xfrm>
            <a:prstGeom prst="rect">
              <a:avLst/>
            </a:prstGeom>
            <a:noFill/>
          </p:spPr>
          <p:txBody>
            <a:bodyPr wrap="square" rtlCol="0">
              <a:spAutoFit/>
            </a:bodyPr>
            <a:lstStyle/>
            <a:p>
              <a:r>
                <a:rPr lang="vi-VN" sz="2400" b="1">
                  <a:solidFill>
                    <a:schemeClr val="bg1"/>
                  </a:solidFill>
                </a:rPr>
                <a:t>Trả lời</a:t>
              </a:r>
              <a:endParaRPr lang="en-US" sz="2400" b="1">
                <a:solidFill>
                  <a:schemeClr val="bg1"/>
                </a:solidFill>
              </a:endParaRPr>
            </a:p>
          </p:txBody>
        </p:sp>
        <p:sp>
          <p:nvSpPr>
            <p:cNvPr id="17" name="Rectangle: Rounded Corners 16">
              <a:extLst>
                <a:ext uri="{FF2B5EF4-FFF2-40B4-BE49-F238E27FC236}">
                  <a16:creationId xmlns:a16="http://schemas.microsoft.com/office/drawing/2014/main" id="{0BAE2428-236E-CD3C-55FA-2D64A8180B84}"/>
                </a:ext>
              </a:extLst>
            </p:cNvPr>
            <p:cNvSpPr/>
            <p:nvPr/>
          </p:nvSpPr>
          <p:spPr>
            <a:xfrm>
              <a:off x="4846331" y="364720"/>
              <a:ext cx="1697591" cy="466452"/>
            </a:xfrm>
            <a:prstGeom prst="roundRect">
              <a:avLst>
                <a:gd name="adj" fmla="val 3217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11649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753DBAC-5F58-415E-A424-A5A6F9F75D21}"/>
              </a:ext>
            </a:extLst>
          </p:cNvPr>
          <p:cNvGrpSpPr/>
          <p:nvPr/>
        </p:nvGrpSpPr>
        <p:grpSpPr>
          <a:xfrm>
            <a:off x="349170" y="5606074"/>
            <a:ext cx="11493660" cy="1092613"/>
            <a:chOff x="347241" y="5539681"/>
            <a:chExt cx="11493660" cy="1092613"/>
          </a:xfrm>
        </p:grpSpPr>
        <p:sp>
          <p:nvSpPr>
            <p:cNvPr id="11" name="Rectangle: Rounded Corners 10">
              <a:extLst>
                <a:ext uri="{FF2B5EF4-FFF2-40B4-BE49-F238E27FC236}">
                  <a16:creationId xmlns:a16="http://schemas.microsoft.com/office/drawing/2014/main" id="{9FDCE615-4E80-41F1-B43A-38C203432D55}"/>
                </a:ext>
              </a:extLst>
            </p:cNvPr>
            <p:cNvSpPr/>
            <p:nvPr/>
          </p:nvSpPr>
          <p:spPr>
            <a:xfrm>
              <a:off x="347241" y="5539681"/>
              <a:ext cx="11493660" cy="1092613"/>
            </a:xfrm>
            <a:prstGeom prst="roundRect">
              <a:avLst/>
            </a:prstGeom>
            <a:gradFill flip="none" rotWithShape="1">
              <a:gsLst>
                <a:gs pos="0">
                  <a:srgbClr val="0099FF"/>
                </a:gs>
                <a:gs pos="32000">
                  <a:srgbClr val="00ABA7"/>
                </a:gs>
                <a:gs pos="66000">
                  <a:srgbClr val="00A679"/>
                </a:gs>
                <a:gs pos="100000">
                  <a:srgbClr val="009F3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94AEE35-4AE7-40CE-A6A1-BAF7FEBCB83D}"/>
                </a:ext>
              </a:extLst>
            </p:cNvPr>
            <p:cNvSpPr txBox="1"/>
            <p:nvPr/>
          </p:nvSpPr>
          <p:spPr>
            <a:xfrm>
              <a:off x="664579" y="5625295"/>
              <a:ext cx="10858984" cy="946798"/>
            </a:xfrm>
            <a:prstGeom prst="rect">
              <a:avLst/>
            </a:prstGeom>
            <a:noFill/>
          </p:spPr>
          <p:txBody>
            <a:bodyPr wrap="square" rtlCol="0">
              <a:spAutoFit/>
            </a:bodyPr>
            <a:lstStyle/>
            <a:p>
              <a:pPr algn="ctr">
                <a:lnSpc>
                  <a:spcPct val="120000"/>
                </a:lnSpc>
              </a:pPr>
              <a:r>
                <a:rPr lang="vi-VN" sz="2400" b="1" dirty="0">
                  <a:solidFill>
                    <a:schemeClr val="bg1"/>
                  </a:solidFill>
                </a:rPr>
                <a:t>Thiếu hay thừa chất dinh dưỡng đều làm cho cơ thể sinh vật sinh trưởng và phát triển không bình thường</a:t>
              </a:r>
              <a:endParaRPr lang="en-US" sz="2400" b="1" dirty="0">
                <a:solidFill>
                  <a:schemeClr val="bg1"/>
                </a:solidFill>
              </a:endParaRPr>
            </a:p>
          </p:txBody>
        </p:sp>
      </p:grpSp>
      <p:grpSp>
        <p:nvGrpSpPr>
          <p:cNvPr id="3" name="Group 2">
            <a:extLst>
              <a:ext uri="{FF2B5EF4-FFF2-40B4-BE49-F238E27FC236}">
                <a16:creationId xmlns:a16="http://schemas.microsoft.com/office/drawing/2014/main" id="{2E2A5548-59DF-6990-D413-1191D15E3651}"/>
              </a:ext>
            </a:extLst>
          </p:cNvPr>
          <p:cNvGrpSpPr/>
          <p:nvPr/>
        </p:nvGrpSpPr>
        <p:grpSpPr>
          <a:xfrm>
            <a:off x="2766936" y="196841"/>
            <a:ext cx="6658128" cy="5228288"/>
            <a:chOff x="2766936" y="196841"/>
            <a:chExt cx="6658128" cy="5228288"/>
          </a:xfrm>
        </p:grpSpPr>
        <p:grpSp>
          <p:nvGrpSpPr>
            <p:cNvPr id="7" name="Group 6">
              <a:extLst>
                <a:ext uri="{FF2B5EF4-FFF2-40B4-BE49-F238E27FC236}">
                  <a16:creationId xmlns:a16="http://schemas.microsoft.com/office/drawing/2014/main" id="{FF568037-33D3-4AF1-8FE4-77D6EF4BF8BA}"/>
                </a:ext>
              </a:extLst>
            </p:cNvPr>
            <p:cNvGrpSpPr/>
            <p:nvPr/>
          </p:nvGrpSpPr>
          <p:grpSpPr>
            <a:xfrm>
              <a:off x="3399687" y="4159708"/>
              <a:ext cx="5540414" cy="733150"/>
              <a:chOff x="3391383" y="3842794"/>
              <a:chExt cx="5540414" cy="733150"/>
            </a:xfrm>
          </p:grpSpPr>
          <p:sp>
            <p:nvSpPr>
              <p:cNvPr id="5" name="TextBox 4">
                <a:extLst>
                  <a:ext uri="{FF2B5EF4-FFF2-40B4-BE49-F238E27FC236}">
                    <a16:creationId xmlns:a16="http://schemas.microsoft.com/office/drawing/2014/main" id="{4E503CBC-1761-4956-9591-A7674AB92FA1}"/>
                  </a:ext>
                </a:extLst>
              </p:cNvPr>
              <p:cNvSpPr txBox="1"/>
              <p:nvPr/>
            </p:nvSpPr>
            <p:spPr>
              <a:xfrm>
                <a:off x="3391383" y="3842795"/>
                <a:ext cx="2835797" cy="733149"/>
              </a:xfrm>
              <a:prstGeom prst="rect">
                <a:avLst/>
              </a:prstGeom>
              <a:noFill/>
            </p:spPr>
            <p:txBody>
              <a:bodyPr wrap="square" rtlCol="0">
                <a:spAutoFit/>
              </a:bodyPr>
              <a:lstStyle/>
              <a:p>
                <a:pPr algn="ctr">
                  <a:lnSpc>
                    <a:spcPct val="120000"/>
                  </a:lnSpc>
                </a:pPr>
                <a:r>
                  <a:rPr lang="vi-VN" dirty="0"/>
                  <a:t>a) Dung dịch chứa đủ các chất dinh dưỡng</a:t>
                </a:r>
                <a:endParaRPr lang="en-US" dirty="0"/>
              </a:p>
            </p:txBody>
          </p:sp>
          <p:sp>
            <p:nvSpPr>
              <p:cNvPr id="6" name="TextBox 5">
                <a:extLst>
                  <a:ext uri="{FF2B5EF4-FFF2-40B4-BE49-F238E27FC236}">
                    <a16:creationId xmlns:a16="http://schemas.microsoft.com/office/drawing/2014/main" id="{BB379F1A-BB8C-49AD-B761-11FC26CBE092}"/>
                  </a:ext>
                </a:extLst>
              </p:cNvPr>
              <p:cNvSpPr txBox="1"/>
              <p:nvPr/>
            </p:nvSpPr>
            <p:spPr>
              <a:xfrm>
                <a:off x="6096000" y="3842794"/>
                <a:ext cx="2835797" cy="733149"/>
              </a:xfrm>
              <a:prstGeom prst="rect">
                <a:avLst/>
              </a:prstGeom>
              <a:noFill/>
            </p:spPr>
            <p:txBody>
              <a:bodyPr wrap="square" rtlCol="0">
                <a:spAutoFit/>
              </a:bodyPr>
              <a:lstStyle/>
              <a:p>
                <a:pPr algn="ctr">
                  <a:lnSpc>
                    <a:spcPct val="120000"/>
                  </a:lnSpc>
                </a:pPr>
                <a:r>
                  <a:rPr lang="vi-VN"/>
                  <a:t>b) Dung dịch thiếu potassium (K)</a:t>
                </a:r>
                <a:endParaRPr lang="en-US"/>
              </a:p>
            </p:txBody>
          </p:sp>
        </p:grpSp>
        <p:grpSp>
          <p:nvGrpSpPr>
            <p:cNvPr id="8" name="Group 7">
              <a:extLst>
                <a:ext uri="{FF2B5EF4-FFF2-40B4-BE49-F238E27FC236}">
                  <a16:creationId xmlns:a16="http://schemas.microsoft.com/office/drawing/2014/main" id="{80283345-AD9B-4230-9993-16C33066761E}"/>
                </a:ext>
              </a:extLst>
            </p:cNvPr>
            <p:cNvGrpSpPr/>
            <p:nvPr/>
          </p:nvGrpSpPr>
          <p:grpSpPr>
            <a:xfrm>
              <a:off x="2766936" y="4978526"/>
              <a:ext cx="6658128" cy="446603"/>
              <a:chOff x="767621" y="6087614"/>
              <a:chExt cx="6658128" cy="446603"/>
            </a:xfrm>
          </p:grpSpPr>
          <p:sp>
            <p:nvSpPr>
              <p:cNvPr id="9" name="Rectangle: Rounded Corners 8">
                <a:extLst>
                  <a:ext uri="{FF2B5EF4-FFF2-40B4-BE49-F238E27FC236}">
                    <a16:creationId xmlns:a16="http://schemas.microsoft.com/office/drawing/2014/main" id="{5FD6DD97-1B22-409F-B364-9E16C7F46585}"/>
                  </a:ext>
                </a:extLst>
              </p:cNvPr>
              <p:cNvSpPr/>
              <p:nvPr/>
            </p:nvSpPr>
            <p:spPr>
              <a:xfrm>
                <a:off x="767621" y="6087614"/>
                <a:ext cx="1539551" cy="419878"/>
              </a:xfrm>
              <a:prstGeom prst="roundRect">
                <a:avLst>
                  <a:gd name="adj" fmla="val 30000"/>
                </a:avLst>
              </a:prstGeom>
              <a:gradFill flip="none" rotWithShape="1">
                <a:gsLst>
                  <a:gs pos="61000">
                    <a:srgbClr val="00A686"/>
                  </a:gs>
                  <a:gs pos="31000">
                    <a:srgbClr val="00A25A"/>
                  </a:gs>
                  <a:gs pos="0">
                    <a:srgbClr val="009C1D"/>
                  </a:gs>
                  <a:gs pos="79000">
                    <a:srgbClr val="00AAAC"/>
                  </a:gs>
                  <a:gs pos="100000">
                    <a:srgbClr val="0099FF"/>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b="1" dirty="0"/>
                  <a:t>Hình 29.4</a:t>
                </a:r>
                <a:endParaRPr lang="en-US" b="1" dirty="0"/>
              </a:p>
            </p:txBody>
          </p:sp>
          <p:sp>
            <p:nvSpPr>
              <p:cNvPr id="10" name="TextBox 9">
                <a:extLst>
                  <a:ext uri="{FF2B5EF4-FFF2-40B4-BE49-F238E27FC236}">
                    <a16:creationId xmlns:a16="http://schemas.microsoft.com/office/drawing/2014/main" id="{877BF7BC-7842-4152-9CCB-09F3BAB6B45A}"/>
                  </a:ext>
                </a:extLst>
              </p:cNvPr>
              <p:cNvSpPr txBox="1"/>
              <p:nvPr/>
            </p:nvSpPr>
            <p:spPr>
              <a:xfrm>
                <a:off x="2280802" y="6133466"/>
                <a:ext cx="5144947" cy="400751"/>
              </a:xfrm>
              <a:prstGeom prst="rect">
                <a:avLst/>
              </a:prstGeom>
              <a:noFill/>
            </p:spPr>
            <p:txBody>
              <a:bodyPr wrap="square" rtlCol="0">
                <a:spAutoFit/>
              </a:bodyPr>
              <a:lstStyle/>
              <a:p>
                <a:pPr>
                  <a:lnSpc>
                    <a:spcPct val="120000"/>
                  </a:lnSpc>
                </a:pPr>
                <a:r>
                  <a:rPr lang="vi-VN" dirty="0"/>
                  <a:t>Thí nghiệm trồng cây trong dung dịch thủy canh</a:t>
                </a:r>
                <a:endParaRPr lang="en-US" dirty="0"/>
              </a:p>
            </p:txBody>
          </p:sp>
        </p:grpSp>
        <p:pic>
          <p:nvPicPr>
            <p:cNvPr id="12290" name="Picture 2">
              <a:extLst>
                <a:ext uri="{FF2B5EF4-FFF2-40B4-BE49-F238E27FC236}">
                  <a16:creationId xmlns:a16="http://schemas.microsoft.com/office/drawing/2014/main" id="{61383F1C-071D-42D8-F840-DB47A941B4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7794"/>
            <a:stretch/>
          </p:blipFill>
          <p:spPr bwMode="auto">
            <a:xfrm>
              <a:off x="3823841" y="196841"/>
              <a:ext cx="2411643" cy="3876624"/>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5FE9DCDA-FEEE-E5F6-0D9A-D87C4AE5EC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835" t="23336"/>
            <a:stretch/>
          </p:blipFill>
          <p:spPr bwMode="auto">
            <a:xfrm>
              <a:off x="6552913" y="290925"/>
              <a:ext cx="1938578" cy="37825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C40F6955-9ECC-5A29-866B-88EB7B7B23D2}"/>
              </a:ext>
            </a:extLst>
          </p:cNvPr>
          <p:cNvGrpSpPr/>
          <p:nvPr/>
        </p:nvGrpSpPr>
        <p:grpSpPr>
          <a:xfrm>
            <a:off x="362957" y="614261"/>
            <a:ext cx="1920630" cy="597056"/>
            <a:chOff x="4734813" y="305769"/>
            <a:chExt cx="1920630" cy="597056"/>
          </a:xfrm>
        </p:grpSpPr>
        <p:sp>
          <p:nvSpPr>
            <p:cNvPr id="16" name="Rectangle: Rounded Corners 15">
              <a:extLst>
                <a:ext uri="{FF2B5EF4-FFF2-40B4-BE49-F238E27FC236}">
                  <a16:creationId xmlns:a16="http://schemas.microsoft.com/office/drawing/2014/main" id="{A31704E3-6CAC-6C45-F429-95835ADA32D3}"/>
                </a:ext>
              </a:extLst>
            </p:cNvPr>
            <p:cNvSpPr/>
            <p:nvPr/>
          </p:nvSpPr>
          <p:spPr>
            <a:xfrm>
              <a:off x="4734813" y="305769"/>
              <a:ext cx="1920630" cy="597056"/>
            </a:xfrm>
            <a:prstGeom prst="roundRect">
              <a:avLst>
                <a:gd name="adj" fmla="val 32176"/>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2EC535A-C17C-48BF-29B6-26289854C6A1}"/>
                </a:ext>
              </a:extLst>
            </p:cNvPr>
            <p:cNvSpPr txBox="1"/>
            <p:nvPr/>
          </p:nvSpPr>
          <p:spPr>
            <a:xfrm>
              <a:off x="5127968" y="371901"/>
              <a:ext cx="1134319" cy="461665"/>
            </a:xfrm>
            <a:prstGeom prst="rect">
              <a:avLst/>
            </a:prstGeom>
            <a:noFill/>
          </p:spPr>
          <p:txBody>
            <a:bodyPr wrap="square" rtlCol="0">
              <a:spAutoFit/>
            </a:bodyPr>
            <a:lstStyle/>
            <a:p>
              <a:r>
                <a:rPr lang="vi-VN" sz="2400" b="1">
                  <a:solidFill>
                    <a:schemeClr val="bg1"/>
                  </a:solidFill>
                </a:rPr>
                <a:t>Trả lời</a:t>
              </a:r>
              <a:endParaRPr lang="en-US" sz="2400" b="1">
                <a:solidFill>
                  <a:schemeClr val="bg1"/>
                </a:solidFill>
              </a:endParaRPr>
            </a:p>
          </p:txBody>
        </p:sp>
        <p:sp>
          <p:nvSpPr>
            <p:cNvPr id="18" name="Rectangle: Rounded Corners 17">
              <a:extLst>
                <a:ext uri="{FF2B5EF4-FFF2-40B4-BE49-F238E27FC236}">
                  <a16:creationId xmlns:a16="http://schemas.microsoft.com/office/drawing/2014/main" id="{20071007-234F-70FD-D15B-A0120E9360F1}"/>
                </a:ext>
              </a:extLst>
            </p:cNvPr>
            <p:cNvSpPr/>
            <p:nvPr/>
          </p:nvSpPr>
          <p:spPr>
            <a:xfrm>
              <a:off x="4846331" y="364720"/>
              <a:ext cx="1697591" cy="466452"/>
            </a:xfrm>
            <a:prstGeom prst="roundRect">
              <a:avLst>
                <a:gd name="adj" fmla="val 3217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95834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D5770D2-7FA3-4B4E-962E-AAB31C870EDA}"/>
              </a:ext>
            </a:extLst>
          </p:cNvPr>
          <p:cNvGrpSpPr/>
          <p:nvPr/>
        </p:nvGrpSpPr>
        <p:grpSpPr>
          <a:xfrm>
            <a:off x="1772855" y="0"/>
            <a:ext cx="8646289" cy="868101"/>
            <a:chOff x="1701478" y="0"/>
            <a:chExt cx="8646289" cy="868101"/>
          </a:xfrm>
        </p:grpSpPr>
        <p:sp>
          <p:nvSpPr>
            <p:cNvPr id="2" name="Trapezoid 1">
              <a:extLst>
                <a:ext uri="{FF2B5EF4-FFF2-40B4-BE49-F238E27FC236}">
                  <a16:creationId xmlns:a16="http://schemas.microsoft.com/office/drawing/2014/main" id="{693D4BDA-2B3E-4F24-97A9-F87AFCA9956A}"/>
                </a:ext>
              </a:extLst>
            </p:cNvPr>
            <p:cNvSpPr/>
            <p:nvPr/>
          </p:nvSpPr>
          <p:spPr>
            <a:xfrm flipV="1">
              <a:off x="1701478" y="0"/>
              <a:ext cx="8646289" cy="868101"/>
            </a:xfrm>
            <a:prstGeom prst="trapezoid">
              <a:avLst/>
            </a:prstGeom>
            <a:gradFill flip="none" rotWithShape="1">
              <a:gsLst>
                <a:gs pos="0">
                  <a:srgbClr val="0099FF"/>
                </a:gs>
                <a:gs pos="30000">
                  <a:srgbClr val="00ABA7"/>
                </a:gs>
                <a:gs pos="62000">
                  <a:srgbClr val="00A679"/>
                </a:gs>
                <a:gs pos="100000">
                  <a:srgbClr val="009F34"/>
                </a:gs>
              </a:gsLst>
              <a:lin ang="189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DD98465-FD25-4326-B46B-4C12F87C7EC1}"/>
                </a:ext>
              </a:extLst>
            </p:cNvPr>
            <p:cNvSpPr txBox="1"/>
            <p:nvPr/>
          </p:nvSpPr>
          <p:spPr>
            <a:xfrm>
              <a:off x="2042931" y="203217"/>
              <a:ext cx="7963382" cy="461665"/>
            </a:xfrm>
            <a:prstGeom prst="rect">
              <a:avLst/>
            </a:prstGeom>
            <a:noFill/>
          </p:spPr>
          <p:txBody>
            <a:bodyPr wrap="square" rtlCol="0">
              <a:spAutoFit/>
            </a:bodyPr>
            <a:lstStyle/>
            <a:p>
              <a:r>
                <a:rPr lang="vi-VN" sz="2400" b="1">
                  <a:solidFill>
                    <a:schemeClr val="bg1"/>
                  </a:solidFill>
                </a:rPr>
                <a:t>VAI TRÒ CỦA CHẤT DINH DƯỠNG ĐỐI VỚI SINH VẬT</a:t>
              </a:r>
              <a:endParaRPr lang="en-US" sz="2400" b="1">
                <a:solidFill>
                  <a:schemeClr val="bg1"/>
                </a:solidFill>
              </a:endParaRPr>
            </a:p>
          </p:txBody>
        </p:sp>
      </p:grpSp>
      <p:sp>
        <p:nvSpPr>
          <p:cNvPr id="9" name="TextBox 8">
            <a:extLst>
              <a:ext uri="{FF2B5EF4-FFF2-40B4-BE49-F238E27FC236}">
                <a16:creationId xmlns:a16="http://schemas.microsoft.com/office/drawing/2014/main" id="{FADAB40C-B19F-40D4-A215-869628D04B3B}"/>
              </a:ext>
            </a:extLst>
          </p:cNvPr>
          <p:cNvSpPr txBox="1"/>
          <p:nvPr/>
        </p:nvSpPr>
        <p:spPr>
          <a:xfrm>
            <a:off x="670560" y="1071318"/>
            <a:ext cx="11023600" cy="946798"/>
          </a:xfrm>
          <a:prstGeom prst="rect">
            <a:avLst/>
          </a:prstGeom>
          <a:noFill/>
        </p:spPr>
        <p:txBody>
          <a:bodyPr wrap="square" rtlCol="0">
            <a:spAutoFit/>
          </a:bodyPr>
          <a:lstStyle/>
          <a:p>
            <a:pPr>
              <a:lnSpc>
                <a:spcPct val="120000"/>
              </a:lnSpc>
            </a:pPr>
            <a:r>
              <a:rPr lang="vi-VN" sz="2400" dirty="0"/>
              <a:t>Tình trạng thiếu chất khoáng ở thực vật thường biểu hiện qua việc sinh trưởng chậm và các dấu hiệu đặc trưng trên lá, quả,...</a:t>
            </a:r>
            <a:endParaRPr lang="en-US" sz="2400" dirty="0"/>
          </a:p>
        </p:txBody>
      </p:sp>
      <p:grpSp>
        <p:nvGrpSpPr>
          <p:cNvPr id="13" name="Group 12">
            <a:extLst>
              <a:ext uri="{FF2B5EF4-FFF2-40B4-BE49-F238E27FC236}">
                <a16:creationId xmlns:a16="http://schemas.microsoft.com/office/drawing/2014/main" id="{1090A9D1-8DA6-4E99-BD8C-9937C9B229F3}"/>
              </a:ext>
            </a:extLst>
          </p:cNvPr>
          <p:cNvGrpSpPr/>
          <p:nvPr/>
        </p:nvGrpSpPr>
        <p:grpSpPr>
          <a:xfrm>
            <a:off x="670560" y="2252831"/>
            <a:ext cx="5039360" cy="3750126"/>
            <a:chOff x="757243" y="2342460"/>
            <a:chExt cx="5039360" cy="3750126"/>
          </a:xfrm>
        </p:grpSpPr>
        <p:pic>
          <p:nvPicPr>
            <p:cNvPr id="8" name="Picture 7" descr="A hand holding a leaf&#10;&#10;Description automatically generated with medium confidence">
              <a:extLst>
                <a:ext uri="{FF2B5EF4-FFF2-40B4-BE49-F238E27FC236}">
                  <a16:creationId xmlns:a16="http://schemas.microsoft.com/office/drawing/2014/main" id="{889DE884-0818-4C08-9EF5-2B82C1662B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407" y="2342460"/>
              <a:ext cx="4805033" cy="3201353"/>
            </a:xfrm>
            <a:prstGeom prst="rect">
              <a:avLst/>
            </a:prstGeom>
            <a:ln w="76200">
              <a:solidFill>
                <a:srgbClr val="FF6600"/>
              </a:solidFill>
            </a:ln>
          </p:spPr>
        </p:pic>
        <p:sp>
          <p:nvSpPr>
            <p:cNvPr id="10" name="TextBox 9">
              <a:extLst>
                <a:ext uri="{FF2B5EF4-FFF2-40B4-BE49-F238E27FC236}">
                  <a16:creationId xmlns:a16="http://schemas.microsoft.com/office/drawing/2014/main" id="{363583A2-E3EE-483D-8469-DC1E203AA548}"/>
                </a:ext>
              </a:extLst>
            </p:cNvPr>
            <p:cNvSpPr txBox="1"/>
            <p:nvPr/>
          </p:nvSpPr>
          <p:spPr>
            <a:xfrm>
              <a:off x="757243" y="5723254"/>
              <a:ext cx="5039360" cy="369332"/>
            </a:xfrm>
            <a:prstGeom prst="rect">
              <a:avLst/>
            </a:prstGeom>
            <a:noFill/>
          </p:spPr>
          <p:txBody>
            <a:bodyPr wrap="square" rtlCol="0">
              <a:spAutoFit/>
            </a:bodyPr>
            <a:lstStyle/>
            <a:p>
              <a:r>
                <a:rPr lang="vi-VN"/>
                <a:t>a) Lá của cây nho bị vàng do thiếu nitrogen (N)</a:t>
              </a:r>
              <a:endParaRPr lang="en-US"/>
            </a:p>
          </p:txBody>
        </p:sp>
      </p:grpSp>
      <p:grpSp>
        <p:nvGrpSpPr>
          <p:cNvPr id="12" name="Group 11">
            <a:extLst>
              <a:ext uri="{FF2B5EF4-FFF2-40B4-BE49-F238E27FC236}">
                <a16:creationId xmlns:a16="http://schemas.microsoft.com/office/drawing/2014/main" id="{C45AAE10-AB4B-4C2F-A529-884763731E3B}"/>
              </a:ext>
            </a:extLst>
          </p:cNvPr>
          <p:cNvGrpSpPr/>
          <p:nvPr/>
        </p:nvGrpSpPr>
        <p:grpSpPr>
          <a:xfrm>
            <a:off x="6482082" y="2252831"/>
            <a:ext cx="5039360" cy="4027125"/>
            <a:chOff x="6258562" y="2342460"/>
            <a:chExt cx="5039360" cy="4027125"/>
          </a:xfrm>
        </p:grpSpPr>
        <p:pic>
          <p:nvPicPr>
            <p:cNvPr id="6" name="Picture 5" descr="A picture containing green, wooden, fruit, plant&#10;&#10;Description automatically generated">
              <a:extLst>
                <a:ext uri="{FF2B5EF4-FFF2-40B4-BE49-F238E27FC236}">
                  <a16:creationId xmlns:a16="http://schemas.microsoft.com/office/drawing/2014/main" id="{C5B676C2-FF39-47B0-9C53-12B3C1B40F13}"/>
                </a:ext>
              </a:extLst>
            </p:cNvPr>
            <p:cNvPicPr>
              <a:picLocks noChangeAspect="1"/>
            </p:cNvPicPr>
            <p:nvPr/>
          </p:nvPicPr>
          <p:blipFill rotWithShape="1">
            <a:blip r:embed="rId3">
              <a:extLst>
                <a:ext uri="{28A0092B-C50C-407E-A947-70E740481C1C}">
                  <a14:useLocalDpi xmlns:a14="http://schemas.microsoft.com/office/drawing/2010/main" val="0"/>
                </a:ext>
              </a:extLst>
            </a:blip>
            <a:srcRect l="7198" r="8538"/>
            <a:stretch/>
          </p:blipFill>
          <p:spPr>
            <a:xfrm>
              <a:off x="6512562" y="2342460"/>
              <a:ext cx="4531361" cy="3201353"/>
            </a:xfrm>
            <a:prstGeom prst="rect">
              <a:avLst/>
            </a:prstGeom>
            <a:ln w="76200">
              <a:solidFill>
                <a:srgbClr val="FF6600"/>
              </a:solidFill>
            </a:ln>
          </p:spPr>
        </p:pic>
        <p:sp>
          <p:nvSpPr>
            <p:cNvPr id="11" name="TextBox 10">
              <a:extLst>
                <a:ext uri="{FF2B5EF4-FFF2-40B4-BE49-F238E27FC236}">
                  <a16:creationId xmlns:a16="http://schemas.microsoft.com/office/drawing/2014/main" id="{F09BA57A-7E04-4A25-9B16-F2644709A32E}"/>
                </a:ext>
              </a:extLst>
            </p:cNvPr>
            <p:cNvSpPr txBox="1"/>
            <p:nvPr/>
          </p:nvSpPr>
          <p:spPr>
            <a:xfrm>
              <a:off x="6258562" y="5723254"/>
              <a:ext cx="5039360" cy="646331"/>
            </a:xfrm>
            <a:prstGeom prst="rect">
              <a:avLst/>
            </a:prstGeom>
            <a:noFill/>
          </p:spPr>
          <p:txBody>
            <a:bodyPr wrap="square" rtlCol="0">
              <a:spAutoFit/>
            </a:bodyPr>
            <a:lstStyle/>
            <a:p>
              <a:pPr algn="ctr"/>
              <a:r>
                <a:rPr lang="vi-VN"/>
                <a:t>b) Quả dưa chuột bị dị dạng do thiếu một số chất dinh dưỡng</a:t>
              </a:r>
              <a:endParaRPr lang="en-US"/>
            </a:p>
          </p:txBody>
        </p:sp>
      </p:grpSp>
      <p:grpSp>
        <p:nvGrpSpPr>
          <p:cNvPr id="14" name="Group 13">
            <a:extLst>
              <a:ext uri="{FF2B5EF4-FFF2-40B4-BE49-F238E27FC236}">
                <a16:creationId xmlns:a16="http://schemas.microsoft.com/office/drawing/2014/main" id="{5C2AC259-FB95-41DB-9BAB-F1B3FA135D16}"/>
              </a:ext>
            </a:extLst>
          </p:cNvPr>
          <p:cNvGrpSpPr/>
          <p:nvPr/>
        </p:nvGrpSpPr>
        <p:grpSpPr>
          <a:xfrm>
            <a:off x="2704267" y="6279956"/>
            <a:ext cx="6956185" cy="419878"/>
            <a:chOff x="767621" y="6087614"/>
            <a:chExt cx="6956185" cy="419878"/>
          </a:xfrm>
        </p:grpSpPr>
        <p:sp>
          <p:nvSpPr>
            <p:cNvPr id="15" name="Rectangle: Rounded Corners 14">
              <a:extLst>
                <a:ext uri="{FF2B5EF4-FFF2-40B4-BE49-F238E27FC236}">
                  <a16:creationId xmlns:a16="http://schemas.microsoft.com/office/drawing/2014/main" id="{8092C1FC-F1C4-49C8-900C-CFB0D46DA98B}"/>
                </a:ext>
              </a:extLst>
            </p:cNvPr>
            <p:cNvSpPr/>
            <p:nvPr/>
          </p:nvSpPr>
          <p:spPr>
            <a:xfrm>
              <a:off x="767621" y="6087614"/>
              <a:ext cx="1539551" cy="419878"/>
            </a:xfrm>
            <a:prstGeom prst="roundRect">
              <a:avLst>
                <a:gd name="adj" fmla="val 30000"/>
              </a:avLst>
            </a:prstGeom>
            <a:gradFill flip="none" rotWithShape="1">
              <a:gsLst>
                <a:gs pos="61000">
                  <a:srgbClr val="00A686"/>
                </a:gs>
                <a:gs pos="31000">
                  <a:srgbClr val="00A25A"/>
                </a:gs>
                <a:gs pos="0">
                  <a:srgbClr val="009C1D"/>
                </a:gs>
                <a:gs pos="79000">
                  <a:srgbClr val="00AAAC"/>
                </a:gs>
                <a:gs pos="100000">
                  <a:srgbClr val="0099FF"/>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Hình 29.5</a:t>
              </a:r>
              <a:endParaRPr lang="en-US" b="1"/>
            </a:p>
          </p:txBody>
        </p:sp>
        <p:sp>
          <p:nvSpPr>
            <p:cNvPr id="16" name="TextBox 15">
              <a:extLst>
                <a:ext uri="{FF2B5EF4-FFF2-40B4-BE49-F238E27FC236}">
                  <a16:creationId xmlns:a16="http://schemas.microsoft.com/office/drawing/2014/main" id="{C8680398-0E6B-40C8-BACA-DD6BBA4B67D5}"/>
                </a:ext>
              </a:extLst>
            </p:cNvPr>
            <p:cNvSpPr txBox="1"/>
            <p:nvPr/>
          </p:nvSpPr>
          <p:spPr>
            <a:xfrm>
              <a:off x="2280802" y="6133466"/>
              <a:ext cx="5443004" cy="369332"/>
            </a:xfrm>
            <a:prstGeom prst="rect">
              <a:avLst/>
            </a:prstGeom>
            <a:noFill/>
          </p:spPr>
          <p:txBody>
            <a:bodyPr wrap="square" rtlCol="0">
              <a:spAutoFit/>
            </a:bodyPr>
            <a:lstStyle/>
            <a:p>
              <a:r>
                <a:rPr lang="vi-VN" dirty="0"/>
                <a:t>Biểu hiện của cây trồng khi thiếu nguyên tố khoáng</a:t>
              </a:r>
              <a:endParaRPr lang="en-US" dirty="0"/>
            </a:p>
          </p:txBody>
        </p:sp>
      </p:grpSp>
    </p:spTree>
    <p:extLst>
      <p:ext uri="{BB962C8B-B14F-4D97-AF65-F5344CB8AC3E}">
        <p14:creationId xmlns:p14="http://schemas.microsoft.com/office/powerpoint/2010/main" val="35151978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anim calcmode="lin" valueType="num">
                                      <p:cBhvr>
                                        <p:cTn id="17" dur="500" fill="hold"/>
                                        <p:tgtEl>
                                          <p:spTgt spid="13"/>
                                        </p:tgtEl>
                                        <p:attrNameLst>
                                          <p:attrName>ppt_x</p:attrName>
                                        </p:attrNameLst>
                                      </p:cBhvr>
                                      <p:tavLst>
                                        <p:tav tm="0">
                                          <p:val>
                                            <p:strVal val="#ppt_x"/>
                                          </p:val>
                                        </p:tav>
                                        <p:tav tm="100000">
                                          <p:val>
                                            <p:strVal val="#ppt_x"/>
                                          </p:val>
                                        </p:tav>
                                      </p:tavLst>
                                    </p:anim>
                                    <p:anim calcmode="lin" valueType="num">
                                      <p:cBhvr>
                                        <p:cTn id="18"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plant, leaf, close, vegetable&#10;&#10;Description automatically generated">
            <a:extLst>
              <a:ext uri="{FF2B5EF4-FFF2-40B4-BE49-F238E27FC236}">
                <a16:creationId xmlns:a16="http://schemas.microsoft.com/office/drawing/2014/main" id="{5F78C70A-B6D1-447F-9922-5CFFD66C66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0476" cy="6858000"/>
          </a:xfrm>
          <a:prstGeom prst="rect">
            <a:avLst/>
          </a:prstGeom>
        </p:spPr>
      </p:pic>
      <p:sp>
        <p:nvSpPr>
          <p:cNvPr id="3" name="TextBox 2">
            <a:extLst>
              <a:ext uri="{FF2B5EF4-FFF2-40B4-BE49-F238E27FC236}">
                <a16:creationId xmlns:a16="http://schemas.microsoft.com/office/drawing/2014/main" id="{1310E553-65BA-4F62-A9C9-C46AD5034F35}"/>
              </a:ext>
            </a:extLst>
          </p:cNvPr>
          <p:cNvSpPr txBox="1"/>
          <p:nvPr/>
        </p:nvSpPr>
        <p:spPr>
          <a:xfrm>
            <a:off x="324092" y="1516284"/>
            <a:ext cx="6701741" cy="1606274"/>
          </a:xfrm>
          <a:prstGeom prst="rect">
            <a:avLst/>
          </a:prstGeom>
          <a:noFill/>
        </p:spPr>
        <p:txBody>
          <a:bodyPr wrap="square" rtlCol="0">
            <a:spAutoFit/>
          </a:bodyPr>
          <a:lstStyle/>
          <a:p>
            <a:pPr algn="ctr">
              <a:lnSpc>
                <a:spcPct val="120000"/>
              </a:lnSpc>
            </a:pPr>
            <a:r>
              <a:rPr lang="vi-VN" sz="2800" b="1" i="1" dirty="0">
                <a:solidFill>
                  <a:schemeClr val="bg1"/>
                </a:solidFill>
              </a:rPr>
              <a:t>Ở thực vật, chất dinh dưỡng là các khoáng chất được hấp thụ chủ yếu từ đất như </a:t>
            </a:r>
            <a:r>
              <a:rPr lang="vi-VN" sz="2800" b="1" i="1" dirty="0">
                <a:solidFill>
                  <a:srgbClr val="FFFF00"/>
                </a:solidFill>
              </a:rPr>
              <a:t>N, P, K, S, B, Mo,...</a:t>
            </a:r>
            <a:endParaRPr lang="en-US" sz="2800" b="1" i="1" dirty="0">
              <a:solidFill>
                <a:srgbClr val="FFFF00"/>
              </a:solidFill>
            </a:endParaRPr>
          </a:p>
        </p:txBody>
      </p:sp>
      <p:sp>
        <p:nvSpPr>
          <p:cNvPr id="4" name="Rectangle 3">
            <a:extLst>
              <a:ext uri="{FF2B5EF4-FFF2-40B4-BE49-F238E27FC236}">
                <a16:creationId xmlns:a16="http://schemas.microsoft.com/office/drawing/2014/main" id="{B67334B5-A2DC-4C65-86BE-CFE429FAD05E}"/>
              </a:ext>
            </a:extLst>
          </p:cNvPr>
          <p:cNvSpPr/>
          <p:nvPr/>
        </p:nvSpPr>
        <p:spPr>
          <a:xfrm>
            <a:off x="1181784" y="370390"/>
            <a:ext cx="9826908" cy="77550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bg1"/>
                </a:solidFill>
              </a:rPr>
              <a:t>VAI TRÒ CỦA CHẤT DINH DƯỠNG ĐỐI VỚI THỰC VẬT</a:t>
            </a:r>
            <a:endParaRPr lang="en-US" sz="2800" b="1">
              <a:solidFill>
                <a:schemeClr val="bg1"/>
              </a:solidFill>
            </a:endParaRPr>
          </a:p>
        </p:txBody>
      </p:sp>
    </p:spTree>
    <p:extLst>
      <p:ext uri="{BB962C8B-B14F-4D97-AF65-F5344CB8AC3E}">
        <p14:creationId xmlns:p14="http://schemas.microsoft.com/office/powerpoint/2010/main" val="35721553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363ADFAF-0D8F-4F50-B7E4-FE82A195253A}"/>
              </a:ext>
            </a:extLst>
          </p:cNvPr>
          <p:cNvPicPr>
            <a:picLocks noChangeAspect="1"/>
          </p:cNvPicPr>
          <p:nvPr/>
        </p:nvPicPr>
        <p:blipFill>
          <a:blip r:embed="rId2">
            <a:extLst>
              <a:ext uri="{28A0092B-C50C-407E-A947-70E740481C1C}">
                <a14:useLocalDpi xmlns:a14="http://schemas.microsoft.com/office/drawing/2010/main" val="0"/>
              </a:ext>
            </a:extLst>
          </a:blip>
          <a:srcRect t="1622" b="1622"/>
          <a:stretch/>
        </p:blipFill>
        <p:spPr>
          <a:xfrm>
            <a:off x="20" y="1282"/>
            <a:ext cx="12191980" cy="6856718"/>
          </a:xfrm>
          <a:prstGeom prst="rect">
            <a:avLst/>
          </a:prstGeom>
        </p:spPr>
      </p:pic>
      <p:grpSp>
        <p:nvGrpSpPr>
          <p:cNvPr id="33" name="Group 32">
            <a:extLst>
              <a:ext uri="{FF2B5EF4-FFF2-40B4-BE49-F238E27FC236}">
                <a16:creationId xmlns:a16="http://schemas.microsoft.com/office/drawing/2014/main" id="{C0FCF733-67B7-4419-8E3E-E5804C5D7C6A}"/>
              </a:ext>
            </a:extLst>
          </p:cNvPr>
          <p:cNvGrpSpPr/>
          <p:nvPr/>
        </p:nvGrpSpPr>
        <p:grpSpPr>
          <a:xfrm>
            <a:off x="0" y="4980532"/>
            <a:ext cx="12192000" cy="1511708"/>
            <a:chOff x="0" y="4980532"/>
            <a:chExt cx="12192000" cy="1511708"/>
          </a:xfrm>
        </p:grpSpPr>
        <p:sp>
          <p:nvSpPr>
            <p:cNvPr id="32" name="Rectangle 31">
              <a:extLst>
                <a:ext uri="{FF2B5EF4-FFF2-40B4-BE49-F238E27FC236}">
                  <a16:creationId xmlns:a16="http://schemas.microsoft.com/office/drawing/2014/main" id="{5B67B906-5177-40C6-9789-41201C689BE2}"/>
                </a:ext>
              </a:extLst>
            </p:cNvPr>
            <p:cNvSpPr/>
            <p:nvPr/>
          </p:nvSpPr>
          <p:spPr>
            <a:xfrm>
              <a:off x="0" y="4980532"/>
              <a:ext cx="12192000" cy="1511708"/>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85CF206-539B-49E6-A29A-71BE921B09F0}"/>
                </a:ext>
              </a:extLst>
            </p:cNvPr>
            <p:cNvSpPr txBox="1"/>
            <p:nvPr/>
          </p:nvSpPr>
          <p:spPr>
            <a:xfrm>
              <a:off x="685617" y="4996876"/>
              <a:ext cx="10820766" cy="1389996"/>
            </a:xfrm>
            <a:prstGeom prst="rect">
              <a:avLst/>
            </a:prstGeom>
            <a:noFill/>
          </p:spPr>
          <p:txBody>
            <a:bodyPr wrap="square" rtlCol="0">
              <a:spAutoFit/>
            </a:bodyPr>
            <a:lstStyle/>
            <a:p>
              <a:pPr algn="just">
                <a:lnSpc>
                  <a:spcPct val="120000"/>
                </a:lnSpc>
              </a:pPr>
              <a:r>
                <a:rPr lang="vi-VN" sz="2400" b="1" dirty="0">
                  <a:solidFill>
                    <a:schemeClr val="bg1"/>
                  </a:solidFill>
                </a:rPr>
                <a:t>Trong các nguyên tố đó, N góp phần quan trọng cho sinh trưởng và phát triển của cây trồng vì N là nguyên tố cần thiết để thực vật </a:t>
              </a:r>
              <a:r>
                <a:rPr lang="vi-VN" sz="2400" b="1" dirty="0">
                  <a:solidFill>
                    <a:srgbClr val="FFFF00"/>
                  </a:solidFill>
                </a:rPr>
                <a:t>tổng hợp protein và diệp lục</a:t>
              </a:r>
              <a:endParaRPr lang="en-US" sz="2400" b="1" dirty="0">
                <a:solidFill>
                  <a:srgbClr val="FFFF00"/>
                </a:solidFill>
              </a:endParaRPr>
            </a:p>
          </p:txBody>
        </p:sp>
      </p:grpSp>
      <p:grpSp>
        <p:nvGrpSpPr>
          <p:cNvPr id="78" name="Group 77">
            <a:extLst>
              <a:ext uri="{FF2B5EF4-FFF2-40B4-BE49-F238E27FC236}">
                <a16:creationId xmlns:a16="http://schemas.microsoft.com/office/drawing/2014/main" id="{78C816C9-073F-4E2D-AF83-E9F936EDF8E4}"/>
              </a:ext>
            </a:extLst>
          </p:cNvPr>
          <p:cNvGrpSpPr/>
          <p:nvPr/>
        </p:nvGrpSpPr>
        <p:grpSpPr>
          <a:xfrm>
            <a:off x="4917285" y="492709"/>
            <a:ext cx="6684857" cy="3970530"/>
            <a:chOff x="5272885" y="758565"/>
            <a:chExt cx="6684857" cy="3970530"/>
          </a:xfrm>
        </p:grpSpPr>
        <p:sp>
          <p:nvSpPr>
            <p:cNvPr id="34" name="Oval 33">
              <a:extLst>
                <a:ext uri="{FF2B5EF4-FFF2-40B4-BE49-F238E27FC236}">
                  <a16:creationId xmlns:a16="http://schemas.microsoft.com/office/drawing/2014/main" id="{7409CD94-3F54-4698-9625-E1A5F1C00DD9}"/>
                </a:ext>
              </a:extLst>
            </p:cNvPr>
            <p:cNvSpPr/>
            <p:nvPr/>
          </p:nvSpPr>
          <p:spPr>
            <a:xfrm>
              <a:off x="7325360" y="2501556"/>
              <a:ext cx="2783840" cy="102447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4E335F11-E766-45AB-B104-2EC118C00110}"/>
                </a:ext>
              </a:extLst>
            </p:cNvPr>
            <p:cNvGrpSpPr/>
            <p:nvPr/>
          </p:nvGrpSpPr>
          <p:grpSpPr>
            <a:xfrm>
              <a:off x="5606044" y="3320027"/>
              <a:ext cx="2103422" cy="1119207"/>
              <a:chOff x="5606044" y="3320027"/>
              <a:chExt cx="2103422" cy="1119207"/>
            </a:xfrm>
          </p:grpSpPr>
          <p:cxnSp>
            <p:nvCxnSpPr>
              <p:cNvPr id="36" name="Straight Connector 35">
                <a:extLst>
                  <a:ext uri="{FF2B5EF4-FFF2-40B4-BE49-F238E27FC236}">
                    <a16:creationId xmlns:a16="http://schemas.microsoft.com/office/drawing/2014/main" id="{F17AA542-A02D-4195-A9C5-EB34371852A1}"/>
                  </a:ext>
                </a:extLst>
              </p:cNvPr>
              <p:cNvCxnSpPr>
                <a:cxnSpLocks/>
              </p:cNvCxnSpPr>
              <p:nvPr/>
            </p:nvCxnSpPr>
            <p:spPr>
              <a:xfrm flipH="1">
                <a:off x="6898640" y="3359456"/>
                <a:ext cx="771398" cy="65380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39CE08BE-ABA4-4461-B90A-8518CA1DD714}"/>
                  </a:ext>
                </a:extLst>
              </p:cNvPr>
              <p:cNvGrpSpPr/>
              <p:nvPr/>
            </p:nvGrpSpPr>
            <p:grpSpPr>
              <a:xfrm>
                <a:off x="5606044" y="3496372"/>
                <a:ext cx="1341120" cy="942862"/>
                <a:chOff x="4754880" y="2897618"/>
                <a:chExt cx="1341120" cy="942862"/>
              </a:xfrm>
            </p:grpSpPr>
            <p:sp>
              <p:nvSpPr>
                <p:cNvPr id="37" name="Oval 36">
                  <a:extLst>
                    <a:ext uri="{FF2B5EF4-FFF2-40B4-BE49-F238E27FC236}">
                      <a16:creationId xmlns:a16="http://schemas.microsoft.com/office/drawing/2014/main" id="{B43ABC35-3061-4C08-A05F-DDADEF44085C}"/>
                    </a:ext>
                  </a:extLst>
                </p:cNvPr>
                <p:cNvSpPr/>
                <p:nvPr/>
              </p:nvSpPr>
              <p:spPr>
                <a:xfrm>
                  <a:off x="4754880" y="3302000"/>
                  <a:ext cx="1341120" cy="53848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69DEBBB7-AD7D-48AB-8329-5C577C870B55}"/>
                    </a:ext>
                  </a:extLst>
                </p:cNvPr>
                <p:cNvSpPr txBox="1"/>
                <p:nvPr/>
              </p:nvSpPr>
              <p:spPr>
                <a:xfrm>
                  <a:off x="5060442" y="2897618"/>
                  <a:ext cx="690880" cy="923330"/>
                </a:xfrm>
                <a:prstGeom prst="rect">
                  <a:avLst/>
                </a:prstGeom>
                <a:noFill/>
              </p:spPr>
              <p:txBody>
                <a:bodyPr wrap="square" rtlCol="0">
                  <a:spAutoFit/>
                </a:bodyPr>
                <a:lstStyle/>
                <a:p>
                  <a:r>
                    <a:rPr lang="vi-VN" sz="5400" b="1">
                      <a:solidFill>
                        <a:schemeClr val="bg1"/>
                      </a:solidFill>
                    </a:rPr>
                    <a:t>N</a:t>
                  </a:r>
                  <a:endParaRPr lang="en-US" sz="5400" b="1">
                    <a:solidFill>
                      <a:schemeClr val="bg1"/>
                    </a:solidFill>
                  </a:endParaRPr>
                </a:p>
              </p:txBody>
            </p:sp>
          </p:grpSp>
          <p:sp>
            <p:nvSpPr>
              <p:cNvPr id="41" name="Oval 40">
                <a:extLst>
                  <a:ext uri="{FF2B5EF4-FFF2-40B4-BE49-F238E27FC236}">
                    <a16:creationId xmlns:a16="http://schemas.microsoft.com/office/drawing/2014/main" id="{EA80CCEA-76D5-4991-802D-656909A68C19}"/>
                  </a:ext>
                </a:extLst>
              </p:cNvPr>
              <p:cNvSpPr/>
              <p:nvPr/>
            </p:nvSpPr>
            <p:spPr>
              <a:xfrm>
                <a:off x="7630609" y="3320027"/>
                <a:ext cx="78857" cy="788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CF1C658C-C3C6-43FC-BDC2-692A5D5295BB}"/>
                  </a:ext>
                </a:extLst>
              </p:cNvPr>
              <p:cNvSpPr/>
              <p:nvPr/>
            </p:nvSpPr>
            <p:spPr>
              <a:xfrm>
                <a:off x="6828058" y="3984690"/>
                <a:ext cx="78857" cy="788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F9B2E887-512E-4BEA-A4D1-16954105A8A0}"/>
                </a:ext>
              </a:extLst>
            </p:cNvPr>
            <p:cNvGrpSpPr/>
            <p:nvPr/>
          </p:nvGrpSpPr>
          <p:grpSpPr>
            <a:xfrm>
              <a:off x="5272885" y="758565"/>
              <a:ext cx="2768258" cy="1845453"/>
              <a:chOff x="5606044" y="3496372"/>
              <a:chExt cx="2768258" cy="1845453"/>
            </a:xfrm>
          </p:grpSpPr>
          <p:cxnSp>
            <p:nvCxnSpPr>
              <p:cNvPr id="45" name="Straight Connector 44">
                <a:extLst>
                  <a:ext uri="{FF2B5EF4-FFF2-40B4-BE49-F238E27FC236}">
                    <a16:creationId xmlns:a16="http://schemas.microsoft.com/office/drawing/2014/main" id="{5909FB56-AF2D-4680-9877-74AADF2162D2}"/>
                  </a:ext>
                </a:extLst>
              </p:cNvPr>
              <p:cNvCxnSpPr>
                <a:cxnSpLocks/>
              </p:cNvCxnSpPr>
              <p:nvPr/>
            </p:nvCxnSpPr>
            <p:spPr>
              <a:xfrm flipH="1" flipV="1">
                <a:off x="6727663" y="4402001"/>
                <a:ext cx="1609335" cy="8932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62DA57BA-02C9-43FD-8A7D-0510D6AED961}"/>
                  </a:ext>
                </a:extLst>
              </p:cNvPr>
              <p:cNvGrpSpPr/>
              <p:nvPr/>
            </p:nvGrpSpPr>
            <p:grpSpPr>
              <a:xfrm>
                <a:off x="5606044" y="3496372"/>
                <a:ext cx="1341120" cy="942862"/>
                <a:chOff x="4754880" y="2897618"/>
                <a:chExt cx="1341120" cy="942862"/>
              </a:xfrm>
            </p:grpSpPr>
            <p:sp>
              <p:nvSpPr>
                <p:cNvPr id="49" name="Oval 48">
                  <a:extLst>
                    <a:ext uri="{FF2B5EF4-FFF2-40B4-BE49-F238E27FC236}">
                      <a16:creationId xmlns:a16="http://schemas.microsoft.com/office/drawing/2014/main" id="{C74F674F-2B25-4B4E-AE64-EA1DEF126DCA}"/>
                    </a:ext>
                  </a:extLst>
                </p:cNvPr>
                <p:cNvSpPr/>
                <p:nvPr/>
              </p:nvSpPr>
              <p:spPr>
                <a:xfrm>
                  <a:off x="4754880" y="3302000"/>
                  <a:ext cx="1341120" cy="53848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3012FB42-063B-4AFC-92B8-B8BF4CB1435D}"/>
                    </a:ext>
                  </a:extLst>
                </p:cNvPr>
                <p:cNvSpPr txBox="1"/>
                <p:nvPr/>
              </p:nvSpPr>
              <p:spPr>
                <a:xfrm>
                  <a:off x="5060442" y="2897618"/>
                  <a:ext cx="690880" cy="923330"/>
                </a:xfrm>
                <a:prstGeom prst="rect">
                  <a:avLst/>
                </a:prstGeom>
                <a:noFill/>
              </p:spPr>
              <p:txBody>
                <a:bodyPr wrap="square" rtlCol="0">
                  <a:spAutoFit/>
                </a:bodyPr>
                <a:lstStyle/>
                <a:p>
                  <a:r>
                    <a:rPr lang="vi-VN" sz="5400" b="1">
                      <a:solidFill>
                        <a:schemeClr val="bg1"/>
                      </a:solidFill>
                    </a:rPr>
                    <a:t>N</a:t>
                  </a:r>
                  <a:endParaRPr lang="en-US" sz="5400" b="1">
                    <a:solidFill>
                      <a:schemeClr val="bg1"/>
                    </a:solidFill>
                  </a:endParaRPr>
                </a:p>
              </p:txBody>
            </p:sp>
          </p:grpSp>
          <p:sp>
            <p:nvSpPr>
              <p:cNvPr id="47" name="Oval 46">
                <a:extLst>
                  <a:ext uri="{FF2B5EF4-FFF2-40B4-BE49-F238E27FC236}">
                    <a16:creationId xmlns:a16="http://schemas.microsoft.com/office/drawing/2014/main" id="{F190773D-E3BF-43E2-93F8-8ACE7DDDFFB4}"/>
                  </a:ext>
                </a:extLst>
              </p:cNvPr>
              <p:cNvSpPr/>
              <p:nvPr/>
            </p:nvSpPr>
            <p:spPr>
              <a:xfrm>
                <a:off x="8295445" y="5262968"/>
                <a:ext cx="78857" cy="788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BFFEBC76-9ABD-4A26-8673-D01A06DC7D8D}"/>
                  </a:ext>
                </a:extLst>
              </p:cNvPr>
              <p:cNvSpPr/>
              <p:nvPr/>
            </p:nvSpPr>
            <p:spPr>
              <a:xfrm>
                <a:off x="6661040" y="4339032"/>
                <a:ext cx="78857" cy="788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14CAF2B7-ABA3-4EC6-A80E-6257E7BE518C}"/>
                </a:ext>
              </a:extLst>
            </p:cNvPr>
            <p:cNvGrpSpPr/>
            <p:nvPr/>
          </p:nvGrpSpPr>
          <p:grpSpPr>
            <a:xfrm>
              <a:off x="9081532" y="1002173"/>
              <a:ext cx="1341120" cy="1581958"/>
              <a:chOff x="5606044" y="3496372"/>
              <a:chExt cx="1341120" cy="1581958"/>
            </a:xfrm>
          </p:grpSpPr>
          <p:cxnSp>
            <p:nvCxnSpPr>
              <p:cNvPr id="55" name="Straight Connector 54">
                <a:extLst>
                  <a:ext uri="{FF2B5EF4-FFF2-40B4-BE49-F238E27FC236}">
                    <a16:creationId xmlns:a16="http://schemas.microsoft.com/office/drawing/2014/main" id="{2F826493-8E8D-4D37-B409-196A2478CAC6}"/>
                  </a:ext>
                </a:extLst>
              </p:cNvPr>
              <p:cNvCxnSpPr>
                <a:cxnSpLocks/>
              </p:cNvCxnSpPr>
              <p:nvPr/>
            </p:nvCxnSpPr>
            <p:spPr>
              <a:xfrm flipV="1">
                <a:off x="5853052" y="4459591"/>
                <a:ext cx="480128" cy="5920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5A0686FF-59DE-494E-83A6-18EA8DB2ACBE}"/>
                  </a:ext>
                </a:extLst>
              </p:cNvPr>
              <p:cNvGrpSpPr/>
              <p:nvPr/>
            </p:nvGrpSpPr>
            <p:grpSpPr>
              <a:xfrm>
                <a:off x="5606044" y="3496372"/>
                <a:ext cx="1341120" cy="942862"/>
                <a:chOff x="4754880" y="2897618"/>
                <a:chExt cx="1341120" cy="942862"/>
              </a:xfrm>
            </p:grpSpPr>
            <p:sp>
              <p:nvSpPr>
                <p:cNvPr id="59" name="Oval 58">
                  <a:extLst>
                    <a:ext uri="{FF2B5EF4-FFF2-40B4-BE49-F238E27FC236}">
                      <a16:creationId xmlns:a16="http://schemas.microsoft.com/office/drawing/2014/main" id="{5832B27E-857C-48DB-8B41-1125DBB67F5C}"/>
                    </a:ext>
                  </a:extLst>
                </p:cNvPr>
                <p:cNvSpPr/>
                <p:nvPr/>
              </p:nvSpPr>
              <p:spPr>
                <a:xfrm>
                  <a:off x="4754880" y="3302000"/>
                  <a:ext cx="1341120" cy="53848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3211B815-39EE-4A5C-A175-A5D0C85E9833}"/>
                    </a:ext>
                  </a:extLst>
                </p:cNvPr>
                <p:cNvSpPr txBox="1"/>
                <p:nvPr/>
              </p:nvSpPr>
              <p:spPr>
                <a:xfrm>
                  <a:off x="5060442" y="2897618"/>
                  <a:ext cx="690880" cy="923330"/>
                </a:xfrm>
                <a:prstGeom prst="rect">
                  <a:avLst/>
                </a:prstGeom>
                <a:noFill/>
              </p:spPr>
              <p:txBody>
                <a:bodyPr wrap="square" rtlCol="0">
                  <a:spAutoFit/>
                </a:bodyPr>
                <a:lstStyle/>
                <a:p>
                  <a:r>
                    <a:rPr lang="vi-VN" sz="5400" b="1">
                      <a:solidFill>
                        <a:schemeClr val="bg1"/>
                      </a:solidFill>
                    </a:rPr>
                    <a:t>N</a:t>
                  </a:r>
                  <a:endParaRPr lang="en-US" sz="5400" b="1">
                    <a:solidFill>
                      <a:schemeClr val="bg1"/>
                    </a:solidFill>
                  </a:endParaRPr>
                </a:p>
              </p:txBody>
            </p:sp>
          </p:grpSp>
          <p:sp>
            <p:nvSpPr>
              <p:cNvPr id="57" name="Oval 56">
                <a:extLst>
                  <a:ext uri="{FF2B5EF4-FFF2-40B4-BE49-F238E27FC236}">
                    <a16:creationId xmlns:a16="http://schemas.microsoft.com/office/drawing/2014/main" id="{8EC9DB32-4F54-4875-9719-945B26CEC082}"/>
                  </a:ext>
                </a:extLst>
              </p:cNvPr>
              <p:cNvSpPr/>
              <p:nvPr/>
            </p:nvSpPr>
            <p:spPr>
              <a:xfrm>
                <a:off x="5832749" y="4999473"/>
                <a:ext cx="78857" cy="788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8449354C-DF0F-462C-BE61-D99021D1EB2B}"/>
                  </a:ext>
                </a:extLst>
              </p:cNvPr>
              <p:cNvSpPr/>
              <p:nvPr/>
            </p:nvSpPr>
            <p:spPr>
              <a:xfrm>
                <a:off x="6294514" y="4403860"/>
                <a:ext cx="78857" cy="788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Freeform: Shape 63">
              <a:extLst>
                <a:ext uri="{FF2B5EF4-FFF2-40B4-BE49-F238E27FC236}">
                  <a16:creationId xmlns:a16="http://schemas.microsoft.com/office/drawing/2014/main" id="{4E4BB807-7218-47D9-9D4F-1025B0BBD18C}"/>
                </a:ext>
              </a:extLst>
            </p:cNvPr>
            <p:cNvSpPr/>
            <p:nvPr/>
          </p:nvSpPr>
          <p:spPr>
            <a:xfrm>
              <a:off x="7901940" y="3291840"/>
              <a:ext cx="1371600" cy="101443"/>
            </a:xfrm>
            <a:custGeom>
              <a:avLst/>
              <a:gdLst>
                <a:gd name="connsiteX0" fmla="*/ 0 w 1371600"/>
                <a:gd name="connsiteY0" fmla="*/ 0 h 101443"/>
                <a:gd name="connsiteX1" fmla="*/ 609600 w 1371600"/>
                <a:gd name="connsiteY1" fmla="*/ 99060 h 101443"/>
                <a:gd name="connsiteX2" fmla="*/ 1371600 w 1371600"/>
                <a:gd name="connsiteY2" fmla="*/ 60960 h 101443"/>
              </a:gdLst>
              <a:ahLst/>
              <a:cxnLst>
                <a:cxn ang="0">
                  <a:pos x="connsiteX0" y="connsiteY0"/>
                </a:cxn>
                <a:cxn ang="0">
                  <a:pos x="connsiteX1" y="connsiteY1"/>
                </a:cxn>
                <a:cxn ang="0">
                  <a:pos x="connsiteX2" y="connsiteY2"/>
                </a:cxn>
              </a:cxnLst>
              <a:rect l="l" t="t" r="r" b="b"/>
              <a:pathLst>
                <a:path w="1371600" h="101443">
                  <a:moveTo>
                    <a:pt x="0" y="0"/>
                  </a:moveTo>
                  <a:cubicBezTo>
                    <a:pt x="190500" y="44450"/>
                    <a:pt x="381000" y="88900"/>
                    <a:pt x="609600" y="99060"/>
                  </a:cubicBezTo>
                  <a:cubicBezTo>
                    <a:pt x="838200" y="109220"/>
                    <a:pt x="1104900" y="85090"/>
                    <a:pt x="1371600" y="6096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id="{CA8AC5FC-2FEA-41B9-B7D1-8771B2BA9B08}"/>
                </a:ext>
              </a:extLst>
            </p:cNvPr>
            <p:cNvSpPr/>
            <p:nvPr/>
          </p:nvSpPr>
          <p:spPr>
            <a:xfrm rot="11086718">
              <a:off x="8349943" y="2628721"/>
              <a:ext cx="1371600" cy="101443"/>
            </a:xfrm>
            <a:custGeom>
              <a:avLst/>
              <a:gdLst>
                <a:gd name="connsiteX0" fmla="*/ 0 w 1371600"/>
                <a:gd name="connsiteY0" fmla="*/ 0 h 101443"/>
                <a:gd name="connsiteX1" fmla="*/ 609600 w 1371600"/>
                <a:gd name="connsiteY1" fmla="*/ 99060 h 101443"/>
                <a:gd name="connsiteX2" fmla="*/ 1371600 w 1371600"/>
                <a:gd name="connsiteY2" fmla="*/ 60960 h 101443"/>
              </a:gdLst>
              <a:ahLst/>
              <a:cxnLst>
                <a:cxn ang="0">
                  <a:pos x="connsiteX0" y="connsiteY0"/>
                </a:cxn>
                <a:cxn ang="0">
                  <a:pos x="connsiteX1" y="connsiteY1"/>
                </a:cxn>
                <a:cxn ang="0">
                  <a:pos x="connsiteX2" y="connsiteY2"/>
                </a:cxn>
              </a:cxnLst>
              <a:rect l="l" t="t" r="r" b="b"/>
              <a:pathLst>
                <a:path w="1371600" h="101443">
                  <a:moveTo>
                    <a:pt x="0" y="0"/>
                  </a:moveTo>
                  <a:cubicBezTo>
                    <a:pt x="190500" y="44450"/>
                    <a:pt x="381000" y="88900"/>
                    <a:pt x="609600" y="99060"/>
                  </a:cubicBezTo>
                  <a:cubicBezTo>
                    <a:pt x="838200" y="109220"/>
                    <a:pt x="1104900" y="85090"/>
                    <a:pt x="1371600" y="6096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65">
              <a:extLst>
                <a:ext uri="{FF2B5EF4-FFF2-40B4-BE49-F238E27FC236}">
                  <a16:creationId xmlns:a16="http://schemas.microsoft.com/office/drawing/2014/main" id="{FD3B25AE-16AF-4F04-B685-5E43AC78F479}"/>
                </a:ext>
              </a:extLst>
            </p:cNvPr>
            <p:cNvSpPr/>
            <p:nvPr/>
          </p:nvSpPr>
          <p:spPr>
            <a:xfrm>
              <a:off x="7438811" y="2705100"/>
              <a:ext cx="478369" cy="411480"/>
            </a:xfrm>
            <a:custGeom>
              <a:avLst/>
              <a:gdLst>
                <a:gd name="connsiteX0" fmla="*/ 478369 w 478369"/>
                <a:gd name="connsiteY0" fmla="*/ 0 h 411480"/>
                <a:gd name="connsiteX1" fmla="*/ 196429 w 478369"/>
                <a:gd name="connsiteY1" fmla="*/ 99060 h 411480"/>
                <a:gd name="connsiteX2" fmla="*/ 5929 w 478369"/>
                <a:gd name="connsiteY2" fmla="*/ 243840 h 411480"/>
                <a:gd name="connsiteX3" fmla="*/ 66889 w 478369"/>
                <a:gd name="connsiteY3" fmla="*/ 411480 h 411480"/>
              </a:gdLst>
              <a:ahLst/>
              <a:cxnLst>
                <a:cxn ang="0">
                  <a:pos x="connsiteX0" y="connsiteY0"/>
                </a:cxn>
                <a:cxn ang="0">
                  <a:pos x="connsiteX1" y="connsiteY1"/>
                </a:cxn>
                <a:cxn ang="0">
                  <a:pos x="connsiteX2" y="connsiteY2"/>
                </a:cxn>
                <a:cxn ang="0">
                  <a:pos x="connsiteX3" y="connsiteY3"/>
                </a:cxn>
              </a:cxnLst>
              <a:rect l="l" t="t" r="r" b="b"/>
              <a:pathLst>
                <a:path w="478369" h="411480">
                  <a:moveTo>
                    <a:pt x="478369" y="0"/>
                  </a:moveTo>
                  <a:cubicBezTo>
                    <a:pt x="376769" y="29210"/>
                    <a:pt x="275169" y="58420"/>
                    <a:pt x="196429" y="99060"/>
                  </a:cubicBezTo>
                  <a:cubicBezTo>
                    <a:pt x="117689" y="139700"/>
                    <a:pt x="27519" y="191770"/>
                    <a:pt x="5929" y="243840"/>
                  </a:cubicBezTo>
                  <a:cubicBezTo>
                    <a:pt x="-15661" y="295910"/>
                    <a:pt x="25614" y="353695"/>
                    <a:pt x="66889" y="41148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Shape 66">
              <a:extLst>
                <a:ext uri="{FF2B5EF4-FFF2-40B4-BE49-F238E27FC236}">
                  <a16:creationId xmlns:a16="http://schemas.microsoft.com/office/drawing/2014/main" id="{106926FE-90AB-43F2-A86F-FB4403D41124}"/>
                </a:ext>
              </a:extLst>
            </p:cNvPr>
            <p:cNvSpPr/>
            <p:nvPr/>
          </p:nvSpPr>
          <p:spPr>
            <a:xfrm rot="10800000">
              <a:off x="9512907" y="2910840"/>
              <a:ext cx="478369" cy="411480"/>
            </a:xfrm>
            <a:custGeom>
              <a:avLst/>
              <a:gdLst>
                <a:gd name="connsiteX0" fmla="*/ 478369 w 478369"/>
                <a:gd name="connsiteY0" fmla="*/ 0 h 411480"/>
                <a:gd name="connsiteX1" fmla="*/ 196429 w 478369"/>
                <a:gd name="connsiteY1" fmla="*/ 99060 h 411480"/>
                <a:gd name="connsiteX2" fmla="*/ 5929 w 478369"/>
                <a:gd name="connsiteY2" fmla="*/ 243840 h 411480"/>
                <a:gd name="connsiteX3" fmla="*/ 66889 w 478369"/>
                <a:gd name="connsiteY3" fmla="*/ 411480 h 411480"/>
              </a:gdLst>
              <a:ahLst/>
              <a:cxnLst>
                <a:cxn ang="0">
                  <a:pos x="connsiteX0" y="connsiteY0"/>
                </a:cxn>
                <a:cxn ang="0">
                  <a:pos x="connsiteX1" y="connsiteY1"/>
                </a:cxn>
                <a:cxn ang="0">
                  <a:pos x="connsiteX2" y="connsiteY2"/>
                </a:cxn>
                <a:cxn ang="0">
                  <a:pos x="connsiteX3" y="connsiteY3"/>
                </a:cxn>
              </a:cxnLst>
              <a:rect l="l" t="t" r="r" b="b"/>
              <a:pathLst>
                <a:path w="478369" h="411480">
                  <a:moveTo>
                    <a:pt x="478369" y="0"/>
                  </a:moveTo>
                  <a:cubicBezTo>
                    <a:pt x="376769" y="29210"/>
                    <a:pt x="275169" y="58420"/>
                    <a:pt x="196429" y="99060"/>
                  </a:cubicBezTo>
                  <a:cubicBezTo>
                    <a:pt x="117689" y="139700"/>
                    <a:pt x="27519" y="191770"/>
                    <a:pt x="5929" y="243840"/>
                  </a:cubicBezTo>
                  <a:cubicBezTo>
                    <a:pt x="-15661" y="295910"/>
                    <a:pt x="25614" y="353695"/>
                    <a:pt x="66889" y="41148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6B8DE9A9-E9BE-4221-A2A3-8A43C98C65DE}"/>
                </a:ext>
              </a:extLst>
            </p:cNvPr>
            <p:cNvGrpSpPr/>
            <p:nvPr/>
          </p:nvGrpSpPr>
          <p:grpSpPr>
            <a:xfrm>
              <a:off x="9273540" y="3429000"/>
              <a:ext cx="2684202" cy="1300095"/>
              <a:chOff x="4262962" y="3139139"/>
              <a:chExt cx="2684202" cy="1300095"/>
            </a:xfrm>
          </p:grpSpPr>
          <p:cxnSp>
            <p:nvCxnSpPr>
              <p:cNvPr id="69" name="Straight Connector 68">
                <a:extLst>
                  <a:ext uri="{FF2B5EF4-FFF2-40B4-BE49-F238E27FC236}">
                    <a16:creationId xmlns:a16="http://schemas.microsoft.com/office/drawing/2014/main" id="{5F5533D7-A9BC-4BC1-988D-2003203260E5}"/>
                  </a:ext>
                </a:extLst>
              </p:cNvPr>
              <p:cNvCxnSpPr>
                <a:cxnSpLocks/>
              </p:cNvCxnSpPr>
              <p:nvPr/>
            </p:nvCxnSpPr>
            <p:spPr>
              <a:xfrm>
                <a:off x="4321516" y="3185705"/>
                <a:ext cx="1371729" cy="84294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B6632692-2C2B-48B1-996F-775D67F52CBC}"/>
                  </a:ext>
                </a:extLst>
              </p:cNvPr>
              <p:cNvGrpSpPr/>
              <p:nvPr/>
            </p:nvGrpSpPr>
            <p:grpSpPr>
              <a:xfrm>
                <a:off x="5606044" y="3496372"/>
                <a:ext cx="1341120" cy="942862"/>
                <a:chOff x="4754880" y="2897618"/>
                <a:chExt cx="1341120" cy="942862"/>
              </a:xfrm>
            </p:grpSpPr>
            <p:sp>
              <p:nvSpPr>
                <p:cNvPr id="73" name="Oval 72">
                  <a:extLst>
                    <a:ext uri="{FF2B5EF4-FFF2-40B4-BE49-F238E27FC236}">
                      <a16:creationId xmlns:a16="http://schemas.microsoft.com/office/drawing/2014/main" id="{900C3AD6-4A02-48EC-8FC1-CA043980B7F9}"/>
                    </a:ext>
                  </a:extLst>
                </p:cNvPr>
                <p:cNvSpPr/>
                <p:nvPr/>
              </p:nvSpPr>
              <p:spPr>
                <a:xfrm>
                  <a:off x="4754880" y="3302000"/>
                  <a:ext cx="1341120" cy="53848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2D19CFBE-E2F0-4B5A-8F6A-F2CC84C23392}"/>
                    </a:ext>
                  </a:extLst>
                </p:cNvPr>
                <p:cNvSpPr txBox="1"/>
                <p:nvPr/>
              </p:nvSpPr>
              <p:spPr>
                <a:xfrm>
                  <a:off x="5060442" y="2897618"/>
                  <a:ext cx="690880" cy="923330"/>
                </a:xfrm>
                <a:prstGeom prst="rect">
                  <a:avLst/>
                </a:prstGeom>
                <a:noFill/>
              </p:spPr>
              <p:txBody>
                <a:bodyPr wrap="square" rtlCol="0">
                  <a:spAutoFit/>
                </a:bodyPr>
                <a:lstStyle/>
                <a:p>
                  <a:r>
                    <a:rPr lang="vi-VN" sz="5400" b="1">
                      <a:solidFill>
                        <a:schemeClr val="bg1"/>
                      </a:solidFill>
                    </a:rPr>
                    <a:t>N</a:t>
                  </a:r>
                  <a:endParaRPr lang="en-US" sz="5400" b="1">
                    <a:solidFill>
                      <a:schemeClr val="bg1"/>
                    </a:solidFill>
                  </a:endParaRPr>
                </a:p>
              </p:txBody>
            </p:sp>
          </p:grpSp>
          <p:sp>
            <p:nvSpPr>
              <p:cNvPr id="71" name="Oval 70">
                <a:extLst>
                  <a:ext uri="{FF2B5EF4-FFF2-40B4-BE49-F238E27FC236}">
                    <a16:creationId xmlns:a16="http://schemas.microsoft.com/office/drawing/2014/main" id="{6FC178A8-1FCF-47FB-BFCA-8326382477A6}"/>
                  </a:ext>
                </a:extLst>
              </p:cNvPr>
              <p:cNvSpPr/>
              <p:nvPr/>
            </p:nvSpPr>
            <p:spPr>
              <a:xfrm>
                <a:off x="4262962" y="3139139"/>
                <a:ext cx="78857" cy="788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1D0DD47B-D3A0-4A1A-A7E3-98405E107717}"/>
                  </a:ext>
                </a:extLst>
              </p:cNvPr>
              <p:cNvSpPr/>
              <p:nvPr/>
            </p:nvSpPr>
            <p:spPr>
              <a:xfrm>
                <a:off x="5660674" y="3996363"/>
                <a:ext cx="78857" cy="788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759148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plant&#10;&#10;Description automatically generated">
            <a:extLst>
              <a:ext uri="{FF2B5EF4-FFF2-40B4-BE49-F238E27FC236}">
                <a16:creationId xmlns:a16="http://schemas.microsoft.com/office/drawing/2014/main" id="{25E5728A-CD35-40AC-B8B7-F1C40585A550}"/>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grpSp>
        <p:nvGrpSpPr>
          <p:cNvPr id="5" name="Group 4">
            <a:extLst>
              <a:ext uri="{FF2B5EF4-FFF2-40B4-BE49-F238E27FC236}">
                <a16:creationId xmlns:a16="http://schemas.microsoft.com/office/drawing/2014/main" id="{6ABB33A8-E99A-486E-B594-A2007A94C95B}"/>
              </a:ext>
            </a:extLst>
          </p:cNvPr>
          <p:cNvGrpSpPr/>
          <p:nvPr/>
        </p:nvGrpSpPr>
        <p:grpSpPr>
          <a:xfrm>
            <a:off x="4587703" y="1125400"/>
            <a:ext cx="1076253" cy="927805"/>
            <a:chOff x="566966" y="810228"/>
            <a:chExt cx="1076253" cy="927805"/>
          </a:xfrm>
        </p:grpSpPr>
        <p:sp>
          <p:nvSpPr>
            <p:cNvPr id="6" name="TextBox 5">
              <a:extLst>
                <a:ext uri="{FF2B5EF4-FFF2-40B4-BE49-F238E27FC236}">
                  <a16:creationId xmlns:a16="http://schemas.microsoft.com/office/drawing/2014/main" id="{183C6109-9B6C-44B4-92C6-C3EA36E312B1}"/>
                </a:ext>
              </a:extLst>
            </p:cNvPr>
            <p:cNvSpPr txBox="1"/>
            <p:nvPr/>
          </p:nvSpPr>
          <p:spPr>
            <a:xfrm>
              <a:off x="744571" y="981102"/>
              <a:ext cx="798559" cy="584775"/>
            </a:xfrm>
            <a:prstGeom prst="rect">
              <a:avLst/>
            </a:prstGeom>
            <a:noFill/>
          </p:spPr>
          <p:txBody>
            <a:bodyPr wrap="square" rtlCol="0">
              <a:spAutoFit/>
            </a:bodyPr>
            <a:lstStyle/>
            <a:p>
              <a:r>
                <a:rPr lang="vi-VN" sz="3200" b="1">
                  <a:solidFill>
                    <a:schemeClr val="bg1"/>
                  </a:solidFill>
                </a:rPr>
                <a:t>Cu</a:t>
              </a:r>
              <a:endParaRPr lang="en-US" sz="3200" b="1">
                <a:solidFill>
                  <a:schemeClr val="bg1"/>
                </a:solidFill>
              </a:endParaRPr>
            </a:p>
          </p:txBody>
        </p:sp>
        <p:sp>
          <p:nvSpPr>
            <p:cNvPr id="7" name="Hexagon 6">
              <a:extLst>
                <a:ext uri="{FF2B5EF4-FFF2-40B4-BE49-F238E27FC236}">
                  <a16:creationId xmlns:a16="http://schemas.microsoft.com/office/drawing/2014/main" id="{7F8D2F97-0BFB-4557-8B8C-A13ACAAA1D47}"/>
                </a:ext>
              </a:extLst>
            </p:cNvPr>
            <p:cNvSpPr/>
            <p:nvPr/>
          </p:nvSpPr>
          <p:spPr>
            <a:xfrm>
              <a:off x="566966" y="810228"/>
              <a:ext cx="1076253" cy="927805"/>
            </a:xfrm>
            <a:prstGeom prst="hexagon">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308A5DC7-D975-4FAF-8DF8-D579ACE3B023}"/>
                </a:ext>
              </a:extLst>
            </p:cNvPr>
            <p:cNvCxnSpPr/>
            <p:nvPr/>
          </p:nvCxnSpPr>
          <p:spPr>
            <a:xfrm flipH="1">
              <a:off x="1365504" y="1274130"/>
              <a:ext cx="176784" cy="3539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E6375E4-4DE0-4681-8790-93D0EDB0A64E}"/>
                </a:ext>
              </a:extLst>
            </p:cNvPr>
            <p:cNvCxnSpPr>
              <a:cxnSpLocks/>
            </p:cNvCxnSpPr>
            <p:nvPr/>
          </p:nvCxnSpPr>
          <p:spPr>
            <a:xfrm>
              <a:off x="666325" y="1274130"/>
              <a:ext cx="176812" cy="3539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168A124-9DF4-46DE-8873-A367D3721600}"/>
                </a:ext>
              </a:extLst>
            </p:cNvPr>
            <p:cNvCxnSpPr>
              <a:cxnSpLocks/>
            </p:cNvCxnSpPr>
            <p:nvPr/>
          </p:nvCxnSpPr>
          <p:spPr>
            <a:xfrm>
              <a:off x="886487" y="907939"/>
              <a:ext cx="43721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AE6F6996-0C8A-42EC-8761-E7E908D34D84}"/>
              </a:ext>
            </a:extLst>
          </p:cNvPr>
          <p:cNvGrpSpPr/>
          <p:nvPr/>
        </p:nvGrpSpPr>
        <p:grpSpPr>
          <a:xfrm>
            <a:off x="6463266" y="2053205"/>
            <a:ext cx="1076253" cy="927805"/>
            <a:chOff x="566966" y="810228"/>
            <a:chExt cx="1076253" cy="927805"/>
          </a:xfrm>
        </p:grpSpPr>
        <p:sp>
          <p:nvSpPr>
            <p:cNvPr id="13" name="TextBox 12">
              <a:extLst>
                <a:ext uri="{FF2B5EF4-FFF2-40B4-BE49-F238E27FC236}">
                  <a16:creationId xmlns:a16="http://schemas.microsoft.com/office/drawing/2014/main" id="{135D20F8-CB90-4C73-BAEC-7A6793779A22}"/>
                </a:ext>
              </a:extLst>
            </p:cNvPr>
            <p:cNvSpPr txBox="1"/>
            <p:nvPr/>
          </p:nvSpPr>
          <p:spPr>
            <a:xfrm>
              <a:off x="734411" y="981102"/>
              <a:ext cx="798559" cy="584775"/>
            </a:xfrm>
            <a:prstGeom prst="rect">
              <a:avLst/>
            </a:prstGeom>
            <a:noFill/>
          </p:spPr>
          <p:txBody>
            <a:bodyPr wrap="square" rtlCol="0">
              <a:spAutoFit/>
            </a:bodyPr>
            <a:lstStyle/>
            <a:p>
              <a:r>
                <a:rPr lang="vi-VN" sz="3200" b="1">
                  <a:solidFill>
                    <a:schemeClr val="bg1"/>
                  </a:solidFill>
                </a:rPr>
                <a:t>Mo</a:t>
              </a:r>
              <a:endParaRPr lang="en-US" sz="3200" b="1">
                <a:solidFill>
                  <a:schemeClr val="bg1"/>
                </a:solidFill>
              </a:endParaRPr>
            </a:p>
          </p:txBody>
        </p:sp>
        <p:sp>
          <p:nvSpPr>
            <p:cNvPr id="14" name="Hexagon 13">
              <a:extLst>
                <a:ext uri="{FF2B5EF4-FFF2-40B4-BE49-F238E27FC236}">
                  <a16:creationId xmlns:a16="http://schemas.microsoft.com/office/drawing/2014/main" id="{4E962781-8CA7-4813-9960-ABB04959B0AC}"/>
                </a:ext>
              </a:extLst>
            </p:cNvPr>
            <p:cNvSpPr/>
            <p:nvPr/>
          </p:nvSpPr>
          <p:spPr>
            <a:xfrm>
              <a:off x="566966" y="810228"/>
              <a:ext cx="1076253" cy="927805"/>
            </a:xfrm>
            <a:prstGeom prst="hexagon">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797B99FD-FCC4-4EFF-A693-F68750028011}"/>
                </a:ext>
              </a:extLst>
            </p:cNvPr>
            <p:cNvCxnSpPr/>
            <p:nvPr/>
          </p:nvCxnSpPr>
          <p:spPr>
            <a:xfrm flipH="1">
              <a:off x="1365504" y="1274130"/>
              <a:ext cx="176784" cy="3539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9A3F6A8-8DD9-42F8-BCFF-C4A8A874620F}"/>
                </a:ext>
              </a:extLst>
            </p:cNvPr>
            <p:cNvCxnSpPr>
              <a:cxnSpLocks/>
            </p:cNvCxnSpPr>
            <p:nvPr/>
          </p:nvCxnSpPr>
          <p:spPr>
            <a:xfrm>
              <a:off x="666325" y="1274130"/>
              <a:ext cx="176812" cy="3539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3DCDBD0-129E-44A0-ACEC-5440661789CB}"/>
                </a:ext>
              </a:extLst>
            </p:cNvPr>
            <p:cNvCxnSpPr>
              <a:cxnSpLocks/>
            </p:cNvCxnSpPr>
            <p:nvPr/>
          </p:nvCxnSpPr>
          <p:spPr>
            <a:xfrm>
              <a:off x="886487" y="907939"/>
              <a:ext cx="43721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4A99A48D-D619-4AC2-AA18-95D81BBDBA3E}"/>
              </a:ext>
            </a:extLst>
          </p:cNvPr>
          <p:cNvGrpSpPr/>
          <p:nvPr/>
        </p:nvGrpSpPr>
        <p:grpSpPr>
          <a:xfrm>
            <a:off x="8001604" y="931506"/>
            <a:ext cx="1076253" cy="927805"/>
            <a:chOff x="566966" y="810228"/>
            <a:chExt cx="1076253" cy="927805"/>
          </a:xfrm>
        </p:grpSpPr>
        <p:sp>
          <p:nvSpPr>
            <p:cNvPr id="20" name="TextBox 19">
              <a:extLst>
                <a:ext uri="{FF2B5EF4-FFF2-40B4-BE49-F238E27FC236}">
                  <a16:creationId xmlns:a16="http://schemas.microsoft.com/office/drawing/2014/main" id="{2A0F79FD-CEA6-40B3-B1DB-56477F84E469}"/>
                </a:ext>
              </a:extLst>
            </p:cNvPr>
            <p:cNvSpPr txBox="1"/>
            <p:nvPr/>
          </p:nvSpPr>
          <p:spPr>
            <a:xfrm>
              <a:off x="754731" y="981102"/>
              <a:ext cx="798559" cy="584775"/>
            </a:xfrm>
            <a:prstGeom prst="rect">
              <a:avLst/>
            </a:prstGeom>
            <a:noFill/>
          </p:spPr>
          <p:txBody>
            <a:bodyPr wrap="square" rtlCol="0">
              <a:spAutoFit/>
            </a:bodyPr>
            <a:lstStyle/>
            <a:p>
              <a:r>
                <a:rPr lang="vi-VN" sz="3200" b="1">
                  <a:solidFill>
                    <a:schemeClr val="bg1"/>
                  </a:solidFill>
                </a:rPr>
                <a:t>Bo</a:t>
              </a:r>
              <a:endParaRPr lang="en-US" sz="3200" b="1">
                <a:solidFill>
                  <a:schemeClr val="bg1"/>
                </a:solidFill>
              </a:endParaRPr>
            </a:p>
          </p:txBody>
        </p:sp>
        <p:sp>
          <p:nvSpPr>
            <p:cNvPr id="21" name="Hexagon 20">
              <a:extLst>
                <a:ext uri="{FF2B5EF4-FFF2-40B4-BE49-F238E27FC236}">
                  <a16:creationId xmlns:a16="http://schemas.microsoft.com/office/drawing/2014/main" id="{B718FFD5-CAAD-48BD-9A5F-89B72A0C4B7D}"/>
                </a:ext>
              </a:extLst>
            </p:cNvPr>
            <p:cNvSpPr/>
            <p:nvPr/>
          </p:nvSpPr>
          <p:spPr>
            <a:xfrm>
              <a:off x="566966" y="810228"/>
              <a:ext cx="1076253" cy="927805"/>
            </a:xfrm>
            <a:prstGeom prst="hexagon">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5DA69D06-2F08-4470-9BEE-6319F5EED7F4}"/>
                </a:ext>
              </a:extLst>
            </p:cNvPr>
            <p:cNvCxnSpPr/>
            <p:nvPr/>
          </p:nvCxnSpPr>
          <p:spPr>
            <a:xfrm flipH="1">
              <a:off x="1365504" y="1274130"/>
              <a:ext cx="176784" cy="3539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6F8D6E7-98F0-400E-AD02-D6C5ED9851F6}"/>
                </a:ext>
              </a:extLst>
            </p:cNvPr>
            <p:cNvCxnSpPr>
              <a:cxnSpLocks/>
            </p:cNvCxnSpPr>
            <p:nvPr/>
          </p:nvCxnSpPr>
          <p:spPr>
            <a:xfrm>
              <a:off x="666325" y="1274130"/>
              <a:ext cx="176812" cy="3539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E6284E9-EAD9-4495-8910-9934684FF2A0}"/>
                </a:ext>
              </a:extLst>
            </p:cNvPr>
            <p:cNvCxnSpPr>
              <a:cxnSpLocks/>
            </p:cNvCxnSpPr>
            <p:nvPr/>
          </p:nvCxnSpPr>
          <p:spPr>
            <a:xfrm>
              <a:off x="886487" y="907939"/>
              <a:ext cx="43721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7D0AE385-5192-484F-94AA-1D6AE221697C}"/>
              </a:ext>
            </a:extLst>
          </p:cNvPr>
          <p:cNvGrpSpPr/>
          <p:nvPr/>
        </p:nvGrpSpPr>
        <p:grpSpPr>
          <a:xfrm>
            <a:off x="-121920" y="4804797"/>
            <a:ext cx="12446000" cy="2221460"/>
            <a:chOff x="-121920" y="5118693"/>
            <a:chExt cx="12446000" cy="1907563"/>
          </a:xfrm>
        </p:grpSpPr>
        <p:sp>
          <p:nvSpPr>
            <p:cNvPr id="25" name="Rectangle 24">
              <a:extLst>
                <a:ext uri="{FF2B5EF4-FFF2-40B4-BE49-F238E27FC236}">
                  <a16:creationId xmlns:a16="http://schemas.microsoft.com/office/drawing/2014/main" id="{4112364E-6BCA-4DC4-B210-0D31D077DB70}"/>
                </a:ext>
              </a:extLst>
            </p:cNvPr>
            <p:cNvSpPr/>
            <p:nvPr/>
          </p:nvSpPr>
          <p:spPr>
            <a:xfrm>
              <a:off x="-1504" y="5118693"/>
              <a:ext cx="12188952" cy="1738025"/>
            </a:xfrm>
            <a:custGeom>
              <a:avLst/>
              <a:gdLst>
                <a:gd name="connsiteX0" fmla="*/ 0 w 12188952"/>
                <a:gd name="connsiteY0" fmla="*/ 0 h 1532179"/>
                <a:gd name="connsiteX1" fmla="*/ 12188952 w 12188952"/>
                <a:gd name="connsiteY1" fmla="*/ 0 h 1532179"/>
                <a:gd name="connsiteX2" fmla="*/ 12188952 w 12188952"/>
                <a:gd name="connsiteY2" fmla="*/ 1532179 h 1532179"/>
                <a:gd name="connsiteX3" fmla="*/ 0 w 12188952"/>
                <a:gd name="connsiteY3" fmla="*/ 1532179 h 1532179"/>
                <a:gd name="connsiteX4" fmla="*/ 0 w 12188952"/>
                <a:gd name="connsiteY4" fmla="*/ 0 h 1532179"/>
                <a:gd name="connsiteX0" fmla="*/ 0 w 12188952"/>
                <a:gd name="connsiteY0" fmla="*/ 0 h 1532179"/>
                <a:gd name="connsiteX1" fmla="*/ 12188952 w 12188952"/>
                <a:gd name="connsiteY1" fmla="*/ 0 h 1532179"/>
                <a:gd name="connsiteX2" fmla="*/ 12188952 w 12188952"/>
                <a:gd name="connsiteY2" fmla="*/ 1532179 h 1532179"/>
                <a:gd name="connsiteX3" fmla="*/ 0 w 12188952"/>
                <a:gd name="connsiteY3" fmla="*/ 1532179 h 1532179"/>
                <a:gd name="connsiteX4" fmla="*/ 0 w 12188952"/>
                <a:gd name="connsiteY4" fmla="*/ 0 h 1532179"/>
                <a:gd name="connsiteX0" fmla="*/ 0 w 12188952"/>
                <a:gd name="connsiteY0" fmla="*/ 205846 h 1738025"/>
                <a:gd name="connsiteX1" fmla="*/ 12188952 w 12188952"/>
                <a:gd name="connsiteY1" fmla="*/ 205846 h 1738025"/>
                <a:gd name="connsiteX2" fmla="*/ 12188952 w 12188952"/>
                <a:gd name="connsiteY2" fmla="*/ 1738025 h 1738025"/>
                <a:gd name="connsiteX3" fmla="*/ 0 w 12188952"/>
                <a:gd name="connsiteY3" fmla="*/ 1738025 h 1738025"/>
                <a:gd name="connsiteX4" fmla="*/ 0 w 12188952"/>
                <a:gd name="connsiteY4" fmla="*/ 205846 h 173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8952" h="1738025">
                  <a:moveTo>
                    <a:pt x="0" y="205846"/>
                  </a:moveTo>
                  <a:cubicBezTo>
                    <a:pt x="4073144" y="1110086"/>
                    <a:pt x="8501888" y="-556154"/>
                    <a:pt x="12188952" y="205846"/>
                  </a:cubicBezTo>
                  <a:lnTo>
                    <a:pt x="12188952" y="1738025"/>
                  </a:lnTo>
                  <a:lnTo>
                    <a:pt x="0" y="1738025"/>
                  </a:lnTo>
                  <a:lnTo>
                    <a:pt x="0" y="205846"/>
                  </a:lnTo>
                  <a:close/>
                </a:path>
              </a:pathLst>
            </a:cu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58B810E-6976-4DCC-B0D2-9AA1FB4B2D3D}"/>
                </a:ext>
              </a:extLst>
            </p:cNvPr>
            <p:cNvSpPr txBox="1"/>
            <p:nvPr/>
          </p:nvSpPr>
          <p:spPr>
            <a:xfrm>
              <a:off x="299901" y="5824893"/>
              <a:ext cx="11580086" cy="813013"/>
            </a:xfrm>
            <a:prstGeom prst="rect">
              <a:avLst/>
            </a:prstGeom>
            <a:noFill/>
          </p:spPr>
          <p:txBody>
            <a:bodyPr wrap="square" rtlCol="0">
              <a:spAutoFit/>
            </a:bodyPr>
            <a:lstStyle/>
            <a:p>
              <a:pPr algn="just">
                <a:lnSpc>
                  <a:spcPct val="120000"/>
                </a:lnSpc>
              </a:pPr>
              <a:r>
                <a:rPr lang="vi-VN" sz="2400" b="1" dirty="0">
                  <a:solidFill>
                    <a:schemeClr val="bg1"/>
                  </a:solidFill>
                </a:rPr>
                <a:t>Một số khoáng chất như Cu, Mo, B,... cây trồng cần một lượng rất nhỏ nhưng không thể thiếu vì chúng tham gia điều tiết </a:t>
              </a:r>
              <a:r>
                <a:rPr lang="vi-VN" sz="2400" b="1" dirty="0">
                  <a:solidFill>
                    <a:srgbClr val="FFC000"/>
                  </a:solidFill>
                </a:rPr>
                <a:t>quá trình trao đổi chất.</a:t>
              </a:r>
              <a:endParaRPr lang="en-US" sz="2400" b="1" dirty="0">
                <a:solidFill>
                  <a:srgbClr val="FFC000"/>
                </a:solidFill>
              </a:endParaRPr>
            </a:p>
          </p:txBody>
        </p:sp>
        <p:sp>
          <p:nvSpPr>
            <p:cNvPr id="26" name="Rectangle 24">
              <a:extLst>
                <a:ext uri="{FF2B5EF4-FFF2-40B4-BE49-F238E27FC236}">
                  <a16:creationId xmlns:a16="http://schemas.microsoft.com/office/drawing/2014/main" id="{546AB48A-C5BB-4190-9087-400CD4BC043F}"/>
                </a:ext>
              </a:extLst>
            </p:cNvPr>
            <p:cNvSpPr/>
            <p:nvPr/>
          </p:nvSpPr>
          <p:spPr>
            <a:xfrm>
              <a:off x="-121920" y="5288231"/>
              <a:ext cx="12446000" cy="1738025"/>
            </a:xfrm>
            <a:custGeom>
              <a:avLst/>
              <a:gdLst>
                <a:gd name="connsiteX0" fmla="*/ 0 w 12188952"/>
                <a:gd name="connsiteY0" fmla="*/ 0 h 1532179"/>
                <a:gd name="connsiteX1" fmla="*/ 12188952 w 12188952"/>
                <a:gd name="connsiteY1" fmla="*/ 0 h 1532179"/>
                <a:gd name="connsiteX2" fmla="*/ 12188952 w 12188952"/>
                <a:gd name="connsiteY2" fmla="*/ 1532179 h 1532179"/>
                <a:gd name="connsiteX3" fmla="*/ 0 w 12188952"/>
                <a:gd name="connsiteY3" fmla="*/ 1532179 h 1532179"/>
                <a:gd name="connsiteX4" fmla="*/ 0 w 12188952"/>
                <a:gd name="connsiteY4" fmla="*/ 0 h 1532179"/>
                <a:gd name="connsiteX0" fmla="*/ 0 w 12188952"/>
                <a:gd name="connsiteY0" fmla="*/ 0 h 1532179"/>
                <a:gd name="connsiteX1" fmla="*/ 12188952 w 12188952"/>
                <a:gd name="connsiteY1" fmla="*/ 0 h 1532179"/>
                <a:gd name="connsiteX2" fmla="*/ 12188952 w 12188952"/>
                <a:gd name="connsiteY2" fmla="*/ 1532179 h 1532179"/>
                <a:gd name="connsiteX3" fmla="*/ 0 w 12188952"/>
                <a:gd name="connsiteY3" fmla="*/ 1532179 h 1532179"/>
                <a:gd name="connsiteX4" fmla="*/ 0 w 12188952"/>
                <a:gd name="connsiteY4" fmla="*/ 0 h 1532179"/>
                <a:gd name="connsiteX0" fmla="*/ 0 w 12188952"/>
                <a:gd name="connsiteY0" fmla="*/ 205846 h 1738025"/>
                <a:gd name="connsiteX1" fmla="*/ 12188952 w 12188952"/>
                <a:gd name="connsiteY1" fmla="*/ 205846 h 1738025"/>
                <a:gd name="connsiteX2" fmla="*/ 12188952 w 12188952"/>
                <a:gd name="connsiteY2" fmla="*/ 1738025 h 1738025"/>
                <a:gd name="connsiteX3" fmla="*/ 0 w 12188952"/>
                <a:gd name="connsiteY3" fmla="*/ 1738025 h 1738025"/>
                <a:gd name="connsiteX4" fmla="*/ 0 w 12188952"/>
                <a:gd name="connsiteY4" fmla="*/ 205846 h 173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8952" h="1738025">
                  <a:moveTo>
                    <a:pt x="0" y="205846"/>
                  </a:moveTo>
                  <a:cubicBezTo>
                    <a:pt x="4073144" y="1110086"/>
                    <a:pt x="8501888" y="-556154"/>
                    <a:pt x="12188952" y="205846"/>
                  </a:cubicBezTo>
                  <a:lnTo>
                    <a:pt x="12188952" y="1738025"/>
                  </a:lnTo>
                  <a:lnTo>
                    <a:pt x="0" y="1738025"/>
                  </a:lnTo>
                  <a:lnTo>
                    <a:pt x="0" y="205846"/>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72186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0CA48E79-E1C6-4661-B2C7-E9BBABD543B6}"/>
              </a:ext>
            </a:extLst>
          </p:cNvPr>
          <p:cNvSpPr/>
          <p:nvPr/>
        </p:nvSpPr>
        <p:spPr>
          <a:xfrm>
            <a:off x="4190035" y="-1070880"/>
            <a:ext cx="8720557" cy="7928880"/>
          </a:xfrm>
          <a:custGeom>
            <a:avLst/>
            <a:gdLst>
              <a:gd name="connsiteX0" fmla="*/ 582512 w 7307484"/>
              <a:gd name="connsiteY0" fmla="*/ 0 h 6858000"/>
              <a:gd name="connsiteX1" fmla="*/ 7307484 w 7307484"/>
              <a:gd name="connsiteY1" fmla="*/ 0 h 6858000"/>
              <a:gd name="connsiteX2" fmla="*/ 7307484 w 7307484"/>
              <a:gd name="connsiteY2" fmla="*/ 6858000 h 6858000"/>
              <a:gd name="connsiteX3" fmla="*/ 2659170 w 7307484"/>
              <a:gd name="connsiteY3" fmla="*/ 6858000 h 6858000"/>
              <a:gd name="connsiteX4" fmla="*/ 2516115 w 7307484"/>
              <a:gd name="connsiteY4" fmla="*/ 6776816 h 6858000"/>
              <a:gd name="connsiteX5" fmla="*/ 0 w 7307484"/>
              <a:gd name="connsiteY5" fmla="*/ 2365622 h 6858000"/>
              <a:gd name="connsiteX6" fmla="*/ 515338 w 7307484"/>
              <a:gd name="connsiteY6" fmla="*/ 1294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7484" h="6858000">
                <a:moveTo>
                  <a:pt x="582512" y="0"/>
                </a:moveTo>
                <a:lnTo>
                  <a:pt x="7307484" y="0"/>
                </a:lnTo>
                <a:lnTo>
                  <a:pt x="7307484" y="6858000"/>
                </a:lnTo>
                <a:lnTo>
                  <a:pt x="2659170" y="6858000"/>
                </a:lnTo>
                <a:lnTo>
                  <a:pt x="2516115" y="6776816"/>
                </a:lnTo>
                <a:cubicBezTo>
                  <a:pt x="1007645" y="5872182"/>
                  <a:pt x="0" y="4235044"/>
                  <a:pt x="0" y="2365622"/>
                </a:cubicBezTo>
                <a:cubicBezTo>
                  <a:pt x="0" y="1564441"/>
                  <a:pt x="185078" y="805925"/>
                  <a:pt x="515338" y="129449"/>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F84EFA79-B59E-4190-9F8B-830F66C7E84D}"/>
              </a:ext>
            </a:extLst>
          </p:cNvPr>
          <p:cNvSpPr/>
          <p:nvPr/>
        </p:nvSpPr>
        <p:spPr>
          <a:xfrm>
            <a:off x="4422319" y="-661266"/>
            <a:ext cx="8270044" cy="7519266"/>
          </a:xfrm>
          <a:custGeom>
            <a:avLst/>
            <a:gdLst>
              <a:gd name="connsiteX0" fmla="*/ 582512 w 7307484"/>
              <a:gd name="connsiteY0" fmla="*/ 0 h 6858000"/>
              <a:gd name="connsiteX1" fmla="*/ 7307484 w 7307484"/>
              <a:gd name="connsiteY1" fmla="*/ 0 h 6858000"/>
              <a:gd name="connsiteX2" fmla="*/ 7307484 w 7307484"/>
              <a:gd name="connsiteY2" fmla="*/ 6858000 h 6858000"/>
              <a:gd name="connsiteX3" fmla="*/ 2659170 w 7307484"/>
              <a:gd name="connsiteY3" fmla="*/ 6858000 h 6858000"/>
              <a:gd name="connsiteX4" fmla="*/ 2516115 w 7307484"/>
              <a:gd name="connsiteY4" fmla="*/ 6776816 h 6858000"/>
              <a:gd name="connsiteX5" fmla="*/ 0 w 7307484"/>
              <a:gd name="connsiteY5" fmla="*/ 2365622 h 6858000"/>
              <a:gd name="connsiteX6" fmla="*/ 515338 w 7307484"/>
              <a:gd name="connsiteY6" fmla="*/ 1294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7484" h="6858000">
                <a:moveTo>
                  <a:pt x="582512" y="0"/>
                </a:moveTo>
                <a:lnTo>
                  <a:pt x="7307484" y="0"/>
                </a:lnTo>
                <a:lnTo>
                  <a:pt x="7307484" y="6858000"/>
                </a:lnTo>
                <a:lnTo>
                  <a:pt x="2659170" y="6858000"/>
                </a:lnTo>
                <a:lnTo>
                  <a:pt x="2516115" y="6776816"/>
                </a:lnTo>
                <a:cubicBezTo>
                  <a:pt x="1007645" y="5872182"/>
                  <a:pt x="0" y="4235044"/>
                  <a:pt x="0" y="2365622"/>
                </a:cubicBezTo>
                <a:cubicBezTo>
                  <a:pt x="0" y="1564441"/>
                  <a:pt x="185078" y="805925"/>
                  <a:pt x="515338" y="129449"/>
                </a:cubicBezTo>
                <a:close/>
              </a:path>
            </a:pathLst>
          </a:custGeom>
          <a:solidFill>
            <a:srgbClr val="00B0F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02E16E72-4B1E-4897-A654-599A8144B51D}"/>
              </a:ext>
            </a:extLst>
          </p:cNvPr>
          <p:cNvSpPr/>
          <p:nvPr/>
        </p:nvSpPr>
        <p:spPr>
          <a:xfrm>
            <a:off x="4649248" y="0"/>
            <a:ext cx="7542752" cy="6858000"/>
          </a:xfrm>
          <a:custGeom>
            <a:avLst/>
            <a:gdLst>
              <a:gd name="connsiteX0" fmla="*/ 582512 w 7307484"/>
              <a:gd name="connsiteY0" fmla="*/ 0 h 6858000"/>
              <a:gd name="connsiteX1" fmla="*/ 7307484 w 7307484"/>
              <a:gd name="connsiteY1" fmla="*/ 0 h 6858000"/>
              <a:gd name="connsiteX2" fmla="*/ 7307484 w 7307484"/>
              <a:gd name="connsiteY2" fmla="*/ 6858000 h 6858000"/>
              <a:gd name="connsiteX3" fmla="*/ 2659170 w 7307484"/>
              <a:gd name="connsiteY3" fmla="*/ 6858000 h 6858000"/>
              <a:gd name="connsiteX4" fmla="*/ 2516115 w 7307484"/>
              <a:gd name="connsiteY4" fmla="*/ 6776816 h 6858000"/>
              <a:gd name="connsiteX5" fmla="*/ 0 w 7307484"/>
              <a:gd name="connsiteY5" fmla="*/ 2365622 h 6858000"/>
              <a:gd name="connsiteX6" fmla="*/ 515338 w 7307484"/>
              <a:gd name="connsiteY6" fmla="*/ 1294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7484" h="6858000">
                <a:moveTo>
                  <a:pt x="582512" y="0"/>
                </a:moveTo>
                <a:lnTo>
                  <a:pt x="7307484" y="0"/>
                </a:lnTo>
                <a:lnTo>
                  <a:pt x="7307484" y="6858000"/>
                </a:lnTo>
                <a:lnTo>
                  <a:pt x="2659170" y="6858000"/>
                </a:lnTo>
                <a:lnTo>
                  <a:pt x="2516115" y="6776816"/>
                </a:lnTo>
                <a:cubicBezTo>
                  <a:pt x="1007645" y="5872182"/>
                  <a:pt x="0" y="4235044"/>
                  <a:pt x="0" y="2365622"/>
                </a:cubicBezTo>
                <a:cubicBezTo>
                  <a:pt x="0" y="1564441"/>
                  <a:pt x="185078" y="805925"/>
                  <a:pt x="515338" y="129449"/>
                </a:cubicBezTo>
                <a:close/>
              </a:path>
            </a:pathLst>
          </a:custGeom>
          <a:blipFill dpi="0" rotWithShape="1">
            <a:blip r:embed="rId2"/>
            <a:srcRect/>
            <a:stretch>
              <a:fillRect/>
            </a:stretch>
          </a:blip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FDBE89BE-FF8E-49C1-9DE3-7CC5FC3378AE}"/>
              </a:ext>
            </a:extLst>
          </p:cNvPr>
          <p:cNvSpPr txBox="1"/>
          <p:nvPr/>
        </p:nvSpPr>
        <p:spPr>
          <a:xfrm>
            <a:off x="196041" y="2893560"/>
            <a:ext cx="3993994" cy="2228815"/>
          </a:xfrm>
          <a:prstGeom prst="rect">
            <a:avLst/>
          </a:prstGeom>
          <a:noFill/>
        </p:spPr>
        <p:txBody>
          <a:bodyPr wrap="square" rtlCol="0">
            <a:spAutoFit/>
          </a:bodyPr>
          <a:lstStyle/>
          <a:p>
            <a:pPr algn="ctr">
              <a:lnSpc>
                <a:spcPct val="110000"/>
              </a:lnSpc>
            </a:pPr>
            <a:r>
              <a:rPr lang="vi-VN" sz="3200" b="1" dirty="0"/>
              <a:t>THÀNH PHẦN HÓA HỌC, CẤU TRÚC VÀ TÍNH CHẤT CỦA NƯỚC</a:t>
            </a:r>
            <a:endParaRPr lang="en-US" sz="3200" b="1" dirty="0"/>
          </a:p>
        </p:txBody>
      </p:sp>
      <p:grpSp>
        <p:nvGrpSpPr>
          <p:cNvPr id="2" name="Group 1">
            <a:extLst>
              <a:ext uri="{FF2B5EF4-FFF2-40B4-BE49-F238E27FC236}">
                <a16:creationId xmlns:a16="http://schemas.microsoft.com/office/drawing/2014/main" id="{EBF82913-8355-40AF-81FF-3784DD261BFD}"/>
              </a:ext>
            </a:extLst>
          </p:cNvPr>
          <p:cNvGrpSpPr/>
          <p:nvPr/>
        </p:nvGrpSpPr>
        <p:grpSpPr>
          <a:xfrm>
            <a:off x="1516284" y="926315"/>
            <a:ext cx="1770926" cy="1686596"/>
            <a:chOff x="1516284" y="926315"/>
            <a:chExt cx="1770926" cy="1686596"/>
          </a:xfrm>
        </p:grpSpPr>
        <p:sp>
          <p:nvSpPr>
            <p:cNvPr id="10" name="Pentagon 9">
              <a:extLst>
                <a:ext uri="{FF2B5EF4-FFF2-40B4-BE49-F238E27FC236}">
                  <a16:creationId xmlns:a16="http://schemas.microsoft.com/office/drawing/2014/main" id="{7A80C536-18DA-4F69-B906-E0327ACD5C57}"/>
                </a:ext>
              </a:extLst>
            </p:cNvPr>
            <p:cNvSpPr/>
            <p:nvPr/>
          </p:nvSpPr>
          <p:spPr>
            <a:xfrm>
              <a:off x="1516284" y="926315"/>
              <a:ext cx="1770926" cy="1686596"/>
            </a:xfrm>
            <a:prstGeom prst="pentagon">
              <a:avLst/>
            </a:prstGeom>
            <a:gradFill>
              <a:gsLst>
                <a:gs pos="36000">
                  <a:srgbClr val="009994"/>
                </a:gs>
                <a:gs pos="0">
                  <a:srgbClr val="0099FF"/>
                </a:gs>
                <a:gs pos="73000">
                  <a:srgbClr val="009964"/>
                </a:gs>
                <a:gs pos="100000">
                  <a:srgbClr val="009925"/>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a:p>
          </p:txBody>
        </p:sp>
        <p:sp>
          <p:nvSpPr>
            <p:cNvPr id="11" name="Pentagon 10">
              <a:extLst>
                <a:ext uri="{FF2B5EF4-FFF2-40B4-BE49-F238E27FC236}">
                  <a16:creationId xmlns:a16="http://schemas.microsoft.com/office/drawing/2014/main" id="{34D7C12D-5C62-4C96-863D-B7E6862E40EB}"/>
                </a:ext>
              </a:extLst>
            </p:cNvPr>
            <p:cNvSpPr/>
            <p:nvPr/>
          </p:nvSpPr>
          <p:spPr>
            <a:xfrm>
              <a:off x="1667719" y="1093689"/>
              <a:ext cx="1468055" cy="1398147"/>
            </a:xfrm>
            <a:prstGeom prst="pentagon">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a:p>
          </p:txBody>
        </p:sp>
        <p:sp>
          <p:nvSpPr>
            <p:cNvPr id="12" name="TextBox 11">
              <a:extLst>
                <a:ext uri="{FF2B5EF4-FFF2-40B4-BE49-F238E27FC236}">
                  <a16:creationId xmlns:a16="http://schemas.microsoft.com/office/drawing/2014/main" id="{FEC952C9-3EFB-4540-975A-FA344DCAC497}"/>
                </a:ext>
              </a:extLst>
            </p:cNvPr>
            <p:cNvSpPr txBox="1"/>
            <p:nvPr/>
          </p:nvSpPr>
          <p:spPr>
            <a:xfrm>
              <a:off x="1993015" y="1512216"/>
              <a:ext cx="855200" cy="769441"/>
            </a:xfrm>
            <a:prstGeom prst="rect">
              <a:avLst/>
            </a:prstGeom>
            <a:noFill/>
          </p:spPr>
          <p:txBody>
            <a:bodyPr wrap="square" rtlCol="0">
              <a:spAutoFit/>
            </a:bodyPr>
            <a:lstStyle/>
            <a:p>
              <a:r>
                <a:rPr lang="vi-VN" sz="4400" b="1" dirty="0">
                  <a:solidFill>
                    <a:schemeClr val="bg1"/>
                  </a:solidFill>
                </a:rPr>
                <a:t>01</a:t>
              </a:r>
              <a:endParaRPr lang="en-US" sz="4400" b="1" dirty="0">
                <a:solidFill>
                  <a:schemeClr val="bg1"/>
                </a:solidFill>
              </a:endParaRPr>
            </a:p>
          </p:txBody>
        </p:sp>
      </p:grpSp>
      <p:grpSp>
        <p:nvGrpSpPr>
          <p:cNvPr id="3" name="Group 2">
            <a:extLst>
              <a:ext uri="{FF2B5EF4-FFF2-40B4-BE49-F238E27FC236}">
                <a16:creationId xmlns:a16="http://schemas.microsoft.com/office/drawing/2014/main" id="{80BAE366-7938-41CA-8A58-F5E54291B49B}"/>
              </a:ext>
            </a:extLst>
          </p:cNvPr>
          <p:cNvGrpSpPr/>
          <p:nvPr/>
        </p:nvGrpSpPr>
        <p:grpSpPr>
          <a:xfrm>
            <a:off x="0" y="5645926"/>
            <a:ext cx="2929127" cy="135470"/>
            <a:chOff x="0" y="5645926"/>
            <a:chExt cx="2929127" cy="135470"/>
          </a:xfrm>
        </p:grpSpPr>
        <p:sp>
          <p:nvSpPr>
            <p:cNvPr id="13" name="Rectangle: Rounded Corners 12">
              <a:extLst>
                <a:ext uri="{FF2B5EF4-FFF2-40B4-BE49-F238E27FC236}">
                  <a16:creationId xmlns:a16="http://schemas.microsoft.com/office/drawing/2014/main" id="{44253B5F-0089-4BEF-A0C2-73DDDE7B9F8D}"/>
                </a:ext>
              </a:extLst>
            </p:cNvPr>
            <p:cNvSpPr/>
            <p:nvPr/>
          </p:nvSpPr>
          <p:spPr>
            <a:xfrm>
              <a:off x="0" y="5645926"/>
              <a:ext cx="2141316" cy="133784"/>
            </a:xfrm>
            <a:prstGeom prst="roundRect">
              <a:avLst>
                <a:gd name="adj" fmla="val 0"/>
              </a:avLst>
            </a:prstGeom>
            <a:gradFill>
              <a:gsLst>
                <a:gs pos="36000">
                  <a:srgbClr val="009994"/>
                </a:gs>
                <a:gs pos="0">
                  <a:srgbClr val="0099FF"/>
                </a:gs>
                <a:gs pos="73000">
                  <a:srgbClr val="009964"/>
                </a:gs>
                <a:gs pos="100000">
                  <a:srgbClr val="009925"/>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A4D45EF8-869D-4704-81AD-0BF877D9C9F9}"/>
                </a:ext>
              </a:extLst>
            </p:cNvPr>
            <p:cNvSpPr/>
            <p:nvPr/>
          </p:nvSpPr>
          <p:spPr>
            <a:xfrm>
              <a:off x="2245127" y="5647612"/>
              <a:ext cx="684000" cy="133784"/>
            </a:xfrm>
            <a:prstGeom prst="roundRect">
              <a:avLst>
                <a:gd name="adj" fmla="val 0"/>
              </a:avLst>
            </a:prstGeom>
            <a:gradFill>
              <a:gsLst>
                <a:gs pos="36000">
                  <a:srgbClr val="009994"/>
                </a:gs>
                <a:gs pos="0">
                  <a:srgbClr val="0099FF"/>
                </a:gs>
                <a:gs pos="73000">
                  <a:srgbClr val="009964"/>
                </a:gs>
                <a:gs pos="100000">
                  <a:srgbClr val="009925"/>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92783375"/>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hand holding a seedling&#10;&#10;Description automatically generated with medium confidence">
            <a:extLst>
              <a:ext uri="{FF2B5EF4-FFF2-40B4-BE49-F238E27FC236}">
                <a16:creationId xmlns:a16="http://schemas.microsoft.com/office/drawing/2014/main" id="{363ADFAF-0D8F-4F50-B7E4-FE82A195253A}"/>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grpSp>
        <p:nvGrpSpPr>
          <p:cNvPr id="17" name="Group 16">
            <a:extLst>
              <a:ext uri="{FF2B5EF4-FFF2-40B4-BE49-F238E27FC236}">
                <a16:creationId xmlns:a16="http://schemas.microsoft.com/office/drawing/2014/main" id="{4DCD5C10-2BC9-45E4-98C5-5B49F36CEA56}"/>
              </a:ext>
            </a:extLst>
          </p:cNvPr>
          <p:cNvGrpSpPr/>
          <p:nvPr/>
        </p:nvGrpSpPr>
        <p:grpSpPr>
          <a:xfrm>
            <a:off x="566966" y="810228"/>
            <a:ext cx="1076253" cy="927805"/>
            <a:chOff x="566966" y="810228"/>
            <a:chExt cx="1076253" cy="927805"/>
          </a:xfrm>
        </p:grpSpPr>
        <p:sp>
          <p:nvSpPr>
            <p:cNvPr id="6" name="TextBox 5">
              <a:extLst>
                <a:ext uri="{FF2B5EF4-FFF2-40B4-BE49-F238E27FC236}">
                  <a16:creationId xmlns:a16="http://schemas.microsoft.com/office/drawing/2014/main" id="{AA8A82F9-986B-4323-BEC1-483249D1B299}"/>
                </a:ext>
              </a:extLst>
            </p:cNvPr>
            <p:cNvSpPr txBox="1"/>
            <p:nvPr/>
          </p:nvSpPr>
          <p:spPr>
            <a:xfrm>
              <a:off x="844661" y="920187"/>
              <a:ext cx="474562" cy="707886"/>
            </a:xfrm>
            <a:prstGeom prst="rect">
              <a:avLst/>
            </a:prstGeom>
            <a:noFill/>
          </p:spPr>
          <p:txBody>
            <a:bodyPr wrap="square" rtlCol="0">
              <a:spAutoFit/>
            </a:bodyPr>
            <a:lstStyle/>
            <a:p>
              <a:r>
                <a:rPr lang="vi-VN" sz="4000" b="1">
                  <a:solidFill>
                    <a:schemeClr val="bg1"/>
                  </a:solidFill>
                </a:rPr>
                <a:t>N</a:t>
              </a:r>
              <a:endParaRPr lang="en-US" sz="4000" b="1">
                <a:solidFill>
                  <a:schemeClr val="bg1"/>
                </a:solidFill>
              </a:endParaRPr>
            </a:p>
          </p:txBody>
        </p:sp>
        <p:sp>
          <p:nvSpPr>
            <p:cNvPr id="7" name="Hexagon 6">
              <a:extLst>
                <a:ext uri="{FF2B5EF4-FFF2-40B4-BE49-F238E27FC236}">
                  <a16:creationId xmlns:a16="http://schemas.microsoft.com/office/drawing/2014/main" id="{27B48816-A709-40AD-BE9C-769DC39EB7B1}"/>
                </a:ext>
              </a:extLst>
            </p:cNvPr>
            <p:cNvSpPr/>
            <p:nvPr/>
          </p:nvSpPr>
          <p:spPr>
            <a:xfrm>
              <a:off x="566966" y="810228"/>
              <a:ext cx="1076253" cy="927805"/>
            </a:xfrm>
            <a:prstGeom prst="hexagon">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BB4EB652-F02C-4653-A695-BC8B0F9C5181}"/>
                </a:ext>
              </a:extLst>
            </p:cNvPr>
            <p:cNvCxnSpPr/>
            <p:nvPr/>
          </p:nvCxnSpPr>
          <p:spPr>
            <a:xfrm flipH="1">
              <a:off x="1365504" y="1274130"/>
              <a:ext cx="176784" cy="3539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2D12F3B-52BD-4745-9E47-708D60E2D417}"/>
                </a:ext>
              </a:extLst>
            </p:cNvPr>
            <p:cNvCxnSpPr>
              <a:cxnSpLocks/>
            </p:cNvCxnSpPr>
            <p:nvPr/>
          </p:nvCxnSpPr>
          <p:spPr>
            <a:xfrm>
              <a:off x="666325" y="1274130"/>
              <a:ext cx="176812" cy="3539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AE75628-D615-48AC-975C-047E3C88564A}"/>
                </a:ext>
              </a:extLst>
            </p:cNvPr>
            <p:cNvCxnSpPr>
              <a:cxnSpLocks/>
            </p:cNvCxnSpPr>
            <p:nvPr/>
          </p:nvCxnSpPr>
          <p:spPr>
            <a:xfrm>
              <a:off x="886487" y="907939"/>
              <a:ext cx="43721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DD9E01D7-9D45-4460-8262-6F9748A39F9F}"/>
              </a:ext>
            </a:extLst>
          </p:cNvPr>
          <p:cNvGrpSpPr/>
          <p:nvPr/>
        </p:nvGrpSpPr>
        <p:grpSpPr>
          <a:xfrm>
            <a:off x="2796741" y="119249"/>
            <a:ext cx="1076253" cy="927805"/>
            <a:chOff x="566966" y="810228"/>
            <a:chExt cx="1076253" cy="927805"/>
          </a:xfrm>
        </p:grpSpPr>
        <p:sp>
          <p:nvSpPr>
            <p:cNvPr id="19" name="TextBox 18">
              <a:extLst>
                <a:ext uri="{FF2B5EF4-FFF2-40B4-BE49-F238E27FC236}">
                  <a16:creationId xmlns:a16="http://schemas.microsoft.com/office/drawing/2014/main" id="{A7B0DCE2-3138-4BF7-9962-6874D3F0CEB1}"/>
                </a:ext>
              </a:extLst>
            </p:cNvPr>
            <p:cNvSpPr txBox="1"/>
            <p:nvPr/>
          </p:nvSpPr>
          <p:spPr>
            <a:xfrm>
              <a:off x="844661" y="920187"/>
              <a:ext cx="474562" cy="707886"/>
            </a:xfrm>
            <a:prstGeom prst="rect">
              <a:avLst/>
            </a:prstGeom>
            <a:noFill/>
          </p:spPr>
          <p:txBody>
            <a:bodyPr wrap="square" rtlCol="0">
              <a:spAutoFit/>
            </a:bodyPr>
            <a:lstStyle/>
            <a:p>
              <a:r>
                <a:rPr lang="vi-VN" sz="4000" b="1">
                  <a:solidFill>
                    <a:schemeClr val="bg1"/>
                  </a:solidFill>
                </a:rPr>
                <a:t>K</a:t>
              </a:r>
              <a:endParaRPr lang="en-US" sz="4000" b="1">
                <a:solidFill>
                  <a:schemeClr val="bg1"/>
                </a:solidFill>
              </a:endParaRPr>
            </a:p>
          </p:txBody>
        </p:sp>
        <p:sp>
          <p:nvSpPr>
            <p:cNvPr id="20" name="Hexagon 19">
              <a:extLst>
                <a:ext uri="{FF2B5EF4-FFF2-40B4-BE49-F238E27FC236}">
                  <a16:creationId xmlns:a16="http://schemas.microsoft.com/office/drawing/2014/main" id="{DC3D7BE1-FEE2-4DEB-B908-683222CC1282}"/>
                </a:ext>
              </a:extLst>
            </p:cNvPr>
            <p:cNvSpPr/>
            <p:nvPr/>
          </p:nvSpPr>
          <p:spPr>
            <a:xfrm>
              <a:off x="566966" y="810228"/>
              <a:ext cx="1076253" cy="927805"/>
            </a:xfrm>
            <a:prstGeom prst="hexagon">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3DD37E11-29CE-4A82-9379-B1E1E7697370}"/>
                </a:ext>
              </a:extLst>
            </p:cNvPr>
            <p:cNvCxnSpPr/>
            <p:nvPr/>
          </p:nvCxnSpPr>
          <p:spPr>
            <a:xfrm flipH="1">
              <a:off x="1365504" y="1274130"/>
              <a:ext cx="176784" cy="3539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581EF9E-FD5B-484B-B6A4-9A9B28E79B7D}"/>
                </a:ext>
              </a:extLst>
            </p:cNvPr>
            <p:cNvCxnSpPr>
              <a:cxnSpLocks/>
            </p:cNvCxnSpPr>
            <p:nvPr/>
          </p:nvCxnSpPr>
          <p:spPr>
            <a:xfrm>
              <a:off x="666325" y="1274130"/>
              <a:ext cx="176812" cy="3539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109D805-09B0-420C-ACF9-416DC205169F}"/>
                </a:ext>
              </a:extLst>
            </p:cNvPr>
            <p:cNvCxnSpPr>
              <a:cxnSpLocks/>
            </p:cNvCxnSpPr>
            <p:nvPr/>
          </p:nvCxnSpPr>
          <p:spPr>
            <a:xfrm>
              <a:off x="886487" y="907939"/>
              <a:ext cx="43721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61B77AC4-C999-481D-ADE8-6BB1BCB1F3AE}"/>
              </a:ext>
            </a:extLst>
          </p:cNvPr>
          <p:cNvGrpSpPr/>
          <p:nvPr/>
        </p:nvGrpSpPr>
        <p:grpSpPr>
          <a:xfrm>
            <a:off x="2208661" y="1508824"/>
            <a:ext cx="1076253" cy="927805"/>
            <a:chOff x="566966" y="810228"/>
            <a:chExt cx="1076253" cy="927805"/>
          </a:xfrm>
        </p:grpSpPr>
        <p:sp>
          <p:nvSpPr>
            <p:cNvPr id="25" name="TextBox 24">
              <a:extLst>
                <a:ext uri="{FF2B5EF4-FFF2-40B4-BE49-F238E27FC236}">
                  <a16:creationId xmlns:a16="http://schemas.microsoft.com/office/drawing/2014/main" id="{278EAB19-C9F7-45FE-9D48-D1BCD9322DCC}"/>
                </a:ext>
              </a:extLst>
            </p:cNvPr>
            <p:cNvSpPr txBox="1"/>
            <p:nvPr/>
          </p:nvSpPr>
          <p:spPr>
            <a:xfrm>
              <a:off x="844661" y="920187"/>
              <a:ext cx="474562" cy="707886"/>
            </a:xfrm>
            <a:prstGeom prst="rect">
              <a:avLst/>
            </a:prstGeom>
            <a:noFill/>
          </p:spPr>
          <p:txBody>
            <a:bodyPr wrap="square" rtlCol="0">
              <a:spAutoFit/>
            </a:bodyPr>
            <a:lstStyle/>
            <a:p>
              <a:r>
                <a:rPr lang="vi-VN" sz="4000" b="1">
                  <a:solidFill>
                    <a:schemeClr val="bg1"/>
                  </a:solidFill>
                </a:rPr>
                <a:t>P</a:t>
              </a:r>
              <a:endParaRPr lang="en-US" sz="4000" b="1">
                <a:solidFill>
                  <a:schemeClr val="bg1"/>
                </a:solidFill>
              </a:endParaRPr>
            </a:p>
          </p:txBody>
        </p:sp>
        <p:sp>
          <p:nvSpPr>
            <p:cNvPr id="26" name="Hexagon 25">
              <a:extLst>
                <a:ext uri="{FF2B5EF4-FFF2-40B4-BE49-F238E27FC236}">
                  <a16:creationId xmlns:a16="http://schemas.microsoft.com/office/drawing/2014/main" id="{EAD27CC9-9DD4-4D3C-992D-736B0A2DA12F}"/>
                </a:ext>
              </a:extLst>
            </p:cNvPr>
            <p:cNvSpPr/>
            <p:nvPr/>
          </p:nvSpPr>
          <p:spPr>
            <a:xfrm>
              <a:off x="566966" y="810228"/>
              <a:ext cx="1076253" cy="927805"/>
            </a:xfrm>
            <a:prstGeom prst="hexagon">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A60776FD-C499-4E86-A9E5-915DB2DE9D9E}"/>
                </a:ext>
              </a:extLst>
            </p:cNvPr>
            <p:cNvCxnSpPr/>
            <p:nvPr/>
          </p:nvCxnSpPr>
          <p:spPr>
            <a:xfrm flipH="1">
              <a:off x="1365504" y="1274130"/>
              <a:ext cx="176784" cy="3539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4B5AC2D-97D5-450E-B90F-F55824CC882C}"/>
                </a:ext>
              </a:extLst>
            </p:cNvPr>
            <p:cNvCxnSpPr>
              <a:cxnSpLocks/>
            </p:cNvCxnSpPr>
            <p:nvPr/>
          </p:nvCxnSpPr>
          <p:spPr>
            <a:xfrm>
              <a:off x="666325" y="1274130"/>
              <a:ext cx="176812" cy="3539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D85E6A5-9E60-4F90-B82D-8BC8D4243014}"/>
                </a:ext>
              </a:extLst>
            </p:cNvPr>
            <p:cNvCxnSpPr>
              <a:cxnSpLocks/>
            </p:cNvCxnSpPr>
            <p:nvPr/>
          </p:nvCxnSpPr>
          <p:spPr>
            <a:xfrm>
              <a:off x="886487" y="907939"/>
              <a:ext cx="43721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C0FCF733-67B7-4419-8E3E-E5804C5D7C6A}"/>
              </a:ext>
            </a:extLst>
          </p:cNvPr>
          <p:cNvGrpSpPr/>
          <p:nvPr/>
        </p:nvGrpSpPr>
        <p:grpSpPr>
          <a:xfrm>
            <a:off x="0" y="4980531"/>
            <a:ext cx="12192000" cy="1758219"/>
            <a:chOff x="0" y="4980531"/>
            <a:chExt cx="12192000" cy="1758219"/>
          </a:xfrm>
        </p:grpSpPr>
        <p:sp>
          <p:nvSpPr>
            <p:cNvPr id="32" name="Rectangle 31">
              <a:extLst>
                <a:ext uri="{FF2B5EF4-FFF2-40B4-BE49-F238E27FC236}">
                  <a16:creationId xmlns:a16="http://schemas.microsoft.com/office/drawing/2014/main" id="{5B67B906-5177-40C6-9789-41201C689BE2}"/>
                </a:ext>
              </a:extLst>
            </p:cNvPr>
            <p:cNvSpPr/>
            <p:nvPr/>
          </p:nvSpPr>
          <p:spPr>
            <a:xfrm>
              <a:off x="0" y="4980531"/>
              <a:ext cx="12192000" cy="1758219"/>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85CF206-539B-49E6-A29A-71BE921B09F0}"/>
                </a:ext>
              </a:extLst>
            </p:cNvPr>
            <p:cNvSpPr txBox="1"/>
            <p:nvPr/>
          </p:nvSpPr>
          <p:spPr>
            <a:xfrm>
              <a:off x="514706" y="5145784"/>
              <a:ext cx="11162587" cy="1389996"/>
            </a:xfrm>
            <a:prstGeom prst="rect">
              <a:avLst/>
            </a:prstGeom>
            <a:noFill/>
          </p:spPr>
          <p:txBody>
            <a:bodyPr wrap="square" rtlCol="0">
              <a:spAutoFit/>
            </a:bodyPr>
            <a:lstStyle/>
            <a:p>
              <a:pPr algn="ctr">
                <a:lnSpc>
                  <a:spcPct val="120000"/>
                </a:lnSpc>
              </a:pPr>
              <a:r>
                <a:rPr lang="vi-VN" sz="2400" b="1" dirty="0">
                  <a:solidFill>
                    <a:schemeClr val="bg1"/>
                  </a:solidFill>
                </a:rPr>
                <a:t>Để giúp cây trồng sinh trưởng nhanh, phát triển tốt, cho năng suất cao, người ta thường </a:t>
              </a:r>
              <a:r>
                <a:rPr lang="vi-VN" sz="2400" b="1" dirty="0">
                  <a:solidFill>
                    <a:srgbClr val="FFFF00"/>
                  </a:solidFill>
                </a:rPr>
                <a:t>bổ sung các chất dinh dưỡng cho cây bằng cách bón phân</a:t>
              </a:r>
              <a:r>
                <a:rPr lang="vi-VN" sz="2400" b="1" dirty="0">
                  <a:solidFill>
                    <a:schemeClr val="bg1"/>
                  </a:solidFill>
                </a:rPr>
                <a:t> như phân đạm, phân lân, phân kali,...</a:t>
              </a:r>
              <a:endParaRPr lang="en-US" sz="2400" b="1" dirty="0">
                <a:solidFill>
                  <a:srgbClr val="FFC000"/>
                </a:solidFill>
              </a:endParaRPr>
            </a:p>
          </p:txBody>
        </p:sp>
      </p:grpSp>
    </p:spTree>
    <p:extLst>
      <p:ext uri="{BB962C8B-B14F-4D97-AF65-F5344CB8AC3E}">
        <p14:creationId xmlns:p14="http://schemas.microsoft.com/office/powerpoint/2010/main" val="8509975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900" decel="100000" fill="hold"/>
                                        <p:tgtEl>
                                          <p:spTgt spid="3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8E77BC9-C877-4107-81F7-8E6F562288F4}"/>
              </a:ext>
            </a:extLst>
          </p:cNvPr>
          <p:cNvPicPr>
            <a:picLocks noChangeAspect="1"/>
          </p:cNvPicPr>
          <p:nvPr/>
        </p:nvPicPr>
        <p:blipFill rotWithShape="1">
          <a:blip r:embed="rId2">
            <a:extLst>
              <a:ext uri="{28A0092B-C50C-407E-A947-70E740481C1C}">
                <a14:useLocalDpi xmlns:a14="http://schemas.microsoft.com/office/drawing/2010/main" val="0"/>
              </a:ext>
            </a:extLst>
          </a:blip>
          <a:srcRect t="5507" b="14117"/>
          <a:stretch/>
        </p:blipFill>
        <p:spPr>
          <a:xfrm>
            <a:off x="8750204" y="3981691"/>
            <a:ext cx="3441796" cy="2766350"/>
          </a:xfrm>
          <a:prstGeom prst="rect">
            <a:avLst/>
          </a:prstGeom>
        </p:spPr>
      </p:pic>
      <p:pic>
        <p:nvPicPr>
          <p:cNvPr id="2" name="Picture 1" descr="A picture containing text, vector graphics, toy, doll&#10;&#10;Description automatically generated">
            <a:extLst>
              <a:ext uri="{FF2B5EF4-FFF2-40B4-BE49-F238E27FC236}">
                <a16:creationId xmlns:a16="http://schemas.microsoft.com/office/drawing/2014/main" id="{FB8F321F-6782-4A4A-AF17-AED8FF420E15}"/>
              </a:ext>
            </a:extLst>
          </p:cNvPr>
          <p:cNvPicPr>
            <a:picLocks noChangeAspect="1"/>
          </p:cNvPicPr>
          <p:nvPr/>
        </p:nvPicPr>
        <p:blipFill rotWithShape="1">
          <a:blip r:embed="rId3">
            <a:extLst>
              <a:ext uri="{28A0092B-C50C-407E-A947-70E740481C1C}">
                <a14:useLocalDpi xmlns:a14="http://schemas.microsoft.com/office/drawing/2010/main" val="0"/>
              </a:ext>
            </a:extLst>
          </a:blip>
          <a:srcRect l="24240" t="7801" r="9684" b="14921"/>
          <a:stretch/>
        </p:blipFill>
        <p:spPr>
          <a:xfrm>
            <a:off x="289367" y="11576"/>
            <a:ext cx="1286581" cy="1504708"/>
          </a:xfrm>
          <a:prstGeom prst="rect">
            <a:avLst/>
          </a:prstGeom>
        </p:spPr>
      </p:pic>
      <p:sp>
        <p:nvSpPr>
          <p:cNvPr id="3" name="TextBox 2">
            <a:extLst>
              <a:ext uri="{FF2B5EF4-FFF2-40B4-BE49-F238E27FC236}">
                <a16:creationId xmlns:a16="http://schemas.microsoft.com/office/drawing/2014/main" id="{B295080D-B6D3-4063-BA13-2B2E0AEC9716}"/>
              </a:ext>
            </a:extLst>
          </p:cNvPr>
          <p:cNvSpPr txBox="1"/>
          <p:nvPr/>
        </p:nvSpPr>
        <p:spPr>
          <a:xfrm>
            <a:off x="1575948" y="346232"/>
            <a:ext cx="10127848" cy="1200329"/>
          </a:xfrm>
          <a:prstGeom prst="rect">
            <a:avLst/>
          </a:prstGeom>
          <a:noFill/>
        </p:spPr>
        <p:txBody>
          <a:bodyPr wrap="square" rtlCol="0">
            <a:spAutoFit/>
          </a:bodyPr>
          <a:lstStyle>
            <a:defPPr>
              <a:defRPr lang="en-US"/>
            </a:defPPr>
            <a:lvl1pPr>
              <a:lnSpc>
                <a:spcPct val="120000"/>
              </a:lnSpc>
              <a:defRPr sz="2400"/>
            </a:lvl1pPr>
          </a:lstStyle>
          <a:p>
            <a:pPr algn="just"/>
            <a:r>
              <a:rPr lang="vi-VN" b="1" dirty="0"/>
              <a:t>Giải thích tại sao trong trồng trọt, người ta thường trồng </a:t>
            </a:r>
            <a:r>
              <a:rPr lang="vi-VN" b="1" dirty="0">
                <a:solidFill>
                  <a:srgbClr val="FF0000"/>
                </a:solidFill>
              </a:rPr>
              <a:t>thay đổi các loài cây khác nhau</a:t>
            </a:r>
            <a:r>
              <a:rPr lang="vi-VN" b="1" dirty="0"/>
              <a:t> trên cùng một diện tích đất trồng ở các mùa vụ khác nhau trong một năm.</a:t>
            </a:r>
            <a:endParaRPr lang="en-US" b="1" dirty="0"/>
          </a:p>
        </p:txBody>
      </p:sp>
      <p:grpSp>
        <p:nvGrpSpPr>
          <p:cNvPr id="4" name="Group 3">
            <a:extLst>
              <a:ext uri="{FF2B5EF4-FFF2-40B4-BE49-F238E27FC236}">
                <a16:creationId xmlns:a16="http://schemas.microsoft.com/office/drawing/2014/main" id="{C2004408-950A-4050-9730-3A38BF306EE8}"/>
              </a:ext>
            </a:extLst>
          </p:cNvPr>
          <p:cNvGrpSpPr/>
          <p:nvPr/>
        </p:nvGrpSpPr>
        <p:grpSpPr>
          <a:xfrm>
            <a:off x="5679557" y="1904946"/>
            <a:ext cx="1920630" cy="597056"/>
            <a:chOff x="4734813" y="305769"/>
            <a:chExt cx="1920630" cy="597056"/>
          </a:xfrm>
        </p:grpSpPr>
        <p:sp>
          <p:nvSpPr>
            <p:cNvPr id="5" name="Rectangle: Rounded Corners 4">
              <a:extLst>
                <a:ext uri="{FF2B5EF4-FFF2-40B4-BE49-F238E27FC236}">
                  <a16:creationId xmlns:a16="http://schemas.microsoft.com/office/drawing/2014/main" id="{7D7944E3-41AB-438F-8C5A-8BDC9B9C91C0}"/>
                </a:ext>
              </a:extLst>
            </p:cNvPr>
            <p:cNvSpPr/>
            <p:nvPr/>
          </p:nvSpPr>
          <p:spPr>
            <a:xfrm>
              <a:off x="4734813" y="305769"/>
              <a:ext cx="1920630" cy="597056"/>
            </a:xfrm>
            <a:prstGeom prst="roundRect">
              <a:avLst>
                <a:gd name="adj" fmla="val 32176"/>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88CFC7D-5E10-4B63-8137-0E0E0D75481F}"/>
                </a:ext>
              </a:extLst>
            </p:cNvPr>
            <p:cNvSpPr txBox="1"/>
            <p:nvPr/>
          </p:nvSpPr>
          <p:spPr>
            <a:xfrm>
              <a:off x="5127968" y="371901"/>
              <a:ext cx="1134319" cy="461665"/>
            </a:xfrm>
            <a:prstGeom prst="rect">
              <a:avLst/>
            </a:prstGeom>
            <a:noFill/>
          </p:spPr>
          <p:txBody>
            <a:bodyPr wrap="square" rtlCol="0">
              <a:spAutoFit/>
            </a:bodyPr>
            <a:lstStyle/>
            <a:p>
              <a:r>
                <a:rPr lang="vi-VN" sz="2400" b="1" dirty="0">
                  <a:solidFill>
                    <a:schemeClr val="bg1"/>
                  </a:solidFill>
                </a:rPr>
                <a:t>Trả lời</a:t>
              </a:r>
              <a:endParaRPr lang="en-US" sz="2400" b="1" dirty="0">
                <a:solidFill>
                  <a:schemeClr val="bg1"/>
                </a:solidFill>
              </a:endParaRPr>
            </a:p>
          </p:txBody>
        </p:sp>
        <p:sp>
          <p:nvSpPr>
            <p:cNvPr id="7" name="Rectangle: Rounded Corners 6">
              <a:extLst>
                <a:ext uri="{FF2B5EF4-FFF2-40B4-BE49-F238E27FC236}">
                  <a16:creationId xmlns:a16="http://schemas.microsoft.com/office/drawing/2014/main" id="{C17D7B9B-6549-4900-9A49-496C954C4065}"/>
                </a:ext>
              </a:extLst>
            </p:cNvPr>
            <p:cNvSpPr/>
            <p:nvPr/>
          </p:nvSpPr>
          <p:spPr>
            <a:xfrm>
              <a:off x="4846331" y="364720"/>
              <a:ext cx="1697591" cy="466452"/>
            </a:xfrm>
            <a:prstGeom prst="roundRect">
              <a:avLst>
                <a:gd name="adj" fmla="val 3217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DFA38757-CA91-1E72-CADC-AC17AB2EEF8A}"/>
              </a:ext>
            </a:extLst>
          </p:cNvPr>
          <p:cNvSpPr txBox="1"/>
          <p:nvPr/>
        </p:nvSpPr>
        <p:spPr>
          <a:xfrm>
            <a:off x="708950" y="2616461"/>
            <a:ext cx="10994846" cy="1833194"/>
          </a:xfrm>
          <a:prstGeom prst="rect">
            <a:avLst/>
          </a:prstGeom>
          <a:noFill/>
        </p:spPr>
        <p:txBody>
          <a:bodyPr wrap="square" rtlCol="0">
            <a:spAutoFit/>
          </a:bodyPr>
          <a:lstStyle>
            <a:defPPr>
              <a:defRPr lang="en-US"/>
            </a:defPPr>
            <a:lvl1pPr algn="just">
              <a:lnSpc>
                <a:spcPct val="120000"/>
              </a:lnSpc>
              <a:defRPr sz="2400" b="1"/>
            </a:lvl1pPr>
          </a:lstStyle>
          <a:p>
            <a:r>
              <a:rPr lang="vi-VN" dirty="0"/>
              <a:t>Trồng trọt, người ta thường trồng thay đổi các loài cây khác nhau trên cùng một diện tích đất trồng ở các mùa vụ khác nhau trong một năm. Điều đó </a:t>
            </a:r>
            <a:r>
              <a:rPr lang="vi-VN" dirty="0">
                <a:solidFill>
                  <a:srgbClr val="FF0000"/>
                </a:solidFill>
              </a:rPr>
              <a:t>nhằm sử dụng nguồn nước, các chất dinh dưỡng có trong đất và nguồn phân bón đưa vào đất một cách hợp lý.</a:t>
            </a:r>
            <a:endParaRPr lang="en-US" dirty="0"/>
          </a:p>
        </p:txBody>
      </p:sp>
      <p:sp>
        <p:nvSpPr>
          <p:cNvPr id="11" name="TextBox 10">
            <a:extLst>
              <a:ext uri="{FF2B5EF4-FFF2-40B4-BE49-F238E27FC236}">
                <a16:creationId xmlns:a16="http://schemas.microsoft.com/office/drawing/2014/main" id="{5E7ACCFD-7876-1AFD-3C8C-CBDAED8B2545}"/>
              </a:ext>
            </a:extLst>
          </p:cNvPr>
          <p:cNvSpPr txBox="1"/>
          <p:nvPr/>
        </p:nvSpPr>
        <p:spPr>
          <a:xfrm>
            <a:off x="708950" y="4678574"/>
            <a:ext cx="8041254" cy="1833194"/>
          </a:xfrm>
          <a:prstGeom prst="rect">
            <a:avLst/>
          </a:prstGeom>
          <a:noFill/>
        </p:spPr>
        <p:txBody>
          <a:bodyPr wrap="square" rtlCol="0">
            <a:spAutoFit/>
          </a:bodyPr>
          <a:lstStyle>
            <a:defPPr>
              <a:defRPr lang="en-US"/>
            </a:defPPr>
            <a:lvl1pPr algn="just">
              <a:lnSpc>
                <a:spcPct val="120000"/>
              </a:lnSpc>
              <a:defRPr sz="2400" b="1"/>
            </a:lvl1pPr>
          </a:lstStyle>
          <a:p>
            <a:r>
              <a:rPr lang="vi-VN" dirty="0"/>
              <a:t>Nhằm mục đích </a:t>
            </a:r>
            <a:r>
              <a:rPr lang="vi-VN" dirty="0">
                <a:solidFill>
                  <a:srgbClr val="FF0000"/>
                </a:solidFill>
              </a:rPr>
              <a:t>nâng cao năng suất cây trồng </a:t>
            </a:r>
            <a:r>
              <a:rPr lang="vi-VN" dirty="0"/>
              <a:t>đồng thời có thể tạo ra một môi trường bất lợi cho sự tích luỹ sâu bệnh ở các vụ mùa hoặc năm tiếp theo trong chu kỳ luân canh. </a:t>
            </a:r>
            <a:endParaRPr lang="en-US" dirty="0"/>
          </a:p>
        </p:txBody>
      </p:sp>
    </p:spTree>
    <p:extLst>
      <p:ext uri="{BB962C8B-B14F-4D97-AF65-F5344CB8AC3E}">
        <p14:creationId xmlns:p14="http://schemas.microsoft.com/office/powerpoint/2010/main" val="274191037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8E77BC9-C877-4107-81F7-8E6F562288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0204" y="3792124"/>
            <a:ext cx="3441796" cy="3441796"/>
          </a:xfrm>
          <a:prstGeom prst="rect">
            <a:avLst/>
          </a:prstGeom>
        </p:spPr>
      </p:pic>
      <p:pic>
        <p:nvPicPr>
          <p:cNvPr id="2" name="Picture 1" descr="A picture containing text, vector graphics, toy, doll&#10;&#10;Description automatically generated">
            <a:extLst>
              <a:ext uri="{FF2B5EF4-FFF2-40B4-BE49-F238E27FC236}">
                <a16:creationId xmlns:a16="http://schemas.microsoft.com/office/drawing/2014/main" id="{FB8F321F-6782-4A4A-AF17-AED8FF420E15}"/>
              </a:ext>
            </a:extLst>
          </p:cNvPr>
          <p:cNvPicPr>
            <a:picLocks noChangeAspect="1"/>
          </p:cNvPicPr>
          <p:nvPr/>
        </p:nvPicPr>
        <p:blipFill rotWithShape="1">
          <a:blip r:embed="rId3">
            <a:extLst>
              <a:ext uri="{28A0092B-C50C-407E-A947-70E740481C1C}">
                <a14:useLocalDpi xmlns:a14="http://schemas.microsoft.com/office/drawing/2010/main" val="0"/>
              </a:ext>
            </a:extLst>
          </a:blip>
          <a:srcRect l="24240" t="7801" r="9684" b="14921"/>
          <a:stretch/>
        </p:blipFill>
        <p:spPr>
          <a:xfrm>
            <a:off x="289367" y="11576"/>
            <a:ext cx="1286581" cy="1504708"/>
          </a:xfrm>
          <a:prstGeom prst="rect">
            <a:avLst/>
          </a:prstGeom>
        </p:spPr>
      </p:pic>
      <p:sp>
        <p:nvSpPr>
          <p:cNvPr id="3" name="TextBox 2">
            <a:extLst>
              <a:ext uri="{FF2B5EF4-FFF2-40B4-BE49-F238E27FC236}">
                <a16:creationId xmlns:a16="http://schemas.microsoft.com/office/drawing/2014/main" id="{B295080D-B6D3-4063-BA13-2B2E0AEC9716}"/>
              </a:ext>
            </a:extLst>
          </p:cNvPr>
          <p:cNvSpPr txBox="1"/>
          <p:nvPr/>
        </p:nvSpPr>
        <p:spPr>
          <a:xfrm>
            <a:off x="1575948" y="346232"/>
            <a:ext cx="10127848" cy="1200329"/>
          </a:xfrm>
          <a:prstGeom prst="rect">
            <a:avLst/>
          </a:prstGeom>
          <a:noFill/>
        </p:spPr>
        <p:txBody>
          <a:bodyPr wrap="square" rtlCol="0">
            <a:spAutoFit/>
          </a:bodyPr>
          <a:lstStyle>
            <a:defPPr>
              <a:defRPr lang="en-US"/>
            </a:defPPr>
            <a:lvl1pPr>
              <a:lnSpc>
                <a:spcPct val="120000"/>
              </a:lnSpc>
              <a:defRPr sz="2400"/>
            </a:lvl1pPr>
          </a:lstStyle>
          <a:p>
            <a:pPr algn="just"/>
            <a:r>
              <a:rPr lang="vi-VN" b="1" dirty="0"/>
              <a:t>Giải thích tại sao trong trồng trọt, người ta thường trồng </a:t>
            </a:r>
            <a:r>
              <a:rPr lang="vi-VN" b="1" dirty="0">
                <a:solidFill>
                  <a:srgbClr val="FF0000"/>
                </a:solidFill>
              </a:rPr>
              <a:t>thay đổi các loài cây khác nhau</a:t>
            </a:r>
            <a:r>
              <a:rPr lang="vi-VN" b="1" dirty="0"/>
              <a:t> trên cùng một diện tích đất trồng ở các mùa vụ khác nhau trong một năm.</a:t>
            </a:r>
            <a:endParaRPr lang="en-US" b="1" dirty="0"/>
          </a:p>
        </p:txBody>
      </p:sp>
      <p:grpSp>
        <p:nvGrpSpPr>
          <p:cNvPr id="4" name="Group 3">
            <a:extLst>
              <a:ext uri="{FF2B5EF4-FFF2-40B4-BE49-F238E27FC236}">
                <a16:creationId xmlns:a16="http://schemas.microsoft.com/office/drawing/2014/main" id="{C2004408-950A-4050-9730-3A38BF306EE8}"/>
              </a:ext>
            </a:extLst>
          </p:cNvPr>
          <p:cNvGrpSpPr/>
          <p:nvPr/>
        </p:nvGrpSpPr>
        <p:grpSpPr>
          <a:xfrm>
            <a:off x="5135685" y="1848605"/>
            <a:ext cx="1920630" cy="597056"/>
            <a:chOff x="4734813" y="305769"/>
            <a:chExt cx="1920630" cy="597056"/>
          </a:xfrm>
        </p:grpSpPr>
        <p:sp>
          <p:nvSpPr>
            <p:cNvPr id="5" name="Rectangle: Rounded Corners 4">
              <a:extLst>
                <a:ext uri="{FF2B5EF4-FFF2-40B4-BE49-F238E27FC236}">
                  <a16:creationId xmlns:a16="http://schemas.microsoft.com/office/drawing/2014/main" id="{7D7944E3-41AB-438F-8C5A-8BDC9B9C91C0}"/>
                </a:ext>
              </a:extLst>
            </p:cNvPr>
            <p:cNvSpPr/>
            <p:nvPr/>
          </p:nvSpPr>
          <p:spPr>
            <a:xfrm>
              <a:off x="4734813" y="305769"/>
              <a:ext cx="1920630" cy="597056"/>
            </a:xfrm>
            <a:prstGeom prst="roundRect">
              <a:avLst>
                <a:gd name="adj" fmla="val 32176"/>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88CFC7D-5E10-4B63-8137-0E0E0D75481F}"/>
                </a:ext>
              </a:extLst>
            </p:cNvPr>
            <p:cNvSpPr txBox="1"/>
            <p:nvPr/>
          </p:nvSpPr>
          <p:spPr>
            <a:xfrm>
              <a:off x="5127968" y="371901"/>
              <a:ext cx="1134319" cy="461665"/>
            </a:xfrm>
            <a:prstGeom prst="rect">
              <a:avLst/>
            </a:prstGeom>
            <a:noFill/>
          </p:spPr>
          <p:txBody>
            <a:bodyPr wrap="square" rtlCol="0">
              <a:spAutoFit/>
            </a:bodyPr>
            <a:lstStyle/>
            <a:p>
              <a:r>
                <a:rPr lang="vi-VN" sz="2400" b="1">
                  <a:solidFill>
                    <a:schemeClr val="bg1"/>
                  </a:solidFill>
                </a:rPr>
                <a:t>Trả lời</a:t>
              </a:r>
              <a:endParaRPr lang="en-US" sz="2400" b="1">
                <a:solidFill>
                  <a:schemeClr val="bg1"/>
                </a:solidFill>
              </a:endParaRPr>
            </a:p>
          </p:txBody>
        </p:sp>
        <p:sp>
          <p:nvSpPr>
            <p:cNvPr id="7" name="Rectangle: Rounded Corners 6">
              <a:extLst>
                <a:ext uri="{FF2B5EF4-FFF2-40B4-BE49-F238E27FC236}">
                  <a16:creationId xmlns:a16="http://schemas.microsoft.com/office/drawing/2014/main" id="{C17D7B9B-6549-4900-9A49-496C954C4065}"/>
                </a:ext>
              </a:extLst>
            </p:cNvPr>
            <p:cNvSpPr/>
            <p:nvPr/>
          </p:nvSpPr>
          <p:spPr>
            <a:xfrm>
              <a:off x="4846331" y="364720"/>
              <a:ext cx="1697591" cy="466452"/>
            </a:xfrm>
            <a:prstGeom prst="roundRect">
              <a:avLst>
                <a:gd name="adj" fmla="val 3217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DFA38757-CA91-1E72-CADC-AC17AB2EEF8A}"/>
              </a:ext>
            </a:extLst>
          </p:cNvPr>
          <p:cNvSpPr txBox="1"/>
          <p:nvPr/>
        </p:nvSpPr>
        <p:spPr>
          <a:xfrm>
            <a:off x="708950" y="2734002"/>
            <a:ext cx="10994846" cy="1389996"/>
          </a:xfrm>
          <a:prstGeom prst="rect">
            <a:avLst/>
          </a:prstGeom>
          <a:noFill/>
        </p:spPr>
        <p:txBody>
          <a:bodyPr wrap="square" rtlCol="0">
            <a:spAutoFit/>
          </a:bodyPr>
          <a:lstStyle>
            <a:defPPr>
              <a:defRPr lang="en-US"/>
            </a:defPPr>
            <a:lvl1pPr algn="just">
              <a:lnSpc>
                <a:spcPct val="120000"/>
              </a:lnSpc>
              <a:defRPr sz="2400" b="1"/>
            </a:lvl1pPr>
          </a:lstStyle>
          <a:p>
            <a:r>
              <a:rPr lang="vi-VN" dirty="0"/>
              <a:t>Đối với những loài sinh vật chỉ chuyên gây hại trên một loại cây (hoặc một số giống cây), khi gặp các loài cây trồng khác nhau liên tiếp xen kẽ, chúng không thể sinh sôi được nên bị chết nhiều.</a:t>
            </a:r>
            <a:endParaRPr lang="en-US" dirty="0"/>
          </a:p>
        </p:txBody>
      </p:sp>
    </p:spTree>
    <p:extLst>
      <p:ext uri="{BB962C8B-B14F-4D97-AF65-F5344CB8AC3E}">
        <p14:creationId xmlns:p14="http://schemas.microsoft.com/office/powerpoint/2010/main" val="157960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696279-E03F-4055-AD60-2D1F1489802F}"/>
              </a:ext>
            </a:extLst>
          </p:cNvPr>
          <p:cNvGrpSpPr/>
          <p:nvPr/>
        </p:nvGrpSpPr>
        <p:grpSpPr>
          <a:xfrm>
            <a:off x="-1" y="-71120"/>
            <a:ext cx="12192001" cy="6929120"/>
            <a:chOff x="-1" y="-71120"/>
            <a:chExt cx="12192001" cy="6929120"/>
          </a:xfrm>
        </p:grpSpPr>
        <p:pic>
          <p:nvPicPr>
            <p:cNvPr id="3" name="Picture 2" descr="A picture containing food, plate, vegetable, different&#10;&#10;Description automatically generated">
              <a:extLst>
                <a:ext uri="{FF2B5EF4-FFF2-40B4-BE49-F238E27FC236}">
                  <a16:creationId xmlns:a16="http://schemas.microsoft.com/office/drawing/2014/main" id="{B187C644-5C10-44DF-88AC-B08C91463F86}"/>
                </a:ext>
              </a:extLst>
            </p:cNvPr>
            <p:cNvPicPr>
              <a:picLocks noChangeAspect="1"/>
            </p:cNvPicPr>
            <p:nvPr/>
          </p:nvPicPr>
          <p:blipFill rotWithShape="1">
            <a:blip r:embed="rId2">
              <a:extLst>
                <a:ext uri="{28A0092B-C50C-407E-A947-70E740481C1C}">
                  <a14:useLocalDpi xmlns:a14="http://schemas.microsoft.com/office/drawing/2010/main" val="0"/>
                </a:ext>
              </a:extLst>
            </a:blip>
            <a:srcRect r="8559"/>
            <a:stretch/>
          </p:blipFill>
          <p:spPr>
            <a:xfrm>
              <a:off x="3660041" y="-71120"/>
              <a:ext cx="8531959" cy="6929120"/>
            </a:xfrm>
            <a:prstGeom prst="rect">
              <a:avLst/>
            </a:prstGeom>
          </p:spPr>
        </p:pic>
        <p:pic>
          <p:nvPicPr>
            <p:cNvPr id="4" name="Picture 3" descr="A picture containing food, plate, vegetable, different&#10;&#10;Description automatically generated">
              <a:extLst>
                <a:ext uri="{FF2B5EF4-FFF2-40B4-BE49-F238E27FC236}">
                  <a16:creationId xmlns:a16="http://schemas.microsoft.com/office/drawing/2014/main" id="{563A58FA-BF9E-4C93-B979-3EE67FD637CC}"/>
                </a:ext>
              </a:extLst>
            </p:cNvPr>
            <p:cNvPicPr>
              <a:picLocks noChangeAspect="1"/>
            </p:cNvPicPr>
            <p:nvPr/>
          </p:nvPicPr>
          <p:blipFill rotWithShape="1">
            <a:blip r:embed="rId2">
              <a:extLst>
                <a:ext uri="{28A0092B-C50C-407E-A947-70E740481C1C}">
                  <a14:useLocalDpi xmlns:a14="http://schemas.microsoft.com/office/drawing/2010/main" val="0"/>
                </a:ext>
              </a:extLst>
            </a:blip>
            <a:srcRect r="92298"/>
            <a:stretch/>
          </p:blipFill>
          <p:spPr>
            <a:xfrm>
              <a:off x="-1" y="-71120"/>
              <a:ext cx="4120587" cy="6929120"/>
            </a:xfrm>
            <a:prstGeom prst="rect">
              <a:avLst/>
            </a:prstGeom>
          </p:spPr>
        </p:pic>
      </p:grpSp>
      <p:sp>
        <p:nvSpPr>
          <p:cNvPr id="8" name="Parallelogram 7">
            <a:extLst>
              <a:ext uri="{FF2B5EF4-FFF2-40B4-BE49-F238E27FC236}">
                <a16:creationId xmlns:a16="http://schemas.microsoft.com/office/drawing/2014/main" id="{55100A66-19F2-4FD9-A202-3A62B89461CD}"/>
              </a:ext>
            </a:extLst>
          </p:cNvPr>
          <p:cNvSpPr/>
          <p:nvPr/>
        </p:nvSpPr>
        <p:spPr>
          <a:xfrm>
            <a:off x="-613459" y="271169"/>
            <a:ext cx="11702006" cy="1180618"/>
          </a:xfrm>
          <a:prstGeom prst="parallelogram">
            <a:avLst/>
          </a:prstGeom>
          <a:solidFill>
            <a:srgbClr val="00689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t>VAI TRÒ CỦA CHẤT DINH DƯỠNG ĐỐI VỚI ĐỘNG VẬT</a:t>
            </a:r>
            <a:endParaRPr lang="en-US" sz="2800" b="1" dirty="0"/>
          </a:p>
        </p:txBody>
      </p:sp>
    </p:spTree>
    <p:extLst>
      <p:ext uri="{BB962C8B-B14F-4D97-AF65-F5344CB8AC3E}">
        <p14:creationId xmlns:p14="http://schemas.microsoft.com/office/powerpoint/2010/main" val="294448498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A1675CA1-0450-6EA2-4B56-E601A4A78199}"/>
              </a:ext>
            </a:extLst>
          </p:cNvPr>
          <p:cNvSpPr/>
          <p:nvPr/>
        </p:nvSpPr>
        <p:spPr>
          <a:xfrm>
            <a:off x="-462988" y="0"/>
            <a:ext cx="11702006" cy="1180618"/>
          </a:xfrm>
          <a:prstGeom prst="parallelogram">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t>VAI TRÒ CỦA CHẤT DINH DƯỠNG ĐỐI VỚI ĐỘNG VẬT</a:t>
            </a:r>
            <a:endParaRPr lang="en-US" sz="2800" b="1" dirty="0"/>
          </a:p>
        </p:txBody>
      </p:sp>
      <p:sp>
        <p:nvSpPr>
          <p:cNvPr id="4" name="TextBox 3">
            <a:extLst>
              <a:ext uri="{FF2B5EF4-FFF2-40B4-BE49-F238E27FC236}">
                <a16:creationId xmlns:a16="http://schemas.microsoft.com/office/drawing/2014/main" id="{1E331CF6-E9C2-2A35-7FC6-894A1956635D}"/>
              </a:ext>
            </a:extLst>
          </p:cNvPr>
          <p:cNvSpPr txBox="1"/>
          <p:nvPr/>
        </p:nvSpPr>
        <p:spPr>
          <a:xfrm>
            <a:off x="419676" y="1520267"/>
            <a:ext cx="11224456" cy="946798"/>
          </a:xfrm>
          <a:prstGeom prst="rect">
            <a:avLst/>
          </a:prstGeom>
          <a:noFill/>
        </p:spPr>
        <p:txBody>
          <a:bodyPr wrap="square" rtlCol="0">
            <a:spAutoFit/>
          </a:bodyPr>
          <a:lstStyle/>
          <a:p>
            <a:pPr algn="just">
              <a:lnSpc>
                <a:spcPct val="120000"/>
              </a:lnSpc>
            </a:pPr>
            <a:r>
              <a:rPr lang="vi-VN" sz="2400" b="1" i="1" dirty="0">
                <a:solidFill>
                  <a:schemeClr val="tx2">
                    <a:lumMod val="50000"/>
                  </a:schemeClr>
                </a:solidFill>
              </a:rPr>
              <a:t>Thức ăn của động vật chứa các loại chất dinh dưỡng cần cho cơ thể, trong đó những chất dinh dưỡng động vật cần với lượng lớn.</a:t>
            </a:r>
            <a:endParaRPr lang="en-US" sz="2400" b="1" i="1" dirty="0">
              <a:solidFill>
                <a:schemeClr val="tx2">
                  <a:lumMod val="50000"/>
                </a:schemeClr>
              </a:solidFill>
            </a:endParaRPr>
          </a:p>
        </p:txBody>
      </p:sp>
      <p:grpSp>
        <p:nvGrpSpPr>
          <p:cNvPr id="2" name="Group 1">
            <a:extLst>
              <a:ext uri="{FF2B5EF4-FFF2-40B4-BE49-F238E27FC236}">
                <a16:creationId xmlns:a16="http://schemas.microsoft.com/office/drawing/2014/main" id="{B8E5FB79-9737-D56A-187A-51B7B7FB64B8}"/>
              </a:ext>
            </a:extLst>
          </p:cNvPr>
          <p:cNvGrpSpPr/>
          <p:nvPr/>
        </p:nvGrpSpPr>
        <p:grpSpPr>
          <a:xfrm>
            <a:off x="773139" y="2564668"/>
            <a:ext cx="10645721" cy="4170017"/>
            <a:chOff x="773139" y="2564668"/>
            <a:chExt cx="10645721" cy="4170017"/>
          </a:xfrm>
        </p:grpSpPr>
        <p:pic>
          <p:nvPicPr>
            <p:cNvPr id="13314" name="Picture 2">
              <a:extLst>
                <a:ext uri="{FF2B5EF4-FFF2-40B4-BE49-F238E27FC236}">
                  <a16:creationId xmlns:a16="http://schemas.microsoft.com/office/drawing/2014/main" id="{E35EE3CA-042B-730C-977C-CE46F6D571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139" y="2564668"/>
              <a:ext cx="10645721" cy="365253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45A7855C-AAD8-BCDE-3F77-4B99E969709F}"/>
                </a:ext>
              </a:extLst>
            </p:cNvPr>
            <p:cNvGrpSpPr/>
            <p:nvPr/>
          </p:nvGrpSpPr>
          <p:grpSpPr>
            <a:xfrm>
              <a:off x="2054330" y="6314807"/>
              <a:ext cx="8083337" cy="419878"/>
              <a:chOff x="767621" y="6087614"/>
              <a:chExt cx="8083337" cy="419878"/>
            </a:xfrm>
          </p:grpSpPr>
          <p:sp>
            <p:nvSpPr>
              <p:cNvPr id="6" name="Rectangle: Rounded Corners 5">
                <a:extLst>
                  <a:ext uri="{FF2B5EF4-FFF2-40B4-BE49-F238E27FC236}">
                    <a16:creationId xmlns:a16="http://schemas.microsoft.com/office/drawing/2014/main" id="{80B773D3-33C2-2863-E8A5-24C3C9D721BE}"/>
                  </a:ext>
                </a:extLst>
              </p:cNvPr>
              <p:cNvSpPr/>
              <p:nvPr/>
            </p:nvSpPr>
            <p:spPr>
              <a:xfrm>
                <a:off x="767621" y="6087614"/>
                <a:ext cx="1539551" cy="419878"/>
              </a:xfrm>
              <a:prstGeom prst="roundRect">
                <a:avLst>
                  <a:gd name="adj" fmla="val 30000"/>
                </a:avLst>
              </a:prstGeom>
              <a:gradFill flip="none" rotWithShape="1">
                <a:gsLst>
                  <a:gs pos="61000">
                    <a:srgbClr val="00A686"/>
                  </a:gs>
                  <a:gs pos="31000">
                    <a:srgbClr val="00A25A"/>
                  </a:gs>
                  <a:gs pos="0">
                    <a:srgbClr val="009C1D"/>
                  </a:gs>
                  <a:gs pos="79000">
                    <a:srgbClr val="00AAAC"/>
                  </a:gs>
                  <a:gs pos="100000">
                    <a:srgbClr val="0099FF"/>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Hình 29.6</a:t>
                </a:r>
                <a:endParaRPr lang="en-US" b="1" dirty="0"/>
              </a:p>
            </p:txBody>
          </p:sp>
          <p:sp>
            <p:nvSpPr>
              <p:cNvPr id="7" name="TextBox 6">
                <a:extLst>
                  <a:ext uri="{FF2B5EF4-FFF2-40B4-BE49-F238E27FC236}">
                    <a16:creationId xmlns:a16="http://schemas.microsoft.com/office/drawing/2014/main" id="{AF3A1E6A-7981-FF15-6EAD-2EAAA210BEDC}"/>
                  </a:ext>
                </a:extLst>
              </p:cNvPr>
              <p:cNvSpPr txBox="1"/>
              <p:nvPr/>
            </p:nvSpPr>
            <p:spPr>
              <a:xfrm>
                <a:off x="2280801" y="6133466"/>
                <a:ext cx="6570157" cy="369332"/>
              </a:xfrm>
              <a:prstGeom prst="rect">
                <a:avLst/>
              </a:prstGeom>
              <a:noFill/>
            </p:spPr>
            <p:txBody>
              <a:bodyPr wrap="square" rtlCol="0">
                <a:spAutoFit/>
              </a:bodyPr>
              <a:lstStyle/>
              <a:p>
                <a:r>
                  <a:rPr lang="vi-VN" dirty="0"/>
                  <a:t>Một số loại thức ăn cung cấp chất dinh dưỡng cho con người</a:t>
                </a:r>
                <a:endParaRPr lang="en-US" dirty="0"/>
              </a:p>
            </p:txBody>
          </p:sp>
        </p:grpSp>
      </p:grpSp>
      <p:sp>
        <p:nvSpPr>
          <p:cNvPr id="8" name="Oval 7">
            <a:extLst>
              <a:ext uri="{FF2B5EF4-FFF2-40B4-BE49-F238E27FC236}">
                <a16:creationId xmlns:a16="http://schemas.microsoft.com/office/drawing/2014/main" id="{33545A1C-7FAA-EFC9-9E06-21B98CD677FA}"/>
              </a:ext>
            </a:extLst>
          </p:cNvPr>
          <p:cNvSpPr/>
          <p:nvPr/>
        </p:nvSpPr>
        <p:spPr>
          <a:xfrm>
            <a:off x="419676" y="3009418"/>
            <a:ext cx="3147834" cy="115746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714237F-5B0E-F4CD-1BEE-2780869FBD04}"/>
              </a:ext>
            </a:extLst>
          </p:cNvPr>
          <p:cNvSpPr/>
          <p:nvPr/>
        </p:nvSpPr>
        <p:spPr>
          <a:xfrm>
            <a:off x="446047" y="4390936"/>
            <a:ext cx="3147834" cy="115746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2B44091-639C-0015-9D69-77D4CAF5D1D9}"/>
              </a:ext>
            </a:extLst>
          </p:cNvPr>
          <p:cNvSpPr/>
          <p:nvPr/>
        </p:nvSpPr>
        <p:spPr>
          <a:xfrm>
            <a:off x="7876994" y="4483349"/>
            <a:ext cx="3147834" cy="115746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179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450" decel="100000" fill="hold"/>
                                        <p:tgtEl>
                                          <p:spTgt spid="4"/>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1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picture containing food, table, plate, meal&#10;&#10;Description automatically generated">
            <a:extLst>
              <a:ext uri="{FF2B5EF4-FFF2-40B4-BE49-F238E27FC236}">
                <a16:creationId xmlns:a16="http://schemas.microsoft.com/office/drawing/2014/main" id="{86C97342-3270-454F-84AC-A0CC6239C99A}"/>
              </a:ext>
            </a:extLst>
          </p:cNvPr>
          <p:cNvPicPr>
            <a:picLocks noChangeAspect="1"/>
          </p:cNvPicPr>
          <p:nvPr/>
        </p:nvPicPr>
        <p:blipFill rotWithShape="1">
          <a:blip r:embed="rId2">
            <a:extLst>
              <a:ext uri="{28A0092B-C50C-407E-A947-70E740481C1C}">
                <a14:useLocalDpi xmlns:a14="http://schemas.microsoft.com/office/drawing/2010/main" val="0"/>
              </a:ext>
            </a:extLst>
          </a:blip>
          <a:srcRect t="637" b="14473"/>
          <a:stretch/>
        </p:blipFill>
        <p:spPr>
          <a:xfrm>
            <a:off x="20" y="1282"/>
            <a:ext cx="12191980" cy="6856718"/>
          </a:xfrm>
          <a:prstGeom prst="rect">
            <a:avLst/>
          </a:prstGeom>
        </p:spPr>
      </p:pic>
      <p:grpSp>
        <p:nvGrpSpPr>
          <p:cNvPr id="6" name="Group 5">
            <a:extLst>
              <a:ext uri="{FF2B5EF4-FFF2-40B4-BE49-F238E27FC236}">
                <a16:creationId xmlns:a16="http://schemas.microsoft.com/office/drawing/2014/main" id="{16789661-416C-4579-98B6-5C7DDA2DF617}"/>
              </a:ext>
            </a:extLst>
          </p:cNvPr>
          <p:cNvGrpSpPr/>
          <p:nvPr/>
        </p:nvGrpSpPr>
        <p:grpSpPr>
          <a:xfrm>
            <a:off x="-428263" y="5597803"/>
            <a:ext cx="6736466" cy="879677"/>
            <a:chOff x="-428263" y="5597803"/>
            <a:chExt cx="6736466" cy="879677"/>
          </a:xfrm>
        </p:grpSpPr>
        <p:sp>
          <p:nvSpPr>
            <p:cNvPr id="4" name="Parallelogram 3">
              <a:extLst>
                <a:ext uri="{FF2B5EF4-FFF2-40B4-BE49-F238E27FC236}">
                  <a16:creationId xmlns:a16="http://schemas.microsoft.com/office/drawing/2014/main" id="{7B544A5E-D007-4CCD-A4AE-FFCE200BE554}"/>
                </a:ext>
              </a:extLst>
            </p:cNvPr>
            <p:cNvSpPr/>
            <p:nvPr/>
          </p:nvSpPr>
          <p:spPr>
            <a:xfrm>
              <a:off x="-428263" y="5597803"/>
              <a:ext cx="6736466" cy="879677"/>
            </a:xfrm>
            <a:prstGeom prst="parallelogram">
              <a:avLst/>
            </a:prstGeom>
            <a:solidFill>
              <a:srgbClr val="006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1C78DA5-567E-4773-9FDA-76C96AE1DDD5}"/>
                </a:ext>
              </a:extLst>
            </p:cNvPr>
            <p:cNvSpPr txBox="1"/>
            <p:nvPr/>
          </p:nvSpPr>
          <p:spPr>
            <a:xfrm>
              <a:off x="266218" y="5776031"/>
              <a:ext cx="5748759" cy="523220"/>
            </a:xfrm>
            <a:prstGeom prst="rect">
              <a:avLst/>
            </a:prstGeom>
            <a:noFill/>
          </p:spPr>
          <p:txBody>
            <a:bodyPr wrap="square" rtlCol="0">
              <a:spAutoFit/>
            </a:bodyPr>
            <a:lstStyle/>
            <a:p>
              <a:r>
                <a:rPr lang="vi-VN" sz="2800" b="1" i="1">
                  <a:solidFill>
                    <a:srgbClr val="FFFF00"/>
                  </a:solidFill>
                </a:rPr>
                <a:t>Chất bột đường (carbohydrate)</a:t>
              </a:r>
              <a:endParaRPr lang="en-US" sz="2800" b="1" i="1">
                <a:solidFill>
                  <a:srgbClr val="FFFF00"/>
                </a:solidFill>
              </a:endParaRPr>
            </a:p>
          </p:txBody>
        </p:sp>
      </p:grpSp>
    </p:spTree>
    <p:extLst>
      <p:ext uri="{BB962C8B-B14F-4D97-AF65-F5344CB8AC3E}">
        <p14:creationId xmlns:p14="http://schemas.microsoft.com/office/powerpoint/2010/main" val="1794235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picture containing wooden, wood, snack food&#10;&#10;Description automatically generated">
            <a:extLst>
              <a:ext uri="{FF2B5EF4-FFF2-40B4-BE49-F238E27FC236}">
                <a16:creationId xmlns:a16="http://schemas.microsoft.com/office/drawing/2014/main" id="{3CEF9C23-8AA1-438D-BE14-68676AC2678B}"/>
              </a:ext>
            </a:extLst>
          </p:cNvPr>
          <p:cNvPicPr>
            <a:picLocks noChangeAspect="1"/>
          </p:cNvPicPr>
          <p:nvPr/>
        </p:nvPicPr>
        <p:blipFill rotWithShape="1">
          <a:blip r:embed="rId2">
            <a:extLst>
              <a:ext uri="{28A0092B-C50C-407E-A947-70E740481C1C}">
                <a14:useLocalDpi xmlns:a14="http://schemas.microsoft.com/office/drawing/2010/main" val="0"/>
              </a:ext>
            </a:extLst>
          </a:blip>
          <a:srcRect t="15110"/>
          <a:stretch/>
        </p:blipFill>
        <p:spPr>
          <a:xfrm>
            <a:off x="20" y="1282"/>
            <a:ext cx="12191980" cy="6856718"/>
          </a:xfrm>
          <a:prstGeom prst="rect">
            <a:avLst/>
          </a:prstGeom>
        </p:spPr>
      </p:pic>
      <p:grpSp>
        <p:nvGrpSpPr>
          <p:cNvPr id="5" name="Group 4">
            <a:extLst>
              <a:ext uri="{FF2B5EF4-FFF2-40B4-BE49-F238E27FC236}">
                <a16:creationId xmlns:a16="http://schemas.microsoft.com/office/drawing/2014/main" id="{0D434E49-5000-4E05-8BF2-A4CFBE0E608D}"/>
              </a:ext>
            </a:extLst>
          </p:cNvPr>
          <p:cNvGrpSpPr/>
          <p:nvPr/>
        </p:nvGrpSpPr>
        <p:grpSpPr>
          <a:xfrm>
            <a:off x="4261413" y="5926238"/>
            <a:ext cx="3669174" cy="930480"/>
            <a:chOff x="4261413" y="5926238"/>
            <a:chExt cx="3669174" cy="930480"/>
          </a:xfrm>
        </p:grpSpPr>
        <p:sp>
          <p:nvSpPr>
            <p:cNvPr id="3" name="Rectangle 2">
              <a:extLst>
                <a:ext uri="{FF2B5EF4-FFF2-40B4-BE49-F238E27FC236}">
                  <a16:creationId xmlns:a16="http://schemas.microsoft.com/office/drawing/2014/main" id="{7DA9FFA8-AA46-4DA9-B89F-80BA30F62CF1}"/>
                </a:ext>
              </a:extLst>
            </p:cNvPr>
            <p:cNvSpPr/>
            <p:nvPr/>
          </p:nvSpPr>
          <p:spPr>
            <a:xfrm>
              <a:off x="4261413" y="5926238"/>
              <a:ext cx="3669174" cy="93048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486548D-7C00-4A01-9768-F6273353B90E}"/>
                </a:ext>
              </a:extLst>
            </p:cNvPr>
            <p:cNvSpPr txBox="1"/>
            <p:nvPr/>
          </p:nvSpPr>
          <p:spPr>
            <a:xfrm>
              <a:off x="4695463" y="6129868"/>
              <a:ext cx="2801073" cy="523220"/>
            </a:xfrm>
            <a:prstGeom prst="rect">
              <a:avLst/>
            </a:prstGeom>
            <a:noFill/>
          </p:spPr>
          <p:txBody>
            <a:bodyPr wrap="square" rtlCol="0">
              <a:spAutoFit/>
            </a:bodyPr>
            <a:lstStyle/>
            <a:p>
              <a:r>
                <a:rPr lang="vi-VN" sz="2800" b="1" i="1">
                  <a:solidFill>
                    <a:schemeClr val="bg1"/>
                  </a:solidFill>
                </a:rPr>
                <a:t>Chất béo (lipid)</a:t>
              </a:r>
              <a:endParaRPr lang="en-US" sz="2800" b="1" i="1">
                <a:solidFill>
                  <a:schemeClr val="bg1"/>
                </a:solidFill>
              </a:endParaRPr>
            </a:p>
          </p:txBody>
        </p:sp>
      </p:grpSp>
    </p:spTree>
    <p:extLst>
      <p:ext uri="{BB962C8B-B14F-4D97-AF65-F5344CB8AC3E}">
        <p14:creationId xmlns:p14="http://schemas.microsoft.com/office/powerpoint/2010/main" val="14418791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9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9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9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ood, vegetable, indoor, different&#10;&#10;Description automatically generated">
            <a:extLst>
              <a:ext uri="{FF2B5EF4-FFF2-40B4-BE49-F238E27FC236}">
                <a16:creationId xmlns:a16="http://schemas.microsoft.com/office/drawing/2014/main" id="{C3AFA9C1-87F6-46EA-A6D8-85CC36833C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7714" y="1279446"/>
            <a:ext cx="9405638" cy="5578554"/>
          </a:xfrm>
          <a:prstGeom prst="rect">
            <a:avLst/>
          </a:prstGeom>
        </p:spPr>
      </p:pic>
      <p:sp>
        <p:nvSpPr>
          <p:cNvPr id="8" name="TextBox 7">
            <a:extLst>
              <a:ext uri="{FF2B5EF4-FFF2-40B4-BE49-F238E27FC236}">
                <a16:creationId xmlns:a16="http://schemas.microsoft.com/office/drawing/2014/main" id="{6019098B-41E5-48D9-AC48-A9097B2CB321}"/>
              </a:ext>
            </a:extLst>
          </p:cNvPr>
          <p:cNvSpPr txBox="1"/>
          <p:nvPr/>
        </p:nvSpPr>
        <p:spPr>
          <a:xfrm>
            <a:off x="887031" y="544010"/>
            <a:ext cx="10417937" cy="584775"/>
          </a:xfrm>
          <a:prstGeom prst="rect">
            <a:avLst/>
          </a:prstGeom>
          <a:noFill/>
        </p:spPr>
        <p:txBody>
          <a:bodyPr wrap="square" rtlCol="0">
            <a:spAutoFit/>
          </a:bodyPr>
          <a:lstStyle/>
          <a:p>
            <a:r>
              <a:rPr lang="vi-VN" sz="3200" b="1" i="1" dirty="0">
                <a:solidFill>
                  <a:schemeClr val="tx2">
                    <a:lumMod val="50000"/>
                  </a:schemeClr>
                </a:solidFill>
              </a:rPr>
              <a:t>Những chất cơ thể cần </a:t>
            </a:r>
            <a:r>
              <a:rPr lang="vi-VN" sz="3200" b="1" i="1" dirty="0">
                <a:solidFill>
                  <a:srgbClr val="0070C0"/>
                </a:solidFill>
              </a:rPr>
              <a:t>ít hơn </a:t>
            </a:r>
            <a:r>
              <a:rPr lang="vi-VN" sz="3200" b="1" i="1" dirty="0">
                <a:solidFill>
                  <a:schemeClr val="tx2">
                    <a:lumMod val="50000"/>
                  </a:schemeClr>
                </a:solidFill>
              </a:rPr>
              <a:t>nhưng </a:t>
            </a:r>
            <a:r>
              <a:rPr lang="vi-VN" sz="3200" b="1" i="1" dirty="0">
                <a:solidFill>
                  <a:srgbClr val="FF0000"/>
                </a:solidFill>
              </a:rPr>
              <a:t>không thể thiếu</a:t>
            </a:r>
            <a:endParaRPr lang="en-US" sz="3200" b="1" i="1" dirty="0">
              <a:solidFill>
                <a:srgbClr val="FF0000"/>
              </a:solidFill>
            </a:endParaRPr>
          </a:p>
        </p:txBody>
      </p:sp>
      <p:grpSp>
        <p:nvGrpSpPr>
          <p:cNvPr id="11" name="Group 10">
            <a:extLst>
              <a:ext uri="{FF2B5EF4-FFF2-40B4-BE49-F238E27FC236}">
                <a16:creationId xmlns:a16="http://schemas.microsoft.com/office/drawing/2014/main" id="{D6882968-48C8-4A3A-869A-54F71DE1508F}"/>
              </a:ext>
            </a:extLst>
          </p:cNvPr>
          <p:cNvGrpSpPr/>
          <p:nvPr/>
        </p:nvGrpSpPr>
        <p:grpSpPr>
          <a:xfrm>
            <a:off x="3630591" y="2233914"/>
            <a:ext cx="4930815" cy="972273"/>
            <a:chOff x="3630591" y="2233914"/>
            <a:chExt cx="4930815" cy="972273"/>
          </a:xfrm>
        </p:grpSpPr>
        <p:sp>
          <p:nvSpPr>
            <p:cNvPr id="9" name="Rectangle 8">
              <a:extLst>
                <a:ext uri="{FF2B5EF4-FFF2-40B4-BE49-F238E27FC236}">
                  <a16:creationId xmlns:a16="http://schemas.microsoft.com/office/drawing/2014/main" id="{2771DB4A-FA92-4EB2-B5A0-48B98805072D}"/>
                </a:ext>
              </a:extLst>
            </p:cNvPr>
            <p:cNvSpPr/>
            <p:nvPr/>
          </p:nvSpPr>
          <p:spPr>
            <a:xfrm>
              <a:off x="3630591" y="2233914"/>
              <a:ext cx="4930815" cy="972273"/>
            </a:xfrm>
            <a:prstGeom prst="rect">
              <a:avLst/>
            </a:prstGeom>
            <a:gradFill flip="none" rotWithShape="1">
              <a:gsLst>
                <a:gs pos="0">
                  <a:srgbClr val="FF3300">
                    <a:alpha val="50000"/>
                  </a:srgbClr>
                </a:gs>
                <a:gs pos="52394">
                  <a:srgbClr val="FF3300"/>
                </a:gs>
                <a:gs pos="33320">
                  <a:srgbClr val="FF3300">
                    <a:alpha val="80000"/>
                  </a:srgbClr>
                </a:gs>
                <a:gs pos="70000">
                  <a:srgbClr val="FF3300">
                    <a:alpha val="80000"/>
                  </a:srgbClr>
                </a:gs>
                <a:gs pos="100000">
                  <a:srgbClr val="FF3300">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 name="TextBox 9">
              <a:extLst>
                <a:ext uri="{FF2B5EF4-FFF2-40B4-BE49-F238E27FC236}">
                  <a16:creationId xmlns:a16="http://schemas.microsoft.com/office/drawing/2014/main" id="{CFF6B807-560E-440D-9EEF-223EADC8B321}"/>
                </a:ext>
              </a:extLst>
            </p:cNvPr>
            <p:cNvSpPr txBox="1"/>
            <p:nvPr/>
          </p:nvSpPr>
          <p:spPr>
            <a:xfrm>
              <a:off x="4857507" y="2335329"/>
              <a:ext cx="2476982" cy="769441"/>
            </a:xfrm>
            <a:prstGeom prst="rect">
              <a:avLst/>
            </a:prstGeom>
            <a:noFill/>
          </p:spPr>
          <p:txBody>
            <a:bodyPr wrap="square" rtlCol="0">
              <a:spAutoFit/>
            </a:bodyPr>
            <a:lstStyle/>
            <a:p>
              <a:r>
                <a:rPr lang="vi-VN" sz="4400" b="1">
                  <a:solidFill>
                    <a:schemeClr val="bg1"/>
                  </a:solidFill>
                </a:rPr>
                <a:t>VITAMIN</a:t>
              </a:r>
              <a:endParaRPr lang="en-US" sz="4400" b="1">
                <a:solidFill>
                  <a:schemeClr val="bg1"/>
                </a:solidFill>
              </a:endParaRPr>
            </a:p>
          </p:txBody>
        </p:sp>
      </p:grpSp>
      <p:grpSp>
        <p:nvGrpSpPr>
          <p:cNvPr id="12" name="Group 11">
            <a:extLst>
              <a:ext uri="{FF2B5EF4-FFF2-40B4-BE49-F238E27FC236}">
                <a16:creationId xmlns:a16="http://schemas.microsoft.com/office/drawing/2014/main" id="{3C259E94-5EE2-4423-8074-644C72EBAB15}"/>
              </a:ext>
            </a:extLst>
          </p:cNvPr>
          <p:cNvGrpSpPr/>
          <p:nvPr/>
        </p:nvGrpSpPr>
        <p:grpSpPr>
          <a:xfrm>
            <a:off x="3735125" y="3420319"/>
            <a:ext cx="4930815" cy="972273"/>
            <a:chOff x="3630591" y="2233914"/>
            <a:chExt cx="4930815" cy="972273"/>
          </a:xfrm>
        </p:grpSpPr>
        <p:sp>
          <p:nvSpPr>
            <p:cNvPr id="13" name="Rectangle 12">
              <a:extLst>
                <a:ext uri="{FF2B5EF4-FFF2-40B4-BE49-F238E27FC236}">
                  <a16:creationId xmlns:a16="http://schemas.microsoft.com/office/drawing/2014/main" id="{F4CE2804-626B-4B20-883D-3A6DD57C57FB}"/>
                </a:ext>
              </a:extLst>
            </p:cNvPr>
            <p:cNvSpPr/>
            <p:nvPr/>
          </p:nvSpPr>
          <p:spPr>
            <a:xfrm>
              <a:off x="3630591" y="2233914"/>
              <a:ext cx="4930815" cy="972273"/>
            </a:xfrm>
            <a:prstGeom prst="rect">
              <a:avLst/>
            </a:prstGeom>
            <a:gradFill flip="none" rotWithShape="1">
              <a:gsLst>
                <a:gs pos="0">
                  <a:srgbClr val="006897">
                    <a:alpha val="50000"/>
                  </a:srgbClr>
                </a:gs>
                <a:gs pos="52394">
                  <a:srgbClr val="006897"/>
                </a:gs>
                <a:gs pos="33320">
                  <a:srgbClr val="006897">
                    <a:alpha val="80000"/>
                  </a:srgbClr>
                </a:gs>
                <a:gs pos="70000">
                  <a:srgbClr val="006897">
                    <a:alpha val="80000"/>
                  </a:srgbClr>
                </a:gs>
                <a:gs pos="100000">
                  <a:srgbClr val="006897">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TextBox 13">
              <a:extLst>
                <a:ext uri="{FF2B5EF4-FFF2-40B4-BE49-F238E27FC236}">
                  <a16:creationId xmlns:a16="http://schemas.microsoft.com/office/drawing/2014/main" id="{0BFEBE8A-33DC-4A36-9119-BE17C0AE8AF9}"/>
                </a:ext>
              </a:extLst>
            </p:cNvPr>
            <p:cNvSpPr txBox="1"/>
            <p:nvPr/>
          </p:nvSpPr>
          <p:spPr>
            <a:xfrm>
              <a:off x="3900846" y="2335329"/>
              <a:ext cx="4390303" cy="769441"/>
            </a:xfrm>
            <a:prstGeom prst="rect">
              <a:avLst/>
            </a:prstGeom>
            <a:noFill/>
          </p:spPr>
          <p:txBody>
            <a:bodyPr wrap="square" rtlCol="0">
              <a:spAutoFit/>
            </a:bodyPr>
            <a:lstStyle/>
            <a:p>
              <a:r>
                <a:rPr lang="vi-VN" sz="4400" b="1">
                  <a:solidFill>
                    <a:schemeClr val="bg1"/>
                  </a:solidFill>
                </a:rPr>
                <a:t>KHOÁNG CHẤT</a:t>
              </a:r>
              <a:endParaRPr lang="en-US" sz="4400" b="1">
                <a:solidFill>
                  <a:schemeClr val="bg1"/>
                </a:solidFill>
              </a:endParaRPr>
            </a:p>
          </p:txBody>
        </p:sp>
      </p:grpSp>
    </p:spTree>
    <p:extLst>
      <p:ext uri="{BB962C8B-B14F-4D97-AF65-F5344CB8AC3E}">
        <p14:creationId xmlns:p14="http://schemas.microsoft.com/office/powerpoint/2010/main" val="1814160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right)">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9F6ED"/>
        </a:solidFill>
        <a:effectLst/>
      </p:bgPr>
    </p:bg>
    <p:spTree>
      <p:nvGrpSpPr>
        <p:cNvPr id="1" name=""/>
        <p:cNvGrpSpPr/>
        <p:nvPr/>
      </p:nvGrpSpPr>
      <p:grpSpPr>
        <a:xfrm>
          <a:off x="0" y="0"/>
          <a:ext cx="0" cy="0"/>
          <a:chOff x="0" y="0"/>
          <a:chExt cx="0" cy="0"/>
        </a:xfrm>
      </p:grpSpPr>
      <p:pic>
        <p:nvPicPr>
          <p:cNvPr id="3" name="Picture 2" descr="A picture containing arranged&#10;&#10;Description automatically generated">
            <a:extLst>
              <a:ext uri="{FF2B5EF4-FFF2-40B4-BE49-F238E27FC236}">
                <a16:creationId xmlns:a16="http://schemas.microsoft.com/office/drawing/2014/main" id="{30FE953E-76DB-420E-B2CC-8204C8746A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7768" y="1075040"/>
            <a:ext cx="5076463" cy="5076463"/>
          </a:xfrm>
          <a:prstGeom prst="rect">
            <a:avLst/>
          </a:prstGeom>
        </p:spPr>
      </p:pic>
      <p:grpSp>
        <p:nvGrpSpPr>
          <p:cNvPr id="4" name="Group 3">
            <a:extLst>
              <a:ext uri="{FF2B5EF4-FFF2-40B4-BE49-F238E27FC236}">
                <a16:creationId xmlns:a16="http://schemas.microsoft.com/office/drawing/2014/main" id="{BEF15B69-FA9A-41E9-9EF4-06685BE90607}"/>
              </a:ext>
            </a:extLst>
          </p:cNvPr>
          <p:cNvGrpSpPr/>
          <p:nvPr/>
        </p:nvGrpSpPr>
        <p:grpSpPr>
          <a:xfrm>
            <a:off x="2114600" y="6114039"/>
            <a:ext cx="7962797" cy="419878"/>
            <a:chOff x="767621" y="6087614"/>
            <a:chExt cx="7962797" cy="419878"/>
          </a:xfrm>
        </p:grpSpPr>
        <p:sp>
          <p:nvSpPr>
            <p:cNvPr id="5" name="Rectangle: Rounded Corners 4">
              <a:extLst>
                <a:ext uri="{FF2B5EF4-FFF2-40B4-BE49-F238E27FC236}">
                  <a16:creationId xmlns:a16="http://schemas.microsoft.com/office/drawing/2014/main" id="{2B5F929C-9DAD-4ABA-9885-39A67066361F}"/>
                </a:ext>
              </a:extLst>
            </p:cNvPr>
            <p:cNvSpPr/>
            <p:nvPr/>
          </p:nvSpPr>
          <p:spPr>
            <a:xfrm>
              <a:off x="767621" y="6087614"/>
              <a:ext cx="1539551" cy="419878"/>
            </a:xfrm>
            <a:prstGeom prst="roundRect">
              <a:avLst>
                <a:gd name="adj" fmla="val 30000"/>
              </a:avLst>
            </a:prstGeom>
            <a:gradFill flip="none" rotWithShape="1">
              <a:gsLst>
                <a:gs pos="61000">
                  <a:srgbClr val="00A686"/>
                </a:gs>
                <a:gs pos="31000">
                  <a:srgbClr val="00A25A"/>
                </a:gs>
                <a:gs pos="0">
                  <a:srgbClr val="009C1D"/>
                </a:gs>
                <a:gs pos="79000">
                  <a:srgbClr val="00AAAC"/>
                </a:gs>
                <a:gs pos="100000">
                  <a:srgbClr val="0099FF"/>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bg1"/>
                  </a:solidFill>
                </a:rPr>
                <a:t>Hình 29.6</a:t>
              </a:r>
              <a:endParaRPr lang="en-US" b="1" dirty="0">
                <a:solidFill>
                  <a:schemeClr val="bg1"/>
                </a:solidFill>
              </a:endParaRPr>
            </a:p>
          </p:txBody>
        </p:sp>
        <p:sp>
          <p:nvSpPr>
            <p:cNvPr id="6" name="TextBox 5">
              <a:extLst>
                <a:ext uri="{FF2B5EF4-FFF2-40B4-BE49-F238E27FC236}">
                  <a16:creationId xmlns:a16="http://schemas.microsoft.com/office/drawing/2014/main" id="{5D77759C-F2BA-4BD7-BADF-13BAC1F11FFF}"/>
                </a:ext>
              </a:extLst>
            </p:cNvPr>
            <p:cNvSpPr txBox="1"/>
            <p:nvPr/>
          </p:nvSpPr>
          <p:spPr>
            <a:xfrm>
              <a:off x="2280802" y="6133466"/>
              <a:ext cx="6449616" cy="369332"/>
            </a:xfrm>
            <a:prstGeom prst="rect">
              <a:avLst/>
            </a:prstGeom>
            <a:noFill/>
          </p:spPr>
          <p:txBody>
            <a:bodyPr wrap="square" rtlCol="0">
              <a:spAutoFit/>
            </a:bodyPr>
            <a:lstStyle/>
            <a:p>
              <a:r>
                <a:rPr lang="vi-VN"/>
                <a:t>Một số loại thức ăn cung cấp chất dinh dưỡng cho con người</a:t>
              </a:r>
              <a:endParaRPr lang="en-US"/>
            </a:p>
          </p:txBody>
        </p:sp>
      </p:grpSp>
      <p:grpSp>
        <p:nvGrpSpPr>
          <p:cNvPr id="17" name="Group 16">
            <a:extLst>
              <a:ext uri="{FF2B5EF4-FFF2-40B4-BE49-F238E27FC236}">
                <a16:creationId xmlns:a16="http://schemas.microsoft.com/office/drawing/2014/main" id="{F0B8083B-D7B8-471B-B533-25E62B4248CE}"/>
              </a:ext>
            </a:extLst>
          </p:cNvPr>
          <p:cNvGrpSpPr/>
          <p:nvPr/>
        </p:nvGrpSpPr>
        <p:grpSpPr>
          <a:xfrm>
            <a:off x="577281" y="2043775"/>
            <a:ext cx="3968757" cy="1064846"/>
            <a:chOff x="643883" y="824914"/>
            <a:chExt cx="3968757" cy="1064846"/>
          </a:xfrm>
        </p:grpSpPr>
        <p:sp>
          <p:nvSpPr>
            <p:cNvPr id="9" name="Freeform: Shape 8">
              <a:extLst>
                <a:ext uri="{FF2B5EF4-FFF2-40B4-BE49-F238E27FC236}">
                  <a16:creationId xmlns:a16="http://schemas.microsoft.com/office/drawing/2014/main" id="{E5FCC116-63D3-48D9-947E-8DBCA2D16EFA}"/>
                </a:ext>
              </a:extLst>
            </p:cNvPr>
            <p:cNvSpPr/>
            <p:nvPr/>
          </p:nvSpPr>
          <p:spPr>
            <a:xfrm>
              <a:off x="3413760" y="1148080"/>
              <a:ext cx="1198880" cy="741680"/>
            </a:xfrm>
            <a:custGeom>
              <a:avLst/>
              <a:gdLst>
                <a:gd name="connsiteX0" fmla="*/ 1198880 w 1198880"/>
                <a:gd name="connsiteY0" fmla="*/ 741680 h 741680"/>
                <a:gd name="connsiteX1" fmla="*/ 609600 w 1198880"/>
                <a:gd name="connsiteY1" fmla="*/ 0 h 741680"/>
                <a:gd name="connsiteX2" fmla="*/ 0 w 1198880"/>
                <a:gd name="connsiteY2" fmla="*/ 0 h 741680"/>
              </a:gdLst>
              <a:ahLst/>
              <a:cxnLst>
                <a:cxn ang="0">
                  <a:pos x="connsiteX0" y="connsiteY0"/>
                </a:cxn>
                <a:cxn ang="0">
                  <a:pos x="connsiteX1" y="connsiteY1"/>
                </a:cxn>
                <a:cxn ang="0">
                  <a:pos x="connsiteX2" y="connsiteY2"/>
                </a:cxn>
              </a:cxnLst>
              <a:rect l="l" t="t" r="r" b="b"/>
              <a:pathLst>
                <a:path w="1198880" h="741680">
                  <a:moveTo>
                    <a:pt x="1198880" y="741680"/>
                  </a:moveTo>
                  <a:lnTo>
                    <a:pt x="609600" y="0"/>
                  </a:lnTo>
                  <a:lnTo>
                    <a:pt x="0" y="0"/>
                  </a:lnTo>
                </a:path>
              </a:pathLst>
            </a:custGeom>
            <a:noFill/>
            <a:ln w="28575">
              <a:solidFill>
                <a:srgbClr val="00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D8BB8FB6-1A7D-41EE-A237-AC412AA38FDE}"/>
                </a:ext>
              </a:extLst>
            </p:cNvPr>
            <p:cNvSpPr txBox="1"/>
            <p:nvPr/>
          </p:nvSpPr>
          <p:spPr>
            <a:xfrm>
              <a:off x="643883" y="824914"/>
              <a:ext cx="2836480" cy="804387"/>
            </a:xfrm>
            <a:prstGeom prst="rect">
              <a:avLst/>
            </a:prstGeom>
            <a:noFill/>
          </p:spPr>
          <p:txBody>
            <a:bodyPr wrap="square" rtlCol="0">
              <a:spAutoFit/>
            </a:bodyPr>
            <a:lstStyle/>
            <a:p>
              <a:pPr algn="ctr">
                <a:lnSpc>
                  <a:spcPct val="120000"/>
                </a:lnSpc>
              </a:pPr>
              <a:r>
                <a:rPr lang="vi-VN" sz="2000" b="1" dirty="0"/>
                <a:t>Nhóm thức ăn chứa nhiều bột đường</a:t>
              </a:r>
              <a:endParaRPr lang="en-US" sz="2000" b="1" dirty="0"/>
            </a:p>
          </p:txBody>
        </p:sp>
      </p:grpSp>
      <p:grpSp>
        <p:nvGrpSpPr>
          <p:cNvPr id="18" name="Group 17">
            <a:extLst>
              <a:ext uri="{FF2B5EF4-FFF2-40B4-BE49-F238E27FC236}">
                <a16:creationId xmlns:a16="http://schemas.microsoft.com/office/drawing/2014/main" id="{A254C415-7D11-47AB-BBB7-1B8A434A4C99}"/>
              </a:ext>
            </a:extLst>
          </p:cNvPr>
          <p:cNvGrpSpPr/>
          <p:nvPr/>
        </p:nvGrpSpPr>
        <p:grpSpPr>
          <a:xfrm>
            <a:off x="7526525" y="1689762"/>
            <a:ext cx="4626599" cy="1184358"/>
            <a:chOff x="7559040" y="959402"/>
            <a:chExt cx="4626599" cy="1184358"/>
          </a:xfrm>
        </p:grpSpPr>
        <p:sp>
          <p:nvSpPr>
            <p:cNvPr id="10" name="Freeform: Shape 9">
              <a:extLst>
                <a:ext uri="{FF2B5EF4-FFF2-40B4-BE49-F238E27FC236}">
                  <a16:creationId xmlns:a16="http://schemas.microsoft.com/office/drawing/2014/main" id="{3333FFB4-A8A1-40CC-BAD1-264722C7B9C1}"/>
                </a:ext>
              </a:extLst>
            </p:cNvPr>
            <p:cNvSpPr/>
            <p:nvPr/>
          </p:nvSpPr>
          <p:spPr>
            <a:xfrm>
              <a:off x="7559040" y="1402080"/>
              <a:ext cx="1296670" cy="741680"/>
            </a:xfrm>
            <a:custGeom>
              <a:avLst/>
              <a:gdLst>
                <a:gd name="connsiteX0" fmla="*/ 0 w 1300480"/>
                <a:gd name="connsiteY0" fmla="*/ 741680 h 741680"/>
                <a:gd name="connsiteX1" fmla="*/ 812800 w 1300480"/>
                <a:gd name="connsiteY1" fmla="*/ 0 h 741680"/>
                <a:gd name="connsiteX2" fmla="*/ 1300480 w 1300480"/>
                <a:gd name="connsiteY2" fmla="*/ 20320 h 741680"/>
                <a:gd name="connsiteX0" fmla="*/ 0 w 1296670"/>
                <a:gd name="connsiteY0" fmla="*/ 741680 h 741680"/>
                <a:gd name="connsiteX1" fmla="*/ 812800 w 1296670"/>
                <a:gd name="connsiteY1" fmla="*/ 0 h 741680"/>
                <a:gd name="connsiteX2" fmla="*/ 1296670 w 1296670"/>
                <a:gd name="connsiteY2" fmla="*/ 8890 h 741680"/>
              </a:gdLst>
              <a:ahLst/>
              <a:cxnLst>
                <a:cxn ang="0">
                  <a:pos x="connsiteX0" y="connsiteY0"/>
                </a:cxn>
                <a:cxn ang="0">
                  <a:pos x="connsiteX1" y="connsiteY1"/>
                </a:cxn>
                <a:cxn ang="0">
                  <a:pos x="connsiteX2" y="connsiteY2"/>
                </a:cxn>
              </a:cxnLst>
              <a:rect l="l" t="t" r="r" b="b"/>
              <a:pathLst>
                <a:path w="1296670" h="741680">
                  <a:moveTo>
                    <a:pt x="0" y="741680"/>
                  </a:moveTo>
                  <a:lnTo>
                    <a:pt x="812800" y="0"/>
                  </a:lnTo>
                  <a:cubicBezTo>
                    <a:pt x="975360" y="6773"/>
                    <a:pt x="1134110" y="2117"/>
                    <a:pt x="1296670" y="8890"/>
                  </a:cubicBezTo>
                </a:path>
              </a:pathLst>
            </a:custGeom>
            <a:noFill/>
            <a:ln w="28575">
              <a:solidFill>
                <a:srgbClr val="00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E8E8CC76-9C35-4E3C-8B0F-6B1BACF12B5B}"/>
                </a:ext>
              </a:extLst>
            </p:cNvPr>
            <p:cNvSpPr txBox="1"/>
            <p:nvPr/>
          </p:nvSpPr>
          <p:spPr>
            <a:xfrm>
              <a:off x="8739363" y="959402"/>
              <a:ext cx="3446276" cy="804387"/>
            </a:xfrm>
            <a:prstGeom prst="rect">
              <a:avLst/>
            </a:prstGeom>
            <a:noFill/>
          </p:spPr>
          <p:txBody>
            <a:bodyPr wrap="square" rtlCol="0">
              <a:spAutoFit/>
            </a:bodyPr>
            <a:lstStyle>
              <a:defPPr>
                <a:defRPr lang="en-US"/>
              </a:defPPr>
              <a:lvl1pPr algn="ctr">
                <a:lnSpc>
                  <a:spcPct val="120000"/>
                </a:lnSpc>
                <a:defRPr sz="2000" b="1"/>
              </a:lvl1pPr>
            </a:lstStyle>
            <a:p>
              <a:r>
                <a:rPr lang="vi-VN" dirty="0"/>
                <a:t>Nhóm thức ăn chứa nhiều vitamin và khoáng chất</a:t>
              </a:r>
              <a:endParaRPr lang="en-US" dirty="0"/>
            </a:p>
          </p:txBody>
        </p:sp>
      </p:grpSp>
      <p:grpSp>
        <p:nvGrpSpPr>
          <p:cNvPr id="19" name="Group 18">
            <a:extLst>
              <a:ext uri="{FF2B5EF4-FFF2-40B4-BE49-F238E27FC236}">
                <a16:creationId xmlns:a16="http://schemas.microsoft.com/office/drawing/2014/main" id="{278E96B2-1179-47A4-837B-F9857CD697A2}"/>
              </a:ext>
            </a:extLst>
          </p:cNvPr>
          <p:cNvGrpSpPr/>
          <p:nvPr/>
        </p:nvGrpSpPr>
        <p:grpSpPr>
          <a:xfrm>
            <a:off x="7081520" y="4886151"/>
            <a:ext cx="4198320" cy="804387"/>
            <a:chOff x="7081520" y="4232666"/>
            <a:chExt cx="4198320" cy="804387"/>
          </a:xfrm>
        </p:grpSpPr>
        <p:sp>
          <p:nvSpPr>
            <p:cNvPr id="11" name="Freeform: Shape 10">
              <a:extLst>
                <a:ext uri="{FF2B5EF4-FFF2-40B4-BE49-F238E27FC236}">
                  <a16:creationId xmlns:a16="http://schemas.microsoft.com/office/drawing/2014/main" id="{0193909C-F664-4605-8059-52AD04A96950}"/>
                </a:ext>
              </a:extLst>
            </p:cNvPr>
            <p:cNvSpPr/>
            <p:nvPr/>
          </p:nvSpPr>
          <p:spPr>
            <a:xfrm>
              <a:off x="7081520" y="4307840"/>
              <a:ext cx="1412240" cy="314960"/>
            </a:xfrm>
            <a:custGeom>
              <a:avLst/>
              <a:gdLst>
                <a:gd name="connsiteX0" fmla="*/ 0 w 1412240"/>
                <a:gd name="connsiteY0" fmla="*/ 0 h 314960"/>
                <a:gd name="connsiteX1" fmla="*/ 833120 w 1412240"/>
                <a:gd name="connsiteY1" fmla="*/ 304800 h 314960"/>
                <a:gd name="connsiteX2" fmla="*/ 1412240 w 1412240"/>
                <a:gd name="connsiteY2" fmla="*/ 314960 h 314960"/>
              </a:gdLst>
              <a:ahLst/>
              <a:cxnLst>
                <a:cxn ang="0">
                  <a:pos x="connsiteX0" y="connsiteY0"/>
                </a:cxn>
                <a:cxn ang="0">
                  <a:pos x="connsiteX1" y="connsiteY1"/>
                </a:cxn>
                <a:cxn ang="0">
                  <a:pos x="connsiteX2" y="connsiteY2"/>
                </a:cxn>
              </a:cxnLst>
              <a:rect l="l" t="t" r="r" b="b"/>
              <a:pathLst>
                <a:path w="1412240" h="314960">
                  <a:moveTo>
                    <a:pt x="0" y="0"/>
                  </a:moveTo>
                  <a:lnTo>
                    <a:pt x="833120" y="304800"/>
                  </a:lnTo>
                  <a:lnTo>
                    <a:pt x="1412240" y="314960"/>
                  </a:lnTo>
                </a:path>
              </a:pathLst>
            </a:custGeom>
            <a:noFill/>
            <a:ln w="28575">
              <a:solidFill>
                <a:srgbClr val="00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A0EC32B9-A533-4FD7-89E6-20C9A0F5EEDD}"/>
                </a:ext>
              </a:extLst>
            </p:cNvPr>
            <p:cNvSpPr txBox="1"/>
            <p:nvPr/>
          </p:nvSpPr>
          <p:spPr>
            <a:xfrm>
              <a:off x="8493760" y="4232666"/>
              <a:ext cx="2786080" cy="804387"/>
            </a:xfrm>
            <a:prstGeom prst="rect">
              <a:avLst/>
            </a:prstGeom>
            <a:noFill/>
          </p:spPr>
          <p:txBody>
            <a:bodyPr wrap="square" rtlCol="0">
              <a:spAutoFit/>
            </a:bodyPr>
            <a:lstStyle>
              <a:defPPr>
                <a:defRPr lang="en-US"/>
              </a:defPPr>
              <a:lvl1pPr algn="ctr">
                <a:lnSpc>
                  <a:spcPct val="120000"/>
                </a:lnSpc>
                <a:defRPr sz="2000" b="1"/>
              </a:lvl1pPr>
            </a:lstStyle>
            <a:p>
              <a:r>
                <a:rPr lang="vi-VN" dirty="0"/>
                <a:t>Nhóm thức ăn chứa nhiều lipid</a:t>
              </a:r>
              <a:endParaRPr lang="en-US" dirty="0"/>
            </a:p>
          </p:txBody>
        </p:sp>
      </p:grpSp>
      <p:grpSp>
        <p:nvGrpSpPr>
          <p:cNvPr id="16" name="Group 15">
            <a:extLst>
              <a:ext uri="{FF2B5EF4-FFF2-40B4-BE49-F238E27FC236}">
                <a16:creationId xmlns:a16="http://schemas.microsoft.com/office/drawing/2014/main" id="{263118C3-B911-4582-AE8B-05B4CCD60F92}"/>
              </a:ext>
            </a:extLst>
          </p:cNvPr>
          <p:cNvGrpSpPr/>
          <p:nvPr/>
        </p:nvGrpSpPr>
        <p:grpSpPr>
          <a:xfrm>
            <a:off x="699071" y="4641459"/>
            <a:ext cx="4197020" cy="1164890"/>
            <a:chOff x="699071" y="4259484"/>
            <a:chExt cx="4197020" cy="1164890"/>
          </a:xfrm>
        </p:grpSpPr>
        <p:sp>
          <p:nvSpPr>
            <p:cNvPr id="8" name="Freeform: Shape 7">
              <a:extLst>
                <a:ext uri="{FF2B5EF4-FFF2-40B4-BE49-F238E27FC236}">
                  <a16:creationId xmlns:a16="http://schemas.microsoft.com/office/drawing/2014/main" id="{AB5751F3-A7D7-47AF-BC4E-29CFDECA1EC5}"/>
                </a:ext>
              </a:extLst>
            </p:cNvPr>
            <p:cNvSpPr/>
            <p:nvPr/>
          </p:nvSpPr>
          <p:spPr>
            <a:xfrm>
              <a:off x="3402957" y="4259484"/>
              <a:ext cx="1493134" cy="810227"/>
            </a:xfrm>
            <a:custGeom>
              <a:avLst/>
              <a:gdLst>
                <a:gd name="connsiteX0" fmla="*/ 1493134 w 1493134"/>
                <a:gd name="connsiteY0" fmla="*/ 0 h 810227"/>
                <a:gd name="connsiteX1" fmla="*/ 555585 w 1493134"/>
                <a:gd name="connsiteY1" fmla="*/ 810227 h 810227"/>
                <a:gd name="connsiteX2" fmla="*/ 0 w 1493134"/>
                <a:gd name="connsiteY2" fmla="*/ 798653 h 810227"/>
              </a:gdLst>
              <a:ahLst/>
              <a:cxnLst>
                <a:cxn ang="0">
                  <a:pos x="connsiteX0" y="connsiteY0"/>
                </a:cxn>
                <a:cxn ang="0">
                  <a:pos x="connsiteX1" y="connsiteY1"/>
                </a:cxn>
                <a:cxn ang="0">
                  <a:pos x="connsiteX2" y="connsiteY2"/>
                </a:cxn>
              </a:cxnLst>
              <a:rect l="l" t="t" r="r" b="b"/>
              <a:pathLst>
                <a:path w="1493134" h="810227">
                  <a:moveTo>
                    <a:pt x="1493134" y="0"/>
                  </a:moveTo>
                  <a:lnTo>
                    <a:pt x="555585" y="810227"/>
                  </a:lnTo>
                  <a:lnTo>
                    <a:pt x="0" y="798653"/>
                  </a:lnTo>
                </a:path>
              </a:pathLst>
            </a:custGeom>
            <a:noFill/>
            <a:ln w="28575">
              <a:solidFill>
                <a:srgbClr val="00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AACA1C1B-15F7-48FC-A9E0-4BD848957112}"/>
                </a:ext>
              </a:extLst>
            </p:cNvPr>
            <p:cNvSpPr txBox="1"/>
            <p:nvPr/>
          </p:nvSpPr>
          <p:spPr>
            <a:xfrm>
              <a:off x="699071" y="4619987"/>
              <a:ext cx="2786080" cy="804387"/>
            </a:xfrm>
            <a:prstGeom prst="rect">
              <a:avLst/>
            </a:prstGeom>
            <a:noFill/>
          </p:spPr>
          <p:txBody>
            <a:bodyPr wrap="square" rtlCol="0">
              <a:spAutoFit/>
            </a:bodyPr>
            <a:lstStyle>
              <a:defPPr>
                <a:defRPr lang="en-US"/>
              </a:defPPr>
              <a:lvl1pPr algn="ctr">
                <a:lnSpc>
                  <a:spcPct val="120000"/>
                </a:lnSpc>
                <a:defRPr sz="2000" b="1"/>
              </a:lvl1pPr>
            </a:lstStyle>
            <a:p>
              <a:r>
                <a:rPr lang="vi-VN" dirty="0"/>
                <a:t>Nhóm thức ăn chứa nhiều protein</a:t>
              </a:r>
              <a:endParaRPr lang="en-US" dirty="0"/>
            </a:p>
          </p:txBody>
        </p:sp>
      </p:grpSp>
      <p:sp>
        <p:nvSpPr>
          <p:cNvPr id="20" name="TextBox 19">
            <a:extLst>
              <a:ext uri="{FF2B5EF4-FFF2-40B4-BE49-F238E27FC236}">
                <a16:creationId xmlns:a16="http://schemas.microsoft.com/office/drawing/2014/main" id="{6353D3E3-D376-5A72-27B5-78199C7CA947}"/>
              </a:ext>
            </a:extLst>
          </p:cNvPr>
          <p:cNvSpPr txBox="1"/>
          <p:nvPr/>
        </p:nvSpPr>
        <p:spPr>
          <a:xfrm>
            <a:off x="340920" y="192637"/>
            <a:ext cx="11317642" cy="946798"/>
          </a:xfrm>
          <a:prstGeom prst="rect">
            <a:avLst/>
          </a:prstGeom>
          <a:noFill/>
        </p:spPr>
        <p:txBody>
          <a:bodyPr wrap="square" rtlCol="0">
            <a:spAutoFit/>
          </a:bodyPr>
          <a:lstStyle/>
          <a:p>
            <a:pPr algn="ctr">
              <a:lnSpc>
                <a:spcPct val="120000"/>
              </a:lnSpc>
            </a:pPr>
            <a:r>
              <a:rPr lang="vi-VN" sz="2400" b="1" dirty="0">
                <a:solidFill>
                  <a:srgbClr val="C00000"/>
                </a:solidFill>
              </a:rPr>
              <a:t>Quan sát hình 29.6 và liên hệ với các kiến thức đã học, thảo luận nhóm để hoàn thành thông tin theo mẫu bảng 29.1 </a:t>
            </a:r>
            <a:endParaRPr lang="en-US" sz="2400" b="1" dirty="0">
              <a:solidFill>
                <a:srgbClr val="C00000"/>
              </a:solidFill>
            </a:endParaRPr>
          </a:p>
        </p:txBody>
      </p:sp>
    </p:spTree>
    <p:extLst>
      <p:ext uri="{BB962C8B-B14F-4D97-AF65-F5344CB8AC3E}">
        <p14:creationId xmlns:p14="http://schemas.microsoft.com/office/powerpoint/2010/main" val="3317482716"/>
      </p:ext>
    </p:extLst>
  </p:cSld>
  <p:clrMapOvr>
    <a:masterClrMapping/>
  </p:clrMapOvr>
  <mc:AlternateContent xmlns:mc="http://schemas.openxmlformats.org/markup-compatibility/2006" xmlns:p14="http://schemas.microsoft.com/office/powerpoint/2010/main">
    <mc:Choice Requires="p14">
      <p:transition spd="slow" p14:dur="200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right)">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righ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CA1F3F82-C864-40BC-85B8-0ECE0CDC8B47}"/>
              </a:ext>
            </a:extLst>
          </p:cNvPr>
          <p:cNvGraphicFramePr>
            <a:graphicFrameLocks noGrp="1"/>
          </p:cNvGraphicFramePr>
          <p:nvPr>
            <p:extLst>
              <p:ext uri="{D42A27DB-BD31-4B8C-83A1-F6EECF244321}">
                <p14:modId xmlns:p14="http://schemas.microsoft.com/office/powerpoint/2010/main" val="91760731"/>
              </p:ext>
            </p:extLst>
          </p:nvPr>
        </p:nvGraphicFramePr>
        <p:xfrm>
          <a:off x="340920" y="850366"/>
          <a:ext cx="11662027" cy="5731254"/>
        </p:xfrm>
        <a:graphic>
          <a:graphicData uri="http://schemas.openxmlformats.org/drawingml/2006/table">
            <a:tbl>
              <a:tblPr firstRow="1" bandRow="1">
                <a:tableStyleId>{5C22544A-7EE6-4342-B048-85BDC9FD1C3A}</a:tableStyleId>
              </a:tblPr>
              <a:tblGrid>
                <a:gridCol w="1673075">
                  <a:extLst>
                    <a:ext uri="{9D8B030D-6E8A-4147-A177-3AD203B41FA5}">
                      <a16:colId xmlns:a16="http://schemas.microsoft.com/office/drawing/2014/main" val="2891547266"/>
                    </a:ext>
                  </a:extLst>
                </a:gridCol>
                <a:gridCol w="4664597">
                  <a:extLst>
                    <a:ext uri="{9D8B030D-6E8A-4147-A177-3AD203B41FA5}">
                      <a16:colId xmlns:a16="http://schemas.microsoft.com/office/drawing/2014/main" val="3375903820"/>
                    </a:ext>
                  </a:extLst>
                </a:gridCol>
                <a:gridCol w="1782502">
                  <a:extLst>
                    <a:ext uri="{9D8B030D-6E8A-4147-A177-3AD203B41FA5}">
                      <a16:colId xmlns:a16="http://schemas.microsoft.com/office/drawing/2014/main" val="518156192"/>
                    </a:ext>
                  </a:extLst>
                </a:gridCol>
                <a:gridCol w="3541853">
                  <a:extLst>
                    <a:ext uri="{9D8B030D-6E8A-4147-A177-3AD203B41FA5}">
                      <a16:colId xmlns:a16="http://schemas.microsoft.com/office/drawing/2014/main" val="2812650634"/>
                    </a:ext>
                  </a:extLst>
                </a:gridCol>
              </a:tblGrid>
              <a:tr h="1234926">
                <a:tc>
                  <a:txBody>
                    <a:bodyPr/>
                    <a:lstStyle/>
                    <a:p>
                      <a:pPr algn="ctr">
                        <a:lnSpc>
                          <a:spcPct val="120000"/>
                        </a:lnSpc>
                      </a:pPr>
                      <a:r>
                        <a:rPr lang="vi-VN"/>
                        <a:t>Chất dinh dưỡng</a:t>
                      </a:r>
                      <a:endParaRPr lang="en-US"/>
                    </a:p>
                  </a:txBody>
                  <a:tcPr anchor="ctr">
                    <a:gradFill flip="none" rotWithShape="1">
                      <a:gsLst>
                        <a:gs pos="61000">
                          <a:srgbClr val="00A686"/>
                        </a:gs>
                        <a:gs pos="31000">
                          <a:srgbClr val="00A25A"/>
                        </a:gs>
                        <a:gs pos="0">
                          <a:srgbClr val="009C1D"/>
                        </a:gs>
                        <a:gs pos="79000">
                          <a:srgbClr val="00AAAC"/>
                        </a:gs>
                        <a:gs pos="100000">
                          <a:srgbClr val="0099FF"/>
                        </a:gs>
                      </a:gsLst>
                      <a:lin ang="5400000" scaled="1"/>
                      <a:tileRect/>
                    </a:gradFill>
                  </a:tcPr>
                </a:tc>
                <a:tc>
                  <a:txBody>
                    <a:bodyPr/>
                    <a:lstStyle/>
                    <a:p>
                      <a:pPr algn="ctr">
                        <a:lnSpc>
                          <a:spcPct val="120000"/>
                        </a:lnSpc>
                      </a:pPr>
                      <a:r>
                        <a:rPr lang="vi-VN" dirty="0"/>
                        <a:t>Vai trò đối với cơ thể</a:t>
                      </a:r>
                      <a:endParaRPr lang="en-US" dirty="0"/>
                    </a:p>
                  </a:txBody>
                  <a:tcPr anchor="ctr">
                    <a:gradFill flip="none" rotWithShape="1">
                      <a:gsLst>
                        <a:gs pos="61000">
                          <a:srgbClr val="00A686"/>
                        </a:gs>
                        <a:gs pos="31000">
                          <a:srgbClr val="00A25A"/>
                        </a:gs>
                        <a:gs pos="0">
                          <a:srgbClr val="009C1D"/>
                        </a:gs>
                        <a:gs pos="79000">
                          <a:srgbClr val="00AAAC"/>
                        </a:gs>
                        <a:gs pos="100000">
                          <a:srgbClr val="0099FF"/>
                        </a:gs>
                      </a:gsLst>
                      <a:lin ang="5400000" scaled="1"/>
                      <a:tileRect/>
                    </a:gradFill>
                  </a:tcPr>
                </a:tc>
                <a:tc>
                  <a:txBody>
                    <a:bodyPr/>
                    <a:lstStyle/>
                    <a:p>
                      <a:pPr algn="ctr">
                        <a:lnSpc>
                          <a:spcPct val="120000"/>
                        </a:lnSpc>
                      </a:pPr>
                      <a:r>
                        <a:rPr lang="vi-VN"/>
                        <a:t>Thức ăn chứa nhiều chất dinh dưỡng</a:t>
                      </a:r>
                      <a:endParaRPr lang="en-US"/>
                    </a:p>
                  </a:txBody>
                  <a:tcPr anchor="ctr">
                    <a:gradFill flip="none" rotWithShape="1">
                      <a:gsLst>
                        <a:gs pos="61000">
                          <a:srgbClr val="00A686"/>
                        </a:gs>
                        <a:gs pos="31000">
                          <a:srgbClr val="00A25A"/>
                        </a:gs>
                        <a:gs pos="0">
                          <a:srgbClr val="009C1D"/>
                        </a:gs>
                        <a:gs pos="79000">
                          <a:srgbClr val="00AAAC"/>
                        </a:gs>
                        <a:gs pos="100000">
                          <a:srgbClr val="0099FF"/>
                        </a:gs>
                      </a:gsLst>
                      <a:lin ang="5400000" scaled="1"/>
                      <a:tileRect/>
                    </a:gradFill>
                  </a:tcPr>
                </a:tc>
                <a:tc>
                  <a:txBody>
                    <a:bodyPr/>
                    <a:lstStyle/>
                    <a:p>
                      <a:pPr algn="ctr">
                        <a:lnSpc>
                          <a:spcPct val="120000"/>
                        </a:lnSpc>
                      </a:pPr>
                      <a:r>
                        <a:rPr lang="vi-VN" dirty="0"/>
                        <a:t>Một số biểu hiện của cơ thể khi bị thiếu hoặc thừa chất dinh dưỡng</a:t>
                      </a:r>
                      <a:endParaRPr lang="en-US" dirty="0"/>
                    </a:p>
                  </a:txBody>
                  <a:tcPr anchor="ctr">
                    <a:gradFill flip="none" rotWithShape="1">
                      <a:gsLst>
                        <a:gs pos="61000">
                          <a:srgbClr val="00A686"/>
                        </a:gs>
                        <a:gs pos="31000">
                          <a:srgbClr val="00A25A"/>
                        </a:gs>
                        <a:gs pos="0">
                          <a:srgbClr val="009C1D"/>
                        </a:gs>
                        <a:gs pos="79000">
                          <a:srgbClr val="00AAAC"/>
                        </a:gs>
                        <a:gs pos="100000">
                          <a:srgbClr val="0099FF"/>
                        </a:gs>
                      </a:gsLst>
                      <a:lin ang="5400000" scaled="1"/>
                      <a:tileRect/>
                    </a:gradFill>
                  </a:tcPr>
                </a:tc>
                <a:extLst>
                  <a:ext uri="{0D108BD9-81ED-4DB2-BD59-A6C34878D82A}">
                    <a16:rowId xmlns:a16="http://schemas.microsoft.com/office/drawing/2014/main" val="4051328376"/>
                  </a:ext>
                </a:extLst>
              </a:tr>
              <a:tr h="1108611">
                <a:tc>
                  <a:txBody>
                    <a:bodyPr/>
                    <a:lstStyle/>
                    <a:p>
                      <a:pPr>
                        <a:lnSpc>
                          <a:spcPct val="120000"/>
                        </a:lnSpc>
                      </a:pPr>
                      <a:r>
                        <a:rPr lang="vi-VN" b="1" dirty="0">
                          <a:solidFill>
                            <a:schemeClr val="tx1"/>
                          </a:solidFill>
                        </a:rPr>
                        <a:t>Protein </a:t>
                      </a:r>
                      <a:endParaRPr lang="en-US" b="1" dirty="0">
                        <a:solidFill>
                          <a:schemeClr val="tx1"/>
                        </a:solidFill>
                      </a:endParaRPr>
                    </a:p>
                  </a:txBody>
                  <a:tcPr anchor="ctr">
                    <a:solidFill>
                      <a:schemeClr val="accent2">
                        <a:lumMod val="20000"/>
                        <a:lumOff val="80000"/>
                      </a:schemeClr>
                    </a:solidFill>
                  </a:tcPr>
                </a:tc>
                <a:tc>
                  <a:txBody>
                    <a:bodyPr/>
                    <a:lstStyle/>
                    <a:p>
                      <a:pPr marL="0" indent="0">
                        <a:lnSpc>
                          <a:spcPct val="120000"/>
                        </a:lnSpc>
                        <a:buFontTx/>
                        <a:buNone/>
                      </a:pPr>
                      <a:r>
                        <a:rPr lang="vi-VN" dirty="0">
                          <a:solidFill>
                            <a:schemeClr val="tx1"/>
                          </a:solidFill>
                        </a:rPr>
                        <a:t>- Cấu tạo tế bào và cơ thể</a:t>
                      </a:r>
                    </a:p>
                    <a:p>
                      <a:pPr marL="0" indent="0">
                        <a:lnSpc>
                          <a:spcPct val="120000"/>
                        </a:lnSpc>
                        <a:buFontTx/>
                        <a:buNone/>
                      </a:pPr>
                      <a:r>
                        <a:rPr lang="vi-VN" dirty="0">
                          <a:solidFill>
                            <a:schemeClr val="tx1"/>
                          </a:solidFill>
                        </a:rPr>
                        <a:t>- Giúp các quá trình trao đổi chất và chuyển hóa năng lượng diễn ra thuận lợi hơn</a:t>
                      </a:r>
                      <a:endParaRPr lang="en-US" dirty="0">
                        <a:solidFill>
                          <a:schemeClr val="tx1"/>
                        </a:solidFill>
                      </a:endParaRPr>
                    </a:p>
                  </a:txBody>
                  <a:tcPr anchor="ctr">
                    <a:solidFill>
                      <a:schemeClr val="accent2">
                        <a:lumMod val="20000"/>
                        <a:lumOff val="80000"/>
                      </a:schemeClr>
                    </a:solidFill>
                  </a:tcPr>
                </a:tc>
                <a:tc>
                  <a:txBody>
                    <a:bodyPr/>
                    <a:lstStyle/>
                    <a:p>
                      <a:pPr algn="ctr">
                        <a:lnSpc>
                          <a:spcPct val="120000"/>
                        </a:lnSpc>
                      </a:pPr>
                      <a:r>
                        <a:rPr lang="vi-VN" dirty="0">
                          <a:solidFill>
                            <a:schemeClr val="tx1"/>
                          </a:solidFill>
                        </a:rPr>
                        <a:t>Thịt gà,...</a:t>
                      </a:r>
                      <a:endParaRPr lang="en-US" dirty="0">
                        <a:solidFill>
                          <a:schemeClr val="tx1"/>
                        </a:solidFill>
                      </a:endParaRPr>
                    </a:p>
                  </a:txBody>
                  <a:tcPr anchor="ctr">
                    <a:solidFill>
                      <a:schemeClr val="accent2">
                        <a:lumMod val="20000"/>
                        <a:lumOff val="80000"/>
                      </a:schemeClr>
                    </a:solidFill>
                  </a:tcPr>
                </a:tc>
                <a:tc>
                  <a:txBody>
                    <a:bodyPr/>
                    <a:lstStyle/>
                    <a:p>
                      <a:pPr>
                        <a:lnSpc>
                          <a:spcPct val="120000"/>
                        </a:lnSpc>
                      </a:pPr>
                      <a:endParaRPr lang="en-US" dirty="0">
                        <a:solidFill>
                          <a:schemeClr val="tx1"/>
                        </a:solidFill>
                      </a:endParaRPr>
                    </a:p>
                  </a:txBody>
                  <a:tcPr anchor="ctr">
                    <a:solidFill>
                      <a:schemeClr val="accent2">
                        <a:lumMod val="20000"/>
                        <a:lumOff val="80000"/>
                      </a:schemeClr>
                    </a:solidFill>
                  </a:tcPr>
                </a:tc>
                <a:extLst>
                  <a:ext uri="{0D108BD9-81ED-4DB2-BD59-A6C34878D82A}">
                    <a16:rowId xmlns:a16="http://schemas.microsoft.com/office/drawing/2014/main" val="931573409"/>
                  </a:ext>
                </a:extLst>
              </a:tr>
              <a:tr h="837912">
                <a:tc>
                  <a:txBody>
                    <a:bodyPr/>
                    <a:lstStyle/>
                    <a:p>
                      <a:pPr>
                        <a:lnSpc>
                          <a:spcPct val="120000"/>
                        </a:lnSpc>
                      </a:pPr>
                      <a:r>
                        <a:rPr lang="vi-VN" b="1" dirty="0">
                          <a:solidFill>
                            <a:schemeClr val="tx1"/>
                          </a:solidFill>
                        </a:rPr>
                        <a:t>Carbohydrate</a:t>
                      </a:r>
                      <a:endParaRPr lang="en-US" b="1" dirty="0">
                        <a:solidFill>
                          <a:schemeClr val="tx1"/>
                        </a:solidFill>
                      </a:endParaRPr>
                    </a:p>
                  </a:txBody>
                  <a:tcPr anchor="ctr">
                    <a:solidFill>
                      <a:schemeClr val="accent6">
                        <a:lumMod val="20000"/>
                        <a:lumOff val="80000"/>
                      </a:schemeClr>
                    </a:solidFill>
                  </a:tcPr>
                </a:tc>
                <a:tc>
                  <a:txBody>
                    <a:bodyPr/>
                    <a:lstStyle/>
                    <a:p>
                      <a:pPr>
                        <a:lnSpc>
                          <a:spcPct val="120000"/>
                        </a:lnSpc>
                      </a:pPr>
                      <a:r>
                        <a:rPr lang="vi-VN" dirty="0">
                          <a:solidFill>
                            <a:schemeClr val="tx1"/>
                          </a:solidFill>
                        </a:rPr>
                        <a:t>- Nguồn cung cấp năng lượng chủ yếu</a:t>
                      </a:r>
                      <a:endParaRPr lang="en-US" dirty="0">
                        <a:solidFill>
                          <a:schemeClr val="tx1"/>
                        </a:solidFill>
                      </a:endParaRPr>
                    </a:p>
                  </a:txBody>
                  <a:tcPr anchor="ctr">
                    <a:solidFill>
                      <a:schemeClr val="accent6">
                        <a:lumMod val="20000"/>
                        <a:lumOff val="80000"/>
                      </a:schemeClr>
                    </a:solidFill>
                  </a:tcPr>
                </a:tc>
                <a:tc>
                  <a:txBody>
                    <a:bodyPr/>
                    <a:lstStyle/>
                    <a:p>
                      <a:pPr>
                        <a:lnSpc>
                          <a:spcPct val="120000"/>
                        </a:lnSpc>
                      </a:pPr>
                      <a:endParaRPr lang="en-US" dirty="0">
                        <a:solidFill>
                          <a:schemeClr val="tx1"/>
                        </a:solidFill>
                      </a:endParaRPr>
                    </a:p>
                  </a:txBody>
                  <a:tcPr anchor="ctr">
                    <a:solidFill>
                      <a:schemeClr val="accent6">
                        <a:lumMod val="20000"/>
                        <a:lumOff val="80000"/>
                      </a:schemeClr>
                    </a:solidFill>
                  </a:tcPr>
                </a:tc>
                <a:tc>
                  <a:txBody>
                    <a:bodyPr/>
                    <a:lstStyle/>
                    <a:p>
                      <a:pPr>
                        <a:lnSpc>
                          <a:spcPct val="120000"/>
                        </a:lnSpc>
                      </a:pPr>
                      <a:endParaRPr lang="en-US" dirty="0">
                        <a:solidFill>
                          <a:schemeClr val="tx1"/>
                        </a:solidFill>
                      </a:endParaRPr>
                    </a:p>
                  </a:txBody>
                  <a:tcPr anchor="ctr">
                    <a:solidFill>
                      <a:schemeClr val="accent6">
                        <a:lumMod val="20000"/>
                        <a:lumOff val="80000"/>
                      </a:schemeClr>
                    </a:solidFill>
                  </a:tcPr>
                </a:tc>
                <a:extLst>
                  <a:ext uri="{0D108BD9-81ED-4DB2-BD59-A6C34878D82A}">
                    <a16:rowId xmlns:a16="http://schemas.microsoft.com/office/drawing/2014/main" val="2910571383"/>
                  </a:ext>
                </a:extLst>
              </a:tr>
              <a:tr h="1441194">
                <a:tc>
                  <a:txBody>
                    <a:bodyPr/>
                    <a:lstStyle/>
                    <a:p>
                      <a:pPr>
                        <a:lnSpc>
                          <a:spcPct val="120000"/>
                        </a:lnSpc>
                      </a:pPr>
                      <a:r>
                        <a:rPr lang="vi-VN" b="1" dirty="0">
                          <a:solidFill>
                            <a:schemeClr val="tx1"/>
                          </a:solidFill>
                        </a:rPr>
                        <a:t>Lipid</a:t>
                      </a:r>
                      <a:endParaRPr lang="en-US" b="1" dirty="0">
                        <a:solidFill>
                          <a:schemeClr val="tx1"/>
                        </a:solidFill>
                      </a:endParaRPr>
                    </a:p>
                  </a:txBody>
                  <a:tcPr anchor="ctr">
                    <a:solidFill>
                      <a:schemeClr val="accent4">
                        <a:lumMod val="20000"/>
                        <a:lumOff val="80000"/>
                      </a:schemeClr>
                    </a:solidFill>
                  </a:tcPr>
                </a:tc>
                <a:tc>
                  <a:txBody>
                    <a:bodyPr/>
                    <a:lstStyle/>
                    <a:p>
                      <a:pPr marL="0" indent="0">
                        <a:lnSpc>
                          <a:spcPct val="120000"/>
                        </a:lnSpc>
                        <a:buFontTx/>
                        <a:buNone/>
                      </a:pPr>
                      <a:r>
                        <a:rPr lang="vi-VN" dirty="0">
                          <a:solidFill>
                            <a:schemeClr val="tx1"/>
                          </a:solidFill>
                        </a:rPr>
                        <a:t>- Dự trữ năng lượng</a:t>
                      </a:r>
                    </a:p>
                    <a:p>
                      <a:pPr marL="0" indent="0">
                        <a:lnSpc>
                          <a:spcPct val="120000"/>
                        </a:lnSpc>
                        <a:buFontTx/>
                        <a:buNone/>
                      </a:pPr>
                      <a:r>
                        <a:rPr lang="vi-VN" dirty="0">
                          <a:solidFill>
                            <a:schemeClr val="tx1"/>
                          </a:solidFill>
                        </a:rPr>
                        <a:t>- Chống mất nhiệt</a:t>
                      </a:r>
                    </a:p>
                    <a:p>
                      <a:pPr marL="0" indent="0">
                        <a:lnSpc>
                          <a:spcPct val="120000"/>
                        </a:lnSpc>
                        <a:buFontTx/>
                        <a:buNone/>
                      </a:pPr>
                      <a:r>
                        <a:rPr lang="vi-VN" dirty="0">
                          <a:solidFill>
                            <a:schemeClr val="tx1"/>
                          </a:solidFill>
                        </a:rPr>
                        <a:t>- Là dung môi hòa tan một số vitamin giúp cơ thể hấp thụ được</a:t>
                      </a:r>
                      <a:endParaRPr lang="en-US" dirty="0">
                        <a:solidFill>
                          <a:schemeClr val="tx1"/>
                        </a:solidFill>
                      </a:endParaRPr>
                    </a:p>
                  </a:txBody>
                  <a:tcPr anchor="ctr">
                    <a:solidFill>
                      <a:schemeClr val="accent4">
                        <a:lumMod val="20000"/>
                        <a:lumOff val="80000"/>
                      </a:schemeClr>
                    </a:solidFill>
                  </a:tcPr>
                </a:tc>
                <a:tc>
                  <a:txBody>
                    <a:bodyPr/>
                    <a:lstStyle/>
                    <a:p>
                      <a:pPr>
                        <a:lnSpc>
                          <a:spcPct val="120000"/>
                        </a:lnSpc>
                      </a:pPr>
                      <a:endParaRPr lang="en-US" dirty="0">
                        <a:solidFill>
                          <a:schemeClr val="tx1"/>
                        </a:solidFill>
                      </a:endParaRPr>
                    </a:p>
                  </a:txBody>
                  <a:tcPr anchor="ctr">
                    <a:solidFill>
                      <a:schemeClr val="accent4">
                        <a:lumMod val="20000"/>
                        <a:lumOff val="80000"/>
                      </a:schemeClr>
                    </a:solidFill>
                  </a:tcPr>
                </a:tc>
                <a:tc>
                  <a:txBody>
                    <a:bodyPr/>
                    <a:lstStyle/>
                    <a:p>
                      <a:pPr>
                        <a:lnSpc>
                          <a:spcPct val="120000"/>
                        </a:lnSpc>
                      </a:pPr>
                      <a:endParaRPr lang="en-US" dirty="0">
                        <a:solidFill>
                          <a:schemeClr val="tx1"/>
                        </a:solidFill>
                      </a:endParaRPr>
                    </a:p>
                  </a:txBody>
                  <a:tcPr anchor="ctr">
                    <a:solidFill>
                      <a:schemeClr val="accent4">
                        <a:lumMod val="20000"/>
                        <a:lumOff val="80000"/>
                      </a:schemeClr>
                    </a:solidFill>
                  </a:tcPr>
                </a:tc>
                <a:extLst>
                  <a:ext uri="{0D108BD9-81ED-4DB2-BD59-A6C34878D82A}">
                    <a16:rowId xmlns:a16="http://schemas.microsoft.com/office/drawing/2014/main" val="2916950229"/>
                  </a:ext>
                </a:extLst>
              </a:tr>
              <a:tr h="1108611">
                <a:tc>
                  <a:txBody>
                    <a:bodyPr/>
                    <a:lstStyle/>
                    <a:p>
                      <a:pPr>
                        <a:lnSpc>
                          <a:spcPct val="120000"/>
                        </a:lnSpc>
                      </a:pPr>
                      <a:r>
                        <a:rPr lang="vi-VN" b="1" dirty="0">
                          <a:solidFill>
                            <a:schemeClr val="tx1"/>
                          </a:solidFill>
                        </a:rPr>
                        <a:t>Vitamin và chất khoáng</a:t>
                      </a:r>
                      <a:endParaRPr lang="en-US" b="1" dirty="0">
                        <a:solidFill>
                          <a:schemeClr val="tx1"/>
                        </a:solidFill>
                      </a:endParaRPr>
                    </a:p>
                  </a:txBody>
                  <a:tcPr anchor="ctr">
                    <a:solidFill>
                      <a:schemeClr val="bg1">
                        <a:lumMod val="95000"/>
                      </a:schemeClr>
                    </a:solidFill>
                  </a:tcPr>
                </a:tc>
                <a:tc>
                  <a:txBody>
                    <a:bodyPr/>
                    <a:lstStyle/>
                    <a:p>
                      <a:pPr marL="0" indent="0">
                        <a:lnSpc>
                          <a:spcPct val="120000"/>
                        </a:lnSpc>
                        <a:buFontTx/>
                        <a:buNone/>
                      </a:pPr>
                      <a:r>
                        <a:rPr lang="vi-VN" dirty="0">
                          <a:solidFill>
                            <a:schemeClr val="tx1"/>
                          </a:solidFill>
                        </a:rPr>
                        <a:t>- Tham gia cấu tạo enzyme, xương, răng,...</a:t>
                      </a:r>
                    </a:p>
                    <a:p>
                      <a:pPr marL="0" indent="0">
                        <a:lnSpc>
                          <a:spcPct val="120000"/>
                        </a:lnSpc>
                        <a:buFontTx/>
                        <a:buNone/>
                      </a:pPr>
                      <a:r>
                        <a:rPr lang="vi-VN" dirty="0">
                          <a:solidFill>
                            <a:schemeClr val="tx1"/>
                          </a:solidFill>
                        </a:rPr>
                        <a:t>- Tham gia các hoạt động trao đổi chất của cơ thể</a:t>
                      </a:r>
                      <a:endParaRPr lang="en-US" dirty="0">
                        <a:solidFill>
                          <a:schemeClr val="tx1"/>
                        </a:solidFill>
                      </a:endParaRPr>
                    </a:p>
                  </a:txBody>
                  <a:tcPr anchor="ctr">
                    <a:solidFill>
                      <a:schemeClr val="bg1">
                        <a:lumMod val="95000"/>
                      </a:schemeClr>
                    </a:solidFill>
                  </a:tcPr>
                </a:tc>
                <a:tc>
                  <a:txBody>
                    <a:bodyPr/>
                    <a:lstStyle/>
                    <a:p>
                      <a:pPr>
                        <a:lnSpc>
                          <a:spcPct val="120000"/>
                        </a:lnSpc>
                      </a:pPr>
                      <a:endParaRPr lang="en-US" dirty="0">
                        <a:solidFill>
                          <a:schemeClr val="tx1"/>
                        </a:solidFill>
                      </a:endParaRPr>
                    </a:p>
                  </a:txBody>
                  <a:tcPr anchor="ctr">
                    <a:solidFill>
                      <a:schemeClr val="bg1">
                        <a:lumMod val="95000"/>
                      </a:schemeClr>
                    </a:solidFill>
                  </a:tcPr>
                </a:tc>
                <a:tc>
                  <a:txBody>
                    <a:bodyPr/>
                    <a:lstStyle/>
                    <a:p>
                      <a:pPr>
                        <a:lnSpc>
                          <a:spcPct val="120000"/>
                        </a:lnSpc>
                      </a:pPr>
                      <a:endParaRPr lang="en-US" dirty="0">
                        <a:solidFill>
                          <a:schemeClr val="tx1"/>
                        </a:solidFill>
                      </a:endParaRPr>
                    </a:p>
                  </a:txBody>
                  <a:tcPr anchor="ctr">
                    <a:solidFill>
                      <a:schemeClr val="bg1">
                        <a:lumMod val="95000"/>
                      </a:schemeClr>
                    </a:solidFill>
                  </a:tcPr>
                </a:tc>
                <a:extLst>
                  <a:ext uri="{0D108BD9-81ED-4DB2-BD59-A6C34878D82A}">
                    <a16:rowId xmlns:a16="http://schemas.microsoft.com/office/drawing/2014/main" val="469298281"/>
                  </a:ext>
                </a:extLst>
              </a:tr>
            </a:tbl>
          </a:graphicData>
        </a:graphic>
      </p:graphicFrame>
      <p:sp>
        <p:nvSpPr>
          <p:cNvPr id="5" name="TextBox 4">
            <a:extLst>
              <a:ext uri="{FF2B5EF4-FFF2-40B4-BE49-F238E27FC236}">
                <a16:creationId xmlns:a16="http://schemas.microsoft.com/office/drawing/2014/main" id="{AA7AA83F-6DB3-43A6-84CB-A736BCCC35EC}"/>
              </a:ext>
            </a:extLst>
          </p:cNvPr>
          <p:cNvSpPr txBox="1"/>
          <p:nvPr/>
        </p:nvSpPr>
        <p:spPr>
          <a:xfrm>
            <a:off x="340920" y="260429"/>
            <a:ext cx="1688951" cy="461665"/>
          </a:xfrm>
          <a:prstGeom prst="rect">
            <a:avLst/>
          </a:prstGeom>
          <a:noFill/>
        </p:spPr>
        <p:txBody>
          <a:bodyPr wrap="square" rtlCol="0">
            <a:spAutoFit/>
          </a:bodyPr>
          <a:lstStyle/>
          <a:p>
            <a:r>
              <a:rPr lang="vi-VN" sz="2400" b="1" dirty="0"/>
              <a:t>Bảng 29.1</a:t>
            </a:r>
            <a:endParaRPr lang="en-US" sz="2400" b="1" dirty="0"/>
          </a:p>
        </p:txBody>
      </p:sp>
      <p:sp>
        <p:nvSpPr>
          <p:cNvPr id="6" name="Rectangle 5">
            <a:extLst>
              <a:ext uri="{FF2B5EF4-FFF2-40B4-BE49-F238E27FC236}">
                <a16:creationId xmlns:a16="http://schemas.microsoft.com/office/drawing/2014/main" id="{0C4C7F25-03A2-4FC4-A76A-7B6DA341BB00}"/>
              </a:ext>
            </a:extLst>
          </p:cNvPr>
          <p:cNvSpPr/>
          <p:nvPr/>
        </p:nvSpPr>
        <p:spPr>
          <a:xfrm>
            <a:off x="8599991" y="2136298"/>
            <a:ext cx="3831219" cy="9214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vi-VN" b="1" dirty="0">
                <a:solidFill>
                  <a:schemeClr val="tx1"/>
                </a:solidFill>
              </a:rPr>
              <a:t>Thiếu </a:t>
            </a:r>
            <a:r>
              <a:rPr lang="vi-VN" dirty="0">
                <a:solidFill>
                  <a:schemeClr val="tx1"/>
                </a:solidFill>
              </a:rPr>
              <a:t>: rụng tóc, gan nhiễm mỡ,...</a:t>
            </a:r>
          </a:p>
          <a:p>
            <a:pPr>
              <a:lnSpc>
                <a:spcPct val="120000"/>
              </a:lnSpc>
            </a:pPr>
            <a:r>
              <a:rPr lang="vi-VN" b="1" dirty="0">
                <a:solidFill>
                  <a:schemeClr val="tx1"/>
                </a:solidFill>
              </a:rPr>
              <a:t>Thừa: </a:t>
            </a:r>
            <a:r>
              <a:rPr lang="vi-VN" dirty="0">
                <a:solidFill>
                  <a:schemeClr val="tx1"/>
                </a:solidFill>
              </a:rPr>
              <a:t>tăng cân, tiểu đường,...</a:t>
            </a:r>
          </a:p>
        </p:txBody>
      </p:sp>
      <p:sp>
        <p:nvSpPr>
          <p:cNvPr id="7" name="Rectangle 6">
            <a:extLst>
              <a:ext uri="{FF2B5EF4-FFF2-40B4-BE49-F238E27FC236}">
                <a16:creationId xmlns:a16="http://schemas.microsoft.com/office/drawing/2014/main" id="{8B676228-1C09-48B5-924D-C4D89501CA5B}"/>
              </a:ext>
            </a:extLst>
          </p:cNvPr>
          <p:cNvSpPr/>
          <p:nvPr/>
        </p:nvSpPr>
        <p:spPr>
          <a:xfrm>
            <a:off x="6794337" y="3302000"/>
            <a:ext cx="1585735" cy="684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dirty="0">
                <a:solidFill>
                  <a:schemeClr val="tx1"/>
                </a:solidFill>
              </a:rPr>
              <a:t>Khoai lang, bánh mì,...</a:t>
            </a:r>
            <a:endParaRPr lang="en-US" dirty="0">
              <a:solidFill>
                <a:schemeClr val="tx1"/>
              </a:solidFill>
            </a:endParaRPr>
          </a:p>
        </p:txBody>
      </p:sp>
      <p:sp>
        <p:nvSpPr>
          <p:cNvPr id="8" name="Rectangle 7">
            <a:extLst>
              <a:ext uri="{FF2B5EF4-FFF2-40B4-BE49-F238E27FC236}">
                <a16:creationId xmlns:a16="http://schemas.microsoft.com/office/drawing/2014/main" id="{85FAFF4B-7398-4AF3-B3F1-F7678A8F1E04}"/>
              </a:ext>
            </a:extLst>
          </p:cNvPr>
          <p:cNvSpPr/>
          <p:nvPr/>
        </p:nvSpPr>
        <p:spPr>
          <a:xfrm>
            <a:off x="8599991" y="3259751"/>
            <a:ext cx="3592009" cy="654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vi-VN" b="1" dirty="0">
                <a:solidFill>
                  <a:schemeClr val="tx1"/>
                </a:solidFill>
              </a:rPr>
              <a:t>Thiếu</a:t>
            </a:r>
            <a:r>
              <a:rPr lang="vi-VN" dirty="0">
                <a:solidFill>
                  <a:schemeClr val="tx1"/>
                </a:solidFill>
              </a:rPr>
              <a:t>: thiếu năng lượng, SDD,...</a:t>
            </a:r>
          </a:p>
          <a:p>
            <a:pPr>
              <a:lnSpc>
                <a:spcPct val="120000"/>
              </a:lnSpc>
            </a:pPr>
            <a:r>
              <a:rPr lang="vi-VN" b="1" dirty="0">
                <a:solidFill>
                  <a:schemeClr val="tx1"/>
                </a:solidFill>
              </a:rPr>
              <a:t>Thừa</a:t>
            </a:r>
            <a:r>
              <a:rPr lang="vi-VN" dirty="0">
                <a:solidFill>
                  <a:schemeClr val="tx1"/>
                </a:solidFill>
              </a:rPr>
              <a:t>: thừa cân, béo phì,...</a:t>
            </a:r>
            <a:endParaRPr lang="en-US" dirty="0">
              <a:solidFill>
                <a:schemeClr val="tx1"/>
              </a:solidFill>
            </a:endParaRPr>
          </a:p>
        </p:txBody>
      </p:sp>
      <p:sp>
        <p:nvSpPr>
          <p:cNvPr id="9" name="Rectangle 8">
            <a:extLst>
              <a:ext uri="{FF2B5EF4-FFF2-40B4-BE49-F238E27FC236}">
                <a16:creationId xmlns:a16="http://schemas.microsoft.com/office/drawing/2014/main" id="{639E7A90-0E1E-4265-B730-0058BCBF6CAF}"/>
              </a:ext>
            </a:extLst>
          </p:cNvPr>
          <p:cNvSpPr/>
          <p:nvPr/>
        </p:nvSpPr>
        <p:spPr>
          <a:xfrm>
            <a:off x="6794338" y="4412441"/>
            <a:ext cx="1585734" cy="684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dirty="0">
                <a:solidFill>
                  <a:schemeClr val="tx1"/>
                </a:solidFill>
              </a:rPr>
              <a:t>Sữa, bơ, socola,...</a:t>
            </a:r>
            <a:endParaRPr lang="en-US" dirty="0">
              <a:solidFill>
                <a:schemeClr val="tx1"/>
              </a:solidFill>
            </a:endParaRPr>
          </a:p>
        </p:txBody>
      </p:sp>
      <p:sp>
        <p:nvSpPr>
          <p:cNvPr id="10" name="Rectangle 9">
            <a:extLst>
              <a:ext uri="{FF2B5EF4-FFF2-40B4-BE49-F238E27FC236}">
                <a16:creationId xmlns:a16="http://schemas.microsoft.com/office/drawing/2014/main" id="{A4C1294D-CFF8-4E73-BE1F-6D749E85C691}"/>
              </a:ext>
            </a:extLst>
          </p:cNvPr>
          <p:cNvSpPr/>
          <p:nvPr/>
        </p:nvSpPr>
        <p:spPr>
          <a:xfrm>
            <a:off x="8599992" y="4101332"/>
            <a:ext cx="3402956" cy="12577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vi-VN" b="1" dirty="0">
                <a:solidFill>
                  <a:schemeClr val="tx1"/>
                </a:solidFill>
              </a:rPr>
              <a:t>Thiếu</a:t>
            </a:r>
            <a:r>
              <a:rPr lang="vi-VN" dirty="0">
                <a:solidFill>
                  <a:schemeClr val="tx1"/>
                </a:solidFill>
              </a:rPr>
              <a:t>: suy nhược, mất cân bằng DD,...</a:t>
            </a:r>
          </a:p>
          <a:p>
            <a:pPr>
              <a:lnSpc>
                <a:spcPct val="120000"/>
              </a:lnSpc>
            </a:pPr>
            <a:r>
              <a:rPr lang="vi-VN" b="1" dirty="0">
                <a:solidFill>
                  <a:schemeClr val="tx1"/>
                </a:solidFill>
              </a:rPr>
              <a:t>Thừa</a:t>
            </a:r>
            <a:r>
              <a:rPr lang="vi-VN" dirty="0">
                <a:solidFill>
                  <a:schemeClr val="tx1"/>
                </a:solidFill>
              </a:rPr>
              <a:t>: béo phì, máu nhiễm mỡ,..</a:t>
            </a:r>
            <a:endParaRPr lang="en-US" dirty="0">
              <a:solidFill>
                <a:schemeClr val="tx1"/>
              </a:solidFill>
            </a:endParaRPr>
          </a:p>
        </p:txBody>
      </p:sp>
      <p:sp>
        <p:nvSpPr>
          <p:cNvPr id="11" name="Rectangle 10">
            <a:extLst>
              <a:ext uri="{FF2B5EF4-FFF2-40B4-BE49-F238E27FC236}">
                <a16:creationId xmlns:a16="http://schemas.microsoft.com/office/drawing/2014/main" id="{E158D7C8-CB9D-474F-9464-819D564F0EBD}"/>
              </a:ext>
            </a:extLst>
          </p:cNvPr>
          <p:cNvSpPr/>
          <p:nvPr/>
        </p:nvSpPr>
        <p:spPr>
          <a:xfrm>
            <a:off x="6794336" y="5605267"/>
            <a:ext cx="1585733" cy="8169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dirty="0">
                <a:solidFill>
                  <a:schemeClr val="tx1"/>
                </a:solidFill>
              </a:rPr>
              <a:t>Hoa quả, rau củ tươi,...</a:t>
            </a:r>
            <a:endParaRPr lang="en-US" dirty="0">
              <a:solidFill>
                <a:schemeClr val="tx1"/>
              </a:solidFill>
            </a:endParaRPr>
          </a:p>
        </p:txBody>
      </p:sp>
      <p:sp>
        <p:nvSpPr>
          <p:cNvPr id="12" name="Rectangle 11">
            <a:extLst>
              <a:ext uri="{FF2B5EF4-FFF2-40B4-BE49-F238E27FC236}">
                <a16:creationId xmlns:a16="http://schemas.microsoft.com/office/drawing/2014/main" id="{A5D6F10E-9881-4F64-A941-C53A2606CD80}"/>
              </a:ext>
            </a:extLst>
          </p:cNvPr>
          <p:cNvSpPr/>
          <p:nvPr/>
        </p:nvSpPr>
        <p:spPr>
          <a:xfrm>
            <a:off x="8565963" y="5524337"/>
            <a:ext cx="3251089" cy="1020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vi-VN" b="1" dirty="0">
                <a:solidFill>
                  <a:schemeClr val="tx1"/>
                </a:solidFill>
              </a:rPr>
              <a:t>Thiếu: </a:t>
            </a:r>
            <a:r>
              <a:rPr lang="vi-VN" dirty="0">
                <a:solidFill>
                  <a:schemeClr val="tx1"/>
                </a:solidFill>
              </a:rPr>
              <a:t>mệt mỏi, da khô, thiếu máu, sụt cân, mệt mỏi,...</a:t>
            </a:r>
          </a:p>
          <a:p>
            <a:pPr>
              <a:lnSpc>
                <a:spcPct val="120000"/>
              </a:lnSpc>
            </a:pPr>
            <a:r>
              <a:rPr lang="vi-VN" b="1" dirty="0">
                <a:solidFill>
                  <a:schemeClr val="tx1"/>
                </a:solidFill>
              </a:rPr>
              <a:t>Thừa: </a:t>
            </a:r>
            <a:r>
              <a:rPr lang="vi-VN" dirty="0">
                <a:solidFill>
                  <a:schemeClr val="tx1"/>
                </a:solidFill>
              </a:rPr>
              <a:t>chóng mặt, buồn nôn,..</a:t>
            </a:r>
            <a:endParaRPr lang="en-US" dirty="0">
              <a:solidFill>
                <a:schemeClr val="tx1"/>
              </a:solidFill>
            </a:endParaRPr>
          </a:p>
        </p:txBody>
      </p:sp>
    </p:spTree>
    <p:extLst>
      <p:ext uri="{BB962C8B-B14F-4D97-AF65-F5344CB8AC3E}">
        <p14:creationId xmlns:p14="http://schemas.microsoft.com/office/powerpoint/2010/main" val="4660739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vector graphics, toy, doll&#10;&#10;Description automatically generated">
            <a:extLst>
              <a:ext uri="{FF2B5EF4-FFF2-40B4-BE49-F238E27FC236}">
                <a16:creationId xmlns:a16="http://schemas.microsoft.com/office/drawing/2014/main" id="{2F29FAA9-3055-4568-AD71-19C48DEBCAAB}"/>
              </a:ext>
            </a:extLst>
          </p:cNvPr>
          <p:cNvPicPr>
            <a:picLocks noChangeAspect="1"/>
          </p:cNvPicPr>
          <p:nvPr/>
        </p:nvPicPr>
        <p:blipFill rotWithShape="1">
          <a:blip r:embed="rId2">
            <a:extLst>
              <a:ext uri="{28A0092B-C50C-407E-A947-70E740481C1C}">
                <a14:useLocalDpi xmlns:a14="http://schemas.microsoft.com/office/drawing/2010/main" val="0"/>
              </a:ext>
            </a:extLst>
          </a:blip>
          <a:srcRect l="24240" t="7801" r="9684" b="14921"/>
          <a:stretch/>
        </p:blipFill>
        <p:spPr>
          <a:xfrm>
            <a:off x="289367" y="474565"/>
            <a:ext cx="1286581" cy="1504708"/>
          </a:xfrm>
          <a:prstGeom prst="rect">
            <a:avLst/>
          </a:prstGeom>
        </p:spPr>
      </p:pic>
      <p:sp>
        <p:nvSpPr>
          <p:cNvPr id="4" name="TextBox 3">
            <a:extLst>
              <a:ext uri="{FF2B5EF4-FFF2-40B4-BE49-F238E27FC236}">
                <a16:creationId xmlns:a16="http://schemas.microsoft.com/office/drawing/2014/main" id="{9BA063FA-3B20-4B42-8CF5-50A5E7234065}"/>
              </a:ext>
            </a:extLst>
          </p:cNvPr>
          <p:cNvSpPr txBox="1"/>
          <p:nvPr/>
        </p:nvSpPr>
        <p:spPr>
          <a:xfrm>
            <a:off x="1575948" y="393539"/>
            <a:ext cx="10127848" cy="2276392"/>
          </a:xfrm>
          <a:prstGeom prst="rect">
            <a:avLst/>
          </a:prstGeom>
          <a:noFill/>
        </p:spPr>
        <p:txBody>
          <a:bodyPr wrap="square" rtlCol="0">
            <a:spAutoFit/>
          </a:bodyPr>
          <a:lstStyle/>
          <a:p>
            <a:pPr algn="just">
              <a:lnSpc>
                <a:spcPct val="120000"/>
              </a:lnSpc>
            </a:pPr>
            <a:r>
              <a:rPr lang="vi-VN" sz="2400" b="1" dirty="0"/>
              <a:t>Quan sát hình 29.1 và liên hệ với kiến thức đã học để trả lời những câu hỏi sau:</a:t>
            </a:r>
          </a:p>
          <a:p>
            <a:pPr marL="342900" indent="-342900" algn="just">
              <a:lnSpc>
                <a:spcPct val="120000"/>
              </a:lnSpc>
              <a:buAutoNum type="arabicPeriod"/>
            </a:pPr>
            <a:r>
              <a:rPr lang="vi-VN" sz="2400" dirty="0"/>
              <a:t>Phân tử nước được cấu tạo từ những nguyên tố nào? Trong phân tử nước, các nguyên tử liên kết với nhau bằng liên kết gì?</a:t>
            </a:r>
          </a:p>
          <a:p>
            <a:pPr marL="342900" indent="-342900" algn="just">
              <a:lnSpc>
                <a:spcPct val="120000"/>
              </a:lnSpc>
              <a:buAutoNum type="arabicPeriod"/>
            </a:pPr>
            <a:r>
              <a:rPr lang="vi-VN" sz="2400" dirty="0"/>
              <a:t>Tính phân cực của phân tử nước được thể hiện như thế nào?</a:t>
            </a:r>
            <a:endParaRPr lang="en-US" sz="2400" dirty="0"/>
          </a:p>
        </p:txBody>
      </p:sp>
      <p:pic>
        <p:nvPicPr>
          <p:cNvPr id="5" name="Picture 4" descr="A close-up of a logo&#10;&#10;Description automatically generated with low confidence">
            <a:extLst>
              <a:ext uri="{FF2B5EF4-FFF2-40B4-BE49-F238E27FC236}">
                <a16:creationId xmlns:a16="http://schemas.microsoft.com/office/drawing/2014/main" id="{6CF2D049-942F-4A9E-BBDB-D5D23631986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144" b="89862" l="4462" r="90000">
                        <a14:foregroundMark x1="15692" y1="42089" x2="15692" y2="42089"/>
                        <a14:foregroundMark x1="12615" y1="46544" x2="12615" y2="46544"/>
                        <a14:foregroundMark x1="12308" y1="49155" x2="12308" y2="49155"/>
                        <a14:foregroundMark x1="17846" y1="52074" x2="17846" y2="52074"/>
                        <a14:foregroundMark x1="8000" y1="49002" x2="8000" y2="49002"/>
                        <a14:foregroundMark x1="9231" y1="44086" x2="9231" y2="44086"/>
                        <a14:foregroundMark x1="4769" y1="50230" x2="4769" y2="50230"/>
                        <a14:foregroundMark x1="57385" y1="19048" x2="57385" y2="19048"/>
                        <a14:foregroundMark x1="57077" y1="9831" x2="57077" y2="9831"/>
                        <a14:foregroundMark x1="62769" y1="6144" x2="62769" y2="6144"/>
                      </a14:backgroundRemoval>
                    </a14:imgEffect>
                  </a14:imgLayer>
                </a14:imgProps>
              </a:ext>
              <a:ext uri="{28A0092B-C50C-407E-A947-70E740481C1C}">
                <a14:useLocalDpi xmlns:a14="http://schemas.microsoft.com/office/drawing/2010/main" val="0"/>
              </a:ext>
            </a:extLst>
          </a:blip>
          <a:srcRect r="18163" b="17261"/>
          <a:stretch/>
        </p:blipFill>
        <p:spPr>
          <a:xfrm>
            <a:off x="1744206" y="2715783"/>
            <a:ext cx="3096213" cy="3135150"/>
          </a:xfrm>
          <a:prstGeom prst="rect">
            <a:avLst/>
          </a:prstGeom>
        </p:spPr>
      </p:pic>
      <p:grpSp>
        <p:nvGrpSpPr>
          <p:cNvPr id="6" name="Group 5">
            <a:extLst>
              <a:ext uri="{FF2B5EF4-FFF2-40B4-BE49-F238E27FC236}">
                <a16:creationId xmlns:a16="http://schemas.microsoft.com/office/drawing/2014/main" id="{0FDFBFD7-1C0A-4526-A732-487FD9DFA287}"/>
              </a:ext>
            </a:extLst>
          </p:cNvPr>
          <p:cNvGrpSpPr/>
          <p:nvPr/>
        </p:nvGrpSpPr>
        <p:grpSpPr>
          <a:xfrm>
            <a:off x="932657" y="5896785"/>
            <a:ext cx="4955478" cy="419878"/>
            <a:chOff x="767621" y="6087614"/>
            <a:chExt cx="4955478" cy="419878"/>
          </a:xfrm>
        </p:grpSpPr>
        <p:sp>
          <p:nvSpPr>
            <p:cNvPr id="7" name="Rectangle: Rounded Corners 6">
              <a:extLst>
                <a:ext uri="{FF2B5EF4-FFF2-40B4-BE49-F238E27FC236}">
                  <a16:creationId xmlns:a16="http://schemas.microsoft.com/office/drawing/2014/main" id="{F92980C8-9514-4C26-B50C-3A291E854E75}"/>
                </a:ext>
              </a:extLst>
            </p:cNvPr>
            <p:cNvSpPr/>
            <p:nvPr/>
          </p:nvSpPr>
          <p:spPr>
            <a:xfrm>
              <a:off x="767621" y="6087614"/>
              <a:ext cx="1539551" cy="419878"/>
            </a:xfrm>
            <a:prstGeom prst="roundRect">
              <a:avLst>
                <a:gd name="adj" fmla="val 30000"/>
              </a:avLst>
            </a:prstGeom>
            <a:gradFill flip="none" rotWithShape="1">
              <a:gsLst>
                <a:gs pos="61000">
                  <a:srgbClr val="00A686"/>
                </a:gs>
                <a:gs pos="31000">
                  <a:srgbClr val="00A25A"/>
                </a:gs>
                <a:gs pos="0">
                  <a:srgbClr val="009C1D"/>
                </a:gs>
                <a:gs pos="79000">
                  <a:srgbClr val="00AAAC"/>
                </a:gs>
                <a:gs pos="100000">
                  <a:srgbClr val="0099FF"/>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Hình 29.1</a:t>
              </a:r>
              <a:endParaRPr lang="en-US" b="1"/>
            </a:p>
          </p:txBody>
        </p:sp>
        <p:sp>
          <p:nvSpPr>
            <p:cNvPr id="8" name="TextBox 7">
              <a:extLst>
                <a:ext uri="{FF2B5EF4-FFF2-40B4-BE49-F238E27FC236}">
                  <a16:creationId xmlns:a16="http://schemas.microsoft.com/office/drawing/2014/main" id="{356A328C-F82E-43CD-9733-B4D8C198F6F0}"/>
                </a:ext>
              </a:extLst>
            </p:cNvPr>
            <p:cNvSpPr txBox="1"/>
            <p:nvPr/>
          </p:nvSpPr>
          <p:spPr>
            <a:xfrm>
              <a:off x="2280803" y="6133466"/>
              <a:ext cx="3442296" cy="369332"/>
            </a:xfrm>
            <a:prstGeom prst="rect">
              <a:avLst/>
            </a:prstGeom>
            <a:noFill/>
          </p:spPr>
          <p:txBody>
            <a:bodyPr wrap="square" rtlCol="0">
              <a:spAutoFit/>
            </a:bodyPr>
            <a:lstStyle/>
            <a:p>
              <a:r>
                <a:rPr lang="vi-VN" dirty="0"/>
                <a:t>Mô hình cấu tạo phân tử nước</a:t>
              </a:r>
              <a:endParaRPr lang="en-US" dirty="0"/>
            </a:p>
          </p:txBody>
        </p:sp>
      </p:grpSp>
      <p:pic>
        <p:nvPicPr>
          <p:cNvPr id="5122" name="Picture 2">
            <a:extLst>
              <a:ext uri="{FF2B5EF4-FFF2-40B4-BE49-F238E27FC236}">
                <a16:creationId xmlns:a16="http://schemas.microsoft.com/office/drawing/2014/main" id="{B9D98008-2C41-6BB4-B286-B390B94849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753924"/>
            <a:ext cx="539115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6898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35949E00-BC63-48B4-B218-28A2025DFC99}"/>
              </a:ext>
            </a:extLst>
          </p:cNvPr>
          <p:cNvSpPr/>
          <p:nvPr/>
        </p:nvSpPr>
        <p:spPr>
          <a:xfrm>
            <a:off x="258184" y="354858"/>
            <a:ext cx="11758108" cy="6261095"/>
          </a:xfrm>
          <a:prstGeom prst="roundRect">
            <a:avLst>
              <a:gd name="adj" fmla="val 4983"/>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ABFB853-0FFD-4655-8CA5-8DCF547B6718}"/>
              </a:ext>
            </a:extLst>
          </p:cNvPr>
          <p:cNvSpPr txBox="1"/>
          <p:nvPr/>
        </p:nvSpPr>
        <p:spPr>
          <a:xfrm>
            <a:off x="583889" y="1209033"/>
            <a:ext cx="5347007" cy="5378780"/>
          </a:xfrm>
          <a:prstGeom prst="rect">
            <a:avLst/>
          </a:prstGeom>
          <a:noFill/>
        </p:spPr>
        <p:txBody>
          <a:bodyPr wrap="square" rtlCol="0">
            <a:spAutoFit/>
          </a:bodyPr>
          <a:lstStyle/>
          <a:p>
            <a:pPr algn="just">
              <a:lnSpc>
                <a:spcPct val="120000"/>
              </a:lnSpc>
            </a:pPr>
            <a:r>
              <a:rPr lang="vi-VN" sz="2400" b="1" dirty="0">
                <a:solidFill>
                  <a:srgbClr val="006897"/>
                </a:solidFill>
              </a:rPr>
              <a:t>Nitrogen</a:t>
            </a:r>
            <a:r>
              <a:rPr lang="vi-VN" sz="2400" dirty="0"/>
              <a:t> là một trong những nguyên tố cần thiết cho sự sinh trưởng và phát triển của thực vật. Không khí chứa đầy nitrogen nhưng thực vật không thể hấp thụ được nitrogen ở dạng này. Rất may, các loài vi khuẩn thuộc chi </a:t>
            </a:r>
            <a:r>
              <a:rPr lang="vi-VN" sz="2400" b="1" i="1" dirty="0">
                <a:solidFill>
                  <a:srgbClr val="FF6600"/>
                </a:solidFill>
              </a:rPr>
              <a:t>Rhizobium</a:t>
            </a:r>
            <a:r>
              <a:rPr lang="vi-VN" sz="2400" dirty="0"/>
              <a:t>, sống trong nốt sần ở rễ cây họ đậu (hình 29.7) lại có khả năng biến đổi khí nitrogen thành dạng nitrogen dễ hấp thụ để bổ sung cho cây và làm giàu chất dinh dưỡng cho đất.</a:t>
            </a:r>
            <a:endParaRPr lang="en-US" sz="2400" dirty="0"/>
          </a:p>
        </p:txBody>
      </p:sp>
      <p:pic>
        <p:nvPicPr>
          <p:cNvPr id="4" name="Picture 3" descr="A picture containing outdoor, dry&#10;&#10;Description automatically generated">
            <a:extLst>
              <a:ext uri="{FF2B5EF4-FFF2-40B4-BE49-F238E27FC236}">
                <a16:creationId xmlns:a16="http://schemas.microsoft.com/office/drawing/2014/main" id="{4E1BAC48-A3DF-45DD-80DE-5AB06958EDA5}"/>
              </a:ext>
            </a:extLst>
          </p:cNvPr>
          <p:cNvPicPr>
            <a:picLocks noChangeAspect="1"/>
          </p:cNvPicPr>
          <p:nvPr/>
        </p:nvPicPr>
        <p:blipFill rotWithShape="1">
          <a:blip r:embed="rId2">
            <a:extLst>
              <a:ext uri="{28A0092B-C50C-407E-A947-70E740481C1C}">
                <a14:useLocalDpi xmlns:a14="http://schemas.microsoft.com/office/drawing/2010/main" val="0"/>
              </a:ext>
            </a:extLst>
          </a:blip>
          <a:srcRect l="5146"/>
          <a:stretch/>
        </p:blipFill>
        <p:spPr>
          <a:xfrm>
            <a:off x="6372855" y="1368305"/>
            <a:ext cx="5145741" cy="3927752"/>
          </a:xfrm>
          <a:prstGeom prst="rect">
            <a:avLst/>
          </a:prstGeom>
          <a:ln w="76200">
            <a:solidFill>
              <a:schemeClr val="bg1"/>
            </a:solidFill>
          </a:ln>
        </p:spPr>
      </p:pic>
      <p:grpSp>
        <p:nvGrpSpPr>
          <p:cNvPr id="5" name="Group 4">
            <a:extLst>
              <a:ext uri="{FF2B5EF4-FFF2-40B4-BE49-F238E27FC236}">
                <a16:creationId xmlns:a16="http://schemas.microsoft.com/office/drawing/2014/main" id="{D6D22B68-B871-4C4A-A374-E9157FCDA8A3}"/>
              </a:ext>
            </a:extLst>
          </p:cNvPr>
          <p:cNvGrpSpPr/>
          <p:nvPr/>
        </p:nvGrpSpPr>
        <p:grpSpPr>
          <a:xfrm>
            <a:off x="6897860" y="5489695"/>
            <a:ext cx="4151468" cy="419878"/>
            <a:chOff x="767621" y="6087614"/>
            <a:chExt cx="4151468" cy="419878"/>
          </a:xfrm>
        </p:grpSpPr>
        <p:sp>
          <p:nvSpPr>
            <p:cNvPr id="6" name="Rectangle: Rounded Corners 5">
              <a:extLst>
                <a:ext uri="{FF2B5EF4-FFF2-40B4-BE49-F238E27FC236}">
                  <a16:creationId xmlns:a16="http://schemas.microsoft.com/office/drawing/2014/main" id="{2BBFEE05-D813-42C0-96CA-D5DDBB145CB6}"/>
                </a:ext>
              </a:extLst>
            </p:cNvPr>
            <p:cNvSpPr/>
            <p:nvPr/>
          </p:nvSpPr>
          <p:spPr>
            <a:xfrm>
              <a:off x="767621" y="6087614"/>
              <a:ext cx="1539551" cy="419878"/>
            </a:xfrm>
            <a:prstGeom prst="roundRect">
              <a:avLst>
                <a:gd name="adj" fmla="val 30000"/>
              </a:avLst>
            </a:prstGeom>
            <a:gradFill flip="none" rotWithShape="1">
              <a:gsLst>
                <a:gs pos="61000">
                  <a:srgbClr val="00A686"/>
                </a:gs>
                <a:gs pos="31000">
                  <a:srgbClr val="00A25A"/>
                </a:gs>
                <a:gs pos="0">
                  <a:srgbClr val="009C1D"/>
                </a:gs>
                <a:gs pos="79000">
                  <a:srgbClr val="00AAAC"/>
                </a:gs>
                <a:gs pos="100000">
                  <a:srgbClr val="0099FF"/>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Hình 29.7</a:t>
              </a:r>
              <a:endParaRPr lang="en-US" b="1"/>
            </a:p>
          </p:txBody>
        </p:sp>
        <p:sp>
          <p:nvSpPr>
            <p:cNvPr id="7" name="TextBox 6">
              <a:extLst>
                <a:ext uri="{FF2B5EF4-FFF2-40B4-BE49-F238E27FC236}">
                  <a16:creationId xmlns:a16="http://schemas.microsoft.com/office/drawing/2014/main" id="{CEF61EC1-39EB-4E5F-8975-68B9169AAEE2}"/>
                </a:ext>
              </a:extLst>
            </p:cNvPr>
            <p:cNvSpPr txBox="1"/>
            <p:nvPr/>
          </p:nvSpPr>
          <p:spPr>
            <a:xfrm>
              <a:off x="2280802" y="6133466"/>
              <a:ext cx="2638287" cy="369332"/>
            </a:xfrm>
            <a:prstGeom prst="rect">
              <a:avLst/>
            </a:prstGeom>
            <a:noFill/>
          </p:spPr>
          <p:txBody>
            <a:bodyPr wrap="square" rtlCol="0">
              <a:spAutoFit/>
            </a:bodyPr>
            <a:lstStyle/>
            <a:p>
              <a:r>
                <a:rPr lang="vi-VN" dirty="0"/>
                <a:t>Nốt sần ở rễ cây họ đậu</a:t>
              </a:r>
              <a:endParaRPr lang="en-US" dirty="0"/>
            </a:p>
          </p:txBody>
        </p:sp>
      </p:grpSp>
      <p:pic>
        <p:nvPicPr>
          <p:cNvPr id="10" name="Picture 9" descr="Icon&#10;&#10;Description automatically generated">
            <a:extLst>
              <a:ext uri="{FF2B5EF4-FFF2-40B4-BE49-F238E27FC236}">
                <a16:creationId xmlns:a16="http://schemas.microsoft.com/office/drawing/2014/main" id="{E12E3875-333D-4362-967C-349D4B668B3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8170" t="19765" r="6026" b="19686"/>
          <a:stretch/>
        </p:blipFill>
        <p:spPr>
          <a:xfrm flipH="1">
            <a:off x="486117" y="101251"/>
            <a:ext cx="1450260" cy="1023401"/>
          </a:xfrm>
          <a:prstGeom prst="rect">
            <a:avLst/>
          </a:prstGeom>
        </p:spPr>
      </p:pic>
    </p:spTree>
    <p:extLst>
      <p:ext uri="{BB962C8B-B14F-4D97-AF65-F5344CB8AC3E}">
        <p14:creationId xmlns:p14="http://schemas.microsoft.com/office/powerpoint/2010/main" val="1390703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A6ACE6-6F88-4037-8B84-07054DBCC3B4}"/>
              </a:ext>
            </a:extLst>
          </p:cNvPr>
          <p:cNvSpPr/>
          <p:nvPr/>
        </p:nvSpPr>
        <p:spPr>
          <a:xfrm>
            <a:off x="1143000" y="1203960"/>
            <a:ext cx="4800600" cy="1112520"/>
          </a:xfrm>
          <a:prstGeom prst="rect">
            <a:avLst/>
          </a:prstGeom>
          <a:gradFill flip="none" rotWithShape="1">
            <a:gsLst>
              <a:gs pos="49000">
                <a:srgbClr val="00A686"/>
              </a:gs>
              <a:gs pos="25000">
                <a:srgbClr val="00A25A"/>
              </a:gs>
              <a:gs pos="0">
                <a:srgbClr val="009C1D"/>
              </a:gs>
              <a:gs pos="75000">
                <a:srgbClr val="00AAAC"/>
              </a:gs>
              <a:gs pos="100000">
                <a:srgbClr val="0099FF"/>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6E5C5A3-23B6-43B4-8A77-771A4502BEEA}"/>
              </a:ext>
            </a:extLst>
          </p:cNvPr>
          <p:cNvSpPr/>
          <p:nvPr/>
        </p:nvSpPr>
        <p:spPr>
          <a:xfrm>
            <a:off x="4757579" y="-1081461"/>
            <a:ext cx="11155679" cy="9448800"/>
          </a:xfrm>
          <a:prstGeom prst="ellipse">
            <a:avLst/>
          </a:prstGeom>
          <a:gradFill>
            <a:gsLst>
              <a:gs pos="49000">
                <a:srgbClr val="00A686"/>
              </a:gs>
              <a:gs pos="25000">
                <a:srgbClr val="00A25A"/>
              </a:gs>
              <a:gs pos="0">
                <a:srgbClr val="009C1D"/>
              </a:gs>
              <a:gs pos="75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87F44A1-610C-4306-8FAE-64B861B9A2E3}"/>
              </a:ext>
            </a:extLst>
          </p:cNvPr>
          <p:cNvSpPr txBox="1"/>
          <p:nvPr/>
        </p:nvSpPr>
        <p:spPr>
          <a:xfrm>
            <a:off x="1927412" y="1437054"/>
            <a:ext cx="2848984" cy="646331"/>
          </a:xfrm>
          <a:prstGeom prst="rect">
            <a:avLst/>
          </a:prstGeom>
          <a:noFill/>
        </p:spPr>
        <p:txBody>
          <a:bodyPr wrap="square" rtlCol="0">
            <a:spAutoFit/>
          </a:bodyPr>
          <a:lstStyle/>
          <a:p>
            <a:r>
              <a:rPr lang="vi-VN" sz="3600" b="1">
                <a:solidFill>
                  <a:schemeClr val="bg1"/>
                </a:solidFill>
              </a:rPr>
              <a:t>EM ĐÃ HỌC</a:t>
            </a:r>
            <a:endParaRPr lang="en-US" sz="3600" b="1">
              <a:solidFill>
                <a:schemeClr val="bg1"/>
              </a:solidFill>
            </a:endParaRPr>
          </a:p>
        </p:txBody>
      </p:sp>
      <p:sp>
        <p:nvSpPr>
          <p:cNvPr id="6" name="TextBox 5">
            <a:extLst>
              <a:ext uri="{FF2B5EF4-FFF2-40B4-BE49-F238E27FC236}">
                <a16:creationId xmlns:a16="http://schemas.microsoft.com/office/drawing/2014/main" id="{1070AAD8-DD0E-4FF3-8A7C-9AA8A30AE982}"/>
              </a:ext>
            </a:extLst>
          </p:cNvPr>
          <p:cNvSpPr txBox="1"/>
          <p:nvPr/>
        </p:nvSpPr>
        <p:spPr>
          <a:xfrm>
            <a:off x="157120" y="3047629"/>
            <a:ext cx="4409762" cy="2710742"/>
          </a:xfrm>
          <a:prstGeom prst="rect">
            <a:avLst/>
          </a:prstGeom>
          <a:noFill/>
        </p:spPr>
        <p:txBody>
          <a:bodyPr wrap="square" rtlCol="0">
            <a:spAutoFit/>
          </a:bodyPr>
          <a:lstStyle/>
          <a:p>
            <a:pPr marL="457200" indent="-457200">
              <a:lnSpc>
                <a:spcPct val="120000"/>
              </a:lnSpc>
              <a:buFont typeface="Courier New" panose="02070309020205020404" pitchFamily="49" charset="0"/>
              <a:buChar char="o"/>
            </a:pPr>
            <a:r>
              <a:rPr lang="vi-VN" sz="2400" b="1" i="1" dirty="0">
                <a:solidFill>
                  <a:schemeClr val="bg1"/>
                </a:solidFill>
              </a:rPr>
              <a:t>Nước được cấu tạo từ hai nguyên tố là </a:t>
            </a:r>
            <a:r>
              <a:rPr lang="vi-VN" sz="2400" b="1" i="1" dirty="0">
                <a:solidFill>
                  <a:srgbClr val="FFC000"/>
                </a:solidFill>
              </a:rPr>
              <a:t>oxygen và hydrogen</a:t>
            </a:r>
            <a:r>
              <a:rPr lang="vi-VN" sz="2400" b="1" i="1" dirty="0">
                <a:solidFill>
                  <a:schemeClr val="bg1"/>
                </a:solidFill>
              </a:rPr>
              <a:t>. </a:t>
            </a:r>
          </a:p>
          <a:p>
            <a:pPr marL="457200" indent="-457200">
              <a:lnSpc>
                <a:spcPct val="120000"/>
              </a:lnSpc>
              <a:buFont typeface="Courier New" panose="02070309020205020404" pitchFamily="49" charset="0"/>
              <a:buChar char="o"/>
            </a:pPr>
            <a:r>
              <a:rPr lang="vi-VN" sz="2400" b="1" i="1" dirty="0">
                <a:solidFill>
                  <a:schemeClr val="bg1"/>
                </a:solidFill>
              </a:rPr>
              <a:t>Nước có tính phân cực nên là dung môi hòa tan nhiều chất cho cơ thể.</a:t>
            </a:r>
          </a:p>
        </p:txBody>
      </p:sp>
      <p:pic>
        <p:nvPicPr>
          <p:cNvPr id="9" name="Picture 8" descr="A picture containing blue, tableware, glass&#10;&#10;Description automatically generated">
            <a:extLst>
              <a:ext uri="{FF2B5EF4-FFF2-40B4-BE49-F238E27FC236}">
                <a16:creationId xmlns:a16="http://schemas.microsoft.com/office/drawing/2014/main" id="{EFE6AFF0-7695-45DC-BFD6-CC7DCC099F04}"/>
              </a:ext>
            </a:extLst>
          </p:cNvPr>
          <p:cNvPicPr>
            <a:picLocks noChangeAspect="1"/>
          </p:cNvPicPr>
          <p:nvPr/>
        </p:nvPicPr>
        <p:blipFill>
          <a:blip r:embed="rId2">
            <a:extLst>
              <a:ext uri="{28A0092B-C50C-407E-A947-70E740481C1C}">
                <a14:useLocalDpi xmlns:a14="http://schemas.microsoft.com/office/drawing/2010/main" val="0"/>
              </a:ext>
            </a:extLst>
          </a:blip>
          <a:srcRect l="15784"/>
          <a:stretch>
            <a:fillRect/>
          </a:stretch>
        </p:blipFill>
        <p:spPr>
          <a:xfrm>
            <a:off x="5019361" y="0"/>
            <a:ext cx="9240807" cy="6858000"/>
          </a:xfrm>
          <a:custGeom>
            <a:avLst/>
            <a:gdLst>
              <a:gd name="connsiteX0" fmla="*/ 2162358 w 9240807"/>
              <a:gd name="connsiteY0" fmla="*/ 0 h 6858000"/>
              <a:gd name="connsiteX1" fmla="*/ 8469762 w 9240807"/>
              <a:gd name="connsiteY1" fmla="*/ 0 h 6858000"/>
              <a:gd name="connsiteX2" fmla="*/ 8496744 w 9240807"/>
              <a:gd name="connsiteY2" fmla="*/ 16334 h 6858000"/>
              <a:gd name="connsiteX3" fmla="*/ 9075082 w 9240807"/>
              <a:gd name="connsiteY3" fmla="*/ 442785 h 6858000"/>
              <a:gd name="connsiteX4" fmla="*/ 9240807 w 9240807"/>
              <a:gd name="connsiteY4" fmla="*/ 598019 h 6858000"/>
              <a:gd name="connsiteX5" fmla="*/ 9240807 w 9240807"/>
              <a:gd name="connsiteY5" fmla="*/ 6687860 h 6858000"/>
              <a:gd name="connsiteX6" fmla="*/ 9075082 w 9240807"/>
              <a:gd name="connsiteY6" fmla="*/ 6843093 h 6858000"/>
              <a:gd name="connsiteX7" fmla="*/ 9056716 w 9240807"/>
              <a:gd name="connsiteY7" fmla="*/ 6858000 h 6858000"/>
              <a:gd name="connsiteX8" fmla="*/ 1575404 w 9240807"/>
              <a:gd name="connsiteY8" fmla="*/ 6858000 h 6858000"/>
              <a:gd name="connsiteX9" fmla="*/ 1557038 w 9240807"/>
              <a:gd name="connsiteY9" fmla="*/ 6843093 h 6858000"/>
              <a:gd name="connsiteX10" fmla="*/ 0 w 9240807"/>
              <a:gd name="connsiteY10" fmla="*/ 3642939 h 6858000"/>
              <a:gd name="connsiteX11" fmla="*/ 2135377 w 9240807"/>
              <a:gd name="connsiteY11" fmla="*/ 163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40807" h="6858000">
                <a:moveTo>
                  <a:pt x="2162358" y="0"/>
                </a:moveTo>
                <a:lnTo>
                  <a:pt x="8469762" y="0"/>
                </a:lnTo>
                <a:lnTo>
                  <a:pt x="8496744" y="16334"/>
                </a:lnTo>
                <a:cubicBezTo>
                  <a:pt x="8701423" y="146648"/>
                  <a:pt x="8894704" y="289224"/>
                  <a:pt x="9075082" y="442785"/>
                </a:cubicBezTo>
                <a:lnTo>
                  <a:pt x="9240807" y="598019"/>
                </a:lnTo>
                <a:lnTo>
                  <a:pt x="9240807" y="6687860"/>
                </a:lnTo>
                <a:lnTo>
                  <a:pt x="9075082" y="6843093"/>
                </a:lnTo>
                <a:lnTo>
                  <a:pt x="9056716" y="6858000"/>
                </a:lnTo>
                <a:lnTo>
                  <a:pt x="1575404" y="6858000"/>
                </a:lnTo>
                <a:lnTo>
                  <a:pt x="1557038" y="6843093"/>
                </a:lnTo>
                <a:cubicBezTo>
                  <a:pt x="595021" y="6024103"/>
                  <a:pt x="0" y="4892677"/>
                  <a:pt x="0" y="3642939"/>
                </a:cubicBezTo>
                <a:cubicBezTo>
                  <a:pt x="0" y="2158875"/>
                  <a:pt x="839072" y="841651"/>
                  <a:pt x="2135377" y="16334"/>
                </a:cubicBezTo>
                <a:close/>
              </a:path>
            </a:pathLst>
          </a:custGeom>
        </p:spPr>
      </p:pic>
      <p:grpSp>
        <p:nvGrpSpPr>
          <p:cNvPr id="15" name="Group 14">
            <a:extLst>
              <a:ext uri="{FF2B5EF4-FFF2-40B4-BE49-F238E27FC236}">
                <a16:creationId xmlns:a16="http://schemas.microsoft.com/office/drawing/2014/main" id="{33C2DB36-09F0-4321-8CAE-AE0BB9C17873}"/>
              </a:ext>
            </a:extLst>
          </p:cNvPr>
          <p:cNvGrpSpPr/>
          <p:nvPr/>
        </p:nvGrpSpPr>
        <p:grpSpPr>
          <a:xfrm>
            <a:off x="6737249" y="2347714"/>
            <a:ext cx="1112519" cy="1112519"/>
            <a:chOff x="6728012" y="1163905"/>
            <a:chExt cx="1112519" cy="1112519"/>
          </a:xfrm>
        </p:grpSpPr>
        <p:sp>
          <p:nvSpPr>
            <p:cNvPr id="10" name="Oval 9">
              <a:extLst>
                <a:ext uri="{FF2B5EF4-FFF2-40B4-BE49-F238E27FC236}">
                  <a16:creationId xmlns:a16="http://schemas.microsoft.com/office/drawing/2014/main" id="{54004D57-BBDD-4DA1-8287-EDCEF6BE2699}"/>
                </a:ext>
              </a:extLst>
            </p:cNvPr>
            <p:cNvSpPr/>
            <p:nvPr/>
          </p:nvSpPr>
          <p:spPr>
            <a:xfrm>
              <a:off x="6728012" y="1163905"/>
              <a:ext cx="1112519" cy="111251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O</a:t>
              </a:r>
              <a:endParaRPr lang="en-US" sz="4800" b="1"/>
            </a:p>
          </p:txBody>
        </p:sp>
        <p:sp>
          <p:nvSpPr>
            <p:cNvPr id="13" name="Arc 12">
              <a:extLst>
                <a:ext uri="{FF2B5EF4-FFF2-40B4-BE49-F238E27FC236}">
                  <a16:creationId xmlns:a16="http://schemas.microsoft.com/office/drawing/2014/main" id="{E2571AC0-07B3-412F-A8D9-3B953D4276DB}"/>
                </a:ext>
              </a:extLst>
            </p:cNvPr>
            <p:cNvSpPr/>
            <p:nvPr/>
          </p:nvSpPr>
          <p:spPr>
            <a:xfrm>
              <a:off x="6797040" y="1242508"/>
              <a:ext cx="967926" cy="967926"/>
            </a:xfrm>
            <a:prstGeom prst="arc">
              <a:avLst/>
            </a:prstGeom>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a:extLst>
                <a:ext uri="{FF2B5EF4-FFF2-40B4-BE49-F238E27FC236}">
                  <a16:creationId xmlns:a16="http://schemas.microsoft.com/office/drawing/2014/main" id="{E96A6989-5ABE-4E39-997E-E009BE6998DC}"/>
                </a:ext>
              </a:extLst>
            </p:cNvPr>
            <p:cNvSpPr/>
            <p:nvPr/>
          </p:nvSpPr>
          <p:spPr>
            <a:xfrm>
              <a:off x="6797040" y="1236201"/>
              <a:ext cx="967926" cy="967926"/>
            </a:xfrm>
            <a:prstGeom prst="arc">
              <a:avLst>
                <a:gd name="adj1" fmla="val 4848044"/>
                <a:gd name="adj2" fmla="val 9495568"/>
              </a:avLst>
            </a:prstGeom>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8F1C3824-215D-472F-BE7D-261B6BBFBB76}"/>
              </a:ext>
            </a:extLst>
          </p:cNvPr>
          <p:cNvGrpSpPr/>
          <p:nvPr/>
        </p:nvGrpSpPr>
        <p:grpSpPr>
          <a:xfrm>
            <a:off x="5696440" y="1390766"/>
            <a:ext cx="1112519" cy="1112519"/>
            <a:chOff x="6728012" y="1163905"/>
            <a:chExt cx="1112519" cy="1112519"/>
          </a:xfrm>
        </p:grpSpPr>
        <p:sp>
          <p:nvSpPr>
            <p:cNvPr id="17" name="Oval 16">
              <a:extLst>
                <a:ext uri="{FF2B5EF4-FFF2-40B4-BE49-F238E27FC236}">
                  <a16:creationId xmlns:a16="http://schemas.microsoft.com/office/drawing/2014/main" id="{BE147BFB-937C-46FB-B89F-BA5E8D03A496}"/>
                </a:ext>
              </a:extLst>
            </p:cNvPr>
            <p:cNvSpPr/>
            <p:nvPr/>
          </p:nvSpPr>
          <p:spPr>
            <a:xfrm>
              <a:off x="6728012" y="1163905"/>
              <a:ext cx="1112519" cy="111251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H</a:t>
              </a:r>
              <a:endParaRPr lang="en-US" sz="4800" b="1"/>
            </a:p>
          </p:txBody>
        </p:sp>
        <p:sp>
          <p:nvSpPr>
            <p:cNvPr id="18" name="Arc 17">
              <a:extLst>
                <a:ext uri="{FF2B5EF4-FFF2-40B4-BE49-F238E27FC236}">
                  <a16:creationId xmlns:a16="http://schemas.microsoft.com/office/drawing/2014/main" id="{04C02D18-8F6E-4AA4-A994-9BFE662EBCE1}"/>
                </a:ext>
              </a:extLst>
            </p:cNvPr>
            <p:cNvSpPr/>
            <p:nvPr/>
          </p:nvSpPr>
          <p:spPr>
            <a:xfrm>
              <a:off x="6797040" y="1242508"/>
              <a:ext cx="967926" cy="967926"/>
            </a:xfrm>
            <a:prstGeom prst="arc">
              <a:avLst/>
            </a:prstGeom>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0C03446A-443D-4C22-BCBA-3A30F7947B13}"/>
                </a:ext>
              </a:extLst>
            </p:cNvPr>
            <p:cNvSpPr/>
            <p:nvPr/>
          </p:nvSpPr>
          <p:spPr>
            <a:xfrm>
              <a:off x="6797040" y="1236201"/>
              <a:ext cx="967926" cy="967926"/>
            </a:xfrm>
            <a:prstGeom prst="arc">
              <a:avLst>
                <a:gd name="adj1" fmla="val 4848044"/>
                <a:gd name="adj2" fmla="val 9495568"/>
              </a:avLst>
            </a:prstGeom>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62B308F7-FEA1-43A6-8343-A4F293BF431A}"/>
              </a:ext>
            </a:extLst>
          </p:cNvPr>
          <p:cNvGrpSpPr/>
          <p:nvPr/>
        </p:nvGrpSpPr>
        <p:grpSpPr>
          <a:xfrm>
            <a:off x="7227947" y="838375"/>
            <a:ext cx="1112519" cy="1112519"/>
            <a:chOff x="6728012" y="1163905"/>
            <a:chExt cx="1112519" cy="1112519"/>
          </a:xfrm>
        </p:grpSpPr>
        <p:sp>
          <p:nvSpPr>
            <p:cNvPr id="21" name="Oval 20">
              <a:extLst>
                <a:ext uri="{FF2B5EF4-FFF2-40B4-BE49-F238E27FC236}">
                  <a16:creationId xmlns:a16="http://schemas.microsoft.com/office/drawing/2014/main" id="{1ADB624F-C303-41ED-8FBC-7A81802B4E46}"/>
                </a:ext>
              </a:extLst>
            </p:cNvPr>
            <p:cNvSpPr/>
            <p:nvPr/>
          </p:nvSpPr>
          <p:spPr>
            <a:xfrm>
              <a:off x="6728012" y="1163905"/>
              <a:ext cx="1112519" cy="111251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H</a:t>
              </a:r>
              <a:endParaRPr lang="en-US" sz="4800" b="1"/>
            </a:p>
          </p:txBody>
        </p:sp>
        <p:sp>
          <p:nvSpPr>
            <p:cNvPr id="22" name="Arc 21">
              <a:extLst>
                <a:ext uri="{FF2B5EF4-FFF2-40B4-BE49-F238E27FC236}">
                  <a16:creationId xmlns:a16="http://schemas.microsoft.com/office/drawing/2014/main" id="{A6117BDA-5F74-493B-9722-9A016745658D}"/>
                </a:ext>
              </a:extLst>
            </p:cNvPr>
            <p:cNvSpPr/>
            <p:nvPr/>
          </p:nvSpPr>
          <p:spPr>
            <a:xfrm>
              <a:off x="6797040" y="1242508"/>
              <a:ext cx="967926" cy="967926"/>
            </a:xfrm>
            <a:prstGeom prst="arc">
              <a:avLst/>
            </a:prstGeom>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a:extLst>
                <a:ext uri="{FF2B5EF4-FFF2-40B4-BE49-F238E27FC236}">
                  <a16:creationId xmlns:a16="http://schemas.microsoft.com/office/drawing/2014/main" id="{877CD793-4FCF-41AB-90DF-710B073CF853}"/>
                </a:ext>
              </a:extLst>
            </p:cNvPr>
            <p:cNvSpPr/>
            <p:nvPr/>
          </p:nvSpPr>
          <p:spPr>
            <a:xfrm>
              <a:off x="6797040" y="1236201"/>
              <a:ext cx="967926" cy="967926"/>
            </a:xfrm>
            <a:prstGeom prst="arc">
              <a:avLst>
                <a:gd name="adj1" fmla="val 4848044"/>
                <a:gd name="adj2" fmla="val 9495568"/>
              </a:avLst>
            </a:prstGeom>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281635988"/>
      </p:ext>
    </p:extLst>
  </p:cSld>
  <p:clrMapOvr>
    <a:masterClrMapping/>
  </p:clrMapOvr>
  <mc:AlternateContent xmlns:mc="http://schemas.openxmlformats.org/markup-compatibility/2006" xmlns:p14="http://schemas.microsoft.com/office/powerpoint/2010/main">
    <mc:Choice Requires="p14">
      <p:transition spd="slow" p14:dur="125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set>
                                      <p:cBhvr>
                                        <p:cTn id="7" dur="227" fill="hold">
                                          <p:stCondLst>
                                            <p:cond delay="0"/>
                                          </p:stCondLst>
                                        </p:cTn>
                                        <p:tgtEl>
                                          <p:spTgt spid="6"/>
                                        </p:tgtEl>
                                        <p:attrNameLst>
                                          <p:attrName>style.rotation</p:attrName>
                                        </p:attrNameLst>
                                      </p:cBhvr>
                                      <p:to>
                                        <p:strVal val="-45.0"/>
                                      </p:to>
                                    </p:set>
                                    <p:anim calcmode="lin" valueType="num">
                                      <p:cBhvr>
                                        <p:cTn id="8"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 up of water drops on a leaf&#10;&#10;Description automatically generated with medium confidence">
            <a:extLst>
              <a:ext uri="{FF2B5EF4-FFF2-40B4-BE49-F238E27FC236}">
                <a16:creationId xmlns:a16="http://schemas.microsoft.com/office/drawing/2014/main" id="{24DB2AA6-4816-4D3C-AC2D-B1E284AC8833}"/>
              </a:ext>
            </a:extLst>
          </p:cNvPr>
          <p:cNvPicPr>
            <a:picLocks noChangeAspect="1"/>
          </p:cNvPicPr>
          <p:nvPr/>
        </p:nvPicPr>
        <p:blipFill rotWithShape="1">
          <a:blip r:embed="rId2">
            <a:extLst>
              <a:ext uri="{28A0092B-C50C-407E-A947-70E740481C1C}">
                <a14:useLocalDpi xmlns:a14="http://schemas.microsoft.com/office/drawing/2010/main" val="0"/>
              </a:ext>
            </a:extLst>
          </a:blip>
          <a:srcRect t="12494" b="9934"/>
          <a:stretch/>
        </p:blipFill>
        <p:spPr>
          <a:xfrm>
            <a:off x="20" y="1282"/>
            <a:ext cx="12191980" cy="6856718"/>
          </a:xfrm>
          <a:prstGeom prst="rect">
            <a:avLst/>
          </a:prstGeom>
        </p:spPr>
      </p:pic>
      <p:grpSp>
        <p:nvGrpSpPr>
          <p:cNvPr id="6" name="Group 5">
            <a:extLst>
              <a:ext uri="{FF2B5EF4-FFF2-40B4-BE49-F238E27FC236}">
                <a16:creationId xmlns:a16="http://schemas.microsoft.com/office/drawing/2014/main" id="{DAF631C0-75F5-4A57-B78D-570CF0E2B7C0}"/>
              </a:ext>
            </a:extLst>
          </p:cNvPr>
          <p:cNvGrpSpPr/>
          <p:nvPr/>
        </p:nvGrpSpPr>
        <p:grpSpPr>
          <a:xfrm>
            <a:off x="0" y="4433104"/>
            <a:ext cx="12192000" cy="2025570"/>
            <a:chOff x="0" y="4768770"/>
            <a:chExt cx="12192000" cy="1689904"/>
          </a:xfrm>
        </p:grpSpPr>
        <p:sp>
          <p:nvSpPr>
            <p:cNvPr id="4" name="Rectangle 3">
              <a:extLst>
                <a:ext uri="{FF2B5EF4-FFF2-40B4-BE49-F238E27FC236}">
                  <a16:creationId xmlns:a16="http://schemas.microsoft.com/office/drawing/2014/main" id="{726ABCAC-7492-4A84-91C2-2BB0C91CF404}"/>
                </a:ext>
              </a:extLst>
            </p:cNvPr>
            <p:cNvSpPr/>
            <p:nvPr/>
          </p:nvSpPr>
          <p:spPr>
            <a:xfrm>
              <a:off x="0" y="4768770"/>
              <a:ext cx="12192000" cy="1689904"/>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91F4CC0-6F1C-4528-9D67-4CDAE30A0BEA}"/>
                </a:ext>
              </a:extLst>
            </p:cNvPr>
            <p:cNvSpPr txBox="1"/>
            <p:nvPr/>
          </p:nvSpPr>
          <p:spPr>
            <a:xfrm>
              <a:off x="389681" y="5033894"/>
              <a:ext cx="11412637" cy="1159654"/>
            </a:xfrm>
            <a:prstGeom prst="rect">
              <a:avLst/>
            </a:prstGeom>
            <a:noFill/>
          </p:spPr>
          <p:txBody>
            <a:bodyPr wrap="square" rtlCol="0" anchor="ctr">
              <a:spAutoFit/>
            </a:bodyPr>
            <a:lstStyle/>
            <a:p>
              <a:pPr marL="342900" indent="-342900" algn="just">
                <a:lnSpc>
                  <a:spcPct val="120000"/>
                </a:lnSpc>
                <a:buFont typeface="Courier New" panose="02070309020205020404" pitchFamily="49" charset="0"/>
                <a:buChar char="o"/>
              </a:pPr>
              <a:r>
                <a:rPr lang="vi-VN" sz="2400" b="1" i="1" dirty="0">
                  <a:solidFill>
                    <a:srgbClr val="FFC000"/>
                  </a:solidFill>
                </a:rPr>
                <a:t>Nước là thành phần cấu tạo chủ yếu của tế bào và cơ thể</a:t>
              </a:r>
              <a:r>
                <a:rPr lang="vi-VN" sz="2400" b="1" i="1" dirty="0">
                  <a:solidFill>
                    <a:schemeClr val="bg1"/>
                  </a:solidFill>
                </a:rPr>
                <a:t>, là nguyên liệu để tổng hợp chất hữu cơ trong quang hợp, là dung môi hòa tan nhiều chất, góp phần vận chuyển các chất và điều hòa thân nhiệt.</a:t>
              </a:r>
              <a:endParaRPr lang="en-US" sz="2400" b="1" i="1" dirty="0">
                <a:solidFill>
                  <a:schemeClr val="bg1"/>
                </a:solidFill>
              </a:endParaRPr>
            </a:p>
          </p:txBody>
        </p:sp>
        <p:sp>
          <p:nvSpPr>
            <p:cNvPr id="7" name="Rectangle 6">
              <a:extLst>
                <a:ext uri="{FF2B5EF4-FFF2-40B4-BE49-F238E27FC236}">
                  <a16:creationId xmlns:a16="http://schemas.microsoft.com/office/drawing/2014/main" id="{E3D44440-C6C8-4E42-953C-F2F951A2810B}"/>
                </a:ext>
              </a:extLst>
            </p:cNvPr>
            <p:cNvSpPr/>
            <p:nvPr/>
          </p:nvSpPr>
          <p:spPr>
            <a:xfrm>
              <a:off x="152400" y="4921170"/>
              <a:ext cx="11862122" cy="1375458"/>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79871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indoor, vegetable&#10;&#10;Description automatically generated">
            <a:extLst>
              <a:ext uri="{FF2B5EF4-FFF2-40B4-BE49-F238E27FC236}">
                <a16:creationId xmlns:a16="http://schemas.microsoft.com/office/drawing/2014/main" id="{2045BB5E-C7F3-45FA-8801-CB38AA5FAFC4}"/>
              </a:ext>
            </a:extLst>
          </p:cNvPr>
          <p:cNvPicPr>
            <a:picLocks noChangeAspect="1"/>
          </p:cNvPicPr>
          <p:nvPr/>
        </p:nvPicPr>
        <p:blipFill rotWithShape="1">
          <a:blip r:embed="rId2">
            <a:extLst>
              <a:ext uri="{28A0092B-C50C-407E-A947-70E740481C1C}">
                <a14:useLocalDpi xmlns:a14="http://schemas.microsoft.com/office/drawing/2010/main" val="0"/>
              </a:ext>
            </a:extLst>
          </a:blip>
          <a:srcRect l="5310" t="8481" r="4785" b="4559"/>
          <a:stretch/>
        </p:blipFill>
        <p:spPr>
          <a:xfrm>
            <a:off x="1207239" y="118323"/>
            <a:ext cx="4336397" cy="3871732"/>
          </a:xfrm>
          <a:prstGeom prst="rect">
            <a:avLst/>
          </a:prstGeom>
        </p:spPr>
      </p:pic>
      <p:grpSp>
        <p:nvGrpSpPr>
          <p:cNvPr id="12" name="Group 11">
            <a:extLst>
              <a:ext uri="{FF2B5EF4-FFF2-40B4-BE49-F238E27FC236}">
                <a16:creationId xmlns:a16="http://schemas.microsoft.com/office/drawing/2014/main" id="{B469DED5-916C-4CD6-9E30-B30149937575}"/>
              </a:ext>
            </a:extLst>
          </p:cNvPr>
          <p:cNvGrpSpPr/>
          <p:nvPr/>
        </p:nvGrpSpPr>
        <p:grpSpPr>
          <a:xfrm>
            <a:off x="312516" y="4004841"/>
            <a:ext cx="11482087" cy="2475616"/>
            <a:chOff x="544009" y="1157468"/>
            <a:chExt cx="7209229" cy="2982863"/>
          </a:xfrm>
        </p:grpSpPr>
        <p:sp>
          <p:nvSpPr>
            <p:cNvPr id="11" name="Rectangle: Rounded Corners 10">
              <a:extLst>
                <a:ext uri="{FF2B5EF4-FFF2-40B4-BE49-F238E27FC236}">
                  <a16:creationId xmlns:a16="http://schemas.microsoft.com/office/drawing/2014/main" id="{4549C7D7-A7A9-48D9-91C5-6A52BFD04F90}"/>
                </a:ext>
              </a:extLst>
            </p:cNvPr>
            <p:cNvSpPr/>
            <p:nvPr/>
          </p:nvSpPr>
          <p:spPr>
            <a:xfrm>
              <a:off x="544009" y="1157468"/>
              <a:ext cx="7209229" cy="2982863"/>
            </a:xfrm>
            <a:prstGeom prst="roundRect">
              <a:avLst>
                <a:gd name="adj" fmla="val 7536"/>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551184-3790-4BDB-BE87-2C4804F62C35}"/>
                </a:ext>
              </a:extLst>
            </p:cNvPr>
            <p:cNvSpPr txBox="1"/>
            <p:nvPr/>
          </p:nvSpPr>
          <p:spPr>
            <a:xfrm>
              <a:off x="698230" y="1307773"/>
              <a:ext cx="6902393" cy="2742819"/>
            </a:xfrm>
            <a:prstGeom prst="rect">
              <a:avLst/>
            </a:prstGeom>
            <a:noFill/>
          </p:spPr>
          <p:txBody>
            <a:bodyPr wrap="square" rtlCol="0">
              <a:spAutoFit/>
            </a:bodyPr>
            <a:lstStyle/>
            <a:p>
              <a:pPr marL="342900" indent="-342900">
                <a:lnSpc>
                  <a:spcPct val="120000"/>
                </a:lnSpc>
                <a:buFont typeface="Courier New" panose="02070309020205020404" pitchFamily="49" charset="0"/>
                <a:buChar char="o"/>
              </a:pPr>
              <a:r>
                <a:rPr lang="vi-VN" sz="2400" b="1" i="1" dirty="0">
                  <a:solidFill>
                    <a:schemeClr val="bg1"/>
                  </a:solidFill>
                </a:rPr>
                <a:t>Chất dinh dưỡng cung cấp </a:t>
              </a:r>
              <a:r>
                <a:rPr lang="vi-VN" sz="2400" b="1" i="1" dirty="0">
                  <a:solidFill>
                    <a:srgbClr val="FFC000"/>
                  </a:solidFill>
                </a:rPr>
                <a:t>nguyên liệu và năng lượng </a:t>
              </a:r>
              <a:r>
                <a:rPr lang="vi-VN" sz="2400" b="1" i="1" dirty="0">
                  <a:solidFill>
                    <a:schemeClr val="bg1"/>
                  </a:solidFill>
                </a:rPr>
                <a:t>để sinh vật thực hiện các quá trình sống. </a:t>
              </a:r>
            </a:p>
            <a:p>
              <a:pPr marL="342900" indent="-342900">
                <a:lnSpc>
                  <a:spcPct val="120000"/>
                </a:lnSpc>
                <a:buFont typeface="Courier New" panose="02070309020205020404" pitchFamily="49" charset="0"/>
                <a:buChar char="o"/>
              </a:pPr>
              <a:r>
                <a:rPr lang="vi-VN" sz="2400" b="1" i="1" dirty="0">
                  <a:solidFill>
                    <a:schemeClr val="bg1"/>
                  </a:solidFill>
                </a:rPr>
                <a:t>Ở thực vật, chất dinh dưỡng là các </a:t>
              </a:r>
              <a:r>
                <a:rPr lang="vi-VN" sz="2400" b="1" i="1" dirty="0">
                  <a:solidFill>
                    <a:srgbClr val="00FFFF"/>
                  </a:solidFill>
                </a:rPr>
                <a:t>chất khoáng. </a:t>
              </a:r>
            </a:p>
            <a:p>
              <a:pPr marL="342900" indent="-342900">
                <a:lnSpc>
                  <a:spcPct val="120000"/>
                </a:lnSpc>
                <a:buFont typeface="Courier New" panose="02070309020205020404" pitchFamily="49" charset="0"/>
                <a:buChar char="o"/>
              </a:pPr>
              <a:r>
                <a:rPr lang="vi-VN" sz="2400" b="1" i="1" dirty="0">
                  <a:solidFill>
                    <a:schemeClr val="bg1"/>
                  </a:solidFill>
                </a:rPr>
                <a:t>Ở động vật, chất dinh dưỡng là </a:t>
              </a:r>
              <a:r>
                <a:rPr lang="vi-VN" sz="2400" b="1" i="1" dirty="0">
                  <a:solidFill>
                    <a:srgbClr val="00FFFF"/>
                  </a:solidFill>
                </a:rPr>
                <a:t>protein, carbohydrate, lipid, vitamin và chất khoáng.</a:t>
              </a:r>
              <a:endParaRPr lang="en-US" sz="2400" b="1" i="1" dirty="0">
                <a:solidFill>
                  <a:srgbClr val="00FFFF"/>
                </a:solidFill>
              </a:endParaRPr>
            </a:p>
          </p:txBody>
        </p:sp>
      </p:grpSp>
      <p:pic>
        <p:nvPicPr>
          <p:cNvPr id="16386" name="Picture 2" descr="XÂY DỰNG Ô DINH DƯỠNG ĐỂ CẢI THIỆN BỮA ĂN GIA ĐÌNH - Cửa sổ vàng">
            <a:extLst>
              <a:ext uri="{FF2B5EF4-FFF2-40B4-BE49-F238E27FC236}">
                <a16:creationId xmlns:a16="http://schemas.microsoft.com/office/drawing/2014/main" id="{5761F5DA-AD78-C9E0-DCC5-6984A57E1F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820" t="5007" r="11585" b="59331"/>
          <a:stretch/>
        </p:blipFill>
        <p:spPr bwMode="auto">
          <a:xfrm>
            <a:off x="6547920" y="2106592"/>
            <a:ext cx="2257064" cy="16950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XÂY DỰNG Ô DINH DƯỠNG ĐỂ CẢI THIỆN BỮA ĂN GIA ĐÌNH - Cửa sổ vàng">
            <a:extLst>
              <a:ext uri="{FF2B5EF4-FFF2-40B4-BE49-F238E27FC236}">
                <a16:creationId xmlns:a16="http://schemas.microsoft.com/office/drawing/2014/main" id="{B1DC54EB-A4D5-9985-EFC2-F1DF1504A5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948" t="48583" r="11328" b="17323"/>
          <a:stretch/>
        </p:blipFill>
        <p:spPr bwMode="auto">
          <a:xfrm>
            <a:off x="9456931" y="2199153"/>
            <a:ext cx="2337672" cy="16204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XÂY DỰNG Ô DINH DƯỠNG ĐỂ CẢI THIỆN BỮA ĂN GIA ĐÌNH - Cửa sổ vàng">
            <a:extLst>
              <a:ext uri="{FF2B5EF4-FFF2-40B4-BE49-F238E27FC236}">
                <a16:creationId xmlns:a16="http://schemas.microsoft.com/office/drawing/2014/main" id="{B22ECA93-0D54-0B67-B76D-0849AF3268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796" t="47015" r="54195" b="16998"/>
          <a:stretch/>
        </p:blipFill>
        <p:spPr bwMode="auto">
          <a:xfrm>
            <a:off x="9456931" y="228210"/>
            <a:ext cx="2500962" cy="17104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XÂY DỰNG Ô DINH DƯỠNG ĐỂ CẢI THIỆN BỮA ĂN GIA ĐÌNH - Cửa sổ vàng">
            <a:extLst>
              <a:ext uri="{FF2B5EF4-FFF2-40B4-BE49-F238E27FC236}">
                <a16:creationId xmlns:a16="http://schemas.microsoft.com/office/drawing/2014/main" id="{DF33D653-D725-71A7-7610-78E8F31422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17" t="5402" r="54619" b="58935"/>
          <a:stretch/>
        </p:blipFill>
        <p:spPr bwMode="auto">
          <a:xfrm>
            <a:off x="6338297" y="243678"/>
            <a:ext cx="2676310" cy="1695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6782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4*#ppt_w"/>
                                          </p:val>
                                        </p:tav>
                                        <p:tav tm="100000">
                                          <p:val>
                                            <p:strVal val="#ppt_w"/>
                                          </p:val>
                                        </p:tav>
                                      </p:tavLst>
                                    </p:anim>
                                    <p:anim calcmode="lin" valueType="num">
                                      <p:cBhvr>
                                        <p:cTn id="8" dur="500" fill="hold"/>
                                        <p:tgtEl>
                                          <p:spTgt spid="1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indoor&#10;&#10;Description automatically generated">
            <a:extLst>
              <a:ext uri="{FF2B5EF4-FFF2-40B4-BE49-F238E27FC236}">
                <a16:creationId xmlns:a16="http://schemas.microsoft.com/office/drawing/2014/main" id="{A789E737-17AF-4D8E-A62B-D476DB75AA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853" y="2012659"/>
            <a:ext cx="9680294" cy="4840147"/>
          </a:xfrm>
          <a:prstGeom prst="rect">
            <a:avLst/>
          </a:prstGeom>
        </p:spPr>
      </p:pic>
      <p:grpSp>
        <p:nvGrpSpPr>
          <p:cNvPr id="13" name="Group 12">
            <a:extLst>
              <a:ext uri="{FF2B5EF4-FFF2-40B4-BE49-F238E27FC236}">
                <a16:creationId xmlns:a16="http://schemas.microsoft.com/office/drawing/2014/main" id="{D3F514A2-660F-454F-B4C5-48D98B643E6B}"/>
              </a:ext>
            </a:extLst>
          </p:cNvPr>
          <p:cNvGrpSpPr/>
          <p:nvPr/>
        </p:nvGrpSpPr>
        <p:grpSpPr>
          <a:xfrm>
            <a:off x="497711" y="150471"/>
            <a:ext cx="11019099" cy="2199190"/>
            <a:chOff x="497711" y="150471"/>
            <a:chExt cx="11019099" cy="2199190"/>
          </a:xfrm>
        </p:grpSpPr>
        <p:grpSp>
          <p:nvGrpSpPr>
            <p:cNvPr id="10" name="Group 9">
              <a:extLst>
                <a:ext uri="{FF2B5EF4-FFF2-40B4-BE49-F238E27FC236}">
                  <a16:creationId xmlns:a16="http://schemas.microsoft.com/office/drawing/2014/main" id="{95F16901-16B1-4A73-933E-96DB24308173}"/>
                </a:ext>
              </a:extLst>
            </p:cNvPr>
            <p:cNvGrpSpPr/>
            <p:nvPr/>
          </p:nvGrpSpPr>
          <p:grpSpPr>
            <a:xfrm>
              <a:off x="497711" y="712227"/>
              <a:ext cx="11019099" cy="1637434"/>
              <a:chOff x="497711" y="1013169"/>
              <a:chExt cx="11019099" cy="1637434"/>
            </a:xfrm>
          </p:grpSpPr>
          <p:sp>
            <p:nvSpPr>
              <p:cNvPr id="9" name="Rectangle: Rounded Corners 8">
                <a:extLst>
                  <a:ext uri="{FF2B5EF4-FFF2-40B4-BE49-F238E27FC236}">
                    <a16:creationId xmlns:a16="http://schemas.microsoft.com/office/drawing/2014/main" id="{1A99F1C0-2ABC-4AF3-AC77-38BF75B8BC24}"/>
                  </a:ext>
                </a:extLst>
              </p:cNvPr>
              <p:cNvSpPr/>
              <p:nvPr/>
            </p:nvSpPr>
            <p:spPr>
              <a:xfrm>
                <a:off x="497711" y="1013169"/>
                <a:ext cx="11019099" cy="1637434"/>
              </a:xfrm>
              <a:prstGeom prst="roundRect">
                <a:avLst/>
              </a:prstGeom>
              <a:solidFill>
                <a:srgbClr val="F9E9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2F1465A-F789-4EDD-B3BF-4E40996744A0}"/>
                  </a:ext>
                </a:extLst>
              </p:cNvPr>
              <p:cNvSpPr txBox="1"/>
              <p:nvPr/>
            </p:nvSpPr>
            <p:spPr>
              <a:xfrm>
                <a:off x="989635" y="1113272"/>
                <a:ext cx="10212730" cy="1389996"/>
              </a:xfrm>
              <a:prstGeom prst="rect">
                <a:avLst/>
              </a:prstGeom>
              <a:noFill/>
            </p:spPr>
            <p:txBody>
              <a:bodyPr wrap="square" rtlCol="0">
                <a:spAutoFit/>
              </a:bodyPr>
              <a:lstStyle/>
              <a:p>
                <a:pPr algn="just">
                  <a:lnSpc>
                    <a:spcPct val="120000"/>
                  </a:lnSpc>
                </a:pPr>
                <a:r>
                  <a:rPr lang="vi-VN" sz="2400" b="1" i="1" dirty="0">
                    <a:solidFill>
                      <a:srgbClr val="FF0066"/>
                    </a:solidFill>
                  </a:rPr>
                  <a:t>Sớm nhận biết tình trạng thiếu hoặc thừa nước và chất dinh dưỡng ở sinh vật để bổ sung và điều chỉnh kịp thời giúp sinh vật sinh trưởng, phát triển tốt.</a:t>
                </a:r>
                <a:endParaRPr lang="en-US" sz="2400" b="1" i="1" dirty="0">
                  <a:solidFill>
                    <a:srgbClr val="FF0066"/>
                  </a:solidFill>
                </a:endParaRPr>
              </a:p>
            </p:txBody>
          </p:sp>
        </p:grpSp>
        <p:sp>
          <p:nvSpPr>
            <p:cNvPr id="11" name="Rectangle: Top Corners Rounded 10">
              <a:extLst>
                <a:ext uri="{FF2B5EF4-FFF2-40B4-BE49-F238E27FC236}">
                  <a16:creationId xmlns:a16="http://schemas.microsoft.com/office/drawing/2014/main" id="{A90D7ED4-2AA6-424A-9F8D-706EA22F2D70}"/>
                </a:ext>
              </a:extLst>
            </p:cNvPr>
            <p:cNvSpPr/>
            <p:nvPr/>
          </p:nvSpPr>
          <p:spPr>
            <a:xfrm>
              <a:off x="4201610" y="150471"/>
              <a:ext cx="3449256" cy="561754"/>
            </a:xfrm>
            <a:prstGeom prst="round2SameRect">
              <a:avLst>
                <a:gd name="adj1" fmla="val 50000"/>
                <a:gd name="adj2" fmla="val 0"/>
              </a:avLst>
            </a:prstGeom>
            <a:gradFill>
              <a:gsLst>
                <a:gs pos="45000">
                  <a:srgbClr val="00A686"/>
                </a:gs>
                <a:gs pos="25000">
                  <a:srgbClr val="00A25A"/>
                </a:gs>
                <a:gs pos="0">
                  <a:srgbClr val="009C1D"/>
                </a:gs>
                <a:gs pos="58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E5A2229-DFC2-4770-8B18-FB049B8D9624}"/>
                </a:ext>
              </a:extLst>
            </p:cNvPr>
            <p:cNvSpPr txBox="1"/>
            <p:nvPr/>
          </p:nvSpPr>
          <p:spPr>
            <a:xfrm>
              <a:off x="4791918" y="189006"/>
              <a:ext cx="2430684" cy="523220"/>
            </a:xfrm>
            <a:prstGeom prst="rect">
              <a:avLst/>
            </a:prstGeom>
            <a:noFill/>
            <a:ln>
              <a:noFill/>
            </a:ln>
          </p:spPr>
          <p:txBody>
            <a:bodyPr wrap="square" rtlCol="0">
              <a:spAutoFit/>
            </a:bodyPr>
            <a:lstStyle/>
            <a:p>
              <a:r>
                <a:rPr lang="vi-VN" sz="2800" b="1">
                  <a:solidFill>
                    <a:schemeClr val="bg1"/>
                  </a:solidFill>
                </a:rPr>
                <a:t>EM CÓ THỂ</a:t>
              </a:r>
              <a:endParaRPr lang="en-US" sz="2800" b="1">
                <a:solidFill>
                  <a:schemeClr val="bg1"/>
                </a:solidFill>
              </a:endParaRPr>
            </a:p>
          </p:txBody>
        </p:sp>
      </p:grpSp>
    </p:spTree>
    <p:extLst>
      <p:ext uri="{BB962C8B-B14F-4D97-AF65-F5344CB8AC3E}">
        <p14:creationId xmlns:p14="http://schemas.microsoft.com/office/powerpoint/2010/main" val="2875220408"/>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C24213-FC04-4A18-A697-955F20C8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4" name="Video 3">
            <a:extLst>
              <a:ext uri="{FF2B5EF4-FFF2-40B4-BE49-F238E27FC236}">
                <a16:creationId xmlns:a16="http://schemas.microsoft.com/office/drawing/2014/main" id="{73452C4C-9A46-BB0A-AF7D-1A15080BAC4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1" y="10"/>
            <a:ext cx="12192000" cy="6857990"/>
          </a:xfrm>
          <a:prstGeom prst="rect">
            <a:avLst/>
          </a:prstGeom>
        </p:spPr>
      </p:pic>
      <p:sp>
        <p:nvSpPr>
          <p:cNvPr id="11" name="Rectangle 10">
            <a:extLst>
              <a:ext uri="{FF2B5EF4-FFF2-40B4-BE49-F238E27FC236}">
                <a16:creationId xmlns:a16="http://schemas.microsoft.com/office/drawing/2014/main" id="{C7846A0D-19A4-4F64-B17F-AB38D3F47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818322" y="-818321"/>
            <a:ext cx="6857999" cy="8494643"/>
          </a:xfrm>
          <a:prstGeom prst="rect">
            <a:avLst/>
          </a:prstGeom>
          <a:gradFill flip="none" rotWithShape="1">
            <a:gsLst>
              <a:gs pos="0">
                <a:srgbClr val="000000">
                  <a:alpha val="34902"/>
                </a:srgbClr>
              </a:gs>
              <a:gs pos="100000">
                <a:srgbClr val="000000">
                  <a:alpha val="0"/>
                </a:srgbClr>
              </a:gs>
              <a:gs pos="60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FD27085B-9630-F109-760B-9F37190DEE85}"/>
              </a:ext>
            </a:extLst>
          </p:cNvPr>
          <p:cNvSpPr>
            <a:spLocks noGrp="1"/>
          </p:cNvSpPr>
          <p:nvPr>
            <p:ph type="ctrTitle"/>
          </p:nvPr>
        </p:nvSpPr>
        <p:spPr>
          <a:xfrm>
            <a:off x="130064" y="1516283"/>
            <a:ext cx="11595090" cy="1025402"/>
          </a:xfrm>
        </p:spPr>
        <p:txBody>
          <a:bodyPr>
            <a:normAutofit/>
          </a:bodyPr>
          <a:lstStyle/>
          <a:p>
            <a:pPr algn="ctr"/>
            <a:r>
              <a:rPr lang="vi-VN" sz="5400" dirty="0">
                <a:solidFill>
                  <a:srgbClr val="FFFFFF"/>
                </a:solidFill>
                <a:latin typeface="Arial" panose="020B0604020202020204" pitchFamily="34" charset="0"/>
                <a:cs typeface="Arial" panose="020B0604020202020204" pitchFamily="34" charset="0"/>
              </a:rPr>
              <a:t>CÁM ƠN CÁC EM ĐÃ LẮNG NGHE</a:t>
            </a:r>
            <a:endParaRPr lang="en-US" sz="5400" dirty="0">
              <a:solidFill>
                <a:srgbClr val="FFFFFF"/>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3379CCEA-9FB3-8ECF-34FA-51485DB8389A}"/>
              </a:ext>
            </a:extLst>
          </p:cNvPr>
          <p:cNvSpPr>
            <a:spLocks noGrp="1"/>
          </p:cNvSpPr>
          <p:nvPr>
            <p:ph type="subTitle" idx="1"/>
          </p:nvPr>
        </p:nvSpPr>
        <p:spPr>
          <a:xfrm>
            <a:off x="6403231" y="3161739"/>
            <a:ext cx="4801122" cy="1025402"/>
          </a:xfrm>
        </p:spPr>
        <p:txBody>
          <a:bodyPr>
            <a:normAutofit/>
          </a:bodyPr>
          <a:lstStyle/>
          <a:p>
            <a:pPr algn="r">
              <a:lnSpc>
                <a:spcPct val="100000"/>
              </a:lnSpc>
            </a:pPr>
            <a:r>
              <a:rPr lang="vi-VN" sz="2400" b="1" dirty="0">
                <a:solidFill>
                  <a:schemeClr val="bg1"/>
                </a:solidFill>
                <a:latin typeface="Arial" panose="020B0604020202020204" pitchFamily="34" charset="0"/>
                <a:cs typeface="Arial" panose="020B0604020202020204" pitchFamily="34" charset="0"/>
              </a:rPr>
              <a:t>KHOA HỌC TỰ NHIÊN 7</a:t>
            </a:r>
          </a:p>
          <a:p>
            <a:pPr algn="r">
              <a:lnSpc>
                <a:spcPct val="100000"/>
              </a:lnSpc>
            </a:pPr>
            <a:r>
              <a:rPr lang="vi-VN" sz="2400" b="1" dirty="0">
                <a:solidFill>
                  <a:schemeClr val="bg1"/>
                </a:solidFill>
                <a:latin typeface="Arial" panose="020B0604020202020204" pitchFamily="34" charset="0"/>
                <a:cs typeface="Arial" panose="020B0604020202020204" pitchFamily="34" charset="0"/>
              </a:rPr>
              <a:t>NĂM HỌC: 2022 – 2023 </a:t>
            </a:r>
            <a:endParaRPr lang="en-US" sz="2400" b="1" dirty="0">
              <a:solidFill>
                <a:schemeClr val="bg1"/>
              </a:solidFill>
              <a:latin typeface="Arial" panose="020B0604020202020204" pitchFamily="34" charset="0"/>
              <a:cs typeface="Arial" panose="020B0604020202020204" pitchFamily="34" charset="0"/>
            </a:endParaRPr>
          </a:p>
        </p:txBody>
      </p:sp>
      <p:sp>
        <p:nvSpPr>
          <p:cNvPr id="13" name="Freeform: Shape 12">
            <a:extLst>
              <a:ext uri="{FF2B5EF4-FFF2-40B4-BE49-F238E27FC236}">
                <a16:creationId xmlns:a16="http://schemas.microsoft.com/office/drawing/2014/main" id="{935F47D6-FD2F-4F0A-929E-3C0EEEF7D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3792" y="345589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2050" name="Picture 2" descr="TLTH - Bộ SGK Lớp 6 - Kết nối tri thức với cuộc sống - Công ty Cổ phần Đầu  tư và Phát triển Giáo dục Phương Nam">
            <a:extLst>
              <a:ext uri="{FF2B5EF4-FFF2-40B4-BE49-F238E27FC236}">
                <a16:creationId xmlns:a16="http://schemas.microsoft.com/office/drawing/2014/main" id="{6E4495F1-A06E-F39B-6094-A136AA02E6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0499" y="2557079"/>
            <a:ext cx="2142763" cy="214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96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close-up of a logo&#10;&#10;Description automatically generated with low confidence">
            <a:extLst>
              <a:ext uri="{FF2B5EF4-FFF2-40B4-BE49-F238E27FC236}">
                <a16:creationId xmlns:a16="http://schemas.microsoft.com/office/drawing/2014/main" id="{DF23F3B9-DF02-47AF-80F9-0D9D0FEDE20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144" b="89862" l="4462" r="90000">
                        <a14:foregroundMark x1="15692" y1="42089" x2="15692" y2="42089"/>
                        <a14:foregroundMark x1="12615" y1="46544" x2="12615" y2="46544"/>
                        <a14:foregroundMark x1="12308" y1="49155" x2="12308" y2="49155"/>
                        <a14:foregroundMark x1="17846" y1="52074" x2="17846" y2="52074"/>
                        <a14:foregroundMark x1="8000" y1="49002" x2="8000" y2="49002"/>
                        <a14:foregroundMark x1="9231" y1="44086" x2="9231" y2="44086"/>
                        <a14:foregroundMark x1="4769" y1="50230" x2="4769" y2="50230"/>
                        <a14:foregroundMark x1="57385" y1="19048" x2="57385" y2="19048"/>
                        <a14:foregroundMark x1="57077" y1="9831" x2="57077" y2="9831"/>
                        <a14:foregroundMark x1="62769" y1="6144" x2="62769" y2="6144"/>
                      </a14:backgroundRemoval>
                    </a14:imgEffect>
                  </a14:imgLayer>
                </a14:imgProps>
              </a:ext>
              <a:ext uri="{28A0092B-C50C-407E-A947-70E740481C1C}">
                <a14:useLocalDpi xmlns:a14="http://schemas.microsoft.com/office/drawing/2010/main" val="0"/>
              </a:ext>
            </a:extLst>
          </a:blip>
          <a:srcRect r="18163" b="17261"/>
          <a:stretch/>
        </p:blipFill>
        <p:spPr>
          <a:xfrm>
            <a:off x="669973" y="2682956"/>
            <a:ext cx="3096213" cy="3135150"/>
          </a:xfrm>
          <a:prstGeom prst="rect">
            <a:avLst/>
          </a:prstGeom>
        </p:spPr>
      </p:pic>
      <p:sp>
        <p:nvSpPr>
          <p:cNvPr id="19" name="Rectangle 18">
            <a:extLst>
              <a:ext uri="{FF2B5EF4-FFF2-40B4-BE49-F238E27FC236}">
                <a16:creationId xmlns:a16="http://schemas.microsoft.com/office/drawing/2014/main" id="{301C3899-E229-4E7A-B14F-7D982EF4B3DE}"/>
              </a:ext>
            </a:extLst>
          </p:cNvPr>
          <p:cNvSpPr/>
          <p:nvPr/>
        </p:nvSpPr>
        <p:spPr>
          <a:xfrm>
            <a:off x="3804992" y="4821029"/>
            <a:ext cx="355266" cy="62092"/>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3F78BFF-A386-49A0-B143-579C084C3664}"/>
              </a:ext>
            </a:extLst>
          </p:cNvPr>
          <p:cNvSpPr/>
          <p:nvPr/>
        </p:nvSpPr>
        <p:spPr>
          <a:xfrm>
            <a:off x="2952339" y="5810151"/>
            <a:ext cx="355266" cy="62092"/>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ross 20">
            <a:extLst>
              <a:ext uri="{FF2B5EF4-FFF2-40B4-BE49-F238E27FC236}">
                <a16:creationId xmlns:a16="http://schemas.microsoft.com/office/drawing/2014/main" id="{C8CA36E8-C436-45F3-9973-BE655BBD7270}"/>
              </a:ext>
            </a:extLst>
          </p:cNvPr>
          <p:cNvSpPr/>
          <p:nvPr/>
        </p:nvSpPr>
        <p:spPr>
          <a:xfrm>
            <a:off x="2735075" y="2525653"/>
            <a:ext cx="255098" cy="252511"/>
          </a:xfrm>
          <a:prstGeom prst="plus">
            <a:avLst>
              <a:gd name="adj" fmla="val 4159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ross 21">
            <a:extLst>
              <a:ext uri="{FF2B5EF4-FFF2-40B4-BE49-F238E27FC236}">
                <a16:creationId xmlns:a16="http://schemas.microsoft.com/office/drawing/2014/main" id="{0E079B4C-DA49-44DF-9089-B40768E59CA1}"/>
              </a:ext>
            </a:extLst>
          </p:cNvPr>
          <p:cNvSpPr/>
          <p:nvPr/>
        </p:nvSpPr>
        <p:spPr>
          <a:xfrm>
            <a:off x="376066" y="4610928"/>
            <a:ext cx="255098" cy="252511"/>
          </a:xfrm>
          <a:prstGeom prst="plus">
            <a:avLst>
              <a:gd name="adj" fmla="val 4159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7F68A20-DB81-474F-9B20-AEE37FAA3F1E}"/>
              </a:ext>
            </a:extLst>
          </p:cNvPr>
          <p:cNvGrpSpPr/>
          <p:nvPr/>
        </p:nvGrpSpPr>
        <p:grpSpPr>
          <a:xfrm>
            <a:off x="2855453" y="2890098"/>
            <a:ext cx="549037" cy="272573"/>
            <a:chOff x="2922420" y="3763425"/>
            <a:chExt cx="549037" cy="272573"/>
          </a:xfrm>
        </p:grpSpPr>
        <p:sp>
          <p:nvSpPr>
            <p:cNvPr id="23" name="Oval 22">
              <a:extLst>
                <a:ext uri="{FF2B5EF4-FFF2-40B4-BE49-F238E27FC236}">
                  <a16:creationId xmlns:a16="http://schemas.microsoft.com/office/drawing/2014/main" id="{BA2168AC-4DEC-439C-A26E-F37CCEADB740}"/>
                </a:ext>
              </a:extLst>
            </p:cNvPr>
            <p:cNvSpPr/>
            <p:nvPr/>
          </p:nvSpPr>
          <p:spPr>
            <a:xfrm>
              <a:off x="2922420" y="3763425"/>
              <a:ext cx="117341" cy="117341"/>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9F61042-EA60-4FC0-97C3-28608BE5BA04}"/>
                </a:ext>
              </a:extLst>
            </p:cNvPr>
            <p:cNvSpPr/>
            <p:nvPr/>
          </p:nvSpPr>
          <p:spPr>
            <a:xfrm>
              <a:off x="3354116" y="3918657"/>
              <a:ext cx="117341" cy="117341"/>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C86A3014-5612-4E76-90CB-D1044B39D886}"/>
              </a:ext>
            </a:extLst>
          </p:cNvPr>
          <p:cNvGrpSpPr/>
          <p:nvPr/>
        </p:nvGrpSpPr>
        <p:grpSpPr>
          <a:xfrm>
            <a:off x="976970" y="4338355"/>
            <a:ext cx="117341" cy="525084"/>
            <a:chOff x="1874293" y="4397795"/>
            <a:chExt cx="117341" cy="525084"/>
          </a:xfrm>
        </p:grpSpPr>
        <p:sp>
          <p:nvSpPr>
            <p:cNvPr id="25" name="Oval 24">
              <a:extLst>
                <a:ext uri="{FF2B5EF4-FFF2-40B4-BE49-F238E27FC236}">
                  <a16:creationId xmlns:a16="http://schemas.microsoft.com/office/drawing/2014/main" id="{6CA1B3D3-D3F8-4D97-8B11-177E38F45DE9}"/>
                </a:ext>
              </a:extLst>
            </p:cNvPr>
            <p:cNvSpPr/>
            <p:nvPr/>
          </p:nvSpPr>
          <p:spPr>
            <a:xfrm>
              <a:off x="1874293" y="4397795"/>
              <a:ext cx="117341" cy="117341"/>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6F3C5B6-1C9B-4347-BF84-3F580900D3ED}"/>
                </a:ext>
              </a:extLst>
            </p:cNvPr>
            <p:cNvSpPr/>
            <p:nvPr/>
          </p:nvSpPr>
          <p:spPr>
            <a:xfrm>
              <a:off x="1874293" y="4805538"/>
              <a:ext cx="117341" cy="117341"/>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6F141652-30EC-4208-A523-6EAC7663DA31}"/>
              </a:ext>
            </a:extLst>
          </p:cNvPr>
          <p:cNvGrpSpPr/>
          <p:nvPr/>
        </p:nvGrpSpPr>
        <p:grpSpPr>
          <a:xfrm>
            <a:off x="4003329" y="4613341"/>
            <a:ext cx="226004" cy="539560"/>
            <a:chOff x="3899894" y="4562448"/>
            <a:chExt cx="226004" cy="539560"/>
          </a:xfrm>
        </p:grpSpPr>
        <p:sp>
          <p:nvSpPr>
            <p:cNvPr id="27" name="Oval 26">
              <a:extLst>
                <a:ext uri="{FF2B5EF4-FFF2-40B4-BE49-F238E27FC236}">
                  <a16:creationId xmlns:a16="http://schemas.microsoft.com/office/drawing/2014/main" id="{A154C469-7BCD-4E05-A47D-1696FCDDA3BF}"/>
                </a:ext>
              </a:extLst>
            </p:cNvPr>
            <p:cNvSpPr/>
            <p:nvPr/>
          </p:nvSpPr>
          <p:spPr>
            <a:xfrm>
              <a:off x="4008557" y="4562448"/>
              <a:ext cx="117341" cy="117341"/>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542105D-9B25-4550-8431-ACAE616A300B}"/>
                </a:ext>
              </a:extLst>
            </p:cNvPr>
            <p:cNvSpPr/>
            <p:nvPr/>
          </p:nvSpPr>
          <p:spPr>
            <a:xfrm>
              <a:off x="3899894" y="4984667"/>
              <a:ext cx="117341" cy="117341"/>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F6CEBBE-5582-4DB3-AA9E-84054E16385E}"/>
              </a:ext>
            </a:extLst>
          </p:cNvPr>
          <p:cNvGrpSpPr/>
          <p:nvPr/>
        </p:nvGrpSpPr>
        <p:grpSpPr>
          <a:xfrm>
            <a:off x="2617324" y="5914767"/>
            <a:ext cx="593598" cy="209446"/>
            <a:chOff x="2917641" y="5522973"/>
            <a:chExt cx="593598" cy="209446"/>
          </a:xfrm>
        </p:grpSpPr>
        <p:sp>
          <p:nvSpPr>
            <p:cNvPr id="29" name="Oval 28">
              <a:extLst>
                <a:ext uri="{FF2B5EF4-FFF2-40B4-BE49-F238E27FC236}">
                  <a16:creationId xmlns:a16="http://schemas.microsoft.com/office/drawing/2014/main" id="{165D7F0E-52D3-440F-956A-DE74D47E0E66}"/>
                </a:ext>
              </a:extLst>
            </p:cNvPr>
            <p:cNvSpPr/>
            <p:nvPr/>
          </p:nvSpPr>
          <p:spPr>
            <a:xfrm>
              <a:off x="3393898" y="5522973"/>
              <a:ext cx="117341" cy="117341"/>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5F44FA1-56DF-4E6E-A40D-83750EBA0C1F}"/>
                </a:ext>
              </a:extLst>
            </p:cNvPr>
            <p:cNvSpPr/>
            <p:nvPr/>
          </p:nvSpPr>
          <p:spPr>
            <a:xfrm>
              <a:off x="2917641" y="5615078"/>
              <a:ext cx="117341" cy="117341"/>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C629A534-1A81-4BEA-AEE0-3881EA4847AC}"/>
              </a:ext>
            </a:extLst>
          </p:cNvPr>
          <p:cNvSpPr txBox="1"/>
          <p:nvPr/>
        </p:nvSpPr>
        <p:spPr>
          <a:xfrm>
            <a:off x="4936104" y="3030245"/>
            <a:ext cx="6585923" cy="1833194"/>
          </a:xfrm>
          <a:prstGeom prst="rect">
            <a:avLst/>
          </a:prstGeom>
          <a:noFill/>
        </p:spPr>
        <p:txBody>
          <a:bodyPr wrap="square" rtlCol="0">
            <a:spAutoFit/>
          </a:bodyPr>
          <a:lstStyle/>
          <a:p>
            <a:pPr algn="just">
              <a:lnSpc>
                <a:spcPct val="120000"/>
              </a:lnSpc>
            </a:pPr>
            <a:r>
              <a:rPr lang="vi-VN" sz="2400" dirty="0"/>
              <a:t>Do cặp electron trong liên kết cộng hóa trị bị lệch về phía nguyên tử oxygen dẫn đến đầu </a:t>
            </a:r>
            <a:r>
              <a:rPr lang="vi-VN" sz="2400" b="1" dirty="0">
                <a:solidFill>
                  <a:srgbClr val="C00000"/>
                </a:solidFill>
              </a:rPr>
              <a:t>oxygen</a:t>
            </a:r>
            <a:r>
              <a:rPr lang="vi-VN" sz="2400" dirty="0">
                <a:solidFill>
                  <a:schemeClr val="bg2">
                    <a:lumMod val="25000"/>
                  </a:schemeClr>
                </a:solidFill>
              </a:rPr>
              <a:t> </a:t>
            </a:r>
            <a:r>
              <a:rPr lang="vi-VN" sz="2400" dirty="0"/>
              <a:t>của phân tử nước </a:t>
            </a:r>
            <a:r>
              <a:rPr lang="vi-VN" sz="2400" b="1" dirty="0">
                <a:solidFill>
                  <a:srgbClr val="C00000"/>
                </a:solidFill>
              </a:rPr>
              <a:t>tích điện âm, </a:t>
            </a:r>
            <a:r>
              <a:rPr lang="vi-VN" sz="2400" dirty="0"/>
              <a:t>đầu mang nguyên tử </a:t>
            </a:r>
            <a:r>
              <a:rPr lang="vi-VN" sz="2400" b="1" dirty="0">
                <a:solidFill>
                  <a:srgbClr val="0070C0"/>
                </a:solidFill>
              </a:rPr>
              <a:t>hydrogen</a:t>
            </a:r>
            <a:r>
              <a:rPr lang="vi-VN" sz="2400" dirty="0">
                <a:solidFill>
                  <a:schemeClr val="bg2">
                    <a:lumMod val="25000"/>
                  </a:schemeClr>
                </a:solidFill>
              </a:rPr>
              <a:t> </a:t>
            </a:r>
            <a:r>
              <a:rPr lang="vi-VN" sz="2400" b="1" dirty="0">
                <a:solidFill>
                  <a:srgbClr val="0070C0"/>
                </a:solidFill>
              </a:rPr>
              <a:t>tích điện dương.</a:t>
            </a:r>
            <a:endParaRPr lang="en-US" sz="2400" b="1" dirty="0">
              <a:solidFill>
                <a:srgbClr val="0070C0"/>
              </a:solidFill>
            </a:endParaRPr>
          </a:p>
        </p:txBody>
      </p:sp>
      <p:grpSp>
        <p:nvGrpSpPr>
          <p:cNvPr id="4" name="Group 3">
            <a:extLst>
              <a:ext uri="{FF2B5EF4-FFF2-40B4-BE49-F238E27FC236}">
                <a16:creationId xmlns:a16="http://schemas.microsoft.com/office/drawing/2014/main" id="{E7D6DB3D-FEBC-4677-9BB2-484BFDCB3BDC}"/>
              </a:ext>
            </a:extLst>
          </p:cNvPr>
          <p:cNvGrpSpPr/>
          <p:nvPr/>
        </p:nvGrpSpPr>
        <p:grpSpPr>
          <a:xfrm>
            <a:off x="582963" y="1127249"/>
            <a:ext cx="11026067" cy="1227908"/>
            <a:chOff x="582966" y="399112"/>
            <a:chExt cx="11026067" cy="1227908"/>
          </a:xfrm>
          <a:gradFill>
            <a:gsLst>
              <a:gs pos="55000">
                <a:srgbClr val="00A687"/>
              </a:gs>
              <a:gs pos="29000">
                <a:srgbClr val="00A25A"/>
              </a:gs>
              <a:gs pos="0">
                <a:srgbClr val="009C1D"/>
              </a:gs>
              <a:gs pos="79000">
                <a:srgbClr val="00AAAC"/>
              </a:gs>
              <a:gs pos="100000">
                <a:srgbClr val="0099FF"/>
              </a:gs>
            </a:gsLst>
            <a:lin ang="13500000" scaled="1"/>
          </a:gradFill>
        </p:grpSpPr>
        <p:sp>
          <p:nvSpPr>
            <p:cNvPr id="3" name="Rectangle: Rounded Corners 2">
              <a:extLst>
                <a:ext uri="{FF2B5EF4-FFF2-40B4-BE49-F238E27FC236}">
                  <a16:creationId xmlns:a16="http://schemas.microsoft.com/office/drawing/2014/main" id="{7FB6FBB5-EB95-498F-9EC0-9CB1AEDC49A0}"/>
                </a:ext>
              </a:extLst>
            </p:cNvPr>
            <p:cNvSpPr/>
            <p:nvPr/>
          </p:nvSpPr>
          <p:spPr>
            <a:xfrm>
              <a:off x="582966" y="399112"/>
              <a:ext cx="11026067" cy="122790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EAEC908-4258-483E-8C64-47870DF018D4}"/>
                </a:ext>
              </a:extLst>
            </p:cNvPr>
            <p:cNvSpPr txBox="1"/>
            <p:nvPr/>
          </p:nvSpPr>
          <p:spPr>
            <a:xfrm>
              <a:off x="853735" y="558063"/>
              <a:ext cx="10484528" cy="946798"/>
            </a:xfrm>
            <a:prstGeom prst="rect">
              <a:avLst/>
            </a:prstGeom>
            <a:grpFill/>
          </p:spPr>
          <p:txBody>
            <a:bodyPr wrap="square" rtlCol="0">
              <a:spAutoFit/>
            </a:bodyPr>
            <a:lstStyle/>
            <a:p>
              <a:pPr>
                <a:lnSpc>
                  <a:spcPct val="120000"/>
                </a:lnSpc>
              </a:pPr>
              <a:r>
                <a:rPr lang="vi-VN" sz="2400" dirty="0">
                  <a:solidFill>
                    <a:schemeClr val="bg1"/>
                  </a:solidFill>
                </a:rPr>
                <a:t>1. Mỗi phân tử nước được tạo thành từ một nguyên tử oxygen liên kết với hai nguyên tử hydrogen bằng </a:t>
              </a:r>
              <a:r>
                <a:rPr lang="vi-VN" sz="2400" b="1" dirty="0">
                  <a:solidFill>
                    <a:srgbClr val="FFFF00"/>
                  </a:solidFill>
                </a:rPr>
                <a:t>liên kết cộng hóa trị</a:t>
              </a:r>
              <a:endParaRPr lang="en-US" sz="2400" b="1" dirty="0">
                <a:solidFill>
                  <a:srgbClr val="FFFF00"/>
                </a:solidFill>
              </a:endParaRPr>
            </a:p>
          </p:txBody>
        </p:sp>
      </p:grpSp>
      <p:sp>
        <p:nvSpPr>
          <p:cNvPr id="37" name="TextBox 36">
            <a:extLst>
              <a:ext uri="{FF2B5EF4-FFF2-40B4-BE49-F238E27FC236}">
                <a16:creationId xmlns:a16="http://schemas.microsoft.com/office/drawing/2014/main" id="{EF7D212E-6408-46F9-9851-21F91670FDBF}"/>
              </a:ext>
            </a:extLst>
          </p:cNvPr>
          <p:cNvSpPr txBox="1"/>
          <p:nvPr/>
        </p:nvSpPr>
        <p:spPr>
          <a:xfrm>
            <a:off x="4936104" y="5164340"/>
            <a:ext cx="6856938" cy="461665"/>
          </a:xfrm>
          <a:prstGeom prst="rect">
            <a:avLst/>
          </a:prstGeom>
          <a:noFill/>
        </p:spPr>
        <p:txBody>
          <a:bodyPr wrap="square" rtlCol="0">
            <a:spAutoFit/>
          </a:bodyPr>
          <a:lstStyle/>
          <a:p>
            <a:r>
              <a:rPr lang="vi-VN" sz="2400" dirty="0"/>
              <a:t>Đặc điểm này tạo nên </a:t>
            </a:r>
            <a:r>
              <a:rPr lang="vi-VN" sz="2400" b="1" dirty="0">
                <a:solidFill>
                  <a:srgbClr val="009900"/>
                </a:solidFill>
              </a:rPr>
              <a:t>tính phân cực của nước</a:t>
            </a:r>
            <a:r>
              <a:rPr lang="vi-VN" sz="2400" dirty="0">
                <a:solidFill>
                  <a:schemeClr val="bg2">
                    <a:lumMod val="25000"/>
                  </a:schemeClr>
                </a:solidFill>
              </a:rPr>
              <a:t>.</a:t>
            </a:r>
            <a:endParaRPr lang="en-US" sz="2400" b="1" dirty="0">
              <a:solidFill>
                <a:srgbClr val="0070C0"/>
              </a:solidFill>
            </a:endParaRPr>
          </a:p>
        </p:txBody>
      </p:sp>
      <p:grpSp>
        <p:nvGrpSpPr>
          <p:cNvPr id="17" name="Group 16">
            <a:extLst>
              <a:ext uri="{FF2B5EF4-FFF2-40B4-BE49-F238E27FC236}">
                <a16:creationId xmlns:a16="http://schemas.microsoft.com/office/drawing/2014/main" id="{8B4B2CD5-DEA0-496E-9FFE-345D49358622}"/>
              </a:ext>
            </a:extLst>
          </p:cNvPr>
          <p:cNvGrpSpPr/>
          <p:nvPr/>
        </p:nvGrpSpPr>
        <p:grpSpPr>
          <a:xfrm>
            <a:off x="5135684" y="236744"/>
            <a:ext cx="1920630" cy="597056"/>
            <a:chOff x="4734813" y="305769"/>
            <a:chExt cx="1920630" cy="597056"/>
          </a:xfrm>
        </p:grpSpPr>
        <p:sp>
          <p:nvSpPr>
            <p:cNvPr id="14" name="Rectangle: Rounded Corners 13">
              <a:extLst>
                <a:ext uri="{FF2B5EF4-FFF2-40B4-BE49-F238E27FC236}">
                  <a16:creationId xmlns:a16="http://schemas.microsoft.com/office/drawing/2014/main" id="{A08CC93B-959F-4215-9213-3FD77DDFE627}"/>
                </a:ext>
              </a:extLst>
            </p:cNvPr>
            <p:cNvSpPr/>
            <p:nvPr/>
          </p:nvSpPr>
          <p:spPr>
            <a:xfrm>
              <a:off x="4734813" y="305769"/>
              <a:ext cx="1920630" cy="597056"/>
            </a:xfrm>
            <a:prstGeom prst="roundRect">
              <a:avLst>
                <a:gd name="adj" fmla="val 32176"/>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D3708B3-3A52-4D04-94E7-5A0DBE9A2B96}"/>
                </a:ext>
              </a:extLst>
            </p:cNvPr>
            <p:cNvSpPr txBox="1"/>
            <p:nvPr/>
          </p:nvSpPr>
          <p:spPr>
            <a:xfrm>
              <a:off x="5127968" y="371901"/>
              <a:ext cx="1134319" cy="461665"/>
            </a:xfrm>
            <a:prstGeom prst="rect">
              <a:avLst/>
            </a:prstGeom>
            <a:noFill/>
          </p:spPr>
          <p:txBody>
            <a:bodyPr wrap="square" rtlCol="0">
              <a:spAutoFit/>
            </a:bodyPr>
            <a:lstStyle/>
            <a:p>
              <a:r>
                <a:rPr lang="vi-VN" sz="2400" b="1">
                  <a:solidFill>
                    <a:schemeClr val="bg1"/>
                  </a:solidFill>
                </a:rPr>
                <a:t>Trả lời</a:t>
              </a:r>
              <a:endParaRPr lang="en-US" sz="2400" b="1">
                <a:solidFill>
                  <a:schemeClr val="bg1"/>
                </a:solidFill>
              </a:endParaRPr>
            </a:p>
          </p:txBody>
        </p:sp>
        <p:sp>
          <p:nvSpPr>
            <p:cNvPr id="41" name="Rectangle: Rounded Corners 40">
              <a:extLst>
                <a:ext uri="{FF2B5EF4-FFF2-40B4-BE49-F238E27FC236}">
                  <a16:creationId xmlns:a16="http://schemas.microsoft.com/office/drawing/2014/main" id="{62A98AA3-EAE7-4A2E-A248-5AD398058148}"/>
                </a:ext>
              </a:extLst>
            </p:cNvPr>
            <p:cNvSpPr/>
            <p:nvPr/>
          </p:nvSpPr>
          <p:spPr>
            <a:xfrm>
              <a:off x="4846331" y="364720"/>
              <a:ext cx="1697591" cy="466452"/>
            </a:xfrm>
            <a:prstGeom prst="roundRect">
              <a:avLst>
                <a:gd name="adj" fmla="val 3217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9863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down)">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32"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out)">
                                      <p:cBhvr>
                                        <p:cTn id="13" dur="75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ipe(left)">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par>
                                <p:cTn id="26" presetID="53"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par>
                                <p:cTn id="31" presetID="53" presetClass="entr" presetSubtype="16"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par>
                                <p:cTn id="36" presetID="53" presetClass="entr" presetSubtype="16"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0" presetClass="path" presetSubtype="0" repeatCount="3000" accel="50000" decel="50000" fill="hold" nodeType="clickEffect">
                                  <p:stCondLst>
                                    <p:cond delay="0"/>
                                  </p:stCondLst>
                                  <p:childTnLst>
                                    <p:animMotion origin="layout" path="M 0.00196 -0.00231 L 0.03789 -0.00625 " pathEditMode="relative" rAng="0" ptsTypes="AA">
                                      <p:cBhvr>
                                        <p:cTn id="44" dur="1000" fill="hold"/>
                                        <p:tgtEl>
                                          <p:spTgt spid="11"/>
                                        </p:tgtEl>
                                        <p:attrNameLst>
                                          <p:attrName>ppt_x</p:attrName>
                                          <p:attrName>ppt_y</p:attrName>
                                        </p:attrNameLst>
                                      </p:cBhvr>
                                      <p:rCtr x="1797" y="-208"/>
                                    </p:animMotion>
                                  </p:childTnLst>
                                </p:cTn>
                              </p:par>
                              <p:par>
                                <p:cTn id="45" presetID="0" presetClass="path" presetSubtype="0" repeatCount="3000" accel="50000" decel="50000" fill="hold" nodeType="withEffect">
                                  <p:stCondLst>
                                    <p:cond delay="0"/>
                                  </p:stCondLst>
                                  <p:childTnLst>
                                    <p:animMotion origin="layout" path="M 0.0013 -0.00394 L -0.01367 -0.06435 " pathEditMode="relative" rAng="0" ptsTypes="AA">
                                      <p:cBhvr>
                                        <p:cTn id="46" dur="1000" fill="hold"/>
                                        <p:tgtEl>
                                          <p:spTgt spid="15"/>
                                        </p:tgtEl>
                                        <p:attrNameLst>
                                          <p:attrName>ppt_x</p:attrName>
                                          <p:attrName>ppt_y</p:attrName>
                                        </p:attrNameLst>
                                      </p:cBhvr>
                                      <p:rCtr x="-755" y="-3032"/>
                                    </p:animMotion>
                                  </p:childTnLst>
                                </p:cTn>
                              </p:par>
                              <p:par>
                                <p:cTn id="47" presetID="0" presetClass="path" presetSubtype="0" repeatCount="3000" accel="50000" decel="50000" fill="hold" nodeType="withEffect">
                                  <p:stCondLst>
                                    <p:cond delay="0"/>
                                  </p:stCondLst>
                                  <p:childTnLst>
                                    <p:animMotion origin="layout" path="M -0.00039 0.00278 L -0.04427 -0.01435 " pathEditMode="relative" rAng="0" ptsTypes="AA">
                                      <p:cBhvr>
                                        <p:cTn id="48" dur="1000" fill="hold"/>
                                        <p:tgtEl>
                                          <p:spTgt spid="13"/>
                                        </p:tgtEl>
                                        <p:attrNameLst>
                                          <p:attrName>ppt_x</p:attrName>
                                          <p:attrName>ppt_y</p:attrName>
                                        </p:attrNameLst>
                                      </p:cBhvr>
                                      <p:rCtr x="-2201" y="-856"/>
                                    </p:animMotion>
                                  </p:childTnLst>
                                </p:cTn>
                              </p:par>
                              <p:par>
                                <p:cTn id="49" presetID="0" presetClass="path" presetSubtype="0" repeatCount="3000" accel="50000" decel="50000" fill="hold" nodeType="withEffect">
                                  <p:stCondLst>
                                    <p:cond delay="0"/>
                                  </p:stCondLst>
                                  <p:childTnLst>
                                    <p:animMotion origin="layout" path="M 0.00104 -0.00047 L -0.02813 0.11574 " pathEditMode="relative" rAng="0" ptsTypes="AA">
                                      <p:cBhvr>
                                        <p:cTn id="50" dur="1000" fill="hold"/>
                                        <p:tgtEl>
                                          <p:spTgt spid="12"/>
                                        </p:tgtEl>
                                        <p:attrNameLst>
                                          <p:attrName>ppt_x</p:attrName>
                                          <p:attrName>ppt_y</p:attrName>
                                        </p:attrNameLst>
                                      </p:cBhvr>
                                      <p:rCtr x="-1458" y="5810"/>
                                    </p:animMotion>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wipe(left)">
                                      <p:cBhvr>
                                        <p:cTn id="7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38"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op of water falling into a pool of water&#10;&#10;Description automatically generated with medium confidence">
            <a:extLst>
              <a:ext uri="{FF2B5EF4-FFF2-40B4-BE49-F238E27FC236}">
                <a16:creationId xmlns:a16="http://schemas.microsoft.com/office/drawing/2014/main" id="{372C53B9-4B9F-475C-A750-BE2F272FA9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85E1E16D-23FD-4FE3-8E71-6AAD5C30C101}"/>
              </a:ext>
            </a:extLst>
          </p:cNvPr>
          <p:cNvSpPr/>
          <p:nvPr/>
        </p:nvSpPr>
        <p:spPr>
          <a:xfrm>
            <a:off x="0" y="4927600"/>
            <a:ext cx="12192000" cy="128016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C1FA1DC-4F84-47D3-B4DF-34BFB4746473}"/>
              </a:ext>
            </a:extLst>
          </p:cNvPr>
          <p:cNvSpPr txBox="1"/>
          <p:nvPr/>
        </p:nvSpPr>
        <p:spPr>
          <a:xfrm>
            <a:off x="483951" y="5094281"/>
            <a:ext cx="11511280" cy="946798"/>
          </a:xfrm>
          <a:prstGeom prst="rect">
            <a:avLst/>
          </a:prstGeom>
          <a:noFill/>
        </p:spPr>
        <p:txBody>
          <a:bodyPr wrap="square" rtlCol="0">
            <a:spAutoFit/>
          </a:bodyPr>
          <a:lstStyle/>
          <a:p>
            <a:pPr>
              <a:lnSpc>
                <a:spcPct val="120000"/>
              </a:lnSpc>
            </a:pPr>
            <a:r>
              <a:rPr lang="vi-VN" sz="2400" b="1" i="1" dirty="0">
                <a:solidFill>
                  <a:schemeClr val="bg1"/>
                </a:solidFill>
              </a:rPr>
              <a:t>2. Do tính chất phân cực nên các phân tử nước hút lẫn nhau và hút các phân tử phân cực khác, nhờ đó nước trở thành </a:t>
            </a:r>
            <a:r>
              <a:rPr lang="vi-VN" sz="2400" b="1" i="1" dirty="0">
                <a:solidFill>
                  <a:srgbClr val="FFFF00"/>
                </a:solidFill>
              </a:rPr>
              <a:t>dung môi hòa tan nhiều chất.</a:t>
            </a:r>
            <a:endParaRPr lang="en-US" sz="2400" b="1" i="1" dirty="0">
              <a:solidFill>
                <a:srgbClr val="FFFF00"/>
              </a:solidFill>
            </a:endParaRPr>
          </a:p>
        </p:txBody>
      </p:sp>
    </p:spTree>
    <p:extLst>
      <p:ext uri="{BB962C8B-B14F-4D97-AF65-F5344CB8AC3E}">
        <p14:creationId xmlns:p14="http://schemas.microsoft.com/office/powerpoint/2010/main" val="181741013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alt shaker on a table&#10;&#10;Description automatically generated with medium confidence">
            <a:extLst>
              <a:ext uri="{FF2B5EF4-FFF2-40B4-BE49-F238E27FC236}">
                <a16:creationId xmlns:a16="http://schemas.microsoft.com/office/drawing/2014/main" id="{0580153C-89C1-43D0-B27A-E3FE29903783}"/>
              </a:ext>
            </a:extLst>
          </p:cNvPr>
          <p:cNvPicPr>
            <a:picLocks noChangeAspect="1"/>
          </p:cNvPicPr>
          <p:nvPr/>
        </p:nvPicPr>
        <p:blipFill rotWithShape="1">
          <a:blip r:embed="rId2">
            <a:extLst>
              <a:ext uri="{28A0092B-C50C-407E-A947-70E740481C1C}">
                <a14:useLocalDpi xmlns:a14="http://schemas.microsoft.com/office/drawing/2010/main" val="0"/>
              </a:ext>
            </a:extLst>
          </a:blip>
          <a:srcRect t="7851" b="7851"/>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9F5DA9E-420A-483C-9BAC-EE6BBFA35F45}"/>
              </a:ext>
            </a:extLst>
          </p:cNvPr>
          <p:cNvSpPr/>
          <p:nvPr/>
        </p:nvSpPr>
        <p:spPr>
          <a:xfrm>
            <a:off x="289367" y="277792"/>
            <a:ext cx="2187615" cy="763929"/>
          </a:xfrm>
          <a:prstGeom prst="roundRect">
            <a:avLst>
              <a:gd name="adj" fmla="val 22727"/>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t>Ví dụ</a:t>
            </a:r>
            <a:endParaRPr lang="en-US" sz="2800" b="1"/>
          </a:p>
        </p:txBody>
      </p:sp>
      <p:sp>
        <p:nvSpPr>
          <p:cNvPr id="7" name="TextBox 6">
            <a:extLst>
              <a:ext uri="{FF2B5EF4-FFF2-40B4-BE49-F238E27FC236}">
                <a16:creationId xmlns:a16="http://schemas.microsoft.com/office/drawing/2014/main" id="{85E98B13-B04E-4F20-8763-CB0D0C436B1D}"/>
              </a:ext>
            </a:extLst>
          </p:cNvPr>
          <p:cNvSpPr txBox="1"/>
          <p:nvPr/>
        </p:nvSpPr>
        <p:spPr>
          <a:xfrm rot="20419175">
            <a:off x="2951544" y="4932014"/>
            <a:ext cx="1041721" cy="523220"/>
          </a:xfrm>
          <a:prstGeom prst="rect">
            <a:avLst/>
          </a:prstGeom>
          <a:solidFill>
            <a:srgbClr val="003399"/>
          </a:solidFill>
        </p:spPr>
        <p:txBody>
          <a:bodyPr wrap="square" rtlCol="0">
            <a:spAutoFit/>
          </a:bodyPr>
          <a:lstStyle/>
          <a:p>
            <a:r>
              <a:rPr lang="vi-VN" sz="2800" b="1">
                <a:solidFill>
                  <a:schemeClr val="bg1"/>
                </a:solidFill>
              </a:rPr>
              <a:t>Muối</a:t>
            </a:r>
            <a:endParaRPr lang="en-US" sz="2800" b="1">
              <a:solidFill>
                <a:schemeClr val="bg1"/>
              </a:solidFill>
            </a:endParaRPr>
          </a:p>
        </p:txBody>
      </p:sp>
      <p:grpSp>
        <p:nvGrpSpPr>
          <p:cNvPr id="8" name="Group 7">
            <a:extLst>
              <a:ext uri="{FF2B5EF4-FFF2-40B4-BE49-F238E27FC236}">
                <a16:creationId xmlns:a16="http://schemas.microsoft.com/office/drawing/2014/main" id="{02551EF8-868C-4B3E-9E5E-B9250EBB18EA}"/>
              </a:ext>
            </a:extLst>
          </p:cNvPr>
          <p:cNvGrpSpPr/>
          <p:nvPr/>
        </p:nvGrpSpPr>
        <p:grpSpPr>
          <a:xfrm>
            <a:off x="5181471" y="780111"/>
            <a:ext cx="6485809" cy="4679024"/>
            <a:chOff x="5181471" y="780111"/>
            <a:chExt cx="6485809" cy="4679024"/>
          </a:xfrm>
        </p:grpSpPr>
        <p:pic>
          <p:nvPicPr>
            <p:cNvPr id="3" name="Picture 2" descr="A picture containing dessert&#10;&#10;Description automatically generated">
              <a:extLst>
                <a:ext uri="{FF2B5EF4-FFF2-40B4-BE49-F238E27FC236}">
                  <a16:creationId xmlns:a16="http://schemas.microsoft.com/office/drawing/2014/main" id="{0F9FB4DC-6FF1-46F1-82B6-BA816D96B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471" y="1135262"/>
              <a:ext cx="6485809" cy="4323873"/>
            </a:xfrm>
            <a:prstGeom prst="rect">
              <a:avLst/>
            </a:prstGeom>
            <a:ln w="190500">
              <a:solidFill>
                <a:schemeClr val="bg1"/>
              </a:solidFill>
            </a:ln>
          </p:spPr>
        </p:pic>
        <p:sp>
          <p:nvSpPr>
            <p:cNvPr id="11" name="TextBox 10">
              <a:extLst>
                <a:ext uri="{FF2B5EF4-FFF2-40B4-BE49-F238E27FC236}">
                  <a16:creationId xmlns:a16="http://schemas.microsoft.com/office/drawing/2014/main" id="{1488B41D-AC26-412C-A64F-9546CCDC6F74}"/>
                </a:ext>
              </a:extLst>
            </p:cNvPr>
            <p:cNvSpPr txBox="1"/>
            <p:nvPr/>
          </p:nvSpPr>
          <p:spPr>
            <a:xfrm>
              <a:off x="7658453" y="780111"/>
              <a:ext cx="1404759" cy="523220"/>
            </a:xfrm>
            <a:prstGeom prst="rect">
              <a:avLst/>
            </a:prstGeom>
            <a:solidFill>
              <a:srgbClr val="FFC000"/>
            </a:solidFill>
          </p:spPr>
          <p:txBody>
            <a:bodyPr wrap="square" rtlCol="0">
              <a:spAutoFit/>
            </a:bodyPr>
            <a:lstStyle/>
            <a:p>
              <a:r>
                <a:rPr lang="vi-VN" sz="2800" b="1">
                  <a:solidFill>
                    <a:schemeClr val="bg2">
                      <a:lumMod val="25000"/>
                    </a:schemeClr>
                  </a:solidFill>
                </a:rPr>
                <a:t>Đường</a:t>
              </a:r>
              <a:endParaRPr lang="en-US" sz="2800" b="1">
                <a:solidFill>
                  <a:schemeClr val="bg2">
                    <a:lumMod val="25000"/>
                  </a:schemeClr>
                </a:solidFill>
              </a:endParaRPr>
            </a:p>
          </p:txBody>
        </p:sp>
      </p:grpSp>
    </p:spTree>
    <p:extLst>
      <p:ext uri="{BB962C8B-B14F-4D97-AF65-F5344CB8AC3E}">
        <p14:creationId xmlns:p14="http://schemas.microsoft.com/office/powerpoint/2010/main" val="672928095"/>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1FEB206-D8ED-48E3-ABF5-E38DBCADCF8A}"/>
              </a:ext>
            </a:extLst>
          </p:cNvPr>
          <p:cNvGrpSpPr/>
          <p:nvPr/>
        </p:nvGrpSpPr>
        <p:grpSpPr>
          <a:xfrm>
            <a:off x="-2178592" y="-506348"/>
            <a:ext cx="10528313" cy="10087057"/>
            <a:chOff x="-1885023" y="-173993"/>
            <a:chExt cx="9243024" cy="8855637"/>
          </a:xfrm>
          <a:blipFill dpi="0" rotWithShape="1">
            <a:blip r:embed="rId2"/>
            <a:srcRect/>
            <a:stretch>
              <a:fillRect r="-31000"/>
            </a:stretch>
          </a:blipFill>
        </p:grpSpPr>
        <p:sp>
          <p:nvSpPr>
            <p:cNvPr id="3" name="Rectangle: Rounded Corners 2">
              <a:extLst>
                <a:ext uri="{FF2B5EF4-FFF2-40B4-BE49-F238E27FC236}">
                  <a16:creationId xmlns:a16="http://schemas.microsoft.com/office/drawing/2014/main" id="{48217608-1A68-4A49-BD2D-026B01680A85}"/>
                </a:ext>
              </a:extLst>
            </p:cNvPr>
            <p:cNvSpPr/>
            <p:nvPr/>
          </p:nvSpPr>
          <p:spPr>
            <a:xfrm rot="3037461">
              <a:off x="1843231" y="-493883"/>
              <a:ext cx="2340170" cy="868937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B8082ABE-FCE0-4E5D-920B-4263FF0A85D1}"/>
                </a:ext>
              </a:extLst>
            </p:cNvPr>
            <p:cNvSpPr/>
            <p:nvPr/>
          </p:nvSpPr>
          <p:spPr>
            <a:xfrm rot="3037461">
              <a:off x="1289577" y="3166874"/>
              <a:ext cx="2340170" cy="868937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126FD356-24C8-4184-8CFA-A388903F99AF}"/>
                </a:ext>
              </a:extLst>
            </p:cNvPr>
            <p:cNvSpPr/>
            <p:nvPr/>
          </p:nvSpPr>
          <p:spPr>
            <a:xfrm rot="3037461">
              <a:off x="1440050" y="-3348593"/>
              <a:ext cx="2340170" cy="868937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063116BD-4DD9-4143-AF4C-EE3E86CF45BE}"/>
              </a:ext>
            </a:extLst>
          </p:cNvPr>
          <p:cNvSpPr txBox="1"/>
          <p:nvPr/>
        </p:nvSpPr>
        <p:spPr>
          <a:xfrm>
            <a:off x="7357291" y="3039963"/>
            <a:ext cx="4329237" cy="2123658"/>
          </a:xfrm>
          <a:prstGeom prst="rect">
            <a:avLst/>
          </a:prstGeom>
          <a:noFill/>
        </p:spPr>
        <p:txBody>
          <a:bodyPr wrap="square" rtlCol="0">
            <a:spAutoFit/>
          </a:bodyPr>
          <a:lstStyle/>
          <a:p>
            <a:pPr algn="ctr"/>
            <a:r>
              <a:rPr lang="vi-VN" sz="4400" b="1" dirty="0"/>
              <a:t>VAI TRÒ CỦA NƯỚC ĐỐI VỚI SINH VẬT</a:t>
            </a:r>
            <a:endParaRPr lang="en-US" sz="4400" b="1" dirty="0"/>
          </a:p>
        </p:txBody>
      </p:sp>
      <p:grpSp>
        <p:nvGrpSpPr>
          <p:cNvPr id="10" name="Group 9">
            <a:extLst>
              <a:ext uri="{FF2B5EF4-FFF2-40B4-BE49-F238E27FC236}">
                <a16:creationId xmlns:a16="http://schemas.microsoft.com/office/drawing/2014/main" id="{921515B4-7A85-4A23-B8CF-541242830ED4}"/>
              </a:ext>
            </a:extLst>
          </p:cNvPr>
          <p:cNvGrpSpPr/>
          <p:nvPr/>
        </p:nvGrpSpPr>
        <p:grpSpPr>
          <a:xfrm>
            <a:off x="8636448" y="964837"/>
            <a:ext cx="1770926" cy="1686596"/>
            <a:chOff x="1516284" y="926315"/>
            <a:chExt cx="1770926" cy="1686596"/>
          </a:xfrm>
        </p:grpSpPr>
        <p:sp>
          <p:nvSpPr>
            <p:cNvPr id="11" name="Pentagon 10">
              <a:extLst>
                <a:ext uri="{FF2B5EF4-FFF2-40B4-BE49-F238E27FC236}">
                  <a16:creationId xmlns:a16="http://schemas.microsoft.com/office/drawing/2014/main" id="{9974F669-7A1E-4591-9B97-BEEF0F980964}"/>
                </a:ext>
              </a:extLst>
            </p:cNvPr>
            <p:cNvSpPr/>
            <p:nvPr/>
          </p:nvSpPr>
          <p:spPr>
            <a:xfrm>
              <a:off x="1516284" y="926315"/>
              <a:ext cx="1770926" cy="1686596"/>
            </a:xfrm>
            <a:prstGeom prst="pentagon">
              <a:avLst/>
            </a:prstGeom>
            <a:gradFill>
              <a:gsLst>
                <a:gs pos="36000">
                  <a:srgbClr val="009994"/>
                </a:gs>
                <a:gs pos="0">
                  <a:srgbClr val="0099FF"/>
                </a:gs>
                <a:gs pos="73000">
                  <a:srgbClr val="009964"/>
                </a:gs>
                <a:gs pos="100000">
                  <a:srgbClr val="009925"/>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a:p>
          </p:txBody>
        </p:sp>
        <p:sp>
          <p:nvSpPr>
            <p:cNvPr id="12" name="Pentagon 11">
              <a:extLst>
                <a:ext uri="{FF2B5EF4-FFF2-40B4-BE49-F238E27FC236}">
                  <a16:creationId xmlns:a16="http://schemas.microsoft.com/office/drawing/2014/main" id="{B7D4F167-85A4-451A-BB17-7A751055D7FA}"/>
                </a:ext>
              </a:extLst>
            </p:cNvPr>
            <p:cNvSpPr/>
            <p:nvPr/>
          </p:nvSpPr>
          <p:spPr>
            <a:xfrm>
              <a:off x="1667719" y="1093689"/>
              <a:ext cx="1468055" cy="1398147"/>
            </a:xfrm>
            <a:prstGeom prst="pentagon">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a:p>
          </p:txBody>
        </p:sp>
        <p:sp>
          <p:nvSpPr>
            <p:cNvPr id="13" name="TextBox 12">
              <a:extLst>
                <a:ext uri="{FF2B5EF4-FFF2-40B4-BE49-F238E27FC236}">
                  <a16:creationId xmlns:a16="http://schemas.microsoft.com/office/drawing/2014/main" id="{CD7FA5BE-21FA-4904-A43E-5725B13FE089}"/>
                </a:ext>
              </a:extLst>
            </p:cNvPr>
            <p:cNvSpPr txBox="1"/>
            <p:nvPr/>
          </p:nvSpPr>
          <p:spPr>
            <a:xfrm>
              <a:off x="1993015" y="1512216"/>
              <a:ext cx="855200" cy="769441"/>
            </a:xfrm>
            <a:prstGeom prst="rect">
              <a:avLst/>
            </a:prstGeom>
            <a:noFill/>
          </p:spPr>
          <p:txBody>
            <a:bodyPr wrap="square" rtlCol="0">
              <a:spAutoFit/>
            </a:bodyPr>
            <a:lstStyle/>
            <a:p>
              <a:r>
                <a:rPr lang="vi-VN" sz="4400" b="1">
                  <a:solidFill>
                    <a:schemeClr val="bg1"/>
                  </a:solidFill>
                </a:rPr>
                <a:t>02</a:t>
              </a:r>
              <a:endParaRPr lang="en-US" sz="4400" b="1">
                <a:solidFill>
                  <a:schemeClr val="bg1"/>
                </a:solidFill>
              </a:endParaRPr>
            </a:p>
          </p:txBody>
        </p:sp>
      </p:grpSp>
      <p:sp>
        <p:nvSpPr>
          <p:cNvPr id="16" name="Rectangle: Rounded Corners 15">
            <a:extLst>
              <a:ext uri="{FF2B5EF4-FFF2-40B4-BE49-F238E27FC236}">
                <a16:creationId xmlns:a16="http://schemas.microsoft.com/office/drawing/2014/main" id="{42D0D02D-F950-49B8-BF12-3DA89A55DF73}"/>
              </a:ext>
            </a:extLst>
          </p:cNvPr>
          <p:cNvSpPr/>
          <p:nvPr/>
        </p:nvSpPr>
        <p:spPr>
          <a:xfrm rot="3037461">
            <a:off x="6739087" y="-6207293"/>
            <a:ext cx="2665582" cy="9897671"/>
          </a:xfrm>
          <a:prstGeom prst="roundRect">
            <a:avLst>
              <a:gd name="adj" fmla="val 50000"/>
            </a:avLst>
          </a:prstGeom>
          <a:solidFill>
            <a:srgbClr val="FFC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334D2D7B-2149-4332-9827-2170BD1171B1}"/>
              </a:ext>
            </a:extLst>
          </p:cNvPr>
          <p:cNvGrpSpPr/>
          <p:nvPr/>
        </p:nvGrpSpPr>
        <p:grpSpPr>
          <a:xfrm>
            <a:off x="9262873" y="5690993"/>
            <a:ext cx="2929127" cy="135470"/>
            <a:chOff x="0" y="5645926"/>
            <a:chExt cx="2929127" cy="135470"/>
          </a:xfrm>
        </p:grpSpPr>
        <p:sp>
          <p:nvSpPr>
            <p:cNvPr id="18" name="Rectangle: Rounded Corners 17">
              <a:extLst>
                <a:ext uri="{FF2B5EF4-FFF2-40B4-BE49-F238E27FC236}">
                  <a16:creationId xmlns:a16="http://schemas.microsoft.com/office/drawing/2014/main" id="{9DDC9925-2490-476F-A884-2939B279C06E}"/>
                </a:ext>
              </a:extLst>
            </p:cNvPr>
            <p:cNvSpPr/>
            <p:nvPr/>
          </p:nvSpPr>
          <p:spPr>
            <a:xfrm>
              <a:off x="0" y="5645926"/>
              <a:ext cx="2141316" cy="133784"/>
            </a:xfrm>
            <a:prstGeom prst="roundRect">
              <a:avLst>
                <a:gd name="adj" fmla="val 0"/>
              </a:avLst>
            </a:prstGeom>
            <a:gradFill>
              <a:gsLst>
                <a:gs pos="36000">
                  <a:srgbClr val="009994"/>
                </a:gs>
                <a:gs pos="0">
                  <a:srgbClr val="0099FF"/>
                </a:gs>
                <a:gs pos="73000">
                  <a:srgbClr val="009964"/>
                </a:gs>
                <a:gs pos="100000">
                  <a:srgbClr val="009925"/>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929DB413-289F-46B8-AC20-1DC2A8D00786}"/>
                </a:ext>
              </a:extLst>
            </p:cNvPr>
            <p:cNvSpPr/>
            <p:nvPr/>
          </p:nvSpPr>
          <p:spPr>
            <a:xfrm>
              <a:off x="2245127" y="5647612"/>
              <a:ext cx="684000" cy="133784"/>
            </a:xfrm>
            <a:prstGeom prst="roundRect">
              <a:avLst>
                <a:gd name="adj" fmla="val 0"/>
              </a:avLst>
            </a:prstGeom>
            <a:gradFill>
              <a:gsLst>
                <a:gs pos="36000">
                  <a:srgbClr val="009994"/>
                </a:gs>
                <a:gs pos="0">
                  <a:srgbClr val="0099FF"/>
                </a:gs>
                <a:gs pos="73000">
                  <a:srgbClr val="009964"/>
                </a:gs>
                <a:gs pos="100000">
                  <a:srgbClr val="009925"/>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97909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eaf&#10;&#10;Description automatically generated with low confidence">
            <a:extLst>
              <a:ext uri="{FF2B5EF4-FFF2-40B4-BE49-F238E27FC236}">
                <a16:creationId xmlns:a16="http://schemas.microsoft.com/office/drawing/2014/main" id="{05CF3CC7-9B9D-421D-9B6C-0317D21A8B5E}"/>
              </a:ext>
            </a:extLst>
          </p:cNvPr>
          <p:cNvPicPr>
            <a:picLocks noChangeAspect="1"/>
          </p:cNvPicPr>
          <p:nvPr/>
        </p:nvPicPr>
        <p:blipFill rotWithShape="1">
          <a:blip r:embed="rId2">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2DA2716D-AC7D-4FF7-AA65-09794701BE14}"/>
              </a:ext>
            </a:extLst>
          </p:cNvPr>
          <p:cNvGrpSpPr/>
          <p:nvPr/>
        </p:nvGrpSpPr>
        <p:grpSpPr>
          <a:xfrm>
            <a:off x="590310" y="2340979"/>
            <a:ext cx="3773347" cy="2416215"/>
            <a:chOff x="1620456" y="3429000"/>
            <a:chExt cx="3773347" cy="2416215"/>
          </a:xfrm>
        </p:grpSpPr>
        <p:sp>
          <p:nvSpPr>
            <p:cNvPr id="7" name="Rectangle 6">
              <a:extLst>
                <a:ext uri="{FF2B5EF4-FFF2-40B4-BE49-F238E27FC236}">
                  <a16:creationId xmlns:a16="http://schemas.microsoft.com/office/drawing/2014/main" id="{6FF2B957-AD07-465A-9462-D86D71E2AF5F}"/>
                </a:ext>
              </a:extLst>
            </p:cNvPr>
            <p:cNvSpPr/>
            <p:nvPr/>
          </p:nvSpPr>
          <p:spPr>
            <a:xfrm>
              <a:off x="1620456" y="3429000"/>
              <a:ext cx="3773347" cy="241621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EC353F2-AB92-4752-9F69-2C33BDFA9425}"/>
                </a:ext>
              </a:extLst>
            </p:cNvPr>
            <p:cNvSpPr txBox="1"/>
            <p:nvPr/>
          </p:nvSpPr>
          <p:spPr>
            <a:xfrm>
              <a:off x="1936831" y="3829127"/>
              <a:ext cx="3109730" cy="1694695"/>
            </a:xfrm>
            <a:prstGeom prst="rect">
              <a:avLst/>
            </a:prstGeom>
            <a:noFill/>
          </p:spPr>
          <p:txBody>
            <a:bodyPr wrap="square" rtlCol="0">
              <a:spAutoFit/>
            </a:bodyPr>
            <a:lstStyle/>
            <a:p>
              <a:pPr algn="ctr">
                <a:lnSpc>
                  <a:spcPct val="110000"/>
                </a:lnSpc>
              </a:pPr>
              <a:r>
                <a:rPr lang="vi-VN" sz="2400" b="1" i="1" dirty="0">
                  <a:solidFill>
                    <a:schemeClr val="bg1"/>
                  </a:solidFill>
                </a:rPr>
                <a:t>Nước là thành phần chủ yếu tham gia cấu tạo nên </a:t>
              </a:r>
              <a:r>
                <a:rPr lang="vi-VN" sz="2400" b="1" i="1" dirty="0">
                  <a:solidFill>
                    <a:srgbClr val="FFC000"/>
                  </a:solidFill>
                </a:rPr>
                <a:t>tế bào và cơ thể</a:t>
              </a:r>
              <a:endParaRPr lang="en-US" sz="2400" b="1" i="1" dirty="0">
                <a:solidFill>
                  <a:srgbClr val="FFC000"/>
                </a:solidFill>
              </a:endParaRPr>
            </a:p>
          </p:txBody>
        </p:sp>
        <p:sp>
          <p:nvSpPr>
            <p:cNvPr id="8" name="Rectangle 7">
              <a:extLst>
                <a:ext uri="{FF2B5EF4-FFF2-40B4-BE49-F238E27FC236}">
                  <a16:creationId xmlns:a16="http://schemas.microsoft.com/office/drawing/2014/main" id="{2FF247F9-531D-404E-92CC-FAF425613D45}"/>
                </a:ext>
              </a:extLst>
            </p:cNvPr>
            <p:cNvSpPr/>
            <p:nvPr/>
          </p:nvSpPr>
          <p:spPr>
            <a:xfrm>
              <a:off x="1805651" y="3646025"/>
              <a:ext cx="3379806" cy="1979271"/>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530133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ocksVTI">
  <a:themeElements>
    <a:clrScheme name="AnalogousFromRegularSeedLeftStep">
      <a:dk1>
        <a:srgbClr val="000000"/>
      </a:dk1>
      <a:lt1>
        <a:srgbClr val="FFFFFF"/>
      </a:lt1>
      <a:dk2>
        <a:srgbClr val="1B2B30"/>
      </a:dk2>
      <a:lt2>
        <a:srgbClr val="F1F3F0"/>
      </a:lt2>
      <a:accent1>
        <a:srgbClr val="D129E7"/>
      </a:accent1>
      <a:accent2>
        <a:srgbClr val="7620D6"/>
      </a:accent2>
      <a:accent3>
        <a:srgbClr val="3329E7"/>
      </a:accent3>
      <a:accent4>
        <a:srgbClr val="175CD5"/>
      </a:accent4>
      <a:accent5>
        <a:srgbClr val="27BAE3"/>
      </a:accent5>
      <a:accent6>
        <a:srgbClr val="15C2A0"/>
      </a:accent6>
      <a:hlink>
        <a:srgbClr val="409D34"/>
      </a:hlink>
      <a:folHlink>
        <a:srgbClr val="7F7F7F"/>
      </a:folHlink>
    </a:clrScheme>
    <a:fontScheme name="Avenir">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sVTI" id="{31656FE6-20D8-4105-85EA-706EC9332BE9}" vid="{039DFFC9-9B25-4063-9235-B287A446F509}"/>
    </a:ext>
  </a:extLst>
</a:theme>
</file>

<file path=docProps/app.xml><?xml version="1.0" encoding="utf-8"?>
<Properties xmlns="http://schemas.openxmlformats.org/officeDocument/2006/extended-properties" xmlns:vt="http://schemas.openxmlformats.org/officeDocument/2006/docPropsVTypes">
  <TotalTime>1630</TotalTime>
  <Words>1992</Words>
  <Application>Microsoft Office PowerPoint</Application>
  <PresentationFormat>Widescreen</PresentationFormat>
  <Paragraphs>158</Paragraphs>
  <Slides>45</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45</vt:i4>
      </vt:variant>
    </vt:vector>
  </HeadingPairs>
  <TitlesOfParts>
    <vt:vector size="54" baseType="lpstr">
      <vt:lpstr>Arial</vt:lpstr>
      <vt:lpstr>Avenir Next LT Pro</vt:lpstr>
      <vt:lpstr>Avenir Next LT Pro Light</vt:lpstr>
      <vt:lpstr>Calibri</vt:lpstr>
      <vt:lpstr>Calibri Light</vt:lpstr>
      <vt:lpstr>Courier New</vt:lpstr>
      <vt:lpstr>Wingdings</vt:lpstr>
      <vt:lpstr>Office Theme</vt:lpstr>
      <vt:lpstr>BlocksVTI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CÁM ƠN CÁC EM ĐÃ LẮNG NGHE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HQV</dc:creator>
  <cp:lastModifiedBy>3334</cp:lastModifiedBy>
  <cp:revision>85</cp:revision>
  <dcterms:created xsi:type="dcterms:W3CDTF">2022-05-12T08:48:53Z</dcterms:created>
  <dcterms:modified xsi:type="dcterms:W3CDTF">2024-12-22T22:04:39Z</dcterms:modified>
</cp:coreProperties>
</file>