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59" r:id="rId3"/>
    <p:sldId id="349" r:id="rId4"/>
    <p:sldId id="271" r:id="rId5"/>
    <p:sldId id="321" r:id="rId6"/>
    <p:sldId id="350" r:id="rId7"/>
    <p:sldId id="352" r:id="rId8"/>
    <p:sldId id="354" r:id="rId9"/>
    <p:sldId id="370" r:id="rId10"/>
    <p:sldId id="356" r:id="rId11"/>
    <p:sldId id="357" r:id="rId12"/>
    <p:sldId id="358" r:id="rId13"/>
    <p:sldId id="360" r:id="rId14"/>
    <p:sldId id="270" r:id="rId15"/>
    <p:sldId id="371" r:id="rId16"/>
    <p:sldId id="361" r:id="rId17"/>
    <p:sldId id="372" r:id="rId18"/>
    <p:sldId id="373" r:id="rId19"/>
    <p:sldId id="374" r:id="rId20"/>
    <p:sldId id="377" r:id="rId21"/>
    <p:sldId id="323" r:id="rId22"/>
    <p:sldId id="367" r:id="rId23"/>
    <p:sldId id="362" r:id="rId24"/>
    <p:sldId id="363" r:id="rId25"/>
    <p:sldId id="364" r:id="rId26"/>
    <p:sldId id="365" r:id="rId27"/>
    <p:sldId id="366" r:id="rId28"/>
    <p:sldId id="375" r:id="rId29"/>
    <p:sldId id="376" r:id="rId30"/>
    <p:sldId id="348" r:id="rId31"/>
    <p:sldId id="341" r:id="rId32"/>
    <p:sldId id="368" r:id="rId33"/>
    <p:sldId id="369" r:id="rId34"/>
    <p:sldId id="288"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EB6CBB-C29E-4CD2-8342-9DBAC7549C80}">
          <p14:sldIdLst>
            <p14:sldId id="257"/>
            <p14:sldId id="359"/>
            <p14:sldId id="349"/>
            <p14:sldId id="271"/>
            <p14:sldId id="321"/>
            <p14:sldId id="350"/>
            <p14:sldId id="352"/>
            <p14:sldId id="354"/>
            <p14:sldId id="370"/>
            <p14:sldId id="356"/>
            <p14:sldId id="357"/>
            <p14:sldId id="358"/>
            <p14:sldId id="360"/>
            <p14:sldId id="270"/>
            <p14:sldId id="371"/>
            <p14:sldId id="361"/>
            <p14:sldId id="372"/>
            <p14:sldId id="373"/>
            <p14:sldId id="374"/>
            <p14:sldId id="377"/>
            <p14:sldId id="323"/>
            <p14:sldId id="367"/>
            <p14:sldId id="362"/>
            <p14:sldId id="363"/>
            <p14:sldId id="364"/>
            <p14:sldId id="365"/>
            <p14:sldId id="366"/>
            <p14:sldId id="375"/>
            <p14:sldId id="376"/>
            <p14:sldId id="348"/>
            <p14:sldId id="341"/>
            <p14:sldId id="368"/>
            <p14:sldId id="369"/>
          </p14:sldIdLst>
        </p14:section>
        <p14:section name="Untitled Section" id="{59C5C617-9AA7-45E0-A92D-ECDFCB62BCC7}">
          <p14:sldIdLst>
            <p14:sldId id="288"/>
            <p14:sldId id="280"/>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0EB"/>
    <a:srgbClr val="F9D8B2"/>
    <a:srgbClr val="833560"/>
    <a:srgbClr val="111303"/>
    <a:srgbClr val="1A4D0E"/>
    <a:srgbClr val="FBF231"/>
    <a:srgbClr val="D23347"/>
    <a:srgbClr val="EFBF83"/>
    <a:srgbClr val="99DE87"/>
    <a:srgbClr val="DEC0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83" autoAdjust="0"/>
    <p:restoredTop sz="94660"/>
  </p:normalViewPr>
  <p:slideViewPr>
    <p:cSldViewPr snapToGrid="0" showGuides="1">
      <p:cViewPr varScale="1">
        <p:scale>
          <a:sx n="48" d="100"/>
          <a:sy n="48" d="100"/>
        </p:scale>
        <p:origin x="44" y="32"/>
      </p:cViewPr>
      <p:guideLst>
        <p:guide orient="horz" pos="22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7541E-1D90-489A-BC31-7E6AC760CF0D}" type="datetimeFigureOut">
              <a:rPr lang="vi-VN" smtClean="0"/>
              <a:t>04/12/2024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F608D-2D80-4786-8A3B-0C028EB5D1A4}" type="slidenum">
              <a:rPr lang="vi-VN" smtClean="0"/>
              <a:t>‹#›</a:t>
            </a:fld>
            <a:endParaRPr lang="vi-VN"/>
          </a:p>
        </p:txBody>
      </p:sp>
    </p:spTree>
    <p:extLst>
      <p:ext uri="{BB962C8B-B14F-4D97-AF65-F5344CB8AC3E}">
        <p14:creationId xmlns:p14="http://schemas.microsoft.com/office/powerpoint/2010/main" val="231613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C0F608D-2D80-4786-8A3B-0C028EB5D1A4}" type="slidenum">
              <a:rPr lang="vi-VN" smtClean="0"/>
              <a:t>6</a:t>
            </a:fld>
            <a:endParaRPr lang="vi-VN"/>
          </a:p>
        </p:txBody>
      </p:sp>
    </p:spTree>
    <p:extLst>
      <p:ext uri="{BB962C8B-B14F-4D97-AF65-F5344CB8AC3E}">
        <p14:creationId xmlns:p14="http://schemas.microsoft.com/office/powerpoint/2010/main" val="44349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41EC-BACB-45E6-A64C-D19156893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71F03-3EDC-4A2F-AC71-9C72C5A6F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CCF4DE-B8CA-4C5D-9629-3BD32B40D7AD}"/>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5" name="Footer Placeholder 4">
            <a:extLst>
              <a:ext uri="{FF2B5EF4-FFF2-40B4-BE49-F238E27FC236}">
                <a16:creationId xmlns:a16="http://schemas.microsoft.com/office/drawing/2014/main" id="{D67003ED-3CAE-4FD3-AE4B-32A2256C6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BC18D-C34F-4AAA-938B-CF3BD311470E}"/>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267331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0AC0-4997-4DF3-B340-8D0243C50A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3C30E1-3337-4FF1-9B70-5EADFC8B0F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C169D-916F-4A29-A987-0C972B603EC5}"/>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5" name="Footer Placeholder 4">
            <a:extLst>
              <a:ext uri="{FF2B5EF4-FFF2-40B4-BE49-F238E27FC236}">
                <a16:creationId xmlns:a16="http://schemas.microsoft.com/office/drawing/2014/main" id="{C5B5A527-34A7-445A-AB75-D2B3CD555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CE904-6E36-4D9A-8B16-1BBAB4E17B3B}"/>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404976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4B4B7-A121-4225-9E03-B72E79C068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4D40A-3F65-4EE7-B567-0741A4484D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F9042-6EB5-430B-8406-28EE7236CE3F}"/>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5" name="Footer Placeholder 4">
            <a:extLst>
              <a:ext uri="{FF2B5EF4-FFF2-40B4-BE49-F238E27FC236}">
                <a16:creationId xmlns:a16="http://schemas.microsoft.com/office/drawing/2014/main" id="{96E8F871-E98C-4CE9-A09F-D953DA34C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A549D-DA68-4ED4-AC35-C5B376193BD2}"/>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64761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BFB4-CC61-49D4-BA28-8A7DE0922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72976-69C7-4037-9A79-DFF188814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D841B-A3CC-4B5D-B725-938D53703DA9}"/>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5" name="Footer Placeholder 4">
            <a:extLst>
              <a:ext uri="{FF2B5EF4-FFF2-40B4-BE49-F238E27FC236}">
                <a16:creationId xmlns:a16="http://schemas.microsoft.com/office/drawing/2014/main" id="{3168C6E0-EACD-47A4-B236-2C529C85E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8CFF-9229-4C1E-9706-D7C779A69E0F}"/>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75982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D665-F139-41C9-BB89-F1DB55957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7B093B-2BE0-4243-A78F-6392FC6A4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3392CF-4476-4FB0-B5BB-61D63CAB4856}"/>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5" name="Footer Placeholder 4">
            <a:extLst>
              <a:ext uri="{FF2B5EF4-FFF2-40B4-BE49-F238E27FC236}">
                <a16:creationId xmlns:a16="http://schemas.microsoft.com/office/drawing/2014/main" id="{AF10F6FE-F0EC-4069-9834-EAB6DEB89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5E610-C523-40BE-B1DA-8FC6D53D24DF}"/>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360747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FF97-E8FE-488C-9A5B-1D6EB48B3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B8F77-CB8C-4126-9AE6-435041F5D9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4E404-C3C9-4330-A937-191F8D965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BD08F9-6CED-4BE2-A0AF-A113FB349A67}"/>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6" name="Footer Placeholder 5">
            <a:extLst>
              <a:ext uri="{FF2B5EF4-FFF2-40B4-BE49-F238E27FC236}">
                <a16:creationId xmlns:a16="http://schemas.microsoft.com/office/drawing/2014/main" id="{33A16E6A-4B63-4821-BDD5-DB87B0F24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381BD-70FB-4E72-A72B-6AB67BA0FE2E}"/>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220945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B608-7BA3-47B3-B82C-EF31C84CD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425239-9DAA-4C20-B9DD-D9FCA6273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BF5A3A-4DFF-439A-AE4A-BADBBC6762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023CDC-E2D5-44D6-BBD5-E6B4A4D6D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0BE3B-2E58-4C1F-A8E2-3D7E2283E7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9152A9-152C-4437-A536-D28DD5BD80A0}"/>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8" name="Footer Placeholder 7">
            <a:extLst>
              <a:ext uri="{FF2B5EF4-FFF2-40B4-BE49-F238E27FC236}">
                <a16:creationId xmlns:a16="http://schemas.microsoft.com/office/drawing/2014/main" id="{50B02208-32D2-4F3F-8E89-4088921A6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D7B0E8-4771-40A2-B7D4-BBB3B08120EA}"/>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48041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1B0E-E642-4ABA-9DA7-831F65BE16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505EAA-49C2-4A41-A7F5-0E544E21805A}"/>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4" name="Footer Placeholder 3">
            <a:extLst>
              <a:ext uri="{FF2B5EF4-FFF2-40B4-BE49-F238E27FC236}">
                <a16:creationId xmlns:a16="http://schemas.microsoft.com/office/drawing/2014/main" id="{26521904-289E-4DF3-A86E-966B2AA0E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1B72D7-C3F9-42B8-91EF-AC7C032ACF42}"/>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199415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7C008F-9A79-42A3-AC44-22E39F380CA3}"/>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3" name="Footer Placeholder 2">
            <a:extLst>
              <a:ext uri="{FF2B5EF4-FFF2-40B4-BE49-F238E27FC236}">
                <a16:creationId xmlns:a16="http://schemas.microsoft.com/office/drawing/2014/main" id="{3B127DC9-AFFF-4582-A373-84207FDF5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5DBBFB-2B1D-45DE-A7D5-C4086C79DE17}"/>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230245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7E8D-DAF7-4444-8F4D-82A9C9F1E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5E60EF-BD41-4C0D-89D8-8039F0826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39E16-7BA8-4DEB-BB3F-3F9135252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B53DA-C49F-46EC-9E97-77DE66645975}"/>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6" name="Footer Placeholder 5">
            <a:extLst>
              <a:ext uri="{FF2B5EF4-FFF2-40B4-BE49-F238E27FC236}">
                <a16:creationId xmlns:a16="http://schemas.microsoft.com/office/drawing/2014/main" id="{B8AE2830-5406-4CF3-995A-8FC981831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2A1CD-36B9-4E26-A33C-A42A6DDC0693}"/>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289358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3065-0909-4B4B-9A95-590D942FE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DDA5C3-584C-4FDC-94D4-0FF644A1C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9042E9-BDA6-48BA-A159-B00613C65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DDF1D-448B-4A7C-A573-82E8161705CC}"/>
              </a:ext>
            </a:extLst>
          </p:cNvPr>
          <p:cNvSpPr>
            <a:spLocks noGrp="1"/>
          </p:cNvSpPr>
          <p:nvPr>
            <p:ph type="dt" sz="half" idx="10"/>
          </p:nvPr>
        </p:nvSpPr>
        <p:spPr/>
        <p:txBody>
          <a:bodyPr/>
          <a:lstStyle/>
          <a:p>
            <a:fld id="{4482A09D-BFB7-4886-8CC8-FDE05E21E29E}" type="datetimeFigureOut">
              <a:rPr lang="en-US" smtClean="0"/>
              <a:t>12/4/2024</a:t>
            </a:fld>
            <a:endParaRPr lang="en-US"/>
          </a:p>
        </p:txBody>
      </p:sp>
      <p:sp>
        <p:nvSpPr>
          <p:cNvPr id="6" name="Footer Placeholder 5">
            <a:extLst>
              <a:ext uri="{FF2B5EF4-FFF2-40B4-BE49-F238E27FC236}">
                <a16:creationId xmlns:a16="http://schemas.microsoft.com/office/drawing/2014/main" id="{C7276C48-64B9-4BE3-AB2C-82B35825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FFAE8-0337-4F99-B69A-3F0722B9842D}"/>
              </a:ext>
            </a:extLst>
          </p:cNvPr>
          <p:cNvSpPr>
            <a:spLocks noGrp="1"/>
          </p:cNvSpPr>
          <p:nvPr>
            <p:ph type="sldNum" sz="quarter" idx="12"/>
          </p:nvPr>
        </p:nvSpPr>
        <p:spPr/>
        <p:txBody>
          <a:bodyPr/>
          <a:lstStyle/>
          <a:p>
            <a:fld id="{11872869-20D8-48C9-9E88-44B93CDFEDD7}" type="slidenum">
              <a:rPr lang="en-US" smtClean="0"/>
              <a:t>‹#›</a:t>
            </a:fld>
            <a:endParaRPr lang="en-US"/>
          </a:p>
        </p:txBody>
      </p:sp>
    </p:spTree>
    <p:extLst>
      <p:ext uri="{BB962C8B-B14F-4D97-AF65-F5344CB8AC3E}">
        <p14:creationId xmlns:p14="http://schemas.microsoft.com/office/powerpoint/2010/main" val="288984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CBCDBA-DDA8-4C49-8955-2CFB27BEA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7AF03F-B457-4D54-A0AA-F22AAF02D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DF404-C049-4455-94F3-64B032B4B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2A09D-BFB7-4886-8CC8-FDE05E21E29E}" type="datetimeFigureOut">
              <a:rPr lang="en-US" smtClean="0"/>
              <a:t>12/4/2024</a:t>
            </a:fld>
            <a:endParaRPr lang="en-US"/>
          </a:p>
        </p:txBody>
      </p:sp>
      <p:sp>
        <p:nvSpPr>
          <p:cNvPr id="5" name="Footer Placeholder 4">
            <a:extLst>
              <a:ext uri="{FF2B5EF4-FFF2-40B4-BE49-F238E27FC236}">
                <a16:creationId xmlns:a16="http://schemas.microsoft.com/office/drawing/2014/main" id="{94FB5843-5733-4160-B45B-31D55949F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F4BD25-A584-4B87-9EA9-4AD50640DA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72869-20D8-48C9-9E88-44B93CDFEDD7}" type="slidenum">
              <a:rPr lang="en-US" smtClean="0"/>
              <a:t>‹#›</a:t>
            </a:fld>
            <a:endParaRPr lang="en-US"/>
          </a:p>
        </p:txBody>
      </p:sp>
    </p:spTree>
    <p:extLst>
      <p:ext uri="{BB962C8B-B14F-4D97-AF65-F5344CB8AC3E}">
        <p14:creationId xmlns:p14="http://schemas.microsoft.com/office/powerpoint/2010/main" val="325735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22AC0D-8680-4AF8-BCFC-A3A31A829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05" y="2611664"/>
            <a:ext cx="5463198" cy="40973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6C08CC-DC32-42AC-A8D8-21FB1F723150}"/>
              </a:ext>
            </a:extLst>
          </p:cNvPr>
          <p:cNvSpPr txBox="1"/>
          <p:nvPr/>
        </p:nvSpPr>
        <p:spPr>
          <a:xfrm>
            <a:off x="190004" y="350995"/>
            <a:ext cx="6784877" cy="1200329"/>
          </a:xfrm>
          <a:prstGeom prst="rect">
            <a:avLst/>
          </a:prstGeom>
          <a:noFill/>
        </p:spPr>
        <p:txBody>
          <a:bodyPr wrap="square">
            <a:spAutoFit/>
          </a:bodyPr>
          <a:lstStyle/>
          <a:p>
            <a:pPr algn="ctr">
              <a:lnSpc>
                <a:spcPct val="120000"/>
              </a:lnSpc>
            </a:pPr>
            <a:r>
              <a:rPr lang="en-US" sz="6000">
                <a:solidFill>
                  <a:srgbClr val="68C239"/>
                </a:solidFill>
                <a:latin typeface="Times New Roman" panose="02020603050405020304" pitchFamily="18" charset="0"/>
                <a:ea typeface="#9Slide03 Roboto Condensed" panose="02000000000000000000" pitchFamily="2" charset="0"/>
                <a:cs typeface="Times New Roman" panose="02020603050405020304" pitchFamily="18" charset="0"/>
              </a:rPr>
              <a:t>Bài </a:t>
            </a:r>
            <a:r>
              <a:rPr lang="en-US" sz="6000" dirty="0">
                <a:solidFill>
                  <a:srgbClr val="68C239"/>
                </a:solidFill>
                <a:latin typeface="Times New Roman" panose="02020603050405020304" pitchFamily="18" charset="0"/>
                <a:ea typeface="#9Slide03 Roboto Condensed" panose="02000000000000000000" pitchFamily="2" charset="0"/>
                <a:cs typeface="Times New Roman" panose="02020603050405020304" pitchFamily="18" charset="0"/>
              </a:rPr>
              <a:t>27</a:t>
            </a:r>
            <a:endParaRPr lang="vi-VN" sz="6000" dirty="0">
              <a:solidFill>
                <a:srgbClr val="68C239"/>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77292E5D-313C-4286-8A26-6CC5EA234F41}"/>
              </a:ext>
            </a:extLst>
          </p:cNvPr>
          <p:cNvSpPr txBox="1"/>
          <p:nvPr/>
        </p:nvSpPr>
        <p:spPr>
          <a:xfrm>
            <a:off x="414338" y="1660790"/>
            <a:ext cx="11372849" cy="901401"/>
          </a:xfrm>
          <a:prstGeom prst="rect">
            <a:avLst/>
          </a:prstGeom>
          <a:noFill/>
        </p:spPr>
        <p:txBody>
          <a:bodyPr wrap="square">
            <a:spAutoFit/>
          </a:bodyPr>
          <a:lstStyle/>
          <a:p>
            <a:pPr algn="ctr">
              <a:lnSpc>
                <a:spcPct val="120000"/>
              </a:lnSpc>
            </a:pPr>
            <a:r>
              <a:rPr lang="vi-VN" sz="4800" b="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THỰC HÀNH HÔ HẤP Ở THỰC VẬT</a:t>
            </a:r>
          </a:p>
        </p:txBody>
      </p:sp>
    </p:spTree>
    <p:extLst>
      <p:ext uri="{BB962C8B-B14F-4D97-AF65-F5344CB8AC3E}">
        <p14:creationId xmlns:p14="http://schemas.microsoft.com/office/powerpoint/2010/main" val="267421655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9000" fill="hold" grpId="0" nodeType="withEffect" p14:presetBounceEnd="2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2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19000" fill="hold" grpId="0" nodeType="withEffect" p14:presetBounceEnd="2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2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9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19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A9C10A68-F5FC-F89F-0E78-359A1897A757}"/>
              </a:ext>
            </a:extLst>
          </p:cNvPr>
          <p:cNvPicPr>
            <a:picLocks noChangeAspect="1"/>
          </p:cNvPicPr>
          <p:nvPr/>
        </p:nvPicPr>
        <p:blipFill rotWithShape="1">
          <a:blip r:embed="rId2"/>
          <a:srcRect t="12092" r="1" b="1"/>
          <a:stretch/>
        </p:blipFill>
        <p:spPr>
          <a:xfrm rot="21480000">
            <a:off x="1137837" y="1003258"/>
            <a:ext cx="9916327" cy="4764396"/>
          </a:xfrm>
          <a:prstGeom prst="rect">
            <a:avLst/>
          </a:prstGeom>
        </p:spPr>
      </p:pic>
      <p:grpSp>
        <p:nvGrpSpPr>
          <p:cNvPr id="6" name="Group 5">
            <a:extLst>
              <a:ext uri="{FF2B5EF4-FFF2-40B4-BE49-F238E27FC236}">
                <a16:creationId xmlns:a16="http://schemas.microsoft.com/office/drawing/2014/main" id="{0E5D7932-9B91-8542-00DA-87AE753CB55C}"/>
              </a:ext>
            </a:extLst>
          </p:cNvPr>
          <p:cNvGrpSpPr/>
          <p:nvPr/>
        </p:nvGrpSpPr>
        <p:grpSpPr>
          <a:xfrm>
            <a:off x="333463" y="139183"/>
            <a:ext cx="6057418" cy="897323"/>
            <a:chOff x="2588871" y="-1"/>
            <a:chExt cx="6057418" cy="897323"/>
          </a:xfrm>
        </p:grpSpPr>
        <p:sp>
          <p:nvSpPr>
            <p:cNvPr id="7" name="Trapezoid 6">
              <a:extLst>
                <a:ext uri="{FF2B5EF4-FFF2-40B4-BE49-F238E27FC236}">
                  <a16:creationId xmlns:a16="http://schemas.microsoft.com/office/drawing/2014/main" id="{67662FCE-D364-AAB0-8FB3-A97AE984EB65}"/>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A970560-B874-DC2E-39E5-A2749E0CEE46}"/>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 CÁCH TIẾN HÀNH</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5E7D3DAF-5D38-67C1-D67A-80491F5E4A95}"/>
              </a:ext>
            </a:extLst>
          </p:cNvPr>
          <p:cNvSpPr txBox="1"/>
          <p:nvPr/>
        </p:nvSpPr>
        <p:spPr>
          <a:xfrm>
            <a:off x="186780" y="6119757"/>
            <a:ext cx="6350783" cy="631711"/>
          </a:xfrm>
          <a:prstGeom prst="rect">
            <a:avLst/>
          </a:prstGeom>
          <a:noFill/>
        </p:spPr>
        <p:txBody>
          <a:bodyPr wrap="square">
            <a:spAutoFit/>
          </a:bodyPr>
          <a:lstStyle/>
          <a:p>
            <a:pPr>
              <a:lnSpc>
                <a:spcPct val="120000"/>
              </a:lnSpc>
            </a:pPr>
            <a:r>
              <a:rPr lang="vi-VN" sz="32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32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1: </a:t>
            </a:r>
            <a:r>
              <a:rPr lang="vi-VN" sz="32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Chuẩn</a:t>
            </a:r>
            <a:r>
              <a:rPr lang="vi-VN" sz="32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bị</a:t>
            </a:r>
            <a:r>
              <a:rPr lang="vi-VN" sz="32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32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nảy</a:t>
            </a:r>
            <a:r>
              <a:rPr lang="vi-VN" sz="32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mầm</a:t>
            </a:r>
            <a:r>
              <a:rPr lang="vi-VN" sz="32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p>
        </p:txBody>
      </p:sp>
      <p:pic>
        <p:nvPicPr>
          <p:cNvPr id="13" name="Picture 2" descr="Target free icon">
            <a:extLst>
              <a:ext uri="{FF2B5EF4-FFF2-40B4-BE49-F238E27FC236}">
                <a16:creationId xmlns:a16="http://schemas.microsoft.com/office/drawing/2014/main" id="{5D05D0D7-7FB7-BD26-AA5F-CFBD095F41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30" y="19444"/>
            <a:ext cx="1469985" cy="146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54372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7" name="Rectangle 16">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31B43F8A-507C-BFAB-39BA-4A9B9983E817}"/>
              </a:ext>
            </a:extLst>
          </p:cNvPr>
          <p:cNvPicPr>
            <a:picLocks noChangeAspect="1"/>
          </p:cNvPicPr>
          <p:nvPr/>
        </p:nvPicPr>
        <p:blipFill rotWithShape="1">
          <a:blip r:embed="rId2"/>
          <a:srcRect t="13016"/>
          <a:stretch/>
        </p:blipFill>
        <p:spPr>
          <a:xfrm rot="21480000">
            <a:off x="20663" y="1088199"/>
            <a:ext cx="9916327" cy="4764396"/>
          </a:xfrm>
          <a:prstGeom prst="rect">
            <a:avLst/>
          </a:prstGeom>
        </p:spPr>
      </p:pic>
      <p:grpSp>
        <p:nvGrpSpPr>
          <p:cNvPr id="11" name="Group 10">
            <a:extLst>
              <a:ext uri="{FF2B5EF4-FFF2-40B4-BE49-F238E27FC236}">
                <a16:creationId xmlns:a16="http://schemas.microsoft.com/office/drawing/2014/main" id="{E73013FC-AC57-F892-46AB-1D92C82C0EC3}"/>
              </a:ext>
            </a:extLst>
          </p:cNvPr>
          <p:cNvGrpSpPr/>
          <p:nvPr/>
        </p:nvGrpSpPr>
        <p:grpSpPr>
          <a:xfrm>
            <a:off x="333463" y="139183"/>
            <a:ext cx="6057418" cy="897323"/>
            <a:chOff x="2588871" y="-1"/>
            <a:chExt cx="6057418" cy="897323"/>
          </a:xfrm>
        </p:grpSpPr>
        <p:sp>
          <p:nvSpPr>
            <p:cNvPr id="12" name="Trapezoid 11">
              <a:extLst>
                <a:ext uri="{FF2B5EF4-FFF2-40B4-BE49-F238E27FC236}">
                  <a16:creationId xmlns:a16="http://schemas.microsoft.com/office/drawing/2014/main" id="{349980BB-B810-BAC6-CCE6-11C07648628D}"/>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E0E9DCC-C289-3EE4-01D3-D4A07DDA2619}"/>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 CÁCH TIẾN HÀNH</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02D3B7AB-8E0C-C3CB-DABF-C1A636A034DB}"/>
              </a:ext>
            </a:extLst>
          </p:cNvPr>
          <p:cNvSpPr txBox="1"/>
          <p:nvPr/>
        </p:nvSpPr>
        <p:spPr>
          <a:xfrm>
            <a:off x="7552018" y="880231"/>
            <a:ext cx="3467964" cy="4524315"/>
          </a:xfrm>
          <a:prstGeom prst="rect">
            <a:avLst/>
          </a:prstGeom>
          <a:noFill/>
        </p:spPr>
        <p:txBody>
          <a:bodyPr wrap="square">
            <a:spAutoFit/>
          </a:bodyPr>
          <a:lstStyle/>
          <a:p>
            <a:pPr>
              <a:lnSpc>
                <a:spcPct val="120000"/>
              </a:lnSpc>
            </a:pP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Để</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đĩa</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trong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điều</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kiện</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nhiệt</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độ</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phòng</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hoặc</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trong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tủ</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ấm</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t</a:t>
            </a:r>
            <a:r>
              <a:rPr lang="vi-VN" sz="4000" b="1" i="1" baseline="30000"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0</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 30</a:t>
            </a:r>
            <a:r>
              <a:rPr lang="vi-VN" sz="4000" b="1" i="1" baseline="30000"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0</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C - 35</a:t>
            </a:r>
            <a:r>
              <a:rPr lang="vi-VN" sz="4000" b="1" i="1" baseline="30000"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0</a:t>
            </a:r>
            <a:r>
              <a:rPr lang="vi-VN" sz="4000" b="1" i="1" dirty="0">
                <a:solidFill>
                  <a:srgbClr val="FF0000"/>
                </a:solidFill>
                <a:latin typeface="Times New Roman" panose="02020603050405020304" pitchFamily="18" charset="0"/>
                <a:ea typeface="#9Slide03 Roboto Condensed" panose="02000000000000000000" pitchFamily="2" charset="0"/>
                <a:cs typeface="Times New Roman" panose="02020603050405020304" pitchFamily="18" charset="0"/>
              </a:rPr>
              <a:t>C</a:t>
            </a:r>
          </a:p>
        </p:txBody>
      </p:sp>
      <p:sp>
        <p:nvSpPr>
          <p:cNvPr id="18" name="TextBox 17">
            <a:extLst>
              <a:ext uri="{FF2B5EF4-FFF2-40B4-BE49-F238E27FC236}">
                <a16:creationId xmlns:a16="http://schemas.microsoft.com/office/drawing/2014/main" id="{CA66209E-015F-420B-F068-077D779BA7A2}"/>
              </a:ext>
            </a:extLst>
          </p:cNvPr>
          <p:cNvSpPr txBox="1"/>
          <p:nvPr/>
        </p:nvSpPr>
        <p:spPr>
          <a:xfrm>
            <a:off x="333463" y="6159600"/>
            <a:ext cx="6350783" cy="631711"/>
          </a:xfrm>
          <a:prstGeom prst="rect">
            <a:avLst/>
          </a:prstGeom>
          <a:noFill/>
        </p:spPr>
        <p:txBody>
          <a:bodyPr wrap="square">
            <a:spAutoFit/>
          </a:bodyPr>
          <a:lstStyle/>
          <a:p>
            <a:pPr>
              <a:lnSpc>
                <a:spcPct val="120000"/>
              </a:lnSpc>
            </a:pP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1: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Chuẩn</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bị</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nảy</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mầm</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p>
        </p:txBody>
      </p:sp>
      <p:pic>
        <p:nvPicPr>
          <p:cNvPr id="19" name="Picture 2" descr="Target free icon">
            <a:extLst>
              <a:ext uri="{FF2B5EF4-FFF2-40B4-BE49-F238E27FC236}">
                <a16:creationId xmlns:a16="http://schemas.microsoft.com/office/drawing/2014/main" id="{F1E08217-4135-97FD-4FF0-99B8E63122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55" y="0"/>
            <a:ext cx="1469985" cy="146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24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7"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C51AB82B-4F19-8B44-2423-EA97BF9F6876}"/>
              </a:ext>
            </a:extLst>
          </p:cNvPr>
          <p:cNvPicPr>
            <a:picLocks noChangeAspect="1"/>
          </p:cNvPicPr>
          <p:nvPr/>
        </p:nvPicPr>
        <p:blipFill rotWithShape="1">
          <a:blip r:embed="rId2"/>
          <a:srcRect t="7450" r="1" b="5788"/>
          <a:stretch/>
        </p:blipFill>
        <p:spPr>
          <a:xfrm rot="21480000">
            <a:off x="1137837" y="1003258"/>
            <a:ext cx="9916327" cy="4764396"/>
          </a:xfrm>
          <a:prstGeom prst="rect">
            <a:avLst/>
          </a:prstGeom>
        </p:spPr>
      </p:pic>
      <p:grpSp>
        <p:nvGrpSpPr>
          <p:cNvPr id="11" name="Group 10">
            <a:extLst>
              <a:ext uri="{FF2B5EF4-FFF2-40B4-BE49-F238E27FC236}">
                <a16:creationId xmlns:a16="http://schemas.microsoft.com/office/drawing/2014/main" id="{2E22F014-E661-A389-0358-5257D9095D96}"/>
              </a:ext>
            </a:extLst>
          </p:cNvPr>
          <p:cNvGrpSpPr/>
          <p:nvPr/>
        </p:nvGrpSpPr>
        <p:grpSpPr>
          <a:xfrm>
            <a:off x="333463" y="139183"/>
            <a:ext cx="6057418" cy="897323"/>
            <a:chOff x="2588871" y="-1"/>
            <a:chExt cx="6057418" cy="897323"/>
          </a:xfrm>
        </p:grpSpPr>
        <p:sp>
          <p:nvSpPr>
            <p:cNvPr id="13" name="Trapezoid 12">
              <a:extLst>
                <a:ext uri="{FF2B5EF4-FFF2-40B4-BE49-F238E27FC236}">
                  <a16:creationId xmlns:a16="http://schemas.microsoft.com/office/drawing/2014/main" id="{7FB90D46-AE75-8C99-03D5-00967FA5C3B0}"/>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84E1DBD-480E-4436-DB6E-34890755CD2A}"/>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 CÁCH TIẾN HÀNH</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27018C03-051B-A95E-C80D-169667195924}"/>
              </a:ext>
            </a:extLst>
          </p:cNvPr>
          <p:cNvSpPr txBox="1"/>
          <p:nvPr/>
        </p:nvSpPr>
        <p:spPr>
          <a:xfrm>
            <a:off x="186780" y="6159600"/>
            <a:ext cx="6350783" cy="631711"/>
          </a:xfrm>
          <a:prstGeom prst="rect">
            <a:avLst/>
          </a:prstGeom>
          <a:noFill/>
        </p:spPr>
        <p:txBody>
          <a:bodyPr wrap="square">
            <a:spAutoFit/>
          </a:bodyPr>
          <a:lstStyle/>
          <a:p>
            <a:pPr>
              <a:lnSpc>
                <a:spcPct val="120000"/>
              </a:lnSpc>
            </a:pP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1: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Chuẩn</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bị</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nảy</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mầm</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p>
        </p:txBody>
      </p:sp>
      <p:pic>
        <p:nvPicPr>
          <p:cNvPr id="20" name="Picture 2" descr="Target free icon">
            <a:extLst>
              <a:ext uri="{FF2B5EF4-FFF2-40B4-BE49-F238E27FC236}">
                <a16:creationId xmlns:a16="http://schemas.microsoft.com/office/drawing/2014/main" id="{0A08B999-D116-1D31-FAB2-EE99CAC42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66" y="66689"/>
            <a:ext cx="1469985" cy="146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6207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Hạt nảy mầm là gì? Dinh dưỡng và lợi ích | Vinmec">
            <a:extLst>
              <a:ext uri="{FF2B5EF4-FFF2-40B4-BE49-F238E27FC236}">
                <a16:creationId xmlns:a16="http://schemas.microsoft.com/office/drawing/2014/main" id="{D257F198-5F82-224D-81B4-18C5B3FBF1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0B7786-D4EE-2E65-795B-EF12BB27E560}"/>
              </a:ext>
            </a:extLst>
          </p:cNvPr>
          <p:cNvSpPr/>
          <p:nvPr/>
        </p:nvSpPr>
        <p:spPr>
          <a:xfrm>
            <a:off x="0" y="2658717"/>
            <a:ext cx="12188952" cy="154056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4F9E05-784E-2DA4-737B-70EB8925CA02}"/>
              </a:ext>
            </a:extLst>
          </p:cNvPr>
          <p:cNvSpPr txBox="1"/>
          <p:nvPr/>
        </p:nvSpPr>
        <p:spPr>
          <a:xfrm>
            <a:off x="1258984" y="3058671"/>
            <a:ext cx="10232666" cy="709874"/>
          </a:xfrm>
          <a:prstGeom prst="rect">
            <a:avLst/>
          </a:prstGeom>
          <a:noFill/>
        </p:spPr>
        <p:txBody>
          <a:bodyPr wrap="square" rtlCol="0">
            <a:spAutoFit/>
          </a:bodyPr>
          <a:lstStyle/>
          <a:p>
            <a:pPr algn="ctr">
              <a:lnSpc>
                <a:spcPct val="120000"/>
              </a:lnSpc>
            </a:pPr>
            <a:r>
              <a:rPr lang="vi-VN" sz="3600" b="1" dirty="0">
                <a:solidFill>
                  <a:schemeClr val="bg1"/>
                </a:solidFill>
                <a:latin typeface="+mj-lt"/>
              </a:rPr>
              <a:t>CÂU HỎI THẢO LUẬN</a:t>
            </a:r>
            <a:endParaRPr lang="en-US" sz="3600" b="1" dirty="0">
              <a:solidFill>
                <a:schemeClr val="bg1"/>
              </a:solidFill>
              <a:latin typeface="+mj-lt"/>
            </a:endParaRPr>
          </a:p>
        </p:txBody>
      </p:sp>
    </p:spTree>
    <p:extLst>
      <p:ext uri="{BB962C8B-B14F-4D97-AF65-F5344CB8AC3E}">
        <p14:creationId xmlns:p14="http://schemas.microsoft.com/office/powerpoint/2010/main" val="425148547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1">
            <a:extLst>
              <a:ext uri="{FF2B5EF4-FFF2-40B4-BE49-F238E27FC236}">
                <a16:creationId xmlns:a16="http://schemas.microsoft.com/office/drawing/2014/main" id="{29BE3A1E-BD19-4079-9665-10334BA76F51}"/>
              </a:ext>
            </a:extLst>
          </p:cNvPr>
          <p:cNvSpPr/>
          <p:nvPr/>
        </p:nvSpPr>
        <p:spPr>
          <a:xfrm>
            <a:off x="11829811" y="6018079"/>
            <a:ext cx="1714500" cy="1193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2" name="Rectangle 32">
            <a:extLst>
              <a:ext uri="{FF2B5EF4-FFF2-40B4-BE49-F238E27FC236}">
                <a16:creationId xmlns:a16="http://schemas.microsoft.com/office/drawing/2014/main" id="{32E9DBAC-74CC-4DF3-8AFB-7EB5D2242D98}"/>
              </a:ext>
            </a:extLst>
          </p:cNvPr>
          <p:cNvSpPr/>
          <p:nvPr/>
        </p:nvSpPr>
        <p:spPr>
          <a:xfrm>
            <a:off x="11832461" y="-457893"/>
            <a:ext cx="1714500" cy="1193800"/>
          </a:xfrm>
          <a:prstGeom prst="rect">
            <a:avLst/>
          </a:prstGeom>
          <a:solidFill>
            <a:srgbClr val="FE5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Rectangle 33">
            <a:extLst>
              <a:ext uri="{FF2B5EF4-FFF2-40B4-BE49-F238E27FC236}">
                <a16:creationId xmlns:a16="http://schemas.microsoft.com/office/drawing/2014/main" id="{015F86F7-04AA-4E2A-8E90-A666CC5BEF95}"/>
              </a:ext>
            </a:extLst>
          </p:cNvPr>
          <p:cNvSpPr/>
          <p:nvPr/>
        </p:nvSpPr>
        <p:spPr>
          <a:xfrm>
            <a:off x="-1336369" y="-255847"/>
            <a:ext cx="1714500" cy="1193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Rectangle 34">
            <a:extLst>
              <a:ext uri="{FF2B5EF4-FFF2-40B4-BE49-F238E27FC236}">
                <a16:creationId xmlns:a16="http://schemas.microsoft.com/office/drawing/2014/main" id="{FBD8683D-6632-4F9A-BD94-BE8CA99D3E23}"/>
              </a:ext>
            </a:extLst>
          </p:cNvPr>
          <p:cNvSpPr/>
          <p:nvPr/>
        </p:nvSpPr>
        <p:spPr>
          <a:xfrm>
            <a:off x="-1336369" y="6018079"/>
            <a:ext cx="1714500" cy="11938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9" name="TextBox 8">
            <a:extLst>
              <a:ext uri="{FF2B5EF4-FFF2-40B4-BE49-F238E27FC236}">
                <a16:creationId xmlns:a16="http://schemas.microsoft.com/office/drawing/2014/main" id="{BEAEC13A-958D-3278-6306-B76560CC1CDF}"/>
              </a:ext>
            </a:extLst>
          </p:cNvPr>
          <p:cNvSpPr txBox="1"/>
          <p:nvPr/>
        </p:nvSpPr>
        <p:spPr>
          <a:xfrm>
            <a:off x="732973" y="735907"/>
            <a:ext cx="10444198" cy="5262979"/>
          </a:xfrm>
          <a:prstGeom prst="rect">
            <a:avLst/>
          </a:prstGeom>
          <a:noFill/>
        </p:spPr>
        <p:txBody>
          <a:bodyPr wrap="square">
            <a:spAutoFit/>
          </a:bodyPr>
          <a:lstStyle/>
          <a:p>
            <a:pPr>
              <a:lnSpc>
                <a:spcPct val="120000"/>
              </a:lnSpc>
            </a:pP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Trong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chuẩn</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bị</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nảy</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mầm</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a:t>
            </a:r>
          </a:p>
          <a:p>
            <a:pPr marL="457200" indent="-457200">
              <a:lnSpc>
                <a:spcPct val="120000"/>
              </a:lnSpc>
              <a:buFontTx/>
              <a:buChar char="-"/>
            </a:pP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Mục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đích</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của</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việc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ngâm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trong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nước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là</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gì</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a:t>
            </a:r>
          </a:p>
          <a:p>
            <a:pPr marL="457200" indent="-457200">
              <a:lnSpc>
                <a:spcPct val="120000"/>
              </a:lnSpc>
              <a:buFontTx/>
              <a:buChar char="-"/>
            </a:pP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Lót</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bông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hoặc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giấy</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đã</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thấm</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nước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rồi</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đặt</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trong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đĩa</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Petri</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có</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tác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dụng</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gì</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a:t>
            </a:r>
          </a:p>
          <a:p>
            <a:pPr marL="457200" indent="-457200">
              <a:lnSpc>
                <a:spcPct val="120000"/>
              </a:lnSpc>
              <a:buFontTx/>
              <a:buChar char="-"/>
            </a:pP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Tại</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sao sau khi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được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ngâm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nước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lại</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để</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trong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tủ</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ấm</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nhiệt</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độ</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khoảng</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từ</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30</a:t>
            </a:r>
            <a:r>
              <a:rPr lang="vi-VN" sz="4000" b="1" i="1" baseline="30000"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0</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C – 35</a:t>
            </a:r>
            <a:r>
              <a:rPr lang="vi-VN" sz="4000" b="1" i="1" baseline="30000"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0</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C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hoặc</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điều</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kiện</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nhiệt</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độ</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phòng</a:t>
            </a:r>
            <a:r>
              <a:rPr lang="vi-VN" sz="4000" b="1" i="1" dirty="0">
                <a:solidFill>
                  <a:srgbClr val="002060"/>
                </a:solidFill>
                <a:latin typeface="Times New Roman" panose="02020603050405020304" pitchFamily="18" charset="0"/>
                <a:ea typeface="#9Slide03 Roboto Condensed"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301548163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1CEFBF-1207-C5A0-BB0F-AE97602A5A9A}"/>
              </a:ext>
            </a:extLst>
          </p:cNvPr>
          <p:cNvSpPr txBox="1"/>
          <p:nvPr/>
        </p:nvSpPr>
        <p:spPr>
          <a:xfrm>
            <a:off x="980661" y="274290"/>
            <a:ext cx="10230678" cy="6309420"/>
          </a:xfrm>
          <a:prstGeom prst="rect">
            <a:avLst/>
          </a:prstGeom>
          <a:noFill/>
        </p:spPr>
        <p:txBody>
          <a:bodyPr wrap="square">
            <a:spAutoFit/>
          </a:bodyPr>
          <a:lstStyle/>
          <a:p>
            <a:pPr algn="just">
              <a:spcBef>
                <a:spcPts val="600"/>
              </a:spcBef>
              <a:spcAft>
                <a:spcPts val="600"/>
              </a:spcAft>
            </a:pPr>
            <a:r>
              <a:rPr lang="vi-VN" sz="3200" b="0" i="0" dirty="0">
                <a:solidFill>
                  <a:srgbClr val="000000"/>
                </a:solidFill>
                <a:effectLst/>
                <a:latin typeface="+mj-lt"/>
              </a:rPr>
              <a:t>- Mục đích của việc ngâm hạt trong nước là cung cấp đủ nước cho hạt, tạo điều kiện thuận lợi cho quá trình hô hấp tế bào diễn ra → tạo ra năng lượng, vật chất kích thích hạt nảy mầm.</a:t>
            </a:r>
          </a:p>
          <a:p>
            <a:pPr algn="just">
              <a:spcBef>
                <a:spcPts val="600"/>
              </a:spcBef>
              <a:spcAft>
                <a:spcPts val="600"/>
              </a:spcAft>
            </a:pPr>
            <a:r>
              <a:rPr lang="vi-VN" sz="3200" b="0" i="0" dirty="0">
                <a:solidFill>
                  <a:srgbClr val="000000"/>
                </a:solidFill>
                <a:effectLst/>
                <a:latin typeface="+mj-lt"/>
              </a:rPr>
              <a:t>- Lót bông hoặc giấy đã thấm nước rồi đặt trong đĩa </a:t>
            </a:r>
            <a:r>
              <a:rPr lang="vi-VN" sz="3200" b="0" i="0" dirty="0" err="1">
                <a:solidFill>
                  <a:srgbClr val="000000"/>
                </a:solidFill>
                <a:effectLst/>
                <a:latin typeface="+mj-lt"/>
              </a:rPr>
              <a:t>Petri</a:t>
            </a:r>
            <a:r>
              <a:rPr lang="vi-VN" sz="3200" b="0" i="0" dirty="0">
                <a:solidFill>
                  <a:srgbClr val="000000"/>
                </a:solidFill>
                <a:effectLst/>
                <a:latin typeface="+mj-lt"/>
              </a:rPr>
              <a:t> có tác dụng cung cấp nước (nguyên liệu) liên tục cho quá trình hô hấp tế bào để đảm bảo đủ vật chất và năng lượng cho sự phát triển của mầm cây.</a:t>
            </a:r>
          </a:p>
          <a:p>
            <a:pPr algn="just">
              <a:spcBef>
                <a:spcPts val="600"/>
              </a:spcBef>
              <a:spcAft>
                <a:spcPts val="600"/>
              </a:spcAft>
            </a:pPr>
            <a:r>
              <a:rPr lang="vi-VN" sz="3200" b="0" i="0" dirty="0">
                <a:solidFill>
                  <a:srgbClr val="000000"/>
                </a:solidFill>
                <a:effectLst/>
                <a:latin typeface="+mj-lt"/>
              </a:rPr>
              <a:t>- Sau khi hạt được ngâm nước, để trong tủ ấm nhiệt độ khoảng từ 30</a:t>
            </a:r>
            <a:r>
              <a:rPr lang="vi-VN" sz="3200" b="0" i="0" baseline="30000" dirty="0">
                <a:solidFill>
                  <a:srgbClr val="000000"/>
                </a:solidFill>
                <a:effectLst/>
                <a:latin typeface="+mj-lt"/>
              </a:rPr>
              <a:t>o</a:t>
            </a:r>
            <a:r>
              <a:rPr lang="vi-VN" sz="3200" b="0" i="0" dirty="0">
                <a:solidFill>
                  <a:srgbClr val="000000"/>
                </a:solidFill>
                <a:effectLst/>
                <a:latin typeface="+mj-lt"/>
              </a:rPr>
              <a:t>C đến 35</a:t>
            </a:r>
            <a:r>
              <a:rPr lang="vi-VN" sz="3200" b="0" i="0" baseline="30000" dirty="0">
                <a:solidFill>
                  <a:srgbClr val="000000"/>
                </a:solidFill>
                <a:effectLst/>
                <a:latin typeface="+mj-lt"/>
              </a:rPr>
              <a:t>o</a:t>
            </a:r>
            <a:r>
              <a:rPr lang="vi-VN" sz="3200" b="0" i="0" dirty="0">
                <a:solidFill>
                  <a:srgbClr val="000000"/>
                </a:solidFill>
                <a:effectLst/>
                <a:latin typeface="+mj-lt"/>
              </a:rPr>
              <a:t>C hoặc điều kiện nhiệt độ phòng để tạo điều kiện nhiệt độ thích hợp quá trình hô hấp diễn ra hiệu quả, đảm bảo tỉ lệ nảy mầm, phát triển của hạt.</a:t>
            </a:r>
          </a:p>
        </p:txBody>
      </p:sp>
    </p:spTree>
    <p:extLst>
      <p:ext uri="{BB962C8B-B14F-4D97-AF65-F5344CB8AC3E}">
        <p14:creationId xmlns:p14="http://schemas.microsoft.com/office/powerpoint/2010/main" val="250336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1">
            <a:extLst>
              <a:ext uri="{FF2B5EF4-FFF2-40B4-BE49-F238E27FC236}">
                <a16:creationId xmlns:a16="http://schemas.microsoft.com/office/drawing/2014/main" id="{29BE3A1E-BD19-4079-9665-10334BA76F51}"/>
              </a:ext>
            </a:extLst>
          </p:cNvPr>
          <p:cNvSpPr/>
          <p:nvPr/>
        </p:nvSpPr>
        <p:spPr>
          <a:xfrm>
            <a:off x="11829811" y="6018079"/>
            <a:ext cx="1714500" cy="1193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2" name="Rectangle 32">
            <a:extLst>
              <a:ext uri="{FF2B5EF4-FFF2-40B4-BE49-F238E27FC236}">
                <a16:creationId xmlns:a16="http://schemas.microsoft.com/office/drawing/2014/main" id="{32E9DBAC-74CC-4DF3-8AFB-7EB5D2242D98}"/>
              </a:ext>
            </a:extLst>
          </p:cNvPr>
          <p:cNvSpPr/>
          <p:nvPr/>
        </p:nvSpPr>
        <p:spPr>
          <a:xfrm>
            <a:off x="11832461" y="-457893"/>
            <a:ext cx="1714500" cy="1193800"/>
          </a:xfrm>
          <a:prstGeom prst="rect">
            <a:avLst/>
          </a:prstGeom>
          <a:solidFill>
            <a:srgbClr val="FE5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Rectangle 33">
            <a:extLst>
              <a:ext uri="{FF2B5EF4-FFF2-40B4-BE49-F238E27FC236}">
                <a16:creationId xmlns:a16="http://schemas.microsoft.com/office/drawing/2014/main" id="{015F86F7-04AA-4E2A-8E90-A666CC5BEF95}"/>
              </a:ext>
            </a:extLst>
          </p:cNvPr>
          <p:cNvSpPr/>
          <p:nvPr/>
        </p:nvSpPr>
        <p:spPr>
          <a:xfrm>
            <a:off x="-1336369" y="-255847"/>
            <a:ext cx="1714500" cy="1193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Rectangle 34">
            <a:extLst>
              <a:ext uri="{FF2B5EF4-FFF2-40B4-BE49-F238E27FC236}">
                <a16:creationId xmlns:a16="http://schemas.microsoft.com/office/drawing/2014/main" id="{FBD8683D-6632-4F9A-BD94-BE8CA99D3E23}"/>
              </a:ext>
            </a:extLst>
          </p:cNvPr>
          <p:cNvSpPr/>
          <p:nvPr/>
        </p:nvSpPr>
        <p:spPr>
          <a:xfrm>
            <a:off x="-1336369" y="6018079"/>
            <a:ext cx="1714500" cy="11938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9" name="TextBox 8">
            <a:extLst>
              <a:ext uri="{FF2B5EF4-FFF2-40B4-BE49-F238E27FC236}">
                <a16:creationId xmlns:a16="http://schemas.microsoft.com/office/drawing/2014/main" id="{BEAEC13A-958D-3278-6306-B76560CC1CDF}"/>
              </a:ext>
            </a:extLst>
          </p:cNvPr>
          <p:cNvSpPr txBox="1"/>
          <p:nvPr/>
        </p:nvSpPr>
        <p:spPr>
          <a:xfrm>
            <a:off x="873901" y="1929494"/>
            <a:ext cx="10444198" cy="3319691"/>
          </a:xfrm>
          <a:prstGeom prst="rect">
            <a:avLst/>
          </a:prstGeom>
          <a:noFill/>
        </p:spPr>
        <p:txBody>
          <a:bodyPr wrap="square">
            <a:spAutoFit/>
          </a:bodyPr>
          <a:lstStyle/>
          <a:p>
            <a:pPr>
              <a:lnSpc>
                <a:spcPct val="120000"/>
              </a:lnSpc>
            </a:pP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Tại</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sao </a:t>
            </a: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giống</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để</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lâu sau khi thu </a:t>
            </a: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hoạch</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thì</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sức</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nảy</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mầm</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6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giảm</a:t>
            </a:r>
            <a:r>
              <a:rPr lang="vi-VN" sz="6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2368275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22E5B0-F1C7-8081-38AB-4E9C91D61A96}"/>
              </a:ext>
            </a:extLst>
          </p:cNvPr>
          <p:cNvSpPr txBox="1"/>
          <p:nvPr/>
        </p:nvSpPr>
        <p:spPr>
          <a:xfrm>
            <a:off x="1287871" y="1229284"/>
            <a:ext cx="10283686" cy="4154984"/>
          </a:xfrm>
          <a:prstGeom prst="rect">
            <a:avLst/>
          </a:prstGeom>
          <a:noFill/>
        </p:spPr>
        <p:txBody>
          <a:bodyPr wrap="square">
            <a:spAutoFit/>
          </a:bodyPr>
          <a:lstStyle/>
          <a:p>
            <a:r>
              <a:rPr lang="vi-VN" sz="4400" b="0" i="0" dirty="0">
                <a:solidFill>
                  <a:srgbClr val="000000"/>
                </a:solidFill>
                <a:effectLst/>
                <a:latin typeface="+mj-lt"/>
              </a:rPr>
              <a:t>Hạt giống để lâu sau khi thu hoạch thì sức nảy mầm giảm vì trong quá trình bảo quản thì quá trình hô hấp của hạt giống vẫn diễn ra làm giảm hàm lượng chất hữu cơ trong hạt → Giảm sút khối lượng và chất lượng hạt giống → Tỉ lệ nảy mầm giảm.</a:t>
            </a:r>
            <a:endParaRPr lang="en-US" sz="4400" dirty="0">
              <a:latin typeface="+mj-lt"/>
            </a:endParaRPr>
          </a:p>
        </p:txBody>
      </p:sp>
    </p:spTree>
    <p:extLst>
      <p:ext uri="{BB962C8B-B14F-4D97-AF65-F5344CB8AC3E}">
        <p14:creationId xmlns:p14="http://schemas.microsoft.com/office/powerpoint/2010/main" val="411678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40626-1ED6-E9FA-1270-CE0C42DFD054}"/>
              </a:ext>
            </a:extLst>
          </p:cNvPr>
          <p:cNvSpPr txBox="1"/>
          <p:nvPr/>
        </p:nvSpPr>
        <p:spPr>
          <a:xfrm>
            <a:off x="728870" y="438126"/>
            <a:ext cx="11171582" cy="6278642"/>
          </a:xfrm>
          <a:prstGeom prst="rect">
            <a:avLst/>
          </a:prstGeom>
          <a:noFill/>
        </p:spPr>
        <p:txBody>
          <a:bodyPr wrap="square">
            <a:spAutoFit/>
          </a:bodyPr>
          <a:lstStyle/>
          <a:p>
            <a:pPr algn="just">
              <a:spcBef>
                <a:spcPts val="600"/>
              </a:spcBef>
              <a:spcAft>
                <a:spcPts val="600"/>
              </a:spcAft>
            </a:pPr>
            <a:r>
              <a:rPr lang="vi-VN" sz="3200" b="0" i="0" dirty="0">
                <a:solidFill>
                  <a:srgbClr val="000000"/>
                </a:solidFill>
                <a:effectLst/>
                <a:latin typeface="+mj-lt"/>
              </a:rPr>
              <a:t>Vào kì nghỉ hè, Lan thường được mẹ hướng dẫn làm giá đỗ từ hạt đậu xanh để có thêm nguồn rau sạch, các bước Lan được hướng dẫn như sau:</a:t>
            </a:r>
          </a:p>
          <a:p>
            <a:pPr algn="just">
              <a:spcBef>
                <a:spcPts val="600"/>
              </a:spcBef>
              <a:spcAft>
                <a:spcPts val="600"/>
              </a:spcAft>
            </a:pPr>
            <a:r>
              <a:rPr lang="vi-VN" sz="3200" b="0" i="0" dirty="0">
                <a:solidFill>
                  <a:srgbClr val="000000"/>
                </a:solidFill>
                <a:effectLst/>
                <a:latin typeface="+mj-lt"/>
              </a:rPr>
              <a:t>Bước 1: Lọc bỏ những hạt lép, mọt hoặc vỡ.</a:t>
            </a:r>
          </a:p>
          <a:p>
            <a:pPr algn="just">
              <a:spcBef>
                <a:spcPts val="600"/>
              </a:spcBef>
              <a:spcAft>
                <a:spcPts val="600"/>
              </a:spcAft>
            </a:pPr>
            <a:r>
              <a:rPr lang="vi-VN" sz="3200" b="0" i="0" dirty="0">
                <a:solidFill>
                  <a:srgbClr val="000000"/>
                </a:solidFill>
                <a:effectLst/>
                <a:latin typeface="+mj-lt"/>
              </a:rPr>
              <a:t>Bước 2: Để hạt đậu trong rổ (rá) và chà xát.</a:t>
            </a:r>
          </a:p>
          <a:p>
            <a:pPr algn="just">
              <a:spcBef>
                <a:spcPts val="600"/>
              </a:spcBef>
              <a:spcAft>
                <a:spcPts val="600"/>
              </a:spcAft>
            </a:pPr>
            <a:r>
              <a:rPr lang="vi-VN" sz="3200" b="0" i="0" dirty="0">
                <a:solidFill>
                  <a:srgbClr val="000000"/>
                </a:solidFill>
                <a:effectLst/>
                <a:latin typeface="+mj-lt"/>
              </a:rPr>
              <a:t>Bước 3: Ngâm hạt đậu trong nước ấm (40</a:t>
            </a:r>
            <a:r>
              <a:rPr lang="vi-VN" sz="3200" b="0" i="0" baseline="30000" dirty="0">
                <a:solidFill>
                  <a:srgbClr val="000000"/>
                </a:solidFill>
                <a:effectLst/>
                <a:latin typeface="+mj-lt"/>
              </a:rPr>
              <a:t>o</a:t>
            </a:r>
            <a:r>
              <a:rPr lang="vi-VN" sz="3200" b="0" i="0" dirty="0">
                <a:solidFill>
                  <a:srgbClr val="000000"/>
                </a:solidFill>
                <a:effectLst/>
                <a:latin typeface="+mj-lt"/>
              </a:rPr>
              <a:t>c đến 45</a:t>
            </a:r>
            <a:r>
              <a:rPr lang="vi-VN" sz="3200" b="0" i="0" baseline="30000" dirty="0">
                <a:solidFill>
                  <a:srgbClr val="000000"/>
                </a:solidFill>
                <a:effectLst/>
                <a:latin typeface="+mj-lt"/>
              </a:rPr>
              <a:t>o</a:t>
            </a:r>
            <a:r>
              <a:rPr lang="vi-VN" sz="3200" b="0" i="0" dirty="0">
                <a:solidFill>
                  <a:srgbClr val="000000"/>
                </a:solidFill>
                <a:effectLst/>
                <a:latin typeface="+mj-lt"/>
              </a:rPr>
              <a:t>C) khoảng 2 đến 3 giờ.</a:t>
            </a:r>
          </a:p>
          <a:p>
            <a:pPr algn="just">
              <a:spcBef>
                <a:spcPts val="600"/>
              </a:spcBef>
              <a:spcAft>
                <a:spcPts val="600"/>
              </a:spcAft>
            </a:pPr>
            <a:r>
              <a:rPr lang="vi-VN" sz="3200" b="0" i="0" dirty="0">
                <a:solidFill>
                  <a:srgbClr val="000000"/>
                </a:solidFill>
                <a:effectLst/>
                <a:latin typeface="+mj-lt"/>
              </a:rPr>
              <a:t>Bước 4: Cho hạt vào dụng cụ làm giá, để trong chỗ tối và cho hạt đậu “uống nước” mỗi ngày 2 lần.</a:t>
            </a:r>
            <a:endParaRPr lang="en-US" sz="3200" b="0" i="0" dirty="0">
              <a:solidFill>
                <a:srgbClr val="000000"/>
              </a:solidFill>
              <a:effectLst/>
              <a:latin typeface="+mj-lt"/>
            </a:endParaRPr>
          </a:p>
          <a:p>
            <a:pPr algn="just">
              <a:spcBef>
                <a:spcPts val="600"/>
              </a:spcBef>
              <a:spcAft>
                <a:spcPts val="600"/>
              </a:spcAft>
            </a:pPr>
            <a:r>
              <a:rPr lang="vi-VN" sz="3200" b="0" i="0" dirty="0">
                <a:solidFill>
                  <a:srgbClr val="000000"/>
                </a:solidFill>
                <a:effectLst/>
                <a:latin typeface="+mj-lt"/>
              </a:rPr>
              <a:t>Dựa trên những hiểu của mình, em hãy giải thích ý nghĩa của các bước làm trên.</a:t>
            </a:r>
          </a:p>
        </p:txBody>
      </p:sp>
    </p:spTree>
    <p:extLst>
      <p:ext uri="{BB962C8B-B14F-4D97-AF65-F5344CB8AC3E}">
        <p14:creationId xmlns:p14="http://schemas.microsoft.com/office/powerpoint/2010/main" val="94199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073877-FA53-A077-319A-EE7E2E1504D1}"/>
              </a:ext>
            </a:extLst>
          </p:cNvPr>
          <p:cNvSpPr txBox="1"/>
          <p:nvPr/>
        </p:nvSpPr>
        <p:spPr>
          <a:xfrm>
            <a:off x="79513" y="320456"/>
            <a:ext cx="12032974" cy="5570756"/>
          </a:xfrm>
          <a:prstGeom prst="rect">
            <a:avLst/>
          </a:prstGeom>
          <a:noFill/>
        </p:spPr>
        <p:txBody>
          <a:bodyPr wrap="square">
            <a:spAutoFit/>
          </a:bodyPr>
          <a:lstStyle/>
          <a:p>
            <a:pPr algn="just">
              <a:spcBef>
                <a:spcPts val="600"/>
              </a:spcBef>
              <a:spcAft>
                <a:spcPts val="600"/>
              </a:spcAft>
            </a:pPr>
            <a:r>
              <a:rPr lang="vi-VN" sz="4800" b="0" i="0" dirty="0">
                <a:solidFill>
                  <a:srgbClr val="000000"/>
                </a:solidFill>
                <a:effectLst/>
                <a:latin typeface="+mj-lt"/>
              </a:rPr>
              <a:t>Ý nghĩa của các bước làm giá đỗ:</a:t>
            </a:r>
          </a:p>
          <a:p>
            <a:pPr algn="just">
              <a:spcBef>
                <a:spcPts val="600"/>
              </a:spcBef>
              <a:spcAft>
                <a:spcPts val="600"/>
              </a:spcAft>
            </a:pPr>
            <a:r>
              <a:rPr lang="vi-VN" sz="4800" b="0" i="0" dirty="0">
                <a:solidFill>
                  <a:srgbClr val="000000"/>
                </a:solidFill>
                <a:effectLst/>
                <a:latin typeface="+mj-lt"/>
              </a:rPr>
              <a:t>- Bước 1: Lọc bỏ những hạt lép, mọt hoặc vỡ để loại bỏ những hạt có khả năng nảy mầm kém → Giá đỗ không bị thối.</a:t>
            </a:r>
          </a:p>
          <a:p>
            <a:pPr algn="just">
              <a:spcBef>
                <a:spcPts val="600"/>
              </a:spcBef>
              <a:spcAft>
                <a:spcPts val="600"/>
              </a:spcAft>
            </a:pPr>
            <a:r>
              <a:rPr lang="vi-VN" sz="4800" b="0" i="0" dirty="0">
                <a:solidFill>
                  <a:srgbClr val="000000"/>
                </a:solidFill>
                <a:effectLst/>
                <a:latin typeface="+mj-lt"/>
              </a:rPr>
              <a:t>- Bước 2: Để hạt đậu trong rổ (rá) và chà xát để kích thích khả năng cảm ứng của hạt để hạt nảy mầm tốt hơn.</a:t>
            </a:r>
          </a:p>
        </p:txBody>
      </p:sp>
    </p:spTree>
    <p:extLst>
      <p:ext uri="{BB962C8B-B14F-4D97-AF65-F5344CB8AC3E}">
        <p14:creationId xmlns:p14="http://schemas.microsoft.com/office/powerpoint/2010/main" val="78760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EACB02-4792-07A9-E44E-756B168FD3BB}"/>
              </a:ext>
            </a:extLst>
          </p:cNvPr>
          <p:cNvSpPr txBox="1"/>
          <p:nvPr/>
        </p:nvSpPr>
        <p:spPr>
          <a:xfrm>
            <a:off x="2924556" y="1029856"/>
            <a:ext cx="5501640" cy="769441"/>
          </a:xfrm>
          <a:prstGeom prst="rect">
            <a:avLst/>
          </a:prstGeom>
          <a:noFill/>
        </p:spPr>
        <p:txBody>
          <a:bodyPr wrap="square" rtlCol="0">
            <a:spAutoFit/>
          </a:bodyPr>
          <a:lstStyle/>
          <a:p>
            <a:r>
              <a:rPr lang="vi-VN" sz="4400" b="1" dirty="0">
                <a:solidFill>
                  <a:srgbClr val="FF0000"/>
                </a:solidFill>
              </a:rPr>
              <a:t>NỘI DUNG BÀI HỌC</a:t>
            </a:r>
            <a:endParaRPr lang="en-US" sz="4400" b="1" dirty="0">
              <a:solidFill>
                <a:srgbClr val="FF0000"/>
              </a:solidFill>
            </a:endParaRPr>
          </a:p>
        </p:txBody>
      </p:sp>
      <p:grpSp>
        <p:nvGrpSpPr>
          <p:cNvPr id="10" name="Group 9">
            <a:extLst>
              <a:ext uri="{FF2B5EF4-FFF2-40B4-BE49-F238E27FC236}">
                <a16:creationId xmlns:a16="http://schemas.microsoft.com/office/drawing/2014/main" id="{DB297E74-6969-940D-53AA-81A176DCD069}"/>
              </a:ext>
            </a:extLst>
          </p:cNvPr>
          <p:cNvGrpSpPr/>
          <p:nvPr/>
        </p:nvGrpSpPr>
        <p:grpSpPr>
          <a:xfrm>
            <a:off x="616268" y="2247582"/>
            <a:ext cx="4114800" cy="2571143"/>
            <a:chOff x="1287781" y="4033519"/>
            <a:chExt cx="4114800" cy="2571143"/>
          </a:xfrm>
        </p:grpSpPr>
        <p:sp>
          <p:nvSpPr>
            <p:cNvPr id="11" name="Rectangle: Rounded Corners 10">
              <a:extLst>
                <a:ext uri="{FF2B5EF4-FFF2-40B4-BE49-F238E27FC236}">
                  <a16:creationId xmlns:a16="http://schemas.microsoft.com/office/drawing/2014/main" id="{3C846431-1E3B-47D3-874B-BCBEEAF7E47D}"/>
                </a:ext>
              </a:extLst>
            </p:cNvPr>
            <p:cNvSpPr/>
            <p:nvPr/>
          </p:nvSpPr>
          <p:spPr>
            <a:xfrm>
              <a:off x="1287781" y="4033519"/>
              <a:ext cx="4114800" cy="2571143"/>
            </a:xfrm>
            <a:prstGeom prst="roundRect">
              <a:avLst>
                <a:gd name="adj" fmla="val 8764"/>
              </a:avLst>
            </a:prstGeom>
            <a:solidFill>
              <a:srgbClr val="D23347"/>
            </a:solidFill>
            <a:ln>
              <a:noFill/>
            </a:ln>
            <a:effectLst>
              <a:outerShdw blurRad="2159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5A2EBBF-79C1-D716-9B8C-DF3299F43E0B}"/>
                </a:ext>
              </a:extLst>
            </p:cNvPr>
            <p:cNvCxnSpPr/>
            <p:nvPr/>
          </p:nvCxnSpPr>
          <p:spPr>
            <a:xfrm>
              <a:off x="1287781" y="4563621"/>
              <a:ext cx="411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C7FAE0D-0387-8407-FC49-D2CFD7EBA525}"/>
                </a:ext>
              </a:extLst>
            </p:cNvPr>
            <p:cNvSpPr/>
            <p:nvPr/>
          </p:nvSpPr>
          <p:spPr>
            <a:xfrm>
              <a:off x="2924556" y="4142997"/>
              <a:ext cx="841248" cy="841248"/>
            </a:xfrm>
            <a:prstGeom prst="ellipse">
              <a:avLst/>
            </a:prstGeom>
            <a:solidFill>
              <a:schemeClr val="bg1"/>
            </a:solidFill>
            <a:ln w="28575">
              <a:solidFill>
                <a:srgbClr val="D23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D23347"/>
                  </a:solidFill>
                </a:rPr>
                <a:t>01</a:t>
              </a:r>
              <a:endParaRPr lang="en-US" sz="2800" b="1">
                <a:solidFill>
                  <a:srgbClr val="D23347"/>
                </a:solidFill>
              </a:endParaRPr>
            </a:p>
          </p:txBody>
        </p:sp>
        <p:sp>
          <p:nvSpPr>
            <p:cNvPr id="15" name="TextBox 14">
              <a:extLst>
                <a:ext uri="{FF2B5EF4-FFF2-40B4-BE49-F238E27FC236}">
                  <a16:creationId xmlns:a16="http://schemas.microsoft.com/office/drawing/2014/main" id="{B7F80FAE-B52C-ADED-8FF5-B0942EFFC0CC}"/>
                </a:ext>
              </a:extLst>
            </p:cNvPr>
            <p:cNvSpPr txBox="1"/>
            <p:nvPr/>
          </p:nvSpPr>
          <p:spPr>
            <a:xfrm>
              <a:off x="1771332" y="5076566"/>
              <a:ext cx="3147695" cy="954107"/>
            </a:xfrm>
            <a:prstGeom prst="rect">
              <a:avLst/>
            </a:prstGeom>
            <a:noFill/>
          </p:spPr>
          <p:txBody>
            <a:bodyPr wrap="square" rtlCol="0">
              <a:spAutoFit/>
            </a:bodyPr>
            <a:lstStyle/>
            <a:p>
              <a:pPr algn="ctr"/>
              <a:r>
                <a:rPr lang="vi-VN" sz="2800" b="1" dirty="0">
                  <a:solidFill>
                    <a:schemeClr val="bg1"/>
                  </a:solidFill>
                  <a:latin typeface="+mj-lt"/>
                </a:rPr>
                <a:t>CHUẨN BỊ HẠT NẢY MẦM ( </a:t>
              </a:r>
              <a:r>
                <a:rPr lang="vi-VN" sz="2800" b="1" i="1" dirty="0" err="1">
                  <a:solidFill>
                    <a:schemeClr val="bg1"/>
                  </a:solidFill>
                  <a:latin typeface="+mj-lt"/>
                </a:rPr>
                <a:t>tiết</a:t>
              </a:r>
              <a:r>
                <a:rPr lang="vi-VN" sz="2800" b="1" i="1" dirty="0">
                  <a:solidFill>
                    <a:schemeClr val="bg1"/>
                  </a:solidFill>
                  <a:latin typeface="+mj-lt"/>
                </a:rPr>
                <a:t> 1)</a:t>
              </a:r>
              <a:endParaRPr lang="en-US" sz="2800" b="1" dirty="0">
                <a:solidFill>
                  <a:schemeClr val="bg1"/>
                </a:solidFill>
                <a:latin typeface="+mj-lt"/>
              </a:endParaRPr>
            </a:p>
          </p:txBody>
        </p:sp>
      </p:grpSp>
      <p:grpSp>
        <p:nvGrpSpPr>
          <p:cNvPr id="16" name="Group 15">
            <a:extLst>
              <a:ext uri="{FF2B5EF4-FFF2-40B4-BE49-F238E27FC236}">
                <a16:creationId xmlns:a16="http://schemas.microsoft.com/office/drawing/2014/main" id="{562F1E33-3682-AC84-6FC9-99DFA7FB9D88}"/>
              </a:ext>
            </a:extLst>
          </p:cNvPr>
          <p:cNvGrpSpPr/>
          <p:nvPr/>
        </p:nvGrpSpPr>
        <p:grpSpPr>
          <a:xfrm>
            <a:off x="6368796" y="2481732"/>
            <a:ext cx="4114800" cy="2571143"/>
            <a:chOff x="6789420" y="4033519"/>
            <a:chExt cx="4114800" cy="2571143"/>
          </a:xfrm>
        </p:grpSpPr>
        <p:sp>
          <p:nvSpPr>
            <p:cNvPr id="17" name="Rectangle: Rounded Corners 16">
              <a:extLst>
                <a:ext uri="{FF2B5EF4-FFF2-40B4-BE49-F238E27FC236}">
                  <a16:creationId xmlns:a16="http://schemas.microsoft.com/office/drawing/2014/main" id="{10733D4D-BF75-4878-E5BA-BF2A8D62E0DF}"/>
                </a:ext>
              </a:extLst>
            </p:cNvPr>
            <p:cNvSpPr/>
            <p:nvPr/>
          </p:nvSpPr>
          <p:spPr>
            <a:xfrm>
              <a:off x="6789420" y="4033519"/>
              <a:ext cx="4114800" cy="2571143"/>
            </a:xfrm>
            <a:prstGeom prst="roundRect">
              <a:avLst>
                <a:gd name="adj" fmla="val 8764"/>
              </a:avLst>
            </a:prstGeom>
            <a:solidFill>
              <a:srgbClr val="D23347"/>
            </a:solidFill>
            <a:ln>
              <a:noFill/>
            </a:ln>
            <a:effectLst>
              <a:outerShdw blurRad="2159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711432B-D820-3643-D27A-D77C102308AE}"/>
                </a:ext>
              </a:extLst>
            </p:cNvPr>
            <p:cNvSpPr txBox="1"/>
            <p:nvPr/>
          </p:nvSpPr>
          <p:spPr>
            <a:xfrm>
              <a:off x="7113906" y="4988560"/>
              <a:ext cx="3547110" cy="954107"/>
            </a:xfrm>
            <a:prstGeom prst="rect">
              <a:avLst/>
            </a:prstGeom>
            <a:noFill/>
          </p:spPr>
          <p:txBody>
            <a:bodyPr wrap="square" rtlCol="0">
              <a:spAutoFit/>
            </a:bodyPr>
            <a:lstStyle/>
            <a:p>
              <a:pPr algn="ctr"/>
              <a:r>
                <a:rPr lang="vi-VN" sz="2800" b="1" dirty="0">
                  <a:solidFill>
                    <a:schemeClr val="bg1"/>
                  </a:solidFill>
                  <a:latin typeface="+mj-lt"/>
                </a:rPr>
                <a:t>TIẾN HÀNH THÍ NGHIỆM </a:t>
              </a:r>
              <a:r>
                <a:rPr lang="vi-VN" sz="2800" b="1" i="1" dirty="0">
                  <a:solidFill>
                    <a:schemeClr val="bg1"/>
                  </a:solidFill>
                  <a:latin typeface="+mj-lt"/>
                </a:rPr>
                <a:t>(</a:t>
              </a:r>
              <a:r>
                <a:rPr lang="vi-VN" sz="2800" b="1" i="1" dirty="0" err="1">
                  <a:solidFill>
                    <a:schemeClr val="bg1"/>
                  </a:solidFill>
                  <a:latin typeface="+mj-lt"/>
                </a:rPr>
                <a:t>tiết</a:t>
              </a:r>
              <a:r>
                <a:rPr lang="vi-VN" sz="2800" b="1" i="1" dirty="0">
                  <a:solidFill>
                    <a:schemeClr val="bg1"/>
                  </a:solidFill>
                  <a:latin typeface="+mj-lt"/>
                </a:rPr>
                <a:t> 2)</a:t>
              </a:r>
              <a:endParaRPr lang="en-US" sz="2800" b="1" dirty="0">
                <a:solidFill>
                  <a:schemeClr val="bg1"/>
                </a:solidFill>
                <a:latin typeface="+mj-lt"/>
              </a:endParaRPr>
            </a:p>
          </p:txBody>
        </p:sp>
        <p:cxnSp>
          <p:nvCxnSpPr>
            <p:cNvPr id="19" name="Straight Connector 18">
              <a:extLst>
                <a:ext uri="{FF2B5EF4-FFF2-40B4-BE49-F238E27FC236}">
                  <a16:creationId xmlns:a16="http://schemas.microsoft.com/office/drawing/2014/main" id="{A7F84CA0-17FE-680E-CA50-5B48CB41C640}"/>
                </a:ext>
              </a:extLst>
            </p:cNvPr>
            <p:cNvCxnSpPr/>
            <p:nvPr/>
          </p:nvCxnSpPr>
          <p:spPr>
            <a:xfrm>
              <a:off x="6789420" y="4568494"/>
              <a:ext cx="411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989EA5B-A700-F741-0F56-CE423C2BD1C7}"/>
                </a:ext>
              </a:extLst>
            </p:cNvPr>
            <p:cNvSpPr/>
            <p:nvPr/>
          </p:nvSpPr>
          <p:spPr>
            <a:xfrm>
              <a:off x="8466837" y="4147312"/>
              <a:ext cx="841248" cy="841248"/>
            </a:xfrm>
            <a:prstGeom prst="ellipse">
              <a:avLst/>
            </a:prstGeom>
            <a:solidFill>
              <a:schemeClr val="bg1"/>
            </a:solidFill>
            <a:ln w="28575">
              <a:solidFill>
                <a:srgbClr val="D23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D23347"/>
                  </a:solidFill>
                </a:rPr>
                <a:t>02</a:t>
              </a:r>
              <a:endParaRPr lang="en-US" sz="2800" b="1">
                <a:solidFill>
                  <a:srgbClr val="D23347"/>
                </a:solidFill>
              </a:endParaRPr>
            </a:p>
          </p:txBody>
        </p:sp>
      </p:grpSp>
    </p:spTree>
    <p:extLst>
      <p:ext uri="{BB962C8B-B14F-4D97-AF65-F5344CB8AC3E}">
        <p14:creationId xmlns:p14="http://schemas.microsoft.com/office/powerpoint/2010/main" val="2528345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0642E6-29FB-CF14-8C08-F7CC68F8CFEA}"/>
              </a:ext>
            </a:extLst>
          </p:cNvPr>
          <p:cNvSpPr txBox="1"/>
          <p:nvPr/>
        </p:nvSpPr>
        <p:spPr>
          <a:xfrm>
            <a:off x="415636" y="0"/>
            <a:ext cx="11526982" cy="6647974"/>
          </a:xfrm>
          <a:prstGeom prst="rect">
            <a:avLst/>
          </a:prstGeom>
          <a:noFill/>
        </p:spPr>
        <p:txBody>
          <a:bodyPr wrap="square">
            <a:spAutoFit/>
          </a:bodyPr>
          <a:lstStyle/>
          <a:p>
            <a:pPr algn="just">
              <a:spcBef>
                <a:spcPts val="600"/>
              </a:spcBef>
              <a:spcAft>
                <a:spcPts val="600"/>
              </a:spcAft>
            </a:pPr>
            <a:r>
              <a:rPr lang="vi-VN" sz="3600" b="0" i="0" dirty="0">
                <a:solidFill>
                  <a:srgbClr val="000000"/>
                </a:solidFill>
                <a:effectLst/>
                <a:latin typeface="+mj-lt"/>
              </a:rPr>
              <a:t>- Bước 3: Ngâm hạt đậu trong nước ấm (40</a:t>
            </a:r>
            <a:r>
              <a:rPr lang="vi-VN" sz="3600" b="0" i="0" baseline="30000" dirty="0">
                <a:solidFill>
                  <a:srgbClr val="000000"/>
                </a:solidFill>
                <a:effectLst/>
                <a:latin typeface="+mj-lt"/>
              </a:rPr>
              <a:t>o</a:t>
            </a:r>
            <a:r>
              <a:rPr lang="vi-VN" sz="3600" b="0" i="0" dirty="0">
                <a:solidFill>
                  <a:srgbClr val="000000"/>
                </a:solidFill>
                <a:effectLst/>
                <a:latin typeface="+mj-lt"/>
              </a:rPr>
              <a:t>Cđến 45</a:t>
            </a:r>
            <a:r>
              <a:rPr lang="vi-VN" sz="3600" b="0" i="0" baseline="30000" dirty="0">
                <a:solidFill>
                  <a:srgbClr val="000000"/>
                </a:solidFill>
                <a:effectLst/>
                <a:latin typeface="+mj-lt"/>
              </a:rPr>
              <a:t>o</a:t>
            </a:r>
            <a:r>
              <a:rPr lang="vi-VN" sz="3600" b="0" i="0" dirty="0">
                <a:solidFill>
                  <a:srgbClr val="000000"/>
                </a:solidFill>
                <a:effectLst/>
                <a:latin typeface="+mj-lt"/>
              </a:rPr>
              <a:t>C) khoảng 2 đến 3 giờ để các tế bào hạt no nước → Kích thích quá trình hô hấp tế bào diễn ra nhanh và mạnh hơn để hạt có đủ vật chất và năng lượng cho sự nảy mầm.</a:t>
            </a:r>
          </a:p>
          <a:p>
            <a:pPr algn="just">
              <a:spcBef>
                <a:spcPts val="600"/>
              </a:spcBef>
              <a:spcAft>
                <a:spcPts val="600"/>
              </a:spcAft>
            </a:pPr>
            <a:r>
              <a:rPr lang="vi-VN" sz="3600" b="0" i="0" dirty="0">
                <a:solidFill>
                  <a:srgbClr val="000000"/>
                </a:solidFill>
                <a:effectLst/>
                <a:latin typeface="+mj-lt"/>
              </a:rPr>
              <a:t>- Bước 4:</a:t>
            </a:r>
          </a:p>
          <a:p>
            <a:pPr algn="just">
              <a:spcBef>
                <a:spcPts val="600"/>
              </a:spcBef>
              <a:spcAft>
                <a:spcPts val="600"/>
              </a:spcAft>
            </a:pPr>
            <a:r>
              <a:rPr lang="vi-VN" sz="3600" b="0" i="0" dirty="0">
                <a:solidFill>
                  <a:srgbClr val="000000"/>
                </a:solidFill>
                <a:effectLst/>
                <a:latin typeface="+mj-lt"/>
              </a:rPr>
              <a:t>+ Để trong chỗ tối để tránh trường hợp hạt tiếp xúc với ánh sáng tạo ra các chất trung gian gây đắng và không tốt cho sức khỏe con người; đồng thời, trong bóng tối, quá trình tạo giá cũng diễn ra nhanh hơn.</a:t>
            </a:r>
          </a:p>
          <a:p>
            <a:pPr algn="just">
              <a:spcBef>
                <a:spcPts val="600"/>
              </a:spcBef>
              <a:spcAft>
                <a:spcPts val="600"/>
              </a:spcAft>
            </a:pPr>
            <a:r>
              <a:rPr lang="vi-VN" sz="3600" b="0" i="0" dirty="0">
                <a:solidFill>
                  <a:srgbClr val="000000"/>
                </a:solidFill>
                <a:effectLst/>
                <a:latin typeface="+mj-lt"/>
              </a:rPr>
              <a:t>+ Cho hạt đậu “uống nước” hai lần mỗi ngày để cung cấp đủ nước cho giá đỗ phát triển.</a:t>
            </a:r>
          </a:p>
        </p:txBody>
      </p:sp>
    </p:spTree>
    <p:extLst>
      <p:ext uri="{BB962C8B-B14F-4D97-AF65-F5344CB8AC3E}">
        <p14:creationId xmlns:p14="http://schemas.microsoft.com/office/powerpoint/2010/main" val="1820617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extBox 5">
            <a:extLst>
              <a:ext uri="{FF2B5EF4-FFF2-40B4-BE49-F238E27FC236}">
                <a16:creationId xmlns:a16="http://schemas.microsoft.com/office/drawing/2014/main" id="{9C708DCA-A050-4373-8651-6FA37F53FBF1}"/>
              </a:ext>
            </a:extLst>
          </p:cNvPr>
          <p:cNvSpPr txBox="1"/>
          <p:nvPr/>
        </p:nvSpPr>
        <p:spPr>
          <a:xfrm>
            <a:off x="7811957" y="3650778"/>
            <a:ext cx="3852041" cy="183405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vi-VN" sz="13800" dirty="0" err="1">
                <a:solidFill>
                  <a:srgbClr val="394724"/>
                </a:solidFill>
                <a:latin typeface="#9Slide05 HLT Bickham Regular" panose="030304020407070D0D06" pitchFamily="66" charset="0"/>
                <a:ea typeface="+mj-ea"/>
                <a:cs typeface="+mj-cs"/>
              </a:rPr>
              <a:t>Dặn</a:t>
            </a:r>
            <a:r>
              <a:rPr lang="vi-VN" sz="13800" dirty="0">
                <a:solidFill>
                  <a:srgbClr val="394724"/>
                </a:solidFill>
                <a:latin typeface="#9Slide05 HLT Bickham Regular" panose="030304020407070D0D06" pitchFamily="66" charset="0"/>
                <a:ea typeface="+mj-ea"/>
                <a:cs typeface="+mj-cs"/>
              </a:rPr>
              <a:t> </a:t>
            </a:r>
            <a:r>
              <a:rPr lang="vi-VN" sz="13800" dirty="0" err="1">
                <a:solidFill>
                  <a:srgbClr val="394724"/>
                </a:solidFill>
                <a:latin typeface="#9Slide05 HLT Bickham Regular" panose="030304020407070D0D06" pitchFamily="66" charset="0"/>
                <a:ea typeface="+mj-ea"/>
                <a:cs typeface="+mj-cs"/>
              </a:rPr>
              <a:t>dò</a:t>
            </a:r>
            <a:endParaRPr lang="en-US" sz="13800" dirty="0">
              <a:solidFill>
                <a:srgbClr val="394724"/>
              </a:solidFill>
              <a:latin typeface="#9Slide05 HLT Bickham Regular" panose="030304020407070D0D06" pitchFamily="66" charset="0"/>
              <a:ea typeface="+mj-ea"/>
              <a:cs typeface="+mj-cs"/>
            </a:endParaRP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7A6EAC-1D0D-C03E-E9C3-65826D337174}"/>
              </a:ext>
            </a:extLst>
          </p:cNvPr>
          <p:cNvSpPr txBox="1"/>
          <p:nvPr/>
        </p:nvSpPr>
        <p:spPr>
          <a:xfrm>
            <a:off x="152400" y="568960"/>
            <a:ext cx="6808219" cy="4401205"/>
          </a:xfrm>
          <a:prstGeom prst="rect">
            <a:avLst/>
          </a:prstGeom>
          <a:noFill/>
        </p:spPr>
        <p:txBody>
          <a:bodyPr wrap="square" rtlCol="0">
            <a:spAutoFit/>
          </a:bodyPr>
          <a:lstStyle/>
          <a:p>
            <a:pPr algn="just"/>
            <a:r>
              <a:rPr lang="vi-VN" sz="4000" b="1" dirty="0">
                <a:latin typeface="+mj-lt"/>
              </a:rPr>
              <a:t>  - </a:t>
            </a:r>
            <a:r>
              <a:rPr lang="vi-VN" sz="4000" b="1" dirty="0" err="1">
                <a:latin typeface="+mj-lt"/>
              </a:rPr>
              <a:t>Mỗi</a:t>
            </a:r>
            <a:r>
              <a:rPr lang="vi-VN" sz="4000" b="1" dirty="0">
                <a:latin typeface="+mj-lt"/>
              </a:rPr>
              <a:t> </a:t>
            </a:r>
            <a:r>
              <a:rPr lang="vi-VN" sz="4000" b="1" dirty="0" err="1">
                <a:latin typeface="+mj-lt"/>
              </a:rPr>
              <a:t>nhóm</a:t>
            </a:r>
            <a:r>
              <a:rPr lang="vi-VN" sz="4000" b="1" dirty="0">
                <a:latin typeface="+mj-lt"/>
              </a:rPr>
              <a:t> </a:t>
            </a:r>
            <a:r>
              <a:rPr lang="vi-VN" sz="4000" b="1" dirty="0" err="1">
                <a:latin typeface="+mj-lt"/>
              </a:rPr>
              <a:t>hoàn</a:t>
            </a:r>
            <a:r>
              <a:rPr lang="vi-VN" sz="4000" b="1" dirty="0">
                <a:latin typeface="+mj-lt"/>
              </a:rPr>
              <a:t> </a:t>
            </a:r>
            <a:r>
              <a:rPr lang="vi-VN" sz="4000" b="1" dirty="0" err="1">
                <a:latin typeface="+mj-lt"/>
              </a:rPr>
              <a:t>thành</a:t>
            </a:r>
            <a:r>
              <a:rPr lang="vi-VN" sz="4000" b="1" dirty="0">
                <a:latin typeface="+mj-lt"/>
              </a:rPr>
              <a:t> công </a:t>
            </a:r>
            <a:r>
              <a:rPr lang="vi-VN" sz="4000" b="1" dirty="0" err="1">
                <a:latin typeface="+mj-lt"/>
              </a:rPr>
              <a:t>việc</a:t>
            </a:r>
            <a:r>
              <a:rPr lang="vi-VN" sz="4000" b="1" dirty="0">
                <a:latin typeface="+mj-lt"/>
              </a:rPr>
              <a:t> “</a:t>
            </a:r>
            <a:r>
              <a:rPr lang="vi-VN" sz="4000" b="1" dirty="0" err="1">
                <a:latin typeface="+mj-lt"/>
              </a:rPr>
              <a:t>Chuẩn</a:t>
            </a:r>
            <a:r>
              <a:rPr lang="vi-VN" sz="4000" b="1" dirty="0">
                <a:latin typeface="+mj-lt"/>
              </a:rPr>
              <a:t> </a:t>
            </a:r>
            <a:r>
              <a:rPr lang="vi-VN" sz="4000" b="1" dirty="0" err="1">
                <a:latin typeface="+mj-lt"/>
              </a:rPr>
              <a:t>bị</a:t>
            </a:r>
            <a:r>
              <a:rPr lang="vi-VN" sz="4000" b="1" dirty="0">
                <a:latin typeface="+mj-lt"/>
              </a:rPr>
              <a:t> </a:t>
            </a:r>
            <a:r>
              <a:rPr lang="vi-VN" sz="4000" b="1" dirty="0" err="1">
                <a:latin typeface="+mj-lt"/>
              </a:rPr>
              <a:t>hạt</a:t>
            </a:r>
            <a:r>
              <a:rPr lang="vi-VN" sz="4000" b="1" dirty="0">
                <a:latin typeface="+mj-lt"/>
              </a:rPr>
              <a:t> </a:t>
            </a:r>
            <a:r>
              <a:rPr lang="vi-VN" sz="4000" b="1" dirty="0" err="1">
                <a:latin typeface="+mj-lt"/>
              </a:rPr>
              <a:t>nảy</a:t>
            </a:r>
            <a:r>
              <a:rPr lang="vi-VN" sz="4000" b="1" dirty="0">
                <a:latin typeface="+mj-lt"/>
              </a:rPr>
              <a:t> </a:t>
            </a:r>
            <a:r>
              <a:rPr lang="vi-VN" sz="4000" b="1" dirty="0" err="1">
                <a:latin typeface="+mj-lt"/>
              </a:rPr>
              <a:t>mầm</a:t>
            </a:r>
            <a:r>
              <a:rPr lang="vi-VN" sz="4000" b="1" dirty="0">
                <a:latin typeface="+mj-lt"/>
              </a:rPr>
              <a:t>” </a:t>
            </a:r>
            <a:r>
              <a:rPr lang="vi-VN" sz="4000" b="1" dirty="0" err="1">
                <a:latin typeface="+mj-lt"/>
              </a:rPr>
              <a:t>tại</a:t>
            </a:r>
            <a:r>
              <a:rPr lang="vi-VN" sz="4000" b="1" dirty="0">
                <a:latin typeface="+mj-lt"/>
              </a:rPr>
              <a:t> </a:t>
            </a:r>
            <a:r>
              <a:rPr lang="vi-VN" sz="4000" b="1" dirty="0" err="1">
                <a:latin typeface="+mj-lt"/>
              </a:rPr>
              <a:t>nhà</a:t>
            </a:r>
            <a:r>
              <a:rPr lang="vi-VN" sz="4000" b="1" dirty="0">
                <a:latin typeface="+mj-lt"/>
              </a:rPr>
              <a:t>.</a:t>
            </a:r>
          </a:p>
          <a:p>
            <a:pPr algn="just"/>
            <a:r>
              <a:rPr lang="vi-VN" sz="4000" b="1" dirty="0">
                <a:latin typeface="+mj-lt"/>
              </a:rPr>
              <a:t>  - </a:t>
            </a:r>
            <a:r>
              <a:rPr lang="vi-VN" sz="4000" b="1" dirty="0" err="1">
                <a:latin typeface="+mj-lt"/>
              </a:rPr>
              <a:t>Tiết</a:t>
            </a:r>
            <a:r>
              <a:rPr lang="vi-VN" sz="4000" b="1" dirty="0">
                <a:latin typeface="+mj-lt"/>
              </a:rPr>
              <a:t> </a:t>
            </a:r>
            <a:r>
              <a:rPr lang="vi-VN" sz="4000" b="1" dirty="0" err="1">
                <a:latin typeface="+mj-lt"/>
              </a:rPr>
              <a:t>học</a:t>
            </a:r>
            <a:r>
              <a:rPr lang="vi-VN" sz="4000" b="1" dirty="0">
                <a:latin typeface="+mj-lt"/>
              </a:rPr>
              <a:t> sau </a:t>
            </a:r>
            <a:r>
              <a:rPr lang="vi-VN" sz="4000" b="1" dirty="0" err="1">
                <a:latin typeface="+mj-lt"/>
              </a:rPr>
              <a:t>các</a:t>
            </a:r>
            <a:r>
              <a:rPr lang="vi-VN" sz="4000" b="1" dirty="0">
                <a:latin typeface="+mj-lt"/>
              </a:rPr>
              <a:t> </a:t>
            </a:r>
            <a:r>
              <a:rPr lang="vi-VN" sz="4000" b="1" dirty="0" err="1">
                <a:latin typeface="+mj-lt"/>
              </a:rPr>
              <a:t>nhóm</a:t>
            </a:r>
            <a:r>
              <a:rPr lang="vi-VN" sz="4000" b="1" dirty="0">
                <a:latin typeface="+mj-lt"/>
              </a:rPr>
              <a:t> đem </a:t>
            </a:r>
            <a:r>
              <a:rPr lang="vi-VN" sz="4000" b="1" dirty="0" err="1">
                <a:latin typeface="+mj-lt"/>
              </a:rPr>
              <a:t>sản</a:t>
            </a:r>
            <a:r>
              <a:rPr lang="vi-VN" sz="4000" b="1" dirty="0">
                <a:latin typeface="+mj-lt"/>
              </a:rPr>
              <a:t> phẩm </a:t>
            </a:r>
            <a:r>
              <a:rPr lang="vi-VN" sz="4000" b="1" dirty="0" err="1">
                <a:latin typeface="+mj-lt"/>
              </a:rPr>
              <a:t>nhóm</a:t>
            </a:r>
            <a:r>
              <a:rPr lang="vi-VN" sz="4000" b="1" dirty="0">
                <a:latin typeface="+mj-lt"/>
              </a:rPr>
              <a:t> </a:t>
            </a:r>
            <a:r>
              <a:rPr lang="vi-VN" sz="4000" b="1" dirty="0" err="1">
                <a:latin typeface="+mj-lt"/>
              </a:rPr>
              <a:t>đến</a:t>
            </a:r>
            <a:r>
              <a:rPr lang="vi-VN" sz="4000" b="1" dirty="0">
                <a:latin typeface="+mj-lt"/>
              </a:rPr>
              <a:t> </a:t>
            </a:r>
            <a:r>
              <a:rPr lang="vi-VN" sz="4000" b="1" dirty="0" err="1">
                <a:latin typeface="+mj-lt"/>
              </a:rPr>
              <a:t>lớp</a:t>
            </a:r>
            <a:r>
              <a:rPr lang="vi-VN" sz="4000" b="1" dirty="0">
                <a:latin typeface="+mj-lt"/>
              </a:rPr>
              <a:t> </a:t>
            </a:r>
            <a:r>
              <a:rPr lang="vi-VN" sz="4000" b="1" dirty="0" err="1">
                <a:latin typeface="+mj-lt"/>
              </a:rPr>
              <a:t>để</a:t>
            </a:r>
            <a:r>
              <a:rPr lang="vi-VN" sz="4000" b="1" dirty="0">
                <a:latin typeface="+mj-lt"/>
              </a:rPr>
              <a:t> </a:t>
            </a:r>
            <a:r>
              <a:rPr lang="vi-VN" sz="4000" b="1" dirty="0" err="1">
                <a:latin typeface="+mj-lt"/>
              </a:rPr>
              <a:t>thực</a:t>
            </a:r>
            <a:r>
              <a:rPr lang="vi-VN" sz="4000" b="1" dirty="0">
                <a:latin typeface="+mj-lt"/>
              </a:rPr>
              <a:t> </a:t>
            </a:r>
            <a:r>
              <a:rPr lang="vi-VN" sz="4000" b="1" dirty="0" err="1">
                <a:latin typeface="+mj-lt"/>
              </a:rPr>
              <a:t>hiện</a:t>
            </a:r>
            <a:r>
              <a:rPr lang="vi-VN" sz="4000" b="1" dirty="0">
                <a:latin typeface="+mj-lt"/>
              </a:rPr>
              <a:t> “</a:t>
            </a:r>
            <a:r>
              <a:rPr lang="vi-VN" sz="4000" b="1" dirty="0" err="1">
                <a:latin typeface="+mj-lt"/>
              </a:rPr>
              <a:t>Bước</a:t>
            </a:r>
            <a:r>
              <a:rPr lang="vi-VN" sz="4000" b="1" dirty="0">
                <a:latin typeface="+mj-lt"/>
              </a:rPr>
              <a:t> 2: </a:t>
            </a:r>
            <a:r>
              <a:rPr lang="vi-VN" sz="4000" b="1" dirty="0" err="1">
                <a:latin typeface="+mj-lt"/>
              </a:rPr>
              <a:t>Tiến</a:t>
            </a:r>
            <a:r>
              <a:rPr lang="vi-VN" sz="4000" b="1" dirty="0">
                <a:latin typeface="+mj-lt"/>
              </a:rPr>
              <a:t> </a:t>
            </a:r>
            <a:r>
              <a:rPr lang="vi-VN" sz="4000" b="1" dirty="0" err="1">
                <a:latin typeface="+mj-lt"/>
              </a:rPr>
              <a:t>hành</a:t>
            </a:r>
            <a:r>
              <a:rPr lang="vi-VN" sz="4000" b="1" dirty="0">
                <a:latin typeface="+mj-lt"/>
              </a:rPr>
              <a:t> </a:t>
            </a:r>
            <a:r>
              <a:rPr lang="vi-VN" sz="4000" b="1" dirty="0" err="1">
                <a:latin typeface="+mj-lt"/>
              </a:rPr>
              <a:t>thí</a:t>
            </a:r>
            <a:r>
              <a:rPr lang="vi-VN" sz="4000" b="1" dirty="0">
                <a:latin typeface="+mj-lt"/>
              </a:rPr>
              <a:t> </a:t>
            </a:r>
            <a:r>
              <a:rPr lang="vi-VN" sz="4000" b="1" dirty="0" err="1">
                <a:latin typeface="+mj-lt"/>
              </a:rPr>
              <a:t>nghiệm</a:t>
            </a:r>
            <a:r>
              <a:rPr lang="vi-VN" sz="4000" b="1" dirty="0">
                <a:latin typeface="+mj-lt"/>
              </a:rPr>
              <a:t>”</a:t>
            </a:r>
          </a:p>
        </p:txBody>
      </p:sp>
    </p:spTree>
    <p:extLst>
      <p:ext uri="{BB962C8B-B14F-4D97-AF65-F5344CB8AC3E}">
        <p14:creationId xmlns:p14="http://schemas.microsoft.com/office/powerpoint/2010/main" val="2278486977"/>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9000" fill="hold" grpId="0" nodeType="withEffect" p14:presetBounceEnd="2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6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9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all plant growing out of the ground&#10;&#10;Description automatically generated with low confidence">
            <a:extLst>
              <a:ext uri="{FF2B5EF4-FFF2-40B4-BE49-F238E27FC236}">
                <a16:creationId xmlns:a16="http://schemas.microsoft.com/office/drawing/2014/main" id="{D51838FC-52EE-F8E4-3F6F-BFD57E462DAC}"/>
              </a:ext>
            </a:extLst>
          </p:cNvPr>
          <p:cNvPicPr>
            <a:picLocks noChangeAspect="1"/>
          </p:cNvPicPr>
          <p:nvPr/>
        </p:nvPicPr>
        <p:blipFill rotWithShape="1">
          <a:blip r:embed="rId2">
            <a:extLst>
              <a:ext uri="{28A0092B-C50C-407E-A947-70E740481C1C}">
                <a14:useLocalDpi xmlns:a14="http://schemas.microsoft.com/office/drawing/2010/main" val="0"/>
              </a:ext>
            </a:extLst>
          </a:blip>
          <a:srcRect t="13391" r="1" b="1"/>
          <a:stretch/>
        </p:blipFill>
        <p:spPr>
          <a:xfrm>
            <a:off x="1" y="10"/>
            <a:ext cx="7236771" cy="4183683"/>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8" name="TextBox 7">
            <a:extLst>
              <a:ext uri="{FF2B5EF4-FFF2-40B4-BE49-F238E27FC236}">
                <a16:creationId xmlns:a16="http://schemas.microsoft.com/office/drawing/2014/main" id="{D2EACB02-4792-07A9-E44E-756B168FD3BB}"/>
              </a:ext>
            </a:extLst>
          </p:cNvPr>
          <p:cNvSpPr txBox="1"/>
          <p:nvPr/>
        </p:nvSpPr>
        <p:spPr>
          <a:xfrm>
            <a:off x="4038600" y="1828336"/>
            <a:ext cx="5501640" cy="769441"/>
          </a:xfrm>
          <a:prstGeom prst="rect">
            <a:avLst/>
          </a:prstGeom>
          <a:noFill/>
        </p:spPr>
        <p:txBody>
          <a:bodyPr wrap="square" rtlCol="0">
            <a:spAutoFit/>
          </a:bodyPr>
          <a:lstStyle/>
          <a:p>
            <a:r>
              <a:rPr lang="vi-VN" sz="4400" b="1" dirty="0">
                <a:solidFill>
                  <a:srgbClr val="FBF231"/>
                </a:solidFill>
              </a:rPr>
              <a:t>NỘI DUNG </a:t>
            </a:r>
            <a:r>
              <a:rPr lang="vi-VN" sz="4400" b="1" dirty="0">
                <a:solidFill>
                  <a:srgbClr val="1A4D0E"/>
                </a:solidFill>
              </a:rPr>
              <a:t>BÀI HỌC</a:t>
            </a:r>
            <a:endParaRPr lang="en-US" sz="4400" b="1" dirty="0">
              <a:solidFill>
                <a:srgbClr val="1A4D0E"/>
              </a:solidFill>
            </a:endParaRPr>
          </a:p>
        </p:txBody>
      </p:sp>
      <p:grpSp>
        <p:nvGrpSpPr>
          <p:cNvPr id="16" name="Group 15">
            <a:extLst>
              <a:ext uri="{FF2B5EF4-FFF2-40B4-BE49-F238E27FC236}">
                <a16:creationId xmlns:a16="http://schemas.microsoft.com/office/drawing/2014/main" id="{562F1E33-3682-AC84-6FC9-99DFA7FB9D88}"/>
              </a:ext>
            </a:extLst>
          </p:cNvPr>
          <p:cNvGrpSpPr/>
          <p:nvPr/>
        </p:nvGrpSpPr>
        <p:grpSpPr>
          <a:xfrm>
            <a:off x="6789420" y="4033519"/>
            <a:ext cx="4114800" cy="2571143"/>
            <a:chOff x="6789420" y="4033519"/>
            <a:chExt cx="4114800" cy="2571143"/>
          </a:xfrm>
        </p:grpSpPr>
        <p:sp>
          <p:nvSpPr>
            <p:cNvPr id="17" name="Rectangle: Rounded Corners 16">
              <a:extLst>
                <a:ext uri="{FF2B5EF4-FFF2-40B4-BE49-F238E27FC236}">
                  <a16:creationId xmlns:a16="http://schemas.microsoft.com/office/drawing/2014/main" id="{10733D4D-BF75-4878-E5BA-BF2A8D62E0DF}"/>
                </a:ext>
              </a:extLst>
            </p:cNvPr>
            <p:cNvSpPr/>
            <p:nvPr/>
          </p:nvSpPr>
          <p:spPr>
            <a:xfrm>
              <a:off x="6789420" y="4033519"/>
              <a:ext cx="4114800" cy="2571143"/>
            </a:xfrm>
            <a:prstGeom prst="roundRect">
              <a:avLst>
                <a:gd name="adj" fmla="val 8764"/>
              </a:avLst>
            </a:prstGeom>
            <a:solidFill>
              <a:srgbClr val="D23347"/>
            </a:solidFill>
            <a:ln>
              <a:noFill/>
            </a:ln>
            <a:effectLst>
              <a:outerShdw blurRad="2159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711432B-D820-3643-D27A-D77C102308AE}"/>
                </a:ext>
              </a:extLst>
            </p:cNvPr>
            <p:cNvSpPr txBox="1"/>
            <p:nvPr/>
          </p:nvSpPr>
          <p:spPr>
            <a:xfrm>
              <a:off x="7113906" y="4988560"/>
              <a:ext cx="3547110" cy="954107"/>
            </a:xfrm>
            <a:prstGeom prst="rect">
              <a:avLst/>
            </a:prstGeom>
            <a:noFill/>
          </p:spPr>
          <p:txBody>
            <a:bodyPr wrap="square" rtlCol="0">
              <a:spAutoFit/>
            </a:bodyPr>
            <a:lstStyle/>
            <a:p>
              <a:pPr algn="ctr"/>
              <a:r>
                <a:rPr lang="vi-VN" sz="2800" b="1" dirty="0">
                  <a:solidFill>
                    <a:schemeClr val="bg1"/>
                  </a:solidFill>
                  <a:latin typeface="+mj-lt"/>
                </a:rPr>
                <a:t>TIẾN HÀNH THÍ NGHIỆM </a:t>
              </a:r>
              <a:r>
                <a:rPr lang="vi-VN" sz="2800" b="1" i="1" dirty="0">
                  <a:solidFill>
                    <a:schemeClr val="bg1"/>
                  </a:solidFill>
                  <a:latin typeface="+mj-lt"/>
                </a:rPr>
                <a:t>(</a:t>
              </a:r>
              <a:r>
                <a:rPr lang="vi-VN" sz="2800" b="1" i="1" dirty="0" err="1">
                  <a:solidFill>
                    <a:schemeClr val="bg1"/>
                  </a:solidFill>
                  <a:latin typeface="+mj-lt"/>
                </a:rPr>
                <a:t>tiết</a:t>
              </a:r>
              <a:r>
                <a:rPr lang="vi-VN" sz="2800" b="1" i="1" dirty="0">
                  <a:solidFill>
                    <a:schemeClr val="bg1"/>
                  </a:solidFill>
                  <a:latin typeface="+mj-lt"/>
                </a:rPr>
                <a:t> 2)</a:t>
              </a:r>
              <a:endParaRPr lang="en-US" sz="2800" b="1" dirty="0">
                <a:solidFill>
                  <a:schemeClr val="bg1"/>
                </a:solidFill>
                <a:latin typeface="+mj-lt"/>
              </a:endParaRPr>
            </a:p>
          </p:txBody>
        </p:sp>
        <p:cxnSp>
          <p:nvCxnSpPr>
            <p:cNvPr id="19" name="Straight Connector 18">
              <a:extLst>
                <a:ext uri="{FF2B5EF4-FFF2-40B4-BE49-F238E27FC236}">
                  <a16:creationId xmlns:a16="http://schemas.microsoft.com/office/drawing/2014/main" id="{A7F84CA0-17FE-680E-CA50-5B48CB41C640}"/>
                </a:ext>
              </a:extLst>
            </p:cNvPr>
            <p:cNvCxnSpPr/>
            <p:nvPr/>
          </p:nvCxnSpPr>
          <p:spPr>
            <a:xfrm>
              <a:off x="6789420" y="4568494"/>
              <a:ext cx="411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989EA5B-A700-F741-0F56-CE423C2BD1C7}"/>
                </a:ext>
              </a:extLst>
            </p:cNvPr>
            <p:cNvSpPr/>
            <p:nvPr/>
          </p:nvSpPr>
          <p:spPr>
            <a:xfrm>
              <a:off x="8466837" y="4147312"/>
              <a:ext cx="841248" cy="841248"/>
            </a:xfrm>
            <a:prstGeom prst="ellipse">
              <a:avLst/>
            </a:prstGeom>
            <a:solidFill>
              <a:schemeClr val="bg1"/>
            </a:solidFill>
            <a:ln w="28575">
              <a:solidFill>
                <a:srgbClr val="D23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D23347"/>
                  </a:solidFill>
                </a:rPr>
                <a:t>02</a:t>
              </a:r>
              <a:endParaRPr lang="en-US" sz="2800" b="1">
                <a:solidFill>
                  <a:srgbClr val="D23347"/>
                </a:solidFill>
              </a:endParaRPr>
            </a:p>
          </p:txBody>
        </p:sp>
      </p:grpSp>
    </p:spTree>
    <p:extLst>
      <p:ext uri="{BB962C8B-B14F-4D97-AF65-F5344CB8AC3E}">
        <p14:creationId xmlns:p14="http://schemas.microsoft.com/office/powerpoint/2010/main" val="2311045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C892D7-01D0-4C48-EE1E-7962BC15C1C2}"/>
              </a:ext>
            </a:extLst>
          </p:cNvPr>
          <p:cNvPicPr>
            <a:picLocks noChangeAspect="1"/>
          </p:cNvPicPr>
          <p:nvPr/>
        </p:nvPicPr>
        <p:blipFill>
          <a:blip r:embed="rId2"/>
          <a:stretch>
            <a:fillRect/>
          </a:stretch>
        </p:blipFill>
        <p:spPr>
          <a:xfrm>
            <a:off x="1120477" y="1511409"/>
            <a:ext cx="9951041" cy="3829035"/>
          </a:xfrm>
          <a:prstGeom prst="rect">
            <a:avLst/>
          </a:prstGeom>
        </p:spPr>
      </p:pic>
      <p:grpSp>
        <p:nvGrpSpPr>
          <p:cNvPr id="13" name="Group 12">
            <a:extLst>
              <a:ext uri="{FF2B5EF4-FFF2-40B4-BE49-F238E27FC236}">
                <a16:creationId xmlns:a16="http://schemas.microsoft.com/office/drawing/2014/main" id="{B05D0999-F292-5640-E2B9-73377FA2D521}"/>
              </a:ext>
            </a:extLst>
          </p:cNvPr>
          <p:cNvGrpSpPr/>
          <p:nvPr/>
        </p:nvGrpSpPr>
        <p:grpSpPr>
          <a:xfrm>
            <a:off x="333463" y="139183"/>
            <a:ext cx="6057418" cy="897323"/>
            <a:chOff x="2588871" y="-1"/>
            <a:chExt cx="6057418" cy="897323"/>
          </a:xfrm>
        </p:grpSpPr>
        <p:sp>
          <p:nvSpPr>
            <p:cNvPr id="15" name="Trapezoid 14">
              <a:extLst>
                <a:ext uri="{FF2B5EF4-FFF2-40B4-BE49-F238E27FC236}">
                  <a16:creationId xmlns:a16="http://schemas.microsoft.com/office/drawing/2014/main" id="{60C3A05B-AC11-D681-3A26-8AD1EA2D50CA}"/>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6CCE8C9-B23E-93E0-4B2A-B658BCED3818}"/>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 CÁCH TIẾN HÀNH</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1BD3BC53-1245-3EC0-B28A-CE903E7D90F2}"/>
              </a:ext>
            </a:extLst>
          </p:cNvPr>
          <p:cNvSpPr txBox="1"/>
          <p:nvPr/>
        </p:nvSpPr>
        <p:spPr>
          <a:xfrm>
            <a:off x="705852" y="5574680"/>
            <a:ext cx="6350783" cy="631711"/>
          </a:xfrm>
          <a:prstGeom prst="rect">
            <a:avLst/>
          </a:prstGeom>
          <a:noFill/>
        </p:spPr>
        <p:txBody>
          <a:bodyPr wrap="square">
            <a:spAutoFit/>
          </a:bodyPr>
          <a:lstStyle/>
          <a:p>
            <a:pPr>
              <a:lnSpc>
                <a:spcPct val="120000"/>
              </a:lnSpc>
            </a:pP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2: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Tiến</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hành</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thí</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nghiệm</a:t>
            </a:r>
            <a:endPar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18" name="Picture 2" descr="Target free icon">
            <a:extLst>
              <a:ext uri="{FF2B5EF4-FFF2-40B4-BE49-F238E27FC236}">
                <a16:creationId xmlns:a16="http://schemas.microsoft.com/office/drawing/2014/main" id="{2BE0A866-0479-CDC7-D0E7-0CC99C45CD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24" y="-234236"/>
            <a:ext cx="1469985" cy="146998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08E574F-75D3-E403-AC9A-69C669573064}"/>
              </a:ext>
            </a:extLst>
          </p:cNvPr>
          <p:cNvSpPr txBox="1"/>
          <p:nvPr/>
        </p:nvSpPr>
        <p:spPr>
          <a:xfrm>
            <a:off x="4729083" y="4632908"/>
            <a:ext cx="2733828" cy="631711"/>
          </a:xfrm>
          <a:prstGeom prst="rect">
            <a:avLst/>
          </a:prstGeom>
          <a:noFill/>
        </p:spPr>
        <p:txBody>
          <a:bodyPr wrap="square">
            <a:spAutoFit/>
          </a:bodyPr>
          <a:lstStyle/>
          <a:p>
            <a:pPr>
              <a:lnSpc>
                <a:spcPct val="120000"/>
              </a:lnSpc>
            </a:pPr>
            <a:r>
              <a:rPr lang="vi-VN" sz="3200" b="1" i="1" dirty="0" err="1">
                <a:solidFill>
                  <a:srgbClr val="111303"/>
                </a:solidFill>
                <a:latin typeface="Times New Roman" panose="02020603050405020304" pitchFamily="18" charset="0"/>
                <a:ea typeface="#9Slide03 Roboto Condensed" panose="02000000000000000000" pitchFamily="2" charset="0"/>
                <a:cs typeface="Times New Roman" panose="02020603050405020304" pitchFamily="18" charset="0"/>
              </a:rPr>
              <a:t>Nước</a:t>
            </a:r>
            <a:r>
              <a:rPr lang="vi-VN" sz="3200" b="1" i="1" dirty="0">
                <a:solidFill>
                  <a:srgbClr val="111303"/>
                </a:solidFill>
                <a:latin typeface="Times New Roman" panose="02020603050405020304" pitchFamily="18" charset="0"/>
                <a:ea typeface="#9Slide03 Roboto Condensed" panose="02000000000000000000" pitchFamily="2" charset="0"/>
                <a:cs typeface="Times New Roman" panose="02020603050405020304" pitchFamily="18" charset="0"/>
              </a:rPr>
              <a:t> vôi trong</a:t>
            </a:r>
          </a:p>
        </p:txBody>
      </p:sp>
    </p:spTree>
    <p:extLst>
      <p:ext uri="{BB962C8B-B14F-4D97-AF65-F5344CB8AC3E}">
        <p14:creationId xmlns:p14="http://schemas.microsoft.com/office/powerpoint/2010/main" val="2783244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0F37D7-CED6-578C-3376-FA0CA42D8405}"/>
              </a:ext>
            </a:extLst>
          </p:cNvPr>
          <p:cNvPicPr>
            <a:picLocks noChangeAspect="1"/>
          </p:cNvPicPr>
          <p:nvPr/>
        </p:nvPicPr>
        <p:blipFill>
          <a:blip r:embed="rId2"/>
          <a:stretch>
            <a:fillRect/>
          </a:stretch>
        </p:blipFill>
        <p:spPr>
          <a:xfrm>
            <a:off x="1120477" y="1696933"/>
            <a:ext cx="9951041" cy="3457987"/>
          </a:xfrm>
          <a:prstGeom prst="rect">
            <a:avLst/>
          </a:prstGeom>
        </p:spPr>
      </p:pic>
      <p:grpSp>
        <p:nvGrpSpPr>
          <p:cNvPr id="9" name="Group 8">
            <a:extLst>
              <a:ext uri="{FF2B5EF4-FFF2-40B4-BE49-F238E27FC236}">
                <a16:creationId xmlns:a16="http://schemas.microsoft.com/office/drawing/2014/main" id="{8BCD1B50-896F-D272-DCF7-05E82DD8319C}"/>
              </a:ext>
            </a:extLst>
          </p:cNvPr>
          <p:cNvGrpSpPr/>
          <p:nvPr/>
        </p:nvGrpSpPr>
        <p:grpSpPr>
          <a:xfrm>
            <a:off x="333463" y="139183"/>
            <a:ext cx="6057418" cy="897323"/>
            <a:chOff x="2588871" y="-1"/>
            <a:chExt cx="6057418" cy="897323"/>
          </a:xfrm>
        </p:grpSpPr>
        <p:sp>
          <p:nvSpPr>
            <p:cNvPr id="11" name="Trapezoid 10">
              <a:extLst>
                <a:ext uri="{FF2B5EF4-FFF2-40B4-BE49-F238E27FC236}">
                  <a16:creationId xmlns:a16="http://schemas.microsoft.com/office/drawing/2014/main" id="{5FB3D6F1-8EFD-903E-4FB9-589599A89405}"/>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32CA50-FB61-C10D-AC93-0642805C6A84}"/>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 CÁCH TIẾN HÀNH</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88322638-45DD-4C77-989E-25256AC052BF}"/>
              </a:ext>
            </a:extLst>
          </p:cNvPr>
          <p:cNvSpPr txBox="1"/>
          <p:nvPr/>
        </p:nvSpPr>
        <p:spPr>
          <a:xfrm>
            <a:off x="705852" y="5574680"/>
            <a:ext cx="6350783" cy="631711"/>
          </a:xfrm>
          <a:prstGeom prst="rect">
            <a:avLst/>
          </a:prstGeom>
          <a:noFill/>
        </p:spPr>
        <p:txBody>
          <a:bodyPr wrap="square">
            <a:spAutoFit/>
          </a:bodyPr>
          <a:lstStyle/>
          <a:p>
            <a:pPr>
              <a:lnSpc>
                <a:spcPct val="120000"/>
              </a:lnSpc>
            </a:pP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2: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Tiến</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hành</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thí</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nghiệm</a:t>
            </a:r>
            <a:endPar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16" name="Picture 2" descr="Target free icon">
            <a:extLst>
              <a:ext uri="{FF2B5EF4-FFF2-40B4-BE49-F238E27FC236}">
                <a16:creationId xmlns:a16="http://schemas.microsoft.com/office/drawing/2014/main" id="{409DAEB7-0696-FE47-0D3A-E6C80458D0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24" y="-234236"/>
            <a:ext cx="1469985" cy="146998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164D84C-5620-49AC-FAEB-655A74F74A6E}"/>
              </a:ext>
            </a:extLst>
          </p:cNvPr>
          <p:cNvSpPr txBox="1"/>
          <p:nvPr/>
        </p:nvSpPr>
        <p:spPr>
          <a:xfrm>
            <a:off x="5538980" y="4387084"/>
            <a:ext cx="2733828" cy="631711"/>
          </a:xfrm>
          <a:prstGeom prst="rect">
            <a:avLst/>
          </a:prstGeom>
          <a:noFill/>
        </p:spPr>
        <p:txBody>
          <a:bodyPr wrap="square">
            <a:spAutoFit/>
          </a:bodyPr>
          <a:lstStyle/>
          <a:p>
            <a:pPr>
              <a:lnSpc>
                <a:spcPct val="120000"/>
              </a:lnSpc>
            </a:pPr>
            <a:r>
              <a:rPr lang="vi-VN" sz="3200" b="1" i="1" dirty="0" err="1">
                <a:solidFill>
                  <a:srgbClr val="111303"/>
                </a:solidFill>
                <a:latin typeface="Times New Roman" panose="02020603050405020304" pitchFamily="18" charset="0"/>
                <a:ea typeface="#9Slide03 Roboto Condensed" panose="02000000000000000000" pitchFamily="2" charset="0"/>
                <a:cs typeface="Times New Roman" panose="02020603050405020304" pitchFamily="18" charset="0"/>
              </a:rPr>
              <a:t>Nước</a:t>
            </a:r>
            <a:r>
              <a:rPr lang="vi-VN" sz="3200" b="1" i="1" dirty="0">
                <a:solidFill>
                  <a:srgbClr val="111303"/>
                </a:solidFill>
                <a:latin typeface="Times New Roman" panose="02020603050405020304" pitchFamily="18" charset="0"/>
                <a:ea typeface="#9Slide03 Roboto Condensed" panose="02000000000000000000" pitchFamily="2" charset="0"/>
                <a:cs typeface="Times New Roman" panose="02020603050405020304" pitchFamily="18" charset="0"/>
              </a:rPr>
              <a:t> vôi trong</a:t>
            </a:r>
          </a:p>
        </p:txBody>
      </p:sp>
    </p:spTree>
    <p:extLst>
      <p:ext uri="{BB962C8B-B14F-4D97-AF65-F5344CB8AC3E}">
        <p14:creationId xmlns:p14="http://schemas.microsoft.com/office/powerpoint/2010/main" val="356045165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37FBF48-B208-8E56-7579-6687C3CC9710}"/>
              </a:ext>
            </a:extLst>
          </p:cNvPr>
          <p:cNvPicPr>
            <a:picLocks noChangeAspect="1"/>
          </p:cNvPicPr>
          <p:nvPr/>
        </p:nvPicPr>
        <p:blipFill>
          <a:blip r:embed="rId2"/>
          <a:stretch>
            <a:fillRect/>
          </a:stretch>
        </p:blipFill>
        <p:spPr>
          <a:xfrm>
            <a:off x="1120477" y="1398402"/>
            <a:ext cx="9951041" cy="4055049"/>
          </a:xfrm>
          <a:prstGeom prst="rect">
            <a:avLst/>
          </a:prstGeom>
        </p:spPr>
      </p:pic>
      <p:grpSp>
        <p:nvGrpSpPr>
          <p:cNvPr id="7" name="Group 6">
            <a:extLst>
              <a:ext uri="{FF2B5EF4-FFF2-40B4-BE49-F238E27FC236}">
                <a16:creationId xmlns:a16="http://schemas.microsoft.com/office/drawing/2014/main" id="{1129B577-BC89-2117-9643-B307C296C37F}"/>
              </a:ext>
            </a:extLst>
          </p:cNvPr>
          <p:cNvGrpSpPr/>
          <p:nvPr/>
        </p:nvGrpSpPr>
        <p:grpSpPr>
          <a:xfrm>
            <a:off x="333463" y="139183"/>
            <a:ext cx="6057418" cy="897323"/>
            <a:chOff x="2588871" y="-1"/>
            <a:chExt cx="6057418" cy="897323"/>
          </a:xfrm>
        </p:grpSpPr>
        <p:sp>
          <p:nvSpPr>
            <p:cNvPr id="9" name="Trapezoid 8">
              <a:extLst>
                <a:ext uri="{FF2B5EF4-FFF2-40B4-BE49-F238E27FC236}">
                  <a16:creationId xmlns:a16="http://schemas.microsoft.com/office/drawing/2014/main" id="{8462ADCE-BF37-33CE-CAA8-D4911FB0733E}"/>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3DBF3F-8A89-C5A4-D313-03A6576BADDA}"/>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 CÁCH TIẾN HÀNH</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857E3750-FD5A-C3B0-67D2-6654BF0CF0D3}"/>
              </a:ext>
            </a:extLst>
          </p:cNvPr>
          <p:cNvSpPr txBox="1"/>
          <p:nvPr/>
        </p:nvSpPr>
        <p:spPr>
          <a:xfrm>
            <a:off x="705852" y="5574680"/>
            <a:ext cx="6350783" cy="631711"/>
          </a:xfrm>
          <a:prstGeom prst="rect">
            <a:avLst/>
          </a:prstGeom>
          <a:noFill/>
        </p:spPr>
        <p:txBody>
          <a:bodyPr wrap="square">
            <a:spAutoFit/>
          </a:bodyPr>
          <a:lstStyle/>
          <a:p>
            <a:pPr>
              <a:lnSpc>
                <a:spcPct val="120000"/>
              </a:lnSpc>
            </a:pP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2: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Tiến</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hành</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thí</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nghiệm</a:t>
            </a:r>
            <a:endPar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14" name="Picture 2" descr="Target free icon">
            <a:extLst>
              <a:ext uri="{FF2B5EF4-FFF2-40B4-BE49-F238E27FC236}">
                <a16:creationId xmlns:a16="http://schemas.microsoft.com/office/drawing/2014/main" id="{A6EA2F77-E463-7670-C5C9-9761A3A01C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24" y="-234236"/>
            <a:ext cx="1469985" cy="146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469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5F59C8-AD4A-E791-7D0E-1D1E06321079}"/>
              </a:ext>
            </a:extLst>
          </p:cNvPr>
          <p:cNvPicPr>
            <a:picLocks noChangeAspect="1"/>
          </p:cNvPicPr>
          <p:nvPr/>
        </p:nvPicPr>
        <p:blipFill>
          <a:blip r:embed="rId2"/>
          <a:stretch>
            <a:fillRect/>
          </a:stretch>
        </p:blipFill>
        <p:spPr>
          <a:xfrm>
            <a:off x="1120477" y="1286453"/>
            <a:ext cx="9951041" cy="4278948"/>
          </a:xfrm>
          <a:prstGeom prst="rect">
            <a:avLst/>
          </a:prstGeom>
        </p:spPr>
      </p:pic>
      <p:grpSp>
        <p:nvGrpSpPr>
          <p:cNvPr id="7" name="Group 6">
            <a:extLst>
              <a:ext uri="{FF2B5EF4-FFF2-40B4-BE49-F238E27FC236}">
                <a16:creationId xmlns:a16="http://schemas.microsoft.com/office/drawing/2014/main" id="{4FA98332-FBD1-FA78-045F-593668602298}"/>
              </a:ext>
            </a:extLst>
          </p:cNvPr>
          <p:cNvGrpSpPr/>
          <p:nvPr/>
        </p:nvGrpSpPr>
        <p:grpSpPr>
          <a:xfrm>
            <a:off x="333463" y="139183"/>
            <a:ext cx="6057418" cy="897323"/>
            <a:chOff x="2588871" y="-1"/>
            <a:chExt cx="6057418" cy="897323"/>
          </a:xfrm>
        </p:grpSpPr>
        <p:sp>
          <p:nvSpPr>
            <p:cNvPr id="9" name="Trapezoid 8">
              <a:extLst>
                <a:ext uri="{FF2B5EF4-FFF2-40B4-BE49-F238E27FC236}">
                  <a16:creationId xmlns:a16="http://schemas.microsoft.com/office/drawing/2014/main" id="{CFF5CB74-6ED0-9513-20EE-015DDDA4F205}"/>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1C4362-5786-F01E-6DFE-B2D55A73A667}"/>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 CÁCH TIẾN HÀNH</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6FEE59D3-BA0C-C2E8-310F-E61D4F262B6D}"/>
              </a:ext>
            </a:extLst>
          </p:cNvPr>
          <p:cNvSpPr txBox="1"/>
          <p:nvPr/>
        </p:nvSpPr>
        <p:spPr>
          <a:xfrm>
            <a:off x="705852" y="5574680"/>
            <a:ext cx="8816971" cy="631711"/>
          </a:xfrm>
          <a:prstGeom prst="rect">
            <a:avLst/>
          </a:prstGeom>
          <a:noFill/>
        </p:spPr>
        <p:txBody>
          <a:bodyPr wrap="square">
            <a:spAutoFit/>
          </a:bodyPr>
          <a:lstStyle/>
          <a:p>
            <a:pPr>
              <a:lnSpc>
                <a:spcPct val="120000"/>
              </a:lnSpc>
            </a:pP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3: Quan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sát</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hiện</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tượng</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kết</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quả</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thí</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nghiệm</a:t>
            </a:r>
            <a:endPar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14" name="Picture 2" descr="Target free icon">
            <a:extLst>
              <a:ext uri="{FF2B5EF4-FFF2-40B4-BE49-F238E27FC236}">
                <a16:creationId xmlns:a16="http://schemas.microsoft.com/office/drawing/2014/main" id="{9A7062FB-EB5C-1502-C943-00A0802BD5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24" y="-234236"/>
            <a:ext cx="1469985" cy="146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4492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80140289-2DEF-5768-3A7B-2912ED1FBA4E}"/>
              </a:ext>
            </a:extLst>
          </p:cNvPr>
          <p:cNvGraphicFramePr>
            <a:graphicFrameLocks noGrp="1"/>
          </p:cNvGraphicFramePr>
          <p:nvPr>
            <p:extLst>
              <p:ext uri="{D42A27DB-BD31-4B8C-83A1-F6EECF244321}">
                <p14:modId xmlns:p14="http://schemas.microsoft.com/office/powerpoint/2010/main" val="1350510316"/>
              </p:ext>
            </p:extLst>
          </p:nvPr>
        </p:nvGraphicFramePr>
        <p:xfrm>
          <a:off x="2579591" y="2032800"/>
          <a:ext cx="7032821" cy="2614218"/>
        </p:xfrm>
        <a:graphic>
          <a:graphicData uri="http://schemas.openxmlformats.org/drawingml/2006/table">
            <a:tbl>
              <a:tblPr firstRow="1" firstCol="1" bandRow="1"/>
              <a:tblGrid>
                <a:gridCol w="2702388">
                  <a:extLst>
                    <a:ext uri="{9D8B030D-6E8A-4147-A177-3AD203B41FA5}">
                      <a16:colId xmlns:a16="http://schemas.microsoft.com/office/drawing/2014/main" val="197265065"/>
                    </a:ext>
                  </a:extLst>
                </a:gridCol>
                <a:gridCol w="4330433">
                  <a:extLst>
                    <a:ext uri="{9D8B030D-6E8A-4147-A177-3AD203B41FA5}">
                      <a16:colId xmlns:a16="http://schemas.microsoft.com/office/drawing/2014/main" val="3305709546"/>
                    </a:ext>
                  </a:extLst>
                </a:gridCol>
              </a:tblGrid>
              <a:tr h="871406">
                <a:tc>
                  <a:txBody>
                    <a:bodyPr/>
                    <a:lstStyle/>
                    <a:p>
                      <a:pPr marL="0" marR="0" algn="ctr" fontAlgn="t">
                        <a:lnSpc>
                          <a:spcPct val="150000"/>
                        </a:lnSpc>
                        <a:spcBef>
                          <a:spcPts val="0"/>
                        </a:spcBef>
                        <a:spcAft>
                          <a:spcPts val="0"/>
                        </a:spcAft>
                      </a:pPr>
                      <a:r>
                        <a:rPr lang="vi-VN" sz="3300" b="1" i="0" u="none" strike="noStrike">
                          <a:solidFill>
                            <a:srgbClr val="000000"/>
                          </a:solidFill>
                          <a:effectLst/>
                          <a:latin typeface="Times New Roman" panose="02020603050405020304" pitchFamily="18" charset="0"/>
                          <a:ea typeface="Calibri" panose="020F0502020204030204" pitchFamily="34" charset="0"/>
                        </a:rPr>
                        <a:t>Thí nghiệm</a:t>
                      </a:r>
                      <a:endParaRPr lang="vi-VN" sz="4600" b="0" i="0" u="none" strike="noStrike">
                        <a:effectLst/>
                        <a:latin typeface="Arial" panose="020B0604020202020204" pitchFamily="34" charset="0"/>
                      </a:endParaRPr>
                    </a:p>
                  </a:txBody>
                  <a:tcPr marL="174088" marR="174088" marT="241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fontAlgn="t">
                        <a:lnSpc>
                          <a:spcPct val="150000"/>
                        </a:lnSpc>
                        <a:spcBef>
                          <a:spcPts val="0"/>
                        </a:spcBef>
                        <a:spcAft>
                          <a:spcPts val="0"/>
                        </a:spcAft>
                      </a:pPr>
                      <a:r>
                        <a:rPr lang="vi-VN" sz="3300" b="1" i="0" u="none" strike="noStrike">
                          <a:solidFill>
                            <a:srgbClr val="000000"/>
                          </a:solidFill>
                          <a:effectLst/>
                          <a:latin typeface="Times New Roman" panose="02020603050405020304" pitchFamily="18" charset="0"/>
                          <a:ea typeface="Calibri" panose="020F0502020204030204" pitchFamily="34" charset="0"/>
                        </a:rPr>
                        <a:t>Hiện tượng/ Kết quả</a:t>
                      </a:r>
                      <a:endParaRPr lang="vi-VN" sz="4600" b="0" i="0" u="none" strike="noStrike">
                        <a:effectLst/>
                        <a:latin typeface="Arial" panose="020B0604020202020204" pitchFamily="34" charset="0"/>
                      </a:endParaRPr>
                    </a:p>
                  </a:txBody>
                  <a:tcPr marL="174088" marR="174088" marT="241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688225033"/>
                  </a:ext>
                </a:extLst>
              </a:tr>
              <a:tr h="871406">
                <a:tc>
                  <a:txBody>
                    <a:bodyPr/>
                    <a:lstStyle/>
                    <a:p>
                      <a:pPr marL="0" marR="0" algn="just" fontAlgn="t">
                        <a:lnSpc>
                          <a:spcPct val="150000"/>
                        </a:lnSpc>
                        <a:spcBef>
                          <a:spcPts val="0"/>
                        </a:spcBef>
                        <a:spcAft>
                          <a:spcPts val="0"/>
                        </a:spcAft>
                      </a:pPr>
                      <a:r>
                        <a:rPr lang="vi-VN" sz="3300" b="1" i="0" u="none" strike="noStrike">
                          <a:solidFill>
                            <a:srgbClr val="000000"/>
                          </a:solidFill>
                          <a:effectLst/>
                          <a:latin typeface="Times New Roman" panose="02020603050405020304" pitchFamily="18" charset="0"/>
                          <a:ea typeface="Calibri" panose="020F0502020204030204" pitchFamily="34" charset="0"/>
                        </a:rPr>
                        <a:t>Chuông A</a:t>
                      </a:r>
                      <a:endParaRPr lang="vi-VN" sz="4600" b="0" i="0" u="none" strike="noStrike">
                        <a:effectLst/>
                        <a:latin typeface="Arial" panose="020B0604020202020204" pitchFamily="34" charset="0"/>
                      </a:endParaRPr>
                    </a:p>
                  </a:txBody>
                  <a:tcPr marL="174088" marR="174088" marT="241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just" fontAlgn="t">
                        <a:lnSpc>
                          <a:spcPct val="150000"/>
                        </a:lnSpc>
                        <a:spcBef>
                          <a:spcPts val="0"/>
                        </a:spcBef>
                        <a:spcAft>
                          <a:spcPts val="0"/>
                        </a:spcAft>
                      </a:pPr>
                      <a:r>
                        <a:rPr lang="vi-VN" sz="3300" b="1" i="1" u="none" strike="noStrike">
                          <a:solidFill>
                            <a:srgbClr val="000000"/>
                          </a:solidFill>
                          <a:effectLst/>
                          <a:latin typeface="Times New Roman" panose="02020603050405020304" pitchFamily="18" charset="0"/>
                          <a:ea typeface="Calibri" panose="020F0502020204030204" pitchFamily="34" charset="0"/>
                        </a:rPr>
                        <a:t> </a:t>
                      </a:r>
                      <a:endParaRPr lang="vi-VN" sz="4600" b="0" i="0" u="none" strike="noStrike">
                        <a:effectLst/>
                        <a:latin typeface="Arial" panose="020B0604020202020204" pitchFamily="34" charset="0"/>
                      </a:endParaRPr>
                    </a:p>
                  </a:txBody>
                  <a:tcPr marL="174088" marR="174088" marT="241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099867144"/>
                  </a:ext>
                </a:extLst>
              </a:tr>
              <a:tr h="871406">
                <a:tc>
                  <a:txBody>
                    <a:bodyPr/>
                    <a:lstStyle/>
                    <a:p>
                      <a:pPr marL="0" marR="0" algn="just" fontAlgn="t">
                        <a:lnSpc>
                          <a:spcPct val="150000"/>
                        </a:lnSpc>
                        <a:spcBef>
                          <a:spcPts val="0"/>
                        </a:spcBef>
                        <a:spcAft>
                          <a:spcPts val="0"/>
                        </a:spcAft>
                      </a:pPr>
                      <a:r>
                        <a:rPr lang="vi-VN" sz="3300" b="1" i="1" u="none" strike="noStrike">
                          <a:solidFill>
                            <a:srgbClr val="000000"/>
                          </a:solidFill>
                          <a:effectLst/>
                          <a:latin typeface="Times New Roman" panose="02020603050405020304" pitchFamily="18" charset="0"/>
                          <a:ea typeface="Calibri" panose="020F0502020204030204" pitchFamily="34" charset="0"/>
                        </a:rPr>
                        <a:t>Chuông B</a:t>
                      </a:r>
                      <a:endParaRPr lang="vi-VN" sz="4600" b="0" i="0" u="none" strike="noStrike">
                        <a:effectLst/>
                        <a:latin typeface="Arial" panose="020B0604020202020204" pitchFamily="34" charset="0"/>
                      </a:endParaRPr>
                    </a:p>
                  </a:txBody>
                  <a:tcPr marL="174088" marR="174088" marT="241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just" fontAlgn="t">
                        <a:lnSpc>
                          <a:spcPct val="150000"/>
                        </a:lnSpc>
                        <a:spcBef>
                          <a:spcPts val="0"/>
                        </a:spcBef>
                        <a:spcAft>
                          <a:spcPts val="0"/>
                        </a:spcAft>
                      </a:pPr>
                      <a:r>
                        <a:rPr lang="vi-VN" sz="3300" b="1" i="1" u="none" strike="noStrike" dirty="0">
                          <a:solidFill>
                            <a:srgbClr val="000000"/>
                          </a:solidFill>
                          <a:effectLst/>
                          <a:latin typeface="Times New Roman" panose="02020603050405020304" pitchFamily="18" charset="0"/>
                          <a:ea typeface="Calibri" panose="020F0502020204030204" pitchFamily="34" charset="0"/>
                        </a:rPr>
                        <a:t> </a:t>
                      </a:r>
                      <a:endParaRPr lang="vi-VN" sz="4600" b="0" i="0" u="none" strike="noStrike" dirty="0">
                        <a:effectLst/>
                        <a:latin typeface="Arial" panose="020B0604020202020204" pitchFamily="34" charset="0"/>
                      </a:endParaRPr>
                    </a:p>
                  </a:txBody>
                  <a:tcPr marL="174088" marR="174088" marT="241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378580466"/>
                  </a:ext>
                </a:extLst>
              </a:tr>
            </a:tbl>
          </a:graphicData>
        </a:graphic>
      </p:graphicFrame>
      <p:grpSp>
        <p:nvGrpSpPr>
          <p:cNvPr id="6" name="Group 5">
            <a:extLst>
              <a:ext uri="{FF2B5EF4-FFF2-40B4-BE49-F238E27FC236}">
                <a16:creationId xmlns:a16="http://schemas.microsoft.com/office/drawing/2014/main" id="{CA74C312-5DBC-FA40-E78E-58BCD9F65516}"/>
              </a:ext>
            </a:extLst>
          </p:cNvPr>
          <p:cNvGrpSpPr/>
          <p:nvPr/>
        </p:nvGrpSpPr>
        <p:grpSpPr>
          <a:xfrm>
            <a:off x="333463" y="139183"/>
            <a:ext cx="6057418" cy="897323"/>
            <a:chOff x="2588871" y="-1"/>
            <a:chExt cx="6057418" cy="897323"/>
          </a:xfrm>
        </p:grpSpPr>
        <p:sp>
          <p:nvSpPr>
            <p:cNvPr id="8" name="Trapezoid 7">
              <a:extLst>
                <a:ext uri="{FF2B5EF4-FFF2-40B4-BE49-F238E27FC236}">
                  <a16:creationId xmlns:a16="http://schemas.microsoft.com/office/drawing/2014/main" id="{07E81771-AA34-BE9E-BE1D-0B37418EC673}"/>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C0E189-2373-C141-B146-C5D7DF011C0D}"/>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 CÁCH TIẾN HÀNH</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BAB8477D-0C73-B615-6645-67E71B88F64B}"/>
              </a:ext>
            </a:extLst>
          </p:cNvPr>
          <p:cNvSpPr txBox="1"/>
          <p:nvPr/>
        </p:nvSpPr>
        <p:spPr>
          <a:xfrm>
            <a:off x="795441" y="5327456"/>
            <a:ext cx="8816971" cy="631711"/>
          </a:xfrm>
          <a:prstGeom prst="rect">
            <a:avLst/>
          </a:prstGeom>
          <a:noFill/>
        </p:spPr>
        <p:txBody>
          <a:bodyPr wrap="square">
            <a:spAutoFit/>
          </a:bodyPr>
          <a:lstStyle/>
          <a:p>
            <a:pPr>
              <a:lnSpc>
                <a:spcPct val="120000"/>
              </a:lnSpc>
            </a:pP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3: Quan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sát</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hiện</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tượng</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kết</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quả</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thí</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nghiệm</a:t>
            </a:r>
            <a:endPar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13" name="Picture 2" descr="Target free icon">
            <a:extLst>
              <a:ext uri="{FF2B5EF4-FFF2-40B4-BE49-F238E27FC236}">
                <a16:creationId xmlns:a16="http://schemas.microsoft.com/office/drawing/2014/main" id="{483FF0CC-D073-9EE9-5248-A0CCB37495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24" y="-234236"/>
            <a:ext cx="1469985" cy="146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191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AB9168-1C6B-BC8E-5D2A-D20005ED94E4}"/>
              </a:ext>
            </a:extLst>
          </p:cNvPr>
          <p:cNvGraphicFramePr>
            <a:graphicFrameLocks noGrp="1"/>
          </p:cNvGraphicFramePr>
          <p:nvPr>
            <p:extLst>
              <p:ext uri="{D42A27DB-BD31-4B8C-83A1-F6EECF244321}">
                <p14:modId xmlns:p14="http://schemas.microsoft.com/office/powerpoint/2010/main" val="2389545341"/>
              </p:ext>
            </p:extLst>
          </p:nvPr>
        </p:nvGraphicFramePr>
        <p:xfrm>
          <a:off x="1258957" y="1178118"/>
          <a:ext cx="10230678" cy="3230880"/>
        </p:xfrm>
        <a:graphic>
          <a:graphicData uri="http://schemas.openxmlformats.org/drawingml/2006/table">
            <a:tbl>
              <a:tblPr/>
              <a:tblGrid>
                <a:gridCol w="1977231">
                  <a:extLst>
                    <a:ext uri="{9D8B030D-6E8A-4147-A177-3AD203B41FA5}">
                      <a16:colId xmlns:a16="http://schemas.microsoft.com/office/drawing/2014/main" val="4160813234"/>
                    </a:ext>
                  </a:extLst>
                </a:gridCol>
                <a:gridCol w="8253447">
                  <a:extLst>
                    <a:ext uri="{9D8B030D-6E8A-4147-A177-3AD203B41FA5}">
                      <a16:colId xmlns:a16="http://schemas.microsoft.com/office/drawing/2014/main" val="489181581"/>
                    </a:ext>
                  </a:extLst>
                </a:gridCol>
              </a:tblGrid>
              <a:tr h="0">
                <a:tc>
                  <a:txBody>
                    <a:bodyPr/>
                    <a:lstStyle/>
                    <a:p>
                      <a:pPr algn="just" fontAlgn="t">
                        <a:lnSpc>
                          <a:spcPct val="100000"/>
                        </a:lnSpc>
                        <a:spcBef>
                          <a:spcPts val="600"/>
                        </a:spcBef>
                        <a:spcAft>
                          <a:spcPts val="600"/>
                        </a:spcAft>
                      </a:pPr>
                      <a:r>
                        <a:rPr lang="en-US" sz="3200" b="1">
                          <a:solidFill>
                            <a:srgbClr val="000000"/>
                          </a:solidFill>
                          <a:effectLst/>
                          <a:latin typeface="Times New Roman" panose="02020603050405020304" pitchFamily="18" charset="0"/>
                          <a:cs typeface="Times New Roman" panose="02020603050405020304" pitchFamily="18" charset="0"/>
                        </a:rPr>
                        <a:t>Thí nghiệm</a:t>
                      </a:r>
                      <a:endParaRPr lang="en-US" sz="3200">
                        <a:solidFill>
                          <a:srgbClr val="000000"/>
                        </a:solidFill>
                        <a:effectLst/>
                        <a:latin typeface="Times New Roman" panose="02020603050405020304" pitchFamily="18" charset="0"/>
                        <a:cs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lnSpc>
                          <a:spcPct val="100000"/>
                        </a:lnSpc>
                        <a:spcBef>
                          <a:spcPts val="600"/>
                        </a:spcBef>
                        <a:spcAft>
                          <a:spcPts val="600"/>
                        </a:spcAft>
                      </a:pPr>
                      <a:r>
                        <a:rPr lang="vi-VN" sz="3200" b="1" dirty="0">
                          <a:solidFill>
                            <a:srgbClr val="000000"/>
                          </a:solidFill>
                          <a:effectLst/>
                          <a:latin typeface="Times New Roman" panose="02020603050405020304" pitchFamily="18" charset="0"/>
                          <a:cs typeface="Times New Roman" panose="02020603050405020304" pitchFamily="18" charset="0"/>
                        </a:rPr>
                        <a:t>Hiện tượng/Kết quả</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868161"/>
                  </a:ext>
                </a:extLst>
              </a:tr>
              <a:tr h="0">
                <a:tc>
                  <a:txBody>
                    <a:bodyPr/>
                    <a:lstStyle/>
                    <a:p>
                      <a:pPr algn="just" fontAlgn="t">
                        <a:lnSpc>
                          <a:spcPct val="100000"/>
                        </a:lnSpc>
                        <a:spcBef>
                          <a:spcPts val="600"/>
                        </a:spcBef>
                        <a:spcAft>
                          <a:spcPts val="600"/>
                        </a:spcAft>
                      </a:pPr>
                      <a:r>
                        <a:rPr lang="en-US" sz="3200">
                          <a:solidFill>
                            <a:srgbClr val="000000"/>
                          </a:solidFill>
                          <a:effectLst/>
                          <a:latin typeface="Times New Roman" panose="02020603050405020304" pitchFamily="18" charset="0"/>
                          <a:cs typeface="Times New Roman" panose="02020603050405020304" pitchFamily="18" charset="0"/>
                        </a:rPr>
                        <a:t>Chuông A</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lnSpc>
                          <a:spcPct val="100000"/>
                        </a:lnSpc>
                        <a:spcBef>
                          <a:spcPts val="600"/>
                        </a:spcBef>
                        <a:spcAft>
                          <a:spcPts val="600"/>
                        </a:spcAft>
                      </a:pPr>
                      <a:r>
                        <a:rPr lang="vi-VN" sz="3200">
                          <a:solidFill>
                            <a:srgbClr val="000000"/>
                          </a:solidFill>
                          <a:effectLst/>
                          <a:latin typeface="Times New Roman" panose="02020603050405020304" pitchFamily="18" charset="0"/>
                          <a:cs typeface="Times New Roman" panose="02020603050405020304" pitchFamily="18" charset="0"/>
                        </a:rPr>
                        <a:t>Cốc nước vôi trong xuất hiện lớp váng dày và nhiều vẩn đục.</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725857"/>
                  </a:ext>
                </a:extLst>
              </a:tr>
              <a:tr h="0">
                <a:tc>
                  <a:txBody>
                    <a:bodyPr/>
                    <a:lstStyle/>
                    <a:p>
                      <a:pPr algn="just" fontAlgn="t">
                        <a:lnSpc>
                          <a:spcPct val="100000"/>
                        </a:lnSpc>
                        <a:spcBef>
                          <a:spcPts val="600"/>
                        </a:spcBef>
                        <a:spcAft>
                          <a:spcPts val="600"/>
                        </a:spcAft>
                      </a:pPr>
                      <a:r>
                        <a:rPr lang="en-US" sz="3200">
                          <a:solidFill>
                            <a:srgbClr val="000000"/>
                          </a:solidFill>
                          <a:effectLst/>
                          <a:latin typeface="Times New Roman" panose="02020603050405020304" pitchFamily="18" charset="0"/>
                          <a:cs typeface="Times New Roman" panose="02020603050405020304" pitchFamily="18" charset="0"/>
                        </a:rPr>
                        <a:t>Chuông B</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lnSpc>
                          <a:spcPct val="100000"/>
                        </a:lnSpc>
                        <a:spcBef>
                          <a:spcPts val="600"/>
                        </a:spcBef>
                        <a:spcAft>
                          <a:spcPts val="600"/>
                        </a:spcAft>
                      </a:pPr>
                      <a:r>
                        <a:rPr lang="vi-VN" sz="3200" dirty="0">
                          <a:solidFill>
                            <a:srgbClr val="000000"/>
                          </a:solidFill>
                          <a:effectLst/>
                          <a:latin typeface="Times New Roman" panose="02020603050405020304" pitchFamily="18" charset="0"/>
                          <a:cs typeface="Times New Roman" panose="02020603050405020304" pitchFamily="18" charset="0"/>
                        </a:rPr>
                        <a:t>Hầu như không xuất hiện váng và vẩn đục hoặc có thì chỉ xuất hiện một lớp váng rất mỏng.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238650"/>
                  </a:ext>
                </a:extLst>
              </a:tr>
            </a:tbl>
          </a:graphicData>
        </a:graphic>
      </p:graphicFrame>
      <p:sp>
        <p:nvSpPr>
          <p:cNvPr id="3" name="Rectangle 1">
            <a:extLst>
              <a:ext uri="{FF2B5EF4-FFF2-40B4-BE49-F238E27FC236}">
                <a16:creationId xmlns:a16="http://schemas.microsoft.com/office/drawing/2014/main" id="{DDB0E9B7-8437-4000-A2F1-CC756799A5FA}"/>
              </a:ext>
            </a:extLst>
          </p:cNvPr>
          <p:cNvSpPr>
            <a:spLocks noChangeArrowheads="1"/>
          </p:cNvSpPr>
          <p:nvPr/>
        </p:nvSpPr>
        <p:spPr bwMode="auto">
          <a:xfrm>
            <a:off x="170339" y="4708017"/>
            <a:ext cx="1185132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Giải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thích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nghiệm</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rút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luận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nghiệm</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bài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dirty="0">
                <a:ln>
                  <a:noFill/>
                </a:ln>
                <a:solidFill>
                  <a:srgbClr val="313131"/>
                </a:solidFill>
                <a:effectLst/>
                <a:latin typeface="Times New Roman" panose="02020603050405020304" pitchFamily="18" charset="0"/>
                <a:cs typeface="Times New Roman" panose="02020603050405020304" pitchFamily="18" charset="0"/>
              </a:rPr>
            </a:b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03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AEBA59-0F31-F79B-44A8-A060E093C6C2}"/>
              </a:ext>
            </a:extLst>
          </p:cNvPr>
          <p:cNvSpPr txBox="1"/>
          <p:nvPr/>
        </p:nvSpPr>
        <p:spPr>
          <a:xfrm>
            <a:off x="145473" y="346473"/>
            <a:ext cx="11284528" cy="4708981"/>
          </a:xfrm>
          <a:prstGeom prst="rect">
            <a:avLst/>
          </a:prstGeom>
          <a:noFill/>
        </p:spPr>
        <p:txBody>
          <a:bodyPr wrap="square">
            <a:spAutoFit/>
          </a:bodyPr>
          <a:lstStyle/>
          <a:p>
            <a:pPr algn="just">
              <a:spcBef>
                <a:spcPts val="600"/>
              </a:spcBef>
              <a:spcAft>
                <a:spcPts val="600"/>
              </a:spcAft>
            </a:pPr>
            <a:r>
              <a:rPr lang="vi-VN" sz="2800" b="0" i="0" dirty="0">
                <a:solidFill>
                  <a:srgbClr val="000000"/>
                </a:solidFill>
                <a:effectLst/>
                <a:latin typeface="+mj-lt"/>
              </a:rPr>
              <a:t>- Giải thích kết quả thí nghiệm:</a:t>
            </a:r>
          </a:p>
          <a:p>
            <a:pPr algn="just">
              <a:spcBef>
                <a:spcPts val="600"/>
              </a:spcBef>
              <a:spcAft>
                <a:spcPts val="600"/>
              </a:spcAft>
            </a:pPr>
            <a:r>
              <a:rPr lang="vi-VN" sz="2800" b="0" i="0" dirty="0">
                <a:solidFill>
                  <a:srgbClr val="000000"/>
                </a:solidFill>
                <a:effectLst/>
                <a:latin typeface="+mj-lt"/>
              </a:rPr>
              <a:t>+ Chuông A: Hạt đang nảy mầm có quá trình hô hấp tế bào diễn ra mạnh tạo ra nhiều khí </a:t>
            </a:r>
            <a:r>
              <a:rPr lang="vi-VN" sz="2800" b="0" i="0" dirty="0" err="1">
                <a:solidFill>
                  <a:srgbClr val="000000"/>
                </a:solidFill>
                <a:effectLst/>
                <a:latin typeface="+mj-lt"/>
              </a:rPr>
              <a:t>carbon</a:t>
            </a:r>
            <a:r>
              <a:rPr lang="vi-VN" sz="2800" b="0" i="0" dirty="0">
                <a:solidFill>
                  <a:srgbClr val="000000"/>
                </a:solidFill>
                <a:effectLst/>
                <a:latin typeface="+mj-lt"/>
              </a:rPr>
              <a:t> </a:t>
            </a:r>
            <a:r>
              <a:rPr lang="vi-VN" sz="2800" b="0" i="0" dirty="0" err="1">
                <a:solidFill>
                  <a:srgbClr val="000000"/>
                </a:solidFill>
                <a:effectLst/>
                <a:latin typeface="+mj-lt"/>
              </a:rPr>
              <a:t>dioxide</a:t>
            </a:r>
            <a:r>
              <a:rPr lang="vi-VN" sz="2800" b="0" i="0" dirty="0">
                <a:solidFill>
                  <a:srgbClr val="000000"/>
                </a:solidFill>
                <a:effectLst/>
                <a:latin typeface="+mj-lt"/>
              </a:rPr>
              <a:t> → Khí </a:t>
            </a:r>
            <a:r>
              <a:rPr lang="vi-VN" sz="2800" b="0" i="0" dirty="0" err="1">
                <a:solidFill>
                  <a:srgbClr val="000000"/>
                </a:solidFill>
                <a:effectLst/>
                <a:latin typeface="+mj-lt"/>
              </a:rPr>
              <a:t>carbon</a:t>
            </a:r>
            <a:r>
              <a:rPr lang="vi-VN" sz="2800" b="0" i="0" dirty="0">
                <a:solidFill>
                  <a:srgbClr val="000000"/>
                </a:solidFill>
                <a:effectLst/>
                <a:latin typeface="+mj-lt"/>
              </a:rPr>
              <a:t> </a:t>
            </a:r>
            <a:r>
              <a:rPr lang="vi-VN" sz="2800" b="0" i="0" dirty="0" err="1">
                <a:solidFill>
                  <a:srgbClr val="000000"/>
                </a:solidFill>
                <a:effectLst/>
                <a:latin typeface="+mj-lt"/>
              </a:rPr>
              <a:t>dioxide</a:t>
            </a:r>
            <a:r>
              <a:rPr lang="vi-VN" sz="2800" b="0" i="0" dirty="0">
                <a:solidFill>
                  <a:srgbClr val="000000"/>
                </a:solidFill>
                <a:effectLst/>
                <a:latin typeface="+mj-lt"/>
              </a:rPr>
              <a:t> phản ứng với nước vôi trong tạo ra kết tủa → Cốc nước vôi trong xuất hiện lớp váng dày và nhiều vẩn đục.</a:t>
            </a:r>
          </a:p>
          <a:p>
            <a:pPr algn="just">
              <a:spcBef>
                <a:spcPts val="600"/>
              </a:spcBef>
              <a:spcAft>
                <a:spcPts val="600"/>
              </a:spcAft>
            </a:pPr>
            <a:r>
              <a:rPr lang="vi-VN" sz="2800" b="0" i="0" dirty="0">
                <a:solidFill>
                  <a:srgbClr val="000000"/>
                </a:solidFill>
                <a:effectLst/>
                <a:latin typeface="+mj-lt"/>
              </a:rPr>
              <a:t>+ Chuông B: Không có hiện tượng gì xảy ra đối với cốc nước vôi trong vì ở chuông B không có quá trình hô hấp tế bào của hạt nên chỉ có hàm lượng khí </a:t>
            </a:r>
            <a:r>
              <a:rPr lang="vi-VN" sz="2800" b="0" i="0" dirty="0" err="1">
                <a:solidFill>
                  <a:srgbClr val="000000"/>
                </a:solidFill>
                <a:effectLst/>
                <a:latin typeface="+mj-lt"/>
              </a:rPr>
              <a:t>carbon</a:t>
            </a:r>
            <a:r>
              <a:rPr lang="vi-VN" sz="2800" b="0" i="0" dirty="0">
                <a:solidFill>
                  <a:srgbClr val="000000"/>
                </a:solidFill>
                <a:effectLst/>
                <a:latin typeface="+mj-lt"/>
              </a:rPr>
              <a:t> </a:t>
            </a:r>
            <a:r>
              <a:rPr lang="vi-VN" sz="2800" b="0" i="0" dirty="0" err="1">
                <a:solidFill>
                  <a:srgbClr val="000000"/>
                </a:solidFill>
                <a:effectLst/>
                <a:latin typeface="+mj-lt"/>
              </a:rPr>
              <a:t>dioxide</a:t>
            </a:r>
            <a:r>
              <a:rPr lang="vi-VN" sz="2800" b="0" i="0" dirty="0">
                <a:solidFill>
                  <a:srgbClr val="000000"/>
                </a:solidFill>
                <a:effectLst/>
                <a:latin typeface="+mj-lt"/>
              </a:rPr>
              <a:t> trong không khí → Do hàm lượng khí </a:t>
            </a:r>
            <a:r>
              <a:rPr lang="vi-VN" sz="2800" b="0" i="0" dirty="0" err="1">
                <a:solidFill>
                  <a:srgbClr val="000000"/>
                </a:solidFill>
                <a:effectLst/>
                <a:latin typeface="+mj-lt"/>
              </a:rPr>
              <a:t>carbon</a:t>
            </a:r>
            <a:r>
              <a:rPr lang="vi-VN" sz="2800" b="0" i="0" dirty="0">
                <a:solidFill>
                  <a:srgbClr val="000000"/>
                </a:solidFill>
                <a:effectLst/>
                <a:latin typeface="+mj-lt"/>
              </a:rPr>
              <a:t> </a:t>
            </a:r>
            <a:r>
              <a:rPr lang="vi-VN" sz="2800" b="0" i="0" dirty="0" err="1">
                <a:solidFill>
                  <a:srgbClr val="000000"/>
                </a:solidFill>
                <a:effectLst/>
                <a:latin typeface="+mj-lt"/>
              </a:rPr>
              <a:t>dioxide</a:t>
            </a:r>
            <a:r>
              <a:rPr lang="vi-VN" sz="2800" b="0" i="0" dirty="0">
                <a:solidFill>
                  <a:srgbClr val="000000"/>
                </a:solidFill>
                <a:effectLst/>
                <a:latin typeface="+mj-lt"/>
              </a:rPr>
              <a:t> trong không khí thấp nên không đủ làm vẩn đục cốc nước vôi trong mà chỉ xuất hiện một lớp váng rất mỏng.</a:t>
            </a:r>
          </a:p>
        </p:txBody>
      </p:sp>
      <p:sp>
        <p:nvSpPr>
          <p:cNvPr id="5" name="TextBox 4">
            <a:extLst>
              <a:ext uri="{FF2B5EF4-FFF2-40B4-BE49-F238E27FC236}">
                <a16:creationId xmlns:a16="http://schemas.microsoft.com/office/drawing/2014/main" id="{D2057741-90BA-C0E6-B528-75E7BA546270}"/>
              </a:ext>
            </a:extLst>
          </p:cNvPr>
          <p:cNvSpPr txBox="1"/>
          <p:nvPr/>
        </p:nvSpPr>
        <p:spPr>
          <a:xfrm>
            <a:off x="145473" y="5055454"/>
            <a:ext cx="11021291" cy="2215991"/>
          </a:xfrm>
          <a:prstGeom prst="rect">
            <a:avLst/>
          </a:prstGeom>
          <a:noFill/>
        </p:spPr>
        <p:txBody>
          <a:bodyPr wrap="square">
            <a:spAutoFit/>
          </a:bodyPr>
          <a:lstStyle/>
          <a:p>
            <a:pPr algn="just">
              <a:spcBef>
                <a:spcPts val="600"/>
              </a:spcBef>
              <a:spcAft>
                <a:spcPts val="600"/>
              </a:spcAft>
            </a:pP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luận</a:t>
            </a:r>
            <a:r>
              <a:rPr lang="en-US" sz="3200" b="0" i="0" dirty="0">
                <a:solidFill>
                  <a:srgbClr val="000000"/>
                </a:solidFill>
                <a:effectLst/>
                <a:latin typeface="Times New Roman" panose="02020603050405020304" pitchFamily="18" charset="0"/>
                <a:cs typeface="Times New Roman" panose="02020603050405020304" pitchFamily="18" charset="0"/>
              </a:rPr>
              <a:t>: Ở </a:t>
            </a:r>
            <a:r>
              <a:rPr lang="en-US" sz="3200" b="0" i="0" dirty="0" err="1">
                <a:solidFill>
                  <a:srgbClr val="000000"/>
                </a:solidFill>
                <a:effectLst/>
                <a:latin typeface="Times New Roman" panose="02020603050405020304" pitchFamily="18" charset="0"/>
                <a:cs typeface="Times New Roman" panose="02020603050405020304" pitchFamily="18" charset="0"/>
              </a:rPr>
              <a:t>các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hạt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đang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nảy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mầm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quá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trình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hô</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hấp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tế</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bào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diễn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ra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mạnh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mẽ</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tạo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ra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carbon dioxide.</a:t>
            </a:r>
          </a:p>
          <a:p>
            <a:pPr>
              <a:spcBef>
                <a:spcPts val="600"/>
              </a:spcBef>
              <a:spcAft>
                <a:spcPts val="600"/>
              </a:spcAft>
            </a:pP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34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Nhiệt kế đo nước chất lỏng KT300 | Tiki">
            <a:extLst>
              <a:ext uri="{FF2B5EF4-FFF2-40B4-BE49-F238E27FC236}">
                <a16:creationId xmlns:a16="http://schemas.microsoft.com/office/drawing/2014/main" id="{8455B6E1-5BB6-69B7-FA24-7CE4D9BF5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357" y="4378693"/>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AB17F2C-225F-5F8E-40AA-3D72A97A6219}"/>
              </a:ext>
            </a:extLst>
          </p:cNvPr>
          <p:cNvGrpSpPr/>
          <p:nvPr/>
        </p:nvGrpSpPr>
        <p:grpSpPr>
          <a:xfrm>
            <a:off x="3100231" y="-53278"/>
            <a:ext cx="6057418" cy="897323"/>
            <a:chOff x="2588871" y="-1"/>
            <a:chExt cx="6057418" cy="897323"/>
          </a:xfrm>
        </p:grpSpPr>
        <p:sp>
          <p:nvSpPr>
            <p:cNvPr id="3" name="Trapezoid 2">
              <a:extLst>
                <a:ext uri="{FF2B5EF4-FFF2-40B4-BE49-F238E27FC236}">
                  <a16:creationId xmlns:a16="http://schemas.microsoft.com/office/drawing/2014/main" id="{71E39E87-9490-B623-E3BF-7043C431F79A}"/>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2DB459-ADDF-2A5D-0B44-C8B804F9E3A3}"/>
                </a:ext>
              </a:extLst>
            </p:cNvPr>
            <p:cNvSpPr txBox="1"/>
            <p:nvPr/>
          </p:nvSpPr>
          <p:spPr>
            <a:xfrm>
              <a:off x="4111479" y="231686"/>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 CHUẨN BỊ</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3B288AFF-7506-00EF-3BFA-6690711FB7A6}"/>
              </a:ext>
            </a:extLst>
          </p:cNvPr>
          <p:cNvSpPr txBox="1"/>
          <p:nvPr/>
        </p:nvSpPr>
        <p:spPr>
          <a:xfrm>
            <a:off x="1548012" y="844045"/>
            <a:ext cx="5111268" cy="699102"/>
          </a:xfrm>
          <a:prstGeom prst="rect">
            <a:avLst/>
          </a:prstGeom>
          <a:noFill/>
        </p:spPr>
        <p:txBody>
          <a:bodyPr wrap="square">
            <a:spAutoFit/>
          </a:bodyPr>
          <a:lstStyle/>
          <a:p>
            <a:pPr algn="ctr">
              <a:lnSpc>
                <a:spcPct val="120000"/>
              </a:lnSpc>
            </a:pPr>
            <a:r>
              <a:rPr lang="en-US" sz="3600" b="1" dirty="0">
                <a:latin typeface="Times New Roman" panose="02020603050405020304" pitchFamily="18" charset="0"/>
                <a:ea typeface="#9Slide03 Roboto Condensed" panose="02000000000000000000" pitchFamily="2" charset="0"/>
                <a:cs typeface="Times New Roman" panose="02020603050405020304" pitchFamily="18" charset="0"/>
              </a:rPr>
              <a:t>1. </a:t>
            </a:r>
            <a:r>
              <a:rPr lang="vi-VN" sz="3600" b="1" dirty="0" err="1">
                <a:latin typeface="Times New Roman" panose="02020603050405020304" pitchFamily="18" charset="0"/>
                <a:ea typeface="#9Slide03 Roboto Condensed" panose="02000000000000000000" pitchFamily="2" charset="0"/>
                <a:cs typeface="Times New Roman" panose="02020603050405020304" pitchFamily="18" charset="0"/>
              </a:rPr>
              <a:t>Thiết</a:t>
            </a:r>
            <a:r>
              <a:rPr lang="vi-VN" sz="3600" b="1" dirty="0">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600" b="1" dirty="0" err="1">
                <a:latin typeface="Times New Roman" panose="02020603050405020304" pitchFamily="18" charset="0"/>
                <a:ea typeface="#9Slide03 Roboto Condensed" panose="02000000000000000000" pitchFamily="2" charset="0"/>
                <a:cs typeface="Times New Roman" panose="02020603050405020304" pitchFamily="18" charset="0"/>
              </a:rPr>
              <a:t>bị</a:t>
            </a:r>
            <a:r>
              <a:rPr lang="vi-VN" sz="3600" b="1" dirty="0">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600" b="1" dirty="0" err="1">
                <a:latin typeface="Times New Roman" panose="02020603050405020304" pitchFamily="18" charset="0"/>
                <a:ea typeface="#9Slide03 Roboto Condensed" panose="02000000000000000000" pitchFamily="2" charset="0"/>
                <a:cs typeface="Times New Roman" panose="02020603050405020304" pitchFamily="18" charset="0"/>
              </a:rPr>
              <a:t>dụng</a:t>
            </a:r>
            <a:r>
              <a:rPr lang="vi-VN" sz="3600" b="1" dirty="0">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600" b="1" dirty="0" err="1">
                <a:latin typeface="Times New Roman" panose="02020603050405020304" pitchFamily="18" charset="0"/>
                <a:ea typeface="#9Slide03 Roboto Condensed" panose="02000000000000000000" pitchFamily="2" charset="0"/>
                <a:cs typeface="Times New Roman" panose="02020603050405020304" pitchFamily="18" charset="0"/>
              </a:rPr>
              <a:t>cụ</a:t>
            </a:r>
            <a:endParaRPr lang="vi-VN" sz="3600" b="1" dirty="0">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6" name="Picture 12">
            <a:extLst>
              <a:ext uri="{FF2B5EF4-FFF2-40B4-BE49-F238E27FC236}">
                <a16:creationId xmlns:a16="http://schemas.microsoft.com/office/drawing/2014/main" id="{30B01B49-E0E4-3459-9184-4F8733DD1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8434202" y="1609199"/>
            <a:ext cx="2591803" cy="17274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605875-8DE6-29D2-7BDB-6E71245ACB3B}"/>
              </a:ext>
            </a:extLst>
          </p:cNvPr>
          <p:cNvSpPr txBox="1"/>
          <p:nvPr/>
        </p:nvSpPr>
        <p:spPr>
          <a:xfrm>
            <a:off x="8782356" y="3543300"/>
            <a:ext cx="2168165" cy="523220"/>
          </a:xfrm>
          <a:prstGeom prst="rect">
            <a:avLst/>
          </a:prstGeom>
          <a:noFill/>
        </p:spPr>
        <p:txBody>
          <a:bodyPr wrap="square" rtlCol="0">
            <a:spAutoFit/>
          </a:bodyPr>
          <a:lstStyle/>
          <a:p>
            <a:r>
              <a:rPr lang="vi-VN" sz="2800" b="1" dirty="0" err="1">
                <a:latin typeface="+mj-lt"/>
              </a:rPr>
              <a:t>Giấy</a:t>
            </a:r>
            <a:r>
              <a:rPr lang="vi-VN" sz="2800" b="1" dirty="0">
                <a:latin typeface="+mj-lt"/>
              </a:rPr>
              <a:t> </a:t>
            </a:r>
            <a:r>
              <a:rPr lang="vi-VN" sz="2800" b="1" dirty="0" err="1">
                <a:latin typeface="+mj-lt"/>
              </a:rPr>
              <a:t>thấm</a:t>
            </a:r>
            <a:endParaRPr lang="vi-VN" sz="2800" b="1" dirty="0">
              <a:latin typeface="+mj-lt"/>
            </a:endParaRPr>
          </a:p>
        </p:txBody>
      </p:sp>
      <p:pic>
        <p:nvPicPr>
          <p:cNvPr id="8" name="Picture 7" descr="A picture containing indoor, white, black, bell jar&#10;&#10;Description automatically generated">
            <a:extLst>
              <a:ext uri="{FF2B5EF4-FFF2-40B4-BE49-F238E27FC236}">
                <a16:creationId xmlns:a16="http://schemas.microsoft.com/office/drawing/2014/main" id="{F56C9695-E81E-3140-0906-5FF7545D8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41" y="1410822"/>
            <a:ext cx="2476362" cy="2476362"/>
          </a:xfrm>
          <a:prstGeom prst="rect">
            <a:avLst/>
          </a:prstGeom>
        </p:spPr>
      </p:pic>
      <p:sp>
        <p:nvSpPr>
          <p:cNvPr id="9" name="TextBox 8">
            <a:extLst>
              <a:ext uri="{FF2B5EF4-FFF2-40B4-BE49-F238E27FC236}">
                <a16:creationId xmlns:a16="http://schemas.microsoft.com/office/drawing/2014/main" id="{50BF721D-FDA1-3E2B-6C63-8E989929D5E8}"/>
              </a:ext>
            </a:extLst>
          </p:cNvPr>
          <p:cNvSpPr txBox="1"/>
          <p:nvPr/>
        </p:nvSpPr>
        <p:spPr>
          <a:xfrm>
            <a:off x="248786" y="3681158"/>
            <a:ext cx="4166051" cy="523220"/>
          </a:xfrm>
          <a:prstGeom prst="rect">
            <a:avLst/>
          </a:prstGeom>
          <a:noFill/>
        </p:spPr>
        <p:txBody>
          <a:bodyPr wrap="square" rtlCol="0">
            <a:spAutoFit/>
          </a:bodyPr>
          <a:lstStyle/>
          <a:p>
            <a:r>
              <a:rPr lang="vi-VN" sz="2800" b="1" dirty="0">
                <a:latin typeface="+mj-lt"/>
              </a:rPr>
              <a:t>Chuông </a:t>
            </a:r>
            <a:r>
              <a:rPr lang="vi-VN" sz="2800" b="1" dirty="0" err="1">
                <a:latin typeface="+mj-lt"/>
              </a:rPr>
              <a:t>thủy</a:t>
            </a:r>
            <a:r>
              <a:rPr lang="vi-VN" sz="2800" b="1" dirty="0">
                <a:latin typeface="+mj-lt"/>
              </a:rPr>
              <a:t> tinh</a:t>
            </a:r>
          </a:p>
        </p:txBody>
      </p:sp>
      <p:pic>
        <p:nvPicPr>
          <p:cNvPr id="10" name="Picture 9" descr="A picture containing cup, indoor, tableware, pot&#10;&#10;Description automatically generated">
            <a:extLst>
              <a:ext uri="{FF2B5EF4-FFF2-40B4-BE49-F238E27FC236}">
                <a16:creationId xmlns:a16="http://schemas.microsoft.com/office/drawing/2014/main" id="{EF962F76-80F9-D3A5-1BBE-8F1F250C6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5750" y="1535978"/>
            <a:ext cx="2168165" cy="2168165"/>
          </a:xfrm>
          <a:prstGeom prst="rect">
            <a:avLst/>
          </a:prstGeom>
        </p:spPr>
      </p:pic>
      <p:sp>
        <p:nvSpPr>
          <p:cNvPr id="11" name="TextBox 10">
            <a:extLst>
              <a:ext uri="{FF2B5EF4-FFF2-40B4-BE49-F238E27FC236}">
                <a16:creationId xmlns:a16="http://schemas.microsoft.com/office/drawing/2014/main" id="{7BA832D8-D07B-B51C-5241-E01755407F86}"/>
              </a:ext>
            </a:extLst>
          </p:cNvPr>
          <p:cNvSpPr txBox="1"/>
          <p:nvPr/>
        </p:nvSpPr>
        <p:spPr>
          <a:xfrm>
            <a:off x="5112758" y="3661720"/>
            <a:ext cx="2168165" cy="523220"/>
          </a:xfrm>
          <a:prstGeom prst="rect">
            <a:avLst/>
          </a:prstGeom>
          <a:noFill/>
        </p:spPr>
        <p:txBody>
          <a:bodyPr wrap="square" rtlCol="0">
            <a:spAutoFit/>
          </a:bodyPr>
          <a:lstStyle/>
          <a:p>
            <a:r>
              <a:rPr lang="vi-VN" sz="2800" b="1" dirty="0" err="1">
                <a:latin typeface="+mj-lt"/>
              </a:rPr>
              <a:t>Cốc</a:t>
            </a:r>
            <a:r>
              <a:rPr lang="vi-VN" sz="2800" b="1" dirty="0">
                <a:latin typeface="+mj-lt"/>
              </a:rPr>
              <a:t> đong</a:t>
            </a:r>
          </a:p>
        </p:txBody>
      </p:sp>
      <p:pic>
        <p:nvPicPr>
          <p:cNvPr id="12" name="Picture 11" descr="A white planet in space&#10;&#10;Description automatically generated with low confidence">
            <a:extLst>
              <a:ext uri="{FF2B5EF4-FFF2-40B4-BE49-F238E27FC236}">
                <a16:creationId xmlns:a16="http://schemas.microsoft.com/office/drawing/2014/main" id="{B9F500B2-BD09-FCD4-8E2A-3ABC853DF2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7649" y="4059893"/>
            <a:ext cx="2519298" cy="2014537"/>
          </a:xfrm>
          <a:prstGeom prst="rect">
            <a:avLst/>
          </a:prstGeom>
        </p:spPr>
      </p:pic>
      <p:sp>
        <p:nvSpPr>
          <p:cNvPr id="13" name="TextBox 12">
            <a:extLst>
              <a:ext uri="{FF2B5EF4-FFF2-40B4-BE49-F238E27FC236}">
                <a16:creationId xmlns:a16="http://schemas.microsoft.com/office/drawing/2014/main" id="{F5CBA406-B37C-B7B8-ED42-E3FB03CB172C}"/>
              </a:ext>
            </a:extLst>
          </p:cNvPr>
          <p:cNvSpPr txBox="1"/>
          <p:nvPr/>
        </p:nvSpPr>
        <p:spPr>
          <a:xfrm>
            <a:off x="9524151" y="6143447"/>
            <a:ext cx="2168165" cy="523220"/>
          </a:xfrm>
          <a:prstGeom prst="rect">
            <a:avLst/>
          </a:prstGeom>
          <a:noFill/>
        </p:spPr>
        <p:txBody>
          <a:bodyPr wrap="square" rtlCol="0">
            <a:spAutoFit/>
          </a:bodyPr>
          <a:lstStyle/>
          <a:p>
            <a:r>
              <a:rPr lang="vi-VN" sz="2800" b="1" dirty="0" err="1">
                <a:latin typeface="+mj-lt"/>
              </a:rPr>
              <a:t>Đĩa</a:t>
            </a:r>
            <a:r>
              <a:rPr lang="vi-VN" sz="2800" b="1" dirty="0">
                <a:latin typeface="+mj-lt"/>
              </a:rPr>
              <a:t> </a:t>
            </a:r>
            <a:r>
              <a:rPr lang="vi-VN" sz="2800" b="1" dirty="0" err="1">
                <a:latin typeface="+mj-lt"/>
              </a:rPr>
              <a:t>petri</a:t>
            </a:r>
            <a:endParaRPr lang="vi-VN" sz="2800" b="1" dirty="0">
              <a:latin typeface="+mj-lt"/>
            </a:endParaRPr>
          </a:p>
        </p:txBody>
      </p:sp>
      <p:pic>
        <p:nvPicPr>
          <p:cNvPr id="14" name="Picture 13" descr="A picture containing indoor, white, dark&#10;&#10;Description automatically generated">
            <a:extLst>
              <a:ext uri="{FF2B5EF4-FFF2-40B4-BE49-F238E27FC236}">
                <a16:creationId xmlns:a16="http://schemas.microsoft.com/office/drawing/2014/main" id="{B05199F5-3DC4-554B-C760-F37B7DD3C5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268" y="4171772"/>
            <a:ext cx="2314575" cy="1971675"/>
          </a:xfrm>
          <a:prstGeom prst="rect">
            <a:avLst/>
          </a:prstGeom>
        </p:spPr>
      </p:pic>
      <p:sp>
        <p:nvSpPr>
          <p:cNvPr id="16" name="TextBox 15">
            <a:extLst>
              <a:ext uri="{FF2B5EF4-FFF2-40B4-BE49-F238E27FC236}">
                <a16:creationId xmlns:a16="http://schemas.microsoft.com/office/drawing/2014/main" id="{3C9AE8BE-CE27-6D1D-712B-648F5C0A8A03}"/>
              </a:ext>
            </a:extLst>
          </p:cNvPr>
          <p:cNvSpPr txBox="1"/>
          <p:nvPr/>
        </p:nvSpPr>
        <p:spPr>
          <a:xfrm>
            <a:off x="624827" y="6241299"/>
            <a:ext cx="2918473" cy="523220"/>
          </a:xfrm>
          <a:prstGeom prst="rect">
            <a:avLst/>
          </a:prstGeom>
          <a:noFill/>
        </p:spPr>
        <p:txBody>
          <a:bodyPr wrap="square" rtlCol="0">
            <a:spAutoFit/>
          </a:bodyPr>
          <a:lstStyle/>
          <a:p>
            <a:r>
              <a:rPr lang="vi-VN" sz="2800" b="1" dirty="0">
                <a:latin typeface="+mj-lt"/>
              </a:rPr>
              <a:t>Bông </a:t>
            </a:r>
            <a:r>
              <a:rPr lang="vi-VN" sz="2800" b="1" dirty="0" err="1">
                <a:latin typeface="+mj-lt"/>
              </a:rPr>
              <a:t>hút</a:t>
            </a:r>
            <a:r>
              <a:rPr lang="vi-VN" sz="2800" b="1" dirty="0">
                <a:latin typeface="+mj-lt"/>
              </a:rPr>
              <a:t> </a:t>
            </a:r>
            <a:r>
              <a:rPr lang="vi-VN" sz="2800" b="1" dirty="0" err="1">
                <a:latin typeface="+mj-lt"/>
              </a:rPr>
              <a:t>nước</a:t>
            </a:r>
            <a:endParaRPr lang="vi-VN" sz="2800" b="1" dirty="0">
              <a:latin typeface="+mj-lt"/>
            </a:endParaRPr>
          </a:p>
        </p:txBody>
      </p:sp>
      <p:sp>
        <p:nvSpPr>
          <p:cNvPr id="17" name="TextBox 16">
            <a:extLst>
              <a:ext uri="{FF2B5EF4-FFF2-40B4-BE49-F238E27FC236}">
                <a16:creationId xmlns:a16="http://schemas.microsoft.com/office/drawing/2014/main" id="{18EADAAC-695C-2C79-83B1-77364A97D9F3}"/>
              </a:ext>
            </a:extLst>
          </p:cNvPr>
          <p:cNvSpPr txBox="1"/>
          <p:nvPr/>
        </p:nvSpPr>
        <p:spPr>
          <a:xfrm>
            <a:off x="6041920" y="6241299"/>
            <a:ext cx="2168165" cy="523220"/>
          </a:xfrm>
          <a:prstGeom prst="rect">
            <a:avLst/>
          </a:prstGeom>
          <a:noFill/>
        </p:spPr>
        <p:txBody>
          <a:bodyPr wrap="square" rtlCol="0">
            <a:spAutoFit/>
          </a:bodyPr>
          <a:lstStyle/>
          <a:p>
            <a:r>
              <a:rPr lang="vi-VN" sz="2800" b="1" dirty="0" err="1">
                <a:latin typeface="+mj-lt"/>
              </a:rPr>
              <a:t>Nhiệt</a:t>
            </a:r>
            <a:r>
              <a:rPr lang="vi-VN" sz="2800" b="1" dirty="0">
                <a:latin typeface="+mj-lt"/>
              </a:rPr>
              <a:t> </a:t>
            </a:r>
            <a:r>
              <a:rPr lang="vi-VN" sz="2800" b="1" dirty="0" err="1">
                <a:latin typeface="+mj-lt"/>
              </a:rPr>
              <a:t>kế</a:t>
            </a:r>
            <a:endParaRPr lang="vi-VN" sz="2800" b="1" dirty="0">
              <a:latin typeface="+mj-lt"/>
            </a:endParaRPr>
          </a:p>
        </p:txBody>
      </p:sp>
    </p:spTree>
    <p:extLst>
      <p:ext uri="{BB962C8B-B14F-4D97-AF65-F5344CB8AC3E}">
        <p14:creationId xmlns:p14="http://schemas.microsoft.com/office/powerpoint/2010/main" val="2997412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82EEEA7-0AD7-57AA-9331-754AE8F38E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5" r="8592" b="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01F6FBA-1FF9-258E-DFDC-9A49D399242F}"/>
              </a:ext>
            </a:extLst>
          </p:cNvPr>
          <p:cNvGrpSpPr/>
          <p:nvPr/>
        </p:nvGrpSpPr>
        <p:grpSpPr>
          <a:xfrm rot="21172828">
            <a:off x="333463" y="139183"/>
            <a:ext cx="6057418" cy="897323"/>
            <a:chOff x="2588871" y="-1"/>
            <a:chExt cx="6057418" cy="897323"/>
          </a:xfrm>
        </p:grpSpPr>
        <p:sp>
          <p:nvSpPr>
            <p:cNvPr id="6" name="Trapezoid 5">
              <a:extLst>
                <a:ext uri="{FF2B5EF4-FFF2-40B4-BE49-F238E27FC236}">
                  <a16:creationId xmlns:a16="http://schemas.microsoft.com/office/drawing/2014/main" id="{1BF2A9FC-2AF5-1758-5BA3-87041044A7FB}"/>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13CF54E-3F09-576E-FEA9-B8F46773C800}"/>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III. LUYỆN TẬP</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3EABD6AD-6E17-D9B9-F151-DB233148470F}"/>
              </a:ext>
            </a:extLst>
          </p:cNvPr>
          <p:cNvSpPr txBox="1"/>
          <p:nvPr/>
        </p:nvSpPr>
        <p:spPr>
          <a:xfrm>
            <a:off x="223243" y="2113592"/>
            <a:ext cx="6002924" cy="2028697"/>
          </a:xfrm>
          <a:prstGeom prst="rect">
            <a:avLst/>
          </a:prstGeom>
          <a:noFill/>
        </p:spPr>
        <p:txBody>
          <a:bodyPr wrap="square">
            <a:spAutoFit/>
          </a:bodyPr>
          <a:lstStyle/>
          <a:p>
            <a:pPr algn="ctr">
              <a:lnSpc>
                <a:spcPct val="120000"/>
              </a:lnSpc>
            </a:pPr>
            <a:r>
              <a:rPr lang="vi-VN" sz="36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Các</a:t>
            </a:r>
            <a:r>
              <a:rPr lang="vi-VN" sz="36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6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nhóm</a:t>
            </a:r>
            <a:r>
              <a:rPr lang="vi-VN" sz="36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6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thực</a:t>
            </a:r>
            <a:r>
              <a:rPr lang="vi-VN" sz="36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6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hiện</a:t>
            </a:r>
            <a:r>
              <a:rPr lang="vi-VN" sz="36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p>
          <a:p>
            <a:pPr algn="ctr">
              <a:lnSpc>
                <a:spcPct val="120000"/>
              </a:lnSpc>
            </a:pPr>
            <a:r>
              <a:rPr lang="vi-VN" sz="36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PHIẾU HỌC TẬP </a:t>
            </a:r>
          </a:p>
          <a:p>
            <a:pPr algn="ctr">
              <a:lnSpc>
                <a:spcPct val="120000"/>
              </a:lnSpc>
            </a:pPr>
            <a:r>
              <a:rPr lang="vi-VN" sz="36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a:t>
            </a:r>
            <a:r>
              <a:rPr lang="vi-VN" sz="36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thời</a:t>
            </a:r>
            <a:r>
              <a:rPr lang="vi-VN" sz="36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gian 10 </a:t>
            </a:r>
            <a:r>
              <a:rPr lang="vi-VN" sz="36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phút</a:t>
            </a:r>
            <a:r>
              <a:rPr lang="vi-VN" sz="36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184529351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4B1645-3A81-ABAA-F7A9-467775E019A6}"/>
              </a:ext>
            </a:extLst>
          </p:cNvPr>
          <p:cNvSpPr txBox="1"/>
          <p:nvPr/>
        </p:nvSpPr>
        <p:spPr>
          <a:xfrm>
            <a:off x="301208" y="1053462"/>
            <a:ext cx="11714580" cy="5822871"/>
          </a:xfrm>
          <a:prstGeom prst="round2DiagRect">
            <a:avLst/>
          </a:prstGeom>
          <a:solidFill>
            <a:schemeClr val="accent5">
              <a:lumMod val="20000"/>
              <a:lumOff val="80000"/>
            </a:schemeClr>
          </a:solidFill>
        </p:spPr>
        <p:txBody>
          <a:bodyPr wrap="square">
            <a:spAutoFit/>
          </a:bodyPr>
          <a:lstStyle/>
          <a:p>
            <a:pPr marL="0" marR="0" algn="just">
              <a:lnSpc>
                <a:spcPct val="150000"/>
              </a:lnSpc>
              <a:spcBef>
                <a:spcPts val="0"/>
              </a:spcBef>
              <a:spcAft>
                <a:spcPts val="0"/>
              </a:spcAft>
            </a:pPr>
            <a:r>
              <a:rPr lang="vi-VN" sz="3200" b="1" dirty="0">
                <a:effectLst/>
                <a:latin typeface="Times New Roman" panose="02020603050405020304" pitchFamily="18" charset="0"/>
                <a:ea typeface="Times New Roman" panose="02020603050405020304" pitchFamily="18" charset="0"/>
              </a:rPr>
              <a:t>Câu 1: Khi gieo </a:t>
            </a:r>
            <a:r>
              <a:rPr lang="vi-VN" sz="3200" b="1" dirty="0" err="1">
                <a:effectLst/>
                <a:latin typeface="Times New Roman" panose="02020603050405020304" pitchFamily="18" charset="0"/>
                <a:ea typeface="Times New Roman" panose="02020603050405020304" pitchFamily="18" charset="0"/>
              </a:rPr>
              <a:t>hạt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phải</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làm</a:t>
            </a:r>
            <a:r>
              <a:rPr lang="vi-VN" sz="3200" b="1" dirty="0">
                <a:effectLst/>
                <a:latin typeface="Times New Roman" panose="02020603050405020304" pitchFamily="18" charset="0"/>
                <a:ea typeface="Times New Roman" panose="02020603050405020304" pitchFamily="18" charset="0"/>
              </a:rPr>
              <a:t> cho </a:t>
            </a:r>
            <a:r>
              <a:rPr lang="vi-VN" sz="3200" b="1" dirty="0" err="1">
                <a:effectLst/>
                <a:latin typeface="Times New Roman" panose="02020603050405020304" pitchFamily="18" charset="0"/>
                <a:ea typeface="Times New Roman" panose="02020603050405020304" pitchFamily="18" charset="0"/>
              </a:rPr>
              <a:t>đất</a:t>
            </a:r>
            <a:r>
              <a:rPr lang="vi-VN" sz="3200" b="1" dirty="0">
                <a:effectLst/>
                <a:latin typeface="Times New Roman" panose="02020603050405020304" pitchFamily="18" charset="0"/>
                <a:ea typeface="Times New Roman" panose="02020603050405020304" pitchFamily="18" charset="0"/>
              </a:rPr>
              <a:t> tơi </a:t>
            </a:r>
            <a:r>
              <a:rPr lang="vi-VN" sz="3200" b="1" dirty="0" err="1">
                <a:effectLst/>
                <a:latin typeface="Times New Roman" panose="02020603050405020304" pitchFamily="18" charset="0"/>
                <a:ea typeface="Times New Roman" panose="02020603050405020304" pitchFamily="18" charset="0"/>
              </a:rPr>
              <a:t>xốp</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phải</a:t>
            </a:r>
            <a:r>
              <a:rPr lang="vi-VN" sz="3200" b="1" dirty="0">
                <a:effectLst/>
                <a:latin typeface="Times New Roman" panose="02020603050405020304" pitchFamily="18" charset="0"/>
                <a:ea typeface="Times New Roman" panose="02020603050405020304" pitchFamily="18" charset="0"/>
              </a:rPr>
              <a:t> chăm </a:t>
            </a:r>
            <a:r>
              <a:rPr lang="vi-VN" sz="3200" b="1" dirty="0" err="1">
                <a:effectLst/>
                <a:latin typeface="Times New Roman" panose="02020603050405020304" pitchFamily="18" charset="0"/>
                <a:ea typeface="Times New Roman" panose="02020603050405020304" pitchFamily="18" charset="0"/>
              </a:rPr>
              <a:t>sóc</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hạt</a:t>
            </a:r>
            <a:r>
              <a:rPr lang="vi-VN" sz="3200" b="1" dirty="0">
                <a:effectLst/>
                <a:latin typeface="Times New Roman" panose="02020603050405020304" pitchFamily="18" charset="0"/>
                <a:ea typeface="Times New Roman" panose="02020603050405020304" pitchFamily="18" charset="0"/>
              </a:rPr>
              <a:t> gieo: </a:t>
            </a:r>
            <a:r>
              <a:rPr lang="vi-VN" sz="3200" b="1" dirty="0" err="1">
                <a:effectLst/>
                <a:latin typeface="Times New Roman" panose="02020603050405020304" pitchFamily="18" charset="0"/>
                <a:ea typeface="Times New Roman" panose="02020603050405020304" pitchFamily="18" charset="0"/>
              </a:rPr>
              <a:t>Chống</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úng</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chống</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hạn</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chống</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rét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phải</a:t>
            </a:r>
            <a:r>
              <a:rPr lang="vi-VN" sz="3200" b="1" dirty="0">
                <a:effectLst/>
                <a:latin typeface="Times New Roman" panose="02020603050405020304" pitchFamily="18" charset="0"/>
                <a:ea typeface="Times New Roman" panose="02020603050405020304" pitchFamily="18" charset="0"/>
              </a:rPr>
              <a:t> gieo </a:t>
            </a:r>
            <a:r>
              <a:rPr lang="vi-VN" sz="3200" b="1" dirty="0" err="1">
                <a:effectLst/>
                <a:latin typeface="Times New Roman" panose="02020603050405020304" pitchFamily="18" charset="0"/>
                <a:ea typeface="Times New Roman" panose="02020603050405020304" pitchFamily="18" charset="0"/>
              </a:rPr>
              <a:t>hạt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đúng</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thời</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vụ</a:t>
            </a:r>
            <a:r>
              <a:rPr lang="vi-VN" sz="3200" b="1" dirty="0">
                <a:effectLst/>
                <a:latin typeface="Times New Roman" panose="02020603050405020304" pitchFamily="18" charset="0"/>
                <a:ea typeface="Times New Roman" panose="02020603050405020304" pitchFamily="18" charset="0"/>
              </a:rPr>
              <a:t>…</a:t>
            </a:r>
          </a:p>
          <a:p>
            <a:pPr marL="0" marR="0" indent="457200" algn="just">
              <a:lnSpc>
                <a:spcPct val="150000"/>
              </a:lnSpc>
              <a:spcBef>
                <a:spcPts val="0"/>
              </a:spcBef>
              <a:spcAft>
                <a:spcPts val="0"/>
              </a:spcAft>
            </a:pPr>
            <a:r>
              <a:rPr lang="vi-VN" sz="3200" b="1" dirty="0">
                <a:effectLst/>
                <a:latin typeface="Times New Roman" panose="02020603050405020304" pitchFamily="18" charset="0"/>
                <a:ea typeface="Times New Roman" panose="02020603050405020304" pitchFamily="18" charset="0"/>
              </a:rPr>
              <a:t>Cơ </a:t>
            </a:r>
            <a:r>
              <a:rPr lang="vi-VN" sz="3200" b="1" dirty="0" err="1">
                <a:effectLst/>
                <a:latin typeface="Times New Roman" panose="02020603050405020304" pitchFamily="18" charset="0"/>
                <a:ea typeface="Times New Roman" panose="02020603050405020304" pitchFamily="18" charset="0"/>
              </a:rPr>
              <a:t>sở</a:t>
            </a:r>
            <a:r>
              <a:rPr lang="vi-VN" sz="3200" b="1" dirty="0">
                <a:effectLst/>
                <a:latin typeface="Times New Roman" panose="02020603050405020304" pitchFamily="18" charset="0"/>
                <a:ea typeface="Times New Roman" panose="02020603050405020304" pitchFamily="18" charset="0"/>
              </a:rPr>
              <a:t> khoa </a:t>
            </a:r>
            <a:r>
              <a:rPr lang="vi-VN" sz="3200" b="1" dirty="0" err="1">
                <a:effectLst/>
                <a:latin typeface="Times New Roman" panose="02020603050405020304" pitchFamily="18" charset="0"/>
                <a:ea typeface="Times New Roman" panose="02020603050405020304" pitchFamily="18" charset="0"/>
              </a:rPr>
              <a:t>học</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của</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cách</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làm</a:t>
            </a:r>
            <a:r>
              <a:rPr lang="vi-VN" sz="3200" b="1" dirty="0">
                <a:effectLst/>
                <a:latin typeface="Times New Roman" panose="02020603050405020304" pitchFamily="18" charset="0"/>
                <a:ea typeface="Times New Roman" panose="02020603050405020304" pitchFamily="18" charset="0"/>
              </a:rPr>
              <a:t> trên </a:t>
            </a:r>
            <a:r>
              <a:rPr lang="vi-VN" sz="3200" b="1" dirty="0" err="1">
                <a:effectLst/>
                <a:latin typeface="Times New Roman" panose="02020603050405020304" pitchFamily="18" charset="0"/>
                <a:ea typeface="Times New Roman" panose="02020603050405020304" pitchFamily="18" charset="0"/>
              </a:rPr>
              <a:t>là</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Muốn</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hạt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nảy</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mầm</a:t>
            </a:r>
            <a:r>
              <a:rPr lang="vi-VN" sz="3200" b="1" dirty="0">
                <a:effectLst/>
                <a:latin typeface="Times New Roman" panose="02020603050405020304" pitchFamily="18" charset="0"/>
                <a:ea typeface="Times New Roman" panose="02020603050405020304" pitchFamily="18" charset="0"/>
              </a:rPr>
              <a:t> nhanh </a:t>
            </a:r>
            <a:r>
              <a:rPr lang="vi-VN" sz="3200" b="1" dirty="0" err="1">
                <a:effectLst/>
                <a:latin typeface="Times New Roman" panose="02020603050405020304" pitchFamily="18" charset="0"/>
                <a:ea typeface="Times New Roman" panose="02020603050405020304" pitchFamily="18" charset="0"/>
              </a:rPr>
              <a:t>thì</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trước</a:t>
            </a:r>
            <a:r>
              <a:rPr lang="vi-VN" sz="3200" b="1" dirty="0">
                <a:effectLst/>
                <a:latin typeface="Times New Roman" panose="02020603050405020304" pitchFamily="18" charset="0"/>
                <a:ea typeface="Times New Roman" panose="02020603050405020304" pitchFamily="18" charset="0"/>
              </a:rPr>
              <a:t> khi gieo </a:t>
            </a:r>
            <a:r>
              <a:rPr lang="vi-VN" sz="3200" b="1" dirty="0" err="1">
                <a:effectLst/>
                <a:latin typeface="Times New Roman" panose="02020603050405020304" pitchFamily="18" charset="0"/>
                <a:ea typeface="Times New Roman" panose="02020603050405020304" pitchFamily="18" charset="0"/>
              </a:rPr>
              <a:t>hạt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cần</a:t>
            </a:r>
            <a:r>
              <a:rPr lang="vi-VN" sz="3200" b="1" dirty="0">
                <a:effectLst/>
                <a:latin typeface="Times New Roman" panose="02020603050405020304" pitchFamily="18" charset="0"/>
                <a:ea typeface="Times New Roman" panose="02020603050405020304" pitchFamily="18" charset="0"/>
              </a:rPr>
              <a:t> cung </a:t>
            </a:r>
            <a:r>
              <a:rPr lang="vi-VN" sz="3200" b="1" dirty="0" err="1">
                <a:effectLst/>
                <a:latin typeface="Times New Roman" panose="02020603050405020304" pitchFamily="18" charset="0"/>
                <a:ea typeface="Times New Roman" panose="02020603050405020304" pitchFamily="18" charset="0"/>
              </a:rPr>
              <a:t>cấp</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đủ</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nước</a:t>
            </a:r>
            <a:r>
              <a:rPr lang="vi-VN" sz="3200" b="1" dirty="0">
                <a:effectLst/>
                <a:latin typeface="Times New Roman" panose="02020603050405020304" pitchFamily="18" charset="0"/>
                <a:ea typeface="Times New Roman" panose="02020603050405020304" pitchFamily="18" charset="0"/>
              </a:rPr>
              <a:t>, không </a:t>
            </a:r>
            <a:r>
              <a:rPr lang="vi-VN" sz="3200" b="1" dirty="0" err="1">
                <a:effectLst/>
                <a:latin typeface="Times New Roman" panose="02020603050405020304" pitchFamily="18" charset="0"/>
                <a:ea typeface="Times New Roman" panose="02020603050405020304" pitchFamily="18" charset="0"/>
              </a:rPr>
              <a:t>khí</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và</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nhiệt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độ</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thích</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hợp</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Ngoài</a:t>
            </a:r>
            <a:r>
              <a:rPr lang="vi-VN" sz="3200" b="1" dirty="0">
                <a:effectLst/>
                <a:latin typeface="Times New Roman" panose="02020603050405020304" pitchFamily="18" charset="0"/>
                <a:ea typeface="Times New Roman" panose="02020603050405020304" pitchFamily="18" charset="0"/>
              </a:rPr>
              <a:t> ra </a:t>
            </a:r>
            <a:r>
              <a:rPr lang="vi-VN" sz="3200" b="1" dirty="0" err="1">
                <a:effectLst/>
                <a:latin typeface="Times New Roman" panose="02020603050405020304" pitchFamily="18" charset="0"/>
                <a:ea typeface="Times New Roman" panose="02020603050405020304" pitchFamily="18" charset="0"/>
              </a:rPr>
              <a:t>còn</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phải</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lựa</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chọn</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hạt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giống</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tốt</a:t>
            </a:r>
            <a:r>
              <a:rPr lang="vi-VN" sz="3200" b="1" dirty="0">
                <a:effectLst/>
                <a:latin typeface="Times New Roman" panose="02020603050405020304" pitchFamily="18" charset="0"/>
                <a:ea typeface="Times New Roman" panose="02020603050405020304" pitchFamily="18" charset="0"/>
              </a:rPr>
              <a:t>, không </a:t>
            </a:r>
            <a:r>
              <a:rPr lang="vi-VN" sz="3200" b="1" dirty="0" err="1">
                <a:effectLst/>
                <a:latin typeface="Times New Roman" panose="02020603050405020304" pitchFamily="18" charset="0"/>
                <a:ea typeface="Times New Roman" panose="02020603050405020304" pitchFamily="18" charset="0"/>
              </a:rPr>
              <a:t>bị</a:t>
            </a:r>
            <a:r>
              <a:rPr lang="vi-VN" sz="3200" b="1" dirty="0">
                <a:effectLst/>
                <a:latin typeface="Times New Roman" panose="02020603050405020304" pitchFamily="18" charset="0"/>
                <a:ea typeface="Times New Roman" panose="02020603050405020304" pitchFamily="18" charset="0"/>
              </a:rPr>
              <a:t> sâu </a:t>
            </a:r>
            <a:r>
              <a:rPr lang="vi-VN" sz="3200" b="1" dirty="0" err="1">
                <a:effectLst/>
                <a:latin typeface="Times New Roman" panose="02020603050405020304" pitchFamily="18" charset="0"/>
                <a:ea typeface="Times New Roman" panose="02020603050405020304" pitchFamily="18" charset="0"/>
              </a:rPr>
              <a:t>mọt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sứt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sẹo</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hoặc</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mốc</a:t>
            </a:r>
            <a:r>
              <a:rPr lang="vi-VN" sz="3200" b="1" dirty="0">
                <a:effectLst/>
                <a:latin typeface="Times New Roman" panose="02020603050405020304" pitchFamily="18" charset="0"/>
                <a:ea typeface="Times New Roman" panose="02020603050405020304" pitchFamily="18" charset="0"/>
              </a:rPr>
              <a:t>…</a:t>
            </a:r>
          </a:p>
        </p:txBody>
      </p:sp>
      <p:grpSp>
        <p:nvGrpSpPr>
          <p:cNvPr id="7" name="Group 6">
            <a:extLst>
              <a:ext uri="{FF2B5EF4-FFF2-40B4-BE49-F238E27FC236}">
                <a16:creationId xmlns:a16="http://schemas.microsoft.com/office/drawing/2014/main" id="{F6F5408A-323A-975C-DCDA-48000EC68D63}"/>
              </a:ext>
            </a:extLst>
          </p:cNvPr>
          <p:cNvGrpSpPr/>
          <p:nvPr/>
        </p:nvGrpSpPr>
        <p:grpSpPr>
          <a:xfrm rot="21172828">
            <a:off x="333463" y="139183"/>
            <a:ext cx="6057418" cy="897323"/>
            <a:chOff x="2588871" y="-1"/>
            <a:chExt cx="6057418" cy="897323"/>
          </a:xfrm>
        </p:grpSpPr>
        <p:sp>
          <p:nvSpPr>
            <p:cNvPr id="8" name="Trapezoid 7">
              <a:extLst>
                <a:ext uri="{FF2B5EF4-FFF2-40B4-BE49-F238E27FC236}">
                  <a16:creationId xmlns:a16="http://schemas.microsoft.com/office/drawing/2014/main" id="{18BBB499-DE07-88EF-1BE0-82C50A2A1B18}"/>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C7C8A5-9D01-1B2A-C533-02C8DDBBACC2}"/>
                </a:ext>
              </a:extLst>
            </p:cNvPr>
            <p:cNvSpPr txBox="1"/>
            <p:nvPr/>
          </p:nvSpPr>
          <p:spPr>
            <a:xfrm>
              <a:off x="3225037" y="109865"/>
              <a:ext cx="4534810" cy="646331"/>
            </a:xfrm>
            <a:prstGeom prst="rect">
              <a:avLst/>
            </a:prstGeom>
            <a:noFill/>
          </p:spPr>
          <p:txBody>
            <a:bodyPr wrap="square" rtlCol="0">
              <a:spAutoFit/>
            </a:bodyPr>
            <a:lstStyle/>
            <a:p>
              <a:pPr algn="ctr"/>
              <a:r>
                <a:rPr lang="vi-VN" sz="3600" b="1" dirty="0">
                  <a:solidFill>
                    <a:schemeClr val="bg1"/>
                  </a:solidFill>
                  <a:latin typeface="Times New Roman" panose="02020603050405020304" pitchFamily="18" charset="0"/>
                  <a:cs typeface="Times New Roman" panose="02020603050405020304" pitchFamily="18" charset="0"/>
                </a:rPr>
                <a:t>ĐÁP ÁN</a:t>
              </a:r>
              <a:endParaRPr lang="en-US" sz="36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19413088"/>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4B1645-3A81-ABAA-F7A9-467775E019A6}"/>
              </a:ext>
            </a:extLst>
          </p:cNvPr>
          <p:cNvSpPr txBox="1"/>
          <p:nvPr/>
        </p:nvSpPr>
        <p:spPr>
          <a:xfrm>
            <a:off x="202924" y="1915610"/>
            <a:ext cx="11003802" cy="2815224"/>
          </a:xfrm>
          <a:prstGeom prst="teardrop">
            <a:avLst/>
          </a:prstGeom>
          <a:solidFill>
            <a:schemeClr val="accent5">
              <a:lumMod val="20000"/>
              <a:lumOff val="80000"/>
            </a:schemeClr>
          </a:solidFill>
        </p:spPr>
        <p:txBody>
          <a:bodyPr wrap="square">
            <a:spAutoFit/>
          </a:bodyPr>
          <a:lstStyle/>
          <a:p>
            <a:pPr marL="0" marR="0" algn="just">
              <a:lnSpc>
                <a:spcPct val="150000"/>
              </a:lnSpc>
              <a:spcBef>
                <a:spcPts val="0"/>
              </a:spcBef>
              <a:spcAft>
                <a:spcPts val="0"/>
              </a:spcAft>
            </a:pPr>
            <a:r>
              <a:rPr lang="vi-VN" sz="4400" b="1" dirty="0">
                <a:effectLst/>
                <a:latin typeface="Times New Roman" panose="02020603050405020304" pitchFamily="18" charset="0"/>
                <a:ea typeface="Times New Roman" panose="02020603050405020304" pitchFamily="18" charset="0"/>
              </a:rPr>
              <a:t>Câu 2:</a:t>
            </a:r>
            <a:r>
              <a:rPr lang="vi-VN" sz="4400" dirty="0">
                <a:effectLst/>
                <a:latin typeface="Times New Roman" panose="02020603050405020304" pitchFamily="18" charset="0"/>
                <a:ea typeface="Times New Roman" panose="02020603050405020304" pitchFamily="18" charset="0"/>
              </a:rPr>
              <a:t> </a:t>
            </a:r>
            <a:r>
              <a:rPr lang="vi-VN" sz="4400" dirty="0" err="1">
                <a:effectLst/>
                <a:latin typeface="Times New Roman" panose="02020603050405020304" pitchFamily="18" charset="0"/>
                <a:ea typeface="Times New Roman" panose="02020603050405020304" pitchFamily="18" charset="0"/>
              </a:rPr>
              <a:t>Trình</a:t>
            </a:r>
            <a:r>
              <a:rPr lang="vi-VN" sz="4400" dirty="0">
                <a:effectLst/>
                <a:latin typeface="Times New Roman" panose="02020603050405020304" pitchFamily="18" charset="0"/>
                <a:ea typeface="Times New Roman" panose="02020603050405020304" pitchFamily="18" charset="0"/>
              </a:rPr>
              <a:t> </a:t>
            </a:r>
            <a:r>
              <a:rPr lang="vi-VN" sz="4400" dirty="0" err="1">
                <a:effectLst/>
                <a:latin typeface="Times New Roman" panose="02020603050405020304" pitchFamily="18" charset="0"/>
                <a:ea typeface="Times New Roman" panose="02020603050405020304" pitchFamily="18" charset="0"/>
              </a:rPr>
              <a:t>tự</a:t>
            </a:r>
            <a:r>
              <a:rPr lang="vi-VN" sz="4400" dirty="0">
                <a:effectLst/>
                <a:latin typeface="Times New Roman" panose="02020603050405020304" pitchFamily="18" charset="0"/>
                <a:ea typeface="Times New Roman" panose="02020603050405020304" pitchFamily="18" charset="0"/>
              </a:rPr>
              <a:t> </a:t>
            </a:r>
            <a:r>
              <a:rPr lang="vi-VN" sz="4400" dirty="0" err="1">
                <a:effectLst/>
                <a:latin typeface="Times New Roman" panose="02020603050405020304" pitchFamily="18" charset="0"/>
                <a:ea typeface="Times New Roman" panose="02020603050405020304" pitchFamily="18" charset="0"/>
              </a:rPr>
              <a:t>thực</a:t>
            </a:r>
            <a:r>
              <a:rPr lang="vi-VN" sz="4400" dirty="0">
                <a:effectLst/>
                <a:latin typeface="Times New Roman" panose="02020603050405020304" pitchFamily="18" charset="0"/>
                <a:ea typeface="Times New Roman" panose="02020603050405020304" pitchFamily="18" charset="0"/>
              </a:rPr>
              <a:t> </a:t>
            </a:r>
            <a:r>
              <a:rPr lang="vi-VN" sz="4400" dirty="0" err="1">
                <a:effectLst/>
                <a:latin typeface="Times New Roman" panose="02020603050405020304" pitchFamily="18" charset="0"/>
                <a:ea typeface="Times New Roman" panose="02020603050405020304" pitchFamily="18" charset="0"/>
              </a:rPr>
              <a:t>hành</a:t>
            </a:r>
            <a:r>
              <a:rPr lang="vi-VN" sz="4400" dirty="0">
                <a:effectLst/>
                <a:latin typeface="Times New Roman" panose="02020603050405020304" pitchFamily="18" charset="0"/>
                <a:ea typeface="Times New Roman" panose="02020603050405020304" pitchFamily="18" charset="0"/>
              </a:rPr>
              <a:t> </a:t>
            </a:r>
            <a:r>
              <a:rPr lang="vi-VN" sz="4400" dirty="0" err="1">
                <a:effectLst/>
                <a:latin typeface="Times New Roman" panose="02020603050405020304" pitchFamily="18" charset="0"/>
                <a:ea typeface="Times New Roman" panose="02020603050405020304" pitchFamily="18" charset="0"/>
              </a:rPr>
              <a:t>đúng</a:t>
            </a:r>
            <a:r>
              <a:rPr lang="vi-VN" sz="4400" dirty="0">
                <a:effectLst/>
                <a:latin typeface="Times New Roman" panose="02020603050405020304" pitchFamily="18" charset="0"/>
                <a:ea typeface="Times New Roman" panose="02020603050405020304" pitchFamily="18" charset="0"/>
              </a:rPr>
              <a:t>:</a:t>
            </a:r>
          </a:p>
          <a:p>
            <a:pPr marL="0" marR="0" algn="ctr">
              <a:lnSpc>
                <a:spcPct val="150000"/>
              </a:lnSpc>
              <a:spcBef>
                <a:spcPts val="0"/>
              </a:spcBef>
              <a:spcAft>
                <a:spcPts val="0"/>
              </a:spcAft>
            </a:pPr>
            <a:r>
              <a:rPr lang="vi-VN" sz="4400" dirty="0">
                <a:effectLst/>
                <a:latin typeface="Times New Roman" panose="02020603050405020304" pitchFamily="18" charset="0"/>
                <a:ea typeface="Times New Roman" panose="02020603050405020304" pitchFamily="18" charset="0"/>
              </a:rPr>
              <a:t>(1) – (4) – (2) – (3) – (6) – (5) </a:t>
            </a:r>
          </a:p>
        </p:txBody>
      </p:sp>
      <p:pic>
        <p:nvPicPr>
          <p:cNvPr id="15362" name="Picture 2">
            <a:extLst>
              <a:ext uri="{FF2B5EF4-FFF2-40B4-BE49-F238E27FC236}">
                <a16:creationId xmlns:a16="http://schemas.microsoft.com/office/drawing/2014/main" id="{BBBC29DB-D8B1-47FB-B099-E1F9533E74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5998" y="212034"/>
            <a:ext cx="1486137" cy="14861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6F5408A-323A-975C-DCDA-48000EC68D63}"/>
              </a:ext>
            </a:extLst>
          </p:cNvPr>
          <p:cNvGrpSpPr/>
          <p:nvPr/>
        </p:nvGrpSpPr>
        <p:grpSpPr>
          <a:xfrm rot="21172828">
            <a:off x="333463" y="139183"/>
            <a:ext cx="6057418" cy="897323"/>
            <a:chOff x="2588871" y="-1"/>
            <a:chExt cx="6057418" cy="897323"/>
          </a:xfrm>
        </p:grpSpPr>
        <p:sp>
          <p:nvSpPr>
            <p:cNvPr id="8" name="Trapezoid 7">
              <a:extLst>
                <a:ext uri="{FF2B5EF4-FFF2-40B4-BE49-F238E27FC236}">
                  <a16:creationId xmlns:a16="http://schemas.microsoft.com/office/drawing/2014/main" id="{18BBB499-DE07-88EF-1BE0-82C50A2A1B18}"/>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C7C8A5-9D01-1B2A-C533-02C8DDBBACC2}"/>
                </a:ext>
              </a:extLst>
            </p:cNvPr>
            <p:cNvSpPr txBox="1"/>
            <p:nvPr/>
          </p:nvSpPr>
          <p:spPr>
            <a:xfrm>
              <a:off x="3225037" y="109865"/>
              <a:ext cx="4534810" cy="646331"/>
            </a:xfrm>
            <a:prstGeom prst="rect">
              <a:avLst/>
            </a:prstGeom>
            <a:noFill/>
          </p:spPr>
          <p:txBody>
            <a:bodyPr wrap="square" rtlCol="0">
              <a:spAutoFit/>
            </a:bodyPr>
            <a:lstStyle/>
            <a:p>
              <a:pPr algn="ctr"/>
              <a:r>
                <a:rPr lang="vi-VN" sz="3600" b="1" dirty="0">
                  <a:solidFill>
                    <a:schemeClr val="bg1"/>
                  </a:solidFill>
                  <a:latin typeface="Times New Roman" panose="02020603050405020304" pitchFamily="18" charset="0"/>
                  <a:cs typeface="Times New Roman" panose="02020603050405020304" pitchFamily="18" charset="0"/>
                </a:rPr>
                <a:t>ĐÁP ÁN</a:t>
              </a:r>
              <a:endParaRPr lang="en-US" sz="36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15988987"/>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4B1645-3A81-ABAA-F7A9-467775E019A6}"/>
              </a:ext>
            </a:extLst>
          </p:cNvPr>
          <p:cNvSpPr txBox="1"/>
          <p:nvPr/>
        </p:nvSpPr>
        <p:spPr>
          <a:xfrm>
            <a:off x="389865" y="1627310"/>
            <a:ext cx="11412270" cy="4412285"/>
          </a:xfrm>
          <a:prstGeom prst="foldedCorner">
            <a:avLst/>
          </a:prstGeom>
          <a:solidFill>
            <a:schemeClr val="accent5">
              <a:lumMod val="20000"/>
              <a:lumOff val="80000"/>
            </a:schemeClr>
          </a:solidFill>
        </p:spPr>
        <p:txBody>
          <a:bodyPr wrap="square">
            <a:spAutoFit/>
          </a:bodyPr>
          <a:lstStyle/>
          <a:p>
            <a:pPr marL="0" marR="0" algn="just">
              <a:lnSpc>
                <a:spcPct val="150000"/>
              </a:lnSpc>
              <a:spcBef>
                <a:spcPts val="0"/>
              </a:spcBef>
              <a:spcAft>
                <a:spcPts val="0"/>
              </a:spcAft>
            </a:pPr>
            <a:r>
              <a:rPr lang="vi-VN" sz="3200" b="1" dirty="0">
                <a:effectLst/>
                <a:latin typeface="Times New Roman" panose="02020603050405020304" pitchFamily="18" charset="0"/>
                <a:ea typeface="Times New Roman" panose="02020603050405020304" pitchFamily="18" charset="0"/>
              </a:rPr>
              <a:t>Câu 3: </a:t>
            </a:r>
            <a:r>
              <a:rPr lang="vi-VN" sz="3200" b="1" dirty="0" err="1">
                <a:effectLst/>
                <a:latin typeface="Times New Roman" panose="02020603050405020304" pitchFamily="18" charset="0"/>
                <a:ea typeface="Times New Roman" panose="02020603050405020304" pitchFamily="18" charset="0"/>
              </a:rPr>
              <a:t>Vì</a:t>
            </a:r>
            <a:r>
              <a:rPr lang="vi-VN" sz="3200" b="1" dirty="0">
                <a:effectLst/>
                <a:latin typeface="Times New Roman" panose="02020603050405020304" pitchFamily="18" charset="0"/>
                <a:ea typeface="Times New Roman" panose="02020603050405020304" pitchFamily="18" charset="0"/>
              </a:rPr>
              <a:t> trong </a:t>
            </a:r>
            <a:r>
              <a:rPr lang="vi-VN" sz="3200" b="1" dirty="0" err="1">
                <a:effectLst/>
                <a:latin typeface="Times New Roman" panose="02020603050405020304" pitchFamily="18" charset="0"/>
                <a:ea typeface="Times New Roman" panose="02020603050405020304" pitchFamily="18" charset="0"/>
              </a:rPr>
              <a:t>quá</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trình</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nảy</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mầm</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hạt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đã</a:t>
            </a:r>
            <a:r>
              <a:rPr lang="vi-VN" sz="3200" b="1" dirty="0">
                <a:effectLst/>
                <a:latin typeface="Times New Roman" panose="02020603050405020304" pitchFamily="18" charset="0"/>
                <a:ea typeface="Times New Roman" panose="02020603050405020304" pitchFamily="18" charset="0"/>
              </a:rPr>
              <a:t> hô </a:t>
            </a:r>
            <a:r>
              <a:rPr lang="vi-VN" sz="3200" b="1" dirty="0" err="1">
                <a:effectLst/>
                <a:latin typeface="Times New Roman" panose="02020603050405020304" pitchFamily="18" charset="0"/>
                <a:ea typeface="Times New Roman" panose="02020603050405020304" pitchFamily="18" charset="0"/>
              </a:rPr>
              <a:t>hấp</a:t>
            </a:r>
            <a:r>
              <a:rPr lang="vi-VN" sz="3200" b="1" dirty="0">
                <a:effectLst/>
                <a:latin typeface="Times New Roman" panose="02020603050405020304" pitchFamily="18" charset="0"/>
                <a:ea typeface="Times New Roman" panose="02020603050405020304" pitchFamily="18" charset="0"/>
              </a:rPr>
              <a:t> nên xuất </a:t>
            </a:r>
            <a:r>
              <a:rPr lang="vi-VN" sz="3200" b="1" dirty="0" err="1">
                <a:effectLst/>
                <a:latin typeface="Times New Roman" panose="02020603050405020304" pitchFamily="18" charset="0"/>
                <a:ea typeface="Times New Roman" panose="02020603050405020304" pitchFamily="18" charset="0"/>
              </a:rPr>
              <a:t>hiện</a:t>
            </a:r>
            <a:r>
              <a:rPr lang="vi-VN" sz="3200" b="1" dirty="0">
                <a:effectLst/>
                <a:latin typeface="Times New Roman" panose="02020603050405020304" pitchFamily="18" charset="0"/>
                <a:ea typeface="Times New Roman" panose="02020603050405020304" pitchFamily="18" charset="0"/>
              </a:rPr>
              <a:t> khi </a:t>
            </a:r>
            <a:r>
              <a:rPr lang="vi-VN" sz="3200" b="1" dirty="0" err="1">
                <a:effectLst/>
                <a:latin typeface="Times New Roman" panose="02020603050405020304" pitchFamily="18" charset="0"/>
                <a:ea typeface="Times New Roman" panose="02020603050405020304" pitchFamily="18" charset="0"/>
              </a:rPr>
              <a:t>cabonic</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làm</a:t>
            </a:r>
            <a:r>
              <a:rPr lang="vi-VN" sz="3200" b="1" dirty="0">
                <a:effectLst/>
                <a:latin typeface="Times New Roman" panose="02020603050405020304" pitchFamily="18" charset="0"/>
                <a:ea typeface="Times New Roman" panose="02020603050405020304" pitchFamily="18" charset="0"/>
              </a:rPr>
              <a:t> cho </a:t>
            </a:r>
            <a:r>
              <a:rPr lang="vi-VN" sz="3200" b="1" dirty="0" err="1">
                <a:effectLst/>
                <a:latin typeface="Times New Roman" panose="02020603050405020304" pitchFamily="18" charset="0"/>
                <a:ea typeface="Times New Roman" panose="02020603050405020304" pitchFamily="18" charset="0"/>
              </a:rPr>
              <a:t>nước</a:t>
            </a:r>
            <a:r>
              <a:rPr lang="vi-VN" sz="3200" b="1" dirty="0">
                <a:effectLst/>
                <a:latin typeface="Times New Roman" panose="02020603050405020304" pitchFamily="18" charset="0"/>
                <a:ea typeface="Times New Roman" panose="02020603050405020304" pitchFamily="18" charset="0"/>
              </a:rPr>
              <a:t> vôi trong </a:t>
            </a:r>
            <a:r>
              <a:rPr lang="vi-VN" sz="3200" b="1" dirty="0" err="1">
                <a:effectLst/>
                <a:latin typeface="Times New Roman" panose="02020603050405020304" pitchFamily="18" charset="0"/>
                <a:ea typeface="Times New Roman" panose="02020603050405020304" pitchFamily="18" charset="0"/>
              </a:rPr>
              <a:t>vẩn</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đục</a:t>
            </a:r>
            <a:r>
              <a:rPr lang="vi-VN" sz="3200" b="1" dirty="0">
                <a:effectLst/>
                <a:latin typeface="Times New Roman" panose="02020603050405020304" pitchFamily="18" charset="0"/>
                <a:ea typeface="Times New Roman" panose="02020603050405020304" pitchFamily="18" charset="0"/>
              </a:rPr>
              <a:t>.</a:t>
            </a:r>
          </a:p>
          <a:p>
            <a:pPr marL="0" marR="0" algn="just">
              <a:lnSpc>
                <a:spcPct val="150000"/>
              </a:lnSpc>
              <a:spcBef>
                <a:spcPts val="0"/>
              </a:spcBef>
              <a:spcAft>
                <a:spcPts val="0"/>
              </a:spcAft>
            </a:pPr>
            <a:r>
              <a:rPr lang="vi-VN" sz="3200" b="1" dirty="0">
                <a:effectLst/>
                <a:latin typeface="Times New Roman" panose="02020603050405020304" pitchFamily="18" charset="0"/>
                <a:ea typeface="Times New Roman" panose="02020603050405020304" pitchFamily="18" charset="0"/>
              </a:rPr>
              <a:t>Phương </a:t>
            </a:r>
            <a:r>
              <a:rPr lang="vi-VN" sz="3200" b="1" dirty="0" err="1">
                <a:effectLst/>
                <a:latin typeface="Times New Roman" panose="02020603050405020304" pitchFamily="18" charset="0"/>
                <a:ea typeface="Times New Roman" panose="02020603050405020304" pitchFamily="18" charset="0"/>
              </a:rPr>
              <a:t>trình</a:t>
            </a:r>
            <a:r>
              <a:rPr lang="vi-VN" sz="3200" b="1" dirty="0">
                <a:effectLst/>
                <a:latin typeface="Times New Roman" panose="02020603050405020304" pitchFamily="18" charset="0"/>
                <a:ea typeface="Times New Roman" panose="02020603050405020304" pitchFamily="18" charset="0"/>
              </a:rPr>
              <a:t> hô </a:t>
            </a:r>
            <a:r>
              <a:rPr lang="vi-VN" sz="3200" b="1" dirty="0" err="1">
                <a:effectLst/>
                <a:latin typeface="Times New Roman" panose="02020603050405020304" pitchFamily="18" charset="0"/>
                <a:ea typeface="Times New Roman" panose="02020603050405020304" pitchFamily="18" charset="0"/>
              </a:rPr>
              <a:t>hấp</a:t>
            </a:r>
            <a:r>
              <a:rPr lang="vi-VN" sz="3200" b="1"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vi-VN" sz="3200" b="1" dirty="0" err="1">
                <a:effectLst/>
                <a:latin typeface="Times New Roman" panose="02020603050405020304" pitchFamily="18" charset="0"/>
                <a:ea typeface="Times New Roman" panose="02020603050405020304" pitchFamily="18" charset="0"/>
              </a:rPr>
              <a:t>Glucose</a:t>
            </a:r>
            <a:r>
              <a:rPr lang="vi-VN" sz="3200" b="1" dirty="0">
                <a:effectLst/>
                <a:latin typeface="Times New Roman" panose="02020603050405020304" pitchFamily="18" charset="0"/>
                <a:ea typeface="Times New Roman" panose="02020603050405020304" pitchFamily="18" charset="0"/>
              </a:rPr>
              <a:t> + </a:t>
            </a:r>
            <a:r>
              <a:rPr lang="vi-VN" sz="3200" b="1" dirty="0" err="1">
                <a:effectLst/>
                <a:latin typeface="Times New Roman" panose="02020603050405020304" pitchFamily="18" charset="0"/>
                <a:ea typeface="Times New Roman" panose="02020603050405020304" pitchFamily="18" charset="0"/>
              </a:rPr>
              <a:t>Oxygen</a:t>
            </a:r>
            <a:r>
              <a:rPr lang="vi-VN" sz="3200" b="1" dirty="0">
                <a:effectLst/>
                <a:latin typeface="Times New Roman" panose="02020603050405020304" pitchFamily="18" charset="0"/>
                <a:ea typeface="Times New Roman" panose="02020603050405020304" pitchFamily="18" charset="0"/>
              </a:rPr>
              <a:t> </a:t>
            </a:r>
            <a:r>
              <a:rPr lang="en-US" sz="3200" b="1" dirty="0">
                <a:effectLst/>
                <a:latin typeface="Yu Gothic UI" panose="020B0500000000000000" pitchFamily="50" charset="-128"/>
                <a:ea typeface="Times New Roman" panose="02020603050405020304" pitchFamily="18" charset="0"/>
              </a:rPr>
              <a:t>→</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Carbon</a:t>
            </a:r>
            <a:r>
              <a:rPr lang="vi-VN" sz="3200" b="1" dirty="0">
                <a:effectLst/>
                <a:latin typeface="Times New Roman" panose="02020603050405020304" pitchFamily="18" charset="0"/>
                <a:ea typeface="Times New Roman" panose="02020603050405020304" pitchFamily="18" charset="0"/>
              </a:rPr>
              <a:t> </a:t>
            </a:r>
            <a:r>
              <a:rPr lang="vi-VN" sz="3200" b="1" dirty="0" err="1">
                <a:effectLst/>
                <a:latin typeface="Times New Roman" panose="02020603050405020304" pitchFamily="18" charset="0"/>
                <a:ea typeface="Times New Roman" panose="02020603050405020304" pitchFamily="18" charset="0"/>
              </a:rPr>
              <a:t>dioxide</a:t>
            </a:r>
            <a:r>
              <a:rPr lang="vi-VN" sz="3200" b="1" dirty="0">
                <a:effectLst/>
                <a:latin typeface="Times New Roman" panose="02020603050405020304" pitchFamily="18" charset="0"/>
                <a:ea typeface="Times New Roman" panose="02020603050405020304" pitchFamily="18" charset="0"/>
              </a:rPr>
              <a:t> + </a:t>
            </a:r>
            <a:r>
              <a:rPr lang="vi-VN" sz="3200" b="1" dirty="0" err="1">
                <a:effectLst/>
                <a:latin typeface="Times New Roman" panose="02020603050405020304" pitchFamily="18" charset="0"/>
                <a:ea typeface="Times New Roman" panose="02020603050405020304" pitchFamily="18" charset="0"/>
              </a:rPr>
              <a:t>Nước</a:t>
            </a:r>
            <a:r>
              <a:rPr lang="vi-VN" sz="3200" b="1" dirty="0">
                <a:effectLst/>
                <a:latin typeface="Times New Roman" panose="02020603050405020304" pitchFamily="18" charset="0"/>
                <a:ea typeface="Times New Roman" panose="02020603050405020304" pitchFamily="18" charset="0"/>
              </a:rPr>
              <a:t> + Năng </a:t>
            </a:r>
            <a:r>
              <a:rPr lang="vi-VN" sz="3200" b="1" dirty="0" err="1">
                <a:effectLst/>
                <a:latin typeface="Times New Roman" panose="02020603050405020304" pitchFamily="18" charset="0"/>
                <a:ea typeface="Times New Roman" panose="02020603050405020304" pitchFamily="18" charset="0"/>
              </a:rPr>
              <a:t>lượng</a:t>
            </a:r>
            <a:r>
              <a:rPr lang="vi-VN" sz="3200" b="1" dirty="0">
                <a:effectLst/>
                <a:latin typeface="Times New Roman" panose="02020603050405020304" pitchFamily="18" charset="0"/>
                <a:ea typeface="Times New Roman" panose="02020603050405020304" pitchFamily="18" charset="0"/>
              </a:rPr>
              <a:t> (ATP)</a:t>
            </a:r>
          </a:p>
        </p:txBody>
      </p:sp>
      <p:pic>
        <p:nvPicPr>
          <p:cNvPr id="15362" name="Picture 2">
            <a:extLst>
              <a:ext uri="{FF2B5EF4-FFF2-40B4-BE49-F238E27FC236}">
                <a16:creationId xmlns:a16="http://schemas.microsoft.com/office/drawing/2014/main" id="{BBBC29DB-D8B1-47FB-B099-E1F9533E74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5998" y="212034"/>
            <a:ext cx="1486137" cy="14861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6F5408A-323A-975C-DCDA-48000EC68D63}"/>
              </a:ext>
            </a:extLst>
          </p:cNvPr>
          <p:cNvGrpSpPr/>
          <p:nvPr/>
        </p:nvGrpSpPr>
        <p:grpSpPr>
          <a:xfrm rot="21172828">
            <a:off x="333463" y="139183"/>
            <a:ext cx="6057418" cy="897323"/>
            <a:chOff x="2588871" y="-1"/>
            <a:chExt cx="6057418" cy="897323"/>
          </a:xfrm>
        </p:grpSpPr>
        <p:sp>
          <p:nvSpPr>
            <p:cNvPr id="8" name="Trapezoid 7">
              <a:extLst>
                <a:ext uri="{FF2B5EF4-FFF2-40B4-BE49-F238E27FC236}">
                  <a16:creationId xmlns:a16="http://schemas.microsoft.com/office/drawing/2014/main" id="{18BBB499-DE07-88EF-1BE0-82C50A2A1B18}"/>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C7C8A5-9D01-1B2A-C533-02C8DDBBACC2}"/>
                </a:ext>
              </a:extLst>
            </p:cNvPr>
            <p:cNvSpPr txBox="1"/>
            <p:nvPr/>
          </p:nvSpPr>
          <p:spPr>
            <a:xfrm>
              <a:off x="3225037" y="109865"/>
              <a:ext cx="4534810" cy="646331"/>
            </a:xfrm>
            <a:prstGeom prst="rect">
              <a:avLst/>
            </a:prstGeom>
            <a:noFill/>
          </p:spPr>
          <p:txBody>
            <a:bodyPr wrap="square" rtlCol="0">
              <a:spAutoFit/>
            </a:bodyPr>
            <a:lstStyle/>
            <a:p>
              <a:pPr algn="ctr"/>
              <a:r>
                <a:rPr lang="vi-VN" sz="3600" b="1" dirty="0">
                  <a:solidFill>
                    <a:schemeClr val="bg1"/>
                  </a:solidFill>
                  <a:latin typeface="Times New Roman" panose="02020603050405020304" pitchFamily="18" charset="0"/>
                  <a:cs typeface="Times New Roman" panose="02020603050405020304" pitchFamily="18" charset="0"/>
                </a:rPr>
                <a:t>ĐÁP ÁN</a:t>
              </a:r>
              <a:endParaRPr lang="en-US" sz="36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28525640"/>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8BD608F7-BE3D-4EF1-9493-D300C2E1163D}"/>
              </a:ext>
            </a:extLst>
          </p:cNvPr>
          <p:cNvSpPr txBox="1"/>
          <p:nvPr/>
        </p:nvSpPr>
        <p:spPr>
          <a:xfrm>
            <a:off x="1771177" y="139007"/>
            <a:ext cx="8668238" cy="2015936"/>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lnSpc>
                <a:spcPct val="110000"/>
              </a:lnSpc>
            </a:pPr>
            <a:r>
              <a:rPr lang="en-US" altLang="zh-CN" sz="11500" b="1" dirty="0" err="1">
                <a:solidFill>
                  <a:srgbClr val="C32026"/>
                </a:solidFill>
                <a:latin typeface="Times New Roman" pitchFamily="18" charset="0"/>
                <a:ea typeface="#9Slide03 Roboto Condensed" panose="02000000000000000000" pitchFamily="2" charset="0"/>
                <a:cs typeface="Times New Roman" pitchFamily="18" charset="0"/>
              </a:rPr>
              <a:t>Dặn</a:t>
            </a:r>
            <a:r>
              <a:rPr lang="en-US" altLang="zh-CN" sz="11500" b="1" dirty="0">
                <a:solidFill>
                  <a:srgbClr val="C32026"/>
                </a:solidFill>
                <a:latin typeface="Times New Roman" pitchFamily="18" charset="0"/>
                <a:ea typeface="#9Slide03 Roboto Condensed" panose="02000000000000000000" pitchFamily="2" charset="0"/>
                <a:cs typeface="Times New Roman" pitchFamily="18" charset="0"/>
              </a:rPr>
              <a:t> </a:t>
            </a:r>
            <a:r>
              <a:rPr lang="en-US" altLang="zh-CN" sz="11500" b="1" dirty="0" err="1">
                <a:solidFill>
                  <a:srgbClr val="C32026"/>
                </a:solidFill>
                <a:latin typeface="Times New Roman" pitchFamily="18" charset="0"/>
                <a:ea typeface="#9Slide03 Roboto Condensed" panose="02000000000000000000" pitchFamily="2" charset="0"/>
                <a:cs typeface="Times New Roman" pitchFamily="18" charset="0"/>
              </a:rPr>
              <a:t>dò</a:t>
            </a:r>
            <a:endParaRPr lang="id-ID" altLang="zh-CN" sz="11500" b="1" dirty="0">
              <a:solidFill>
                <a:srgbClr val="C32026"/>
              </a:solidFill>
              <a:latin typeface="Times New Roman" pitchFamily="18" charset="0"/>
              <a:ea typeface="#9Slide03 Roboto Condensed" panose="02000000000000000000" pitchFamily="2" charset="0"/>
              <a:cs typeface="Times New Roman" pitchFamily="18" charset="0"/>
            </a:endParaRPr>
          </a:p>
        </p:txBody>
      </p:sp>
      <p:sp>
        <p:nvSpPr>
          <p:cNvPr id="19" name="Hộp Văn bản 46">
            <a:extLst>
              <a:ext uri="{FF2B5EF4-FFF2-40B4-BE49-F238E27FC236}">
                <a16:creationId xmlns:a16="http://schemas.microsoft.com/office/drawing/2014/main" id="{82B102BF-93ED-4164-B71F-780E6114FA7C}"/>
              </a:ext>
            </a:extLst>
          </p:cNvPr>
          <p:cNvSpPr txBox="1"/>
          <p:nvPr/>
        </p:nvSpPr>
        <p:spPr bwMode="auto">
          <a:xfrm>
            <a:off x="551995" y="1831152"/>
            <a:ext cx="10851428" cy="707886"/>
          </a:xfrm>
          <a:prstGeom prst="rect">
            <a:avLst/>
          </a:prstGeom>
          <a:noFill/>
        </p:spPr>
        <p:txBody>
          <a:bodyPr wrap="square">
            <a:spAutoFit/>
          </a:bodyPr>
          <a:lstStyle/>
          <a:p>
            <a:pPr lvl="0" algn="just"/>
            <a:r>
              <a:rPr lang="en-US" sz="4000" b="1" dirty="0">
                <a:solidFill>
                  <a:schemeClr val="accent6"/>
                </a:solidFill>
                <a:latin typeface="Times New Roman" panose="02020603050405020304" pitchFamily="18" charset="0"/>
                <a:cs typeface="Times New Roman" panose="02020603050405020304" pitchFamily="18" charset="0"/>
              </a:rPr>
              <a:t>1. </a:t>
            </a:r>
            <a:r>
              <a:rPr lang="vi-VN" sz="4000" b="1" dirty="0" err="1">
                <a:solidFill>
                  <a:schemeClr val="accent6"/>
                </a:solidFill>
                <a:latin typeface="Times New Roman" panose="02020603050405020304" pitchFamily="18" charset="0"/>
                <a:cs typeface="Times New Roman" panose="02020603050405020304" pitchFamily="18" charset="0"/>
              </a:rPr>
              <a:t>Học</a:t>
            </a:r>
            <a:r>
              <a:rPr lang="vi-VN" sz="4000" b="1" dirty="0">
                <a:solidFill>
                  <a:schemeClr val="accent6"/>
                </a:solidFill>
                <a:latin typeface="Times New Roman" panose="02020603050405020304" pitchFamily="18" charset="0"/>
                <a:cs typeface="Times New Roman" panose="02020603050405020304" pitchFamily="18" charset="0"/>
              </a:rPr>
              <a:t> </a:t>
            </a:r>
            <a:r>
              <a:rPr lang="vi-VN" sz="4000" b="1" dirty="0" err="1">
                <a:solidFill>
                  <a:schemeClr val="accent6"/>
                </a:solidFill>
                <a:latin typeface="Times New Roman" panose="02020603050405020304" pitchFamily="18" charset="0"/>
                <a:cs typeface="Times New Roman" panose="02020603050405020304" pitchFamily="18" charset="0"/>
              </a:rPr>
              <a:t>bài</a:t>
            </a:r>
            <a:r>
              <a:rPr lang="vi-VN" sz="4000" b="1" dirty="0">
                <a:solidFill>
                  <a:schemeClr val="accent6"/>
                </a:solidFill>
                <a:latin typeface="Times New Roman" panose="02020603050405020304" pitchFamily="18" charset="0"/>
                <a:cs typeface="Times New Roman" panose="02020603050405020304" pitchFamily="18" charset="0"/>
              </a:rPr>
              <a:t>.</a:t>
            </a:r>
          </a:p>
        </p:txBody>
      </p:sp>
      <p:sp>
        <p:nvSpPr>
          <p:cNvPr id="20" name="Hộp Văn bản 48">
            <a:extLst>
              <a:ext uri="{FF2B5EF4-FFF2-40B4-BE49-F238E27FC236}">
                <a16:creationId xmlns:a16="http://schemas.microsoft.com/office/drawing/2014/main" id="{D6B316BE-4B8C-496C-B8AD-228A576D480F}"/>
              </a:ext>
            </a:extLst>
          </p:cNvPr>
          <p:cNvSpPr txBox="1"/>
          <p:nvPr/>
        </p:nvSpPr>
        <p:spPr bwMode="auto">
          <a:xfrm>
            <a:off x="551995" y="2907744"/>
            <a:ext cx="10733137" cy="1323439"/>
          </a:xfrm>
          <a:prstGeom prst="rect">
            <a:avLst/>
          </a:prstGeom>
          <a:noFill/>
        </p:spPr>
        <p:txBody>
          <a:bodyPr wrap="square">
            <a:spAutoFit/>
          </a:bodyPr>
          <a:lstStyle/>
          <a:p>
            <a:pPr lvl="0" algn="just"/>
            <a:r>
              <a:rPr lang="en-US" sz="4000" b="1" dirty="0">
                <a:solidFill>
                  <a:srgbClr val="FE558E"/>
                </a:solidFill>
                <a:latin typeface="Times New Roman" panose="02020603050405020304" pitchFamily="18" charset="0"/>
                <a:cs typeface="Times New Roman" panose="02020603050405020304" pitchFamily="18" charset="0"/>
              </a:rPr>
              <a:t>2. </a:t>
            </a:r>
            <a:r>
              <a:rPr lang="vi-VN" sz="4000" b="1" dirty="0">
                <a:solidFill>
                  <a:srgbClr val="FE558E"/>
                </a:solidFill>
                <a:latin typeface="Times New Roman" panose="02020603050405020304" pitchFamily="18" charset="0"/>
                <a:cs typeface="Times New Roman" panose="02020603050405020304" pitchFamily="18" charset="0"/>
              </a:rPr>
              <a:t>Nghiên </a:t>
            </a:r>
            <a:r>
              <a:rPr lang="vi-VN" sz="4000" b="1" dirty="0" err="1">
                <a:solidFill>
                  <a:srgbClr val="FE558E"/>
                </a:solidFill>
                <a:latin typeface="Times New Roman" panose="02020603050405020304" pitchFamily="18" charset="0"/>
                <a:cs typeface="Times New Roman" panose="02020603050405020304" pitchFamily="18" charset="0"/>
              </a:rPr>
              <a:t>cứu</a:t>
            </a:r>
            <a:r>
              <a:rPr lang="vi-VN" sz="4000" b="1" dirty="0">
                <a:solidFill>
                  <a:srgbClr val="FE558E"/>
                </a:solidFill>
                <a:latin typeface="Times New Roman" panose="02020603050405020304" pitchFamily="18" charset="0"/>
                <a:cs typeface="Times New Roman" panose="02020603050405020304" pitchFamily="18" charset="0"/>
              </a:rPr>
              <a:t> </a:t>
            </a:r>
            <a:r>
              <a:rPr lang="vi-VN" sz="4000" b="1" dirty="0" err="1">
                <a:solidFill>
                  <a:srgbClr val="FE558E"/>
                </a:solidFill>
                <a:latin typeface="Times New Roman" panose="02020603050405020304" pitchFamily="18" charset="0"/>
                <a:cs typeface="Times New Roman" panose="02020603050405020304" pitchFamily="18" charset="0"/>
              </a:rPr>
              <a:t>trước</a:t>
            </a:r>
            <a:r>
              <a:rPr lang="vi-VN" sz="4000" b="1" dirty="0">
                <a:solidFill>
                  <a:srgbClr val="FE558E"/>
                </a:solidFill>
                <a:latin typeface="Times New Roman" panose="02020603050405020304" pitchFamily="18" charset="0"/>
                <a:cs typeface="Times New Roman" panose="02020603050405020304" pitchFamily="18" charset="0"/>
              </a:rPr>
              <a:t> </a:t>
            </a:r>
            <a:r>
              <a:rPr lang="en-US" sz="4000" b="1" dirty="0" err="1">
                <a:solidFill>
                  <a:srgbClr val="FE558E"/>
                </a:solidFill>
                <a:latin typeface="Times New Roman" panose="02020603050405020304" pitchFamily="18" charset="0"/>
                <a:cs typeface="Times New Roman" panose="02020603050405020304" pitchFamily="18" charset="0"/>
              </a:rPr>
              <a:t>bài</a:t>
            </a:r>
            <a:r>
              <a:rPr lang="en-US" sz="4000" b="1" dirty="0">
                <a:solidFill>
                  <a:srgbClr val="FE558E"/>
                </a:solidFill>
                <a:latin typeface="Times New Roman" panose="02020603050405020304" pitchFamily="18" charset="0"/>
                <a:cs typeface="Times New Roman" panose="02020603050405020304" pitchFamily="18" charset="0"/>
              </a:rPr>
              <a:t> 28: </a:t>
            </a:r>
          </a:p>
          <a:p>
            <a:pPr lvl="0" algn="ctr"/>
            <a:r>
              <a:rPr lang="en-US" sz="4000" b="1" dirty="0">
                <a:solidFill>
                  <a:srgbClr val="FE558E"/>
                </a:solidFill>
                <a:latin typeface="Times New Roman" panose="02020603050405020304" pitchFamily="18" charset="0"/>
                <a:cs typeface="Times New Roman" panose="02020603050405020304" pitchFamily="18" charset="0"/>
              </a:rPr>
              <a:t>TRAO </a:t>
            </a:r>
            <a:r>
              <a:rPr lang="vi-VN" sz="4000" b="1" dirty="0">
                <a:solidFill>
                  <a:srgbClr val="FE558E"/>
                </a:solidFill>
                <a:latin typeface="Times New Roman" panose="02020603050405020304" pitchFamily="18" charset="0"/>
                <a:cs typeface="Times New Roman" panose="02020603050405020304" pitchFamily="18" charset="0"/>
              </a:rPr>
              <a:t>ĐỔI KHÍ Ở SINH VẬT</a:t>
            </a:r>
            <a:endParaRPr lang="en-US" sz="4000" b="1" dirty="0">
              <a:solidFill>
                <a:srgbClr val="FE558E"/>
              </a:solidFill>
              <a:latin typeface="Times New Roman" panose="02020603050405020304" pitchFamily="18" charset="0"/>
              <a:cs typeface="Times New Roman" panose="02020603050405020304" pitchFamily="18" charset="0"/>
            </a:endParaRPr>
          </a:p>
        </p:txBody>
      </p:sp>
      <p:sp>
        <p:nvSpPr>
          <p:cNvPr id="21" name="Rectangle 31">
            <a:extLst>
              <a:ext uri="{FF2B5EF4-FFF2-40B4-BE49-F238E27FC236}">
                <a16:creationId xmlns:a16="http://schemas.microsoft.com/office/drawing/2014/main" id="{29BE3A1E-BD19-4079-9665-10334BA76F51}"/>
              </a:ext>
            </a:extLst>
          </p:cNvPr>
          <p:cNvSpPr/>
          <p:nvPr/>
        </p:nvSpPr>
        <p:spPr>
          <a:xfrm>
            <a:off x="11829811" y="6018079"/>
            <a:ext cx="1714500" cy="1193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2" name="Rectangle 32">
            <a:extLst>
              <a:ext uri="{FF2B5EF4-FFF2-40B4-BE49-F238E27FC236}">
                <a16:creationId xmlns:a16="http://schemas.microsoft.com/office/drawing/2014/main" id="{32E9DBAC-74CC-4DF3-8AFB-7EB5D2242D98}"/>
              </a:ext>
            </a:extLst>
          </p:cNvPr>
          <p:cNvSpPr/>
          <p:nvPr/>
        </p:nvSpPr>
        <p:spPr>
          <a:xfrm>
            <a:off x="11832461" y="-457893"/>
            <a:ext cx="1714500" cy="1193800"/>
          </a:xfrm>
          <a:prstGeom prst="rect">
            <a:avLst/>
          </a:prstGeom>
          <a:solidFill>
            <a:srgbClr val="FE5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Rectangle 33">
            <a:extLst>
              <a:ext uri="{FF2B5EF4-FFF2-40B4-BE49-F238E27FC236}">
                <a16:creationId xmlns:a16="http://schemas.microsoft.com/office/drawing/2014/main" id="{015F86F7-04AA-4E2A-8E90-A666CC5BEF95}"/>
              </a:ext>
            </a:extLst>
          </p:cNvPr>
          <p:cNvSpPr/>
          <p:nvPr/>
        </p:nvSpPr>
        <p:spPr>
          <a:xfrm>
            <a:off x="-1336369" y="-255847"/>
            <a:ext cx="1714500" cy="1193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Rectangle 34">
            <a:extLst>
              <a:ext uri="{FF2B5EF4-FFF2-40B4-BE49-F238E27FC236}">
                <a16:creationId xmlns:a16="http://schemas.microsoft.com/office/drawing/2014/main" id="{FBD8683D-6632-4F9A-BD94-BE8CA99D3E23}"/>
              </a:ext>
            </a:extLst>
          </p:cNvPr>
          <p:cNvSpPr/>
          <p:nvPr/>
        </p:nvSpPr>
        <p:spPr>
          <a:xfrm>
            <a:off x="-1336369" y="6018079"/>
            <a:ext cx="1714500" cy="11938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777209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100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150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D7D5D-97F2-4729-9196-C7F261F080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88047603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80;p34">
            <a:extLst>
              <a:ext uri="{FF2B5EF4-FFF2-40B4-BE49-F238E27FC236}">
                <a16:creationId xmlns:a16="http://schemas.microsoft.com/office/drawing/2014/main" id="{F593EEEF-BC8C-4CC8-9C3B-F7B77C06BC93}"/>
              </a:ext>
            </a:extLst>
          </p:cNvPr>
          <p:cNvSpPr txBox="1">
            <a:spLocks/>
          </p:cNvSpPr>
          <p:nvPr/>
        </p:nvSpPr>
        <p:spPr>
          <a:xfrm>
            <a:off x="4428523" y="5212523"/>
            <a:ext cx="2951739" cy="725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err="1">
                <a:solidFill>
                  <a:srgbClr val="245716"/>
                </a:solidFill>
                <a:latin typeface="#9Slide03 AllRoundGothic" panose="020B0703020202020104" pitchFamily="34" charset="0"/>
              </a:rPr>
              <a:t>Nước</a:t>
            </a:r>
            <a:r>
              <a:rPr lang="vi-VN" sz="3200" dirty="0">
                <a:solidFill>
                  <a:srgbClr val="245716"/>
                </a:solidFill>
                <a:latin typeface="#9Slide03 AllRoundGothic" panose="020B0703020202020104" pitchFamily="34" charset="0"/>
              </a:rPr>
              <a:t> vôi trong</a:t>
            </a:r>
          </a:p>
        </p:txBody>
      </p:sp>
      <p:pic>
        <p:nvPicPr>
          <p:cNvPr id="3" name="Picture 2">
            <a:extLst>
              <a:ext uri="{FF2B5EF4-FFF2-40B4-BE49-F238E27FC236}">
                <a16:creationId xmlns:a16="http://schemas.microsoft.com/office/drawing/2014/main" id="{43B3B637-B0A2-0CAB-1080-903ABA66BB89}"/>
              </a:ext>
            </a:extLst>
          </p:cNvPr>
          <p:cNvPicPr>
            <a:picLocks noChangeAspect="1"/>
          </p:cNvPicPr>
          <p:nvPr/>
        </p:nvPicPr>
        <p:blipFill>
          <a:blip r:embed="rId2"/>
          <a:stretch>
            <a:fillRect/>
          </a:stretch>
        </p:blipFill>
        <p:spPr>
          <a:xfrm>
            <a:off x="4551842" y="2262187"/>
            <a:ext cx="2705100" cy="2600325"/>
          </a:xfrm>
          <a:prstGeom prst="rect">
            <a:avLst/>
          </a:prstGeom>
          <a:solidFill>
            <a:srgbClr val="F6D5B0"/>
          </a:solidFill>
          <a:ln>
            <a:solidFill>
              <a:srgbClr val="FBC0C7"/>
            </a:solidFill>
          </a:ln>
        </p:spPr>
      </p:pic>
      <p:pic>
        <p:nvPicPr>
          <p:cNvPr id="5" name="Picture 4">
            <a:extLst>
              <a:ext uri="{FF2B5EF4-FFF2-40B4-BE49-F238E27FC236}">
                <a16:creationId xmlns:a16="http://schemas.microsoft.com/office/drawing/2014/main" id="{402FA3FD-46C3-265D-B432-DEEDE4E0E50D}"/>
              </a:ext>
            </a:extLst>
          </p:cNvPr>
          <p:cNvPicPr>
            <a:picLocks noChangeAspect="1"/>
          </p:cNvPicPr>
          <p:nvPr/>
        </p:nvPicPr>
        <p:blipFill>
          <a:blip r:embed="rId3"/>
          <a:stretch>
            <a:fillRect/>
          </a:stretch>
        </p:blipFill>
        <p:spPr>
          <a:xfrm>
            <a:off x="7971045" y="2262187"/>
            <a:ext cx="2466975" cy="2562225"/>
          </a:xfrm>
          <a:prstGeom prst="rect">
            <a:avLst/>
          </a:prstGeom>
          <a:ln>
            <a:solidFill>
              <a:srgbClr val="F6D5B0"/>
            </a:solidFill>
          </a:ln>
        </p:spPr>
      </p:pic>
      <p:sp>
        <p:nvSpPr>
          <p:cNvPr id="13" name="Google Shape;980;p34">
            <a:extLst>
              <a:ext uri="{FF2B5EF4-FFF2-40B4-BE49-F238E27FC236}">
                <a16:creationId xmlns:a16="http://schemas.microsoft.com/office/drawing/2014/main" id="{CE8D18B7-9621-B2A7-D03C-78773F574D07}"/>
              </a:ext>
            </a:extLst>
          </p:cNvPr>
          <p:cNvSpPr txBox="1">
            <a:spLocks/>
          </p:cNvSpPr>
          <p:nvPr/>
        </p:nvSpPr>
        <p:spPr>
          <a:xfrm>
            <a:off x="7923124" y="5212523"/>
            <a:ext cx="2951739" cy="725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err="1">
                <a:solidFill>
                  <a:srgbClr val="245716"/>
                </a:solidFill>
                <a:latin typeface="#9Slide03 AllRoundGothic" panose="020B0703020202020104" pitchFamily="34" charset="0"/>
              </a:rPr>
              <a:t>Nước</a:t>
            </a:r>
            <a:r>
              <a:rPr lang="vi-VN" sz="3200" dirty="0">
                <a:solidFill>
                  <a:srgbClr val="245716"/>
                </a:solidFill>
                <a:latin typeface="#9Slide03 AllRoundGothic" panose="020B0703020202020104" pitchFamily="34" charset="0"/>
              </a:rPr>
              <a:t> </a:t>
            </a:r>
            <a:r>
              <a:rPr lang="vi-VN" sz="3200" dirty="0" err="1">
                <a:solidFill>
                  <a:srgbClr val="245716"/>
                </a:solidFill>
                <a:latin typeface="#9Slide03 AllRoundGothic" panose="020B0703020202020104" pitchFamily="34" charset="0"/>
              </a:rPr>
              <a:t>sạch</a:t>
            </a:r>
            <a:endParaRPr lang="vi-VN" sz="3200" dirty="0">
              <a:solidFill>
                <a:srgbClr val="245716"/>
              </a:solidFill>
              <a:latin typeface="#9Slide03 AllRoundGothic" panose="020B0703020202020104" pitchFamily="34" charset="0"/>
            </a:endParaRPr>
          </a:p>
        </p:txBody>
      </p:sp>
      <p:sp>
        <p:nvSpPr>
          <p:cNvPr id="14" name="TextBox 13">
            <a:extLst>
              <a:ext uri="{FF2B5EF4-FFF2-40B4-BE49-F238E27FC236}">
                <a16:creationId xmlns:a16="http://schemas.microsoft.com/office/drawing/2014/main" id="{5F699883-505F-B2B6-F497-99811EB4582F}"/>
              </a:ext>
            </a:extLst>
          </p:cNvPr>
          <p:cNvSpPr txBox="1"/>
          <p:nvPr/>
        </p:nvSpPr>
        <p:spPr>
          <a:xfrm>
            <a:off x="703882" y="1089598"/>
            <a:ext cx="4261491" cy="699102"/>
          </a:xfrm>
          <a:prstGeom prst="rect">
            <a:avLst/>
          </a:prstGeom>
          <a:noFill/>
        </p:spPr>
        <p:txBody>
          <a:bodyPr wrap="square">
            <a:spAutoFit/>
          </a:bodyPr>
          <a:lstStyle/>
          <a:p>
            <a:pPr algn="ctr">
              <a:lnSpc>
                <a:spcPct val="120000"/>
              </a:lnSpc>
            </a:pPr>
            <a:r>
              <a:rPr lang="en-US" sz="3600" dirty="0">
                <a:latin typeface="Times New Roman" panose="02020603050405020304" pitchFamily="18" charset="0"/>
                <a:ea typeface="#9Slide03 Roboto Condensed" panose="02000000000000000000" pitchFamily="2" charset="0"/>
                <a:cs typeface="Times New Roman" panose="02020603050405020304" pitchFamily="18" charset="0"/>
              </a:rPr>
              <a:t>2. </a:t>
            </a:r>
            <a:r>
              <a:rPr lang="vi-VN" sz="3600" dirty="0" err="1">
                <a:latin typeface="Times New Roman" panose="02020603050405020304" pitchFamily="18" charset="0"/>
                <a:ea typeface="#9Slide03 Roboto Condensed" panose="02000000000000000000" pitchFamily="2" charset="0"/>
                <a:cs typeface="Times New Roman" panose="02020603050405020304" pitchFamily="18" charset="0"/>
              </a:rPr>
              <a:t>Hóa</a:t>
            </a:r>
            <a:r>
              <a:rPr lang="vi-VN" sz="3600" dirty="0">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600" dirty="0" err="1">
                <a:latin typeface="Times New Roman" panose="02020603050405020304" pitchFamily="18" charset="0"/>
                <a:ea typeface="#9Slide03 Roboto Condensed" panose="02000000000000000000" pitchFamily="2" charset="0"/>
                <a:cs typeface="Times New Roman" panose="02020603050405020304" pitchFamily="18" charset="0"/>
              </a:rPr>
              <a:t>chất</a:t>
            </a:r>
            <a:endParaRPr lang="vi-VN" sz="3600" dirty="0">
              <a:latin typeface="Times New Roman" panose="02020603050405020304" pitchFamily="18" charset="0"/>
              <a:ea typeface="#9Slide03 Roboto Condensed" panose="02000000000000000000" pitchFamily="2" charset="0"/>
              <a:cs typeface="Times New Roman" panose="02020603050405020304" pitchFamily="18" charset="0"/>
            </a:endParaRPr>
          </a:p>
        </p:txBody>
      </p:sp>
      <p:grpSp>
        <p:nvGrpSpPr>
          <p:cNvPr id="9" name="Group 8">
            <a:extLst>
              <a:ext uri="{FF2B5EF4-FFF2-40B4-BE49-F238E27FC236}">
                <a16:creationId xmlns:a16="http://schemas.microsoft.com/office/drawing/2014/main" id="{3E6D66F1-34F7-76FC-72DB-88F39E6EF735}"/>
              </a:ext>
            </a:extLst>
          </p:cNvPr>
          <p:cNvGrpSpPr/>
          <p:nvPr/>
        </p:nvGrpSpPr>
        <p:grpSpPr>
          <a:xfrm>
            <a:off x="3100231" y="-53278"/>
            <a:ext cx="6057418" cy="897323"/>
            <a:chOff x="2588871" y="-1"/>
            <a:chExt cx="6057418" cy="897323"/>
          </a:xfrm>
        </p:grpSpPr>
        <p:sp>
          <p:nvSpPr>
            <p:cNvPr id="10" name="Trapezoid 9">
              <a:extLst>
                <a:ext uri="{FF2B5EF4-FFF2-40B4-BE49-F238E27FC236}">
                  <a16:creationId xmlns:a16="http://schemas.microsoft.com/office/drawing/2014/main" id="{83364537-30A5-6A32-695D-DFEB0EF0D1DF}"/>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FA5E20F-550C-D7B9-340F-352F0B51926D}"/>
                </a:ext>
              </a:extLst>
            </p:cNvPr>
            <p:cNvSpPr txBox="1"/>
            <p:nvPr/>
          </p:nvSpPr>
          <p:spPr>
            <a:xfrm>
              <a:off x="4111479" y="231686"/>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 CHUẨN BỊ</a:t>
              </a:r>
              <a:endParaRPr lang="en-US" sz="3200" b="1" dirty="0">
                <a:solidFill>
                  <a:schemeClr val="bg1"/>
                </a:solidFill>
                <a:latin typeface="Times New Roman" panose="02020603050405020304" pitchFamily="18" charset="0"/>
                <a:cs typeface="Times New Roman" panose="02020603050405020304" pitchFamily="18" charset="0"/>
              </a:endParaRPr>
            </a:p>
          </p:txBody>
        </p:sp>
      </p:grpSp>
      <p:pic>
        <p:nvPicPr>
          <p:cNvPr id="12" name="Graphic 11" descr="Chemistry lab">
            <a:extLst>
              <a:ext uri="{FF2B5EF4-FFF2-40B4-BE49-F238E27FC236}">
                <a16:creationId xmlns:a16="http://schemas.microsoft.com/office/drawing/2014/main" id="{EF9D6960-5AB4-05C3-4BA7-BDDF84C8AF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86" y="3034820"/>
            <a:ext cx="4355406" cy="4355406"/>
          </a:xfrm>
          <a:prstGeom prst="rect">
            <a:avLst/>
          </a:prstGeom>
        </p:spPr>
      </p:pic>
    </p:spTree>
    <p:extLst>
      <p:ext uri="{BB962C8B-B14F-4D97-AF65-F5344CB8AC3E}">
        <p14:creationId xmlns:p14="http://schemas.microsoft.com/office/powerpoint/2010/main" val="40239914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76C1E1-E9F9-4979-BC74-C3F0B38E96D4}"/>
              </a:ext>
            </a:extLst>
          </p:cNvPr>
          <p:cNvSpPr txBox="1"/>
          <p:nvPr/>
        </p:nvSpPr>
        <p:spPr>
          <a:xfrm>
            <a:off x="1210906" y="1027555"/>
            <a:ext cx="4139464" cy="766557"/>
          </a:xfrm>
          <a:prstGeom prst="rect">
            <a:avLst/>
          </a:prstGeom>
          <a:noFill/>
        </p:spPr>
        <p:txBody>
          <a:bodyPr wrap="square">
            <a:spAutoFit/>
          </a:bodyPr>
          <a:lstStyle/>
          <a:p>
            <a:pPr algn="ctr">
              <a:lnSpc>
                <a:spcPct val="120000"/>
              </a:lnSpc>
            </a:pPr>
            <a:r>
              <a:rPr lang="en-US"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3. </a:t>
            </a:r>
            <a:r>
              <a:rPr lang="en-US"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Mẫu</a:t>
            </a:r>
            <a:r>
              <a:rPr lang="en-US"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en-US"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vật</a:t>
            </a:r>
            <a:endParaRPr lang="vi-VN"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4" name="Picture 3" descr="A pile of green peas&#10;&#10;Description automatically generated with medium confidence">
            <a:extLst>
              <a:ext uri="{FF2B5EF4-FFF2-40B4-BE49-F238E27FC236}">
                <a16:creationId xmlns:a16="http://schemas.microsoft.com/office/drawing/2014/main" id="{0CD8A1C1-36C6-551B-2AF3-F68CB0D059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62" y="2135170"/>
            <a:ext cx="2587658" cy="2587658"/>
          </a:xfrm>
          <a:prstGeom prst="rect">
            <a:avLst/>
          </a:prstGeom>
        </p:spPr>
      </p:pic>
      <p:pic>
        <p:nvPicPr>
          <p:cNvPr id="7" name="Picture 6" descr="A pile of blackberries&#10;&#10;Description automatically generated with medium confidence">
            <a:extLst>
              <a:ext uri="{FF2B5EF4-FFF2-40B4-BE49-F238E27FC236}">
                <a16:creationId xmlns:a16="http://schemas.microsoft.com/office/drawing/2014/main" id="{4594BEE3-1F32-B00C-3098-FDE2C3A76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170" y="2135170"/>
            <a:ext cx="2587659" cy="2587659"/>
          </a:xfrm>
          <a:prstGeom prst="rect">
            <a:avLst/>
          </a:prstGeom>
        </p:spPr>
      </p:pic>
      <p:pic>
        <p:nvPicPr>
          <p:cNvPr id="9" name="Picture 8" descr="A pile of red beans&#10;&#10;Description automatically generated with low confidence">
            <a:extLst>
              <a:ext uri="{FF2B5EF4-FFF2-40B4-BE49-F238E27FC236}">
                <a16:creationId xmlns:a16="http://schemas.microsoft.com/office/drawing/2014/main" id="{235075A4-5A79-666C-E0AF-613C6218D5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0939" y="2007587"/>
            <a:ext cx="3054264" cy="2714477"/>
          </a:xfrm>
          <a:prstGeom prst="rect">
            <a:avLst/>
          </a:prstGeom>
        </p:spPr>
      </p:pic>
      <p:sp>
        <p:nvSpPr>
          <p:cNvPr id="14" name="Google Shape;980;p34">
            <a:extLst>
              <a:ext uri="{FF2B5EF4-FFF2-40B4-BE49-F238E27FC236}">
                <a16:creationId xmlns:a16="http://schemas.microsoft.com/office/drawing/2014/main" id="{3A34542B-940F-4FEF-A737-46F2BCEDD322}"/>
              </a:ext>
            </a:extLst>
          </p:cNvPr>
          <p:cNvSpPr txBox="1">
            <a:spLocks/>
          </p:cNvSpPr>
          <p:nvPr/>
        </p:nvSpPr>
        <p:spPr>
          <a:xfrm>
            <a:off x="991972" y="4722064"/>
            <a:ext cx="2951739" cy="725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err="1">
                <a:solidFill>
                  <a:srgbClr val="245716"/>
                </a:solidFill>
                <a:latin typeface="Times New Roman" panose="02020603050405020304" pitchFamily="18" charset="0"/>
                <a:cs typeface="Times New Roman" panose="02020603050405020304" pitchFamily="18" charset="0"/>
              </a:rPr>
              <a:t>Hạt</a:t>
            </a:r>
            <a:r>
              <a:rPr lang="vi-VN" sz="3200" b="1" dirty="0">
                <a:solidFill>
                  <a:srgbClr val="245716"/>
                </a:solidFill>
                <a:latin typeface="Times New Roman" panose="02020603050405020304" pitchFamily="18" charset="0"/>
                <a:cs typeface="Times New Roman" panose="02020603050405020304" pitchFamily="18" charset="0"/>
              </a:rPr>
              <a:t> </a:t>
            </a:r>
            <a:r>
              <a:rPr lang="vi-VN" sz="3200" b="1" dirty="0" err="1">
                <a:solidFill>
                  <a:srgbClr val="245716"/>
                </a:solidFill>
                <a:latin typeface="Times New Roman" panose="02020603050405020304" pitchFamily="18" charset="0"/>
                <a:cs typeface="Times New Roman" panose="02020603050405020304" pitchFamily="18" charset="0"/>
              </a:rPr>
              <a:t>đậu</a:t>
            </a:r>
            <a:r>
              <a:rPr lang="vi-VN" sz="3200" b="1" dirty="0">
                <a:solidFill>
                  <a:srgbClr val="245716"/>
                </a:solidFill>
                <a:latin typeface="Times New Roman" panose="02020603050405020304" pitchFamily="18" charset="0"/>
                <a:cs typeface="Times New Roman" panose="02020603050405020304" pitchFamily="18" charset="0"/>
              </a:rPr>
              <a:t> xanh</a:t>
            </a:r>
          </a:p>
        </p:txBody>
      </p:sp>
      <p:sp>
        <p:nvSpPr>
          <p:cNvPr id="15" name="Google Shape;980;p34">
            <a:extLst>
              <a:ext uri="{FF2B5EF4-FFF2-40B4-BE49-F238E27FC236}">
                <a16:creationId xmlns:a16="http://schemas.microsoft.com/office/drawing/2014/main" id="{17EC0C74-EDF5-E613-C62A-210EDCAA3792}"/>
              </a:ext>
            </a:extLst>
          </p:cNvPr>
          <p:cNvSpPr txBox="1">
            <a:spLocks/>
          </p:cNvSpPr>
          <p:nvPr/>
        </p:nvSpPr>
        <p:spPr>
          <a:xfrm>
            <a:off x="4686455" y="4659318"/>
            <a:ext cx="2951739" cy="725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err="1">
                <a:solidFill>
                  <a:srgbClr val="245716"/>
                </a:solidFill>
                <a:latin typeface="Times New Roman" panose="02020603050405020304" pitchFamily="18" charset="0"/>
                <a:cs typeface="Times New Roman" panose="02020603050405020304" pitchFamily="18" charset="0"/>
              </a:rPr>
              <a:t>Hạt</a:t>
            </a:r>
            <a:r>
              <a:rPr lang="vi-VN" sz="3200" b="1" dirty="0">
                <a:solidFill>
                  <a:srgbClr val="245716"/>
                </a:solidFill>
                <a:latin typeface="Times New Roman" panose="02020603050405020304" pitchFamily="18" charset="0"/>
                <a:cs typeface="Times New Roman" panose="02020603050405020304" pitchFamily="18" charset="0"/>
              </a:rPr>
              <a:t> </a:t>
            </a:r>
            <a:r>
              <a:rPr lang="vi-VN" sz="3200" b="1" dirty="0" err="1">
                <a:solidFill>
                  <a:srgbClr val="245716"/>
                </a:solidFill>
                <a:latin typeface="Times New Roman" panose="02020603050405020304" pitchFamily="18" charset="0"/>
                <a:cs typeface="Times New Roman" panose="02020603050405020304" pitchFamily="18" charset="0"/>
              </a:rPr>
              <a:t>đậu</a:t>
            </a:r>
            <a:r>
              <a:rPr lang="vi-VN" sz="3200" b="1" dirty="0">
                <a:solidFill>
                  <a:srgbClr val="245716"/>
                </a:solidFill>
                <a:latin typeface="Times New Roman" panose="02020603050405020304" pitchFamily="18" charset="0"/>
                <a:cs typeface="Times New Roman" panose="02020603050405020304" pitchFamily="18" charset="0"/>
              </a:rPr>
              <a:t> đen</a:t>
            </a:r>
          </a:p>
        </p:txBody>
      </p:sp>
      <p:sp>
        <p:nvSpPr>
          <p:cNvPr id="16" name="Google Shape;980;p34">
            <a:extLst>
              <a:ext uri="{FF2B5EF4-FFF2-40B4-BE49-F238E27FC236}">
                <a16:creationId xmlns:a16="http://schemas.microsoft.com/office/drawing/2014/main" id="{ABC89518-47A5-A3CF-6C4C-36F5C3D51EC4}"/>
              </a:ext>
            </a:extLst>
          </p:cNvPr>
          <p:cNvSpPr txBox="1">
            <a:spLocks/>
          </p:cNvSpPr>
          <p:nvPr/>
        </p:nvSpPr>
        <p:spPr>
          <a:xfrm>
            <a:off x="8432201" y="4722064"/>
            <a:ext cx="2951739" cy="725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err="1">
                <a:solidFill>
                  <a:srgbClr val="245716"/>
                </a:solidFill>
                <a:latin typeface="Times New Roman" panose="02020603050405020304" pitchFamily="18" charset="0"/>
                <a:cs typeface="Times New Roman" panose="02020603050405020304" pitchFamily="18" charset="0"/>
              </a:rPr>
              <a:t>Hạt</a:t>
            </a:r>
            <a:r>
              <a:rPr lang="vi-VN" sz="3200" b="1" dirty="0">
                <a:solidFill>
                  <a:srgbClr val="245716"/>
                </a:solidFill>
                <a:latin typeface="Times New Roman" panose="02020603050405020304" pitchFamily="18" charset="0"/>
                <a:cs typeface="Times New Roman" panose="02020603050405020304" pitchFamily="18" charset="0"/>
              </a:rPr>
              <a:t> </a:t>
            </a:r>
            <a:r>
              <a:rPr lang="vi-VN" sz="3200" b="1" dirty="0" err="1">
                <a:solidFill>
                  <a:srgbClr val="245716"/>
                </a:solidFill>
                <a:latin typeface="Times New Roman" panose="02020603050405020304" pitchFamily="18" charset="0"/>
                <a:cs typeface="Times New Roman" panose="02020603050405020304" pitchFamily="18" charset="0"/>
              </a:rPr>
              <a:t>đậu</a:t>
            </a:r>
            <a:r>
              <a:rPr lang="vi-VN" sz="3200" b="1" dirty="0">
                <a:solidFill>
                  <a:srgbClr val="245716"/>
                </a:solidFill>
                <a:latin typeface="Times New Roman" panose="02020603050405020304" pitchFamily="18" charset="0"/>
                <a:cs typeface="Times New Roman" panose="02020603050405020304" pitchFamily="18" charset="0"/>
              </a:rPr>
              <a:t> </a:t>
            </a:r>
            <a:r>
              <a:rPr lang="vi-VN" sz="3200" b="1" dirty="0" err="1">
                <a:solidFill>
                  <a:srgbClr val="245716"/>
                </a:solidFill>
                <a:latin typeface="Times New Roman" panose="02020603050405020304" pitchFamily="18" charset="0"/>
                <a:cs typeface="Times New Roman" panose="02020603050405020304" pitchFamily="18" charset="0"/>
              </a:rPr>
              <a:t>đỏ</a:t>
            </a:r>
            <a:endParaRPr lang="vi-VN" sz="3200" b="1" dirty="0">
              <a:solidFill>
                <a:srgbClr val="245716"/>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F02BEEFD-5710-92F3-21B3-1E8A4A2DF821}"/>
              </a:ext>
            </a:extLst>
          </p:cNvPr>
          <p:cNvGrpSpPr/>
          <p:nvPr/>
        </p:nvGrpSpPr>
        <p:grpSpPr>
          <a:xfrm>
            <a:off x="2686291" y="8601"/>
            <a:ext cx="6057418" cy="897323"/>
            <a:chOff x="2588871" y="-1"/>
            <a:chExt cx="6057418" cy="897323"/>
          </a:xfrm>
        </p:grpSpPr>
        <p:sp>
          <p:nvSpPr>
            <p:cNvPr id="11" name="Trapezoid 10">
              <a:extLst>
                <a:ext uri="{FF2B5EF4-FFF2-40B4-BE49-F238E27FC236}">
                  <a16:creationId xmlns:a16="http://schemas.microsoft.com/office/drawing/2014/main" id="{EB1596F3-37A7-9DCD-CDEF-605EBD98B3C7}"/>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9188A4-8481-CA8D-38DD-1F6654F34A03}"/>
                </a:ext>
              </a:extLst>
            </p:cNvPr>
            <p:cNvSpPr txBox="1"/>
            <p:nvPr/>
          </p:nvSpPr>
          <p:spPr>
            <a:xfrm>
              <a:off x="3963721" y="94717"/>
              <a:ext cx="4534810" cy="707886"/>
            </a:xfrm>
            <a:prstGeom prst="rect">
              <a:avLst/>
            </a:prstGeom>
            <a:noFill/>
          </p:spPr>
          <p:txBody>
            <a:bodyPr wrap="square" rtlCol="0">
              <a:spAutoFit/>
            </a:bodyPr>
            <a:lstStyle/>
            <a:p>
              <a:r>
                <a:rPr lang="vi-VN" sz="4000" b="1" dirty="0">
                  <a:solidFill>
                    <a:schemeClr val="bg1"/>
                  </a:solidFill>
                  <a:latin typeface="Times New Roman" panose="02020603050405020304" pitchFamily="18" charset="0"/>
                  <a:cs typeface="Times New Roman" panose="02020603050405020304" pitchFamily="18" charset="0"/>
                </a:rPr>
                <a:t>I. CHUẨN BỊ</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24378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uyện cổ tích Tấm Cám cho bé">
            <a:extLst>
              <a:ext uri="{FF2B5EF4-FFF2-40B4-BE49-F238E27FC236}">
                <a16:creationId xmlns:a16="http://schemas.microsoft.com/office/drawing/2014/main" id="{295085E1-F550-A241-5189-6B8409FA1A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6636"/>
                    </a14:imgEffect>
                  </a14:imgLayer>
                </a14:imgProps>
              </a:ext>
              <a:ext uri="{28A0092B-C50C-407E-A947-70E740481C1C}">
                <a14:useLocalDpi xmlns:a14="http://schemas.microsoft.com/office/drawing/2010/main" val="0"/>
              </a:ext>
            </a:extLst>
          </a:blip>
          <a:srcRect/>
          <a:stretch>
            <a:fillRect/>
          </a:stretch>
        </p:blipFill>
        <p:spPr bwMode="auto">
          <a:xfrm>
            <a:off x="2884608" y="495704"/>
            <a:ext cx="8688667" cy="5866591"/>
          </a:xfrm>
          <a:prstGeom prst="rect">
            <a:avLst/>
          </a:prstGeom>
          <a:solidFill>
            <a:srgbClr val="A68632"/>
          </a:solidFill>
        </p:spPr>
      </p:pic>
      <p:sp>
        <p:nvSpPr>
          <p:cNvPr id="6" name="TextBox 5">
            <a:extLst>
              <a:ext uri="{FF2B5EF4-FFF2-40B4-BE49-F238E27FC236}">
                <a16:creationId xmlns:a16="http://schemas.microsoft.com/office/drawing/2014/main" id="{AFD8A815-553E-B6E7-360C-BFDD33C63E05}"/>
              </a:ext>
            </a:extLst>
          </p:cNvPr>
          <p:cNvSpPr txBox="1"/>
          <p:nvPr/>
        </p:nvSpPr>
        <p:spPr>
          <a:xfrm>
            <a:off x="177681" y="1882010"/>
            <a:ext cx="2460743" cy="4033348"/>
          </a:xfrm>
          <a:prstGeom prst="rect">
            <a:avLst/>
          </a:prstGeom>
          <a:noFill/>
        </p:spPr>
        <p:txBody>
          <a:bodyPr wrap="square">
            <a:spAutoFit/>
          </a:bodyPr>
          <a:lstStyle/>
          <a:p>
            <a:pPr marL="0" marR="0" algn="ctr">
              <a:lnSpc>
                <a:spcPct val="150000"/>
              </a:lnSpc>
              <a:spcBef>
                <a:spcPts val="0"/>
              </a:spcBef>
              <a:spcAft>
                <a:spcPts val="1000"/>
              </a:spcAft>
            </a:pPr>
            <a:r>
              <a:rPr lang="vi-VN" sz="4400" b="1" dirty="0" err="1">
                <a:effectLst/>
                <a:latin typeface="+mj-lt"/>
                <a:ea typeface="Times New Roman" panose="02020603050405020304" pitchFamily="18" charset="0"/>
              </a:rPr>
              <a:t>Trò</a:t>
            </a:r>
            <a:r>
              <a:rPr lang="vi-VN" sz="4400" b="1" dirty="0">
                <a:effectLst/>
                <a:latin typeface="+mj-lt"/>
                <a:ea typeface="Times New Roman" panose="02020603050405020304" pitchFamily="18" charset="0"/>
              </a:rPr>
              <a:t> chơi: “</a:t>
            </a:r>
            <a:r>
              <a:rPr lang="vi-VN" sz="4400" b="1" dirty="0" err="1">
                <a:effectLst/>
                <a:latin typeface="+mj-lt"/>
                <a:ea typeface="Times New Roman" panose="02020603050405020304" pitchFamily="18" charset="0"/>
              </a:rPr>
              <a:t>Tập</a:t>
            </a:r>
            <a:r>
              <a:rPr lang="vi-VN" sz="4400" b="1" dirty="0">
                <a:effectLst/>
                <a:latin typeface="+mj-lt"/>
                <a:ea typeface="Times New Roman" panose="02020603050405020304" pitchFamily="18" charset="0"/>
              </a:rPr>
              <a:t> </a:t>
            </a:r>
            <a:r>
              <a:rPr lang="vi-VN" sz="4400" b="1" dirty="0" err="1">
                <a:effectLst/>
                <a:latin typeface="+mj-lt"/>
                <a:ea typeface="Times New Roman" panose="02020603050405020304" pitchFamily="18" charset="0"/>
              </a:rPr>
              <a:t>làm</a:t>
            </a:r>
            <a:r>
              <a:rPr lang="vi-VN" sz="4400" b="1" dirty="0">
                <a:effectLst/>
                <a:latin typeface="+mj-lt"/>
                <a:ea typeface="Times New Roman" panose="02020603050405020304" pitchFamily="18" charset="0"/>
              </a:rPr>
              <a:t> </a:t>
            </a:r>
            <a:r>
              <a:rPr lang="vi-VN" sz="4400" b="1" dirty="0" err="1">
                <a:effectLst/>
                <a:latin typeface="+mj-lt"/>
                <a:ea typeface="Times New Roman" panose="02020603050405020304" pitchFamily="18" charset="0"/>
              </a:rPr>
              <a:t>Tấm</a:t>
            </a:r>
            <a:r>
              <a:rPr lang="vi-VN" sz="4400" b="1" dirty="0">
                <a:effectLst/>
                <a:latin typeface="+mj-lt"/>
                <a:ea typeface="Times New Roman" panose="02020603050405020304" pitchFamily="18" charset="0"/>
              </a:rPr>
              <a:t> </a:t>
            </a:r>
            <a:r>
              <a:rPr lang="vi-VN" sz="4400" b="1" dirty="0" err="1">
                <a:effectLst/>
                <a:latin typeface="+mj-lt"/>
                <a:ea typeface="Times New Roman" panose="02020603050405020304" pitchFamily="18" charset="0"/>
              </a:rPr>
              <a:t>Cám</a:t>
            </a:r>
            <a:r>
              <a:rPr lang="vi-VN" sz="4400" b="1" dirty="0">
                <a:effectLst/>
                <a:latin typeface="+mj-lt"/>
                <a:ea typeface="Times New Roman" panose="02020603050405020304" pitchFamily="18" charset="0"/>
              </a:rPr>
              <a:t>”</a:t>
            </a:r>
          </a:p>
        </p:txBody>
      </p:sp>
    </p:spTree>
    <p:extLst>
      <p:ext uri="{BB962C8B-B14F-4D97-AF65-F5344CB8AC3E}">
        <p14:creationId xmlns:p14="http://schemas.microsoft.com/office/powerpoint/2010/main" val="4227155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ạt đậu là hạt thần, cứ ăn đừng phân vân! - Tui Khoẻ Còn Bạn">
            <a:extLst>
              <a:ext uri="{FF2B5EF4-FFF2-40B4-BE49-F238E27FC236}">
                <a16:creationId xmlns:a16="http://schemas.microsoft.com/office/drawing/2014/main" id="{F76E8B24-A6E7-58FF-9E9A-749CE82B69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012698"/>
            <a:ext cx="6903720" cy="48326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A4F491-B00B-03A2-28A0-F8C0CEF9D1A5}"/>
              </a:ext>
            </a:extLst>
          </p:cNvPr>
          <p:cNvSpPr txBox="1"/>
          <p:nvPr/>
        </p:nvSpPr>
        <p:spPr>
          <a:xfrm>
            <a:off x="130896" y="1487186"/>
            <a:ext cx="4482847" cy="4358116"/>
          </a:xfrm>
          <a:prstGeom prst="rect">
            <a:avLst/>
          </a:prstGeom>
          <a:noFill/>
        </p:spPr>
        <p:txBody>
          <a:bodyPr wrap="square">
            <a:spAutoFit/>
          </a:bodyPr>
          <a:lstStyle/>
          <a:p>
            <a:pPr algn="just">
              <a:lnSpc>
                <a:spcPct val="90000"/>
              </a:lnSpc>
              <a:spcBef>
                <a:spcPct val="0"/>
              </a:spcBef>
              <a:spcAft>
                <a:spcPts val="600"/>
              </a:spcAft>
            </a:pPr>
            <a:r>
              <a:rPr lang="en-US" sz="4400" b="1" dirty="0" err="1">
                <a:latin typeface="Times New Roman" panose="02020603050405020304" pitchFamily="18" charset="0"/>
                <a:cs typeface="Times New Roman" panose="02020603050405020304" pitchFamily="18" charset="0"/>
              </a:rPr>
              <a:t>Mỗi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nhóm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hãy</a:t>
            </a: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phân </a:t>
            </a:r>
            <a:r>
              <a:rPr lang="vi-VN" sz="4400" b="1" dirty="0" err="1">
                <a:latin typeface="Times New Roman" panose="02020603050405020304" pitchFamily="18" charset="0"/>
                <a:cs typeface="Times New Roman" panose="02020603050405020304" pitchFamily="18" charset="0"/>
              </a:rPr>
              <a:t>loại</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mỗi</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loại</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đậu</a:t>
            </a:r>
            <a:r>
              <a:rPr lang="vi-VN" sz="4400" b="1" dirty="0">
                <a:latin typeface="Times New Roman" panose="02020603050405020304" pitchFamily="18" charset="0"/>
                <a:cs typeface="Times New Roman" panose="02020603050405020304" pitchFamily="18" charset="0"/>
              </a:rPr>
              <a:t> &amp;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hạt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mẩy</a:t>
            </a:r>
            <a:r>
              <a:rPr lang="en-US"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từ</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những</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đĩa</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petri</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đã</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chuẩn</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bị</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sẵn</a:t>
            </a:r>
            <a:r>
              <a:rPr lang="vi-VN" sz="4400" b="1"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4FDC6D8F-7793-5380-5B71-AAA6735E180C}"/>
              </a:ext>
            </a:extLst>
          </p:cNvPr>
          <p:cNvGrpSpPr/>
          <p:nvPr/>
        </p:nvGrpSpPr>
        <p:grpSpPr>
          <a:xfrm>
            <a:off x="90345" y="133420"/>
            <a:ext cx="4563951" cy="897323"/>
            <a:chOff x="2588871" y="-1"/>
            <a:chExt cx="6057418" cy="897323"/>
          </a:xfrm>
        </p:grpSpPr>
        <p:sp>
          <p:nvSpPr>
            <p:cNvPr id="11" name="Trapezoid 10">
              <a:extLst>
                <a:ext uri="{FF2B5EF4-FFF2-40B4-BE49-F238E27FC236}">
                  <a16:creationId xmlns:a16="http://schemas.microsoft.com/office/drawing/2014/main" id="{36FB1364-BD90-8F4F-E424-1AD3D3198C58}"/>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852DCB5-01C3-B0E9-1106-BDD8D9DA0634}"/>
                </a:ext>
              </a:extLst>
            </p:cNvPr>
            <p:cNvSpPr txBox="1"/>
            <p:nvPr/>
          </p:nvSpPr>
          <p:spPr>
            <a:xfrm>
              <a:off x="3350173" y="139002"/>
              <a:ext cx="4534810" cy="584775"/>
            </a:xfrm>
            <a:prstGeom prst="rect">
              <a:avLst/>
            </a:prstGeom>
            <a:noFill/>
          </p:spPr>
          <p:txBody>
            <a:bodyPr wrap="square" rtlCol="0">
              <a:spAutoFit/>
            </a:bodyPr>
            <a:lstStyle/>
            <a:p>
              <a:pPr algn="ctr"/>
              <a:r>
                <a:rPr lang="vi-VN" sz="3200" b="1" dirty="0">
                  <a:solidFill>
                    <a:schemeClr val="bg1"/>
                  </a:solidFill>
                  <a:latin typeface="Times New Roman" panose="02020603050405020304" pitchFamily="18" charset="0"/>
                  <a:cs typeface="Times New Roman" panose="02020603050405020304" pitchFamily="18" charset="0"/>
                </a:rPr>
                <a:t>MỞ ĐẦU</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18495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up, indoor, tableware, pot&#10;&#10;Description automatically generated">
            <a:extLst>
              <a:ext uri="{FF2B5EF4-FFF2-40B4-BE49-F238E27FC236}">
                <a16:creationId xmlns:a16="http://schemas.microsoft.com/office/drawing/2014/main" id="{E4A04304-1FA3-78D1-5F52-7D7DAFAF5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11" y="2240412"/>
            <a:ext cx="3169994" cy="3169994"/>
          </a:xfrm>
          <a:prstGeom prst="rect">
            <a:avLst/>
          </a:prstGeom>
        </p:spPr>
      </p:pic>
      <p:grpSp>
        <p:nvGrpSpPr>
          <p:cNvPr id="2" name="Group 1">
            <a:extLst>
              <a:ext uri="{FF2B5EF4-FFF2-40B4-BE49-F238E27FC236}">
                <a16:creationId xmlns:a16="http://schemas.microsoft.com/office/drawing/2014/main" id="{CE79C7C9-98FF-7F53-AFD8-F9BCC2E1A4D0}"/>
              </a:ext>
            </a:extLst>
          </p:cNvPr>
          <p:cNvGrpSpPr/>
          <p:nvPr/>
        </p:nvGrpSpPr>
        <p:grpSpPr>
          <a:xfrm>
            <a:off x="2404906" y="38909"/>
            <a:ext cx="6057418" cy="897323"/>
            <a:chOff x="2588871" y="-1"/>
            <a:chExt cx="6057418" cy="897323"/>
          </a:xfrm>
        </p:grpSpPr>
        <p:sp>
          <p:nvSpPr>
            <p:cNvPr id="3" name="Trapezoid 2">
              <a:extLst>
                <a:ext uri="{FF2B5EF4-FFF2-40B4-BE49-F238E27FC236}">
                  <a16:creationId xmlns:a16="http://schemas.microsoft.com/office/drawing/2014/main" id="{3562A363-DADC-D017-3628-B071A99C8A20}"/>
                </a:ext>
              </a:extLst>
            </p:cNvPr>
            <p:cNvSpPr/>
            <p:nvPr/>
          </p:nvSpPr>
          <p:spPr>
            <a:xfrm flipV="1">
              <a:off x="2588871" y="-1"/>
              <a:ext cx="6057418" cy="897323"/>
            </a:xfrm>
            <a:prstGeom prst="trapezoid">
              <a:avLst/>
            </a:prstGeom>
            <a:solidFill>
              <a:srgbClr val="D23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3668F9-5004-4017-5F60-A517F9F55752}"/>
                </a:ext>
              </a:extLst>
            </p:cNvPr>
            <p:cNvSpPr txBox="1"/>
            <p:nvPr/>
          </p:nvSpPr>
          <p:spPr>
            <a:xfrm>
              <a:off x="3604852" y="156272"/>
              <a:ext cx="4534810" cy="584775"/>
            </a:xfrm>
            <a:prstGeom prst="rect">
              <a:avLst/>
            </a:prstGeom>
            <a:no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II. CÁCH TIẾN HÀNH</a:t>
              </a:r>
              <a:endParaRPr lang="en-US" sz="3200" b="1" dirty="0">
                <a:solidFill>
                  <a:schemeClr val="bg1"/>
                </a:solidFill>
                <a:latin typeface="Times New Roman" panose="02020603050405020304" pitchFamily="18" charset="0"/>
                <a:cs typeface="Times New Roman" panose="02020603050405020304" pitchFamily="18" charset="0"/>
              </a:endParaRPr>
            </a:p>
          </p:txBody>
        </p:sp>
      </p:grpSp>
      <p:pic>
        <p:nvPicPr>
          <p:cNvPr id="2050" name="Picture 2" descr="Nhiệt kế đo nước chất lỏng KT300 | Tiki">
            <a:extLst>
              <a:ext uri="{FF2B5EF4-FFF2-40B4-BE49-F238E27FC236}">
                <a16:creationId xmlns:a16="http://schemas.microsoft.com/office/drawing/2014/main" id="{A53708F3-A3AC-071E-92C2-6BEF496AA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423" y="256627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C6170F-464E-25D5-74D7-FCCC05565E28}"/>
              </a:ext>
            </a:extLst>
          </p:cNvPr>
          <p:cNvSpPr txBox="1"/>
          <p:nvPr/>
        </p:nvSpPr>
        <p:spPr>
          <a:xfrm>
            <a:off x="679937" y="1317580"/>
            <a:ext cx="7275760" cy="830997"/>
          </a:xfrm>
          <a:prstGeom prst="rect">
            <a:avLst/>
          </a:prstGeom>
          <a:noFill/>
        </p:spPr>
        <p:txBody>
          <a:bodyPr wrap="square">
            <a:spAutoFit/>
          </a:bodyPr>
          <a:lstStyle/>
          <a:p>
            <a:pPr>
              <a:lnSpc>
                <a:spcPct val="120000"/>
              </a:lnSpc>
            </a:pPr>
            <a:r>
              <a:rPr lang="vi-VN" sz="4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4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1: </a:t>
            </a:r>
            <a:r>
              <a:rPr lang="vi-VN" sz="4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Chuẩn</a:t>
            </a:r>
            <a:r>
              <a:rPr lang="vi-VN" sz="4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bị</a:t>
            </a:r>
            <a:r>
              <a:rPr lang="vi-VN" sz="4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4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nảy</a:t>
            </a:r>
            <a:r>
              <a:rPr lang="vi-VN" sz="4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mầm</a:t>
            </a:r>
            <a:r>
              <a:rPr lang="vi-VN" sz="40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p>
        </p:txBody>
      </p:sp>
      <p:sp>
        <p:nvSpPr>
          <p:cNvPr id="9" name="TextBox 8">
            <a:extLst>
              <a:ext uri="{FF2B5EF4-FFF2-40B4-BE49-F238E27FC236}">
                <a16:creationId xmlns:a16="http://schemas.microsoft.com/office/drawing/2014/main" id="{1D5EC1AF-6DEC-D287-E0C0-789A1B0950D6}"/>
              </a:ext>
            </a:extLst>
          </p:cNvPr>
          <p:cNvSpPr txBox="1"/>
          <p:nvPr/>
        </p:nvSpPr>
        <p:spPr>
          <a:xfrm>
            <a:off x="679938" y="5487872"/>
            <a:ext cx="3972398" cy="830997"/>
          </a:xfrm>
          <a:prstGeom prst="rect">
            <a:avLst/>
          </a:prstGeom>
          <a:noFill/>
        </p:spPr>
        <p:txBody>
          <a:bodyPr wrap="square">
            <a:spAutoFit/>
          </a:bodyPr>
          <a:lstStyle/>
          <a:p>
            <a:pPr algn="ctr">
              <a:lnSpc>
                <a:spcPct val="120000"/>
              </a:lnSpc>
            </a:pPr>
            <a:r>
              <a:rPr lang="vi-VN"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Cốc</a:t>
            </a:r>
            <a:r>
              <a:rPr lang="vi-VN"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nước</a:t>
            </a:r>
            <a:r>
              <a:rPr lang="vi-VN"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ấm</a:t>
            </a:r>
            <a:endParaRPr lang="vi-VN"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8C22CAA6-5DC9-F791-8A56-C7573A76A6A1}"/>
              </a:ext>
            </a:extLst>
          </p:cNvPr>
          <p:cNvSpPr txBox="1"/>
          <p:nvPr/>
        </p:nvSpPr>
        <p:spPr>
          <a:xfrm>
            <a:off x="5022241" y="4709402"/>
            <a:ext cx="3972398" cy="830997"/>
          </a:xfrm>
          <a:prstGeom prst="rect">
            <a:avLst/>
          </a:prstGeom>
          <a:noFill/>
        </p:spPr>
        <p:txBody>
          <a:bodyPr wrap="square">
            <a:spAutoFit/>
          </a:bodyPr>
          <a:lstStyle/>
          <a:p>
            <a:pPr algn="ctr">
              <a:lnSpc>
                <a:spcPct val="120000"/>
              </a:lnSpc>
            </a:pPr>
            <a:r>
              <a:rPr lang="vi-VN"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Nhiệt</a:t>
            </a:r>
            <a:r>
              <a:rPr lang="vi-VN"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kế</a:t>
            </a:r>
            <a:endParaRPr lang="vi-VN"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11" name="Picture 10">
            <a:extLst>
              <a:ext uri="{FF2B5EF4-FFF2-40B4-BE49-F238E27FC236}">
                <a16:creationId xmlns:a16="http://schemas.microsoft.com/office/drawing/2014/main" id="{142627AE-FCA8-7C10-B21D-3FC811DCCFC7}"/>
              </a:ext>
            </a:extLst>
          </p:cNvPr>
          <p:cNvPicPr>
            <a:picLocks noChangeAspect="1"/>
          </p:cNvPicPr>
          <p:nvPr/>
        </p:nvPicPr>
        <p:blipFill>
          <a:blip r:embed="rId4"/>
          <a:stretch>
            <a:fillRect/>
          </a:stretch>
        </p:blipFill>
        <p:spPr>
          <a:xfrm>
            <a:off x="8922030" y="2471737"/>
            <a:ext cx="2634123" cy="2580909"/>
          </a:xfrm>
          <a:prstGeom prst="rect">
            <a:avLst/>
          </a:prstGeom>
        </p:spPr>
      </p:pic>
      <p:sp>
        <p:nvSpPr>
          <p:cNvPr id="13" name="TextBox 12">
            <a:extLst>
              <a:ext uri="{FF2B5EF4-FFF2-40B4-BE49-F238E27FC236}">
                <a16:creationId xmlns:a16="http://schemas.microsoft.com/office/drawing/2014/main" id="{783C29E9-2A2A-0F38-F969-F10D6384E456}"/>
              </a:ext>
            </a:extLst>
          </p:cNvPr>
          <p:cNvSpPr txBox="1"/>
          <p:nvPr/>
        </p:nvSpPr>
        <p:spPr>
          <a:xfrm>
            <a:off x="8172660" y="5493940"/>
            <a:ext cx="3972398" cy="1569660"/>
          </a:xfrm>
          <a:prstGeom prst="rect">
            <a:avLst/>
          </a:prstGeom>
          <a:noFill/>
        </p:spPr>
        <p:txBody>
          <a:bodyPr wrap="square">
            <a:spAutoFit/>
          </a:bodyPr>
          <a:lstStyle/>
          <a:p>
            <a:pPr algn="ctr">
              <a:lnSpc>
                <a:spcPct val="120000"/>
              </a:lnSpc>
            </a:pPr>
            <a:r>
              <a:rPr lang="vi-VN"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Đĩa</a:t>
            </a:r>
            <a:r>
              <a:rPr lang="vi-VN"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petri</a:t>
            </a:r>
            <a:r>
              <a:rPr lang="vi-VN"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4000" b="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lót</a:t>
            </a:r>
            <a:r>
              <a:rPr lang="vi-VN" sz="4000" b="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bông</a:t>
            </a:r>
          </a:p>
        </p:txBody>
      </p:sp>
      <p:sp>
        <p:nvSpPr>
          <p:cNvPr id="15" name="Rectangle: Rounded Corners 14">
            <a:extLst>
              <a:ext uri="{FF2B5EF4-FFF2-40B4-BE49-F238E27FC236}">
                <a16:creationId xmlns:a16="http://schemas.microsoft.com/office/drawing/2014/main" id="{FCAC810E-1395-4393-39A6-837BBACDCA2E}"/>
              </a:ext>
            </a:extLst>
          </p:cNvPr>
          <p:cNvSpPr/>
          <p:nvPr/>
        </p:nvSpPr>
        <p:spPr>
          <a:xfrm>
            <a:off x="1905286" y="4069419"/>
            <a:ext cx="1568641" cy="878274"/>
          </a:xfrm>
          <a:prstGeom prst="roundRect">
            <a:avLst/>
          </a:prstGeom>
          <a:solidFill>
            <a:srgbClr val="E9F1F4"/>
          </a:solidFill>
          <a:ln>
            <a:solidFill>
              <a:srgbClr val="EBE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Group 16">
            <a:extLst>
              <a:ext uri="{FF2B5EF4-FFF2-40B4-BE49-F238E27FC236}">
                <a16:creationId xmlns:a16="http://schemas.microsoft.com/office/drawing/2014/main" id="{EF9611FB-16DC-9816-B609-01B874024CE1}"/>
              </a:ext>
            </a:extLst>
          </p:cNvPr>
          <p:cNvGrpSpPr/>
          <p:nvPr/>
        </p:nvGrpSpPr>
        <p:grpSpPr>
          <a:xfrm>
            <a:off x="1845544" y="3869938"/>
            <a:ext cx="1688123" cy="1135338"/>
            <a:chOff x="1845544" y="3869938"/>
            <a:chExt cx="1688123" cy="1135338"/>
          </a:xfrm>
        </p:grpSpPr>
        <p:sp>
          <p:nvSpPr>
            <p:cNvPr id="14" name="Freeform: Shape 13">
              <a:extLst>
                <a:ext uri="{FF2B5EF4-FFF2-40B4-BE49-F238E27FC236}">
                  <a16:creationId xmlns:a16="http://schemas.microsoft.com/office/drawing/2014/main" id="{C9DF2C80-BC7E-8FFE-8026-FCEFD8CD379A}"/>
                </a:ext>
              </a:extLst>
            </p:cNvPr>
            <p:cNvSpPr/>
            <p:nvPr/>
          </p:nvSpPr>
          <p:spPr>
            <a:xfrm>
              <a:off x="1845544" y="3869938"/>
              <a:ext cx="1688123" cy="373692"/>
            </a:xfrm>
            <a:custGeom>
              <a:avLst/>
              <a:gdLst>
                <a:gd name="connsiteX0" fmla="*/ 0 w 1688123"/>
                <a:gd name="connsiteY0" fmla="*/ 433754 h 433754"/>
                <a:gd name="connsiteX1" fmla="*/ 386862 w 1688123"/>
                <a:gd name="connsiteY1" fmla="*/ 58615 h 433754"/>
                <a:gd name="connsiteX2" fmla="*/ 973016 w 1688123"/>
                <a:gd name="connsiteY2" fmla="*/ 128954 h 433754"/>
                <a:gd name="connsiteX3" fmla="*/ 1688123 w 1688123"/>
                <a:gd name="connsiteY3" fmla="*/ 0 h 433754"/>
                <a:gd name="connsiteX4" fmla="*/ 1688123 w 1688123"/>
                <a:gd name="connsiteY4" fmla="*/ 0 h 43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123" h="433754">
                  <a:moveTo>
                    <a:pt x="0" y="433754"/>
                  </a:moveTo>
                  <a:cubicBezTo>
                    <a:pt x="112346" y="271584"/>
                    <a:pt x="224693" y="109415"/>
                    <a:pt x="386862" y="58615"/>
                  </a:cubicBezTo>
                  <a:cubicBezTo>
                    <a:pt x="549031" y="7815"/>
                    <a:pt x="756139" y="138723"/>
                    <a:pt x="973016" y="128954"/>
                  </a:cubicBezTo>
                  <a:cubicBezTo>
                    <a:pt x="1189893" y="119185"/>
                    <a:pt x="1688123" y="0"/>
                    <a:pt x="1688123" y="0"/>
                  </a:cubicBezTo>
                  <a:lnTo>
                    <a:pt x="1688123"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9267A84C-4E93-2BA7-4308-C570A5A86B9E}"/>
                </a:ext>
              </a:extLst>
            </p:cNvPr>
            <p:cNvSpPr/>
            <p:nvPr/>
          </p:nvSpPr>
          <p:spPr>
            <a:xfrm>
              <a:off x="2061102" y="4910536"/>
              <a:ext cx="1312985" cy="94740"/>
            </a:xfrm>
            <a:prstGeom prst="roundRect">
              <a:avLst/>
            </a:prstGeom>
            <a:solidFill>
              <a:srgbClr val="E9F1F4"/>
            </a:solidFill>
            <a:ln>
              <a:solidFill>
                <a:srgbClr val="E9F1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508736A8-08C3-3093-0739-90E47108BD3D}"/>
                </a:ext>
              </a:extLst>
            </p:cNvPr>
            <p:cNvSpPr txBox="1"/>
            <p:nvPr/>
          </p:nvSpPr>
          <p:spPr>
            <a:xfrm>
              <a:off x="2061102" y="4243630"/>
              <a:ext cx="1359785" cy="631711"/>
            </a:xfrm>
            <a:prstGeom prst="rect">
              <a:avLst/>
            </a:prstGeom>
            <a:solidFill>
              <a:srgbClr val="E9F1F4"/>
            </a:solidFill>
          </p:spPr>
          <p:txBody>
            <a:bodyPr wrap="square">
              <a:spAutoFit/>
            </a:bodyPr>
            <a:lstStyle/>
            <a:p>
              <a:pPr algn="ctr">
                <a:lnSpc>
                  <a:spcPct val="120000"/>
                </a:lnSpc>
              </a:pPr>
              <a:r>
                <a:rPr lang="vi-VN" sz="3200"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40</a:t>
              </a:r>
              <a:r>
                <a:rPr lang="vi-VN" sz="3200" baseline="30000"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0</a:t>
              </a:r>
              <a:r>
                <a:rPr lang="vi-VN" sz="3200"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C</a:t>
              </a:r>
            </a:p>
          </p:txBody>
        </p:sp>
      </p:grpSp>
      <p:pic>
        <p:nvPicPr>
          <p:cNvPr id="19" name="Picture 2" descr="Target free icon">
            <a:extLst>
              <a:ext uri="{FF2B5EF4-FFF2-40B4-BE49-F238E27FC236}">
                <a16:creationId xmlns:a16="http://schemas.microsoft.com/office/drawing/2014/main" id="{D04E4100-48BE-9EFB-48D2-A58E0D349F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6001" y="-110126"/>
            <a:ext cx="1469985" cy="146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53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1000"/>
                                        <p:tgtEl>
                                          <p:spTgt spid="2050"/>
                                        </p:tgtEl>
                                      </p:cBhvr>
                                    </p:animEffect>
                                    <p:anim calcmode="lin" valueType="num">
                                      <p:cBhvr>
                                        <p:cTn id="30" dur="1000" fill="hold"/>
                                        <p:tgtEl>
                                          <p:spTgt spid="2050"/>
                                        </p:tgtEl>
                                        <p:attrNameLst>
                                          <p:attrName>ppt_x</p:attrName>
                                        </p:attrNameLst>
                                      </p:cBhvr>
                                      <p:tavLst>
                                        <p:tav tm="0">
                                          <p:val>
                                            <p:strVal val="#ppt_x"/>
                                          </p:val>
                                        </p:tav>
                                        <p:tav tm="100000">
                                          <p:val>
                                            <p:strVal val="#ppt_x"/>
                                          </p:val>
                                        </p:tav>
                                      </p:tavLst>
                                    </p:anim>
                                    <p:anim calcmode="lin" valueType="num">
                                      <p:cBhvr>
                                        <p:cTn id="31" dur="1000" fill="hold"/>
                                        <p:tgtEl>
                                          <p:spTgt spid="205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B5789A-B94E-797B-39BF-377AAFBB226A}"/>
              </a:ext>
            </a:extLst>
          </p:cNvPr>
          <p:cNvPicPr>
            <a:picLocks noChangeAspect="1"/>
          </p:cNvPicPr>
          <p:nvPr/>
        </p:nvPicPr>
        <p:blipFill>
          <a:blip r:embed="rId2"/>
          <a:stretch>
            <a:fillRect/>
          </a:stretch>
        </p:blipFill>
        <p:spPr>
          <a:xfrm>
            <a:off x="1628775" y="1755536"/>
            <a:ext cx="8801100" cy="4863247"/>
          </a:xfrm>
          <a:prstGeom prst="rect">
            <a:avLst/>
          </a:prstGeom>
        </p:spPr>
      </p:pic>
      <p:sp>
        <p:nvSpPr>
          <p:cNvPr id="3" name="TextBox 2">
            <a:extLst>
              <a:ext uri="{FF2B5EF4-FFF2-40B4-BE49-F238E27FC236}">
                <a16:creationId xmlns:a16="http://schemas.microsoft.com/office/drawing/2014/main" id="{60A6CB17-F3D4-2EAD-7F47-12452CC34647}"/>
              </a:ext>
            </a:extLst>
          </p:cNvPr>
          <p:cNvSpPr txBox="1"/>
          <p:nvPr/>
        </p:nvSpPr>
        <p:spPr>
          <a:xfrm>
            <a:off x="522775" y="417467"/>
            <a:ext cx="6350783" cy="631711"/>
          </a:xfrm>
          <a:prstGeom prst="rect">
            <a:avLst/>
          </a:prstGeom>
          <a:noFill/>
        </p:spPr>
        <p:txBody>
          <a:bodyPr wrap="square">
            <a:spAutoFit/>
          </a:bodyPr>
          <a:lstStyle/>
          <a:p>
            <a:pPr>
              <a:lnSpc>
                <a:spcPct val="120000"/>
              </a:lnSpc>
            </a:pP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Bước</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1: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Chuẩn</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bị</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hạt</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nảy</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3200" b="1" i="1" dirty="0" err="1">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mầm</a:t>
            </a:r>
            <a:r>
              <a:rPr lang="vi-VN" sz="3200" b="1" i="1" dirty="0">
                <a:solidFill>
                  <a:srgbClr val="7030A0"/>
                </a:solidFill>
                <a:latin typeface="Times New Roman" panose="02020603050405020304" pitchFamily="18" charset="0"/>
                <a:ea typeface="#9Slide03 Roboto Condensed" panose="02000000000000000000" pitchFamily="2" charset="0"/>
                <a:cs typeface="Times New Roman" panose="02020603050405020304" pitchFamily="18" charset="0"/>
              </a:rPr>
              <a:t> </a:t>
            </a:r>
          </a:p>
        </p:txBody>
      </p:sp>
    </p:spTree>
    <p:extLst>
      <p:ext uri="{BB962C8B-B14F-4D97-AF65-F5344CB8AC3E}">
        <p14:creationId xmlns:p14="http://schemas.microsoft.com/office/powerpoint/2010/main" val="353833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2700</TotalTime>
  <Words>1415</Words>
  <Application>Microsoft Office PowerPoint</Application>
  <PresentationFormat>Widescreen</PresentationFormat>
  <Paragraphs>120</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Yu Gothic UI</vt:lpstr>
      <vt:lpstr>#9Slide03 AllRoundGothic</vt:lpstr>
      <vt:lpstr>#9Slide05 HLT Bickham Regular</vt: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Thái Bình (DNPC-TKH-KHKT.TP)</dc:creator>
  <cp:lastModifiedBy>3334</cp:lastModifiedBy>
  <cp:revision>55</cp:revision>
  <dcterms:created xsi:type="dcterms:W3CDTF">2021-12-12T22:38:07Z</dcterms:created>
  <dcterms:modified xsi:type="dcterms:W3CDTF">2024-12-04T03:15:16Z</dcterms:modified>
</cp:coreProperties>
</file>