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sldIdLst>
    <p:sldId id="265" r:id="rId3"/>
    <p:sldId id="266" r:id="rId4"/>
    <p:sldId id="256" r:id="rId5"/>
    <p:sldId id="257" r:id="rId6"/>
    <p:sldId id="258" r:id="rId7"/>
    <p:sldId id="259" r:id="rId8"/>
    <p:sldId id="268" r:id="rId9"/>
    <p:sldId id="269" r:id="rId10"/>
    <p:sldId id="298" r:id="rId11"/>
    <p:sldId id="301" r:id="rId12"/>
    <p:sldId id="302" r:id="rId13"/>
    <p:sldId id="304" r:id="rId14"/>
    <p:sldId id="303" r:id="rId15"/>
    <p:sldId id="305" r:id="rId16"/>
    <p:sldId id="306" r:id="rId17"/>
    <p:sldId id="307" r:id="rId18"/>
    <p:sldId id="308" r:id="rId19"/>
    <p:sldId id="309" r:id="rId20"/>
    <p:sldId id="311" r:id="rId21"/>
    <p:sldId id="310" r:id="rId22"/>
    <p:sldId id="300" r:id="rId23"/>
    <p:sldId id="312" r:id="rId24"/>
    <p:sldId id="313" r:id="rId25"/>
    <p:sldId id="314" r:id="rId26"/>
    <p:sldId id="315" r:id="rId27"/>
    <p:sldId id="316" r:id="rId28"/>
    <p:sldId id="264" r:id="rId29"/>
    <p:sldId id="274" r:id="rId30"/>
  </p:sldIdLst>
  <p:sldSz cx="12192000" cy="6858000"/>
  <p:notesSz cx="6858000" cy="9144000"/>
  <p:embeddedFontLst>
    <p:embeddedFont>
      <p:font typeface="Century Gothic" panose="020B0502020202020204" pitchFamily="34" charset="0"/>
      <p:regular r:id="rId31"/>
      <p:bold r:id="rId32"/>
      <p:italic r:id="rId33"/>
      <p:boldItalic r:id="rId34"/>
    </p:embeddedFont>
    <p:embeddedFont>
      <p:font typeface="Tahoma" panose="020B0604030504040204" pitchFamily="34" charset="0"/>
      <p:regular r:id="rId35"/>
      <p:bold r:id="rId36"/>
    </p:embeddedFont>
    <p:embeddedFont>
      <p:font typeface="Wingdings 3" panose="05040102010807070707" pitchFamily="18" charset="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50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24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4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29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61051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7268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39852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FF1FC-8BB6-4DBB-9940-F696B5579502}"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51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AFF1FC-8BB6-4DBB-9940-F696B5579502}"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357150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82279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50695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3887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891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9597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8478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75485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500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85416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143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1334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3792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FF1FC-8BB6-4DBB-9940-F696B557950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00268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1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79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95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94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19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181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48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11/13/2024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1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AFF1FC-8BB6-4DBB-9940-F696B5579502}" type="datetimeFigureOut">
              <a:rPr lang="en-US" smtClean="0"/>
              <a:t>11/13/2024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242359313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5.xml"/><Relationship Id="rId7"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8.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3.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3.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9557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51555"/>
            <a:ext cx="10880035" cy="1531471"/>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241282" y="3386987"/>
            <a:ext cx="3190076" cy="1200329"/>
          </a:xfrm>
          <a:prstGeom prst="rect">
            <a:avLst/>
          </a:prstGeom>
          <a:solidFill>
            <a:schemeClr val="accent1">
              <a:lumMod val="40000"/>
              <a:lumOff val="60000"/>
            </a:schemeClr>
          </a:solidFill>
        </p:spPr>
        <p:txBody>
          <a:bodyPr wrap="square" rtlCol="0">
            <a:spAutoFit/>
          </a:bodyPr>
          <a:lstStyle/>
          <a:p>
            <a:pPr algn="ctr"/>
            <a:r>
              <a:rPr lang="en-US" sz="3600" b="1" dirty="0">
                <a:effectLst/>
                <a:latin typeface="Times New Roman" panose="02020603050405020304" pitchFamily="18" charset="0"/>
                <a:ea typeface="Times New Roman" panose="02020603050405020304" pitchFamily="18" charset="0"/>
              </a:rPr>
              <a:t>NỘI DUNG BÀI HỌC</a:t>
            </a:r>
            <a:endParaRPr lang="en-US" sz="3600" dirty="0">
              <a:effectLst/>
              <a:latin typeface="Times New Roman" panose="02020603050405020304" pitchFamily="18" charset="0"/>
              <a:ea typeface="Calibri" panose="020F0502020204030204" pitchFamily="34" charset="0"/>
            </a:endParaRPr>
          </a:p>
        </p:txBody>
      </p:sp>
      <p:sp>
        <p:nvSpPr>
          <p:cNvPr id="8" name="TextBox 7"/>
          <p:cNvSpPr txBox="1"/>
          <p:nvPr/>
        </p:nvSpPr>
        <p:spPr>
          <a:xfrm>
            <a:off x="3686361" y="2466162"/>
            <a:ext cx="7882785" cy="1077218"/>
          </a:xfrm>
          <a:prstGeom prst="rect">
            <a:avLst/>
          </a:prstGeom>
          <a:solidFill>
            <a:schemeClr val="accent6">
              <a:lumMod val="60000"/>
              <a:lumOff val="40000"/>
            </a:schemeClr>
          </a:solidFill>
          <a:ln w="38100">
            <a:solidFill>
              <a:srgbClr val="FF0000"/>
            </a:solidFill>
          </a:ln>
        </p:spPr>
        <p:txBody>
          <a:bodyPr wrap="square" rtlCol="0">
            <a:spAutoFit/>
          </a:bodyPr>
          <a:lstStyle/>
          <a:p>
            <a:pPr algn="just"/>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1: </a:t>
            </a:r>
            <a:r>
              <a:rPr lang="en-US" sz="3200" b="1" dirty="0">
                <a:latin typeface="Times New Roman" panose="02020603050405020304" pitchFamily="18" charset="0"/>
                <a:cs typeface="Times New Roman" panose="02020603050405020304" pitchFamily="18" charset="0"/>
              </a:rPr>
              <a:t>T</a:t>
            </a:r>
            <a:r>
              <a:rPr lang="vi-VN" sz="3200" b="1" dirty="0">
                <a:latin typeface="Times New Roman" panose="02020603050405020304" pitchFamily="18" charset="0"/>
                <a:cs typeface="Times New Roman" panose="02020603050405020304" pitchFamily="18" charset="0"/>
              </a:rPr>
              <a:t>hực hành thí nghiệm chứng minh tinh bột được tạo thành trong quang hợp.</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D19D521-DEB8-0C69-A813-53973821C03F}"/>
              </a:ext>
            </a:extLst>
          </p:cNvPr>
          <p:cNvSpPr txBox="1"/>
          <p:nvPr/>
        </p:nvSpPr>
        <p:spPr>
          <a:xfrm>
            <a:off x="3686362" y="4458492"/>
            <a:ext cx="7882785" cy="1077218"/>
          </a:xfrm>
          <a:prstGeom prst="rect">
            <a:avLst/>
          </a:prstGeom>
          <a:solidFill>
            <a:schemeClr val="accent4">
              <a:lumMod val="40000"/>
              <a:lumOff val="60000"/>
            </a:schemeClr>
          </a:solidFill>
          <a:ln w="38100">
            <a:solidFill>
              <a:srgbClr val="FF0000"/>
            </a:solidFill>
          </a:ln>
        </p:spPr>
        <p:txBody>
          <a:bodyPr wrap="square" rtlCol="0">
            <a:spAutoFit/>
          </a:bodyPr>
          <a:lstStyle/>
          <a:p>
            <a:pPr algn="just"/>
            <a:r>
              <a:rPr lang="vi-VN" sz="3200" b="1" dirty="0"/>
              <a:t>2: </a:t>
            </a:r>
            <a:r>
              <a:rPr lang="en-US" sz="3200" b="1" dirty="0"/>
              <a:t>T</a:t>
            </a:r>
            <a:r>
              <a:rPr lang="vi-VN" sz="3200" b="1" dirty="0"/>
              <a:t>hực hành thí nghiệm chứng minh quang hợp giải phóng khí oxygen.</a:t>
            </a:r>
            <a:endParaRPr lang="en-US" sz="3200" dirty="0"/>
          </a:p>
        </p:txBody>
      </p:sp>
    </p:spTree>
    <p:extLst>
      <p:ext uri="{BB962C8B-B14F-4D97-AF65-F5344CB8AC3E}">
        <p14:creationId xmlns:p14="http://schemas.microsoft.com/office/powerpoint/2010/main" val="126817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530655" y="595370"/>
            <a:ext cx="11494564" cy="1569660"/>
          </a:xfrm>
          <a:prstGeom prst="rect">
            <a:avLst/>
          </a:prstGeom>
          <a:noFill/>
          <a:ln w="38100">
            <a:solidFill>
              <a:srgbClr val="FF0000"/>
            </a:solidFill>
          </a:ln>
        </p:spPr>
        <p:txBody>
          <a:bodyPr wrap="square" rtlCol="0">
            <a:spAutoFit/>
          </a:bodyPr>
          <a:lstStyle/>
          <a:p>
            <a:pPr algn="just"/>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b="1" dirty="0">
                <a:latin typeface="+mj-lt"/>
              </a:rPr>
              <a:t>1: thực hành thí nghiệm chứng minh tinh bột được tạo thành trong quang hợp.</a:t>
            </a:r>
            <a:endParaRPr lang="en-US" sz="2800" dirty="0">
              <a:latin typeface="+mj-lt"/>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512277" y="2462912"/>
            <a:ext cx="11607209" cy="1293944"/>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a:t>
            </a:r>
            <a:r>
              <a:rPr lang="en-US" sz="3200" i="1" dirty="0">
                <a:latin typeface="Times New Roman" panose="02020603050405020304" pitchFamily="18" charset="0"/>
                <a:ea typeface="Arial" panose="020B0604020202020204" pitchFamily="34" charset="0"/>
                <a:cs typeface="Arial" panose="020B0604020202020204" pitchFamily="34" charset="0"/>
              </a:rPr>
              <a:t>N</a:t>
            </a:r>
            <a:r>
              <a:rPr lang="vi-VN" sz="3200" i="1" dirty="0">
                <a:effectLst/>
                <a:latin typeface="Times New Roman" panose="02020603050405020304" pitchFamily="18" charset="0"/>
                <a:ea typeface="Arial" panose="020B0604020202020204" pitchFamily="34" charset="0"/>
                <a:cs typeface="Arial" panose="020B0604020202020204" pitchFamily="34" charset="0"/>
              </a:rPr>
              <a:t>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12277" y="3823268"/>
            <a:ext cx="11602843" cy="2677656"/>
          </a:xfrm>
          <a:prstGeom prst="rect">
            <a:avLst/>
          </a:prstGeom>
          <a:noFill/>
        </p:spPr>
        <p:txBody>
          <a:bodyPr wrap="square">
            <a:spAutoFit/>
          </a:bodyPr>
          <a:lstStyle/>
          <a:p>
            <a:pPr algn="just"/>
            <a:r>
              <a:rPr lang="vi-VN" sz="2800" dirty="0">
                <a:latin typeface="+mj-lt"/>
              </a:rPr>
              <a:t>+ Thiết bị, dụng cụ: Cốc thủy tinh, ống nghiệm, đĩa Petri, đèn cồn, nước ấm (khoảng 40</a:t>
            </a:r>
            <a:r>
              <a:rPr lang="vi-VN" sz="2800" baseline="30000" dirty="0">
                <a:latin typeface="+mj-lt"/>
              </a:rPr>
              <a:t>0)</a:t>
            </a:r>
            <a:r>
              <a:rPr lang="vi-VN" sz="2800" dirty="0">
                <a:latin typeface="+mj-lt"/>
              </a:rPr>
              <a:t>, giá thí nghiệm (hoặc kiềng sắt, lưới ami-ăng).</a:t>
            </a:r>
            <a:endParaRPr lang="en-US" sz="2800" dirty="0">
              <a:latin typeface="+mj-lt"/>
            </a:endParaRPr>
          </a:p>
          <a:p>
            <a:pPr algn="just"/>
            <a:r>
              <a:rPr lang="vi-VN" sz="2800" dirty="0">
                <a:latin typeface="+mj-lt"/>
              </a:rPr>
              <a:t>+ Mẫu vật (chuẩn bị ở nhà): cây khoai lang (Đã để trong bóng tối 2 ngày, dùng băng keo bịt kín 1 phần lá ở cả 2 mặt để ra chỗ nắng hoặc để dưới đèn điện từ 4 đến 6 giờ).</a:t>
            </a:r>
            <a:endParaRPr lang="en-US" sz="2800" dirty="0">
              <a:latin typeface="+mj-lt"/>
            </a:endParaRPr>
          </a:p>
          <a:p>
            <a:pPr algn="just"/>
            <a:r>
              <a:rPr lang="vi-VN" sz="2800" dirty="0">
                <a:latin typeface="+mj-lt"/>
              </a:rPr>
              <a:t>+ Hóa chất: Cồn 90</a:t>
            </a:r>
            <a:r>
              <a:rPr lang="vi-VN" sz="2800" baseline="30000" dirty="0">
                <a:latin typeface="+mj-lt"/>
              </a:rPr>
              <a:t>0</a:t>
            </a:r>
            <a:r>
              <a:rPr lang="vi-VN" sz="2800" dirty="0">
                <a:latin typeface="+mj-lt"/>
              </a:rPr>
              <a:t>; dung dịch iodine.</a:t>
            </a:r>
            <a:endParaRPr lang="en-US" sz="28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98882"/>
            <a:ext cx="689113" cy="813539"/>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330501"/>
            <a:ext cx="530655" cy="1249509"/>
          </a:xfrm>
          <a:prstGeom prst="rect">
            <a:avLst/>
          </a:prstGeom>
        </p:spPr>
      </p:pic>
    </p:spTree>
    <p:extLst>
      <p:ext uri="{BB962C8B-B14F-4D97-AF65-F5344CB8AC3E}">
        <p14:creationId xmlns:p14="http://schemas.microsoft.com/office/powerpoint/2010/main" val="221583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1">
            <a:hlinkClick r:id="" action="ppaction://media"/>
            <a:extLst>
              <a:ext uri="{FF2B5EF4-FFF2-40B4-BE49-F238E27FC236}">
                <a16:creationId xmlns:a16="http://schemas.microsoft.com/office/drawing/2014/main" id="{833240AA-53A3-50C0-09B8-1B21B7DFCF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 y="0"/>
            <a:ext cx="11765279" cy="5760719"/>
          </a:xfrm>
          <a:prstGeom prst="rect">
            <a:avLst/>
          </a:prstGeom>
        </p:spPr>
      </p:pic>
    </p:spTree>
    <p:extLst>
      <p:ext uri="{BB962C8B-B14F-4D97-AF65-F5344CB8AC3E}">
        <p14:creationId xmlns:p14="http://schemas.microsoft.com/office/powerpoint/2010/main" val="24085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23" y="734427"/>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733779" y="734427"/>
            <a:ext cx="11243733" cy="899670"/>
          </a:xfrm>
          <a:prstGeom prst="rect">
            <a:avLst/>
          </a:prstGeom>
          <a:noFill/>
        </p:spPr>
        <p:txBody>
          <a:bodyPr wrap="square">
            <a:spAutoFit/>
          </a:bodyPr>
          <a:lstStyle/>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a:effectLst/>
                <a:latin typeface="Times New Roman" panose="02020603050405020304" pitchFamily="18" charset="0"/>
                <a:ea typeface="Arial" panose="020B0604020202020204" pitchFamily="34" charset="0"/>
                <a:cs typeface="Arial" panose="020B0604020202020204" pitchFamily="34" charset="0"/>
              </a:rPr>
              <a:t>C</a:t>
            </a:r>
            <a:r>
              <a:rPr lang="vi-VN" sz="3200" dirty="0">
                <a:effectLst/>
                <a:latin typeface="Times New Roman" panose="02020603050405020304" pitchFamily="18" charset="0"/>
                <a:ea typeface="Arial" panose="020B0604020202020204" pitchFamily="34" charset="0"/>
                <a:cs typeface="Arial" panose="020B0604020202020204" pitchFamily="34" charset="0"/>
              </a:rPr>
              <a:t>ác nhóm làm thí nghiệm và hoàn 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3381550511"/>
              </p:ext>
            </p:extLst>
          </p:nvPr>
        </p:nvGraphicFramePr>
        <p:xfrm>
          <a:off x="135468" y="2578948"/>
          <a:ext cx="11842044" cy="4231400"/>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just">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6823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133768838"/>
              </p:ext>
            </p:extLst>
          </p:nvPr>
        </p:nvGraphicFramePr>
        <p:xfrm>
          <a:off x="135468" y="1528770"/>
          <a:ext cx="11842044" cy="5184823"/>
        </p:xfrm>
        <a:graphic>
          <a:graphicData uri="http://schemas.openxmlformats.org/drawingml/2006/table">
            <a:tbl>
              <a:tblPr firstRow="1" firstCol="1" bandRow="1">
                <a:tableStyleId>{5C22544A-7EE6-4342-B048-85BDC9FD1C3A}</a:tableStyleId>
              </a:tblPr>
              <a:tblGrid>
                <a:gridCol w="3480788">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just">
                        <a:lnSpc>
                          <a:spcPct val="122000"/>
                        </a:lnSpc>
                        <a:tabLst>
                          <a:tab pos="4862830" algn="l"/>
                        </a:tabLst>
                      </a:pPr>
                      <a:r>
                        <a:rPr lang="vi-VN" sz="3200" dirty="0">
                          <a:effectLst/>
                          <a:latin typeface="Times New Roman" panose="02020603050405020304" pitchFamily="18" charset="0"/>
                          <a:cs typeface="Times New Roman" panose="02020603050405020304" pitchFamily="18" charset="0"/>
                        </a:rPr>
                        <a:t>Thí nghiệm chứng minh tinh bột được tạo thành trong quang hợp.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vi-VN" sz="4800" kern="1200" dirty="0">
                          <a:solidFill>
                            <a:schemeClr val="dk1"/>
                          </a:solidFill>
                          <a:effectLst/>
                          <a:latin typeface="+mj-lt"/>
                          <a:ea typeface="+mn-ea"/>
                          <a:cs typeface="+mn-cs"/>
                        </a:rPr>
                        <a:t>Phần lá bị bịt kín bởi băng giấy đen không có màu xanh tím khi nhúng lá vào dung dịch iodine; các phần lá không bị bịt băng giấy đen thì có màu xanh tím.</a:t>
                      </a:r>
                      <a:endParaRPr lang="en-US" sz="48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13815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670265"/>
          </a:xfrm>
          <a:prstGeom prst="rect">
            <a:avLst/>
          </a:prstGeom>
          <a:noFill/>
        </p:spPr>
        <p:txBody>
          <a:bodyPr wrap="square">
            <a:spAutoFit/>
          </a:bodyPr>
          <a:lstStyle/>
          <a:p>
            <a:pPr algn="just">
              <a:lnSpc>
                <a:spcPct val="122000"/>
              </a:lnSpc>
            </a:pP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4400" i="1" dirty="0">
                <a:effectLst/>
                <a:latin typeface="Times New Roman" panose="02020603050405020304" pitchFamily="18" charset="0"/>
                <a:ea typeface="Calibri" panose="020F0502020204030204" pitchFamily="34" charset="0"/>
                <a:cs typeface="Times New Roman" panose="02020603050405020304" pitchFamily="18" charset="0"/>
              </a:rPr>
              <a:t> Mục đích của việc sử dụng băng giấy đen bịt kín một phần lá ở cả hai mặt là gì?</a:t>
            </a:r>
            <a:endParaRPr lang="en-US" sz="4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Mục đích của việc sử dụng băng giấy đen bịt kín một phần lá ở cả hai mặt là để phần lá bị kín không nhận được ánh sáng như vậy diệp lục sẽ không hấp thụ được ánh sáng.</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19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783771" y="219695"/>
            <a:ext cx="11247119" cy="2729080"/>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2.</a:t>
            </a:r>
            <a:r>
              <a:rPr lang="vi-VN" sz="4800" i="1" dirty="0">
                <a:effectLst/>
                <a:latin typeface="Times New Roman" panose="02020603050405020304" pitchFamily="18" charset="0"/>
                <a:ea typeface="Calibri" panose="020F0502020204030204" pitchFamily="34" charset="0"/>
                <a:cs typeface="Arial" panose="020B0604020202020204" pitchFamily="34" charset="0"/>
              </a:rPr>
              <a:t> Cho chiếc lá đã bỏ băng giây đen vào cốc có cồn 90</a:t>
            </a:r>
            <a:r>
              <a:rPr lang="vi-VN" sz="4800" i="1" baseline="30000" dirty="0">
                <a:effectLst/>
                <a:latin typeface="Times New Roman" panose="02020603050405020304" pitchFamily="18" charset="0"/>
                <a:ea typeface="Calibri" panose="020F0502020204030204" pitchFamily="34" charset="0"/>
                <a:cs typeface="Arial" panose="020B0604020202020204" pitchFamily="34" charset="0"/>
              </a:rPr>
              <a:t>0</a:t>
            </a:r>
            <a:r>
              <a:rPr lang="vi-VN" sz="4800" i="1" dirty="0">
                <a:effectLst/>
                <a:latin typeface="Times New Roman" panose="02020603050405020304" pitchFamily="18" charset="0"/>
                <a:ea typeface="Calibri" panose="020F0502020204030204" pitchFamily="34" charset="0"/>
                <a:cs typeface="Arial" panose="020B0604020202020204" pitchFamily="34" charset="0"/>
              </a:rPr>
              <a:t>, đun sôi cách thủy có tác dụng gì?</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77F0DB-D699-154D-9278-2EF5DC8BF202}"/>
              </a:ext>
            </a:extLst>
          </p:cNvPr>
          <p:cNvSpPr txBox="1"/>
          <p:nvPr/>
        </p:nvSpPr>
        <p:spPr>
          <a:xfrm>
            <a:off x="130629" y="3057424"/>
            <a:ext cx="11900261" cy="2729080"/>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Cho chiếc lá đã bỏ băng giấy đen vào cốc có cồn 90</a:t>
            </a:r>
            <a:r>
              <a:rPr lang="vi-VN" sz="4800" baseline="30000" dirty="0">
                <a:effectLst/>
                <a:latin typeface="Times New Roman" panose="02020603050405020304" pitchFamily="18" charset="0"/>
                <a:ea typeface="Arial" panose="020B0604020202020204" pitchFamily="34" charset="0"/>
                <a:cs typeface="Arial" panose="020B0604020202020204" pitchFamily="34" charset="0"/>
              </a:rPr>
              <a:t>0</a:t>
            </a:r>
            <a:r>
              <a:rPr lang="vi-VN" sz="4800" dirty="0">
                <a:effectLst/>
                <a:latin typeface="Times New Roman" panose="02020603050405020304" pitchFamily="18" charset="0"/>
                <a:ea typeface="Arial" panose="020B0604020202020204" pitchFamily="34" charset="0"/>
                <a:cs typeface="Arial" panose="020B0604020202020204" pitchFamily="34" charset="0"/>
              </a:rPr>
              <a:t> đun sôi cách thủy có tác dụng phá hủy cấu trúc và tính chất của diệp lục.</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22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01337" y="219695"/>
            <a:ext cx="11025051" cy="1827936"/>
          </a:xfrm>
          <a:prstGeom prst="rect">
            <a:avLst/>
          </a:prstGeom>
          <a:noFill/>
        </p:spPr>
        <p:txBody>
          <a:bodyPr wrap="square">
            <a:spAutoFit/>
          </a:bodyPr>
          <a:lstStyle/>
          <a:p>
            <a:pPr algn="just">
              <a:lnSpc>
                <a:spcPct val="122000"/>
              </a:lnSpc>
            </a:pPr>
            <a:r>
              <a:rPr lang="en-US" sz="4800" i="1" dirty="0">
                <a:effectLst/>
                <a:latin typeface="Times New Roman" panose="02020603050405020304" pitchFamily="18" charset="0"/>
                <a:ea typeface="Calibri" panose="020F0502020204030204" pitchFamily="34" charset="0"/>
                <a:cs typeface="Arial" panose="020B0604020202020204" pitchFamily="34" charset="0"/>
              </a:rPr>
              <a:t>3.</a:t>
            </a:r>
            <a:r>
              <a:rPr lang="vi-VN" sz="4800" i="1" dirty="0">
                <a:effectLst/>
                <a:latin typeface="Times New Roman" panose="02020603050405020304" pitchFamily="18" charset="0"/>
                <a:ea typeface="Calibri" panose="020F0502020204030204" pitchFamily="34" charset="0"/>
                <a:cs typeface="Arial" panose="020B0604020202020204" pitchFamily="34" charset="0"/>
              </a:rPr>
              <a:t> Tinh bột được tạo thành ở phần nào của lá trong thí nghiệm trên? Vì sao em biết?</a:t>
            </a:r>
            <a:endParaRPr lang="en-US" sz="4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E1FE7A-2F69-DCBF-D703-2F835B0FBD43}"/>
              </a:ext>
            </a:extLst>
          </p:cNvPr>
          <p:cNvSpPr txBox="1"/>
          <p:nvPr/>
        </p:nvSpPr>
        <p:spPr>
          <a:xfrm>
            <a:off x="156754" y="2888468"/>
            <a:ext cx="11769634"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Tinh bột được tạo thành ở phần lá không bị bịt băng giấy đen vì khi nhúng lá thí nghiệm vào dung dịch iodine thì phần đó có màu xanh tím.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35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000000"/>
                </a:solidFill>
                <a:effectLst/>
                <a:latin typeface="Times New Roman" panose="02020603050405020304" pitchFamily="18" charset="0"/>
                <a:ea typeface="Calibri" panose="020F0502020204030204" pitchFamily="34" charset="0"/>
              </a:rPr>
              <a:t>Tinh bột là sản phẩm của quang hợp.</a:t>
            </a:r>
            <a:endParaRPr lang="en-US" sz="5400" dirty="0"/>
          </a:p>
        </p:txBody>
      </p:sp>
    </p:spTree>
    <p:extLst>
      <p:ext uri="{BB962C8B-B14F-4D97-AF65-F5344CB8AC3E}">
        <p14:creationId xmlns:p14="http://schemas.microsoft.com/office/powerpoint/2010/main" val="2786967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9113" y="145774"/>
            <a:ext cx="10880035" cy="115294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BÀI 24: THỰC HÀNH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2000"/>
              </a:lnSpc>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CHỨNG MINH QUANG HỢP Ở CÂY XANH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0" y="1277686"/>
            <a:ext cx="12025219" cy="1754326"/>
          </a:xfrm>
          <a:prstGeom prst="rect">
            <a:avLst/>
          </a:prstGeom>
          <a:noFill/>
          <a:ln w="38100">
            <a:solidFill>
              <a:srgbClr val="FF0000"/>
            </a:solidFill>
          </a:ln>
        </p:spPr>
        <p:txBody>
          <a:bodyPr wrap="square" rtlCol="0">
            <a:sp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a:latin typeface="Times New Roman" panose="02020603050405020304" pitchFamily="18" charset="0"/>
                <a:cs typeface="Times New Roman" panose="02020603050405020304" pitchFamily="18" charset="0"/>
              </a:rPr>
              <a:t>2</a:t>
            </a:r>
            <a:r>
              <a:rPr lang="vi-VN" sz="3600" b="1" dirty="0">
                <a:latin typeface="Times New Roman" panose="02020603050405020304" pitchFamily="18" charset="0"/>
                <a:cs typeface="Times New Roman" panose="02020603050405020304" pitchFamily="18" charset="0"/>
              </a:rPr>
              <a:t>: Thực Hành Thí Nghiệm Chứng Minh Quang Hợp Giải Phóng Khí Oxygen.</a:t>
            </a:r>
            <a:endParaRPr lang="en-US" sz="3600" dirty="0">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D4B5FD44-18E1-0B32-FF94-CA558DB4B7F4}"/>
              </a:ext>
            </a:extLst>
          </p:cNvPr>
          <p:cNvSpPr txBox="1"/>
          <p:nvPr/>
        </p:nvSpPr>
        <p:spPr>
          <a:xfrm>
            <a:off x="418009" y="3021130"/>
            <a:ext cx="11607209" cy="1249509"/>
          </a:xfrm>
          <a:prstGeom prst="rect">
            <a:avLst/>
          </a:prstGeom>
          <a:noFill/>
        </p:spPr>
        <p:txBody>
          <a:bodyPr wrap="square">
            <a:spAutoFit/>
          </a:bodyPr>
          <a:lstStyle/>
          <a:p>
            <a:pPr algn="just">
              <a:lnSpc>
                <a:spcPct val="122000"/>
              </a:lnSpc>
              <a:tabLst>
                <a:tab pos="450215" algn="l"/>
              </a:tabLst>
            </a:pPr>
            <a:r>
              <a:rPr lang="vi-VN" sz="3200" i="1" dirty="0">
                <a:effectLst/>
                <a:latin typeface="Times New Roman" panose="02020603050405020304" pitchFamily="18" charset="0"/>
                <a:ea typeface="Arial" panose="020B0604020202020204" pitchFamily="34" charset="0"/>
                <a:cs typeface="Arial" panose="020B0604020202020204" pitchFamily="34" charset="0"/>
              </a:rPr>
              <a:t>- GV yêu cầu HS nghiên cứu thông tin SGK</a:t>
            </a:r>
            <a:r>
              <a:rPr lang="en-US" sz="3200" i="1" dirty="0">
                <a:effectLst/>
                <a:latin typeface="Times New Roman" panose="02020603050405020304" pitchFamily="18" charset="0"/>
                <a:ea typeface="Arial" panose="020B0604020202020204" pitchFamily="34" charset="0"/>
                <a:cs typeface="Arial" panose="020B0604020202020204" pitchFamily="34" charset="0"/>
              </a:rPr>
              <a:t> </a:t>
            </a:r>
            <a:r>
              <a:rPr lang="vi-VN" sz="3200" i="1" dirty="0">
                <a:effectLst/>
                <a:latin typeface="Times New Roman" panose="02020603050405020304" pitchFamily="18" charset="0"/>
                <a:ea typeface="Arial" panose="020B0604020202020204" pitchFamily="34" charset="0"/>
                <a:cs typeface="Arial" panose="020B0604020202020204" pitchFamily="34" charset="0"/>
              </a:rPr>
              <a:t>cho biết: Nêu thiết bị, dụng cụ và mẫu vật để tiến hành thí nghiệm.</a:t>
            </a:r>
            <a:endParaRPr lang="en-US" sz="32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56EDDE-5AAB-320B-9D37-64816DAA476B}"/>
              </a:ext>
            </a:extLst>
          </p:cNvPr>
          <p:cNvSpPr txBox="1"/>
          <p:nvPr/>
        </p:nvSpPr>
        <p:spPr>
          <a:xfrm>
            <a:off x="589156" y="4475336"/>
            <a:ext cx="11602843" cy="1938992"/>
          </a:xfrm>
          <a:prstGeom prst="rect">
            <a:avLst/>
          </a:prstGeom>
          <a:noFill/>
        </p:spPr>
        <p:txBody>
          <a:bodyPr wrap="square">
            <a:spAutoFit/>
          </a:bodyPr>
          <a:lstStyle/>
          <a:p>
            <a:pPr algn="just"/>
            <a:r>
              <a:rPr lang="vi-VN" sz="4000" dirty="0">
                <a:latin typeface="+mj-lt"/>
              </a:rPr>
              <a:t>+ Thiết bị, dụng cụ: Cốc thủy tinh, ống nghiệm, giấy đen, que đóm.</a:t>
            </a:r>
            <a:endParaRPr lang="en-US" sz="4000" dirty="0">
              <a:latin typeface="+mj-lt"/>
            </a:endParaRPr>
          </a:p>
          <a:p>
            <a:pPr algn="just"/>
            <a:r>
              <a:rPr lang="vi-VN" sz="4000" dirty="0">
                <a:latin typeface="+mj-lt"/>
              </a:rPr>
              <a:t>+ Mẫu vật: 2 cành rong đuôi chó.</a:t>
            </a:r>
            <a:endParaRPr lang="en-US" sz="4000" dirty="0">
              <a:latin typeface="+mj-lt"/>
            </a:endParaRPr>
          </a:p>
        </p:txBody>
      </p:sp>
      <p:pic>
        <p:nvPicPr>
          <p:cNvPr id="10" name="Graphic 9" descr="Marketing with solid fill">
            <a:extLst>
              <a:ext uri="{FF2B5EF4-FFF2-40B4-BE49-F238E27FC236}">
                <a16:creationId xmlns:a16="http://schemas.microsoft.com/office/drawing/2014/main" id="{B0DD8667-B57B-A57E-F2A4-03C119AC1E4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3161279"/>
            <a:ext cx="689113" cy="744252"/>
          </a:xfrm>
          <a:prstGeom prst="rect">
            <a:avLst/>
          </a:prstGeom>
        </p:spPr>
      </p:pic>
      <p:pic>
        <p:nvPicPr>
          <p:cNvPr id="12" name="Graphic 11" descr="User with solid fill">
            <a:extLst>
              <a:ext uri="{FF2B5EF4-FFF2-40B4-BE49-F238E27FC236}">
                <a16:creationId xmlns:a16="http://schemas.microsoft.com/office/drawing/2014/main" id="{772DF60E-DB6E-9163-E84A-4B44A6A88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616" y="4754708"/>
            <a:ext cx="530655" cy="1249509"/>
          </a:xfrm>
          <a:prstGeom prst="rect">
            <a:avLst/>
          </a:prstGeom>
        </p:spPr>
      </p:pic>
    </p:spTree>
    <p:extLst>
      <p:ext uri="{BB962C8B-B14F-4D97-AF65-F5344CB8AC3E}">
        <p14:creationId xmlns:p14="http://schemas.microsoft.com/office/powerpoint/2010/main" val="3513962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1000"/>
                                        <p:tgtEl>
                                          <p:spTgt spid="9">
                                            <p:txEl>
                                              <p:pRg st="1" end="1"/>
                                            </p:txEl>
                                          </p:spTgt>
                                        </p:tgtEl>
                                      </p:cBhvr>
                                    </p:animEffect>
                                    <p:anim calcmode="lin" valueType="num">
                                      <p:cBhvr>
                                        <p:cTn id="3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1863" y="65345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NGÔI SAO MAY MẮN</a:t>
            </a:r>
          </a:p>
        </p:txBody>
      </p:sp>
      <p:sp>
        <p:nvSpPr>
          <p:cNvPr id="7" name="TextBox 6"/>
          <p:cNvSpPr txBox="1"/>
          <p:nvPr/>
        </p:nvSpPr>
        <p:spPr>
          <a:xfrm>
            <a:off x="966651" y="4501303"/>
            <a:ext cx="8007532" cy="1754326"/>
          </a:xfrm>
          <a:prstGeom prst="rect">
            <a:avLst/>
          </a:prstGeom>
          <a:noFill/>
        </p:spPr>
        <p:txBody>
          <a:bodyPr wrap="square" rtlCol="0">
            <a:spAutoFit/>
          </a:bodyPr>
          <a:lstStyle/>
          <a:p>
            <a:pPr algn="just"/>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Luật</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u="sng" dirty="0" err="1">
                <a:solidFill>
                  <a:srgbClr val="FF0000"/>
                </a:solidFill>
                <a:latin typeface="Tahoma" panose="020B0604030504040204" pitchFamily="34" charset="0"/>
                <a:ea typeface="Tahoma" panose="020B0604030504040204" pitchFamily="34" charset="0"/>
                <a:cs typeface="Tahoma" panose="020B0604030504040204" pitchFamily="34" charset="0"/>
              </a:rPr>
              <a:t>chơi</a:t>
            </a:r>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Mỗi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học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chọn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ngôi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sao</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may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mắn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hỏi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trả</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lời</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đúng</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được</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1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phần</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quà</a:t>
            </a:r>
            <a:endPar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0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arketing with solid fill">
            <a:extLst>
              <a:ext uri="{FF2B5EF4-FFF2-40B4-BE49-F238E27FC236}">
                <a16:creationId xmlns:a16="http://schemas.microsoft.com/office/drawing/2014/main" id="{D7CC8227-2BB9-E181-5931-FDA89786A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4" name="TextBox 3">
            <a:extLst>
              <a:ext uri="{FF2B5EF4-FFF2-40B4-BE49-F238E27FC236}">
                <a16:creationId xmlns:a16="http://schemas.microsoft.com/office/drawing/2014/main" id="{0EE9DC05-B3C7-FE3A-D056-446CFD48D180}"/>
              </a:ext>
            </a:extLst>
          </p:cNvPr>
          <p:cNvSpPr txBox="1"/>
          <p:nvPr/>
        </p:nvSpPr>
        <p:spPr>
          <a:xfrm>
            <a:off x="812800" y="102557"/>
            <a:ext cx="11243733" cy="2808910"/>
          </a:xfrm>
          <a:prstGeom prst="rect">
            <a:avLst/>
          </a:prstGeom>
          <a:noFill/>
        </p:spPr>
        <p:txBody>
          <a:bodyPr wrap="square">
            <a:spAutoFit/>
          </a:bodyPr>
          <a:lstStyle/>
          <a:p>
            <a:r>
              <a:rPr lang="vi-VN" sz="3200" dirty="0">
                <a:latin typeface="+mj-lt"/>
              </a:rPr>
              <a:t>- GV chiếu video thí nghiệm chứng minh quang hợp giải phóng khí oxygen.</a:t>
            </a:r>
            <a:endParaRPr lang="en-US" sz="3200" dirty="0">
              <a:latin typeface="+mj-lt"/>
            </a:endParaRPr>
          </a:p>
          <a:p>
            <a:pPr algn="just">
              <a:lnSpc>
                <a:spcPct val="122000"/>
              </a:lnSpc>
              <a:tabLst>
                <a:tab pos="45021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GV yêu cầu các nhóm làm thí nghiệm và hoàn thành nội dung  trong bảng</a:t>
            </a:r>
            <a:r>
              <a:rPr lang="en-US" sz="3200" dirty="0">
                <a:effectLst/>
                <a:latin typeface="Times New Roman" panose="02020603050405020304" pitchFamily="18" charset="0"/>
                <a:ea typeface="Arial" panose="020B0604020202020204" pitchFamily="34" charset="0"/>
                <a:cs typeface="Arial" panose="020B0604020202020204" pitchFamily="34" charset="0"/>
              </a:rPr>
              <a:t> </a:t>
            </a:r>
            <a:r>
              <a:rPr lang="en-US" sz="3200" dirty="0" err="1">
                <a:effectLst/>
                <a:latin typeface="Times New Roman" panose="02020603050405020304" pitchFamily="18" charset="0"/>
                <a:ea typeface="Arial" panose="020B0604020202020204" pitchFamily="34" charset="0"/>
                <a:cs typeface="Arial" panose="020B0604020202020204" pitchFamily="34" charset="0"/>
              </a:rPr>
              <a:t>sau</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dirty="0">
              <a:latin typeface="Times New Roman" panose="02020603050405020304" pitchFamily="18" charset="0"/>
              <a:ea typeface="Calibri" panose="020F0502020204030204" pitchFamily="34" charset="0"/>
              <a:cs typeface="Arial" panose="020B0604020202020204" pitchFamily="34" charset="0"/>
            </a:endParaRPr>
          </a:p>
          <a:p>
            <a:pPr marL="171450" indent="-171450" algn="just">
              <a:lnSpc>
                <a:spcPct val="122000"/>
              </a:lnSpc>
              <a:buFontTx/>
              <a:buChar char="-"/>
              <a:tabLst>
                <a:tab pos="450215" algn="l"/>
              </a:tabLst>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5C8BA3F-A891-91F5-F69C-9FA3090817AF}"/>
              </a:ext>
            </a:extLst>
          </p:cNvPr>
          <p:cNvGraphicFramePr>
            <a:graphicFrameLocks noGrp="1"/>
          </p:cNvGraphicFramePr>
          <p:nvPr>
            <p:extLst>
              <p:ext uri="{D42A27DB-BD31-4B8C-83A1-F6EECF244321}">
                <p14:modId xmlns:p14="http://schemas.microsoft.com/office/powerpoint/2010/main" val="2187694245"/>
              </p:ext>
            </p:extLst>
          </p:nvPr>
        </p:nvGraphicFramePr>
        <p:xfrm>
          <a:off x="287383" y="2578948"/>
          <a:ext cx="11690129" cy="4177933"/>
        </p:xfrm>
        <a:graphic>
          <a:graphicData uri="http://schemas.openxmlformats.org/drawingml/2006/table">
            <a:tbl>
              <a:tblPr firstRow="1" firstCol="1" bandRow="1">
                <a:tableStyleId>{5C22544A-7EE6-4342-B048-85BDC9FD1C3A}</a:tableStyleId>
              </a:tblPr>
              <a:tblGrid>
                <a:gridCol w="3328873">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478953">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3636405">
                <a:tc>
                  <a:txBody>
                    <a:bodyPr/>
                    <a:lstStyle/>
                    <a:p>
                      <a:pPr algn="just">
                        <a:lnSpc>
                          <a:spcPct val="122000"/>
                        </a:lnSpc>
                        <a:tabLst>
                          <a:tab pos="4862830" algn="l"/>
                        </a:tabLst>
                      </a:pPr>
                      <a:r>
                        <a:rPr lang="vi-VN" sz="3200" b="1" kern="1200" dirty="0">
                          <a:solidFill>
                            <a:schemeClr val="lt1"/>
                          </a:solidFill>
                          <a:effectLst/>
                          <a:latin typeface="+mn-lt"/>
                          <a:ea typeface="+mn-ea"/>
                          <a:cs typeface="+mn-cs"/>
                        </a:rPr>
                        <a:t>Thí nghiệm chứng minh quang hợp</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giải</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phóng</a:t>
                      </a:r>
                      <a:r>
                        <a:rPr lang="en-US" sz="3200" b="1" kern="1200" dirty="0">
                          <a:solidFill>
                            <a:schemeClr val="lt1"/>
                          </a:solidFill>
                          <a:effectLst/>
                          <a:latin typeface="+mn-lt"/>
                          <a:ea typeface="+mn-ea"/>
                          <a:cs typeface="+mn-cs"/>
                        </a:rPr>
                        <a:t> </a:t>
                      </a:r>
                      <a:r>
                        <a:rPr lang="en-US" sz="3200" b="1" kern="1200" dirty="0" err="1">
                          <a:solidFill>
                            <a:schemeClr val="lt1"/>
                          </a:solidFill>
                          <a:effectLst/>
                          <a:latin typeface="+mn-lt"/>
                          <a:ea typeface="+mn-ea"/>
                          <a:cs typeface="+mn-cs"/>
                        </a:rPr>
                        <a:t>khí</a:t>
                      </a:r>
                      <a:r>
                        <a:rPr lang="en-US" sz="3200" b="1" kern="1200" dirty="0">
                          <a:solidFill>
                            <a:schemeClr val="lt1"/>
                          </a:solidFill>
                          <a:effectLst/>
                          <a:latin typeface="+mn-lt"/>
                          <a:ea typeface="+mn-ea"/>
                          <a:cs typeface="+mn-cs"/>
                        </a:rPr>
                        <a:t> oxygen</a:t>
                      </a:r>
                      <a:r>
                        <a:rPr lang="vi-VN" sz="3200" b="1" kern="1200" dirty="0">
                          <a:solidFill>
                            <a:schemeClr val="lt1"/>
                          </a:solidFill>
                          <a:effectLst/>
                          <a:latin typeface="+mn-lt"/>
                          <a:ea typeface="+mn-ea"/>
                          <a:cs typeface="+mn-cs"/>
                        </a:rPr>
                        <a:t>.</a:t>
                      </a:r>
                      <a:endParaRPr lang="en-US" sz="3200" b="1" kern="1200" dirty="0">
                        <a:solidFill>
                          <a:schemeClr val="lt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2000"/>
                        </a:lnSpc>
                      </a:pPr>
                      <a:r>
                        <a:rPr lang="vi-VN"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39916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2">
            <a:hlinkClick r:id="" action="ppaction://media"/>
            <a:extLst>
              <a:ext uri="{FF2B5EF4-FFF2-40B4-BE49-F238E27FC236}">
                <a16:creationId xmlns:a16="http://schemas.microsoft.com/office/drawing/2014/main" id="{C37D8C9D-E4CF-B5CD-394B-736F5D994A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220178"/>
          </a:xfrm>
          <a:prstGeom prst="rect">
            <a:avLst/>
          </a:prstGeom>
        </p:spPr>
      </p:pic>
    </p:spTree>
    <p:extLst>
      <p:ext uri="{BB962C8B-B14F-4D97-AF65-F5344CB8AC3E}">
        <p14:creationId xmlns:p14="http://schemas.microsoft.com/office/powerpoint/2010/main" val="20152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User with solid fill">
            <a:extLst>
              <a:ext uri="{FF2B5EF4-FFF2-40B4-BE49-F238E27FC236}">
                <a16:creationId xmlns:a16="http://schemas.microsoft.com/office/drawing/2014/main" id="{A60C2F79-98F7-5AD9-66AD-74032BD7D8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530655" cy="1249509"/>
          </a:xfrm>
          <a:prstGeom prst="rect">
            <a:avLst/>
          </a:prstGeom>
        </p:spPr>
      </p:pic>
      <p:sp>
        <p:nvSpPr>
          <p:cNvPr id="4" name="TextBox 3">
            <a:extLst>
              <a:ext uri="{FF2B5EF4-FFF2-40B4-BE49-F238E27FC236}">
                <a16:creationId xmlns:a16="http://schemas.microsoft.com/office/drawing/2014/main" id="{AE7A5BD7-EFF4-F0FC-1BEF-D74D97E1F266}"/>
              </a:ext>
            </a:extLst>
          </p:cNvPr>
          <p:cNvSpPr txBox="1"/>
          <p:nvPr/>
        </p:nvSpPr>
        <p:spPr>
          <a:xfrm>
            <a:off x="530654" y="144407"/>
            <a:ext cx="11421859" cy="1239955"/>
          </a:xfrm>
          <a:prstGeom prst="rect">
            <a:avLst/>
          </a:prstGeom>
          <a:noFill/>
        </p:spPr>
        <p:txBody>
          <a:bodyPr wrap="square">
            <a:spAutoFit/>
          </a:bodyPr>
          <a:lstStyle/>
          <a:p>
            <a:pPr algn="just">
              <a:lnSpc>
                <a:spcPct val="122000"/>
              </a:lnSpc>
              <a:tabLst>
                <a:tab pos="540385" algn="l"/>
              </a:tabLst>
            </a:pPr>
            <a:r>
              <a:rPr lang="vi-VN" sz="3200" dirty="0">
                <a:effectLst/>
                <a:latin typeface="Times New Roman" panose="02020603050405020304" pitchFamily="18" charset="0"/>
                <a:ea typeface="Arial" panose="020B0604020202020204" pitchFamily="34" charset="0"/>
                <a:cs typeface="Arial" panose="020B0604020202020204" pitchFamily="34" charset="0"/>
              </a:rPr>
              <a:t>- HS theo dõi video, ghi nhớ các bước tiến hành; vận dụng kiến thức đã học để thực hiện nhiệm vụ của nhóm</a:t>
            </a:r>
            <a:r>
              <a:rPr lang="vi-VN" sz="1800" dirty="0">
                <a:effectLst/>
                <a:latin typeface="Times New Roman" panose="02020603050405020304" pitchFamily="18" charset="0"/>
                <a:ea typeface="Arial" panose="020B060402020202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71FD41E-F628-9A93-20D0-CACB4AB58A11}"/>
              </a:ext>
            </a:extLst>
          </p:cNvPr>
          <p:cNvGraphicFramePr>
            <a:graphicFrameLocks noGrp="1"/>
          </p:cNvGraphicFramePr>
          <p:nvPr>
            <p:extLst>
              <p:ext uri="{D42A27DB-BD31-4B8C-83A1-F6EECF244321}">
                <p14:modId xmlns:p14="http://schemas.microsoft.com/office/powerpoint/2010/main" val="305904997"/>
              </p:ext>
            </p:extLst>
          </p:nvPr>
        </p:nvGraphicFramePr>
        <p:xfrm>
          <a:off x="-13063" y="1528770"/>
          <a:ext cx="11990575" cy="5184823"/>
        </p:xfrm>
        <a:graphic>
          <a:graphicData uri="http://schemas.openxmlformats.org/drawingml/2006/table">
            <a:tbl>
              <a:tblPr firstRow="1" firstCol="1" bandRow="1">
                <a:tableStyleId>{5C22544A-7EE6-4342-B048-85BDC9FD1C3A}</a:tableStyleId>
              </a:tblPr>
              <a:tblGrid>
                <a:gridCol w="3629319">
                  <a:extLst>
                    <a:ext uri="{9D8B030D-6E8A-4147-A177-3AD203B41FA5}">
                      <a16:colId xmlns:a16="http://schemas.microsoft.com/office/drawing/2014/main" val="3882434664"/>
                    </a:ext>
                  </a:extLst>
                </a:gridCol>
                <a:gridCol w="8361256">
                  <a:extLst>
                    <a:ext uri="{9D8B030D-6E8A-4147-A177-3AD203B41FA5}">
                      <a16:colId xmlns:a16="http://schemas.microsoft.com/office/drawing/2014/main" val="1309306442"/>
                    </a:ext>
                  </a:extLst>
                </a:gridCol>
              </a:tblGrid>
              <a:tr h="672037">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Thí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nghiệm</a:t>
                      </a:r>
                      <a:r>
                        <a:rPr lang="en-US" sz="3200" dirty="0">
                          <a:effectLst/>
                          <a:latin typeface="Times New Roman" panose="02020603050405020304" pitchFamily="18" charset="0"/>
                          <a:cs typeface="Times New Roman" panose="02020603050405020304" pitchFamily="18" charset="0"/>
                        </a:rPr>
                        <a:t> 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tabLst>
                          <a:tab pos="4862830" algn="l"/>
                        </a:tabLst>
                      </a:pPr>
                      <a:r>
                        <a:rPr lang="en-US" sz="3200" dirty="0" err="1">
                          <a:effectLst/>
                          <a:latin typeface="Times New Roman" panose="02020603050405020304" pitchFamily="18" charset="0"/>
                          <a:cs typeface="Times New Roman" panose="02020603050405020304" pitchFamily="18" charset="0"/>
                        </a:rPr>
                        <a:t>Hiện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dirty="0">
                          <a:effectLst/>
                          <a:latin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877016"/>
                  </a:ext>
                </a:extLst>
              </a:tr>
              <a:tr h="4512786">
                <a:tc>
                  <a:txBody>
                    <a:bodyPr/>
                    <a:lstStyle/>
                    <a:p>
                      <a:pPr algn="just">
                        <a:lnSpc>
                          <a:spcPct val="122000"/>
                        </a:lnSpc>
                        <a:tabLst>
                          <a:tab pos="4862830" algn="l"/>
                        </a:tabLst>
                      </a:pPr>
                      <a:r>
                        <a:rPr lang="vi-VN" sz="4000" b="1" kern="1200" dirty="0">
                          <a:solidFill>
                            <a:schemeClr val="lt1"/>
                          </a:solidFill>
                          <a:effectLst/>
                          <a:latin typeface="+mj-lt"/>
                          <a:ea typeface="+mn-ea"/>
                          <a:cs typeface="+mn-cs"/>
                        </a:rPr>
                        <a:t>Thí nghiệm chứng minh quang hợp</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giải</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phóng</a:t>
                      </a:r>
                      <a:r>
                        <a:rPr lang="en-US" sz="4000" b="1" kern="1200" dirty="0">
                          <a:solidFill>
                            <a:schemeClr val="lt1"/>
                          </a:solidFill>
                          <a:effectLst/>
                          <a:latin typeface="+mj-lt"/>
                          <a:ea typeface="+mn-ea"/>
                          <a:cs typeface="+mn-cs"/>
                        </a:rPr>
                        <a:t> </a:t>
                      </a:r>
                      <a:r>
                        <a:rPr lang="en-US" sz="4000" b="1" kern="1200" dirty="0" err="1">
                          <a:solidFill>
                            <a:schemeClr val="lt1"/>
                          </a:solidFill>
                          <a:effectLst/>
                          <a:latin typeface="+mj-lt"/>
                          <a:ea typeface="+mn-ea"/>
                          <a:cs typeface="+mn-cs"/>
                        </a:rPr>
                        <a:t>khí</a:t>
                      </a:r>
                      <a:r>
                        <a:rPr lang="en-US" sz="4000" b="1" kern="1200" dirty="0">
                          <a:solidFill>
                            <a:schemeClr val="lt1"/>
                          </a:solidFill>
                          <a:effectLst/>
                          <a:latin typeface="+mj-lt"/>
                          <a:ea typeface="+mn-ea"/>
                          <a:cs typeface="+mn-cs"/>
                        </a:rPr>
                        <a:t> oxygen</a:t>
                      </a:r>
                      <a:r>
                        <a:rPr lang="vi-VN" sz="4000" b="1" kern="1200" dirty="0">
                          <a:solidFill>
                            <a:schemeClr val="lt1"/>
                          </a:solidFill>
                          <a:effectLst/>
                          <a:latin typeface="+mj-lt"/>
                          <a:ea typeface="+mn-ea"/>
                          <a:cs typeface="+mn-cs"/>
                        </a:rPr>
                        <a:t>.</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Bọt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khí</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thoát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nổi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chiếm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khoảng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dưới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đáy</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ống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nghiệm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ống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nghiệm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đặt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sáng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a:t>
                      </a:r>
                    </a:p>
                    <a:p>
                      <a:endParaRPr lang="en-US" sz="4000" kern="1200" dirty="0">
                        <a:solidFill>
                          <a:schemeClr val="dk1"/>
                        </a:solidFill>
                        <a:effectLst/>
                        <a:latin typeface="+mj-lt"/>
                        <a:ea typeface="+mn-ea"/>
                        <a:cs typeface="+mn-cs"/>
                      </a:endParaRPr>
                    </a:p>
                    <a:p>
                      <a:r>
                        <a:rPr lang="en-US" sz="4000" kern="1200" dirty="0">
                          <a:solidFill>
                            <a:schemeClr val="dk1"/>
                          </a:solidFill>
                          <a:effectLst/>
                          <a:latin typeface="+mj-lt"/>
                          <a:ea typeface="+mn-ea"/>
                          <a:cs typeface="+mn-cs"/>
                        </a:rPr>
                        <a:t>- </a:t>
                      </a:r>
                      <a:r>
                        <a:rPr lang="vi-VN" sz="4000" kern="1200" dirty="0">
                          <a:solidFill>
                            <a:schemeClr val="dk1"/>
                          </a:solidFill>
                          <a:effectLst/>
                          <a:latin typeface="+mj-lt"/>
                          <a:ea typeface="+mn-ea"/>
                          <a:cs typeface="+mn-cs"/>
                        </a:rPr>
                        <a:t>Khi đưa que đóm còn tàn đỏ vào gần ống nghiệm thì que đóm cháy.</a:t>
                      </a:r>
                      <a:endParaRPr lang="en-US" sz="4000" kern="1200" dirty="0">
                        <a:solidFill>
                          <a:schemeClr val="dk1"/>
                        </a:solidFill>
                        <a:effectLst/>
                        <a:latin typeface="+mj-lt"/>
                        <a:ea typeface="+mn-ea"/>
                        <a:cs typeface="+mn-cs"/>
                      </a:endParaRPr>
                    </a:p>
                  </a:txBody>
                  <a:tcPr marL="68580" marR="68580" marT="0" marB="0"/>
                </a:tc>
                <a:extLst>
                  <a:ext uri="{0D108BD9-81ED-4DB2-BD59-A6C34878D82A}">
                    <a16:rowId xmlns:a16="http://schemas.microsoft.com/office/drawing/2014/main" val="1827833707"/>
                  </a:ext>
                </a:extLst>
              </a:tr>
            </a:tbl>
          </a:graphicData>
        </a:graphic>
      </p:graphicFrame>
    </p:spTree>
    <p:extLst>
      <p:ext uri="{BB962C8B-B14F-4D97-AF65-F5344CB8AC3E}">
        <p14:creationId xmlns:p14="http://schemas.microsoft.com/office/powerpoint/2010/main" val="19920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010852" cy="1323439"/>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1.</a:t>
            </a:r>
            <a:r>
              <a:rPr lang="vi-VN" sz="4000" i="1" dirty="0">
                <a:latin typeface="Times New Roman" panose="02020603050405020304" pitchFamily="18" charset="0"/>
                <a:cs typeface="Times New Roman" panose="02020603050405020304" pitchFamily="18" charset="0"/>
              </a:rPr>
              <a:t> Điều kiện tiến hành thí nghiệm ở hai cốc khác nhau như thế nào?</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1831848"/>
          </a:xfrm>
          <a:prstGeom prst="rect">
            <a:avLst/>
          </a:prstGeom>
          <a:noFill/>
        </p:spPr>
        <p:txBody>
          <a:bodyPr wrap="square">
            <a:spAutoFit/>
          </a:bodyPr>
          <a:lstStyle/>
          <a:p>
            <a:pPr algn="just">
              <a:lnSpc>
                <a:spcPct val="122000"/>
              </a:lnSpc>
              <a:tabLst>
                <a:tab pos="540385" algn="l"/>
              </a:tabLst>
            </a:pPr>
            <a:r>
              <a:rPr lang="en-US" sz="4800" dirty="0">
                <a:effectLst/>
                <a:latin typeface="Times New Roman" panose="02020603050405020304" pitchFamily="18" charset="0"/>
                <a:ea typeface="Arial" panose="020B0604020202020204" pitchFamily="34" charset="0"/>
                <a:cs typeface="Arial" panose="020B0604020202020204" pitchFamily="34" charset="0"/>
              </a:rPr>
              <a:t>- 1 </a:t>
            </a:r>
            <a:r>
              <a:rPr lang="en-US" sz="4800" dirty="0" err="1">
                <a:effectLst/>
                <a:latin typeface="Times New Roman" panose="02020603050405020304" pitchFamily="18" charset="0"/>
                <a:ea typeface="Arial" panose="020B0604020202020204" pitchFamily="34" charset="0"/>
                <a:cs typeface="Arial" panose="020B0604020202020204" pitchFamily="34" charset="0"/>
              </a:rPr>
              <a:t>cốc</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có</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ánh</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sáng</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chiếu</a:t>
            </a:r>
            <a:r>
              <a:rPr lang="en-US" sz="4800" dirty="0">
                <a:effectLst/>
                <a:latin typeface="Times New Roman" panose="02020603050405020304" pitchFamily="18" charset="0"/>
                <a:ea typeface="Arial" panose="020B0604020202020204" pitchFamily="34" charset="0"/>
                <a:cs typeface="Arial" panose="020B0604020202020204" pitchFamily="34" charset="0"/>
              </a:rPr>
              <a:t> </a:t>
            </a:r>
            <a:r>
              <a:rPr lang="en-US" sz="4800" dirty="0" err="1">
                <a:effectLst/>
                <a:latin typeface="Times New Roman" panose="02020603050405020304" pitchFamily="18" charset="0"/>
                <a:ea typeface="Arial" panose="020B0604020202020204" pitchFamily="34" charset="0"/>
                <a:cs typeface="Arial" panose="020B0604020202020204" pitchFamily="34" charset="0"/>
              </a:rPr>
              <a:t>vào</a:t>
            </a:r>
            <a:endParaRPr lang="en-US" sz="4800" dirty="0">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22000"/>
              </a:lnSpc>
              <a:tabLst>
                <a:tab pos="540385" algn="l"/>
              </a:tabLst>
            </a:pPr>
            <a:r>
              <a:rPr lang="en-US" sz="4800" dirty="0">
                <a:latin typeface="Times New Roman" panose="02020603050405020304" pitchFamily="18" charset="0"/>
                <a:ea typeface="Calibri" panose="020F0502020204030204" pitchFamily="34" charset="0"/>
                <a:cs typeface="Arial" panose="020B0604020202020204" pitchFamily="34" charset="0"/>
              </a:rPr>
              <a:t>- 1 </a:t>
            </a:r>
            <a:r>
              <a:rPr lang="en-US" sz="4800" dirty="0" err="1">
                <a:latin typeface="Times New Roman" panose="02020603050405020304" pitchFamily="18" charset="0"/>
                <a:ea typeface="Calibri" panose="020F0502020204030204" pitchFamily="34" charset="0"/>
                <a:cs typeface="Arial" panose="020B0604020202020204" pitchFamily="34" charset="0"/>
              </a:rPr>
              <a:t>cốc</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không</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có</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ánh</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sáng</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chiếu</a:t>
            </a:r>
            <a:r>
              <a:rPr lang="en-US" sz="4800" dirty="0">
                <a:latin typeface="Times New Roman" panose="02020603050405020304" pitchFamily="18" charset="0"/>
                <a:ea typeface="Calibri" panose="020F0502020204030204" pitchFamily="34" charset="0"/>
                <a:cs typeface="Arial" panose="020B0604020202020204" pitchFamily="34" charset="0"/>
              </a:rPr>
              <a:t> </a:t>
            </a:r>
            <a:r>
              <a:rPr lang="en-US" sz="4800" dirty="0" err="1">
                <a:latin typeface="Times New Roman" panose="02020603050405020304" pitchFamily="18" charset="0"/>
                <a:ea typeface="Calibri" panose="020F0502020204030204" pitchFamily="34" charset="0"/>
                <a:cs typeface="Arial" panose="020B0604020202020204" pitchFamily="34" charset="0"/>
              </a:rPr>
              <a:t>vào</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41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1198086"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2.</a:t>
            </a:r>
            <a:r>
              <a:rPr lang="vi-VN" sz="4000" i="1" dirty="0">
                <a:latin typeface="Times New Roman" panose="02020603050405020304" pitchFamily="18" charset="0"/>
                <a:cs typeface="Times New Roman" panose="02020603050405020304" pitchFamily="18" charset="0"/>
              </a:rPr>
              <a:t> Hiện tượng nào chứng tỏ cành rong đuôi chó thải chất khí? Chất khí đó là gì? Hiện tượng gì xảy ra khi đưa </a:t>
            </a:r>
            <a:r>
              <a:rPr lang="vi-VN" sz="4000" i="1" dirty="0" err="1">
                <a:latin typeface="Times New Roman" panose="02020603050405020304" pitchFamily="18" charset="0"/>
                <a:cs typeface="Times New Roman" panose="02020603050405020304" pitchFamily="18" charset="0"/>
              </a:rPr>
              <a:t>qu</a:t>
            </a:r>
            <a:r>
              <a:rPr lang="en-US" sz="4000" i="1" dirty="0">
                <a:latin typeface="Times New Roman" panose="02020603050405020304" pitchFamily="18" charset="0"/>
                <a:cs typeface="Times New Roman" panose="02020603050405020304" pitchFamily="18" charset="0"/>
              </a:rPr>
              <a:t>e</a:t>
            </a:r>
            <a:r>
              <a:rPr lang="vi-VN" sz="4000" i="1" dirty="0">
                <a:latin typeface="Times New Roman" panose="02020603050405020304" pitchFamily="18" charset="0"/>
                <a:cs typeface="Times New Roman" panose="02020603050405020304" pitchFamily="18" charset="0"/>
              </a:rPr>
              <a:t> đóm (còn tàn đỏ) vào miệng ống nghiệm?</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310527" y="2553178"/>
            <a:ext cx="11959613" cy="5061001"/>
          </a:xfrm>
          <a:prstGeom prst="rect">
            <a:avLst/>
          </a:prstGeom>
          <a:noFill/>
        </p:spPr>
        <p:txBody>
          <a:bodyPr wrap="square">
            <a:spAutoFit/>
          </a:bodyPr>
          <a:lstStyle/>
          <a:p>
            <a:pPr marL="685800" indent="-685800" algn="just">
              <a:lnSpc>
                <a:spcPct val="122000"/>
              </a:lnSpc>
              <a:buFontTx/>
              <a:buChar char="-"/>
              <a:tabLst>
                <a:tab pos="540385" algn="l"/>
              </a:tabLst>
            </a:pPr>
            <a:r>
              <a:rPr lang="en-US" sz="4400" dirty="0" err="1">
                <a:solidFill>
                  <a:schemeClr val="dk1"/>
                </a:solidFill>
                <a:latin typeface="Times New Roman" panose="02020603050405020304" pitchFamily="18" charset="0"/>
                <a:cs typeface="Times New Roman" panose="02020603050405020304" pitchFamily="18" charset="0"/>
              </a:rPr>
              <a:t>Bọt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khí</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thoát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ra</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nổi</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lên</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chiếm</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một</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khoảng</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dưới</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đáy</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ống</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nghiệm</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và</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đẩy</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nước</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ra</a:t>
            </a:r>
            <a:r>
              <a:rPr lang="en-US" sz="4400" dirty="0">
                <a:solidFill>
                  <a:schemeClr val="dk1"/>
                </a:solidFill>
                <a:latin typeface="Times New Roman" panose="02020603050405020304" pitchFamily="18" charset="0"/>
                <a:cs typeface="Times New Roman" panose="02020603050405020304" pitchFamily="18" charset="0"/>
              </a:rPr>
              <a:t> </a:t>
            </a:r>
            <a:r>
              <a:rPr lang="en-US" sz="4400" dirty="0" err="1">
                <a:solidFill>
                  <a:schemeClr val="dk1"/>
                </a:solidFill>
                <a:latin typeface="Times New Roman" panose="02020603050405020304" pitchFamily="18" charset="0"/>
                <a:cs typeface="Times New Roman" panose="02020603050405020304" pitchFamily="18" charset="0"/>
              </a:rPr>
              <a:t>ngoài</a:t>
            </a:r>
            <a:r>
              <a:rPr lang="en-US" sz="4400" dirty="0">
                <a:solidFill>
                  <a:schemeClr val="dk1"/>
                </a:solidFill>
                <a:latin typeface="Times New Roman" panose="02020603050405020304" pitchFamily="18" charset="0"/>
                <a:cs typeface="Times New Roman" panose="02020603050405020304" pitchFamily="18" charset="0"/>
              </a:rPr>
              <a:t> </a:t>
            </a:r>
          </a:p>
          <a:p>
            <a:pPr marL="685800" indent="-685800" algn="just">
              <a:lnSpc>
                <a:spcPct val="122000"/>
              </a:lnSpc>
              <a:buFontTx/>
              <a:buChar char="-"/>
              <a:tabLst>
                <a:tab pos="540385" algn="l"/>
              </a:tabLst>
            </a:pP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mj-lt"/>
              </a:rPr>
              <a:t>oxygen</a:t>
            </a:r>
            <a:endParaRPr lang="en-US" sz="4400" dirty="0">
              <a:latin typeface="+mj-lt"/>
            </a:endParaRPr>
          </a:p>
          <a:p>
            <a:pPr marL="685800" indent="-685800" algn="just">
              <a:lnSpc>
                <a:spcPct val="122000"/>
              </a:lnSpc>
              <a:buFontTx/>
              <a:buChar char="-"/>
              <a:tabLst>
                <a:tab pos="540385" algn="l"/>
              </a:tabLst>
            </a:pPr>
            <a:r>
              <a:rPr lang="vi-VN" sz="4400" dirty="0">
                <a:latin typeface="+mj-lt"/>
              </a:rPr>
              <a:t>Khi đưa que đóm còn tàn đỏ vào gần ống nghiệm thì que đóm cháy.</a:t>
            </a:r>
            <a:endParaRPr lang="en-US" sz="4400" dirty="0">
              <a:latin typeface="+mj-lt"/>
            </a:endParaRPr>
          </a:p>
          <a:p>
            <a:pPr algn="just">
              <a:lnSpc>
                <a:spcPct val="122000"/>
              </a:lnSpc>
              <a:tabLst>
                <a:tab pos="540385" algn="l"/>
              </a:tabLst>
            </a:pPr>
            <a:endParaRPr lang="en-US" sz="48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65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rketing with solid fill">
            <a:extLst>
              <a:ext uri="{FF2B5EF4-FFF2-40B4-BE49-F238E27FC236}">
                <a16:creationId xmlns:a16="http://schemas.microsoft.com/office/drawing/2014/main" id="{F7C895A0-2C98-BD8E-D5C9-7A821AF91F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 y="101119"/>
            <a:ext cx="1085354" cy="1165978"/>
          </a:xfrm>
          <a:prstGeom prst="rect">
            <a:avLst/>
          </a:prstGeom>
        </p:spPr>
      </p:pic>
      <p:sp>
        <p:nvSpPr>
          <p:cNvPr id="6" name="TextBox 5">
            <a:extLst>
              <a:ext uri="{FF2B5EF4-FFF2-40B4-BE49-F238E27FC236}">
                <a16:creationId xmlns:a16="http://schemas.microsoft.com/office/drawing/2014/main" id="{07284034-42A7-7492-41F4-4D3430880287}"/>
              </a:ext>
            </a:extLst>
          </p:cNvPr>
          <p:cNvSpPr txBox="1"/>
          <p:nvPr/>
        </p:nvSpPr>
        <p:spPr>
          <a:xfrm>
            <a:off x="993914" y="219695"/>
            <a:ext cx="10592840" cy="1938992"/>
          </a:xfrm>
          <a:prstGeom prst="rect">
            <a:avLst/>
          </a:prstGeom>
          <a:noFill/>
        </p:spPr>
        <p:txBody>
          <a:bodyPr wrap="square">
            <a:spAutoFit/>
          </a:bodyPr>
          <a:lstStyle/>
          <a:p>
            <a:pPr algn="just"/>
            <a:r>
              <a:rPr lang="en-US" sz="4000" i="1" dirty="0">
                <a:latin typeface="Times New Roman" panose="02020603050405020304" pitchFamily="18" charset="0"/>
                <a:cs typeface="Times New Roman" panose="02020603050405020304" pitchFamily="18" charset="0"/>
              </a:rPr>
              <a:t>3. Khi </a:t>
            </a:r>
            <a:r>
              <a:rPr lang="en-US" sz="4000" i="1" dirty="0" err="1">
                <a:latin typeface="Times New Roman" panose="02020603050405020304" pitchFamily="18" charset="0"/>
                <a:cs typeface="Times New Roman" panose="02020603050405020304" pitchFamily="18" charset="0"/>
              </a:rPr>
              <a:t>nuôi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ta </a:t>
            </a:r>
            <a:r>
              <a:rPr lang="en-US" sz="4000" i="1" dirty="0" err="1">
                <a:latin typeface="Times New Roman" panose="02020603050405020304" pitchFamily="18" charset="0"/>
                <a:cs typeface="Times New Roman" panose="02020603050405020304" pitchFamily="18" charset="0"/>
              </a:rPr>
              <a:t>thường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cành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thủy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hãy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thích</a:t>
            </a:r>
            <a:r>
              <a:rPr lang="en-US" sz="4000" i="1" dirty="0">
                <a:latin typeface="Times New Roman" panose="02020603050405020304" pitchFamily="18" charset="0"/>
                <a:cs typeface="Times New Roman" panose="02020603050405020304" pitchFamily="18" charset="0"/>
              </a:rPr>
              <a:t> ý </a:t>
            </a:r>
            <a:r>
              <a:rPr lang="en-US" sz="4000" i="1" dirty="0" err="1">
                <a:latin typeface="Times New Roman" panose="02020603050405020304" pitchFamily="18" charset="0"/>
                <a:cs typeface="Times New Roman" panose="02020603050405020304" pitchFamily="18" charset="0"/>
              </a:rPr>
              <a:t>nghĩa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đó</a:t>
            </a:r>
            <a:endParaRPr lang="en-US" sz="40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496109-B033-6486-AA1F-7DB328715240}"/>
              </a:ext>
            </a:extLst>
          </p:cNvPr>
          <p:cNvSpPr txBox="1"/>
          <p:nvPr/>
        </p:nvSpPr>
        <p:spPr>
          <a:xfrm>
            <a:off x="235131" y="2287577"/>
            <a:ext cx="11959613" cy="3785652"/>
          </a:xfrm>
          <a:prstGeom prst="rect">
            <a:avLst/>
          </a:prstGeom>
          <a:noFill/>
        </p:spPr>
        <p:txBody>
          <a:bodyPr wrap="square">
            <a:spAutoFit/>
          </a:bodyPr>
          <a:lstStyle/>
          <a:p>
            <a:r>
              <a:rPr lang="vi-VN" sz="4800" dirty="0">
                <a:latin typeface="+mj-lt"/>
              </a:rPr>
              <a:t>+ Khi nuôi cá cảnh trong bể kính người ta thường hay thả vào bể một số loại rong và cây thủy sinh để các loài cây đó thực hiện quang hợp giải phóng oxygen cung cấp cho quá trình trao đổi khí ở cá.</a:t>
            </a:r>
            <a:endParaRPr lang="en-US" sz="4800" dirty="0">
              <a:latin typeface="+mj-lt"/>
            </a:endParaRPr>
          </a:p>
        </p:txBody>
      </p:sp>
    </p:spTree>
    <p:extLst>
      <p:ext uri="{BB962C8B-B14F-4D97-AF65-F5344CB8AC3E}">
        <p14:creationId xmlns:p14="http://schemas.microsoft.com/office/powerpoint/2010/main" val="14485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with solid fill">
            <a:extLst>
              <a:ext uri="{FF2B5EF4-FFF2-40B4-BE49-F238E27FC236}">
                <a16:creationId xmlns:a16="http://schemas.microsoft.com/office/drawing/2014/main" id="{FA770F8C-A02B-6310-00F6-C09F41AF0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394" y="-117566"/>
            <a:ext cx="1672045" cy="1600201"/>
          </a:xfrm>
          <a:prstGeom prst="rect">
            <a:avLst/>
          </a:prstGeom>
        </p:spPr>
      </p:pic>
      <p:sp>
        <p:nvSpPr>
          <p:cNvPr id="8" name="TextBox 7">
            <a:extLst>
              <a:ext uri="{FF2B5EF4-FFF2-40B4-BE49-F238E27FC236}">
                <a16:creationId xmlns:a16="http://schemas.microsoft.com/office/drawing/2014/main" id="{39D72E11-C2B4-ADA9-6FFC-F30D207142D1}"/>
              </a:ext>
            </a:extLst>
          </p:cNvPr>
          <p:cNvSpPr txBox="1"/>
          <p:nvPr/>
        </p:nvSpPr>
        <p:spPr>
          <a:xfrm>
            <a:off x="570412" y="1456511"/>
            <a:ext cx="11573691" cy="1754326"/>
          </a:xfrm>
          <a:prstGeom prst="rect">
            <a:avLst/>
          </a:prstGeom>
          <a:noFill/>
        </p:spPr>
        <p:txBody>
          <a:bodyPr wrap="square">
            <a:spAutoFit/>
          </a:bodyPr>
          <a:lstStyle/>
          <a:p>
            <a:r>
              <a:rPr lang="en-US" sz="5400" b="1" dirty="0">
                <a:solidFill>
                  <a:srgbClr val="000000"/>
                </a:solidFill>
                <a:effectLst/>
                <a:latin typeface="Times New Roman" panose="02020603050405020304" pitchFamily="18" charset="0"/>
                <a:ea typeface="Calibri" panose="020F0502020204030204" pitchFamily="34" charset="0"/>
              </a:rPr>
              <a:t>*</a:t>
            </a:r>
            <a:r>
              <a:rPr lang="vi-VN" sz="5400" b="1" dirty="0">
                <a:solidFill>
                  <a:srgbClr val="000000"/>
                </a:solidFill>
                <a:effectLst/>
                <a:latin typeface="Times New Roman" panose="02020603050405020304" pitchFamily="18" charset="0"/>
                <a:ea typeface="Calibri" panose="020F0502020204030204" pitchFamily="34" charset="0"/>
              </a:rPr>
              <a:t> Kết luận: </a:t>
            </a:r>
            <a:r>
              <a:rPr lang="vi-VN" sz="5400" dirty="0">
                <a:solidFill>
                  <a:srgbClr val="000000"/>
                </a:solidFill>
                <a:effectLst/>
                <a:latin typeface="Times New Roman" panose="02020603050405020304" pitchFamily="18" charset="0"/>
                <a:ea typeface="Calibri" panose="020F0502020204030204" pitchFamily="34" charset="0"/>
              </a:rPr>
              <a:t>Sản phẩm của quá trình quang hợp có khí oxygen.</a:t>
            </a:r>
            <a:endParaRPr lang="en-US" sz="5400" dirty="0"/>
          </a:p>
        </p:txBody>
      </p:sp>
    </p:spTree>
    <p:extLst>
      <p:ext uri="{BB962C8B-B14F-4D97-AF65-F5344CB8AC3E}">
        <p14:creationId xmlns:p14="http://schemas.microsoft.com/office/powerpoint/2010/main" val="2370391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10596" y="874643"/>
            <a:ext cx="5708468" cy="707886"/>
          </a:xfrm>
          <a:prstGeom prst="rect">
            <a:avLst/>
          </a:prstGeom>
          <a:noFill/>
        </p:spPr>
        <p:txBody>
          <a:bodyPr wrap="square" rtlCol="0">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LUYỆN TẬP</a:t>
            </a:r>
          </a:p>
        </p:txBody>
      </p:sp>
      <p:sp>
        <p:nvSpPr>
          <p:cNvPr id="9" name="TextBox 8">
            <a:extLst>
              <a:ext uri="{FF2B5EF4-FFF2-40B4-BE49-F238E27FC236}">
                <a16:creationId xmlns:a16="http://schemas.microsoft.com/office/drawing/2014/main" id="{B706C7BB-BA2F-EE9F-F869-1C83CE74C6FB}"/>
              </a:ext>
            </a:extLst>
          </p:cNvPr>
          <p:cNvSpPr txBox="1"/>
          <p:nvPr/>
        </p:nvSpPr>
        <p:spPr>
          <a:xfrm>
            <a:off x="225287" y="2151600"/>
            <a:ext cx="11753353" cy="3630225"/>
          </a:xfrm>
          <a:prstGeom prst="rect">
            <a:avLst/>
          </a:prstGeom>
          <a:noFill/>
        </p:spPr>
        <p:txBody>
          <a:bodyPr wrap="square">
            <a:spAutoFit/>
          </a:bodyPr>
          <a:lstStyle/>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HS nhắc lại nội dung đã làm trong bài thực hành.</a:t>
            </a:r>
            <a:endParaRPr lang="en-US" sz="4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22000"/>
              </a:lnSpc>
              <a:tabLst>
                <a:tab pos="540385" algn="l"/>
              </a:tabLst>
            </a:pPr>
            <a:r>
              <a:rPr lang="vi-VN" sz="4800" dirty="0">
                <a:effectLst/>
                <a:latin typeface="Times New Roman" panose="02020603050405020304" pitchFamily="18" charset="0"/>
                <a:ea typeface="Arial" panose="020B0604020202020204" pitchFamily="34" charset="0"/>
                <a:cs typeface="Arial" panose="020B0604020202020204" pitchFamily="34" charset="0"/>
              </a:rPr>
              <a:t>+ GV yêu cầu các nhóm hoàn thiện và nộp bài thu hoạch nhóm.</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0023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64785" cy="6858001"/>
          </a:xfrm>
          <a:prstGeom prst="rect">
            <a:avLst/>
          </a:prstGeom>
        </p:spPr>
      </p:pic>
    </p:spTree>
    <p:extLst>
      <p:ext uri="{BB962C8B-B14F-4D97-AF65-F5344CB8AC3E}">
        <p14:creationId xmlns:p14="http://schemas.microsoft.com/office/powerpoint/2010/main" val="368715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85521" y="527158"/>
            <a:ext cx="393056" cy="584775"/>
          </a:xfrm>
          <a:prstGeom prst="rect">
            <a:avLst/>
          </a:prstGeom>
          <a:noFill/>
        </p:spPr>
        <p:txBody>
          <a:bodyPr wrap="none" rtlCol="0">
            <a:spAutoFit/>
          </a:bodyPr>
          <a:lstStyle/>
          <a:p>
            <a:r>
              <a:rPr lang="en-US" sz="3200" b="1" dirty="0">
                <a:solidFill>
                  <a:schemeClr val="bg1">
                    <a:lumMod val="50000"/>
                  </a:schemeClr>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hlinkClick r:id="rId2" action="ppaction://hlinksldjump"/>
          </p:cNvPr>
          <p:cNvSpPr/>
          <p:nvPr/>
        </p:nvSpPr>
        <p:spPr>
          <a:xfrm>
            <a:off x="1710557" y="1089396"/>
            <a:ext cx="1208079" cy="1050893"/>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533330" y="1386299"/>
            <a:ext cx="393056" cy="584775"/>
          </a:xfrm>
          <a:prstGeom prst="rect">
            <a:avLst/>
          </a:prstGeom>
          <a:noFill/>
        </p:spPr>
        <p:txBody>
          <a:bodyPr wrap="none" rtlCol="0">
            <a:spAutoFit/>
          </a:bodyPr>
          <a:lstStyle/>
          <a:p>
            <a:r>
              <a:rPr lang="en-US" sz="3200" b="1">
                <a:solidFill>
                  <a:schemeClr val="bg1">
                    <a:lumMod val="50000"/>
                  </a:schemeClr>
                </a:solidFill>
              </a:rPr>
              <a:t>2</a:t>
            </a:r>
          </a:p>
        </p:txBody>
      </p:sp>
      <p:sp>
        <p:nvSpPr>
          <p:cNvPr id="53" name="5-Point Star 52">
            <a:hlinkClick r:id="rId3" action="ppaction://hlinksldjump"/>
          </p:cNvPr>
          <p:cNvSpPr/>
          <p:nvPr/>
        </p:nvSpPr>
        <p:spPr>
          <a:xfrm>
            <a:off x="3300287" y="1820576"/>
            <a:ext cx="1050914" cy="173100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46086" y="522451"/>
            <a:ext cx="393056" cy="584775"/>
          </a:xfrm>
          <a:prstGeom prst="rect">
            <a:avLst/>
          </a:prstGeom>
          <a:noFill/>
        </p:spPr>
        <p:txBody>
          <a:bodyPr wrap="none" rtlCol="0">
            <a:spAutoFit/>
          </a:bodyPr>
          <a:lstStyle/>
          <a:p>
            <a:r>
              <a:rPr lang="en-US" sz="3200" b="1">
                <a:solidFill>
                  <a:schemeClr val="bg1">
                    <a:lumMod val="50000"/>
                  </a:schemeClr>
                </a:solidFill>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7088705" y="2320091"/>
            <a:ext cx="393056" cy="584775"/>
          </a:xfrm>
          <a:prstGeom prst="rect">
            <a:avLst/>
          </a:prstGeom>
          <a:noFill/>
        </p:spPr>
        <p:txBody>
          <a:bodyPr wrap="none" rtlCol="0">
            <a:spAutoFit/>
          </a:bodyPr>
          <a:lstStyle/>
          <a:p>
            <a:r>
              <a:rPr lang="en-US" sz="3200" b="1" dirty="0">
                <a:solidFill>
                  <a:schemeClr val="bg1">
                    <a:lumMod val="50000"/>
                  </a:schemeClr>
                </a:solidFill>
              </a:rPr>
              <a:t>4</a:t>
            </a:r>
          </a:p>
        </p:txBody>
      </p:sp>
      <p:sp>
        <p:nvSpPr>
          <p:cNvPr id="59" name="5-Point Star 58">
            <a:hlinkClick r:id="rId6" action="ppaction://hlinksldjump"/>
          </p:cNvPr>
          <p:cNvSpPr/>
          <p:nvPr/>
        </p:nvSpPr>
        <p:spPr>
          <a:xfrm>
            <a:off x="6748515" y="2750913"/>
            <a:ext cx="1352759" cy="110663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hlinkClick r:id="" action="ppaction://noaction"/>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0954" y="1815868"/>
            <a:ext cx="393056" cy="584775"/>
          </a:xfrm>
          <a:prstGeom prst="rect">
            <a:avLst/>
          </a:prstGeom>
          <a:noFill/>
        </p:spPr>
        <p:txBody>
          <a:bodyPr wrap="none" rtlCol="0">
            <a:spAutoFit/>
          </a:bodyPr>
          <a:lstStyle/>
          <a:p>
            <a:r>
              <a:rPr lang="en-US" sz="3200" b="1">
                <a:solidFill>
                  <a:schemeClr val="bg1">
                    <a:lumMod val="50000"/>
                  </a:schemeClr>
                </a:solidFill>
              </a:rPr>
              <a:t>3</a:t>
            </a:r>
          </a:p>
        </p:txBody>
      </p:sp>
      <p:sp>
        <p:nvSpPr>
          <p:cNvPr id="63" name="5-Point Star 62">
            <a:hlinkClick r:id="rId5" action="ppaction://hlinksldjump"/>
          </p:cNvPr>
          <p:cNvSpPr/>
          <p:nvPr/>
        </p:nvSpPr>
        <p:spPr>
          <a:xfrm>
            <a:off x="109572" y="2250146"/>
            <a:ext cx="1710903" cy="117885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hlinkClick r:id="" action="ppaction://noaction"/>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hlinkClick r:id="" action="ppaction://noaction"/>
          </p:cNvPr>
          <p:cNvSpPr/>
          <p:nvPr/>
        </p:nvSpPr>
        <p:spPr>
          <a:xfrm>
            <a:off x="8020447" y="82815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hlinkClick r:id="" action="ppaction://noaction"/>
          </p:cNvPr>
          <p:cNvSpPr/>
          <p:nvPr/>
        </p:nvSpPr>
        <p:spPr>
          <a:xfrm>
            <a:off x="5027666" y="244648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pipi</a:t>
            </a:r>
          </a:p>
        </p:txBody>
      </p:sp>
      <p:sp>
        <p:nvSpPr>
          <p:cNvPr id="71" name="Rectangle 70"/>
          <p:cNvSpPr/>
          <p:nvPr/>
        </p:nvSpPr>
        <p:spPr>
          <a:xfrm>
            <a:off x="24712" y="5537141"/>
            <a:ext cx="6548588" cy="830997"/>
          </a:xfrm>
          <a:prstGeom prst="rect">
            <a:avLst/>
          </a:prstGeom>
          <a:noFill/>
        </p:spPr>
        <p:txBody>
          <a:bodyPr wrap="none" lIns="91440" tIns="45720" rIns="91440" bIns="45720">
            <a:spAutoFit/>
          </a:bodyPr>
          <a:lstStyle/>
          <a:p>
            <a:pPr algn="ct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NGÔI SAO MAY MẮN</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3742" y="4285462"/>
            <a:ext cx="992305" cy="12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4936" y="4144617"/>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2480" y="3656812"/>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435" y="3743325"/>
            <a:ext cx="311150" cy="24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7951" y="3823256"/>
            <a:ext cx="6223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9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1"/>
                    </p:tgtEl>
                  </p:cond>
                </p:stCondLst>
                <p:endSync evt="end" delay="0">
                  <p:rtn val="all"/>
                </p:endSync>
                <p:childTnLst>
                  <p:par>
                    <p:cTn id="32" fill="hold">
                      <p:stCondLst>
                        <p:cond delay="0"/>
                      </p:stCondLst>
                      <p:childTnLst>
                        <p:par>
                          <p:cTn id="33" fill="hold">
                            <p:stCondLst>
                              <p:cond delay="0"/>
                            </p:stCondLst>
                            <p:childTnLst>
                              <p:par>
                                <p:cTn id="34" presetID="23" presetClass="exit" presetSubtype="544" fill="hold" grpId="0" nodeType="clickEffect">
                                  <p:stCondLst>
                                    <p:cond delay="0"/>
                                  </p:stCondLst>
                                  <p:childTnLst>
                                    <p:anim calcmode="lin" valueType="num">
                                      <p:cBhvr>
                                        <p:cTn id="35" dur="500"/>
                                        <p:tgtEl>
                                          <p:spTgt spid="51"/>
                                        </p:tgtEl>
                                        <p:attrNameLst>
                                          <p:attrName>ppt_w</p:attrName>
                                        </p:attrNameLst>
                                      </p:cBhvr>
                                      <p:tavLst>
                                        <p:tav tm="0">
                                          <p:val>
                                            <p:strVal val="ppt_w"/>
                                          </p:val>
                                        </p:tav>
                                        <p:tav tm="100000">
                                          <p:val>
                                            <p:fltVal val="0"/>
                                          </p:val>
                                        </p:tav>
                                      </p:tavLst>
                                    </p:anim>
                                    <p:anim calcmode="lin" valueType="num">
                                      <p:cBhvr>
                                        <p:cTn id="36" dur="500"/>
                                        <p:tgtEl>
                                          <p:spTgt spid="51"/>
                                        </p:tgtEl>
                                        <p:attrNameLst>
                                          <p:attrName>ppt_h</p:attrName>
                                        </p:attrNameLst>
                                      </p:cBhvr>
                                      <p:tavLst>
                                        <p:tav tm="0">
                                          <p:val>
                                            <p:strVal val="ppt_h"/>
                                          </p:val>
                                        </p:tav>
                                        <p:tav tm="100000">
                                          <p:val>
                                            <p:fltVal val="0"/>
                                          </p:val>
                                        </p:tav>
                                      </p:tavLst>
                                    </p:anim>
                                    <p:anim calcmode="lin" valueType="num">
                                      <p:cBhvr>
                                        <p:cTn id="37" dur="500"/>
                                        <p:tgtEl>
                                          <p:spTgt spid="51"/>
                                        </p:tgtEl>
                                        <p:attrNameLst>
                                          <p:attrName>ppt_x</p:attrName>
                                        </p:attrNameLst>
                                      </p:cBhvr>
                                      <p:tavLst>
                                        <p:tav tm="0">
                                          <p:val>
                                            <p:strVal val="ppt_x"/>
                                          </p:val>
                                        </p:tav>
                                        <p:tav tm="100000">
                                          <p:val>
                                            <p:fltVal val="0.5"/>
                                          </p:val>
                                        </p:tav>
                                      </p:tavLst>
                                    </p:anim>
                                    <p:anim calcmode="lin" valueType="num">
                                      <p:cBhvr>
                                        <p:cTn id="38" dur="500"/>
                                        <p:tgtEl>
                                          <p:spTgt spid="51"/>
                                        </p:tgtEl>
                                        <p:attrNameLst>
                                          <p:attrName>ppt_y</p:attrName>
                                        </p:attrNameLst>
                                      </p:cBhvr>
                                      <p:tavLst>
                                        <p:tav tm="0">
                                          <p:val>
                                            <p:strVal val="ppt_y"/>
                                          </p:val>
                                        </p:tav>
                                        <p:tav tm="100000">
                                          <p:val>
                                            <p:fltVal val="0.5"/>
                                          </p:val>
                                        </p:tav>
                                      </p:tavLst>
                                    </p:anim>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
                                        <p:tgtEl>
                                          <p:spTgt spid="29"/>
                                        </p:tgtEl>
                                      </p:cBhvr>
                                    </p:animEffect>
                                    <p:set>
                                      <p:cBhvr>
                                        <p:cTn id="4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3"/>
                    </p:tgtEl>
                  </p:cond>
                </p:stCondLst>
                <p:endSync evt="end" delay="0">
                  <p:rtn val="all"/>
                </p:endSync>
                <p:childTnLst>
                  <p:par>
                    <p:cTn id="44" fill="hold">
                      <p:stCondLst>
                        <p:cond delay="0"/>
                      </p:stCondLst>
                      <p:childTnLst>
                        <p:par>
                          <p:cTn id="45" fill="hold">
                            <p:stCondLst>
                              <p:cond delay="0"/>
                            </p:stCondLst>
                            <p:childTnLst>
                              <p:par>
                                <p:cTn id="46" presetID="23" presetClass="exit" presetSubtype="544" fill="hold" grpId="0" nodeType="clickEffect">
                                  <p:stCondLst>
                                    <p:cond delay="0"/>
                                  </p:stCondLst>
                                  <p:childTnLst>
                                    <p:anim calcmode="lin" valueType="num">
                                      <p:cBhvr>
                                        <p:cTn id="47" dur="500"/>
                                        <p:tgtEl>
                                          <p:spTgt spid="53"/>
                                        </p:tgtEl>
                                        <p:attrNameLst>
                                          <p:attrName>ppt_w</p:attrName>
                                        </p:attrNameLst>
                                      </p:cBhvr>
                                      <p:tavLst>
                                        <p:tav tm="0">
                                          <p:val>
                                            <p:strVal val="ppt_w"/>
                                          </p:val>
                                        </p:tav>
                                        <p:tav tm="100000">
                                          <p:val>
                                            <p:fltVal val="0"/>
                                          </p:val>
                                        </p:tav>
                                      </p:tavLst>
                                    </p:anim>
                                    <p:anim calcmode="lin" valueType="num">
                                      <p:cBhvr>
                                        <p:cTn id="48" dur="500"/>
                                        <p:tgtEl>
                                          <p:spTgt spid="53"/>
                                        </p:tgtEl>
                                        <p:attrNameLst>
                                          <p:attrName>ppt_h</p:attrName>
                                        </p:attrNameLst>
                                      </p:cBhvr>
                                      <p:tavLst>
                                        <p:tav tm="0">
                                          <p:val>
                                            <p:strVal val="ppt_h"/>
                                          </p:val>
                                        </p:tav>
                                        <p:tav tm="100000">
                                          <p:val>
                                            <p:fltVal val="0"/>
                                          </p:val>
                                        </p:tav>
                                      </p:tavLst>
                                    </p:anim>
                                    <p:anim calcmode="lin" valueType="num">
                                      <p:cBhvr>
                                        <p:cTn id="49" dur="500"/>
                                        <p:tgtEl>
                                          <p:spTgt spid="53"/>
                                        </p:tgtEl>
                                        <p:attrNameLst>
                                          <p:attrName>ppt_x</p:attrName>
                                        </p:attrNameLst>
                                      </p:cBhvr>
                                      <p:tavLst>
                                        <p:tav tm="0">
                                          <p:val>
                                            <p:strVal val="ppt_x"/>
                                          </p:val>
                                        </p:tav>
                                        <p:tav tm="100000">
                                          <p:val>
                                            <p:fltVal val="0.5"/>
                                          </p:val>
                                        </p:tav>
                                      </p:tavLst>
                                    </p:anim>
                                    <p:anim calcmode="lin" valueType="num">
                                      <p:cBhvr>
                                        <p:cTn id="50" dur="500"/>
                                        <p:tgtEl>
                                          <p:spTgt spid="53"/>
                                        </p:tgtEl>
                                        <p:attrNameLst>
                                          <p:attrName>ppt_y</p:attrName>
                                        </p:attrNameLst>
                                      </p:cBhvr>
                                      <p:tavLst>
                                        <p:tav tm="0">
                                          <p:val>
                                            <p:strVal val="ppt_y"/>
                                          </p:val>
                                        </p:tav>
                                        <p:tav tm="100000">
                                          <p:val>
                                            <p:fltVal val="0.5"/>
                                          </p:val>
                                        </p:tav>
                                      </p:tavLst>
                                    </p:anim>
                                    <p:set>
                                      <p:cBhvr>
                                        <p:cTn id="51" dur="1" fill="hold">
                                          <p:stCondLst>
                                            <p:cond delay="499"/>
                                          </p:stCondLst>
                                        </p:cTn>
                                        <p:tgtEl>
                                          <p:spTgt spid="5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
                                        <p:tgtEl>
                                          <p:spTgt spid="52"/>
                                        </p:tgtEl>
                                      </p:cBhvr>
                                    </p:animEffect>
                                    <p:set>
                                      <p:cBhvr>
                                        <p:cTn id="5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23" presetClass="exit" presetSubtype="544" fill="hold" grpId="0" nodeType="clickEffect">
                                  <p:stCondLst>
                                    <p:cond delay="0"/>
                                  </p:stCondLst>
                                  <p:childTnLst>
                                    <p:anim calcmode="lin" valueType="num">
                                      <p:cBhvr>
                                        <p:cTn id="59" dur="500"/>
                                        <p:tgtEl>
                                          <p:spTgt spid="55"/>
                                        </p:tgtEl>
                                        <p:attrNameLst>
                                          <p:attrName>ppt_w</p:attrName>
                                        </p:attrNameLst>
                                      </p:cBhvr>
                                      <p:tavLst>
                                        <p:tav tm="0">
                                          <p:val>
                                            <p:strVal val="ppt_w"/>
                                          </p:val>
                                        </p:tav>
                                        <p:tav tm="100000">
                                          <p:val>
                                            <p:fltVal val="0"/>
                                          </p:val>
                                        </p:tav>
                                      </p:tavLst>
                                    </p:anim>
                                    <p:anim calcmode="lin" valueType="num">
                                      <p:cBhvr>
                                        <p:cTn id="60" dur="500"/>
                                        <p:tgtEl>
                                          <p:spTgt spid="55"/>
                                        </p:tgtEl>
                                        <p:attrNameLst>
                                          <p:attrName>ppt_h</p:attrName>
                                        </p:attrNameLst>
                                      </p:cBhvr>
                                      <p:tavLst>
                                        <p:tav tm="0">
                                          <p:val>
                                            <p:strVal val="ppt_h"/>
                                          </p:val>
                                        </p:tav>
                                        <p:tav tm="100000">
                                          <p:val>
                                            <p:fltVal val="0"/>
                                          </p:val>
                                        </p:tav>
                                      </p:tavLst>
                                    </p:anim>
                                    <p:anim calcmode="lin" valueType="num">
                                      <p:cBhvr>
                                        <p:cTn id="61" dur="500"/>
                                        <p:tgtEl>
                                          <p:spTgt spid="55"/>
                                        </p:tgtEl>
                                        <p:attrNameLst>
                                          <p:attrName>ppt_x</p:attrName>
                                        </p:attrNameLst>
                                      </p:cBhvr>
                                      <p:tavLst>
                                        <p:tav tm="0">
                                          <p:val>
                                            <p:strVal val="ppt_x"/>
                                          </p:val>
                                        </p:tav>
                                        <p:tav tm="100000">
                                          <p:val>
                                            <p:fltVal val="0.5"/>
                                          </p:val>
                                        </p:tav>
                                      </p:tavLst>
                                    </p:anim>
                                    <p:anim calcmode="lin" valueType="num">
                                      <p:cBhvr>
                                        <p:cTn id="62" dur="500"/>
                                        <p:tgtEl>
                                          <p:spTgt spid="55"/>
                                        </p:tgtEl>
                                        <p:attrNameLst>
                                          <p:attrName>ppt_y</p:attrName>
                                        </p:attrNameLst>
                                      </p:cBhvr>
                                      <p:tavLst>
                                        <p:tav tm="0">
                                          <p:val>
                                            <p:strVal val="ppt_y"/>
                                          </p:val>
                                        </p:tav>
                                        <p:tav tm="100000">
                                          <p:val>
                                            <p:fltVal val="0.5"/>
                                          </p:val>
                                        </p:tav>
                                      </p:tavLst>
                                    </p:anim>
                                    <p:set>
                                      <p:cBhvr>
                                        <p:cTn id="63" dur="1" fill="hold">
                                          <p:stCondLst>
                                            <p:cond delay="499"/>
                                          </p:stCondLst>
                                        </p:cTn>
                                        <p:tgtEl>
                                          <p:spTgt spid="55"/>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
                                        <p:tgtEl>
                                          <p:spTgt spid="54"/>
                                        </p:tgtEl>
                                      </p:cBhvr>
                                    </p:animEffect>
                                    <p:set>
                                      <p:cBhvr>
                                        <p:cTn id="6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3" presetClass="exit" presetSubtype="544" fill="hold" grpId="0" nodeType="clickEffect">
                                  <p:stCondLst>
                                    <p:cond delay="0"/>
                                  </p:stCondLst>
                                  <p:childTnLst>
                                    <p:anim calcmode="lin" valueType="num">
                                      <p:cBhvr>
                                        <p:cTn id="71" dur="500"/>
                                        <p:tgtEl>
                                          <p:spTgt spid="57"/>
                                        </p:tgtEl>
                                        <p:attrNameLst>
                                          <p:attrName>ppt_w</p:attrName>
                                        </p:attrNameLst>
                                      </p:cBhvr>
                                      <p:tavLst>
                                        <p:tav tm="0">
                                          <p:val>
                                            <p:strVal val="ppt_w"/>
                                          </p:val>
                                        </p:tav>
                                        <p:tav tm="100000">
                                          <p:val>
                                            <p:fltVal val="0"/>
                                          </p:val>
                                        </p:tav>
                                      </p:tavLst>
                                    </p:anim>
                                    <p:anim calcmode="lin" valueType="num">
                                      <p:cBhvr>
                                        <p:cTn id="72" dur="500"/>
                                        <p:tgtEl>
                                          <p:spTgt spid="57"/>
                                        </p:tgtEl>
                                        <p:attrNameLst>
                                          <p:attrName>ppt_h</p:attrName>
                                        </p:attrNameLst>
                                      </p:cBhvr>
                                      <p:tavLst>
                                        <p:tav tm="0">
                                          <p:val>
                                            <p:strVal val="ppt_h"/>
                                          </p:val>
                                        </p:tav>
                                        <p:tav tm="100000">
                                          <p:val>
                                            <p:fltVal val="0"/>
                                          </p:val>
                                        </p:tav>
                                      </p:tavLst>
                                    </p:anim>
                                    <p:anim calcmode="lin" valueType="num">
                                      <p:cBhvr>
                                        <p:cTn id="73" dur="500"/>
                                        <p:tgtEl>
                                          <p:spTgt spid="57"/>
                                        </p:tgtEl>
                                        <p:attrNameLst>
                                          <p:attrName>ppt_x</p:attrName>
                                        </p:attrNameLst>
                                      </p:cBhvr>
                                      <p:tavLst>
                                        <p:tav tm="0">
                                          <p:val>
                                            <p:strVal val="ppt_x"/>
                                          </p:val>
                                        </p:tav>
                                        <p:tav tm="100000">
                                          <p:val>
                                            <p:fltVal val="0.5"/>
                                          </p:val>
                                        </p:tav>
                                      </p:tavLst>
                                    </p:anim>
                                    <p:anim calcmode="lin" valueType="num">
                                      <p:cBhvr>
                                        <p:cTn id="74" dur="500"/>
                                        <p:tgtEl>
                                          <p:spTgt spid="57"/>
                                        </p:tgtEl>
                                        <p:attrNameLst>
                                          <p:attrName>ppt_y</p:attrName>
                                        </p:attrNameLst>
                                      </p:cBhvr>
                                      <p:tavLst>
                                        <p:tav tm="0">
                                          <p:val>
                                            <p:strVal val="ppt_y"/>
                                          </p:val>
                                        </p:tav>
                                        <p:tav tm="100000">
                                          <p:val>
                                            <p:fltVal val="0.5"/>
                                          </p:val>
                                        </p:tav>
                                      </p:tavLst>
                                    </p:anim>
                                    <p:set>
                                      <p:cBhvr>
                                        <p:cTn id="7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1"/>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1"/>
                                        </p:tgtEl>
                                        <p:attrNameLst>
                                          <p:attrName>ppt_w</p:attrName>
                                        </p:attrNameLst>
                                      </p:cBhvr>
                                      <p:tavLst>
                                        <p:tav tm="0">
                                          <p:val>
                                            <p:strVal val="ppt_w"/>
                                          </p:val>
                                        </p:tav>
                                        <p:tav tm="100000">
                                          <p:val>
                                            <p:fltVal val="0"/>
                                          </p:val>
                                        </p:tav>
                                      </p:tavLst>
                                    </p:anim>
                                    <p:anim calcmode="lin" valueType="num">
                                      <p:cBhvr>
                                        <p:cTn id="93" dur="500"/>
                                        <p:tgtEl>
                                          <p:spTgt spid="61"/>
                                        </p:tgtEl>
                                        <p:attrNameLst>
                                          <p:attrName>ppt_h</p:attrName>
                                        </p:attrNameLst>
                                      </p:cBhvr>
                                      <p:tavLst>
                                        <p:tav tm="0">
                                          <p:val>
                                            <p:strVal val="ppt_h"/>
                                          </p:val>
                                        </p:tav>
                                        <p:tav tm="100000">
                                          <p:val>
                                            <p:fltVal val="0"/>
                                          </p:val>
                                        </p:tav>
                                      </p:tavLst>
                                    </p:anim>
                                    <p:anim calcmode="lin" valueType="num">
                                      <p:cBhvr>
                                        <p:cTn id="94" dur="500"/>
                                        <p:tgtEl>
                                          <p:spTgt spid="61"/>
                                        </p:tgtEl>
                                        <p:attrNameLst>
                                          <p:attrName>ppt_x</p:attrName>
                                        </p:attrNameLst>
                                      </p:cBhvr>
                                      <p:tavLst>
                                        <p:tav tm="0">
                                          <p:val>
                                            <p:strVal val="ppt_x"/>
                                          </p:val>
                                        </p:tav>
                                        <p:tav tm="100000">
                                          <p:val>
                                            <p:fltVal val="0.5"/>
                                          </p:val>
                                        </p:tav>
                                      </p:tavLst>
                                    </p:anim>
                                    <p:anim calcmode="lin" valueType="num">
                                      <p:cBhvr>
                                        <p:cTn id="95" dur="500"/>
                                        <p:tgtEl>
                                          <p:spTgt spid="61"/>
                                        </p:tgtEl>
                                        <p:attrNameLst>
                                          <p:attrName>ppt_y</p:attrName>
                                        </p:attrNameLst>
                                      </p:cBhvr>
                                      <p:tavLst>
                                        <p:tav tm="0">
                                          <p:val>
                                            <p:strVal val="ppt_y"/>
                                          </p:val>
                                        </p:tav>
                                        <p:tav tm="100000">
                                          <p:val>
                                            <p:fltVal val="0.5"/>
                                          </p:val>
                                        </p:tav>
                                      </p:tavLst>
                                    </p:anim>
                                    <p:set>
                                      <p:cBhvr>
                                        <p:cTn id="9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9" restart="whenNotActive" fill="hold" evtFilter="cancelBubble" nodeType="interactiveSeq">
                <p:stCondLst>
                  <p:cond evt="onClick" delay="0">
                    <p:tgtEl>
                      <p:spTgt spid="65"/>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544" fill="hold" grpId="0" nodeType="clickEffect">
                                  <p:stCondLst>
                                    <p:cond delay="0"/>
                                  </p:stCondLst>
                                  <p:childTnLst>
                                    <p:anim calcmode="lin" valueType="num">
                                      <p:cBhvr>
                                        <p:cTn id="113" dur="500"/>
                                        <p:tgtEl>
                                          <p:spTgt spid="65"/>
                                        </p:tgtEl>
                                        <p:attrNameLst>
                                          <p:attrName>ppt_w</p:attrName>
                                        </p:attrNameLst>
                                      </p:cBhvr>
                                      <p:tavLst>
                                        <p:tav tm="0">
                                          <p:val>
                                            <p:strVal val="ppt_w"/>
                                          </p:val>
                                        </p:tav>
                                        <p:tav tm="100000">
                                          <p:val>
                                            <p:fltVal val="0"/>
                                          </p:val>
                                        </p:tav>
                                      </p:tavLst>
                                    </p:anim>
                                    <p:anim calcmode="lin" valueType="num">
                                      <p:cBhvr>
                                        <p:cTn id="114" dur="500"/>
                                        <p:tgtEl>
                                          <p:spTgt spid="65"/>
                                        </p:tgtEl>
                                        <p:attrNameLst>
                                          <p:attrName>ppt_h</p:attrName>
                                        </p:attrNameLst>
                                      </p:cBhvr>
                                      <p:tavLst>
                                        <p:tav tm="0">
                                          <p:val>
                                            <p:strVal val="ppt_h"/>
                                          </p:val>
                                        </p:tav>
                                        <p:tav tm="100000">
                                          <p:val>
                                            <p:fltVal val="0"/>
                                          </p:val>
                                        </p:tav>
                                      </p:tavLst>
                                    </p:anim>
                                    <p:anim calcmode="lin" valueType="num">
                                      <p:cBhvr>
                                        <p:cTn id="115" dur="500"/>
                                        <p:tgtEl>
                                          <p:spTgt spid="65"/>
                                        </p:tgtEl>
                                        <p:attrNameLst>
                                          <p:attrName>ppt_x</p:attrName>
                                        </p:attrNameLst>
                                      </p:cBhvr>
                                      <p:tavLst>
                                        <p:tav tm="0">
                                          <p:val>
                                            <p:strVal val="ppt_x"/>
                                          </p:val>
                                        </p:tav>
                                        <p:tav tm="100000">
                                          <p:val>
                                            <p:fltVal val="0.5"/>
                                          </p:val>
                                        </p:tav>
                                      </p:tavLst>
                                    </p:anim>
                                    <p:anim calcmode="lin" valueType="num">
                                      <p:cBhvr>
                                        <p:cTn id="116" dur="500"/>
                                        <p:tgtEl>
                                          <p:spTgt spid="65"/>
                                        </p:tgtEl>
                                        <p:attrNameLst>
                                          <p:attrName>ppt_y</p:attrName>
                                        </p:attrNameLst>
                                      </p:cBhvr>
                                      <p:tavLst>
                                        <p:tav tm="0">
                                          <p:val>
                                            <p:strVal val="ppt_y"/>
                                          </p:val>
                                        </p:tav>
                                        <p:tav tm="100000">
                                          <p:val>
                                            <p:fltVal val="0.5"/>
                                          </p:val>
                                        </p:tav>
                                      </p:tavLst>
                                    </p:anim>
                                    <p:set>
                                      <p:cBhvr>
                                        <p:cTn id="11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67"/>
                    </p:tgtEl>
                  </p:cond>
                </p:stCondLst>
                <p:endSync evt="end" delay="0">
                  <p:rtn val="all"/>
                </p:endSync>
                <p:childTnLst>
                  <p:par>
                    <p:cTn id="119" fill="hold">
                      <p:stCondLst>
                        <p:cond delay="0"/>
                      </p:stCondLst>
                      <p:childTnLst>
                        <p:par>
                          <p:cTn id="120" fill="hold">
                            <p:stCondLst>
                              <p:cond delay="0"/>
                            </p:stCondLst>
                            <p:childTnLst>
                              <p:par>
                                <p:cTn id="121" presetID="23" presetClass="exit" presetSubtype="544" fill="hold" grpId="0" nodeType="clickEffect">
                                  <p:stCondLst>
                                    <p:cond delay="0"/>
                                  </p:stCondLst>
                                  <p:childTnLst>
                                    <p:anim calcmode="lin" valueType="num">
                                      <p:cBhvr>
                                        <p:cTn id="122" dur="500"/>
                                        <p:tgtEl>
                                          <p:spTgt spid="67"/>
                                        </p:tgtEl>
                                        <p:attrNameLst>
                                          <p:attrName>ppt_w</p:attrName>
                                        </p:attrNameLst>
                                      </p:cBhvr>
                                      <p:tavLst>
                                        <p:tav tm="0">
                                          <p:val>
                                            <p:strVal val="ppt_w"/>
                                          </p:val>
                                        </p:tav>
                                        <p:tav tm="100000">
                                          <p:val>
                                            <p:fltVal val="0"/>
                                          </p:val>
                                        </p:tav>
                                      </p:tavLst>
                                    </p:anim>
                                    <p:anim calcmode="lin" valueType="num">
                                      <p:cBhvr>
                                        <p:cTn id="123" dur="500"/>
                                        <p:tgtEl>
                                          <p:spTgt spid="67"/>
                                        </p:tgtEl>
                                        <p:attrNameLst>
                                          <p:attrName>ppt_h</p:attrName>
                                        </p:attrNameLst>
                                      </p:cBhvr>
                                      <p:tavLst>
                                        <p:tav tm="0">
                                          <p:val>
                                            <p:strVal val="ppt_h"/>
                                          </p:val>
                                        </p:tav>
                                        <p:tav tm="100000">
                                          <p:val>
                                            <p:fltVal val="0"/>
                                          </p:val>
                                        </p:tav>
                                      </p:tavLst>
                                    </p:anim>
                                    <p:anim calcmode="lin" valueType="num">
                                      <p:cBhvr>
                                        <p:cTn id="124" dur="500"/>
                                        <p:tgtEl>
                                          <p:spTgt spid="67"/>
                                        </p:tgtEl>
                                        <p:attrNameLst>
                                          <p:attrName>ppt_x</p:attrName>
                                        </p:attrNameLst>
                                      </p:cBhvr>
                                      <p:tavLst>
                                        <p:tav tm="0">
                                          <p:val>
                                            <p:strVal val="ppt_x"/>
                                          </p:val>
                                        </p:tav>
                                        <p:tav tm="100000">
                                          <p:val>
                                            <p:fltVal val="0.5"/>
                                          </p:val>
                                        </p:tav>
                                      </p:tavLst>
                                    </p:anim>
                                    <p:anim calcmode="lin" valueType="num">
                                      <p:cBhvr>
                                        <p:cTn id="125" dur="500"/>
                                        <p:tgtEl>
                                          <p:spTgt spid="67"/>
                                        </p:tgtEl>
                                        <p:attrNameLst>
                                          <p:attrName>ppt_y</p:attrName>
                                        </p:attrNameLst>
                                      </p:cBhvr>
                                      <p:tavLst>
                                        <p:tav tm="0">
                                          <p:val>
                                            <p:strVal val="ppt_y"/>
                                          </p:val>
                                        </p:tav>
                                        <p:tav tm="100000">
                                          <p:val>
                                            <p:fltVal val="0.5"/>
                                          </p:val>
                                        </p:tav>
                                      </p:tavLst>
                                    </p:anim>
                                    <p:set>
                                      <p:cBhvr>
                                        <p:cTn id="12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7" restart="whenNotActive" fill="hold" evtFilter="cancelBubble" nodeType="interactiveSeq">
                <p:stCondLst>
                  <p:cond evt="onClick" delay="0">
                    <p:tgtEl>
                      <p:spTgt spid="69"/>
                    </p:tgtEl>
                  </p:cond>
                </p:stCondLst>
                <p:endSync evt="end" delay="0">
                  <p:rtn val="all"/>
                </p:endSync>
                <p:childTnLst>
                  <p:par>
                    <p:cTn id="128" fill="hold">
                      <p:stCondLst>
                        <p:cond delay="0"/>
                      </p:stCondLst>
                      <p:childTnLst>
                        <p:par>
                          <p:cTn id="129" fill="hold">
                            <p:stCondLst>
                              <p:cond delay="0"/>
                            </p:stCondLst>
                            <p:childTnLst>
                              <p:par>
                                <p:cTn id="130" presetID="23" presetClass="exit" presetSubtype="544" fill="hold" grpId="0" nodeType="clickEffect">
                                  <p:stCondLst>
                                    <p:cond delay="0"/>
                                  </p:stCondLst>
                                  <p:childTnLst>
                                    <p:anim calcmode="lin" valueType="num">
                                      <p:cBhvr>
                                        <p:cTn id="131" dur="500"/>
                                        <p:tgtEl>
                                          <p:spTgt spid="69"/>
                                        </p:tgtEl>
                                        <p:attrNameLst>
                                          <p:attrName>ppt_w</p:attrName>
                                        </p:attrNameLst>
                                      </p:cBhvr>
                                      <p:tavLst>
                                        <p:tav tm="0">
                                          <p:val>
                                            <p:strVal val="ppt_w"/>
                                          </p:val>
                                        </p:tav>
                                        <p:tav tm="100000">
                                          <p:val>
                                            <p:fltVal val="0"/>
                                          </p:val>
                                        </p:tav>
                                      </p:tavLst>
                                    </p:anim>
                                    <p:anim calcmode="lin" valueType="num">
                                      <p:cBhvr>
                                        <p:cTn id="132" dur="500"/>
                                        <p:tgtEl>
                                          <p:spTgt spid="69"/>
                                        </p:tgtEl>
                                        <p:attrNameLst>
                                          <p:attrName>ppt_h</p:attrName>
                                        </p:attrNameLst>
                                      </p:cBhvr>
                                      <p:tavLst>
                                        <p:tav tm="0">
                                          <p:val>
                                            <p:strVal val="ppt_h"/>
                                          </p:val>
                                        </p:tav>
                                        <p:tav tm="100000">
                                          <p:val>
                                            <p:fltVal val="0"/>
                                          </p:val>
                                        </p:tav>
                                      </p:tavLst>
                                    </p:anim>
                                    <p:anim calcmode="lin" valueType="num">
                                      <p:cBhvr>
                                        <p:cTn id="133" dur="500"/>
                                        <p:tgtEl>
                                          <p:spTgt spid="69"/>
                                        </p:tgtEl>
                                        <p:attrNameLst>
                                          <p:attrName>ppt_x</p:attrName>
                                        </p:attrNameLst>
                                      </p:cBhvr>
                                      <p:tavLst>
                                        <p:tav tm="0">
                                          <p:val>
                                            <p:strVal val="ppt_x"/>
                                          </p:val>
                                        </p:tav>
                                        <p:tav tm="100000">
                                          <p:val>
                                            <p:fltVal val="0.5"/>
                                          </p:val>
                                        </p:tav>
                                      </p:tavLst>
                                    </p:anim>
                                    <p:anim calcmode="lin" valueType="num">
                                      <p:cBhvr>
                                        <p:cTn id="134" dur="500"/>
                                        <p:tgtEl>
                                          <p:spTgt spid="69"/>
                                        </p:tgtEl>
                                        <p:attrNameLst>
                                          <p:attrName>ppt_y</p:attrName>
                                        </p:attrNameLst>
                                      </p:cBhvr>
                                      <p:tavLst>
                                        <p:tav tm="0">
                                          <p:val>
                                            <p:strVal val="ppt_y"/>
                                          </p:val>
                                        </p:tav>
                                        <p:tav tm="100000">
                                          <p:val>
                                            <p:fltVal val="0.5"/>
                                          </p:val>
                                        </p:tav>
                                      </p:tavLst>
                                    </p:anim>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7" grpId="0" animBg="1"/>
      <p:bldP spid="57" grpId="1" animBg="1"/>
      <p:bldP spid="58" grpId="0"/>
      <p:bldP spid="59" grpId="0" animBg="1"/>
      <p:bldP spid="59" grpId="1" animBg="1"/>
      <p:bldP spid="61" grpId="0" animBg="1"/>
      <p:bldP spid="61" grpId="1" animBg="1"/>
      <p:bldP spid="62" grpId="0"/>
      <p:bldP spid="63" grpId="0" animBg="1"/>
      <p:bldP spid="63" grpId="1" animBg="1"/>
      <p:bldP spid="65" grpId="0" animBg="1"/>
      <p:bldP spid="65" grpId="1" animBg="1"/>
      <p:bldP spid="67" grpId="0" animBg="1"/>
      <p:bldP spid="67" grpId="1" animBg="1"/>
      <p:bldP spid="69" grpId="0" animBg="1"/>
      <p:bldP spid="69" grpId="1" animBg="1"/>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9700590" y="6105130"/>
            <a:ext cx="233266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 HOME</a:t>
            </a:r>
          </a:p>
        </p:txBody>
      </p:sp>
      <p:sp>
        <p:nvSpPr>
          <p:cNvPr id="12" name="Snip Diagonal Corner Rectangle 11"/>
          <p:cNvSpPr/>
          <p:nvPr/>
        </p:nvSpPr>
        <p:spPr>
          <a:xfrm>
            <a:off x="1" y="571500"/>
            <a:ext cx="12192000" cy="2432587"/>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hợp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hiđrô</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nitơ</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ôxi</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Khí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cacbônic</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20580" y="4329907"/>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chemeClr val="bg1"/>
                </a:solidFill>
              </a:rPr>
              <a:t>Khí</a:t>
            </a:r>
            <a:r>
              <a:rPr lang="en-US" sz="3200" b="1" dirty="0">
                <a:solidFill>
                  <a:schemeClr val="bg1"/>
                </a:solidFill>
              </a:rPr>
              <a:t> </a:t>
            </a:r>
            <a:r>
              <a:rPr lang="en-US" sz="3200" b="1" dirty="0" err="1">
                <a:solidFill>
                  <a:schemeClr val="bg1"/>
                </a:solidFill>
              </a:rPr>
              <a:t>ôxi</a:t>
            </a:r>
            <a:r>
              <a:rPr lang="en-US" sz="3200" b="1" dirty="0">
                <a:solidFill>
                  <a:schemeClr val="bg1"/>
                </a:solidFill>
              </a:rPr>
              <a:t> </a:t>
            </a:r>
          </a:p>
        </p:txBody>
      </p:sp>
      <p:sp>
        <p:nvSpPr>
          <p:cNvPr id="15" name="Rectangle 14"/>
          <p:cNvSpPr/>
          <p:nvPr/>
        </p:nvSpPr>
        <p:spPr>
          <a:xfrm>
            <a:off x="2220580" y="3013502"/>
            <a:ext cx="7750840" cy="830997"/>
          </a:xfrm>
          <a:prstGeom prst="rect">
            <a:avLst/>
          </a:prstGeom>
          <a:noFill/>
        </p:spPr>
        <p:txBody>
          <a:bodyPr wrap="none" lIns="91440" tIns="45720" rIns="91440" bIns="45720">
            <a:spAutoFit/>
          </a:bodyPr>
          <a:lstStyle/>
          <a:p>
            <a:pPr algn="ctr"/>
            <a:r>
              <a:rPr lang="vi-VN" sz="4800" b="1" dirty="0">
                <a:solidFill>
                  <a:srgbClr val="FF0000"/>
                </a:solidFill>
              </a:rPr>
              <a:t>Bạn được tặng 1 viên kẹo</a:t>
            </a:r>
            <a:endParaRPr lang="en-US" sz="4800" b="1" dirty="0">
              <a:solidFill>
                <a:srgbClr val="FF0000"/>
              </a:solidFill>
            </a:endParaRPr>
          </a:p>
        </p:txBody>
      </p:sp>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0" y="338215"/>
            <a:ext cx="12192000" cy="2665872"/>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bột</a:t>
            </a:r>
            <a:r>
              <a:rPr lang="en-US" sz="3200" dirty="0">
                <a:solidFill>
                  <a:schemeClr val="bg1"/>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Hoa</a:t>
            </a:r>
            <a:r>
              <a:rPr lang="en-US" sz="3200" dirty="0">
                <a:solidFill>
                  <a:schemeClr val="bg1"/>
                </a:solidFill>
                <a:latin typeface="Times New Roman" panose="02020603050405020304" pitchFamily="18" charset="0"/>
                <a:cs typeface="Times New Roman" panose="02020603050405020304" pitchFamily="18" charset="0"/>
              </a:rPr>
              <a:t>               B. </a:t>
            </a:r>
            <a:r>
              <a:rPr lang="en-US" sz="3200" dirty="0" err="1">
                <a:solidFill>
                  <a:schemeClr val="bg1"/>
                </a:solidFill>
                <a:latin typeface="Times New Roman" panose="02020603050405020304" pitchFamily="18" charset="0"/>
                <a:cs typeface="Times New Roman" panose="02020603050405020304" pitchFamily="18" charset="0"/>
              </a:rPr>
              <a:t>Rễ</a:t>
            </a:r>
            <a:r>
              <a:rPr lang="en-US" sz="3200" dirty="0">
                <a:solidFill>
                  <a:schemeClr val="bg1"/>
                </a:solidFill>
                <a:latin typeface="Times New Roman" panose="02020603050405020304" pitchFamily="18" charset="0"/>
                <a:cs typeface="Times New Roman" panose="02020603050405020304" pitchFamily="18" charset="0"/>
              </a:rPr>
              <a:t>                     C. </a:t>
            </a:r>
            <a:r>
              <a:rPr lang="en-US" sz="3200" dirty="0" err="1">
                <a:solidFill>
                  <a:schemeClr val="bg1"/>
                </a:solidFill>
                <a:latin typeface="Times New Roman" panose="02020603050405020304" pitchFamily="18" charset="0"/>
                <a:cs typeface="Times New Roman" panose="02020603050405020304" pitchFamily="18" charset="0"/>
              </a:rPr>
              <a:t>Lá</a:t>
            </a:r>
            <a:r>
              <a:rPr lang="en-US" sz="3200" dirty="0">
                <a:solidFill>
                  <a:schemeClr val="bg1"/>
                </a:solidFill>
                <a:latin typeface="Times New Roman" panose="02020603050405020304" pitchFamily="18" charset="0"/>
                <a:cs typeface="Times New Roman" panose="02020603050405020304" pitchFamily="18" charset="0"/>
              </a:rPr>
              <a:t>                   D. </a:t>
            </a:r>
            <a:r>
              <a:rPr lang="en-US" sz="3200" dirty="0" err="1">
                <a:solidFill>
                  <a:schemeClr val="bg1"/>
                </a:solidFill>
                <a:latin typeface="Times New Roman" panose="02020603050405020304" pitchFamily="18" charset="0"/>
                <a:cs typeface="Times New Roman" panose="02020603050405020304" pitchFamily="18" charset="0"/>
              </a:rPr>
              <a:t>Thân</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tx1"/>
              </a:solidFill>
            </a:endParaRPr>
          </a:p>
        </p:txBody>
      </p:sp>
      <p:sp>
        <p:nvSpPr>
          <p:cNvPr id="5" name="Rectangle 4"/>
          <p:cNvSpPr/>
          <p:nvPr/>
        </p:nvSpPr>
        <p:spPr>
          <a:xfrm>
            <a:off x="2286000" y="4386753"/>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 </a:t>
            </a:r>
            <a:r>
              <a:rPr lang="en-US" sz="3200" b="1" dirty="0" err="1">
                <a:solidFill>
                  <a:schemeClr val="bg1"/>
                </a:solidFill>
              </a:rPr>
              <a:t>Lá</a:t>
            </a:r>
            <a:r>
              <a:rPr lang="en-US" sz="3200" b="1" dirty="0">
                <a:solidFill>
                  <a:schemeClr val="bg1"/>
                </a:solidFill>
              </a:rPr>
              <a:t> </a:t>
            </a:r>
            <a:r>
              <a:rPr lang="en-US" sz="3200" dirty="0">
                <a:solidFill>
                  <a:schemeClr val="bg1"/>
                </a:solidFill>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744185" y="3185778"/>
            <a:ext cx="6703630" cy="830997"/>
          </a:xfrm>
          <a:prstGeom prst="rect">
            <a:avLst/>
          </a:prstGeom>
          <a:noFill/>
        </p:spPr>
        <p:txBody>
          <a:bodyPr wrap="none" lIns="91440" tIns="45720" rIns="91440" bIns="45720">
            <a:spAutoFit/>
          </a:bodyPr>
          <a:lstStyle/>
          <a:p>
            <a:pPr lvl="0" algn="ctr">
              <a:defRPr/>
            </a:pPr>
            <a:r>
              <a:rPr lang="vi-VN" sz="4800" b="1" dirty="0">
                <a:solidFill>
                  <a:srgbClr val="FF0000"/>
                </a:solidFill>
                <a:latin typeface="Calibri" panose="020F0502020204030204"/>
              </a:rPr>
              <a:t>Bạn được tặng </a:t>
            </a:r>
            <a:r>
              <a:rPr lang="en-US" sz="4800" b="1" dirty="0">
                <a:solidFill>
                  <a:srgbClr val="FF0000"/>
                </a:solidFill>
                <a:latin typeface="Calibri" panose="020F0502020204030204"/>
              </a:rPr>
              <a:t>2</a:t>
            </a:r>
            <a:r>
              <a:rPr lang="vi-VN" sz="4800" b="1" dirty="0">
                <a:solidFill>
                  <a:srgbClr val="FF0000"/>
                </a:solidFill>
                <a:latin typeface="Calibri" panose="020F0502020204030204"/>
              </a:rPr>
              <a:t> viên kẹo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0" y="0"/>
            <a:ext cx="12033260" cy="342900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3.</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dưới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tham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tiếp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bào</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Lục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lạp</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Nước</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Khí</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cacbônic</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18360" y="4886445"/>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tx1"/>
                </a:solidFill>
              </a:rPr>
              <a:t>A. </a:t>
            </a:r>
            <a:r>
              <a:rPr lang="en-US" sz="3200" b="1" dirty="0" err="1">
                <a:solidFill>
                  <a:schemeClr val="tx1"/>
                </a:solidFill>
              </a:rPr>
              <a:t>Không</a:t>
            </a:r>
            <a:r>
              <a:rPr lang="en-US" sz="3200" b="1" dirty="0">
                <a:solidFill>
                  <a:schemeClr val="tx1"/>
                </a:solidFill>
              </a:rPr>
              <a:t> </a:t>
            </a:r>
            <a:r>
              <a:rPr lang="en-US" sz="3200" b="1" dirty="0" err="1">
                <a:solidFill>
                  <a:schemeClr val="tx1"/>
                </a:solidFill>
              </a:rPr>
              <a:t>bào</a:t>
            </a:r>
            <a:r>
              <a:rPr lang="en-US" sz="3200" b="1" dirty="0">
                <a:solidFill>
                  <a:schemeClr val="tx1"/>
                </a:solidFill>
              </a:rPr>
              <a:t>  </a:t>
            </a:r>
            <a:endParaRPr kumimoji="0" lang="en-US" sz="3200" b="1" i="0" u="none" strike="noStrike" kern="1200" cap="none" spc="0" normalizeH="0" baseline="0" noProof="0" dirty="0">
              <a:ln>
                <a:noFill/>
              </a:ln>
              <a:solidFill>
                <a:srgbClr val="002060"/>
              </a:solidFill>
              <a:effectLst/>
              <a:uLnTx/>
              <a:uFillTx/>
              <a:latin typeface="+mj-lt"/>
            </a:endParaRPr>
          </a:p>
        </p:txBody>
      </p:sp>
      <p:sp>
        <p:nvSpPr>
          <p:cNvPr id="15" name="Rectangle 14"/>
          <p:cNvSpPr/>
          <p:nvPr/>
        </p:nvSpPr>
        <p:spPr>
          <a:xfrm>
            <a:off x="2744185" y="3702616"/>
            <a:ext cx="6703630" cy="830997"/>
          </a:xfrm>
          <a:prstGeom prst="rect">
            <a:avLst/>
          </a:prstGeom>
          <a:noFill/>
        </p:spPr>
        <p:txBody>
          <a:bodyPr wrap="none" lIns="91440" tIns="45720" rIns="91440" bIns="45720">
            <a:spAutoFit/>
          </a:bodyPr>
          <a:lstStyle/>
          <a:p>
            <a:pPr lvl="0" algn="ctr">
              <a:defRPr/>
            </a:pPr>
            <a:r>
              <a:rPr lang="vi-VN" sz="4800" b="1" dirty="0">
                <a:solidFill>
                  <a:srgbClr val="FF0000"/>
                </a:solidFill>
                <a:latin typeface="Calibri" panose="020F0502020204030204"/>
              </a:rPr>
              <a:t>Bạn được tặng </a:t>
            </a:r>
            <a:r>
              <a:rPr lang="en-US" sz="4800" b="1" dirty="0">
                <a:solidFill>
                  <a:srgbClr val="FF0000"/>
                </a:solidFill>
                <a:latin typeface="Calibri" panose="020F0502020204030204"/>
              </a:rPr>
              <a:t>5</a:t>
            </a:r>
            <a:r>
              <a:rPr lang="vi-VN" sz="4800" b="1" dirty="0">
                <a:solidFill>
                  <a:srgbClr val="FF0000"/>
                </a:solidFill>
                <a:latin typeface="Calibri" panose="020F0502020204030204"/>
              </a:rPr>
              <a:t> viên kẹo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4" action="ppaction://hlinksldjump"/>
          </p:cNvPr>
          <p:cNvSpPr/>
          <p:nvPr/>
        </p:nvSpPr>
        <p:spPr>
          <a:xfrm flipH="1">
            <a:off x="9324213" y="6148846"/>
            <a:ext cx="2563970"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black"/>
                </a:solidFill>
              </a:rPr>
              <a:t>GO HOME</a:t>
            </a:r>
          </a:p>
        </p:txBody>
      </p:sp>
      <p:sp>
        <p:nvSpPr>
          <p:cNvPr id="12" name="Snip Diagonal Corner Rectangle 11"/>
          <p:cNvSpPr/>
          <p:nvPr/>
        </p:nvSpPr>
        <p:spPr>
          <a:xfrm>
            <a:off x="0" y="0"/>
            <a:ext cx="12191999" cy="3428999"/>
          </a:xfrm>
          <a:prstGeom prst="snip2DiagRect">
            <a:avLst>
              <a:gd name="adj1" fmla="val 0"/>
              <a:gd name="adj2" fmla="val 24222"/>
            </a:avLst>
          </a:prstGeom>
          <a:blipFill dpi="0"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4.</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Điều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quang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đầy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đủ</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liệu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 ?</a:t>
            </a:r>
          </a:p>
          <a:p>
            <a:pPr marL="742950" indent="-742950">
              <a:buAutoNum type="alphaUcPeriod"/>
            </a:pP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a:t>
            </a:r>
            <a:r>
              <a:rPr lang="en-US" sz="3600" dirty="0">
                <a:solidFill>
                  <a:schemeClr val="bg1"/>
                </a:solidFill>
                <a:latin typeface="Times New Roman" panose="02020603050405020304" pitchFamily="18" charset="0"/>
                <a:cs typeface="Times New Roman" panose="02020603050405020304" pitchFamily="18" charset="0"/>
              </a:rPr>
              <a:t>       			 B.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sáng</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C.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ẩm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thấp</a:t>
            </a:r>
            <a:r>
              <a:rPr lang="en-US" sz="3600" dirty="0">
                <a:solidFill>
                  <a:schemeClr val="bg1"/>
                </a:solidFill>
                <a:latin typeface="Times New Roman" panose="02020603050405020304" pitchFamily="18" charset="0"/>
                <a:cs typeface="Times New Roman" panose="02020603050405020304" pitchFamily="18" charset="0"/>
              </a:rPr>
              <a:t>   				  D. </a:t>
            </a:r>
            <a:r>
              <a:rPr lang="en-US" sz="3600" dirty="0" err="1">
                <a:solidFill>
                  <a:schemeClr val="bg1"/>
                </a:solidFill>
                <a:latin typeface="Times New Roman" panose="02020603050405020304" pitchFamily="18" charset="0"/>
                <a:cs typeface="Times New Roman" panose="02020603050405020304" pitchFamily="18" charset="0"/>
              </a:rPr>
              <a:t>Nền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nhiệt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cao</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03822" y="4232302"/>
            <a:ext cx="7955280" cy="1439743"/>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rPr>
              <a:t>B. </a:t>
            </a:r>
            <a:r>
              <a:rPr lang="en-US" sz="2800" b="1" dirty="0" err="1">
                <a:solidFill>
                  <a:schemeClr val="bg1"/>
                </a:solidFill>
              </a:rPr>
              <a:t>Có</a:t>
            </a:r>
            <a:r>
              <a:rPr lang="en-US" sz="2800" b="1" dirty="0">
                <a:solidFill>
                  <a:schemeClr val="bg1"/>
                </a:solidFill>
              </a:rPr>
              <a:t> </a:t>
            </a:r>
            <a:r>
              <a:rPr lang="en-US" sz="2800" b="1" dirty="0" err="1">
                <a:solidFill>
                  <a:schemeClr val="bg1"/>
                </a:solidFill>
              </a:rPr>
              <a:t>ánh</a:t>
            </a:r>
            <a:r>
              <a:rPr lang="en-US" sz="2800" b="1" dirty="0">
                <a:solidFill>
                  <a:schemeClr val="bg1"/>
                </a:solidFill>
              </a:rPr>
              <a:t> </a:t>
            </a:r>
            <a:r>
              <a:rPr lang="en-US" sz="2800" b="1" dirty="0" err="1">
                <a:solidFill>
                  <a:schemeClr val="bg1"/>
                </a:solidFill>
              </a:rPr>
              <a:t>sáng</a:t>
            </a:r>
            <a:r>
              <a:rPr lang="en-US" sz="2800" b="1" dirty="0">
                <a:solidFill>
                  <a:schemeClr val="bg1"/>
                </a:solidFill>
              </a:rPr>
              <a:t> </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882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a:solidFill>
                  <a:prstClr val="black"/>
                </a:solidFill>
              </a:rPr>
              <a:t>GO HOME</a:t>
            </a:r>
          </a:p>
        </p:txBody>
      </p:sp>
      <p:sp>
        <p:nvSpPr>
          <p:cNvPr id="12" name="Snip Diagonal Corner Rectangle 11"/>
          <p:cNvSpPr/>
          <p:nvPr/>
        </p:nvSpPr>
        <p:spPr>
          <a:xfrm>
            <a:off x="0" y="0"/>
            <a:ext cx="12192000" cy="3004087"/>
          </a:xfrm>
          <a:prstGeom prst="snip2DiagRect">
            <a:avLst>
              <a:gd name="adj1" fmla="val 0"/>
              <a:gd name="adj2" fmla="val 24222"/>
            </a:avLst>
          </a:prstGeom>
          <a:blipFill dpi="0"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rPr>
              <a:t>Câu </a:t>
            </a:r>
            <a:r>
              <a:rPr lang="en-US" sz="3600" b="1" dirty="0">
                <a:solidFill>
                  <a:schemeClr val="tx1"/>
                </a:solidFill>
              </a:rPr>
              <a:t>5</a:t>
            </a:r>
            <a:r>
              <a:rPr lang="vi-VN" sz="3600" b="1" dirty="0">
                <a:solidFill>
                  <a:schemeClr val="tx1"/>
                </a:solidFill>
              </a:rPr>
              <a:t>.</a:t>
            </a:r>
            <a:r>
              <a:rPr lang="vi-VN" sz="3600" dirty="0">
                <a:solidFill>
                  <a:schemeClr val="tx1"/>
                </a:solidFill>
              </a:rPr>
              <a:t> Chất nào dưới đây là nguyên liệu của quá trình quang hợp ở thực vật ?</a:t>
            </a:r>
            <a:endParaRPr lang="en-US" sz="3600" dirty="0">
              <a:solidFill>
                <a:schemeClr val="tx1"/>
              </a:solidFill>
            </a:endParaRPr>
          </a:p>
          <a:p>
            <a:pPr marL="742950" indent="-742950">
              <a:buAutoNum type="alphaUcPeriod"/>
            </a:pPr>
            <a:r>
              <a:rPr lang="vi-VN" sz="3600" dirty="0">
                <a:solidFill>
                  <a:schemeClr val="tx1"/>
                </a:solidFill>
              </a:rPr>
              <a:t>Khí cacbônic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B. Khí ôxi</a:t>
            </a:r>
            <a:r>
              <a:rPr lang="en-US" sz="3600" dirty="0">
                <a:solidFill>
                  <a:schemeClr val="tx1"/>
                </a:solidFill>
              </a:rPr>
              <a:t>          </a:t>
            </a:r>
          </a:p>
          <a:p>
            <a:r>
              <a:rPr lang="en-US" sz="3600" dirty="0">
                <a:solidFill>
                  <a:schemeClr val="tx1"/>
                </a:solidFill>
              </a:rPr>
              <a:t>   </a:t>
            </a:r>
            <a:r>
              <a:rPr lang="vi-VN" sz="3600" dirty="0">
                <a:solidFill>
                  <a:schemeClr val="tx1"/>
                </a:solidFill>
              </a:rPr>
              <a:t>C. Tinh bột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 </a:t>
            </a:r>
            <a:r>
              <a:rPr lang="en-US" sz="3600" dirty="0">
                <a:solidFill>
                  <a:schemeClr val="tx1"/>
                </a:solidFill>
              </a:rPr>
              <a:t>			</a:t>
            </a:r>
            <a:r>
              <a:rPr lang="vi-VN" sz="3600" dirty="0">
                <a:solidFill>
                  <a:schemeClr val="tx1"/>
                </a:solidFill>
              </a:rPr>
              <a:t>D. Vitamin</a:t>
            </a:r>
            <a:endParaRPr lang="en-US" sz="3600" dirty="0">
              <a:solidFill>
                <a:schemeClr val="tx1"/>
              </a:solidFill>
            </a:endParaRPr>
          </a:p>
        </p:txBody>
      </p:sp>
      <p:sp>
        <p:nvSpPr>
          <p:cNvPr id="5" name="Rectangle 4"/>
          <p:cNvSpPr/>
          <p:nvPr/>
        </p:nvSpPr>
        <p:spPr>
          <a:xfrm>
            <a:off x="2118360" y="4560115"/>
            <a:ext cx="7955280" cy="1439743"/>
          </a:xfrm>
          <a:prstGeom prst="rect">
            <a:avLst/>
          </a:prstGeom>
          <a:solidFill>
            <a:schemeClr val="accent5">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b="1" dirty="0">
                <a:solidFill>
                  <a:schemeClr val="tx1"/>
                </a:solidFill>
              </a:rPr>
              <a:t>A. Khí cacbônic </a:t>
            </a:r>
            <a:endParaRPr lang="en-US" sz="2400" b="1" dirty="0">
              <a:solidFill>
                <a:srgbClr val="002060"/>
              </a:solidFill>
              <a:latin typeface="Calibri Light"/>
            </a:endParaRPr>
          </a:p>
        </p:txBody>
      </p:sp>
      <p:sp>
        <p:nvSpPr>
          <p:cNvPr id="15" name="Rectangle 14"/>
          <p:cNvSpPr/>
          <p:nvPr/>
        </p:nvSpPr>
        <p:spPr>
          <a:xfrm>
            <a:off x="2064287" y="3238787"/>
            <a:ext cx="8063426" cy="830997"/>
          </a:xfrm>
          <a:prstGeom prst="rect">
            <a:avLst/>
          </a:prstGeom>
          <a:noFill/>
        </p:spPr>
        <p:txBody>
          <a:bodyPr wrap="none" lIns="91440" tIns="45720" rIns="91440" bIns="45720">
            <a:spAutoFit/>
          </a:bodyPr>
          <a:lstStyle/>
          <a:p>
            <a:pPr algn="ctr">
              <a:defRPr/>
            </a:pPr>
            <a:r>
              <a:rPr lang="vi-VN" sz="4800" b="1" dirty="0">
                <a:solidFill>
                  <a:srgbClr val="FF0000"/>
                </a:solidFill>
              </a:rPr>
              <a:t>Bạn được tặng 1</a:t>
            </a:r>
            <a:r>
              <a:rPr lang="en-US" sz="4800" b="1" dirty="0">
                <a:solidFill>
                  <a:srgbClr val="FF0000"/>
                </a:solidFill>
              </a:rPr>
              <a:t>0</a:t>
            </a:r>
            <a:r>
              <a:rPr lang="vi-VN" sz="4800" b="1" dirty="0">
                <a:solidFill>
                  <a:srgbClr val="FF0000"/>
                </a:solidFill>
              </a:rPr>
              <a:t> viên kẹo</a:t>
            </a:r>
            <a:endParaRPr lang="en-US" sz="4800" b="1" dirty="0">
              <a:solidFill>
                <a:srgbClr val="FF0000"/>
              </a:solidFill>
            </a:endParaRPr>
          </a:p>
        </p:txBody>
      </p:sp>
    </p:spTree>
    <p:extLst>
      <p:ext uri="{BB962C8B-B14F-4D97-AF65-F5344CB8AC3E}">
        <p14:creationId xmlns:p14="http://schemas.microsoft.com/office/powerpoint/2010/main" val="12448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53D4EE-554B-185B-E90E-F7D0F5CEC1DD}"/>
              </a:ext>
            </a:extLst>
          </p:cNvPr>
          <p:cNvPicPr>
            <a:picLocks noChangeAspect="1"/>
          </p:cNvPicPr>
          <p:nvPr/>
        </p:nvPicPr>
        <p:blipFill>
          <a:blip r:embed="rId2"/>
          <a:stretch>
            <a:fillRect/>
          </a:stretch>
        </p:blipFill>
        <p:spPr>
          <a:xfrm>
            <a:off x="0" y="34356"/>
            <a:ext cx="12191999" cy="6823644"/>
          </a:xfrm>
          <a:prstGeom prst="rect">
            <a:avLst/>
          </a:prstGeom>
        </p:spPr>
      </p:pic>
      <p:sp>
        <p:nvSpPr>
          <p:cNvPr id="4" name="TextBox 3">
            <a:extLst>
              <a:ext uri="{FF2B5EF4-FFF2-40B4-BE49-F238E27FC236}">
                <a16:creationId xmlns:a16="http://schemas.microsoft.com/office/drawing/2014/main" id="{5D586417-3DA9-470C-8EEF-296BE9CD1195}"/>
              </a:ext>
            </a:extLst>
          </p:cNvPr>
          <p:cNvSpPr txBox="1"/>
          <p:nvPr/>
        </p:nvSpPr>
        <p:spPr>
          <a:xfrm>
            <a:off x="-198783" y="1459230"/>
            <a:ext cx="12192000" cy="3133743"/>
          </a:xfrm>
          <a:prstGeom prst="rect">
            <a:avLst/>
          </a:prstGeom>
          <a:noFill/>
        </p:spPr>
        <p:txBody>
          <a:bodyPr wrap="square" rtlCol="0">
            <a:spAutoFit/>
          </a:bodyPr>
          <a:lstStyle/>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BÀI 24: THỰC HÀNH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pPr algn="ctr">
              <a:lnSpc>
                <a:spcPct val="122000"/>
              </a:lnSpc>
            </a:pPr>
            <a:r>
              <a:rPr lang="en-US" sz="5400" b="1" dirty="0">
                <a:solidFill>
                  <a:srgbClr val="FFFF00"/>
                </a:solidFill>
                <a:effectLst/>
                <a:latin typeface="Times New Roman" panose="02020603050405020304" pitchFamily="18" charset="0"/>
                <a:ea typeface="Arial" panose="020B0604020202020204" pitchFamily="34" charset="0"/>
                <a:cs typeface="Arial" panose="020B0604020202020204" pitchFamily="34" charset="0"/>
              </a:rPr>
              <a:t>CHỨNG MINH QUANG HỢP Ở CÂY XANH</a:t>
            </a:r>
            <a:endParaRPr lang="en-US" sz="54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709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481</TotalTime>
  <Words>1288</Words>
  <Application>Microsoft Office PowerPoint</Application>
  <PresentationFormat>Widescreen</PresentationFormat>
  <Paragraphs>100</Paragraphs>
  <Slides>28</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Times New Roman</vt:lpstr>
      <vt:lpstr>Calibri Light</vt:lpstr>
      <vt:lpstr>Wingdings 3</vt:lpstr>
      <vt:lpstr>Tahoma</vt:lpstr>
      <vt:lpstr>Century Gothic</vt:lpstr>
      <vt:lpstr>Arial</vt:lpstr>
      <vt:lpstr>Calibri</vt:lpstr>
      <vt:lpstr>1_Office Theme</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3334</cp:lastModifiedBy>
  <cp:revision>37</cp:revision>
  <dcterms:created xsi:type="dcterms:W3CDTF">2018-04-11T05:48:28Z</dcterms:created>
  <dcterms:modified xsi:type="dcterms:W3CDTF">2024-11-13T02:59:14Z</dcterms:modified>
</cp:coreProperties>
</file>