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9"/>
  </p:notesMasterIdLst>
  <p:sldIdLst>
    <p:sldId id="382" r:id="rId3"/>
    <p:sldId id="274" r:id="rId4"/>
    <p:sldId id="332" r:id="rId5"/>
    <p:sldId id="285" r:id="rId6"/>
    <p:sldId id="333" r:id="rId7"/>
    <p:sldId id="307" r:id="rId8"/>
    <p:sldId id="359" r:id="rId9"/>
    <p:sldId id="360" r:id="rId10"/>
    <p:sldId id="279" r:id="rId11"/>
    <p:sldId id="305" r:id="rId12"/>
    <p:sldId id="310" r:id="rId13"/>
    <p:sldId id="311" r:id="rId14"/>
    <p:sldId id="386" r:id="rId15"/>
    <p:sldId id="289" r:id="rId16"/>
    <p:sldId id="393" r:id="rId17"/>
    <p:sldId id="390" r:id="rId18"/>
    <p:sldId id="391" r:id="rId19"/>
    <p:sldId id="409" r:id="rId20"/>
    <p:sldId id="410" r:id="rId21"/>
    <p:sldId id="411" r:id="rId22"/>
    <p:sldId id="412" r:id="rId23"/>
    <p:sldId id="413" r:id="rId24"/>
    <p:sldId id="439" r:id="rId25"/>
    <p:sldId id="394" r:id="rId26"/>
    <p:sldId id="442" r:id="rId27"/>
    <p:sldId id="396" r:id="rId28"/>
    <p:sldId id="312" r:id="rId29"/>
    <p:sldId id="415" r:id="rId30"/>
    <p:sldId id="440" r:id="rId31"/>
    <p:sldId id="416" r:id="rId32"/>
    <p:sldId id="296" r:id="rId33"/>
    <p:sldId id="402" r:id="rId34"/>
    <p:sldId id="399" r:id="rId35"/>
    <p:sldId id="299" r:id="rId36"/>
    <p:sldId id="400" r:id="rId37"/>
    <p:sldId id="302" r:id="rId38"/>
  </p:sldIdLst>
  <p:sldSz cx="9144000" cy="5143500" type="screen16x9"/>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orient="horz" pos="16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00FF"/>
    <a:srgbClr val="1D4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15" autoAdjust="0"/>
    <p:restoredTop sz="86667" autoAdjust="0"/>
  </p:normalViewPr>
  <p:slideViewPr>
    <p:cSldViewPr showGuides="1">
      <p:cViewPr varScale="1">
        <p:scale>
          <a:sx n="59" d="100"/>
          <a:sy n="59" d="100"/>
        </p:scale>
        <p:origin x="316" y="52"/>
      </p:cViewPr>
      <p:guideLst>
        <p:guide orient="horz" pos="1620"/>
        <p:guide pos="2880"/>
        <p:guide orient="horz" pos="163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3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340" name="Rectangle 4"/>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lvl="0" algn="r" eaLnBrk="1" fontAlgn="base" hangingPunct="1">
              <a:buNone/>
            </a:pPr>
            <a:fld id="{9A0DB2DC-4C9A-4742-B13C-FB6460FD3503}" type="slidenum">
              <a:rPr lang="en-US" altLang="en-US" sz="1200" strike="noStrike" noProof="1" dirty="0">
                <a:latin typeface="Arial" panose="020B0604020202020204" pitchFamily="34" charset="0"/>
                <a:ea typeface="+mn-ea"/>
                <a:cs typeface="+mn-cs"/>
              </a:rPr>
              <a:t>‹#›</a:t>
            </a:fld>
            <a:endParaRPr lang="en-US" altLang="en-US" sz="1200"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Chính</a:t>
            </a:r>
            <a:r>
              <a:rPr lang="en-US" dirty="0"/>
              <a:t> </a:t>
            </a:r>
            <a:r>
              <a:rPr lang="en-US" dirty="0" err="1"/>
              <a:t>vì</a:t>
            </a:r>
            <a:r>
              <a:rPr lang="en-US" dirty="0"/>
              <a:t> </a:t>
            </a:r>
            <a:r>
              <a:rPr lang="en-US" dirty="0" err="1"/>
              <a:t>vậy</a:t>
            </a:r>
            <a:r>
              <a:rPr lang="en-US" dirty="0"/>
              <a:t> </a:t>
            </a:r>
            <a:r>
              <a:rPr lang="en-US" dirty="0" err="1"/>
              <a:t>việc</a:t>
            </a:r>
            <a:r>
              <a:rPr lang="en-US" dirty="0"/>
              <a:t> </a:t>
            </a:r>
            <a:r>
              <a:rPr lang="en-US" dirty="0" err="1"/>
              <a:t>trồng</a:t>
            </a:r>
            <a:r>
              <a:rPr lang="en-US" dirty="0"/>
              <a:t>, </a:t>
            </a:r>
            <a:r>
              <a:rPr lang="en-US" dirty="0" err="1"/>
              <a:t>chăm</a:t>
            </a:r>
            <a:r>
              <a:rPr lang="en-US" dirty="0"/>
              <a:t> </a:t>
            </a:r>
            <a:r>
              <a:rPr lang="en-US" dirty="0" err="1"/>
              <a:t>sóc</a:t>
            </a:r>
            <a:r>
              <a:rPr lang="en-US" dirty="0"/>
              <a:t> </a:t>
            </a:r>
            <a:r>
              <a:rPr lang="en-US" dirty="0" err="1"/>
              <a:t>và</a:t>
            </a:r>
            <a:r>
              <a:rPr lang="en-US" dirty="0"/>
              <a:t> </a:t>
            </a:r>
            <a:r>
              <a:rPr lang="en-US" dirty="0" err="1"/>
              <a:t>bảo</a:t>
            </a:r>
            <a:r>
              <a:rPr lang="en-US" dirty="0"/>
              <a:t> </a:t>
            </a:r>
            <a:r>
              <a:rPr lang="en-US" dirty="0" err="1"/>
              <a:t>vệ</a:t>
            </a:r>
            <a:r>
              <a:rPr lang="en-US" dirty="0"/>
              <a:t> </a:t>
            </a:r>
            <a:r>
              <a:rPr lang="en-US" dirty="0" err="1"/>
              <a:t>cây</a:t>
            </a:r>
            <a:r>
              <a:rPr lang="en-US" dirty="0"/>
              <a:t> </a:t>
            </a:r>
            <a:r>
              <a:rPr lang="en-US" dirty="0" err="1"/>
              <a:t>xanh</a:t>
            </a:r>
            <a:r>
              <a:rPr lang="en-US" dirty="0"/>
              <a:t> </a:t>
            </a:r>
            <a:r>
              <a:rPr lang="en-US" dirty="0" err="1"/>
              <a:t>là</a:t>
            </a:r>
            <a:r>
              <a:rPr lang="en-US" dirty="0"/>
              <a:t> </a:t>
            </a:r>
            <a:r>
              <a:rPr lang="en-US" dirty="0" err="1"/>
              <a:t>rất</a:t>
            </a:r>
            <a:r>
              <a:rPr lang="en-US" dirty="0"/>
              <a:t> </a:t>
            </a:r>
            <a:r>
              <a:rPr lang="en-US" dirty="0" err="1"/>
              <a:t>quan</a:t>
            </a:r>
            <a:r>
              <a:rPr lang="en-US" dirty="0"/>
              <a:t> </a:t>
            </a:r>
            <a:r>
              <a:rPr lang="en-US" dirty="0" err="1"/>
              <a:t>trọng</a:t>
            </a:r>
            <a:r>
              <a:rPr lang="en-US" dirty="0"/>
              <a:t>., </a:t>
            </a:r>
            <a:r>
              <a:rPr lang="en-US" dirty="0" err="1"/>
              <a:t>cần</a:t>
            </a:r>
            <a:r>
              <a:rPr lang="en-US" dirty="0"/>
              <a:t> đ</a:t>
            </a:r>
            <a:r>
              <a:rPr lang="vi-VN" dirty="0"/>
              <a:t>ư</a:t>
            </a:r>
            <a:r>
              <a:rPr lang="en-US" dirty="0" err="1"/>
              <a:t>ợc</a:t>
            </a:r>
            <a:r>
              <a:rPr lang="en-US" dirty="0"/>
              <a:t> </a:t>
            </a:r>
            <a:r>
              <a:rPr lang="en-US" dirty="0" err="1"/>
              <a:t>thực</a:t>
            </a:r>
            <a:r>
              <a:rPr lang="en-US" dirty="0"/>
              <a:t> </a:t>
            </a:r>
            <a:r>
              <a:rPr lang="en-US" dirty="0" err="1"/>
              <a:t>hiện</a:t>
            </a:r>
            <a:r>
              <a:rPr lang="en-US" dirty="0"/>
              <a:t> </a:t>
            </a:r>
            <a:r>
              <a:rPr lang="en-US" dirty="0" err="1"/>
              <a:t>th</a:t>
            </a:r>
            <a:r>
              <a:rPr lang="vi-VN" dirty="0"/>
              <a:t>ư</a:t>
            </a:r>
            <a:r>
              <a:rPr lang="en-US" dirty="0" err="1"/>
              <a:t>ờng</a:t>
            </a:r>
            <a:r>
              <a:rPr lang="en-US" dirty="0"/>
              <a:t> </a:t>
            </a:r>
            <a:r>
              <a:rPr lang="en-US" dirty="0" err="1"/>
              <a:t>xuyên</a:t>
            </a:r>
            <a:r>
              <a:rPr lang="en-US" dirty="0"/>
              <a:t> </a:t>
            </a:r>
            <a:r>
              <a:rPr lang="en-US" dirty="0" err="1"/>
              <a:t>và</a:t>
            </a:r>
            <a:r>
              <a:rPr lang="en-US" dirty="0"/>
              <a:t> </a:t>
            </a:r>
            <a:r>
              <a:rPr lang="en-US" dirty="0" err="1"/>
              <a:t>tuyên</a:t>
            </a:r>
            <a:r>
              <a:rPr lang="en-US" dirty="0"/>
              <a:t> </a:t>
            </a:r>
            <a:r>
              <a:rPr lang="en-US" dirty="0" err="1"/>
              <a:t>truyền</a:t>
            </a:r>
            <a:r>
              <a:rPr lang="en-US" dirty="0"/>
              <a:t> </a:t>
            </a:r>
            <a:r>
              <a:rPr lang="en-US" dirty="0" err="1"/>
              <a:t>rộng</a:t>
            </a:r>
            <a:r>
              <a:rPr lang="en-US" dirty="0"/>
              <a:t> </a:t>
            </a:r>
            <a:r>
              <a:rPr lang="en-US" dirty="0" err="1"/>
              <a:t>rãi</a:t>
            </a:r>
            <a:r>
              <a:rPr lang="en-US" dirty="0"/>
              <a:t> </a:t>
            </a:r>
            <a:r>
              <a:rPr lang="en-US" dirty="0" err="1"/>
              <a:t>đến</a:t>
            </a:r>
            <a:r>
              <a:rPr lang="en-US" dirty="0"/>
              <a:t> </a:t>
            </a:r>
            <a:r>
              <a:rPr lang="en-US" dirty="0" err="1"/>
              <a:t>mọi</a:t>
            </a:r>
            <a:r>
              <a:rPr lang="en-US" dirty="0"/>
              <a:t> ng</a:t>
            </a:r>
            <a:r>
              <a:rPr lang="vi-VN" dirty="0"/>
              <a:t>ư</a:t>
            </a:r>
            <a:r>
              <a:rPr lang="en-US" dirty="0" err="1"/>
              <a:t>ời</a:t>
            </a:r>
            <a:r>
              <a:rPr lang="en-US" dirty="0"/>
              <a:t>.</a:t>
            </a:r>
          </a:p>
        </p:txBody>
      </p:sp>
    </p:spTree>
    <p:extLst>
      <p:ext uri="{BB962C8B-B14F-4D97-AF65-F5344CB8AC3E}">
        <p14:creationId xmlns:p14="http://schemas.microsoft.com/office/powerpoint/2010/main" val="3082047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Ở </a:t>
            </a:r>
            <a:r>
              <a:rPr lang="en-US" sz="1200" kern="1200" dirty="0" err="1">
                <a:solidFill>
                  <a:schemeClr val="tx1"/>
                </a:solidFill>
                <a:effectLst/>
                <a:latin typeface="Arial" panose="020B0604020202020204" pitchFamily="34" charset="0"/>
                <a:ea typeface="+mn-ea"/>
                <a:cs typeface="+mn-cs"/>
              </a:rPr>
              <a:t>các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thành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phố</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hoặc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nơi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đông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dân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cư</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sinh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sống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lại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cần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trồng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nhiều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vì</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việc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trồng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nhiều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mang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lại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nhiều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lại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ích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cho</a:t>
            </a:r>
            <a:r>
              <a:rPr lang="en-US" sz="1200" kern="1200" dirty="0">
                <a:solidFill>
                  <a:schemeClr val="tx1"/>
                </a:solidFill>
                <a:effectLst/>
                <a:latin typeface="Arial" panose="020B0604020202020204" pitchFamily="34" charset="0"/>
                <a:ea typeface="+mn-ea"/>
                <a:cs typeface="+mn-cs"/>
              </a:rPr>
              <a:t> con </a:t>
            </a:r>
            <a:r>
              <a:rPr lang="en-US" sz="1200" kern="1200" dirty="0" err="1">
                <a:solidFill>
                  <a:schemeClr val="tx1"/>
                </a:solidFill>
                <a:effectLst/>
                <a:latin typeface="Arial" panose="020B0604020202020204" pitchFamily="34" charset="0"/>
                <a:ea typeface="+mn-ea"/>
                <a:cs typeface="+mn-cs"/>
              </a:rPr>
              <a:t>người</a:t>
            </a:r>
            <a:r>
              <a:rPr lang="en-US" sz="1200" kern="1200" dirty="0">
                <a:solidFill>
                  <a:schemeClr val="tx1"/>
                </a:solidFill>
                <a:effectLst/>
                <a:latin typeface="Arial" panose="020B0604020202020204" pitchFamily="34" charset="0"/>
                <a:ea typeface="+mn-ea"/>
                <a:cs typeface="+mn-cs"/>
              </a:rPr>
              <a:t>:</a:t>
            </a:r>
          </a:p>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quang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hợp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tạo</a:t>
            </a:r>
            <a:r>
              <a:rPr lang="en-US" sz="1200" kern="1200" dirty="0">
                <a:solidFill>
                  <a:schemeClr val="tx1"/>
                </a:solidFill>
                <a:effectLst/>
                <a:latin typeface="Arial" panose="020B0604020202020204" pitchFamily="34" charset="0"/>
                <a:ea typeface="+mn-ea"/>
                <a:cs typeface="+mn-cs"/>
              </a:rPr>
              <a:t> ra oxygen </a:t>
            </a:r>
            <a:r>
              <a:rPr lang="en-US" sz="1200" kern="1200" dirty="0" err="1">
                <a:solidFill>
                  <a:schemeClr val="tx1"/>
                </a:solidFill>
                <a:effectLst/>
                <a:latin typeface="Arial" panose="020B0604020202020204" pitchFamily="34" charset="0"/>
                <a:ea typeface="+mn-ea"/>
                <a:cs typeface="+mn-cs"/>
              </a:rPr>
              <a:t>giúp</a:t>
            </a:r>
            <a:r>
              <a:rPr lang="en-US" sz="1200" kern="1200" dirty="0">
                <a:solidFill>
                  <a:schemeClr val="tx1"/>
                </a:solidFill>
                <a:effectLst/>
                <a:latin typeface="Arial" panose="020B0604020202020204" pitchFamily="34" charset="0"/>
                <a:ea typeface="+mn-ea"/>
                <a:cs typeface="+mn-cs"/>
              </a:rPr>
              <a:t> con </a:t>
            </a:r>
            <a:r>
              <a:rPr lang="en-US" sz="1200" kern="1200" dirty="0" err="1">
                <a:solidFill>
                  <a:schemeClr val="tx1"/>
                </a:solidFill>
                <a:effectLst/>
                <a:latin typeface="Arial" panose="020B0604020202020204" pitchFamily="34" charset="0"/>
                <a:ea typeface="+mn-ea"/>
                <a:cs typeface="+mn-cs"/>
              </a:rPr>
              <a:t>người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hô</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hấp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tốt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hơn</a:t>
            </a:r>
            <a:r>
              <a:rPr lang="en-US" sz="1200" kern="1200" dirty="0">
                <a:solidFill>
                  <a:schemeClr val="tx1"/>
                </a:solidFill>
                <a:effectLst/>
                <a:latin typeface="Arial" panose="020B0604020202020204" pitchFamily="34" charset="0"/>
                <a:ea typeface="+mn-ea"/>
                <a:cs typeface="+mn-cs"/>
              </a:rPr>
              <a:t>.</a:t>
            </a:r>
          </a:p>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Tán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rộng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giúp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cản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bụi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bẩn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một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số</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có</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khả</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năng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hấp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thụ</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khí</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độc</a:t>
            </a:r>
            <a:r>
              <a:rPr lang="en-US" sz="1200" kern="1200" dirty="0">
                <a:solidFill>
                  <a:schemeClr val="tx1"/>
                </a:solidFill>
                <a:effectLst/>
                <a:latin typeface="Arial" panose="020B0604020202020204" pitchFamily="34" charset="0"/>
                <a:ea typeface="+mn-ea"/>
                <a:cs typeface="+mn-cs"/>
              </a:rPr>
              <a:t> → </a:t>
            </a:r>
            <a:r>
              <a:rPr lang="en-US" sz="1200" kern="1200" dirty="0" err="1">
                <a:solidFill>
                  <a:schemeClr val="tx1"/>
                </a:solidFill>
                <a:effectLst/>
                <a:latin typeface="Arial" panose="020B0604020202020204" pitchFamily="34" charset="0"/>
                <a:ea typeface="+mn-ea"/>
                <a:cs typeface="+mn-cs"/>
              </a:rPr>
              <a:t>tạo</a:t>
            </a:r>
            <a:r>
              <a:rPr lang="en-US" sz="1200" kern="1200" dirty="0">
                <a:solidFill>
                  <a:schemeClr val="tx1"/>
                </a:solidFill>
                <a:effectLst/>
                <a:latin typeface="Arial" panose="020B0604020202020204" pitchFamily="34" charset="0"/>
                <a:ea typeface="+mn-ea"/>
                <a:cs typeface="+mn-cs"/>
              </a:rPr>
              <a:t> ra </a:t>
            </a:r>
            <a:r>
              <a:rPr lang="en-US" sz="1200" kern="1200" dirty="0" err="1">
                <a:solidFill>
                  <a:schemeClr val="tx1"/>
                </a:solidFill>
                <a:effectLst/>
                <a:latin typeface="Arial" panose="020B0604020202020204" pitchFamily="34" charset="0"/>
                <a:ea typeface="+mn-ea"/>
                <a:cs typeface="+mn-cs"/>
              </a:rPr>
              <a:t>bầu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không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khí</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trong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sạch</a:t>
            </a:r>
            <a:r>
              <a:rPr lang="en-US" sz="1200" kern="1200" dirty="0">
                <a:solidFill>
                  <a:schemeClr val="tx1"/>
                </a:solidFill>
                <a:effectLst/>
                <a:latin typeface="Arial" panose="020B0604020202020204" pitchFamily="34" charset="0"/>
                <a:ea typeface="+mn-ea"/>
                <a:cs typeface="+mn-cs"/>
              </a:rPr>
              <a:t>, an </a:t>
            </a:r>
            <a:r>
              <a:rPr lang="en-US" sz="1200" kern="1200" dirty="0" err="1">
                <a:solidFill>
                  <a:schemeClr val="tx1"/>
                </a:solidFill>
                <a:effectLst/>
                <a:latin typeface="Arial" panose="020B0604020202020204" pitchFamily="34" charset="0"/>
                <a:ea typeface="+mn-ea"/>
                <a:cs typeface="+mn-cs"/>
              </a:rPr>
              <a:t>toàn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cho</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sức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khỏe</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của</a:t>
            </a:r>
            <a:r>
              <a:rPr lang="en-US" sz="1200" kern="1200" dirty="0">
                <a:solidFill>
                  <a:schemeClr val="tx1"/>
                </a:solidFill>
                <a:effectLst/>
                <a:latin typeface="Arial" panose="020B0604020202020204" pitchFamily="34" charset="0"/>
                <a:ea typeface="+mn-ea"/>
                <a:cs typeface="+mn-cs"/>
              </a:rPr>
              <a:t> con </a:t>
            </a:r>
            <a:r>
              <a:rPr lang="en-US" sz="1200" kern="1200" dirty="0" err="1">
                <a:solidFill>
                  <a:schemeClr val="tx1"/>
                </a:solidFill>
                <a:effectLst/>
                <a:latin typeface="Arial" panose="020B0604020202020204" pitchFamily="34" charset="0"/>
                <a:ea typeface="+mn-ea"/>
                <a:cs typeface="+mn-cs"/>
              </a:rPr>
              <a:t>người</a:t>
            </a:r>
            <a:r>
              <a:rPr lang="en-US" sz="1200" kern="1200" dirty="0">
                <a:solidFill>
                  <a:schemeClr val="tx1"/>
                </a:solidFill>
                <a:effectLst/>
                <a:latin typeface="Arial" panose="020B0604020202020204" pitchFamily="34" charset="0"/>
                <a:ea typeface="+mn-ea"/>
                <a:cs typeface="+mn-cs"/>
              </a:rPr>
              <a:t>.</a:t>
            </a:r>
          </a:p>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có</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quá</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trình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thoát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hơi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nước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giúp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điều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hòa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nhiệt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độ</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không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khí</a:t>
            </a:r>
            <a:r>
              <a:rPr lang="en-US" sz="1200" kern="1200" dirty="0">
                <a:solidFill>
                  <a:schemeClr val="tx1"/>
                </a:solidFill>
                <a:effectLst/>
                <a:latin typeface="Arial" panose="020B0604020202020204" pitchFamily="34" charset="0"/>
                <a:ea typeface="+mn-ea"/>
                <a:cs typeface="+mn-cs"/>
              </a:rPr>
              <a:t> → </a:t>
            </a:r>
            <a:r>
              <a:rPr lang="en-US" sz="1200" kern="1200" dirty="0" err="1">
                <a:solidFill>
                  <a:schemeClr val="tx1"/>
                </a:solidFill>
                <a:effectLst/>
                <a:latin typeface="Arial" panose="020B0604020202020204" pitchFamily="34" charset="0"/>
                <a:ea typeface="+mn-ea"/>
                <a:cs typeface="+mn-cs"/>
              </a:rPr>
              <a:t>tạo</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sự</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thoáng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mát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dễ</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chịu</a:t>
            </a:r>
            <a:r>
              <a:rPr lang="en-US" sz="1200" kern="1200" dirty="0">
                <a:solidFill>
                  <a:schemeClr val="tx1"/>
                </a:solidFill>
                <a:effectLst/>
                <a:latin typeface="Arial" panose="020B0604020202020204" pitchFamily="34" charset="0"/>
                <a:ea typeface="+mn-ea"/>
                <a:cs typeface="+mn-cs"/>
              </a:rPr>
              <a:t>.</a:t>
            </a:r>
          </a:p>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giúp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giảm</a:t>
            </a:r>
            <a:r>
              <a:rPr lang="en-US" sz="1200" kern="1200" dirty="0">
                <a:solidFill>
                  <a:schemeClr val="tx1"/>
                </a:solidFill>
                <a:effectLst/>
                <a:latin typeface="Arial" panose="020B0604020202020204" pitchFamily="34" charset="0"/>
                <a:ea typeface="+mn-ea"/>
                <a:cs typeface="+mn-cs"/>
              </a:rPr>
              <a:t> ô </a:t>
            </a:r>
            <a:r>
              <a:rPr lang="en-US" sz="1200" kern="1200" dirty="0" err="1">
                <a:solidFill>
                  <a:schemeClr val="tx1"/>
                </a:solidFill>
                <a:effectLst/>
                <a:latin typeface="Arial" panose="020B0604020202020204" pitchFamily="34" charset="0"/>
                <a:ea typeface="+mn-ea"/>
                <a:cs typeface="+mn-cs"/>
              </a:rPr>
              <a:t>nhiễm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tiếng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ồn</a:t>
            </a:r>
            <a:r>
              <a:rPr lang="en-US" sz="1200" kern="1200" dirty="0">
                <a:solidFill>
                  <a:schemeClr val="tx1"/>
                </a:solidFill>
                <a:effectLst/>
                <a:latin typeface="Arial" panose="020B0604020202020204" pitchFamily="34" charset="0"/>
                <a:ea typeface="+mn-ea"/>
                <a:cs typeface="+mn-cs"/>
              </a:rPr>
              <a:t>.</a:t>
            </a:r>
          </a:p>
          <a:p>
            <a:pPr marL="171450" indent="-171450">
              <a:buFontTx/>
              <a:buChar char="-"/>
            </a:pP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giúp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làm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đẹp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không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gian</a:t>
            </a:r>
            <a:r>
              <a:rPr lang="en-US" sz="1200" kern="1200" dirty="0">
                <a:solidFill>
                  <a:schemeClr val="tx1"/>
                </a:solidFill>
                <a:effectLst/>
                <a:latin typeface="Arial" panose="020B0604020202020204" pitchFamily="34" charset="0"/>
                <a:ea typeface="+mn-ea"/>
                <a:cs typeface="+mn-cs"/>
              </a:rPr>
              <a:t> → </a:t>
            </a:r>
            <a:r>
              <a:rPr lang="en-US" sz="1200" kern="1200" dirty="0" err="1">
                <a:solidFill>
                  <a:schemeClr val="tx1"/>
                </a:solidFill>
                <a:effectLst/>
                <a:latin typeface="Arial" panose="020B0604020202020204" pitchFamily="34" charset="0"/>
                <a:ea typeface="+mn-ea"/>
                <a:cs typeface="+mn-cs"/>
              </a:rPr>
              <a:t>giúp</a:t>
            </a:r>
            <a:r>
              <a:rPr lang="en-US" sz="1200" kern="1200" dirty="0">
                <a:solidFill>
                  <a:schemeClr val="tx1"/>
                </a:solidFill>
                <a:effectLst/>
                <a:latin typeface="Arial" panose="020B0604020202020204" pitchFamily="34" charset="0"/>
                <a:ea typeface="+mn-ea"/>
                <a:cs typeface="+mn-cs"/>
              </a:rPr>
              <a:t> con </a:t>
            </a:r>
            <a:r>
              <a:rPr lang="en-US" sz="1200" kern="1200" dirty="0" err="1">
                <a:solidFill>
                  <a:schemeClr val="tx1"/>
                </a:solidFill>
                <a:effectLst/>
                <a:latin typeface="Arial" panose="020B0604020202020204" pitchFamily="34" charset="0"/>
                <a:ea typeface="+mn-ea"/>
                <a:cs typeface="+mn-cs"/>
              </a:rPr>
              <a:t>người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cảm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thấy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thư</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giãn</a:t>
            </a:r>
            <a:r>
              <a:rPr lang="en-US" sz="1200" kern="1200" dirty="0">
                <a:solidFill>
                  <a:schemeClr val="tx1"/>
                </a:solidFill>
                <a:effectLst/>
                <a:latin typeface="Arial" panose="020B0604020202020204" pitchFamily="34" charset="0"/>
                <a:ea typeface="+mn-ea"/>
                <a:cs typeface="+mn-cs"/>
              </a:rPr>
              <a:t>.</a:t>
            </a:r>
          </a:p>
          <a:p>
            <a:pPr marL="171450" indent="-171450">
              <a:buFontTx/>
              <a:buChar char="-"/>
            </a:pPr>
            <a:endParaRPr lang="en-US" sz="120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effectLst/>
                <a:latin typeface="Arial" panose="020B0604020202020204" pitchFamily="34" charset="0"/>
                <a:ea typeface="+mn-ea"/>
                <a:cs typeface="+mn-cs"/>
              </a:rPr>
              <a:t>Hoặc</a:t>
            </a:r>
            <a:r>
              <a:rPr lang="en-US" sz="1200" kern="1200" dirty="0">
                <a:solidFill>
                  <a:schemeClr val="tx1"/>
                </a:solidFill>
                <a:effectLst/>
                <a:latin typeface="Arial" panose="020B0604020202020204" pitchFamily="34" charset="0"/>
                <a:ea typeface="+mn-ea"/>
                <a:cs typeface="+mn-cs"/>
              </a:rPr>
              <a:t>: </a:t>
            </a:r>
            <a:r>
              <a:rPr lang="en-US" altLang="vi-VN" sz="1200" dirty="0">
                <a:latin typeface="Arial" panose="020B0604020202020204" pitchFamily="34" charset="0"/>
              </a:rPr>
              <a:t>- </a:t>
            </a:r>
            <a:r>
              <a:rPr lang="vi-VN" altLang="x-none" sz="1200" dirty="0">
                <a:latin typeface="Arial" panose="020B0604020202020204" pitchFamily="34" charset="0"/>
              </a:rPr>
              <a:t>Ở các th</a:t>
            </a:r>
            <a:r>
              <a:rPr lang="vi-VN" altLang="x-none" sz="1200" dirty="0">
                <a:latin typeface="Arial" panose="020B0604020202020204" pitchFamily="34" charset="0"/>
                <a:ea typeface="Times New Roman" panose="02020603050405020304" pitchFamily="18" charset="0"/>
              </a:rPr>
              <a:t>à</a:t>
            </a:r>
            <a:r>
              <a:rPr lang="vi-VN" altLang="x-none" sz="1200" dirty="0">
                <a:latin typeface="Arial" panose="020B0604020202020204" pitchFamily="34" charset="0"/>
              </a:rPr>
              <a:t>nh phố hoặc nơi đông dân cư, người sinh sống nhiều, số lượng phương tiện giao thông lớn, sẽ thải ra lượng lớn khí </a:t>
            </a:r>
            <a:r>
              <a:rPr lang="de-DE" altLang="x-none" sz="1200" dirty="0">
                <a:latin typeface="Arial" panose="020B0604020202020204" pitchFamily="34" charset="0"/>
              </a:rPr>
              <a:t>CO</a:t>
            </a:r>
            <a:r>
              <a:rPr lang="de-DE" altLang="x-none" sz="1200" baseline="-25000" dirty="0">
                <a:latin typeface="Arial" panose="020B0604020202020204" pitchFamily="34" charset="0"/>
              </a:rPr>
              <a:t>2</a:t>
            </a:r>
            <a:r>
              <a:rPr lang="vi-VN" altLang="x-none" sz="1200" dirty="0">
                <a:latin typeface="Arial" panose="020B0604020202020204" pitchFamily="34" charset="0"/>
              </a:rPr>
              <a:t>, v</a:t>
            </a:r>
            <a:r>
              <a:rPr lang="vi-VN" altLang="x-none" sz="1200" dirty="0">
                <a:latin typeface="Arial" panose="020B0604020202020204" pitchFamily="34" charset="0"/>
                <a:ea typeface="Times New Roman" panose="02020603050405020304" pitchFamily="18" charset="0"/>
              </a:rPr>
              <a:t>à</a:t>
            </a:r>
            <a:r>
              <a:rPr lang="vi-VN" altLang="x-none" sz="1200" dirty="0">
                <a:latin typeface="Arial" panose="020B0604020202020204" pitchFamily="34" charset="0"/>
              </a:rPr>
              <a:t> các khí độc hại khác v</a:t>
            </a:r>
            <a:r>
              <a:rPr lang="vi-VN" altLang="x-none" sz="1200" dirty="0">
                <a:latin typeface="Arial" panose="020B0604020202020204" pitchFamily="34" charset="0"/>
                <a:ea typeface="Times New Roman" panose="02020603050405020304" pitchFamily="18" charset="0"/>
              </a:rPr>
              <a:t>à</a:t>
            </a:r>
            <a:r>
              <a:rPr lang="vi-VN" altLang="x-none" sz="1200" dirty="0">
                <a:latin typeface="Arial" panose="020B0604020202020204" pitchFamily="34" charset="0"/>
              </a:rPr>
              <a:t>o không khí. Cây xanh được trồng để hấp thụ khí </a:t>
            </a:r>
            <a:r>
              <a:rPr lang="de-DE" altLang="x-none" sz="1200" dirty="0">
                <a:latin typeface="Arial" panose="020B0604020202020204" pitchFamily="34" charset="0"/>
              </a:rPr>
              <a:t>CO</a:t>
            </a:r>
            <a:r>
              <a:rPr lang="de-DE" altLang="x-none" sz="1200" baseline="-25000" dirty="0">
                <a:latin typeface="Arial" panose="020B0604020202020204" pitchFamily="34" charset="0"/>
              </a:rPr>
              <a:t>2 </a:t>
            </a:r>
            <a:r>
              <a:rPr lang="vi-VN" altLang="x-none" sz="1200" dirty="0">
                <a:latin typeface="Arial" panose="020B0604020202020204" pitchFamily="34" charset="0"/>
              </a:rPr>
              <a:t>v</a:t>
            </a:r>
            <a:r>
              <a:rPr lang="vi-VN" altLang="x-none" sz="1200" dirty="0">
                <a:latin typeface="Arial" panose="020B0604020202020204" pitchFamily="34" charset="0"/>
                <a:ea typeface="Times New Roman" panose="02020603050405020304" pitchFamily="18" charset="0"/>
              </a:rPr>
              <a:t>à</a:t>
            </a:r>
            <a:r>
              <a:rPr lang="vi-VN" altLang="x-none" sz="1200" dirty="0">
                <a:latin typeface="Arial" panose="020B0604020202020204" pitchFamily="34" charset="0"/>
              </a:rPr>
              <a:t> một s</a:t>
            </a:r>
            <a:r>
              <a:rPr lang="en-US" altLang="en-GB" sz="1200" dirty="0">
                <a:latin typeface="Arial" panose="020B0604020202020204" pitchFamily="34" charset="0"/>
              </a:rPr>
              <a:t>ố</a:t>
            </a:r>
            <a:r>
              <a:rPr lang="vi-VN" altLang="x-none" sz="1200" dirty="0">
                <a:latin typeface="Arial" panose="020B0604020202020204" pitchFamily="34" charset="0"/>
              </a:rPr>
              <a:t> loại khí độc</a:t>
            </a:r>
            <a:r>
              <a:rPr lang="en-US" altLang="en-GB" sz="1200" dirty="0">
                <a:latin typeface="Arial" panose="020B0604020202020204" pitchFamily="34" charset="0"/>
              </a:rPr>
              <a:t> </a:t>
            </a:r>
            <a:r>
              <a:rPr lang="en-US" altLang="en-GB" sz="1200" dirty="0" err="1">
                <a:latin typeface="Arial" panose="020B0604020202020204" pitchFamily="34" charset="0"/>
              </a:rPr>
              <a:t>khác</a:t>
            </a:r>
            <a:r>
              <a:rPr lang="vi-VN" altLang="x-none" sz="1200" dirty="0">
                <a:latin typeface="Arial" panose="020B0604020202020204" pitchFamily="34" charset="0"/>
              </a:rPr>
              <a:t>, giúp giảm thiểu lượng khí độc trong không khí, đồng thời thải ra khí ox</a:t>
            </a:r>
            <a:r>
              <a:rPr lang="en-US" altLang="en-GB" sz="1200" dirty="0" err="1">
                <a:latin typeface="Arial" panose="020B0604020202020204" pitchFamily="34" charset="0"/>
              </a:rPr>
              <a:t>ygen</a:t>
            </a:r>
            <a:r>
              <a:rPr lang="vi-VN" altLang="x-none" sz="1200" dirty="0">
                <a:latin typeface="Arial" panose="020B0604020202020204" pitchFamily="34" charset="0"/>
              </a:rPr>
              <a:t>, giúp c</a:t>
            </a:r>
            <a:r>
              <a:rPr lang="en-US" altLang="en-GB" sz="1200" dirty="0">
                <a:latin typeface="Arial" panose="020B0604020202020204" pitchFamily="34" charset="0"/>
              </a:rPr>
              <a:t>â</a:t>
            </a:r>
            <a:r>
              <a:rPr lang="vi-VN" altLang="x-none" sz="1200" dirty="0">
                <a:latin typeface="Arial" panose="020B0604020202020204" pitchFamily="34" charset="0"/>
              </a:rPr>
              <a:t>n bằng </a:t>
            </a:r>
            <a:r>
              <a:rPr lang="en-US" altLang="en-GB" sz="1200" dirty="0" err="1">
                <a:latin typeface="Arial" panose="020B0604020202020204" pitchFamily="34" charset="0"/>
              </a:rPr>
              <a:t>không</a:t>
            </a:r>
            <a:r>
              <a:rPr lang="en-US" altLang="en-GB" sz="1200" dirty="0">
                <a:latin typeface="Arial" panose="020B0604020202020204" pitchFamily="34" charset="0"/>
              </a:rPr>
              <a:t> </a:t>
            </a:r>
            <a:r>
              <a:rPr lang="en-US" altLang="en-GB" sz="1200" dirty="0" err="1">
                <a:latin typeface="Arial" panose="020B0604020202020204" pitchFamily="34" charset="0"/>
              </a:rPr>
              <a:t>khí</a:t>
            </a:r>
            <a:r>
              <a:rPr lang="en-US" altLang="en-GB" sz="1200" dirty="0">
                <a:latin typeface="Arial" panose="020B0604020202020204" pitchFamily="34" charset="0"/>
              </a:rPr>
              <a:t>.</a:t>
            </a:r>
            <a:endParaRPr lang="en-US" altLang="en-GB" sz="1200" dirty="0">
              <a:solidFill>
                <a:srgbClr val="FF000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4357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effectLst/>
                <a:latin typeface="Arial" panose="020B0604020202020204" pitchFamily="34" charset="0"/>
                <a:ea typeface="+mn-ea"/>
                <a:cs typeface="+mn-cs"/>
              </a:rPr>
              <a:t>Hoặc</a:t>
            </a:r>
            <a:r>
              <a:rPr lang="en-US" sz="1200" kern="1200" dirty="0">
                <a:solidFill>
                  <a:schemeClr val="tx1"/>
                </a:solidFill>
                <a:effectLst/>
                <a:latin typeface="Arial" panose="020B0604020202020204" pitchFamily="34" charset="0"/>
                <a:ea typeface="+mn-ea"/>
                <a:cs typeface="+mn-cs"/>
              </a:rPr>
              <a:t>: </a:t>
            </a:r>
            <a:r>
              <a:rPr lang="vi-VN" sz="1200" b="0" i="0" kern="1200" dirty="0">
                <a:solidFill>
                  <a:schemeClr val="tx1"/>
                </a:solidFill>
                <a:effectLst/>
                <a:latin typeface="Arial" panose="020B0604020202020204" pitchFamily="34" charset="0"/>
                <a:ea typeface="+mn-ea"/>
                <a:cs typeface="+mn-cs"/>
              </a:rPr>
              <a:t>Ở các thành phố hoặc nơi đông dân cư sinh sống lại cần trồng nhiều cây xanh : Vì ở thành phố các phương tiện </a:t>
            </a:r>
            <a:r>
              <a:rPr lang="en-US" sz="1200" b="0" i="0" kern="1200" dirty="0" err="1">
                <a:solidFill>
                  <a:schemeClr val="tx1"/>
                </a:solidFill>
                <a:effectLst/>
                <a:latin typeface="Arial" panose="020B0604020202020204" pitchFamily="34" charset="0"/>
                <a:ea typeface="+mn-ea"/>
                <a:cs typeface="+mn-cs"/>
              </a:rPr>
              <a:t>giao</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thông</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lớn</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sẽ</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thải</a:t>
            </a:r>
            <a:r>
              <a:rPr lang="en-US" sz="1200" b="0" i="0" kern="1200" dirty="0">
                <a:solidFill>
                  <a:schemeClr val="tx1"/>
                </a:solidFill>
                <a:effectLst/>
                <a:latin typeface="Arial" panose="020B0604020202020204" pitchFamily="34" charset="0"/>
                <a:ea typeface="+mn-ea"/>
                <a:cs typeface="+mn-cs"/>
              </a:rPr>
              <a:t> ra l</a:t>
            </a:r>
            <a:r>
              <a:rPr lang="vi-VN" sz="1200" b="0" i="0" kern="1200" dirty="0">
                <a:solidFill>
                  <a:schemeClr val="tx1"/>
                </a:solidFill>
                <a:effectLst/>
                <a:latin typeface="Arial" panose="020B0604020202020204" pitchFamily="34" charset="0"/>
                <a:ea typeface="+mn-ea"/>
                <a:cs typeface="+mn-cs"/>
              </a:rPr>
              <a:t>ư</a:t>
            </a:r>
            <a:r>
              <a:rPr lang="en-US" sz="1200" b="0" i="0" kern="1200" dirty="0" err="1">
                <a:solidFill>
                  <a:schemeClr val="tx1"/>
                </a:solidFill>
                <a:effectLst/>
                <a:latin typeface="Arial" panose="020B0604020202020204" pitchFamily="34" charset="0"/>
                <a:ea typeface="+mn-ea"/>
                <a:cs typeface="+mn-cs"/>
              </a:rPr>
              <a:t>ợng</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khí</a:t>
            </a:r>
            <a:r>
              <a:rPr lang="en-US" sz="1200" b="0" i="0" kern="1200" dirty="0">
                <a:solidFill>
                  <a:schemeClr val="tx1"/>
                </a:solidFill>
                <a:effectLst/>
                <a:latin typeface="Arial" panose="020B0604020202020204" pitchFamily="34" charset="0"/>
                <a:ea typeface="+mn-ea"/>
                <a:cs typeface="+mn-cs"/>
              </a:rPr>
              <a:t> CO2 </a:t>
            </a:r>
            <a:r>
              <a:rPr lang="en-US" sz="1200" b="0" i="0" kern="1200" dirty="0" err="1">
                <a:solidFill>
                  <a:schemeClr val="tx1"/>
                </a:solidFill>
                <a:effectLst/>
                <a:latin typeface="Arial" panose="020B0604020202020204" pitchFamily="34" charset="0"/>
                <a:ea typeface="+mn-ea"/>
                <a:cs typeface="+mn-cs"/>
              </a:rPr>
              <a:t>lớn</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và</a:t>
            </a:r>
            <a:r>
              <a:rPr lang="en-US" sz="1200" b="0" i="0" kern="1200" dirty="0">
                <a:solidFill>
                  <a:schemeClr val="tx1"/>
                </a:solidFill>
                <a:effectLst/>
                <a:latin typeface="Arial" panose="020B0604020202020204" pitchFamily="34" charset="0"/>
                <a:ea typeface="+mn-ea"/>
                <a:cs typeface="+mn-cs"/>
              </a:rPr>
              <a:t> </a:t>
            </a:r>
            <a:r>
              <a:rPr lang="vi-VN" sz="1200" b="0" i="0" kern="1200" dirty="0">
                <a:solidFill>
                  <a:schemeClr val="tx1"/>
                </a:solidFill>
                <a:effectLst/>
                <a:latin typeface="Arial" panose="020B0604020202020204" pitchFamily="34" charset="0"/>
                <a:ea typeface="+mn-ea"/>
                <a:cs typeface="+mn-cs"/>
              </a:rPr>
              <a:t>nhiều khí </a:t>
            </a:r>
            <a:r>
              <a:rPr lang="en-US" sz="1200" b="0" i="0" kern="1200" dirty="0" err="1">
                <a:solidFill>
                  <a:schemeClr val="tx1"/>
                </a:solidFill>
                <a:effectLst/>
                <a:latin typeface="Arial" panose="020B0604020202020204" pitchFamily="34" charset="0"/>
                <a:ea typeface="+mn-ea"/>
                <a:cs typeface="+mn-cs"/>
              </a:rPr>
              <a:t>độc</a:t>
            </a:r>
            <a:r>
              <a:rPr lang="en-US" sz="1200" b="0" i="0" kern="1200" dirty="0">
                <a:solidFill>
                  <a:schemeClr val="tx1"/>
                </a:solidFill>
                <a:effectLst/>
                <a:latin typeface="Arial" panose="020B0604020202020204" pitchFamily="34" charset="0"/>
                <a:ea typeface="+mn-ea"/>
                <a:cs typeface="+mn-cs"/>
              </a:rPr>
              <a:t> ra </a:t>
            </a:r>
            <a:r>
              <a:rPr lang="en-US" sz="1200" b="0" i="0" kern="1200" dirty="0" err="1">
                <a:solidFill>
                  <a:schemeClr val="tx1"/>
                </a:solidFill>
                <a:effectLst/>
                <a:latin typeface="Arial" panose="020B0604020202020204" pitchFamily="34" charset="0"/>
                <a:ea typeface="+mn-ea"/>
                <a:cs typeface="+mn-cs"/>
              </a:rPr>
              <a:t>môi</a:t>
            </a:r>
            <a:r>
              <a:rPr lang="en-US" sz="1200" b="0" i="0" kern="1200" dirty="0">
                <a:solidFill>
                  <a:schemeClr val="tx1"/>
                </a:solidFill>
                <a:effectLst/>
                <a:latin typeface="Arial" panose="020B0604020202020204" pitchFamily="34" charset="0"/>
                <a:ea typeface="+mn-ea"/>
                <a:cs typeface="+mn-cs"/>
              </a:rPr>
              <a:t> tr</a:t>
            </a:r>
            <a:r>
              <a:rPr lang="vi-VN" sz="1200" b="0" i="0" kern="1200" dirty="0">
                <a:solidFill>
                  <a:schemeClr val="tx1"/>
                </a:solidFill>
                <a:effectLst/>
                <a:latin typeface="Arial" panose="020B0604020202020204" pitchFamily="34" charset="0"/>
                <a:ea typeface="+mn-ea"/>
                <a:cs typeface="+mn-cs"/>
              </a:rPr>
              <a:t>ư</a:t>
            </a:r>
            <a:r>
              <a:rPr lang="en-US" sz="1200" b="0" i="0" kern="1200" dirty="0" err="1">
                <a:solidFill>
                  <a:schemeClr val="tx1"/>
                </a:solidFill>
                <a:effectLst/>
                <a:latin typeface="Arial" panose="020B0604020202020204" pitchFamily="34" charset="0"/>
                <a:ea typeface="+mn-ea"/>
                <a:cs typeface="+mn-cs"/>
              </a:rPr>
              <a:t>ờng</a:t>
            </a:r>
            <a:r>
              <a:rPr lang="en-US" sz="1200" b="0" i="0" kern="1200" dirty="0">
                <a:solidFill>
                  <a:schemeClr val="tx1"/>
                </a:solidFill>
                <a:effectLst/>
                <a:latin typeface="Arial" panose="020B0604020202020204" pitchFamily="34" charset="0"/>
                <a:ea typeface="+mn-ea"/>
                <a:cs typeface="+mn-cs"/>
              </a:rPr>
              <a:t>. C</a:t>
            </a:r>
            <a:r>
              <a:rPr lang="vi-VN" sz="1200" b="0" i="0" kern="1200" dirty="0">
                <a:solidFill>
                  <a:schemeClr val="tx1"/>
                </a:solidFill>
                <a:effectLst/>
                <a:latin typeface="Arial" panose="020B0604020202020204" pitchFamily="34" charset="0"/>
                <a:ea typeface="+mn-ea"/>
                <a:cs typeface="+mn-cs"/>
              </a:rPr>
              <a:t>hính vì th</a:t>
            </a:r>
            <a:r>
              <a:rPr lang="en-US" sz="1200" b="0" i="0" kern="1200" dirty="0">
                <a:solidFill>
                  <a:schemeClr val="tx1"/>
                </a:solidFill>
                <a:effectLst/>
                <a:latin typeface="Arial" panose="020B0604020202020204" pitchFamily="34" charset="0"/>
                <a:ea typeface="+mn-ea"/>
                <a:cs typeface="+mn-cs"/>
              </a:rPr>
              <a:t>ế</a:t>
            </a:r>
            <a:r>
              <a:rPr lang="vi-VN" sz="1200" b="0" i="0" kern="1200" dirty="0">
                <a:solidFill>
                  <a:schemeClr val="tx1"/>
                </a:solidFill>
                <a:effectLst/>
                <a:latin typeface="Arial" panose="020B0604020202020204" pitchFamily="34" charset="0"/>
                <a:ea typeface="+mn-ea"/>
                <a:cs typeface="+mn-cs"/>
              </a:rPr>
              <a:t> ở những nơi này cần trồng nhiều cây xanh để </a:t>
            </a:r>
            <a:r>
              <a:rPr lang="en-US" sz="1200" b="0" i="0" kern="1200" dirty="0" err="1">
                <a:solidFill>
                  <a:schemeClr val="tx1"/>
                </a:solidFill>
                <a:effectLst/>
                <a:latin typeface="Arial" panose="020B0604020202020204" pitchFamily="34" charset="0"/>
                <a:ea typeface="+mn-ea"/>
                <a:cs typeface="+mn-cs"/>
              </a:rPr>
              <a:t>hấp</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thụ</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khí</a:t>
            </a:r>
            <a:r>
              <a:rPr lang="en-US" sz="1200" b="0" i="0" kern="1200" dirty="0">
                <a:solidFill>
                  <a:schemeClr val="tx1"/>
                </a:solidFill>
                <a:effectLst/>
                <a:latin typeface="Arial" panose="020B0604020202020204" pitchFamily="34" charset="0"/>
                <a:ea typeface="+mn-ea"/>
                <a:cs typeface="+mn-cs"/>
              </a:rPr>
              <a:t> CO2 </a:t>
            </a:r>
            <a:r>
              <a:rPr lang="en-US" sz="1200" b="0" i="0" kern="1200" dirty="0" err="1">
                <a:solidFill>
                  <a:schemeClr val="tx1"/>
                </a:solidFill>
                <a:effectLst/>
                <a:latin typeface="Arial" panose="020B0604020202020204" pitchFamily="34" charset="0"/>
                <a:ea typeface="+mn-ea"/>
                <a:cs typeface="+mn-cs"/>
              </a:rPr>
              <a:t>và</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một</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số</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khí</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độc</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giúp</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giảm</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thiểu</a:t>
            </a:r>
            <a:r>
              <a:rPr lang="en-US" sz="1200" b="0" i="0" kern="1200" dirty="0">
                <a:solidFill>
                  <a:schemeClr val="tx1"/>
                </a:solidFill>
                <a:effectLst/>
                <a:latin typeface="Arial" panose="020B0604020202020204" pitchFamily="34" charset="0"/>
                <a:ea typeface="+mn-ea"/>
                <a:cs typeface="+mn-cs"/>
              </a:rPr>
              <a:t> l</a:t>
            </a:r>
            <a:r>
              <a:rPr lang="vi-VN" sz="1200" b="0" i="0" kern="1200" dirty="0">
                <a:solidFill>
                  <a:schemeClr val="tx1"/>
                </a:solidFill>
                <a:effectLst/>
                <a:latin typeface="Arial" panose="020B0604020202020204" pitchFamily="34" charset="0"/>
                <a:ea typeface="+mn-ea"/>
                <a:cs typeface="+mn-cs"/>
              </a:rPr>
              <a:t>ư</a:t>
            </a:r>
            <a:r>
              <a:rPr lang="en-US" sz="1200" b="0" i="0" kern="1200" dirty="0" err="1">
                <a:solidFill>
                  <a:schemeClr val="tx1"/>
                </a:solidFill>
                <a:effectLst/>
                <a:latin typeface="Arial" panose="020B0604020202020204" pitchFamily="34" charset="0"/>
                <a:ea typeface="+mn-ea"/>
                <a:cs typeface="+mn-cs"/>
              </a:rPr>
              <a:t>ợng</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khí</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độc</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trong</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không</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khí</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đồng</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thời</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thải</a:t>
            </a:r>
            <a:r>
              <a:rPr lang="en-US" sz="1200" b="0" i="0" kern="1200" dirty="0">
                <a:solidFill>
                  <a:schemeClr val="tx1"/>
                </a:solidFill>
                <a:effectLst/>
                <a:latin typeface="Arial" panose="020B0604020202020204" pitchFamily="34" charset="0"/>
                <a:ea typeface="+mn-ea"/>
                <a:cs typeface="+mn-cs"/>
              </a:rPr>
              <a:t> ra </a:t>
            </a:r>
            <a:r>
              <a:rPr lang="en-US" sz="1200" b="0" i="0" kern="1200" dirty="0" err="1">
                <a:solidFill>
                  <a:schemeClr val="tx1"/>
                </a:solidFill>
                <a:effectLst/>
                <a:latin typeface="Arial" panose="020B0604020202020204" pitchFamily="34" charset="0"/>
                <a:ea typeface="+mn-ea"/>
                <a:cs typeface="+mn-cs"/>
              </a:rPr>
              <a:t>khi</a:t>
            </a:r>
            <a:r>
              <a:rPr lang="en-US" sz="1200" b="0" i="0" kern="1200" dirty="0">
                <a:solidFill>
                  <a:schemeClr val="tx1"/>
                </a:solidFill>
                <a:effectLst/>
                <a:latin typeface="Arial" panose="020B0604020202020204" pitchFamily="34" charset="0"/>
                <a:ea typeface="+mn-ea"/>
                <a:cs typeface="+mn-cs"/>
              </a:rPr>
              <a:t> O2 </a:t>
            </a:r>
            <a:r>
              <a:rPr lang="en-US" sz="1200" b="0" i="0" kern="1200" dirty="0" err="1">
                <a:solidFill>
                  <a:schemeClr val="tx1"/>
                </a:solidFill>
                <a:effectLst/>
                <a:latin typeface="Arial" panose="020B0604020202020204" pitchFamily="34" charset="0"/>
                <a:ea typeface="+mn-ea"/>
                <a:cs typeface="+mn-cs"/>
              </a:rPr>
              <a:t>giúp</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cân</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bằng</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khí</a:t>
            </a:r>
            <a:r>
              <a:rPr lang="en-US" sz="1200" b="0" i="0" kern="1200" dirty="0">
                <a:solidFill>
                  <a:schemeClr val="tx1"/>
                </a:solidFill>
                <a:effectLst/>
                <a:latin typeface="Arial" panose="020B0604020202020204" pitchFamily="34" charset="0"/>
                <a:ea typeface="+mn-ea"/>
                <a:cs typeface="+mn-cs"/>
              </a:rPr>
              <a:t> CO2 </a:t>
            </a:r>
            <a:r>
              <a:rPr lang="en-US" sz="1200" b="0" i="0" kern="1200" dirty="0" err="1">
                <a:solidFill>
                  <a:schemeClr val="tx1"/>
                </a:solidFill>
                <a:effectLst/>
                <a:latin typeface="Arial" panose="020B0604020202020204" pitchFamily="34" charset="0"/>
                <a:ea typeface="+mn-ea"/>
                <a:cs typeface="+mn-cs"/>
              </a:rPr>
              <a:t>và</a:t>
            </a:r>
            <a:r>
              <a:rPr lang="en-US" sz="1200" b="0" i="0" kern="1200" dirty="0">
                <a:solidFill>
                  <a:schemeClr val="tx1"/>
                </a:solidFill>
                <a:effectLst/>
                <a:latin typeface="Arial" panose="020B0604020202020204" pitchFamily="34" charset="0"/>
                <a:ea typeface="+mn-ea"/>
                <a:cs typeface="+mn-cs"/>
              </a:rPr>
              <a:t> O2 </a:t>
            </a:r>
            <a:r>
              <a:rPr lang="en-US" sz="1200" b="0" i="0" kern="1200" dirty="0" err="1">
                <a:solidFill>
                  <a:schemeClr val="tx1"/>
                </a:solidFill>
                <a:effectLst/>
                <a:latin typeface="Arial" panose="020B0604020202020204" pitchFamily="34" charset="0"/>
                <a:ea typeface="+mn-ea"/>
                <a:cs typeface="+mn-cs"/>
              </a:rPr>
              <a:t>trong</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không</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khí</a:t>
            </a:r>
            <a:r>
              <a:rPr lang="en-US" sz="1200" b="0" i="0" kern="1200" dirty="0">
                <a:solidFill>
                  <a:schemeClr val="tx1"/>
                </a:solidFill>
                <a:effectLst/>
                <a:latin typeface="Arial" panose="020B0604020202020204" pitchFamily="34" charset="0"/>
                <a:ea typeface="+mn-ea"/>
                <a:cs typeface="+mn-cs"/>
              </a:rPr>
              <a:t>.</a:t>
            </a:r>
            <a:endParaRPr lang="en-US" altLang="en-GB" sz="1200" dirty="0">
              <a:solidFill>
                <a:srgbClr val="FF000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48097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cs typeface="Arial" panose="020B0604020202020204" pitchFamily="34" charset="0"/>
              </a:rPr>
              <a:t>- </a:t>
            </a:r>
            <a:r>
              <a:rPr lang="en-US" altLang="en-US" sz="1200" dirty="0" err="1">
                <a:cs typeface="Arial" panose="020B0604020202020204" pitchFamily="34" charset="0"/>
              </a:rPr>
              <a:t>Quá</a:t>
            </a:r>
            <a:r>
              <a:rPr lang="en-US" altLang="en-US" sz="1200" dirty="0">
                <a:cs typeface="Arial" panose="020B0604020202020204" pitchFamily="34" charset="0"/>
              </a:rPr>
              <a:t> </a:t>
            </a:r>
            <a:r>
              <a:rPr lang="en-US" altLang="en-US" sz="1200" dirty="0" err="1">
                <a:cs typeface="Arial" panose="020B0604020202020204" pitchFamily="34" charset="0"/>
              </a:rPr>
              <a:t>trình</a:t>
            </a:r>
            <a:r>
              <a:rPr lang="en-US" altLang="en-US" sz="1200" dirty="0">
                <a:cs typeface="Arial" panose="020B0604020202020204" pitchFamily="34" charset="0"/>
              </a:rPr>
              <a:t> </a:t>
            </a:r>
            <a:r>
              <a:rPr lang="en-US" altLang="en-US" sz="1200" dirty="0" err="1">
                <a:cs typeface="Arial" panose="020B0604020202020204" pitchFamily="34" charset="0"/>
              </a:rPr>
              <a:t>quang</a:t>
            </a:r>
            <a:r>
              <a:rPr lang="en-US" altLang="en-US" sz="1200" dirty="0">
                <a:cs typeface="Arial" panose="020B0604020202020204" pitchFamily="34" charset="0"/>
              </a:rPr>
              <a:t> </a:t>
            </a:r>
            <a:r>
              <a:rPr lang="en-US" altLang="en-US" sz="1200" dirty="0" err="1">
                <a:cs typeface="Arial" panose="020B0604020202020204" pitchFamily="34" charset="0"/>
              </a:rPr>
              <a:t>hợp</a:t>
            </a:r>
            <a:r>
              <a:rPr lang="en-US" altLang="en-US" sz="1200" dirty="0">
                <a:cs typeface="Arial" panose="020B0604020202020204" pitchFamily="34" charset="0"/>
              </a:rPr>
              <a:t> </a:t>
            </a:r>
            <a:r>
              <a:rPr lang="en-US" altLang="en-US" sz="1200" dirty="0" err="1">
                <a:cs typeface="Arial" panose="020B0604020202020204" pitchFamily="34" charset="0"/>
              </a:rPr>
              <a:t>tạo</a:t>
            </a:r>
            <a:r>
              <a:rPr lang="en-US" altLang="en-US" sz="1200" dirty="0">
                <a:cs typeface="Arial" panose="020B0604020202020204" pitchFamily="34" charset="0"/>
              </a:rPr>
              <a:t> ra </a:t>
            </a:r>
            <a:r>
              <a:rPr lang="en-US" altLang="en-US" sz="1200" dirty="0" err="1">
                <a:cs typeface="Arial" panose="020B0604020202020204" pitchFamily="34" charset="0"/>
              </a:rPr>
              <a:t>sản</a:t>
            </a:r>
            <a:r>
              <a:rPr lang="en-US" altLang="en-US" sz="1200" dirty="0">
                <a:cs typeface="Arial" panose="020B0604020202020204" pitchFamily="34" charset="0"/>
              </a:rPr>
              <a:t> </a:t>
            </a:r>
            <a:r>
              <a:rPr lang="en-US" altLang="en-US" sz="1200" dirty="0" err="1">
                <a:cs typeface="Arial" panose="020B0604020202020204" pitchFamily="34" charset="0"/>
              </a:rPr>
              <a:t>phẩm</a:t>
            </a:r>
            <a:r>
              <a:rPr lang="en-US" altLang="en-US" sz="1200" dirty="0">
                <a:cs typeface="Arial" panose="020B0604020202020204" pitchFamily="34" charset="0"/>
              </a:rPr>
              <a:t> </a:t>
            </a:r>
            <a:r>
              <a:rPr lang="en-US" altLang="en-US" sz="1200" dirty="0" err="1">
                <a:cs typeface="Arial" panose="020B0604020202020204" pitchFamily="34" charset="0"/>
              </a:rPr>
              <a:t>l</a:t>
            </a:r>
            <a:r>
              <a:rPr lang="en-US" altLang="en-US" sz="1200" dirty="0" err="1">
                <a:ea typeface="Times New Roman" panose="02020603050405020304" pitchFamily="18" charset="0"/>
                <a:cs typeface="Arial" panose="020B0604020202020204" pitchFamily="34" charset="0"/>
              </a:rPr>
              <a:t>à</a:t>
            </a:r>
            <a:r>
              <a:rPr lang="en-US" altLang="en-US" sz="1200" dirty="0">
                <a:cs typeface="Arial" panose="020B0604020202020204" pitchFamily="34" charset="0"/>
              </a:rPr>
              <a:t> </a:t>
            </a:r>
            <a:r>
              <a:rPr lang="en-US" altLang="en-US" sz="1200" dirty="0" err="1">
                <a:cs typeface="Arial" panose="020B0604020202020204" pitchFamily="34" charset="0"/>
              </a:rPr>
              <a:t>khí</a:t>
            </a:r>
            <a:r>
              <a:rPr lang="en-US" altLang="en-US" sz="1200" dirty="0">
                <a:cs typeface="Arial" panose="020B0604020202020204" pitchFamily="34" charset="0"/>
              </a:rPr>
              <a:t> oxygen </a:t>
            </a:r>
            <a:r>
              <a:rPr lang="en-US" altLang="en-US" sz="1200" dirty="0" err="1">
                <a:cs typeface="Arial" panose="020B0604020202020204" pitchFamily="34" charset="0"/>
              </a:rPr>
              <a:t>v</a:t>
            </a:r>
            <a:r>
              <a:rPr lang="en-US" altLang="en-US" sz="1200" dirty="0" err="1">
                <a:ea typeface="Times New Roman" panose="02020603050405020304" pitchFamily="18" charset="0"/>
                <a:cs typeface="Arial" panose="020B0604020202020204" pitchFamily="34" charset="0"/>
              </a:rPr>
              <a:t>à</a:t>
            </a:r>
            <a:r>
              <a:rPr lang="en-US" altLang="en-US" sz="1200" dirty="0">
                <a:cs typeface="Arial" panose="020B0604020202020204" pitchFamily="34" charset="0"/>
              </a:rPr>
              <a:t> </a:t>
            </a:r>
            <a:r>
              <a:rPr lang="en-US" altLang="en-US" sz="1200" dirty="0" err="1">
                <a:cs typeface="Arial" panose="020B0604020202020204" pitchFamily="34" charset="0"/>
              </a:rPr>
              <a:t>các</a:t>
            </a:r>
            <a:r>
              <a:rPr lang="en-US" altLang="en-US" sz="1200" dirty="0">
                <a:cs typeface="Arial" panose="020B0604020202020204" pitchFamily="34" charset="0"/>
              </a:rPr>
              <a:t> </a:t>
            </a:r>
            <a:r>
              <a:rPr lang="en-US" altLang="en-US" sz="1200" dirty="0" err="1">
                <a:cs typeface="Arial" panose="020B0604020202020204" pitchFamily="34" charset="0"/>
              </a:rPr>
              <a:t>chất</a:t>
            </a:r>
            <a:r>
              <a:rPr lang="en-US" altLang="en-US" sz="1200" dirty="0">
                <a:cs typeface="Arial" panose="020B0604020202020204" pitchFamily="34" charset="0"/>
              </a:rPr>
              <a:t> </a:t>
            </a:r>
            <a:r>
              <a:rPr lang="en-US" altLang="en-US" sz="1200" dirty="0" err="1">
                <a:cs typeface="Arial" panose="020B0604020202020204" pitchFamily="34" charset="0"/>
              </a:rPr>
              <a:t>hữu</a:t>
            </a:r>
            <a:r>
              <a:rPr lang="en-US" altLang="en-US" sz="1200" dirty="0">
                <a:cs typeface="Arial" panose="020B0604020202020204" pitchFamily="34" charset="0"/>
              </a:rPr>
              <a:t> </a:t>
            </a:r>
            <a:r>
              <a:rPr lang="en-US" altLang="en-US" sz="1200" dirty="0" err="1">
                <a:cs typeface="Arial" panose="020B0604020202020204" pitchFamily="34" charset="0"/>
              </a:rPr>
              <a:t>cơ</a:t>
            </a:r>
            <a:r>
              <a:rPr lang="en-US" altLang="en-US" sz="1200" dirty="0">
                <a:cs typeface="Arial" panose="020B0604020202020204" pitchFamily="34" charset="0"/>
              </a:rPr>
              <a:t> </a:t>
            </a:r>
            <a:r>
              <a:rPr lang="en-US" altLang="en-US" sz="1200" dirty="0" err="1">
                <a:cs typeface="Arial" panose="020B0604020202020204" pitchFamily="34" charset="0"/>
              </a:rPr>
              <a:t>cần</a:t>
            </a:r>
            <a:r>
              <a:rPr lang="en-US" altLang="en-US" sz="1200" dirty="0">
                <a:cs typeface="Arial" panose="020B0604020202020204" pitchFamily="34" charset="0"/>
              </a:rPr>
              <a:t> </a:t>
            </a:r>
            <a:r>
              <a:rPr lang="en-US" altLang="en-US" sz="1200" dirty="0" err="1">
                <a:cs typeface="Arial" panose="020B0604020202020204" pitchFamily="34" charset="0"/>
              </a:rPr>
              <a:t>cho</a:t>
            </a:r>
            <a:r>
              <a:rPr lang="en-US" altLang="en-US" sz="1200" dirty="0">
                <a:cs typeface="Arial" panose="020B0604020202020204" pitchFamily="34" charset="0"/>
              </a:rPr>
              <a:t> </a:t>
            </a:r>
            <a:r>
              <a:rPr lang="en-US" altLang="en-US" sz="1200" dirty="0" err="1">
                <a:cs typeface="Arial" panose="020B0604020202020204" pitchFamily="34" charset="0"/>
              </a:rPr>
              <a:t>sự</a:t>
            </a:r>
            <a:r>
              <a:rPr lang="en-US" altLang="en-US" sz="1200" dirty="0">
                <a:cs typeface="Arial" panose="020B0604020202020204" pitchFamily="34" charset="0"/>
              </a:rPr>
              <a:t> </a:t>
            </a:r>
            <a:r>
              <a:rPr lang="en-US" altLang="en-US" sz="1200" dirty="0" err="1">
                <a:cs typeface="Arial" panose="020B0604020202020204" pitchFamily="34" charset="0"/>
              </a:rPr>
              <a:t>sống</a:t>
            </a:r>
            <a:r>
              <a:rPr lang="en-US" altLang="en-US" sz="1200" dirty="0">
                <a:cs typeface="Arial" panose="020B0604020202020204" pitchFamily="34" charset="0"/>
              </a:rPr>
              <a:t> </a:t>
            </a:r>
            <a:r>
              <a:rPr lang="en-US" altLang="en-US" sz="1200" dirty="0" err="1">
                <a:cs typeface="Arial" panose="020B0604020202020204" pitchFamily="34" charset="0"/>
              </a:rPr>
              <a:t>của</a:t>
            </a:r>
            <a:r>
              <a:rPr lang="en-US" altLang="en-US" sz="1200" dirty="0">
                <a:cs typeface="Arial" panose="020B0604020202020204" pitchFamily="34" charset="0"/>
              </a:rPr>
              <a:t> </a:t>
            </a:r>
            <a:r>
              <a:rPr lang="en-US" altLang="en-US" sz="1200" dirty="0" err="1">
                <a:cs typeface="Arial" panose="020B0604020202020204" pitchFamily="34" charset="0"/>
              </a:rPr>
              <a:t>tất</a:t>
            </a:r>
            <a:r>
              <a:rPr lang="en-US" altLang="en-US" sz="1200" dirty="0">
                <a:cs typeface="Arial" panose="020B0604020202020204" pitchFamily="34" charset="0"/>
              </a:rPr>
              <a:t> </a:t>
            </a:r>
            <a:r>
              <a:rPr lang="en-US" altLang="en-US" sz="1200" dirty="0" err="1">
                <a:cs typeface="Arial" panose="020B0604020202020204" pitchFamily="34" charset="0"/>
              </a:rPr>
              <a:t>cả</a:t>
            </a:r>
            <a:r>
              <a:rPr lang="en-US" altLang="en-US" sz="1200" dirty="0">
                <a:cs typeface="Arial" panose="020B0604020202020204" pitchFamily="34" charset="0"/>
              </a:rPr>
              <a:t> </a:t>
            </a:r>
            <a:r>
              <a:rPr lang="en-US" altLang="en-US" sz="1200" dirty="0" err="1">
                <a:cs typeface="Arial" panose="020B0604020202020204" pitchFamily="34" charset="0"/>
              </a:rPr>
              <a:t>các</a:t>
            </a:r>
            <a:r>
              <a:rPr lang="en-US" altLang="en-US" sz="1200" dirty="0">
                <a:cs typeface="Arial" panose="020B0604020202020204" pitchFamily="34" charset="0"/>
              </a:rPr>
              <a:t> </a:t>
            </a:r>
            <a:r>
              <a:rPr lang="en-US" altLang="en-US" sz="1200" dirty="0" err="1">
                <a:cs typeface="Arial" panose="020B0604020202020204" pitchFamily="34" charset="0"/>
              </a:rPr>
              <a:t>sinh</a:t>
            </a:r>
            <a:r>
              <a:rPr lang="en-US" altLang="en-US" sz="1200" dirty="0">
                <a:cs typeface="Arial" panose="020B0604020202020204" pitchFamily="34" charset="0"/>
              </a:rPr>
              <a:t> </a:t>
            </a:r>
            <a:r>
              <a:rPr lang="en-US" altLang="en-US" sz="1200" dirty="0" err="1">
                <a:cs typeface="Arial" panose="020B0604020202020204" pitchFamily="34" charset="0"/>
              </a:rPr>
              <a:t>vật</a:t>
            </a:r>
            <a:r>
              <a:rPr lang="en-US" altLang="en-US" sz="1200" dirty="0">
                <a:cs typeface="Arial" panose="020B0604020202020204" pitchFamily="34" charset="0"/>
              </a:rPr>
              <a:t> </a:t>
            </a:r>
            <a:r>
              <a:rPr lang="en-US" altLang="en-US" sz="1200" dirty="0" err="1">
                <a:cs typeface="Arial" panose="020B0604020202020204" pitchFamily="34" charset="0"/>
              </a:rPr>
              <a:t>kể</a:t>
            </a:r>
            <a:r>
              <a:rPr lang="en-US" altLang="en-US" sz="1200" dirty="0">
                <a:cs typeface="Arial" panose="020B0604020202020204" pitchFamily="34" charset="0"/>
              </a:rPr>
              <a:t> </a:t>
            </a:r>
            <a:r>
              <a:rPr lang="en-US" altLang="en-US" sz="1200" dirty="0" err="1">
                <a:cs typeface="Arial" panose="020B0604020202020204" pitchFamily="34" charset="0"/>
              </a:rPr>
              <a:t>cả</a:t>
            </a:r>
            <a:r>
              <a:rPr lang="en-US" altLang="en-US" sz="1200" dirty="0">
                <a:cs typeface="Arial" panose="020B0604020202020204" pitchFamily="34" charset="0"/>
              </a:rPr>
              <a:t> con </a:t>
            </a:r>
            <a:r>
              <a:rPr lang="en-US" altLang="en-US" sz="1200" dirty="0" err="1">
                <a:cs typeface="Arial" panose="020B0604020202020204" pitchFamily="34" charset="0"/>
              </a:rPr>
              <a:t>người</a:t>
            </a:r>
            <a:r>
              <a:rPr lang="en-US" altLang="en-US" sz="1200" dirty="0">
                <a:cs typeface="Arial" panose="020B0604020202020204" pitchFamily="34" charset="0"/>
              </a:rPr>
              <a:t>.</a:t>
            </a:r>
          </a:p>
          <a:p>
            <a:pPr marL="0" indent="0">
              <a:buFontTx/>
              <a:buNone/>
            </a:pPr>
            <a:r>
              <a:rPr lang="en-US" sz="1200" b="0" i="0" kern="1200" dirty="0">
                <a:solidFill>
                  <a:schemeClr val="tx1"/>
                </a:solidFill>
                <a:effectLst/>
                <a:latin typeface="Arial" panose="020B0604020202020204" pitchFamily="34" charset="0"/>
                <a:ea typeface="+mn-ea"/>
                <a:cs typeface="+mn-cs"/>
              </a:rPr>
              <a:t>- </a:t>
            </a:r>
            <a:r>
              <a:rPr lang="vi-VN" sz="1200" b="0" i="0" kern="1200" dirty="0">
                <a:solidFill>
                  <a:schemeClr val="tx1"/>
                </a:solidFill>
                <a:effectLst/>
                <a:latin typeface="Arial" panose="020B0604020202020204" pitchFamily="34" charset="0"/>
                <a:ea typeface="+mn-ea"/>
                <a:cs typeface="+mn-cs"/>
              </a:rPr>
              <a:t>Con người có thể vận dụng những hiểu biết về quang hợp trong việc trồng và bảo vệ cây xanh nhằm giúp cây sinh trưởng nhanh, phát triển tốt, nâng cao năng suất cây trồng, góp phần nâng cao chất lượng cuộc sống và bảo vệ môi trường:</a:t>
            </a:r>
            <a:r>
              <a:rPr lang="en-US" sz="1200" b="0" i="0" kern="1200" dirty="0">
                <a:solidFill>
                  <a:schemeClr val="tx1"/>
                </a:solidFill>
                <a:effectLst/>
                <a:latin typeface="Arial" panose="020B0604020202020204" pitchFamily="34" charset="0"/>
                <a:ea typeface="+mn-ea"/>
                <a:cs typeface="+mn-cs"/>
              </a:rPr>
              <a:t> </a:t>
            </a:r>
          </a:p>
          <a:p>
            <a:pPr marL="0" indent="0">
              <a:buFontTx/>
              <a:buNone/>
            </a:pPr>
            <a:r>
              <a:rPr lang="vi-VN" sz="1200" b="0" i="0" kern="1200" dirty="0">
                <a:solidFill>
                  <a:schemeClr val="tx1"/>
                </a:solidFill>
                <a:effectLst/>
                <a:latin typeface="Arial" panose="020B0604020202020204" pitchFamily="34" charset="0"/>
                <a:ea typeface="+mn-ea"/>
                <a:cs typeface="+mn-cs"/>
              </a:rPr>
              <a:t>+ Bảo vệ cây xanh, đặc biệt là bảo vệ bộ lá – bộ máy quang hợp của cây xanh.</a:t>
            </a:r>
          </a:p>
          <a:p>
            <a:r>
              <a:rPr lang="vi-VN" sz="1200" b="0" i="0" kern="1200" dirty="0">
                <a:solidFill>
                  <a:schemeClr val="tx1"/>
                </a:solidFill>
                <a:effectLst/>
                <a:latin typeface="Arial" panose="020B0604020202020204" pitchFamily="34" charset="0"/>
                <a:ea typeface="+mn-ea"/>
                <a:cs typeface="+mn-cs"/>
              </a:rPr>
              <a:t>+ Cần điều chỉnh hợp lí các yếu tố ảnh hưởng đến quá trình quang hợp của cây thông qua chế độ chiếu sáng, tưới nước, bón phân,...</a:t>
            </a:r>
          </a:p>
          <a:p>
            <a:endParaRPr lang="en-US" dirty="0"/>
          </a:p>
        </p:txBody>
      </p:sp>
    </p:spTree>
    <p:extLst>
      <p:ext uri="{BB962C8B-B14F-4D97-AF65-F5344CB8AC3E}">
        <p14:creationId xmlns:p14="http://schemas.microsoft.com/office/powerpoint/2010/main" val="4293222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cs typeface="Arial" panose="020B0604020202020204" pitchFamily="34" charset="0"/>
              </a:rPr>
              <a:t>- </a:t>
            </a:r>
            <a:r>
              <a:rPr lang="en-US" altLang="en-US" sz="1200" dirty="0" err="1">
                <a:cs typeface="Arial" panose="020B0604020202020204" pitchFamily="34" charset="0"/>
              </a:rPr>
              <a:t>Quá</a:t>
            </a:r>
            <a:r>
              <a:rPr lang="en-US" altLang="en-US" sz="1200" dirty="0">
                <a:cs typeface="Arial" panose="020B0604020202020204" pitchFamily="34" charset="0"/>
              </a:rPr>
              <a:t> </a:t>
            </a:r>
            <a:r>
              <a:rPr lang="en-US" altLang="en-US" sz="1200" dirty="0" err="1">
                <a:cs typeface="Arial" panose="020B0604020202020204" pitchFamily="34" charset="0"/>
              </a:rPr>
              <a:t>trình</a:t>
            </a:r>
            <a:r>
              <a:rPr lang="en-US" altLang="en-US" sz="1200" dirty="0">
                <a:cs typeface="Arial" panose="020B0604020202020204" pitchFamily="34" charset="0"/>
              </a:rPr>
              <a:t> </a:t>
            </a:r>
            <a:r>
              <a:rPr lang="en-US" altLang="en-US" sz="1200" dirty="0" err="1">
                <a:cs typeface="Arial" panose="020B0604020202020204" pitchFamily="34" charset="0"/>
              </a:rPr>
              <a:t>quang</a:t>
            </a:r>
            <a:r>
              <a:rPr lang="en-US" altLang="en-US" sz="1200" dirty="0">
                <a:cs typeface="Arial" panose="020B0604020202020204" pitchFamily="34" charset="0"/>
              </a:rPr>
              <a:t> </a:t>
            </a:r>
            <a:r>
              <a:rPr lang="en-US" altLang="en-US" sz="1200" dirty="0" err="1">
                <a:cs typeface="Arial" panose="020B0604020202020204" pitchFamily="34" charset="0"/>
              </a:rPr>
              <a:t>hợp</a:t>
            </a:r>
            <a:r>
              <a:rPr lang="en-US" altLang="en-US" sz="1200" dirty="0">
                <a:cs typeface="Arial" panose="020B0604020202020204" pitchFamily="34" charset="0"/>
              </a:rPr>
              <a:t> </a:t>
            </a:r>
            <a:r>
              <a:rPr lang="en-US" altLang="en-US" sz="1200" dirty="0" err="1">
                <a:cs typeface="Arial" panose="020B0604020202020204" pitchFamily="34" charset="0"/>
              </a:rPr>
              <a:t>tạo</a:t>
            </a:r>
            <a:r>
              <a:rPr lang="en-US" altLang="en-US" sz="1200" dirty="0">
                <a:cs typeface="Arial" panose="020B0604020202020204" pitchFamily="34" charset="0"/>
              </a:rPr>
              <a:t> ra </a:t>
            </a:r>
            <a:r>
              <a:rPr lang="en-US" altLang="en-US" sz="1200" dirty="0" err="1">
                <a:cs typeface="Arial" panose="020B0604020202020204" pitchFamily="34" charset="0"/>
              </a:rPr>
              <a:t>sản</a:t>
            </a:r>
            <a:r>
              <a:rPr lang="en-US" altLang="en-US" sz="1200" dirty="0">
                <a:cs typeface="Arial" panose="020B0604020202020204" pitchFamily="34" charset="0"/>
              </a:rPr>
              <a:t> </a:t>
            </a:r>
            <a:r>
              <a:rPr lang="en-US" altLang="en-US" sz="1200" dirty="0" err="1">
                <a:cs typeface="Arial" panose="020B0604020202020204" pitchFamily="34" charset="0"/>
              </a:rPr>
              <a:t>phẩm</a:t>
            </a:r>
            <a:r>
              <a:rPr lang="en-US" altLang="en-US" sz="1200" dirty="0">
                <a:cs typeface="Arial" panose="020B0604020202020204" pitchFamily="34" charset="0"/>
              </a:rPr>
              <a:t> </a:t>
            </a:r>
            <a:r>
              <a:rPr lang="en-US" altLang="en-US" sz="1200" dirty="0" err="1">
                <a:cs typeface="Arial" panose="020B0604020202020204" pitchFamily="34" charset="0"/>
              </a:rPr>
              <a:t>l</a:t>
            </a:r>
            <a:r>
              <a:rPr lang="en-US" altLang="en-US" sz="1200" dirty="0" err="1">
                <a:ea typeface="Times New Roman" panose="02020603050405020304" pitchFamily="18" charset="0"/>
                <a:cs typeface="Arial" panose="020B0604020202020204" pitchFamily="34" charset="0"/>
              </a:rPr>
              <a:t>à</a:t>
            </a:r>
            <a:r>
              <a:rPr lang="en-US" altLang="en-US" sz="1200" dirty="0">
                <a:cs typeface="Arial" panose="020B0604020202020204" pitchFamily="34" charset="0"/>
              </a:rPr>
              <a:t> </a:t>
            </a:r>
            <a:r>
              <a:rPr lang="en-US" altLang="en-US" sz="1200" dirty="0" err="1">
                <a:cs typeface="Arial" panose="020B0604020202020204" pitchFamily="34" charset="0"/>
              </a:rPr>
              <a:t>khí</a:t>
            </a:r>
            <a:r>
              <a:rPr lang="en-US" altLang="en-US" sz="1200" dirty="0">
                <a:cs typeface="Arial" panose="020B0604020202020204" pitchFamily="34" charset="0"/>
              </a:rPr>
              <a:t> oxygen </a:t>
            </a:r>
            <a:r>
              <a:rPr lang="en-US" altLang="en-US" sz="1200" dirty="0" err="1">
                <a:cs typeface="Arial" panose="020B0604020202020204" pitchFamily="34" charset="0"/>
              </a:rPr>
              <a:t>v</a:t>
            </a:r>
            <a:r>
              <a:rPr lang="en-US" altLang="en-US" sz="1200" dirty="0" err="1">
                <a:ea typeface="Times New Roman" panose="02020603050405020304" pitchFamily="18" charset="0"/>
                <a:cs typeface="Arial" panose="020B0604020202020204" pitchFamily="34" charset="0"/>
              </a:rPr>
              <a:t>à</a:t>
            </a:r>
            <a:r>
              <a:rPr lang="en-US" altLang="en-US" sz="1200" dirty="0">
                <a:cs typeface="Arial" panose="020B0604020202020204" pitchFamily="34" charset="0"/>
              </a:rPr>
              <a:t> </a:t>
            </a:r>
            <a:r>
              <a:rPr lang="en-US" altLang="en-US" sz="1200" dirty="0" err="1">
                <a:cs typeface="Arial" panose="020B0604020202020204" pitchFamily="34" charset="0"/>
              </a:rPr>
              <a:t>các</a:t>
            </a:r>
            <a:r>
              <a:rPr lang="en-US" altLang="en-US" sz="1200" dirty="0">
                <a:cs typeface="Arial" panose="020B0604020202020204" pitchFamily="34" charset="0"/>
              </a:rPr>
              <a:t> </a:t>
            </a:r>
            <a:r>
              <a:rPr lang="en-US" altLang="en-US" sz="1200" dirty="0" err="1">
                <a:cs typeface="Arial" panose="020B0604020202020204" pitchFamily="34" charset="0"/>
              </a:rPr>
              <a:t>chất</a:t>
            </a:r>
            <a:r>
              <a:rPr lang="en-US" altLang="en-US" sz="1200" dirty="0">
                <a:cs typeface="Arial" panose="020B0604020202020204" pitchFamily="34" charset="0"/>
              </a:rPr>
              <a:t> </a:t>
            </a:r>
            <a:r>
              <a:rPr lang="en-US" altLang="en-US" sz="1200" dirty="0" err="1">
                <a:cs typeface="Arial" panose="020B0604020202020204" pitchFamily="34" charset="0"/>
              </a:rPr>
              <a:t>hữu</a:t>
            </a:r>
            <a:r>
              <a:rPr lang="en-US" altLang="en-US" sz="1200" dirty="0">
                <a:cs typeface="Arial" panose="020B0604020202020204" pitchFamily="34" charset="0"/>
              </a:rPr>
              <a:t> </a:t>
            </a:r>
            <a:r>
              <a:rPr lang="en-US" altLang="en-US" sz="1200" dirty="0" err="1">
                <a:cs typeface="Arial" panose="020B0604020202020204" pitchFamily="34" charset="0"/>
              </a:rPr>
              <a:t>cơ</a:t>
            </a:r>
            <a:r>
              <a:rPr lang="en-US" altLang="en-US" sz="1200" dirty="0">
                <a:cs typeface="Arial" panose="020B0604020202020204" pitchFamily="34" charset="0"/>
              </a:rPr>
              <a:t> </a:t>
            </a:r>
            <a:r>
              <a:rPr lang="en-US" altLang="en-US" sz="1200" dirty="0" err="1">
                <a:cs typeface="Arial" panose="020B0604020202020204" pitchFamily="34" charset="0"/>
              </a:rPr>
              <a:t>cần</a:t>
            </a:r>
            <a:r>
              <a:rPr lang="en-US" altLang="en-US" sz="1200" dirty="0">
                <a:cs typeface="Arial" panose="020B0604020202020204" pitchFamily="34" charset="0"/>
              </a:rPr>
              <a:t> </a:t>
            </a:r>
            <a:r>
              <a:rPr lang="en-US" altLang="en-US" sz="1200" dirty="0" err="1">
                <a:cs typeface="Arial" panose="020B0604020202020204" pitchFamily="34" charset="0"/>
              </a:rPr>
              <a:t>cho</a:t>
            </a:r>
            <a:r>
              <a:rPr lang="en-US" altLang="en-US" sz="1200" dirty="0">
                <a:cs typeface="Arial" panose="020B0604020202020204" pitchFamily="34" charset="0"/>
              </a:rPr>
              <a:t> </a:t>
            </a:r>
            <a:r>
              <a:rPr lang="en-US" altLang="en-US" sz="1200" dirty="0" err="1">
                <a:cs typeface="Arial" panose="020B0604020202020204" pitchFamily="34" charset="0"/>
              </a:rPr>
              <a:t>sự</a:t>
            </a:r>
            <a:r>
              <a:rPr lang="en-US" altLang="en-US" sz="1200" dirty="0">
                <a:cs typeface="Arial" panose="020B0604020202020204" pitchFamily="34" charset="0"/>
              </a:rPr>
              <a:t> </a:t>
            </a:r>
            <a:r>
              <a:rPr lang="en-US" altLang="en-US" sz="1200" dirty="0" err="1">
                <a:cs typeface="Arial" panose="020B0604020202020204" pitchFamily="34" charset="0"/>
              </a:rPr>
              <a:t>sống</a:t>
            </a:r>
            <a:r>
              <a:rPr lang="en-US" altLang="en-US" sz="1200" dirty="0">
                <a:cs typeface="Arial" panose="020B0604020202020204" pitchFamily="34" charset="0"/>
              </a:rPr>
              <a:t> </a:t>
            </a:r>
            <a:r>
              <a:rPr lang="en-US" altLang="en-US" sz="1200" dirty="0" err="1">
                <a:cs typeface="Arial" panose="020B0604020202020204" pitchFamily="34" charset="0"/>
              </a:rPr>
              <a:t>của</a:t>
            </a:r>
            <a:r>
              <a:rPr lang="en-US" altLang="en-US" sz="1200" dirty="0">
                <a:cs typeface="Arial" panose="020B0604020202020204" pitchFamily="34" charset="0"/>
              </a:rPr>
              <a:t> </a:t>
            </a:r>
            <a:r>
              <a:rPr lang="en-US" altLang="en-US" sz="1200" dirty="0" err="1">
                <a:cs typeface="Arial" panose="020B0604020202020204" pitchFamily="34" charset="0"/>
              </a:rPr>
              <a:t>tất</a:t>
            </a:r>
            <a:r>
              <a:rPr lang="en-US" altLang="en-US" sz="1200" dirty="0">
                <a:cs typeface="Arial" panose="020B0604020202020204" pitchFamily="34" charset="0"/>
              </a:rPr>
              <a:t> </a:t>
            </a:r>
            <a:r>
              <a:rPr lang="en-US" altLang="en-US" sz="1200" dirty="0" err="1">
                <a:cs typeface="Arial" panose="020B0604020202020204" pitchFamily="34" charset="0"/>
              </a:rPr>
              <a:t>cả</a:t>
            </a:r>
            <a:r>
              <a:rPr lang="en-US" altLang="en-US" sz="1200" dirty="0">
                <a:cs typeface="Arial" panose="020B0604020202020204" pitchFamily="34" charset="0"/>
              </a:rPr>
              <a:t> </a:t>
            </a:r>
            <a:r>
              <a:rPr lang="en-US" altLang="en-US" sz="1200" dirty="0" err="1">
                <a:cs typeface="Arial" panose="020B0604020202020204" pitchFamily="34" charset="0"/>
              </a:rPr>
              <a:t>các</a:t>
            </a:r>
            <a:r>
              <a:rPr lang="en-US" altLang="en-US" sz="1200" dirty="0">
                <a:cs typeface="Arial" panose="020B0604020202020204" pitchFamily="34" charset="0"/>
              </a:rPr>
              <a:t> </a:t>
            </a:r>
            <a:r>
              <a:rPr lang="en-US" altLang="en-US" sz="1200" dirty="0" err="1">
                <a:cs typeface="Arial" panose="020B0604020202020204" pitchFamily="34" charset="0"/>
              </a:rPr>
              <a:t>sinh</a:t>
            </a:r>
            <a:r>
              <a:rPr lang="en-US" altLang="en-US" sz="1200" dirty="0">
                <a:cs typeface="Arial" panose="020B0604020202020204" pitchFamily="34" charset="0"/>
              </a:rPr>
              <a:t> </a:t>
            </a:r>
            <a:r>
              <a:rPr lang="en-US" altLang="en-US" sz="1200" dirty="0" err="1">
                <a:cs typeface="Arial" panose="020B0604020202020204" pitchFamily="34" charset="0"/>
              </a:rPr>
              <a:t>vật</a:t>
            </a:r>
            <a:r>
              <a:rPr lang="en-US" altLang="en-US" sz="1200" dirty="0">
                <a:cs typeface="Arial" panose="020B0604020202020204" pitchFamily="34" charset="0"/>
              </a:rPr>
              <a:t> </a:t>
            </a:r>
            <a:r>
              <a:rPr lang="en-US" altLang="en-US" sz="1200" dirty="0" err="1">
                <a:cs typeface="Arial" panose="020B0604020202020204" pitchFamily="34" charset="0"/>
              </a:rPr>
              <a:t>kể</a:t>
            </a:r>
            <a:r>
              <a:rPr lang="en-US" altLang="en-US" sz="1200" dirty="0">
                <a:cs typeface="Arial" panose="020B0604020202020204" pitchFamily="34" charset="0"/>
              </a:rPr>
              <a:t> </a:t>
            </a:r>
            <a:r>
              <a:rPr lang="en-US" altLang="en-US" sz="1200" dirty="0" err="1">
                <a:cs typeface="Arial" panose="020B0604020202020204" pitchFamily="34" charset="0"/>
              </a:rPr>
              <a:t>cả</a:t>
            </a:r>
            <a:r>
              <a:rPr lang="en-US" altLang="en-US" sz="1200" dirty="0">
                <a:cs typeface="Arial" panose="020B0604020202020204" pitchFamily="34" charset="0"/>
              </a:rPr>
              <a:t> con </a:t>
            </a:r>
            <a:r>
              <a:rPr lang="en-US" altLang="en-US" sz="1200" dirty="0" err="1">
                <a:cs typeface="Arial" panose="020B0604020202020204" pitchFamily="34" charset="0"/>
              </a:rPr>
              <a:t>người</a:t>
            </a:r>
            <a:r>
              <a:rPr lang="en-US" altLang="en-US" sz="1200" dirty="0">
                <a:cs typeface="Arial" panose="020B0604020202020204" pitchFamily="34" charset="0"/>
              </a:rPr>
              <a:t>.</a:t>
            </a:r>
          </a:p>
          <a:p>
            <a:pPr marL="0" indent="0">
              <a:buFontTx/>
              <a:buNone/>
            </a:pPr>
            <a:r>
              <a:rPr lang="en-US" sz="1200" b="0" i="0" kern="1200" dirty="0">
                <a:solidFill>
                  <a:schemeClr val="tx1"/>
                </a:solidFill>
                <a:effectLst/>
                <a:latin typeface="Arial" panose="020B0604020202020204" pitchFamily="34" charset="0"/>
                <a:ea typeface="+mn-ea"/>
                <a:cs typeface="+mn-cs"/>
              </a:rPr>
              <a:t>- </a:t>
            </a:r>
            <a:r>
              <a:rPr lang="vi-VN" sz="1200" b="0" i="0" kern="1200" dirty="0">
                <a:solidFill>
                  <a:schemeClr val="tx1"/>
                </a:solidFill>
                <a:effectLst/>
                <a:latin typeface="Arial" panose="020B0604020202020204" pitchFamily="34" charset="0"/>
                <a:ea typeface="+mn-ea"/>
                <a:cs typeface="+mn-cs"/>
              </a:rPr>
              <a:t>Con người có thể vận dụng những hiểu biết về quang hợp trong việc trồng và bảo vệ cây xanh nhằm giúp cây sinh trưởng nhanh, phát triển tốt, nâng cao năng suất cây trồng, góp phần nâng cao chất lượng cuộc sống và bảo vệ môi trường:</a:t>
            </a:r>
            <a:r>
              <a:rPr lang="en-US" sz="1200" b="0" i="0" kern="1200" dirty="0">
                <a:solidFill>
                  <a:schemeClr val="tx1"/>
                </a:solidFill>
                <a:effectLst/>
                <a:latin typeface="Arial" panose="020B0604020202020204" pitchFamily="34" charset="0"/>
                <a:ea typeface="+mn-ea"/>
                <a:cs typeface="+mn-cs"/>
              </a:rPr>
              <a:t> </a:t>
            </a:r>
          </a:p>
          <a:p>
            <a:pPr marL="0" indent="0">
              <a:buFontTx/>
              <a:buNone/>
            </a:pPr>
            <a:r>
              <a:rPr lang="vi-VN" sz="1200" b="0" i="0" kern="1200" dirty="0">
                <a:solidFill>
                  <a:schemeClr val="tx1"/>
                </a:solidFill>
                <a:effectLst/>
                <a:latin typeface="Arial" panose="020B0604020202020204" pitchFamily="34" charset="0"/>
                <a:ea typeface="+mn-ea"/>
                <a:cs typeface="+mn-cs"/>
              </a:rPr>
              <a:t>+ Bảo vệ cây xanh, đặc biệt là bảo vệ bộ lá – bộ máy quang hợp của cây xanh.</a:t>
            </a:r>
          </a:p>
          <a:p>
            <a:r>
              <a:rPr lang="vi-VN" sz="1200" b="0" i="0" kern="1200" dirty="0">
                <a:solidFill>
                  <a:schemeClr val="tx1"/>
                </a:solidFill>
                <a:effectLst/>
                <a:latin typeface="Arial" panose="020B0604020202020204" pitchFamily="34" charset="0"/>
                <a:ea typeface="+mn-ea"/>
                <a:cs typeface="+mn-cs"/>
              </a:rPr>
              <a:t>+ Cần điều chỉnh hợp lí các yếu tố ảnh hưởng đến quá trình quang hợp của cây thông qua chế độ chiếu sáng, tưới nước, bón phân,...</a:t>
            </a:r>
          </a:p>
          <a:p>
            <a:endParaRPr lang="en-US" dirty="0"/>
          </a:p>
        </p:txBody>
      </p:sp>
    </p:spTree>
    <p:extLst>
      <p:ext uri="{BB962C8B-B14F-4D97-AF65-F5344CB8AC3E}">
        <p14:creationId xmlns:p14="http://schemas.microsoft.com/office/powerpoint/2010/main" val="1907947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Bên</a:t>
            </a:r>
            <a:r>
              <a:rPr lang="en-US" dirty="0"/>
              <a:t> </a:t>
            </a:r>
            <a:r>
              <a:rPr lang="en-US" dirty="0" err="1"/>
              <a:t>cạnh</a:t>
            </a:r>
            <a:r>
              <a:rPr lang="en-US" dirty="0"/>
              <a:t> </a:t>
            </a:r>
            <a:r>
              <a:rPr lang="en-US" dirty="0" err="1"/>
              <a:t>việc</a:t>
            </a:r>
            <a:r>
              <a:rPr lang="en-US" dirty="0"/>
              <a:t> </a:t>
            </a:r>
            <a:r>
              <a:rPr lang="en-US" dirty="0" err="1"/>
              <a:t>bảo</a:t>
            </a:r>
            <a:r>
              <a:rPr lang="en-US" dirty="0"/>
              <a:t> </a:t>
            </a:r>
            <a:r>
              <a:rPr lang="en-US" dirty="0" err="1"/>
              <a:t>vệ</a:t>
            </a:r>
            <a:r>
              <a:rPr lang="en-US" dirty="0"/>
              <a:t> </a:t>
            </a:r>
            <a:r>
              <a:rPr lang="en-US" dirty="0" err="1"/>
              <a:t>cây</a:t>
            </a:r>
            <a:r>
              <a:rPr lang="en-US" dirty="0"/>
              <a:t> </a:t>
            </a:r>
            <a:r>
              <a:rPr lang="en-US" dirty="0" err="1"/>
              <a:t>xanh</a:t>
            </a:r>
            <a:r>
              <a:rPr lang="en-US"/>
              <a:t>…</a:t>
            </a:r>
          </a:p>
        </p:txBody>
      </p:sp>
    </p:spTree>
    <p:extLst>
      <p:ext uri="{BB962C8B-B14F-4D97-AF65-F5344CB8AC3E}">
        <p14:creationId xmlns:p14="http://schemas.microsoft.com/office/powerpoint/2010/main" val="16699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Arial" panose="020B0604020202020204" pitchFamily="34" charset="0"/>
                <a:ea typeface="+mn-ea"/>
                <a:cs typeface="+mn-cs"/>
              </a:rPr>
              <a:t>Trả</a:t>
            </a:r>
            <a:r>
              <a:rPr lang="en-US" sz="1200" b="1" kern="1200" dirty="0">
                <a:solidFill>
                  <a:schemeClr val="tx1"/>
                </a:solidFill>
                <a:effectLst/>
                <a:latin typeface="Arial" panose="020B0604020202020204" pitchFamily="34" charset="0"/>
                <a:ea typeface="+mn-ea"/>
                <a:cs typeface="+mn-cs"/>
              </a:rPr>
              <a:t> </a:t>
            </a:r>
            <a:r>
              <a:rPr lang="en-US" sz="1200" b="1" kern="1200" dirty="0" err="1">
                <a:solidFill>
                  <a:schemeClr val="tx1"/>
                </a:solidFill>
                <a:effectLst/>
                <a:latin typeface="Arial" panose="020B0604020202020204" pitchFamily="34" charset="0"/>
                <a:ea typeface="+mn-ea"/>
                <a:cs typeface="+mn-cs"/>
              </a:rPr>
              <a:t>lời</a:t>
            </a:r>
            <a:r>
              <a:rPr lang="en-US" sz="1200" b="1" kern="1200" dirty="0">
                <a:solidFill>
                  <a:schemeClr val="tx1"/>
                </a:solidFill>
                <a:effectLst/>
                <a:latin typeface="Arial" panose="020B0604020202020204" pitchFamily="34" charset="0"/>
                <a:ea typeface="+mn-ea"/>
                <a:cs typeface="+mn-cs"/>
              </a:rPr>
              <a:t>: </a:t>
            </a:r>
            <a:r>
              <a:rPr lang="en-US" sz="1200" kern="1200" dirty="0">
                <a:solidFill>
                  <a:schemeClr val="tx1"/>
                </a:solidFill>
                <a:effectLst/>
                <a:latin typeface="Arial" panose="020B0604020202020204" pitchFamily="34" charset="0"/>
                <a:ea typeface="+mn-ea"/>
                <a:cs typeface="+mn-cs"/>
              </a:rPr>
              <a:t>Ý </a:t>
            </a:r>
            <a:r>
              <a:rPr lang="en-US" sz="1200" kern="1200" dirty="0" err="1">
                <a:solidFill>
                  <a:schemeClr val="tx1"/>
                </a:solidFill>
                <a:effectLst/>
                <a:latin typeface="Arial" panose="020B0604020202020204" pitchFamily="34" charset="0"/>
                <a:ea typeface="+mn-ea"/>
                <a:cs typeface="+mn-cs"/>
              </a:rPr>
              <a:t>nghĩa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của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việc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nhổ</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bớt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những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cải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mọc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gần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nhau</a:t>
            </a:r>
            <a:r>
              <a:rPr lang="en-US" sz="1200" kern="1200" dirty="0">
                <a:solidFill>
                  <a:schemeClr val="tx1"/>
                </a:solidFill>
                <a:effectLst/>
                <a:latin typeface="Arial" panose="020B0604020202020204" pitchFamily="34" charset="0"/>
                <a:ea typeface="+mn-ea"/>
                <a:cs typeface="+mn-cs"/>
              </a:rPr>
              <a:t>:</a:t>
            </a:r>
          </a:p>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Nếu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để</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cải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với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mật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độ</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quá</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dày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sẽ</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khiến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các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chen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lấn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che</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lấp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lẫn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nhau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dẫn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đến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hiện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tượng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thiếu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dinh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dưỡng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khoáng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thiếu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nước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nguyên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liệu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của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quang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hợp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không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nhận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đủ</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ánh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sáng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để</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quang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hợp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tổng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hợp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chất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hữu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cơ</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khiến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sinh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trưởng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kém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còi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cọc</a:t>
            </a:r>
            <a:r>
              <a:rPr lang="en-US" sz="1200" kern="1200" dirty="0">
                <a:solidFill>
                  <a:schemeClr val="tx1"/>
                </a:solidFill>
                <a:effectLst/>
                <a:latin typeface="Arial" panose="020B0604020202020204" pitchFamily="34" charset="0"/>
                <a:ea typeface="+mn-ea"/>
                <a:cs typeface="+mn-cs"/>
              </a:rPr>
              <a:t>.</a:t>
            </a:r>
          </a:p>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Việc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nhổ</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bớt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những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cải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mọc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gần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nhau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sẽ</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giúp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cho</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mật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độ</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của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các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cải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trở</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nên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phù</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hợp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hơn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có</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đủ</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ánh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sáng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dinh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dưỡng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khoáng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và</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nước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cho</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quá</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trình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quang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hợp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diễn</a:t>
            </a:r>
            <a:r>
              <a:rPr lang="en-US" sz="1200" kern="1200" dirty="0">
                <a:solidFill>
                  <a:schemeClr val="tx1"/>
                </a:solidFill>
                <a:effectLst/>
                <a:latin typeface="Arial" panose="020B0604020202020204" pitchFamily="34" charset="0"/>
                <a:ea typeface="+mn-ea"/>
                <a:cs typeface="+mn-cs"/>
              </a:rPr>
              <a:t> ra </a:t>
            </a:r>
            <a:r>
              <a:rPr lang="en-US" sz="1200" kern="1200" dirty="0" err="1">
                <a:solidFill>
                  <a:schemeClr val="tx1"/>
                </a:solidFill>
                <a:effectLst/>
                <a:latin typeface="Arial" panose="020B0604020202020204" pitchFamily="34" charset="0"/>
                <a:ea typeface="+mn-ea"/>
                <a:cs typeface="+mn-cs"/>
              </a:rPr>
              <a:t>hiệu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quả</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Nhờ</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đó</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các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cải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sẽ</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sinh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trưởng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phát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triển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tốt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nhất</a:t>
            </a:r>
            <a:r>
              <a:rPr lang="en-US" sz="1200" kern="1200" dirty="0">
                <a:solidFill>
                  <a:schemeClr val="tx1"/>
                </a:solidFill>
                <a:effectLst/>
                <a:latin typeface="Arial" panose="020B0604020202020204" pitchFamily="34" charset="0"/>
                <a:ea typeface="+mn-ea"/>
                <a:cs typeface="+mn-cs"/>
              </a:rPr>
              <a:t>.</a:t>
            </a:r>
          </a:p>
        </p:txBody>
      </p:sp>
    </p:spTree>
    <p:extLst>
      <p:ext uri="{BB962C8B-B14F-4D97-AF65-F5344CB8AC3E}">
        <p14:creationId xmlns:p14="http://schemas.microsoft.com/office/powerpoint/2010/main" val="14970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Arial" panose="020B0604020202020204" pitchFamily="34" charset="0"/>
                <a:ea typeface="+mn-ea"/>
                <a:cs typeface="+mn-cs"/>
              </a:rPr>
              <a:t>Trả</a:t>
            </a:r>
            <a:r>
              <a:rPr lang="en-US" sz="1200" b="1" kern="1200" dirty="0">
                <a:solidFill>
                  <a:schemeClr val="tx1"/>
                </a:solidFill>
                <a:effectLst/>
                <a:latin typeface="Arial" panose="020B0604020202020204" pitchFamily="34" charset="0"/>
                <a:ea typeface="+mn-ea"/>
                <a:cs typeface="+mn-cs"/>
              </a:rPr>
              <a:t> </a:t>
            </a:r>
            <a:r>
              <a:rPr lang="en-US" sz="1200" b="1" kern="1200" dirty="0" err="1">
                <a:solidFill>
                  <a:schemeClr val="tx1"/>
                </a:solidFill>
                <a:effectLst/>
                <a:latin typeface="Arial" panose="020B0604020202020204" pitchFamily="34" charset="0"/>
                <a:ea typeface="+mn-ea"/>
                <a:cs typeface="+mn-cs"/>
              </a:rPr>
              <a:t>lời</a:t>
            </a:r>
            <a:r>
              <a:rPr lang="en-US" sz="1200" b="1"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Hình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ảnh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trên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cho</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thấy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việc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trồng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và</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bảo</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vệ</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để</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giảm</a:t>
            </a:r>
            <a:r>
              <a:rPr lang="en-US" sz="1200" kern="1200" dirty="0">
                <a:solidFill>
                  <a:schemeClr val="tx1"/>
                </a:solidFill>
                <a:effectLst/>
                <a:latin typeface="Arial" panose="020B0604020202020204" pitchFamily="34" charset="0"/>
                <a:ea typeface="+mn-ea"/>
                <a:cs typeface="+mn-cs"/>
              </a:rPr>
              <a:t> ô </a:t>
            </a:r>
            <a:r>
              <a:rPr lang="en-US" sz="1200" kern="1200" dirty="0" err="1">
                <a:solidFill>
                  <a:schemeClr val="tx1"/>
                </a:solidFill>
                <a:effectLst/>
                <a:latin typeface="Arial" panose="020B0604020202020204" pitchFamily="34" charset="0"/>
                <a:ea typeface="+mn-ea"/>
                <a:cs typeface="+mn-cs"/>
              </a:rPr>
              <a:t>nhiễm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môi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trường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điều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hòa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không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khí</a:t>
            </a:r>
            <a:r>
              <a:rPr lang="en-US" sz="1200" kern="1200" dirty="0">
                <a:solidFill>
                  <a:schemeClr val="tx1"/>
                </a:solidFill>
                <a:effectLst/>
                <a:latin typeface="Arial" panose="020B0604020202020204" pitchFamily="34" charset="0"/>
                <a:ea typeface="+mn-ea"/>
                <a:cs typeface="+mn-cs"/>
              </a:rPr>
              <a:t>.</a:t>
            </a:r>
          </a:p>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Thông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điệp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Hãy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trồng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chăm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sóc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và</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bảo</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vệ</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a:t>
            </a:r>
          </a:p>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Những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hành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động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để</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thực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hiện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thông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điệp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trên</a:t>
            </a:r>
            <a:r>
              <a:rPr lang="en-US" sz="1200" kern="1200" dirty="0">
                <a:solidFill>
                  <a:schemeClr val="tx1"/>
                </a:solidFill>
                <a:effectLst/>
                <a:latin typeface="Arial" panose="020B0604020202020204" pitchFamily="34" charset="0"/>
                <a:ea typeface="+mn-ea"/>
                <a:cs typeface="+mn-cs"/>
              </a:rPr>
              <a:t>:</a:t>
            </a:r>
          </a:p>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Trực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tiếp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tham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các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phong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trào</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trồng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chăm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sóc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và</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bảo</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vệ</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trong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đình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và</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ngoài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xã</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hội</a:t>
            </a:r>
            <a:r>
              <a:rPr lang="en-US" sz="1200" kern="1200" dirty="0">
                <a:solidFill>
                  <a:schemeClr val="tx1"/>
                </a:solidFill>
                <a:effectLst/>
                <a:latin typeface="Arial" panose="020B0604020202020204" pitchFamily="34" charset="0"/>
                <a:ea typeface="+mn-ea"/>
                <a:cs typeface="+mn-cs"/>
              </a:rPr>
              <a:t>.</a:t>
            </a:r>
          </a:p>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Tham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tuyên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truyền</a:t>
            </a:r>
            <a:r>
              <a:rPr lang="en-US" sz="1200" kern="1200" dirty="0">
                <a:solidFill>
                  <a:schemeClr val="tx1"/>
                </a:solidFill>
                <a:effectLst/>
                <a:latin typeface="Arial" panose="020B0604020202020204" pitchFamily="34" charset="0"/>
                <a:ea typeface="+mn-ea"/>
                <a:cs typeface="+mn-cs"/>
              </a:rPr>
              <a:t> ý </a:t>
            </a:r>
            <a:r>
              <a:rPr lang="en-US" sz="1200" kern="1200" dirty="0" err="1">
                <a:solidFill>
                  <a:schemeClr val="tx1"/>
                </a:solidFill>
                <a:effectLst/>
                <a:latin typeface="Arial" panose="020B0604020202020204" pitchFamily="34" charset="0"/>
                <a:ea typeface="+mn-ea"/>
                <a:cs typeface="+mn-cs"/>
              </a:rPr>
              <a:t>nghĩa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của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việc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trồng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chăm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sóc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và</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bảo</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vệ</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a:t>
            </a:r>
          </a:p>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Có</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hành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động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ngăn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chặn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các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hành</a:t>
            </a:r>
            <a:r>
              <a:rPr lang="en-US" sz="1200" kern="1200" dirty="0">
                <a:solidFill>
                  <a:schemeClr val="tx1"/>
                </a:solidFill>
                <a:effectLst/>
                <a:latin typeface="Arial" panose="020B0604020202020204" pitchFamily="34" charset="0"/>
                <a:ea typeface="+mn-ea"/>
                <a:cs typeface="+mn-cs"/>
              </a:rPr>
              <a:t> vi </a:t>
            </a:r>
            <a:r>
              <a:rPr lang="en-US" sz="1200" kern="1200" dirty="0" err="1">
                <a:solidFill>
                  <a:schemeClr val="tx1"/>
                </a:solidFill>
                <a:effectLst/>
                <a:latin typeface="Arial" panose="020B0604020202020204" pitchFamily="34" charset="0"/>
                <a:ea typeface="+mn-ea"/>
                <a:cs typeface="+mn-cs"/>
              </a:rPr>
              <a:t>phá</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hoại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a:t>
            </a:r>
          </a:p>
        </p:txBody>
      </p:sp>
    </p:spTree>
    <p:extLst>
      <p:ext uri="{BB962C8B-B14F-4D97-AF65-F5344CB8AC3E}">
        <p14:creationId xmlns:p14="http://schemas.microsoft.com/office/powerpoint/2010/main" val="95309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en-US" altLang="en-US" sz="1200" dirty="0"/>
              <a:t>36</a:t>
            </a:fld>
            <a:endParaRPr lang="en-US" altLang="en-US" sz="1200" dirty="0"/>
          </a:p>
        </p:txBody>
      </p:sp>
      <p:sp>
        <p:nvSpPr>
          <p:cNvPr id="41986" name="Rectangle 7"/>
          <p:cNvSpPr txBox="1">
            <a:spLocks noGrp="1"/>
          </p:cNvSpPr>
          <p:nvPr/>
        </p:nvSpPr>
        <p:spPr>
          <a:xfrm>
            <a:off x="3884613" y="8685213"/>
            <a:ext cx="2971800" cy="457200"/>
          </a:xfrm>
          <a:prstGeom prst="rect">
            <a:avLst/>
          </a:prstGeom>
          <a:noFill/>
          <a:ln w="9525">
            <a:noFill/>
          </a:ln>
        </p:spPr>
        <p:txBody>
          <a:bodyPr anchor="b" anchorCtr="0"/>
          <a:lstStyle/>
          <a:p>
            <a:pPr lvl="0" algn="r"/>
            <a:fld id="{9A0DB2DC-4C9A-4742-B13C-FB6460FD3503}" type="slidenum">
              <a:rPr lang="en-US" altLang="en-US" sz="1200" dirty="0">
                <a:latin typeface="Times New Roman" panose="02020603050405020304" pitchFamily="18" charset="0"/>
              </a:rPr>
              <a:t>36</a:t>
            </a:fld>
            <a:endParaRPr lang="en-US" altLang="en-US" sz="1200" dirty="0">
              <a:latin typeface="Times New Roman" panose="02020603050405020304" pitchFamily="18" charset="0"/>
            </a:endParaRPr>
          </a:p>
        </p:txBody>
      </p:sp>
      <p:sp>
        <p:nvSpPr>
          <p:cNvPr id="41987" name="Rectangle 2"/>
          <p:cNvSpPr>
            <a:spLocks noGrp="1" noRot="1" noChangeAspect="1" noTextEdit="1"/>
          </p:cNvSpPr>
          <p:nvPr>
            <p:ph type="sldImg"/>
          </p:nvPr>
        </p:nvSpPr>
        <p:spPr/>
      </p:sp>
      <p:sp>
        <p:nvSpPr>
          <p:cNvPr id="41988" name="Rectangle 3"/>
          <p:cNvSpPr>
            <a:spLocks noGrp="1"/>
          </p:cNvSpPr>
          <p:nvPr>
            <p:ph type="body"/>
          </p:nvPr>
        </p:nvSpPr>
        <p:spPr/>
        <p:txBody>
          <a:bodyPr wrap="square" lIns="91440" tIns="45720" rIns="91440" bIns="45720" anchor="t" anchorCtr="0"/>
          <a:lstStyle/>
          <a:p>
            <a:pPr lvl="0" eaLnBrk="1" hangingPunct="1"/>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Text Placeholder 2"/>
          <p:cNvSpPr>
            <a:spLocks noGrp="1"/>
          </p:cNvSpPr>
          <p:nvPr>
            <p:ph type="body" idx="3"/>
          </p:nvPr>
        </p:nvSpPr>
        <p:spPr/>
        <p:txBody>
          <a:bodyPr/>
          <a:lstStyle/>
          <a:p>
            <a:pPr eaLnBrk="0" hangingPunct="0"/>
            <a:endParaRPr lang="en-US" altLang="en-US" dirty="0">
              <a:solidFill>
                <a:srgbClr val="000000"/>
              </a:solidFill>
              <a:latin typeface="Arial" panose="020B0604020202020204" pitchFamily="34" charset="0"/>
              <a:ea typeface="Calibri" panose="020F0502020204030204" pitchFamily="34" charset="0"/>
            </a:endParaRPr>
          </a:p>
          <a:p>
            <a:endParaRPr lang="en-GB"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Text Placeholder 2"/>
          <p:cNvSpPr>
            <a:spLocks noGrp="1"/>
          </p:cNvSpPr>
          <p:nvPr>
            <p:ph type="body" idx="3"/>
          </p:nvPr>
        </p:nvSpPr>
        <p:spPr/>
        <p:txBody>
          <a:bodyPr/>
          <a:lstStyle/>
          <a:p>
            <a:pPr eaLnBrk="0" hangingPunct="0"/>
            <a:endParaRPr lang="en-US" altLang="en-US" dirty="0">
              <a:solidFill>
                <a:srgbClr val="000000"/>
              </a:solidFill>
              <a:latin typeface="Arial" panose="020B0604020202020204" pitchFamily="34" charset="0"/>
              <a:ea typeface="Calibri" panose="020F0502020204030204" pitchFamily="34" charset="0"/>
            </a:endParaRPr>
          </a:p>
          <a:p>
            <a:endParaRPr lang="en-GB"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GB" sz="1200" b="1" dirty="0"/>
              <a:t>Quang </a:t>
            </a:r>
            <a:r>
              <a:rPr lang="en-US" altLang="en-GB" sz="1200" b="1" dirty="0" err="1"/>
              <a:t>hợp</a:t>
            </a:r>
            <a:r>
              <a:rPr lang="en-US" altLang="en-GB" sz="1200" b="1" dirty="0"/>
              <a:t> </a:t>
            </a:r>
            <a:r>
              <a:rPr lang="en-US" altLang="en-GB" sz="1200" b="1" dirty="0" err="1"/>
              <a:t>của</a:t>
            </a:r>
            <a:r>
              <a:rPr lang="en-US" altLang="en-GB" sz="1200" b="1" dirty="0"/>
              <a:t> </a:t>
            </a:r>
            <a:r>
              <a:rPr lang="en-US" altLang="en-GB" sz="1200" b="1" dirty="0" err="1"/>
              <a:t>cây</a:t>
            </a:r>
            <a:r>
              <a:rPr lang="en-US" altLang="en-GB" sz="1200" b="1" dirty="0"/>
              <a:t> </a:t>
            </a:r>
            <a:r>
              <a:rPr lang="en-US" altLang="en-GB" sz="1200" b="1" dirty="0" err="1"/>
              <a:t>xanh</a:t>
            </a:r>
            <a:r>
              <a:rPr lang="en-US" altLang="en-GB" sz="1200" b="1" dirty="0"/>
              <a:t> </a:t>
            </a:r>
            <a:r>
              <a:rPr lang="en-US" altLang="en-GB" sz="1200" b="1" dirty="0" err="1"/>
              <a:t>có</a:t>
            </a:r>
            <a:r>
              <a:rPr lang="en-US" altLang="en-GB" sz="1200" b="1" dirty="0"/>
              <a:t> ý </a:t>
            </a:r>
            <a:r>
              <a:rPr lang="en-US" altLang="en-GB" sz="1200" b="1" dirty="0" err="1"/>
              <a:t>nghĩa</a:t>
            </a:r>
            <a:r>
              <a:rPr lang="en-US" altLang="en-GB" sz="1200" b="1" dirty="0"/>
              <a:t> </a:t>
            </a:r>
            <a:r>
              <a:rPr lang="en-US" altLang="en-GB" sz="1200" b="1" dirty="0" err="1"/>
              <a:t>gì</a:t>
            </a:r>
            <a:r>
              <a:rPr lang="en-US" altLang="en-GB" sz="1200" b="1" dirty="0"/>
              <a:t>?</a:t>
            </a:r>
          </a:p>
        </p:txBody>
      </p:sp>
    </p:spTree>
    <p:extLst>
      <p:ext uri="{BB962C8B-B14F-4D97-AF65-F5344CB8AC3E}">
        <p14:creationId xmlns:p14="http://schemas.microsoft.com/office/powerpoint/2010/main" val="178410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quang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hợp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hấp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thụ</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khí</a:t>
            </a:r>
            <a:r>
              <a:rPr lang="en-US" sz="1200" kern="1200" dirty="0">
                <a:solidFill>
                  <a:schemeClr val="tx1"/>
                </a:solidFill>
                <a:effectLst/>
                <a:latin typeface="Arial" panose="020B0604020202020204" pitchFamily="34" charset="0"/>
                <a:ea typeface="+mn-ea"/>
                <a:cs typeface="+mn-cs"/>
              </a:rPr>
              <a:t> CO</a:t>
            </a:r>
            <a:r>
              <a:rPr lang="en-US" sz="1200" kern="1200" baseline="-25000" dirty="0">
                <a:solidFill>
                  <a:schemeClr val="tx1"/>
                </a:solidFill>
                <a:effectLst/>
                <a:latin typeface="Arial" panose="020B0604020202020204" pitchFamily="34" charset="0"/>
                <a:ea typeface="+mn-ea"/>
                <a:cs typeface="+mn-cs"/>
              </a:rPr>
              <a:t>2</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và</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giải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phóng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khí</a:t>
            </a:r>
            <a:r>
              <a:rPr lang="en-US" sz="1200" kern="1200" dirty="0">
                <a:solidFill>
                  <a:schemeClr val="tx1"/>
                </a:solidFill>
                <a:effectLst/>
                <a:latin typeface="Arial" panose="020B0604020202020204" pitchFamily="34" charset="0"/>
                <a:ea typeface="+mn-ea"/>
                <a:cs typeface="+mn-cs"/>
              </a:rPr>
              <a:t> O</a:t>
            </a:r>
            <a:r>
              <a:rPr lang="en-US" sz="1200" kern="1200" baseline="-25000" dirty="0">
                <a:solidFill>
                  <a:schemeClr val="tx1"/>
                </a:solidFill>
                <a:effectLst/>
                <a:latin typeface="Arial" panose="020B0604020202020204" pitchFamily="34" charset="0"/>
                <a:ea typeface="+mn-ea"/>
                <a:cs typeface="+mn-cs"/>
              </a:rPr>
              <a:t>2</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giúp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bằng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khí</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quyển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cung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cấp</a:t>
            </a:r>
            <a:r>
              <a:rPr lang="en-US" sz="1200" kern="1200" dirty="0">
                <a:solidFill>
                  <a:schemeClr val="tx1"/>
                </a:solidFill>
                <a:effectLst/>
                <a:latin typeface="Arial" panose="020B0604020202020204" pitchFamily="34" charset="0"/>
                <a:ea typeface="+mn-ea"/>
                <a:cs typeface="+mn-cs"/>
              </a:rPr>
              <a:t> oxy </a:t>
            </a:r>
            <a:r>
              <a:rPr lang="en-US" sz="1200" kern="1200" dirty="0" err="1">
                <a:solidFill>
                  <a:schemeClr val="tx1"/>
                </a:solidFill>
                <a:effectLst/>
                <a:latin typeface="Arial" panose="020B0604020202020204" pitchFamily="34" charset="0"/>
                <a:ea typeface="+mn-ea"/>
                <a:cs typeface="+mn-cs"/>
              </a:rPr>
              <a:t>cho</a:t>
            </a:r>
            <a:r>
              <a:rPr lang="en-US" sz="1200" kern="1200" dirty="0">
                <a:solidFill>
                  <a:schemeClr val="tx1"/>
                </a:solidFill>
                <a:effectLst/>
                <a:latin typeface="Arial" panose="020B0604020202020204" pitchFamily="34" charset="0"/>
                <a:ea typeface="+mn-ea"/>
                <a:cs typeface="+mn-cs"/>
              </a:rPr>
              <a:t> con </a:t>
            </a:r>
            <a:r>
              <a:rPr lang="en-US" sz="1200" kern="1200" dirty="0" err="1">
                <a:solidFill>
                  <a:schemeClr val="tx1"/>
                </a:solidFill>
                <a:effectLst/>
                <a:latin typeface="Arial" panose="020B0604020202020204" pitchFamily="34" charset="0"/>
                <a:ea typeface="+mn-ea"/>
                <a:cs typeface="+mn-cs"/>
              </a:rPr>
              <a:t>người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và</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sinh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vật</a:t>
            </a:r>
            <a:r>
              <a:rPr lang="en-US" sz="1200" kern="1200" dirty="0">
                <a:solidFill>
                  <a:schemeClr val="tx1"/>
                </a:solidFill>
                <a:effectLst/>
                <a:latin typeface="Arial" panose="020B0604020202020204" pitchFamily="34" charset="0"/>
                <a:ea typeface="+mn-ea"/>
                <a:cs typeface="+mn-cs"/>
              </a:rPr>
              <a:t>.</a:t>
            </a:r>
          </a:p>
          <a:p>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Cây</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xanh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giúp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giảm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bớt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lượng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khí</a:t>
            </a:r>
            <a:r>
              <a:rPr lang="en-US" sz="1200" kern="1200" dirty="0">
                <a:solidFill>
                  <a:schemeClr val="tx1"/>
                </a:solidFill>
                <a:effectLst/>
                <a:latin typeface="Arial" panose="020B0604020202020204" pitchFamily="34" charset="0"/>
                <a:ea typeface="+mn-ea"/>
                <a:cs typeface="+mn-cs"/>
              </a:rPr>
              <a:t> CO</a:t>
            </a:r>
            <a:r>
              <a:rPr lang="en-US" sz="1200" kern="1200" baseline="-25000" dirty="0">
                <a:solidFill>
                  <a:schemeClr val="tx1"/>
                </a:solidFill>
                <a:effectLst/>
                <a:latin typeface="Arial" panose="020B0604020202020204" pitchFamily="34" charset="0"/>
                <a:ea typeface="+mn-ea"/>
                <a:cs typeface="+mn-cs"/>
              </a:rPr>
              <a:t>2</a:t>
            </a:r>
            <a:r>
              <a:rPr lang="en-US" sz="1200" kern="1200" dirty="0">
                <a:solidFill>
                  <a:schemeClr val="tx1"/>
                </a:solidFill>
                <a:effectLst/>
                <a:latin typeface="Arial" panose="020B0604020202020204" pitchFamily="34" charset="0"/>
                <a:ea typeface="+mn-ea"/>
                <a:cs typeface="+mn-cs"/>
              </a:rPr>
              <a:t> - </a:t>
            </a:r>
            <a:r>
              <a:rPr lang="en-US" sz="1200" kern="1200" dirty="0" err="1">
                <a:solidFill>
                  <a:schemeClr val="tx1"/>
                </a:solidFill>
                <a:effectLst/>
                <a:latin typeface="Arial" panose="020B0604020202020204" pitchFamily="34" charset="0"/>
                <a:ea typeface="+mn-ea"/>
                <a:cs typeface="+mn-cs"/>
              </a:rPr>
              <a:t>nguyên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nhân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chính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gây</a:t>
            </a:r>
            <a:r>
              <a:rPr lang="en-US" sz="1200" kern="1200" dirty="0">
                <a:solidFill>
                  <a:schemeClr val="tx1"/>
                </a:solidFill>
                <a:effectLst/>
                <a:latin typeface="Arial" panose="020B0604020202020204" pitchFamily="34" charset="0"/>
                <a:ea typeface="+mn-ea"/>
                <a:cs typeface="+mn-cs"/>
              </a:rPr>
              <a:t> ra </a:t>
            </a:r>
            <a:r>
              <a:rPr lang="en-US" sz="1200" kern="1200" dirty="0" err="1">
                <a:solidFill>
                  <a:schemeClr val="tx1"/>
                </a:solidFill>
                <a:effectLst/>
                <a:latin typeface="Arial" panose="020B0604020202020204" pitchFamily="34" charset="0"/>
                <a:ea typeface="+mn-ea"/>
                <a:cs typeface="+mn-cs"/>
              </a:rPr>
              <a:t>hiệu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ứng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nhà</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kính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góp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phần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giảm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thiểu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biến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đổi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khí</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hậu</a:t>
            </a:r>
            <a:r>
              <a:rPr lang="en-US" sz="1200" kern="1200" dirty="0">
                <a:solidFill>
                  <a:schemeClr val="tx1"/>
                </a:solidFill>
                <a:effectLst/>
                <a:latin typeface="Arial" panose="020B0604020202020204" pitchFamily="34" charset="0"/>
                <a:ea typeface="+mn-ea"/>
                <a:cs typeface="+mn-cs"/>
              </a:rPr>
              <a:t>.</a:t>
            </a:r>
          </a:p>
        </p:txBody>
      </p:sp>
    </p:spTree>
    <p:extLst>
      <p:ext uri="{BB962C8B-B14F-4D97-AF65-F5344CB8AC3E}">
        <p14:creationId xmlns:p14="http://schemas.microsoft.com/office/powerpoint/2010/main" val="949589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effectLst/>
                <a:latin typeface="Arial" panose="020B0604020202020204" pitchFamily="34" charset="0"/>
                <a:ea typeface="+mn-ea"/>
                <a:cs typeface="+mn-cs"/>
              </a:rPr>
              <a:t>Cung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cấp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nguyên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liệu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nhiên</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liệu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thuốc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chữa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bệnh</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cho</a:t>
            </a:r>
            <a:r>
              <a:rPr lang="en-US" sz="1200" kern="1200" dirty="0">
                <a:solidFill>
                  <a:schemeClr val="tx1"/>
                </a:solidFill>
                <a:effectLst/>
                <a:latin typeface="Arial" panose="020B0604020202020204" pitchFamily="34" charset="0"/>
                <a:ea typeface="+mn-ea"/>
                <a:cs typeface="+mn-cs"/>
              </a:rPr>
              <a:t> con </a:t>
            </a:r>
            <a:r>
              <a:rPr lang="en-US" sz="1200" kern="1200" dirty="0" err="1">
                <a:solidFill>
                  <a:schemeClr val="tx1"/>
                </a:solidFill>
                <a:effectLst/>
                <a:latin typeface="Arial" panose="020B0604020202020204" pitchFamily="34" charset="0"/>
                <a:ea typeface="+mn-ea"/>
                <a:cs typeface="+mn-cs"/>
              </a:rPr>
              <a:t>người</a:t>
            </a:r>
            <a:endParaRPr lang="en-US" sz="1200" kern="1200" dirty="0">
              <a:solidFill>
                <a:schemeClr val="tx1"/>
              </a:solidFill>
              <a:effectLst/>
              <a:latin typeface="Arial" panose="020B0604020202020204" pitchFamily="34" charset="0"/>
              <a:ea typeface="+mn-ea"/>
              <a:cs typeface="+mn-cs"/>
            </a:endParaRPr>
          </a:p>
          <a:p>
            <a:endParaRPr lang="en-US" dirty="0"/>
          </a:p>
        </p:txBody>
      </p:sp>
    </p:spTree>
    <p:extLst>
      <p:ext uri="{BB962C8B-B14F-4D97-AF65-F5344CB8AC3E}">
        <p14:creationId xmlns:p14="http://schemas.microsoft.com/office/powerpoint/2010/main" val="555154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1470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effectLst/>
                <a:latin typeface="Arial" panose="020B0604020202020204" pitchFamily="34" charset="0"/>
                <a:ea typeface="+mn-ea"/>
                <a:cs typeface="+mn-cs"/>
              </a:rPr>
              <a:t>Thoát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hơi</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nước</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giúp</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điều</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hòa</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nhiệt</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độ</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và</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độ</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ẩm</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trong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không</a:t>
            </a:r>
            <a:r>
              <a:rPr lang="en-US" sz="1200" kern="1200" dirty="0">
                <a:solidFill>
                  <a:schemeClr val="tx1"/>
                </a:solidFill>
                <a:effectLst/>
                <a:latin typeface="Arial" panose="020B0604020202020204" pitchFamily="34" charset="0"/>
                <a:ea typeface="+mn-ea"/>
                <a:cs typeface="+mn-cs"/>
              </a:rPr>
              <a:t> </a:t>
            </a:r>
            <a:r>
              <a:rPr lang="en-US" sz="1200" kern="1200" dirty="0" err="1">
                <a:solidFill>
                  <a:schemeClr val="tx1"/>
                </a:solidFill>
                <a:effectLst/>
                <a:latin typeface="Arial" panose="020B0604020202020204" pitchFamily="34" charset="0"/>
                <a:ea typeface="+mn-ea"/>
                <a:cs typeface="+mn-cs"/>
              </a:rPr>
              <a:t>khí</a:t>
            </a:r>
            <a:r>
              <a:rPr lang="en-US" sz="1200" kern="1200" dirty="0">
                <a:solidFill>
                  <a:schemeClr val="tx1"/>
                </a:solidFill>
                <a:effectLst/>
                <a:latin typeface="Arial" panose="020B0604020202020204" pitchFamily="34" charset="0"/>
                <a:ea typeface="+mn-ea"/>
                <a:cs typeface="+mn-cs"/>
              </a:rPr>
              <a:t>.</a:t>
            </a:r>
          </a:p>
          <a:p>
            <a:endParaRPr lang="en-US" dirty="0"/>
          </a:p>
        </p:txBody>
      </p:sp>
    </p:spTree>
    <p:extLst>
      <p:ext uri="{BB962C8B-B14F-4D97-AF65-F5344CB8AC3E}">
        <p14:creationId xmlns:p14="http://schemas.microsoft.com/office/powerpoint/2010/main" val="1546392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Arial" panose="020B0604020202020204" pitchFamily="34" charset="0"/>
                <a:ea typeface="+mn-ea"/>
                <a:cs typeface="+mn-cs"/>
              </a:rPr>
              <a:t>Cả một vạt đồi lớn sạt lở taluy dương, lấp 200m đường Quốc lộ và vùi lấp nhà dân, phương tiện giao thông trên đường Quốc lộ 2, đoạn đi qua huyện Bắc Quang, Hà Giang</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ngày</a:t>
            </a:r>
            <a:r>
              <a:rPr lang="en-US" sz="1200" b="0" i="0" kern="1200" dirty="0">
                <a:solidFill>
                  <a:schemeClr val="tx1"/>
                </a:solidFill>
                <a:effectLst/>
                <a:latin typeface="Arial" panose="020B0604020202020204" pitchFamily="34" charset="0"/>
                <a:ea typeface="+mn-ea"/>
                <a:cs typeface="+mn-cs"/>
              </a:rPr>
              <a:t> 29/9/2024 </a:t>
            </a:r>
            <a:r>
              <a:rPr lang="en-US" sz="1200" b="0" i="0" kern="1200" dirty="0" err="1">
                <a:solidFill>
                  <a:schemeClr val="tx1"/>
                </a:solidFill>
                <a:effectLst/>
                <a:latin typeface="Arial" panose="020B0604020202020204" pitchFamily="34" charset="0"/>
                <a:ea typeface="+mn-ea"/>
                <a:cs typeface="+mn-cs"/>
              </a:rPr>
              <a:t>làm</a:t>
            </a:r>
            <a:r>
              <a:rPr lang="en-US" sz="1200" b="0" i="0" kern="1200" dirty="0">
                <a:solidFill>
                  <a:schemeClr val="tx1"/>
                </a:solidFill>
                <a:effectLst/>
                <a:latin typeface="Arial" panose="020B0604020202020204" pitchFamily="34" charset="0"/>
                <a:ea typeface="+mn-ea"/>
                <a:cs typeface="+mn-cs"/>
              </a:rPr>
              <a:t> 4 ng</a:t>
            </a:r>
            <a:r>
              <a:rPr lang="vi-VN" sz="1200" b="0" i="0" kern="1200" dirty="0">
                <a:solidFill>
                  <a:schemeClr val="tx1"/>
                </a:solidFill>
                <a:effectLst/>
                <a:latin typeface="Arial" panose="020B0604020202020204" pitchFamily="34" charset="0"/>
                <a:ea typeface="+mn-ea"/>
                <a:cs typeface="+mn-cs"/>
              </a:rPr>
              <a:t>ư</a:t>
            </a:r>
            <a:r>
              <a:rPr lang="en-US" sz="1200" b="0" i="0" kern="1200" dirty="0" err="1">
                <a:solidFill>
                  <a:schemeClr val="tx1"/>
                </a:solidFill>
                <a:effectLst/>
                <a:latin typeface="Arial" panose="020B0604020202020204" pitchFamily="34" charset="0"/>
                <a:ea typeface="+mn-ea"/>
                <a:cs typeface="+mn-cs"/>
              </a:rPr>
              <a:t>ời</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chết</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và</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mất</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tích</a:t>
            </a:r>
            <a:r>
              <a:rPr lang="en-US" sz="1200" b="0" i="0" kern="1200" dirty="0">
                <a:solidFill>
                  <a:schemeClr val="tx1"/>
                </a:solidFill>
                <a:effectLst/>
                <a:latin typeface="Arial" panose="020B0604020202020204" pitchFamily="34" charset="0"/>
                <a:ea typeface="+mn-ea"/>
                <a:cs typeface="+mn-cs"/>
              </a:rPr>
              <a:t>.</a:t>
            </a:r>
            <a:endParaRPr lang="en-US" dirty="0"/>
          </a:p>
        </p:txBody>
      </p:sp>
    </p:spTree>
    <p:extLst>
      <p:ext uri="{BB962C8B-B14F-4D97-AF65-F5344CB8AC3E}">
        <p14:creationId xmlns:p14="http://schemas.microsoft.com/office/powerpoint/2010/main" val="363828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pPr fontAlgn="base"/>
            <a:r>
              <a:rPr lang="en-US" strike="noStrike"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pPr fontAlgn="base"/>
            <a:r>
              <a:rPr lang="en-US" strike="noStrike"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6000"/>
            </a:lvl1pPr>
          </a:lstStyle>
          <a:p>
            <a:pPr fontAlgn="base"/>
            <a:r>
              <a:rPr lang="en-US" strike="noStrike"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en-US" strike="noStrike" noProof="1"/>
              <a:t>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200151"/>
            <a:ext cx="4038600" cy="3394472"/>
          </a:xfrm>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3200"/>
            </a:lvl1pPr>
          </a:lstStyle>
          <a:p>
            <a:pPr fontAlgn="base"/>
            <a:r>
              <a:rPr lang="en-US" strike="noStrike"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en-US" strike="noStrike" noProof="1"/>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3200"/>
            </a:lvl1pPr>
          </a:lstStyle>
          <a:p>
            <a:pPr fontAlgn="base"/>
            <a:r>
              <a:rPr lang="en-US" strike="noStrike" noProof="1"/>
              <a:t>Click to edit Master title style</a:t>
            </a:r>
          </a:p>
        </p:txBody>
      </p:sp>
      <p:sp>
        <p:nvSpPr>
          <p:cNvPr id="3" name="Picture Placeholder 2"/>
          <p:cNvSpPr>
            <a:spLocks noGrp="1"/>
          </p:cNvSpPr>
          <p:nvPr>
            <p:ph type="pic" idx="1"/>
          </p:nvPr>
        </p:nvSpPr>
        <p:spPr>
          <a:xfrm>
            <a:off x="3887788" y="740569"/>
            <a:ext cx="4629150" cy="3655219"/>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en-US" strike="noStrike" noProof="1"/>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6000"/>
            </a:lvl1pPr>
          </a:lstStyle>
          <a:p>
            <a:pPr fontAlgn="base"/>
            <a:r>
              <a:rPr lang="en-US" strike="noStrike"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en-US" strike="noStrike" noProof="1"/>
              <a:t>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200151"/>
            <a:ext cx="4038600" cy="3394472"/>
          </a:xfrm>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3200"/>
            </a:lvl1pPr>
          </a:lstStyle>
          <a:p>
            <a:pPr fontAlgn="base"/>
            <a:r>
              <a:rPr lang="en-US" strike="noStrike"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en-US" strike="noStrike" noProof="1"/>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3200"/>
            </a:lvl1pPr>
          </a:lstStyle>
          <a:p>
            <a:pPr fontAlgn="base"/>
            <a:r>
              <a:rPr lang="en-US" strike="noStrike" noProof="1"/>
              <a:t>Click to edit Master title style</a:t>
            </a:r>
          </a:p>
        </p:txBody>
      </p:sp>
      <p:sp>
        <p:nvSpPr>
          <p:cNvPr id="3" name="Picture Placeholder 2"/>
          <p:cNvSpPr>
            <a:spLocks noGrp="1"/>
          </p:cNvSpPr>
          <p:nvPr>
            <p:ph type="pic" idx="1"/>
          </p:nvPr>
        </p:nvSpPr>
        <p:spPr>
          <a:xfrm>
            <a:off x="3887788" y="740569"/>
            <a:ext cx="4629150" cy="3655219"/>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en-US" strike="noStrike" noProof="1"/>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06375"/>
            <a:ext cx="8229600" cy="857250"/>
          </a:xfrm>
          <a:prstGeom prst="rect">
            <a:avLst/>
          </a:prstGeom>
          <a:noFill/>
          <a:ln w="9525">
            <a:noFill/>
          </a:ln>
        </p:spPr>
        <p:txBody>
          <a:bodyPr anchor="ctr" anchorCtr="0"/>
          <a:lstStyle/>
          <a:p>
            <a:pPr lvl="0"/>
            <a:r>
              <a:rPr lang="en-US" altLang="en-US" dirty="0"/>
              <a:t>Click to edit Master title style</a:t>
            </a:r>
          </a:p>
        </p:txBody>
      </p:sp>
      <p:sp>
        <p:nvSpPr>
          <p:cNvPr id="1027" name="Rectangle 3"/>
          <p:cNvSpPr>
            <a:spLocks noGrp="1"/>
          </p:cNvSpPr>
          <p:nvPr>
            <p:ph type="body"/>
          </p:nvPr>
        </p:nvSpPr>
        <p:spPr>
          <a:xfrm>
            <a:off x="457200" y="1200150"/>
            <a:ext cx="8229600" cy="3394075"/>
          </a:xfrm>
          <a:prstGeom prst="rect">
            <a:avLst/>
          </a:prstGeom>
          <a:noFill/>
          <a:ln w="9525">
            <a:noFill/>
          </a:ln>
        </p:spPr>
        <p:txBody>
          <a:bodyPr anchor="t" anchorCtr="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4684713"/>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4684713"/>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4684713"/>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06375"/>
            <a:ext cx="8229600" cy="857250"/>
          </a:xfrm>
          <a:prstGeom prst="rect">
            <a:avLst/>
          </a:prstGeom>
          <a:noFill/>
          <a:ln w="9525">
            <a:noFill/>
          </a:ln>
        </p:spPr>
        <p:txBody>
          <a:bodyPr anchor="ctr" anchorCtr="0"/>
          <a:lstStyle/>
          <a:p>
            <a:pPr lvl="0"/>
            <a:r>
              <a:rPr lang="en-US" altLang="en-US" dirty="0"/>
              <a:t>Click to edit Master title style</a:t>
            </a:r>
          </a:p>
        </p:txBody>
      </p:sp>
      <p:sp>
        <p:nvSpPr>
          <p:cNvPr id="1027" name="Rectangle 3"/>
          <p:cNvSpPr>
            <a:spLocks noGrp="1"/>
          </p:cNvSpPr>
          <p:nvPr>
            <p:ph type="body"/>
          </p:nvPr>
        </p:nvSpPr>
        <p:spPr>
          <a:xfrm>
            <a:off x="457200" y="1200150"/>
            <a:ext cx="8229600" cy="3394075"/>
          </a:xfrm>
          <a:prstGeom prst="rect">
            <a:avLst/>
          </a:prstGeom>
          <a:noFill/>
          <a:ln w="9525">
            <a:noFill/>
          </a:ln>
        </p:spPr>
        <p:txBody>
          <a:bodyPr anchor="t" anchorCtr="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4684713"/>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4684713"/>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4684713"/>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t>‹#›</a:t>
            </a:fld>
            <a:endParaRPr lang="en-US"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79057" y="987479"/>
            <a:ext cx="8848725" cy="2430145"/>
          </a:xfrm>
          <a:prstGeom prst="rect">
            <a:avLst/>
          </a:prstGeom>
          <a:noFill/>
        </p:spPr>
        <p:txBody>
          <a:bodyPr wrap="none" lIns="91440" tIns="45720" rIns="91440" bIns="45720">
            <a:spAutoFit/>
          </a:bodyPr>
          <a:lstStyle/>
          <a:p>
            <a:pPr algn="ctr"/>
            <a:r>
              <a:rPr lang="en-US" sz="6000" b="1" cap="none" spc="0"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Bài 23</a:t>
            </a:r>
            <a:r>
              <a:rPr lang="en-US" sz="6000" b="1" cap="none" spc="0"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7200" b="1" cap="none" spc="0"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a:p>
            <a:pPr algn="ctr"/>
            <a:r>
              <a:rPr lang="en-US" sz="4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MỘT SỐ YẾU TỐ ẢNH HƯỞNG </a:t>
            </a:r>
            <a:br>
              <a:rPr lang="en-US" sz="4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br>
            <a:r>
              <a:rPr lang="en-US" sz="4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ĐẾN QUANG HỢP </a:t>
            </a:r>
            <a:endParaRPr lang="en-US" sz="4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p:cNvSpPr/>
          <p:nvPr/>
        </p:nvSpPr>
        <p:spPr>
          <a:xfrm>
            <a:off x="755650" y="1276350"/>
            <a:ext cx="439738" cy="461963"/>
          </a:xfrm>
          <a:prstGeom prst="rect">
            <a:avLst/>
          </a:prstGeom>
          <a:noFill/>
          <a:ln w="9525">
            <a:noFill/>
          </a:ln>
        </p:spPr>
        <p:txBody>
          <a:bodyPr wrap="none" anchor="t" anchorCtr="0">
            <a:spAutoFit/>
          </a:bodyPr>
          <a:lstStyle/>
          <a:p>
            <a:r>
              <a:rPr lang="en-US" altLang="en-US" sz="2400" b="1" dirty="0">
                <a:solidFill>
                  <a:srgbClr val="0000FF"/>
                </a:solidFill>
                <a:latin typeface="Arial" panose="020B0604020202020204" pitchFamily="34" charset="0"/>
              </a:rPr>
              <a:t>   </a:t>
            </a:r>
            <a:endParaRPr lang="en-US" altLang="en-US" sz="2400" b="1" u="sng" dirty="0">
              <a:solidFill>
                <a:srgbClr val="0000FF"/>
              </a:solidFill>
              <a:latin typeface="Times New Roman" panose="02020603050405020304" pitchFamily="18" charset="0"/>
            </a:endParaRPr>
          </a:p>
        </p:txBody>
      </p:sp>
      <p:sp>
        <p:nvSpPr>
          <p:cNvPr id="26626" name="AutoShape 5" descr="Hình nền : Bồ công anh, thực vật, hoa, Lông cừu 1920x1200 - CoolWallpapers  - 674065 - Hình nền đẹp hd - WallHere"/>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solidFill>
                <a:srgbClr val="000000"/>
              </a:solidFill>
              <a:latin typeface="Arial" panose="020B0604020202020204" pitchFamily="34" charset="0"/>
            </a:endParaRPr>
          </a:p>
        </p:txBody>
      </p:sp>
      <p:sp>
        <p:nvSpPr>
          <p:cNvPr id="26627" name="AutoShape 6" descr="Hình ảnh miễn phí: lá, thiên nhiên, mùa hè, thực vật, hướng dương, Hoa,  cánh hoa, thực vật"/>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solidFill>
                <a:srgbClr val="000000"/>
              </a:solidFill>
              <a:latin typeface="Arial" panose="020B0604020202020204" pitchFamily="34" charset="0"/>
            </a:endParaRPr>
          </a:p>
        </p:txBody>
      </p:sp>
      <p:sp>
        <p:nvSpPr>
          <p:cNvPr id="26630" name="Rectangle 144"/>
          <p:cNvSpPr/>
          <p:nvPr/>
        </p:nvSpPr>
        <p:spPr>
          <a:xfrm>
            <a:off x="539750" y="699542"/>
            <a:ext cx="8280000" cy="3240360"/>
          </a:xfrm>
          <a:prstGeom prst="rect">
            <a:avLst/>
          </a:prstGeom>
          <a:noFill/>
          <a:ln w="9525">
            <a:noFill/>
          </a:ln>
        </p:spPr>
        <p:txBody>
          <a:bodyPr wrap="square" anchor="t" anchorCtr="0">
            <a:noAutofit/>
          </a:bodyPr>
          <a:lstStyle/>
          <a:p>
            <a:pPr algn="just"/>
            <a:r>
              <a:rPr lang="en-US" altLang="en-US" sz="2400" b="1" dirty="0">
                <a:solidFill>
                  <a:srgbClr val="1D41D5"/>
                </a:solidFill>
                <a:latin typeface="+mn-lt"/>
              </a:rPr>
              <a:t>2. Giải thích vì sao nên trồng cây đúng thời vụ v</a:t>
            </a:r>
            <a:r>
              <a:rPr lang="en-US" altLang="en-US" sz="2400" b="1" dirty="0">
                <a:solidFill>
                  <a:srgbClr val="1D41D5"/>
                </a:solidFill>
                <a:latin typeface="+mn-lt"/>
                <a:ea typeface="Times New Roman" panose="02020603050405020304" pitchFamily="18" charset="0"/>
              </a:rPr>
              <a:t>à</a:t>
            </a:r>
            <a:r>
              <a:rPr lang="en-US" altLang="en-US" sz="2400" b="1" dirty="0">
                <a:solidFill>
                  <a:srgbClr val="1D41D5"/>
                </a:solidFill>
                <a:latin typeface="+mn-lt"/>
              </a:rPr>
              <a:t> đảm bảo mật độ phù </a:t>
            </a:r>
            <a:r>
              <a:rPr lang="en-US" altLang="en-US" sz="2400" b="1" dirty="0" err="1">
                <a:solidFill>
                  <a:srgbClr val="1D41D5"/>
                </a:solidFill>
                <a:latin typeface="+mn-lt"/>
              </a:rPr>
              <a:t>hợp</a:t>
            </a:r>
            <a:r>
              <a:rPr lang="en-US" altLang="en-US" sz="2400" b="1" dirty="0">
                <a:solidFill>
                  <a:srgbClr val="1D41D5"/>
                </a:solidFill>
                <a:latin typeface="+mn-lt"/>
              </a:rPr>
              <a:t>?</a:t>
            </a:r>
          </a:p>
          <a:p>
            <a:pPr algn="just"/>
            <a:r>
              <a:rPr lang="en-US" altLang="vi-VN" sz="2400" dirty="0"/>
              <a:t>- </a:t>
            </a:r>
            <a:r>
              <a:rPr lang="vi-VN" altLang="x-none" sz="2400" dirty="0"/>
              <a:t>Nên trồng cây đúng mật độ để cây không che lấp lẫn nhau, giúp c</a:t>
            </a:r>
            <a:r>
              <a:rPr lang="en-US" altLang="en-GB" sz="2400" dirty="0"/>
              <a:t>â</a:t>
            </a:r>
            <a:r>
              <a:rPr lang="vi-VN" altLang="x-none" sz="2400" dirty="0"/>
              <a:t>y nhận đủ ánh sáng, khí carbon dioxide v</a:t>
            </a:r>
            <a:r>
              <a:rPr lang="vi-VN" altLang="x-none" sz="2400" dirty="0">
                <a:ea typeface="Times New Roman" panose="02020603050405020304" pitchFamily="18" charset="0"/>
              </a:rPr>
              <a:t>à</a:t>
            </a:r>
            <a:r>
              <a:rPr lang="vi-VN" altLang="x-none" sz="2400" dirty="0"/>
              <a:t> nước để tiến h</a:t>
            </a:r>
            <a:r>
              <a:rPr lang="vi-VN" altLang="x-none" sz="2400" dirty="0">
                <a:ea typeface="Times New Roman" panose="02020603050405020304" pitchFamily="18" charset="0"/>
              </a:rPr>
              <a:t>à</a:t>
            </a:r>
            <a:r>
              <a:rPr lang="vi-VN" altLang="x-none" sz="2400" dirty="0"/>
              <a:t>nh quang hợp hiệu quả. Khi trồng c</a:t>
            </a:r>
            <a:r>
              <a:rPr lang="en-US" altLang="en-GB" sz="2400" dirty="0"/>
              <a:t>â</a:t>
            </a:r>
            <a:r>
              <a:rPr lang="vi-VN" altLang="x-none" sz="2400" dirty="0"/>
              <a:t>y đúng thời vụ, các yếu tố nhiệt độ, độ ẩm, ánh sáng phù hợp nhất đối với cây, giúp cây quang hợp tốt, sinh trưởng nhanh, cho năng suất cao. </a:t>
            </a:r>
            <a:endParaRPr lang="en-US" altLang="en-GB" sz="2400" dirty="0">
              <a:ea typeface="Times New Roman" panose="02020603050405020304" pitchFamily="18" charset="0"/>
            </a:endParaRPr>
          </a:p>
          <a:p>
            <a:pPr algn="just"/>
            <a:endParaRPr lang="en-US" altLang="en-US" sz="2400" b="1" dirty="0">
              <a:solidFill>
                <a:srgbClr val="1D41D5"/>
              </a:solidFill>
              <a:latin typeface="+mn-lt"/>
              <a:ea typeface="Times New Roman" panose="02020603050405020304" pitchFamily="18" charset="0"/>
            </a:endParaRPr>
          </a:p>
        </p:txBody>
      </p:sp>
      <p:sp>
        <p:nvSpPr>
          <p:cNvPr id="2" name="Rectangle 1"/>
          <p:cNvSpPr/>
          <p:nvPr/>
        </p:nvSpPr>
        <p:spPr>
          <a:xfrm>
            <a:off x="539750" y="1923504"/>
            <a:ext cx="8280000" cy="2308324"/>
          </a:xfrm>
          <a:prstGeom prst="rect">
            <a:avLst/>
          </a:prstGeom>
          <a:noFill/>
          <a:ln w="9525">
            <a:noFill/>
          </a:ln>
        </p:spPr>
        <p:txBody>
          <a:bodyPr wrap="square" anchor="t" anchorCtr="0">
            <a:noAutofit/>
          </a:bodyPr>
          <a:lstStyle/>
          <a:p>
            <a:pPr algn="just" eaLnBrk="0" hangingPunct="0"/>
            <a:endParaRPr lang="en-US" altLang="en-GB" sz="2400" dirty="0">
              <a:latin typeface="+mn-lt"/>
              <a:ea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630">
                                            <p:txEl>
                                              <p:pRg st="0" end="0"/>
                                            </p:txEl>
                                          </p:spTgt>
                                        </p:tgtEl>
                                        <p:attrNameLst>
                                          <p:attrName>style.visibility</p:attrName>
                                        </p:attrNameLst>
                                      </p:cBhvr>
                                      <p:to>
                                        <p:strVal val="visible"/>
                                      </p:to>
                                    </p:set>
                                    <p:animEffect transition="in" filter="wipe(left)">
                                      <p:cBhvr>
                                        <p:cTn id="7" dur="500"/>
                                        <p:tgtEl>
                                          <p:spTgt spid="266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630">
                                            <p:txEl>
                                              <p:pRg st="1" end="1"/>
                                            </p:txEl>
                                          </p:spTgt>
                                        </p:tgtEl>
                                        <p:attrNameLst>
                                          <p:attrName>style.visibility</p:attrName>
                                        </p:attrNameLst>
                                      </p:cBhvr>
                                      <p:to>
                                        <p:strVal val="visible"/>
                                      </p:to>
                                    </p:set>
                                    <p:animEffect transition="in" filter="wipe(left)">
                                      <p:cBhvr>
                                        <p:cTn id="12" dur="500"/>
                                        <p:tgtEl>
                                          <p:spTgt spid="266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4"/>
          <p:cNvSpPr/>
          <p:nvPr/>
        </p:nvSpPr>
        <p:spPr>
          <a:xfrm>
            <a:off x="755650" y="1276350"/>
            <a:ext cx="439738" cy="461963"/>
          </a:xfrm>
          <a:prstGeom prst="rect">
            <a:avLst/>
          </a:prstGeom>
          <a:noFill/>
          <a:ln w="9525">
            <a:noFill/>
          </a:ln>
        </p:spPr>
        <p:txBody>
          <a:bodyPr wrap="none" anchor="t" anchorCtr="0">
            <a:spAutoFit/>
          </a:bodyPr>
          <a:lstStyle/>
          <a:p>
            <a:r>
              <a:rPr lang="en-US" altLang="en-US" sz="2400" b="1" dirty="0">
                <a:solidFill>
                  <a:srgbClr val="0000FF"/>
                </a:solidFill>
                <a:latin typeface="Arial" panose="020B0604020202020204" pitchFamily="34" charset="0"/>
              </a:rPr>
              <a:t>   </a:t>
            </a:r>
            <a:endParaRPr lang="en-US" altLang="en-US" sz="2400" b="1" u="sng" dirty="0">
              <a:solidFill>
                <a:srgbClr val="0000FF"/>
              </a:solidFill>
              <a:latin typeface="Times New Roman" panose="02020603050405020304" pitchFamily="18" charset="0"/>
            </a:endParaRPr>
          </a:p>
        </p:txBody>
      </p:sp>
      <p:sp>
        <p:nvSpPr>
          <p:cNvPr id="27650" name="AutoShape 5" descr="Hình nền : Bồ công anh, thực vật, hoa, Lông cừu 1920x1200 - CoolWallpapers  - 674065 - Hình nền đẹp hd - WallHere"/>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solidFill>
                <a:srgbClr val="000000"/>
              </a:solidFill>
              <a:latin typeface="Arial" panose="020B0604020202020204" pitchFamily="34" charset="0"/>
            </a:endParaRPr>
          </a:p>
        </p:txBody>
      </p:sp>
      <p:sp>
        <p:nvSpPr>
          <p:cNvPr id="27651" name="AutoShape 6" descr="Hình ảnh miễn phí: lá, thiên nhiên, mùa hè, thực vật, hướng dương, Hoa,  cánh hoa, thực vật"/>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solidFill>
                <a:srgbClr val="000000"/>
              </a:solidFill>
              <a:latin typeface="Arial" panose="020B0604020202020204" pitchFamily="34" charset="0"/>
            </a:endParaRPr>
          </a:p>
        </p:txBody>
      </p:sp>
      <p:sp>
        <p:nvSpPr>
          <p:cNvPr id="27653" name="Rectangle 144"/>
          <p:cNvSpPr/>
          <p:nvPr/>
        </p:nvSpPr>
        <p:spPr>
          <a:xfrm>
            <a:off x="468464" y="612884"/>
            <a:ext cx="8280000" cy="1815882"/>
          </a:xfrm>
          <a:prstGeom prst="rect">
            <a:avLst/>
          </a:prstGeom>
          <a:noFill/>
          <a:ln w="9525">
            <a:noFill/>
          </a:ln>
        </p:spPr>
        <p:txBody>
          <a:bodyPr wrap="square" anchor="ctr" anchorCtr="0">
            <a:noAutofit/>
          </a:bodyPr>
          <a:lstStyle/>
          <a:p>
            <a:pPr algn="just"/>
            <a:r>
              <a:rPr lang="en-US" altLang="en-US" sz="2800" b="1" dirty="0">
                <a:solidFill>
                  <a:srgbClr val="0000FF"/>
                </a:solidFill>
                <a:latin typeface="+mn-lt"/>
              </a:rPr>
              <a:t>3. Ở những khu công nghiệp hay nơi có nhiều nh</a:t>
            </a:r>
            <a:r>
              <a:rPr lang="en-US" altLang="en-US" sz="2800" b="1" dirty="0">
                <a:solidFill>
                  <a:srgbClr val="0000FF"/>
                </a:solidFill>
                <a:latin typeface="+mn-lt"/>
                <a:ea typeface="Times New Roman" panose="02020603050405020304" pitchFamily="18" charset="0"/>
              </a:rPr>
              <a:t>à</a:t>
            </a:r>
            <a:r>
              <a:rPr lang="en-US" altLang="en-US" sz="2800" b="1" dirty="0">
                <a:solidFill>
                  <a:srgbClr val="0000FF"/>
                </a:solidFill>
                <a:latin typeface="+mn-lt"/>
              </a:rPr>
              <a:t> máy, nồng độ khí carbon dioxide thường tăng cao. Quang hợp của cây trồng tại đó bị ảnh hưởng như thế n</a:t>
            </a:r>
            <a:r>
              <a:rPr lang="en-US" altLang="en-US" sz="2800" b="1" dirty="0">
                <a:solidFill>
                  <a:srgbClr val="0000FF"/>
                </a:solidFill>
                <a:latin typeface="+mn-lt"/>
                <a:ea typeface="Times New Roman" panose="02020603050405020304" pitchFamily="18" charset="0"/>
              </a:rPr>
              <a:t>à</a:t>
            </a:r>
            <a:r>
              <a:rPr lang="en-US" altLang="en-US" sz="2800" b="1" dirty="0">
                <a:solidFill>
                  <a:srgbClr val="0000FF"/>
                </a:solidFill>
                <a:latin typeface="+mn-lt"/>
              </a:rPr>
              <a:t>o?</a:t>
            </a:r>
            <a:endParaRPr lang="en-US" altLang="en-US" sz="2800" b="1" dirty="0">
              <a:solidFill>
                <a:srgbClr val="0000FF"/>
              </a:solidFill>
              <a:latin typeface="+mn-lt"/>
              <a:ea typeface="Times New Roman" panose="02020603050405020304" pitchFamily="18" charset="0"/>
            </a:endParaRPr>
          </a:p>
        </p:txBody>
      </p:sp>
      <p:sp>
        <p:nvSpPr>
          <p:cNvPr id="2" name="Rectangle 1"/>
          <p:cNvSpPr/>
          <p:nvPr/>
        </p:nvSpPr>
        <p:spPr>
          <a:xfrm>
            <a:off x="468464" y="2916238"/>
            <a:ext cx="8280000" cy="954107"/>
          </a:xfrm>
          <a:prstGeom prst="rect">
            <a:avLst/>
          </a:prstGeom>
          <a:noFill/>
          <a:ln w="9525">
            <a:noFill/>
          </a:ln>
        </p:spPr>
        <p:txBody>
          <a:bodyPr anchor="t" anchorCtr="0">
            <a:noAutofit/>
          </a:bodyPr>
          <a:lstStyle/>
          <a:p>
            <a:pPr algn="just" eaLnBrk="0" hangingPunct="0"/>
            <a:r>
              <a:rPr lang="en-US" altLang="vi-VN" sz="2800" dirty="0">
                <a:latin typeface="Arial" panose="020B0604020202020204" pitchFamily="34" charset="0"/>
              </a:rPr>
              <a:t>- </a:t>
            </a:r>
            <a:r>
              <a:rPr lang="vi-VN" altLang="x-none" sz="2800" dirty="0">
                <a:latin typeface="Arial" panose="020B0604020202020204" pitchFamily="34" charset="0"/>
              </a:rPr>
              <a:t>Ở những nơi có nồng độ CO</a:t>
            </a:r>
            <a:r>
              <a:rPr lang="vi-VN" altLang="x-none" sz="2800" baseline="-25000" dirty="0">
                <a:latin typeface="Arial" panose="020B0604020202020204" pitchFamily="34" charset="0"/>
              </a:rPr>
              <a:t>2</a:t>
            </a:r>
            <a:r>
              <a:rPr lang="vi-VN" altLang="x-none" sz="2800" dirty="0">
                <a:latin typeface="Arial" panose="020B0604020202020204" pitchFamily="34" charset="0"/>
              </a:rPr>
              <a:t>, quá cao, cây có thể chết vì ngộ độc CO</a:t>
            </a:r>
            <a:r>
              <a:rPr lang="vi-VN" altLang="x-none" sz="2800" baseline="-25000" dirty="0">
                <a:latin typeface="Arial" panose="020B0604020202020204" pitchFamily="34" charset="0"/>
              </a:rPr>
              <a:t>2</a:t>
            </a:r>
            <a:r>
              <a:rPr lang="vi-VN" altLang="x-none" sz="2800" dirty="0">
                <a:latin typeface="Arial" panose="020B0604020202020204" pitchFamily="34" charset="0"/>
              </a:rPr>
              <a:t> .</a:t>
            </a:r>
            <a:endParaRPr lang="en-US" altLang="en-GB" sz="2800" dirty="0">
              <a:latin typeface="Arial" panose="020B0604020202020204" pitchFamily="34" charset="0"/>
              <a:ea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p:nvPr/>
        </p:nvSpPr>
        <p:spPr>
          <a:xfrm>
            <a:off x="755650" y="1276350"/>
            <a:ext cx="439738" cy="461963"/>
          </a:xfrm>
          <a:prstGeom prst="rect">
            <a:avLst/>
          </a:prstGeom>
          <a:noFill/>
          <a:ln w="9525">
            <a:noFill/>
          </a:ln>
        </p:spPr>
        <p:txBody>
          <a:bodyPr wrap="none" anchor="t" anchorCtr="0">
            <a:spAutoFit/>
          </a:bodyPr>
          <a:lstStyle/>
          <a:p>
            <a:r>
              <a:rPr lang="en-US" altLang="en-US" sz="2400" b="1" dirty="0">
                <a:solidFill>
                  <a:srgbClr val="0000FF"/>
                </a:solidFill>
                <a:latin typeface="Arial" panose="020B0604020202020204" pitchFamily="34" charset="0"/>
              </a:rPr>
              <a:t>   </a:t>
            </a:r>
            <a:endParaRPr lang="en-US" altLang="en-US" sz="2400" b="1" u="sng" dirty="0">
              <a:solidFill>
                <a:srgbClr val="0000FF"/>
              </a:solidFill>
              <a:latin typeface="Times New Roman" panose="02020603050405020304" pitchFamily="18" charset="0"/>
            </a:endParaRPr>
          </a:p>
        </p:txBody>
      </p:sp>
      <p:sp>
        <p:nvSpPr>
          <p:cNvPr id="28674" name="AutoShape 5" descr="Hình nền : Bồ công anh, thực vật, hoa, Lông cừu 1920x1200 - CoolWallpapers  - 674065 - Hình nền đẹp hd - WallHere"/>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solidFill>
                <a:srgbClr val="000000"/>
              </a:solidFill>
              <a:latin typeface="Arial" panose="020B0604020202020204" pitchFamily="34" charset="0"/>
            </a:endParaRPr>
          </a:p>
        </p:txBody>
      </p:sp>
      <p:sp>
        <p:nvSpPr>
          <p:cNvPr id="28675" name="AutoShape 6" descr="Hình ảnh miễn phí: lá, thiên nhiên, mùa hè, thực vật, hướng dương, Hoa,  cánh hoa, thực vật"/>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solidFill>
                <a:srgbClr val="000000"/>
              </a:solidFill>
              <a:latin typeface="Arial" panose="020B0604020202020204" pitchFamily="34" charset="0"/>
            </a:endParaRPr>
          </a:p>
        </p:txBody>
      </p:sp>
      <p:sp>
        <p:nvSpPr>
          <p:cNvPr id="28676" name="Rectangle 7"/>
          <p:cNvSpPr/>
          <p:nvPr/>
        </p:nvSpPr>
        <p:spPr>
          <a:xfrm>
            <a:off x="539750" y="1266825"/>
            <a:ext cx="8208963" cy="1322388"/>
          </a:xfrm>
          <a:prstGeom prst="rect">
            <a:avLst/>
          </a:prstGeom>
          <a:noFill/>
          <a:ln w="9525">
            <a:noFill/>
          </a:ln>
        </p:spPr>
        <p:txBody>
          <a:bodyPr anchor="ctr" anchorCtr="0">
            <a:spAutoFit/>
          </a:bodyPr>
          <a:lstStyle/>
          <a:p>
            <a:pPr indent="450850" algn="ctr"/>
            <a:endParaRPr lang="en-US" altLang="en-US" sz="3200" dirty="0">
              <a:solidFill>
                <a:srgbClr val="FF0000"/>
              </a:solidFill>
              <a:latin typeface="Arial" panose="020B0604020202020204" pitchFamily="34" charset="0"/>
            </a:endParaRPr>
          </a:p>
          <a:p>
            <a:pPr indent="450850"/>
            <a:endParaRPr lang="en-US" altLang="en-US" sz="2400" dirty="0">
              <a:solidFill>
                <a:srgbClr val="0000FF"/>
              </a:solidFill>
              <a:latin typeface="Arial" panose="020B0604020202020204" pitchFamily="34" charset="0"/>
            </a:endParaRPr>
          </a:p>
          <a:p>
            <a:pPr indent="450850"/>
            <a:endParaRPr lang="en-US" altLang="en-US" sz="2400" dirty="0">
              <a:solidFill>
                <a:srgbClr val="0000FF"/>
              </a:solidFill>
              <a:latin typeface="Arial" panose="020B0604020202020204" pitchFamily="34" charset="0"/>
            </a:endParaRPr>
          </a:p>
        </p:txBody>
      </p:sp>
      <p:sp>
        <p:nvSpPr>
          <p:cNvPr id="28678" name="Rectangle 144"/>
          <p:cNvSpPr/>
          <p:nvPr/>
        </p:nvSpPr>
        <p:spPr>
          <a:xfrm>
            <a:off x="219075" y="318611"/>
            <a:ext cx="8640000" cy="1291590"/>
          </a:xfrm>
          <a:prstGeom prst="rect">
            <a:avLst/>
          </a:prstGeom>
          <a:noFill/>
          <a:ln w="9525">
            <a:noFill/>
          </a:ln>
        </p:spPr>
        <p:txBody>
          <a:bodyPr anchor="ctr" anchorCtr="0">
            <a:noAutofit/>
          </a:bodyPr>
          <a:lstStyle/>
          <a:p>
            <a:pPr algn="just"/>
            <a:r>
              <a:rPr lang="en-US" altLang="en-US" sz="2500" b="1" dirty="0">
                <a:solidFill>
                  <a:srgbClr val="0000FF"/>
                </a:solidFill>
                <a:cs typeface="Arial" panose="020B0604020202020204" pitchFamily="34" charset="0"/>
              </a:rPr>
              <a:t>3. V</a:t>
            </a:r>
            <a:r>
              <a:rPr lang="en-US" altLang="en-US" sz="2500" b="1" dirty="0">
                <a:solidFill>
                  <a:srgbClr val="0000FF"/>
                </a:solidFill>
                <a:ea typeface="Times New Roman" panose="02020603050405020304" pitchFamily="18" charset="0"/>
                <a:cs typeface="Arial" panose="020B0604020202020204" pitchFamily="34" charset="0"/>
              </a:rPr>
              <a:t>à</a:t>
            </a:r>
            <a:r>
              <a:rPr lang="en-US" altLang="en-US" sz="2500" b="1" dirty="0">
                <a:solidFill>
                  <a:srgbClr val="0000FF"/>
                </a:solidFill>
                <a:cs typeface="Arial" panose="020B0604020202020204" pitchFamily="34" charset="0"/>
              </a:rPr>
              <a:t>o những ng</a:t>
            </a:r>
            <a:r>
              <a:rPr lang="en-US" altLang="en-US" sz="2500" b="1" dirty="0">
                <a:solidFill>
                  <a:srgbClr val="0000FF"/>
                </a:solidFill>
                <a:ea typeface="Times New Roman" panose="02020603050405020304" pitchFamily="18" charset="0"/>
                <a:cs typeface="Arial" panose="020B0604020202020204" pitchFamily="34" charset="0"/>
              </a:rPr>
              <a:t>à</a:t>
            </a:r>
            <a:r>
              <a:rPr lang="en-US" altLang="en-US" sz="2500" b="1" dirty="0">
                <a:solidFill>
                  <a:srgbClr val="0000FF"/>
                </a:solidFill>
                <a:cs typeface="Arial" panose="020B0604020202020204" pitchFamily="34" charset="0"/>
              </a:rPr>
              <a:t>y nắng nóng hoặc trời rét đậm, người l</a:t>
            </a:r>
            <a:r>
              <a:rPr lang="en-US" altLang="en-US" sz="2500" b="1" dirty="0">
                <a:solidFill>
                  <a:srgbClr val="0000FF"/>
                </a:solidFill>
                <a:ea typeface="Times New Roman" panose="02020603050405020304" pitchFamily="18" charset="0"/>
                <a:cs typeface="Arial" panose="020B0604020202020204" pitchFamily="34" charset="0"/>
              </a:rPr>
              <a:t>à</a:t>
            </a:r>
            <a:r>
              <a:rPr lang="en-US" altLang="en-US" sz="2500" b="1" dirty="0">
                <a:solidFill>
                  <a:srgbClr val="0000FF"/>
                </a:solidFill>
                <a:cs typeface="Arial" panose="020B0604020202020204" pitchFamily="34" charset="0"/>
              </a:rPr>
              <a:t>m vườn thường che nắng hoặc chống rét (ủ ấm gốc) cho cây. Em hãy giải thích ý nghĩa của việc l</a:t>
            </a:r>
            <a:r>
              <a:rPr lang="en-US" altLang="en-US" sz="2500" b="1" dirty="0">
                <a:solidFill>
                  <a:srgbClr val="0000FF"/>
                </a:solidFill>
                <a:ea typeface="Times New Roman" panose="02020603050405020304" pitchFamily="18" charset="0"/>
                <a:cs typeface="Arial" panose="020B0604020202020204" pitchFamily="34" charset="0"/>
              </a:rPr>
              <a:t>à</a:t>
            </a:r>
            <a:r>
              <a:rPr lang="en-US" altLang="en-US" sz="2500" b="1" dirty="0">
                <a:solidFill>
                  <a:srgbClr val="0000FF"/>
                </a:solidFill>
                <a:cs typeface="Arial" panose="020B0604020202020204" pitchFamily="34" charset="0"/>
              </a:rPr>
              <a:t>m đó?</a:t>
            </a:r>
            <a:endParaRPr lang="en-US" altLang="en-US" sz="2500" b="1" dirty="0">
              <a:solidFill>
                <a:srgbClr val="0000FF"/>
              </a:solidFill>
              <a:ea typeface="Times New Roman" panose="02020603050405020304" pitchFamily="18" charset="0"/>
              <a:cs typeface="Arial" panose="020B0604020202020204" pitchFamily="34" charset="0"/>
            </a:endParaRPr>
          </a:p>
        </p:txBody>
      </p:sp>
      <p:grpSp>
        <p:nvGrpSpPr>
          <p:cNvPr id="3" name="Group 2"/>
          <p:cNvGrpSpPr/>
          <p:nvPr/>
        </p:nvGrpSpPr>
        <p:grpSpPr>
          <a:xfrm>
            <a:off x="542925" y="1779270"/>
            <a:ext cx="3876675" cy="3197225"/>
            <a:chOff x="855" y="2802"/>
            <a:chExt cx="6105" cy="5035"/>
          </a:xfrm>
        </p:grpSpPr>
        <p:pic>
          <p:nvPicPr>
            <p:cNvPr id="29697" name="Picture 2" descr="product641"/>
            <p:cNvPicPr>
              <a:picLocks noChangeAspect="1"/>
            </p:cNvPicPr>
            <p:nvPr/>
          </p:nvPicPr>
          <p:blipFill>
            <a:blip r:embed="rId3"/>
            <a:stretch>
              <a:fillRect/>
            </a:stretch>
          </p:blipFill>
          <p:spPr>
            <a:xfrm>
              <a:off x="1564" y="2802"/>
              <a:ext cx="4686" cy="4124"/>
            </a:xfrm>
            <a:prstGeom prst="rect">
              <a:avLst/>
            </a:prstGeom>
            <a:noFill/>
            <a:ln w="9525">
              <a:noFill/>
            </a:ln>
          </p:spPr>
        </p:pic>
        <p:sp>
          <p:nvSpPr>
            <p:cNvPr id="29699" name="Text Box 4"/>
            <p:cNvSpPr txBox="1"/>
            <p:nvPr/>
          </p:nvSpPr>
          <p:spPr>
            <a:xfrm>
              <a:off x="855" y="7112"/>
              <a:ext cx="6105" cy="725"/>
            </a:xfrm>
            <a:prstGeom prst="rect">
              <a:avLst/>
            </a:prstGeom>
            <a:noFill/>
            <a:ln w="9525">
              <a:noFill/>
            </a:ln>
          </p:spPr>
          <p:txBody>
            <a:bodyPr wrap="square" anchor="t" anchorCtr="0">
              <a:spAutoFit/>
            </a:bodyPr>
            <a:lstStyle/>
            <a:p>
              <a:pPr algn="ctr">
                <a:spcBef>
                  <a:spcPct val="50000"/>
                </a:spcBef>
              </a:pPr>
              <a:r>
                <a:rPr lang="en-US" altLang="en-US" sz="2400" b="1" dirty="0">
                  <a:solidFill>
                    <a:schemeClr val="tx1"/>
                  </a:solidFill>
                  <a:latin typeface="Arial" panose="020B0604020202020204" pitchFamily="34" charset="0"/>
                </a:rPr>
                <a:t>Che nắng cho cây</a:t>
              </a:r>
            </a:p>
          </p:txBody>
        </p:sp>
      </p:grpSp>
      <p:grpSp>
        <p:nvGrpSpPr>
          <p:cNvPr id="4" name="Group 3"/>
          <p:cNvGrpSpPr/>
          <p:nvPr/>
        </p:nvGrpSpPr>
        <p:grpSpPr>
          <a:xfrm>
            <a:off x="5436235" y="1775460"/>
            <a:ext cx="3187700" cy="3201670"/>
            <a:chOff x="8561" y="2796"/>
            <a:chExt cx="5020" cy="5042"/>
          </a:xfrm>
        </p:grpSpPr>
        <p:pic>
          <p:nvPicPr>
            <p:cNvPr id="30721" name="Picture 2" descr="avatar"/>
            <p:cNvPicPr>
              <a:picLocks noChangeAspect="1"/>
            </p:cNvPicPr>
            <p:nvPr/>
          </p:nvPicPr>
          <p:blipFill>
            <a:blip r:embed="rId4"/>
            <a:stretch>
              <a:fillRect/>
            </a:stretch>
          </p:blipFill>
          <p:spPr>
            <a:xfrm>
              <a:off x="8640" y="2796"/>
              <a:ext cx="4863" cy="4123"/>
            </a:xfrm>
            <a:prstGeom prst="rect">
              <a:avLst/>
            </a:prstGeom>
            <a:noFill/>
            <a:ln w="9525">
              <a:noFill/>
            </a:ln>
          </p:spPr>
        </p:pic>
        <p:sp>
          <p:nvSpPr>
            <p:cNvPr id="30722" name="Text Box 3"/>
            <p:cNvSpPr txBox="1"/>
            <p:nvPr/>
          </p:nvSpPr>
          <p:spPr>
            <a:xfrm>
              <a:off x="8561" y="7113"/>
              <a:ext cx="5020" cy="725"/>
            </a:xfrm>
            <a:prstGeom prst="rect">
              <a:avLst/>
            </a:prstGeom>
            <a:noFill/>
            <a:ln w="9525">
              <a:noFill/>
            </a:ln>
          </p:spPr>
          <p:txBody>
            <a:bodyPr wrap="square" anchor="t" anchorCtr="0">
              <a:spAutoFit/>
            </a:bodyPr>
            <a:lstStyle/>
            <a:p>
              <a:pPr algn="ctr">
                <a:spcBef>
                  <a:spcPct val="50000"/>
                </a:spcBef>
              </a:pPr>
              <a:r>
                <a:rPr lang="en-US" altLang="en-US" sz="2400" b="1" dirty="0">
                  <a:latin typeface="Arial" panose="020B0604020202020204" pitchFamily="34" charset="0"/>
                </a:rPr>
                <a:t>Ủ ấm cho cây</a:t>
              </a:r>
            </a:p>
          </p:txBody>
        </p:sp>
      </p:gr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p:nvPr/>
        </p:nvSpPr>
        <p:spPr>
          <a:xfrm>
            <a:off x="755650" y="1276350"/>
            <a:ext cx="439738" cy="461963"/>
          </a:xfrm>
          <a:prstGeom prst="rect">
            <a:avLst/>
          </a:prstGeom>
          <a:noFill/>
          <a:ln w="9525">
            <a:noFill/>
          </a:ln>
        </p:spPr>
        <p:txBody>
          <a:bodyPr wrap="none" anchor="t" anchorCtr="0">
            <a:spAutoFit/>
          </a:bodyPr>
          <a:lstStyle/>
          <a:p>
            <a:r>
              <a:rPr lang="en-US" altLang="en-US" sz="2400" b="1" dirty="0">
                <a:solidFill>
                  <a:srgbClr val="0000FF"/>
                </a:solidFill>
                <a:latin typeface="Arial" panose="020B0604020202020204" pitchFamily="34" charset="0"/>
              </a:rPr>
              <a:t>   </a:t>
            </a:r>
            <a:endParaRPr lang="en-US" altLang="en-US" sz="2400" b="1" u="sng" dirty="0">
              <a:solidFill>
                <a:srgbClr val="0000FF"/>
              </a:solidFill>
              <a:latin typeface="Times New Roman" panose="02020603050405020304" pitchFamily="18" charset="0"/>
            </a:endParaRPr>
          </a:p>
        </p:txBody>
      </p:sp>
      <p:sp>
        <p:nvSpPr>
          <p:cNvPr id="28674" name="AutoShape 5" descr="Hình nền : Bồ công anh, thực vật, hoa, Lông cừu 1920x1200 - CoolWallpapers  - 674065 - Hình nền đẹp hd - WallHere"/>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solidFill>
                <a:srgbClr val="000000"/>
              </a:solidFill>
              <a:latin typeface="Arial" panose="020B0604020202020204" pitchFamily="34" charset="0"/>
            </a:endParaRPr>
          </a:p>
        </p:txBody>
      </p:sp>
      <p:sp>
        <p:nvSpPr>
          <p:cNvPr id="28675" name="AutoShape 6" descr="Hình ảnh miễn phí: lá, thiên nhiên, mùa hè, thực vật, hướng dương, Hoa,  cánh hoa, thực vật"/>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solidFill>
                <a:srgbClr val="000000"/>
              </a:solidFill>
              <a:latin typeface="Arial" panose="020B0604020202020204" pitchFamily="34" charset="0"/>
            </a:endParaRPr>
          </a:p>
        </p:txBody>
      </p:sp>
      <p:sp>
        <p:nvSpPr>
          <p:cNvPr id="28676" name="Rectangle 7"/>
          <p:cNvSpPr/>
          <p:nvPr/>
        </p:nvSpPr>
        <p:spPr>
          <a:xfrm>
            <a:off x="539750" y="1266825"/>
            <a:ext cx="8208963" cy="1322388"/>
          </a:xfrm>
          <a:prstGeom prst="rect">
            <a:avLst/>
          </a:prstGeom>
          <a:noFill/>
          <a:ln w="9525">
            <a:noFill/>
          </a:ln>
        </p:spPr>
        <p:txBody>
          <a:bodyPr anchor="ctr" anchorCtr="0">
            <a:spAutoFit/>
          </a:bodyPr>
          <a:lstStyle/>
          <a:p>
            <a:pPr indent="450850" algn="ctr"/>
            <a:endParaRPr lang="en-US" altLang="en-US" sz="3200" dirty="0">
              <a:solidFill>
                <a:srgbClr val="FF0000"/>
              </a:solidFill>
              <a:latin typeface="Arial" panose="020B0604020202020204" pitchFamily="34" charset="0"/>
            </a:endParaRPr>
          </a:p>
          <a:p>
            <a:pPr indent="450850"/>
            <a:endParaRPr lang="en-US" altLang="en-US" sz="2400" dirty="0">
              <a:solidFill>
                <a:srgbClr val="0000FF"/>
              </a:solidFill>
              <a:latin typeface="Arial" panose="020B0604020202020204" pitchFamily="34" charset="0"/>
            </a:endParaRPr>
          </a:p>
          <a:p>
            <a:pPr indent="450850"/>
            <a:endParaRPr lang="en-US" altLang="en-US" sz="2400" dirty="0">
              <a:solidFill>
                <a:srgbClr val="0000FF"/>
              </a:solidFill>
              <a:latin typeface="Arial" panose="020B0604020202020204" pitchFamily="34" charset="0"/>
            </a:endParaRPr>
          </a:p>
        </p:txBody>
      </p:sp>
      <p:sp>
        <p:nvSpPr>
          <p:cNvPr id="3" name="Rectangle 2">
            <a:extLst>
              <a:ext uri="{FF2B5EF4-FFF2-40B4-BE49-F238E27FC236}">
                <a16:creationId xmlns:a16="http://schemas.microsoft.com/office/drawing/2014/main" id="{BD7DF2AD-B00C-4270-BB5E-E8C15C1691F7}"/>
              </a:ext>
            </a:extLst>
          </p:cNvPr>
          <p:cNvSpPr/>
          <p:nvPr/>
        </p:nvSpPr>
        <p:spPr>
          <a:xfrm>
            <a:off x="328231" y="339502"/>
            <a:ext cx="8487538" cy="4536504"/>
          </a:xfrm>
          <a:prstGeom prst="rect">
            <a:avLst/>
          </a:prstGeom>
        </p:spPr>
        <p:txBody>
          <a:bodyPr>
            <a:noAutofit/>
          </a:bodyPr>
          <a:lstStyle/>
          <a:p>
            <a:pPr algn="just">
              <a:lnSpc>
                <a:spcPct val="120000"/>
              </a:lnSpc>
            </a:pPr>
            <a:r>
              <a:rPr lang="en-US" altLang="en-US" sz="2400" b="1" dirty="0">
                <a:solidFill>
                  <a:srgbClr val="0000FF"/>
                </a:solidFill>
                <a:latin typeface="+mn-lt"/>
                <a:cs typeface="Arial" panose="020B0604020202020204" pitchFamily="34" charset="0"/>
              </a:rPr>
              <a:t>4. </a:t>
            </a:r>
            <a:r>
              <a:rPr lang="en-US" altLang="en-US" sz="2400" b="1" dirty="0" err="1">
                <a:solidFill>
                  <a:srgbClr val="0000FF"/>
                </a:solidFill>
                <a:latin typeface="+mn-lt"/>
                <a:cs typeface="Arial" panose="020B0604020202020204" pitchFamily="34" charset="0"/>
              </a:rPr>
              <a:t>V</a:t>
            </a:r>
            <a:r>
              <a:rPr lang="en-US" altLang="en-US" sz="2400" b="1" dirty="0" err="1">
                <a:solidFill>
                  <a:srgbClr val="0000FF"/>
                </a:solidFill>
                <a:latin typeface="+mn-lt"/>
                <a:ea typeface="Times New Roman" panose="02020603050405020304" pitchFamily="18" charset="0"/>
                <a:cs typeface="Arial" panose="020B0604020202020204" pitchFamily="34" charset="0"/>
              </a:rPr>
              <a:t>à</a:t>
            </a:r>
            <a:r>
              <a:rPr lang="en-US" altLang="en-US" sz="2400" b="1" dirty="0" err="1">
                <a:solidFill>
                  <a:srgbClr val="0000FF"/>
                </a:solidFill>
                <a:latin typeface="+mn-lt"/>
                <a:cs typeface="Arial" panose="020B0604020202020204" pitchFamily="34" charset="0"/>
              </a:rPr>
              <a:t>o</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những</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ng</a:t>
            </a:r>
            <a:r>
              <a:rPr lang="en-US" altLang="en-US" sz="2400" b="1" dirty="0" err="1">
                <a:solidFill>
                  <a:srgbClr val="0000FF"/>
                </a:solidFill>
                <a:latin typeface="+mn-lt"/>
                <a:ea typeface="Times New Roman" panose="02020603050405020304" pitchFamily="18" charset="0"/>
                <a:cs typeface="Arial" panose="020B0604020202020204" pitchFamily="34" charset="0"/>
              </a:rPr>
              <a:t>à</a:t>
            </a:r>
            <a:r>
              <a:rPr lang="en-US" altLang="en-US" sz="2400" b="1" dirty="0" err="1">
                <a:solidFill>
                  <a:srgbClr val="0000FF"/>
                </a:solidFill>
                <a:latin typeface="+mn-lt"/>
                <a:cs typeface="Arial" panose="020B0604020202020204" pitchFamily="34" charset="0"/>
              </a:rPr>
              <a:t>y</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nắng</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nóng</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hoặc</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trời</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rét</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đậm</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người</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l</a:t>
            </a:r>
            <a:r>
              <a:rPr lang="en-US" altLang="en-US" sz="2400" b="1" dirty="0" err="1">
                <a:solidFill>
                  <a:srgbClr val="0000FF"/>
                </a:solidFill>
                <a:latin typeface="+mn-lt"/>
                <a:ea typeface="Times New Roman" panose="02020603050405020304" pitchFamily="18" charset="0"/>
                <a:cs typeface="Arial" panose="020B0604020202020204" pitchFamily="34" charset="0"/>
              </a:rPr>
              <a:t>à</a:t>
            </a:r>
            <a:r>
              <a:rPr lang="en-US" altLang="en-US" sz="2400" b="1" dirty="0" err="1">
                <a:solidFill>
                  <a:srgbClr val="0000FF"/>
                </a:solidFill>
                <a:latin typeface="+mn-lt"/>
                <a:cs typeface="Arial" panose="020B0604020202020204" pitchFamily="34" charset="0"/>
              </a:rPr>
              <a:t>m</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vườn</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thường</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che</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nắng</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hoặc</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chống</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rét</a:t>
            </a:r>
            <a:r>
              <a:rPr lang="en-US" altLang="en-US" sz="2400" b="1" dirty="0">
                <a:solidFill>
                  <a:srgbClr val="0000FF"/>
                </a:solidFill>
                <a:latin typeface="+mn-lt"/>
                <a:cs typeface="Arial" panose="020B0604020202020204" pitchFamily="34" charset="0"/>
              </a:rPr>
              <a:t> (ủ </a:t>
            </a:r>
            <a:r>
              <a:rPr lang="en-US" altLang="en-US" sz="2400" b="1" dirty="0" err="1">
                <a:solidFill>
                  <a:srgbClr val="0000FF"/>
                </a:solidFill>
                <a:latin typeface="+mn-lt"/>
                <a:cs typeface="Arial" panose="020B0604020202020204" pitchFamily="34" charset="0"/>
              </a:rPr>
              <a:t>ấm</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gốc</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cho</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cây</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Em</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hãy</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giải</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thích</a:t>
            </a:r>
            <a:r>
              <a:rPr lang="en-US" altLang="en-US" sz="2400" b="1" dirty="0">
                <a:solidFill>
                  <a:srgbClr val="0000FF"/>
                </a:solidFill>
                <a:latin typeface="+mn-lt"/>
                <a:cs typeface="Arial" panose="020B0604020202020204" pitchFamily="34" charset="0"/>
              </a:rPr>
              <a:t> ý </a:t>
            </a:r>
            <a:r>
              <a:rPr lang="en-US" altLang="en-US" sz="2400" b="1" dirty="0" err="1">
                <a:solidFill>
                  <a:srgbClr val="0000FF"/>
                </a:solidFill>
                <a:latin typeface="+mn-lt"/>
                <a:cs typeface="Arial" panose="020B0604020202020204" pitchFamily="34" charset="0"/>
              </a:rPr>
              <a:t>nghĩa</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của</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việc</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l</a:t>
            </a:r>
            <a:r>
              <a:rPr lang="en-US" altLang="en-US" sz="2400" b="1" dirty="0" err="1">
                <a:solidFill>
                  <a:srgbClr val="0000FF"/>
                </a:solidFill>
                <a:latin typeface="+mn-lt"/>
                <a:ea typeface="Times New Roman" panose="02020603050405020304" pitchFamily="18" charset="0"/>
                <a:cs typeface="Arial" panose="020B0604020202020204" pitchFamily="34" charset="0"/>
              </a:rPr>
              <a:t>à</a:t>
            </a:r>
            <a:r>
              <a:rPr lang="en-US" altLang="en-US" sz="2400" b="1" dirty="0" err="1">
                <a:solidFill>
                  <a:srgbClr val="0000FF"/>
                </a:solidFill>
                <a:latin typeface="+mn-lt"/>
                <a:cs typeface="Arial" panose="020B0604020202020204" pitchFamily="34" charset="0"/>
              </a:rPr>
              <a:t>m</a:t>
            </a:r>
            <a:r>
              <a:rPr lang="en-US" altLang="en-US" sz="2400" b="1" dirty="0">
                <a:solidFill>
                  <a:srgbClr val="0000FF"/>
                </a:solidFill>
                <a:latin typeface="+mn-lt"/>
                <a:cs typeface="Arial" panose="020B0604020202020204" pitchFamily="34" charset="0"/>
              </a:rPr>
              <a:t> </a:t>
            </a:r>
            <a:r>
              <a:rPr lang="en-US" altLang="en-US" sz="2400" b="1" dirty="0" err="1">
                <a:solidFill>
                  <a:srgbClr val="0000FF"/>
                </a:solidFill>
                <a:latin typeface="+mn-lt"/>
                <a:cs typeface="Arial" panose="020B0604020202020204" pitchFamily="34" charset="0"/>
              </a:rPr>
              <a:t>đó</a:t>
            </a:r>
            <a:r>
              <a:rPr lang="en-US" altLang="en-US" sz="2400" b="1" dirty="0">
                <a:solidFill>
                  <a:srgbClr val="0000FF"/>
                </a:solidFill>
                <a:latin typeface="+mn-lt"/>
                <a:cs typeface="Arial" panose="020B0604020202020204" pitchFamily="34" charset="0"/>
              </a:rPr>
              <a:t>?</a:t>
            </a:r>
          </a:p>
          <a:p>
            <a:pPr algn="just">
              <a:lnSpc>
                <a:spcPct val="120000"/>
              </a:lnSpc>
            </a:pPr>
            <a:r>
              <a:rPr lang="en-US" altLang="vi-VN" sz="2400" dirty="0">
                <a:latin typeface="+mn-lt"/>
              </a:rPr>
              <a:t>- </a:t>
            </a:r>
            <a:r>
              <a:rPr lang="vi-VN" altLang="x-none" sz="2400" dirty="0">
                <a:latin typeface="+mn-lt"/>
              </a:rPr>
              <a:t>V</a:t>
            </a:r>
            <a:r>
              <a:rPr lang="vi-VN" altLang="x-none" sz="2400" dirty="0">
                <a:latin typeface="+mn-lt"/>
                <a:ea typeface="Times New Roman" panose="02020603050405020304" pitchFamily="18" charset="0"/>
              </a:rPr>
              <a:t>à</a:t>
            </a:r>
            <a:r>
              <a:rPr lang="vi-VN" altLang="x-none" sz="2400" dirty="0">
                <a:latin typeface="+mn-lt"/>
              </a:rPr>
              <a:t>o những ng</a:t>
            </a:r>
            <a:r>
              <a:rPr lang="vi-VN" altLang="x-none" sz="2400" dirty="0">
                <a:latin typeface="+mn-lt"/>
                <a:ea typeface="Times New Roman" panose="02020603050405020304" pitchFamily="18" charset="0"/>
              </a:rPr>
              <a:t>à</a:t>
            </a:r>
            <a:r>
              <a:rPr lang="vi-VN" altLang="x-none" sz="2400" dirty="0">
                <a:latin typeface="+mn-lt"/>
              </a:rPr>
              <a:t>y hè nắng nóng hoặc trời rét đậm, người l</a:t>
            </a:r>
            <a:r>
              <a:rPr lang="vi-VN" altLang="x-none" sz="2400" dirty="0">
                <a:latin typeface="+mn-lt"/>
                <a:ea typeface="Times New Roman" panose="02020603050405020304" pitchFamily="18" charset="0"/>
              </a:rPr>
              <a:t>à</a:t>
            </a:r>
            <a:r>
              <a:rPr lang="vi-VN" altLang="x-none" sz="2400" dirty="0">
                <a:latin typeface="+mn-lt"/>
              </a:rPr>
              <a:t>m vườn thường che nắng hoặc chống rét (ủ ấm gốc) cho cây vì nhiệt độ không khí quá cao hay quá thấp đều g</a:t>
            </a:r>
            <a:r>
              <a:rPr lang="en-US" altLang="en-GB" sz="2400" dirty="0" err="1">
                <a:latin typeface="+mn-lt"/>
              </a:rPr>
              <a:t>ây</a:t>
            </a:r>
            <a:r>
              <a:rPr lang="vi-VN" altLang="x-none" sz="2400" dirty="0">
                <a:latin typeface="+mn-lt"/>
              </a:rPr>
              <a:t> khó khăn cho quang hợp. Các biện pháp trên đảm bảo cây không bị quá nóng (v</a:t>
            </a:r>
            <a:r>
              <a:rPr lang="vi-VN" altLang="x-none" sz="2400" dirty="0">
                <a:latin typeface="+mn-lt"/>
                <a:ea typeface="Times New Roman" panose="02020603050405020304" pitchFamily="18" charset="0"/>
              </a:rPr>
              <a:t>à</a:t>
            </a:r>
            <a:r>
              <a:rPr lang="vi-VN" altLang="x-none" sz="2400" dirty="0">
                <a:latin typeface="+mn-lt"/>
              </a:rPr>
              <a:t>o mùa hè) hoặc quá lạnh (v</a:t>
            </a:r>
            <a:r>
              <a:rPr lang="vi-VN" altLang="x-none" sz="2400" dirty="0">
                <a:latin typeface="+mn-lt"/>
                <a:ea typeface="Times New Roman" panose="02020603050405020304" pitchFamily="18" charset="0"/>
              </a:rPr>
              <a:t>à</a:t>
            </a:r>
            <a:r>
              <a:rPr lang="vi-VN" altLang="x-none" sz="2400" dirty="0">
                <a:latin typeface="+mn-lt"/>
              </a:rPr>
              <a:t>o mùa đông). Như vậy mới thuận lợi cho cây quang hợp, tạo được nhiều chất hữu cơ cho cây sinh trưởng tốt, cho năng suất cao. </a:t>
            </a:r>
            <a:endParaRPr lang="en-US" altLang="en-GB" sz="2400" dirty="0">
              <a:latin typeface="+mn-lt"/>
              <a:ea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p:nvPr/>
        </p:nvSpPr>
        <p:spPr>
          <a:xfrm>
            <a:off x="1476375" y="0"/>
            <a:ext cx="5903913" cy="523875"/>
          </a:xfrm>
          <a:prstGeom prst="rect">
            <a:avLst/>
          </a:prstGeom>
          <a:noFill/>
          <a:ln w="9525">
            <a:noFill/>
          </a:ln>
        </p:spPr>
        <p:txBody>
          <a:bodyPr anchor="t" anchorCtr="0">
            <a:spAutoFit/>
          </a:bodyPr>
          <a:lstStyle/>
          <a:p>
            <a:pPr algn="ctr">
              <a:spcBef>
                <a:spcPct val="50000"/>
              </a:spcBef>
            </a:pPr>
            <a:r>
              <a:rPr lang="en-US" altLang="en-US" sz="2800" b="1" dirty="0">
                <a:solidFill>
                  <a:srgbClr val="FF0000"/>
                </a:solidFill>
                <a:latin typeface="Times New Roman" panose="02020603050405020304" pitchFamily="18" charset="0"/>
              </a:rPr>
              <a:t>   </a:t>
            </a:r>
          </a:p>
        </p:txBody>
      </p:sp>
      <p:sp>
        <p:nvSpPr>
          <p:cNvPr id="31747" name="Rectangle 5"/>
          <p:cNvSpPr/>
          <p:nvPr/>
        </p:nvSpPr>
        <p:spPr>
          <a:xfrm>
            <a:off x="755650" y="1276350"/>
            <a:ext cx="439738" cy="461963"/>
          </a:xfrm>
          <a:prstGeom prst="rect">
            <a:avLst/>
          </a:prstGeom>
          <a:noFill/>
          <a:ln w="9525">
            <a:noFill/>
          </a:ln>
        </p:spPr>
        <p:txBody>
          <a:bodyPr wrap="none" anchor="t" anchorCtr="0">
            <a:spAutoFit/>
          </a:bodyPr>
          <a:lstStyle/>
          <a:p>
            <a:r>
              <a:rPr lang="en-US" altLang="en-US" sz="2400" b="1" dirty="0">
                <a:solidFill>
                  <a:srgbClr val="0000FF"/>
                </a:solidFill>
                <a:latin typeface="Arial" panose="020B0604020202020204" pitchFamily="34" charset="0"/>
              </a:rPr>
              <a:t>   </a:t>
            </a:r>
            <a:endParaRPr lang="en-US" altLang="en-US" sz="2400" b="1" u="sng" dirty="0">
              <a:solidFill>
                <a:srgbClr val="0000FF"/>
              </a:solidFill>
              <a:latin typeface="Times New Roman" panose="02020603050405020304" pitchFamily="18" charset="0"/>
            </a:endParaRPr>
          </a:p>
        </p:txBody>
      </p:sp>
      <p:sp>
        <p:nvSpPr>
          <p:cNvPr id="31748" name="AutoShape 6" descr="Hình nền : Bồ công anh, thực vật, hoa, Lông cừu 1920x1200 - CoolWallpapers  - 674065 - Hình nền đẹp hd - WallHere"/>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31750" name="Rectangle 10"/>
          <p:cNvSpPr/>
          <p:nvPr/>
        </p:nvSpPr>
        <p:spPr>
          <a:xfrm>
            <a:off x="395288" y="339725"/>
            <a:ext cx="8208962" cy="892175"/>
          </a:xfrm>
          <a:prstGeom prst="rect">
            <a:avLst/>
          </a:prstGeom>
          <a:noFill/>
          <a:ln w="9525">
            <a:noFill/>
          </a:ln>
        </p:spPr>
        <p:txBody>
          <a:bodyPr anchor="ctr" anchorCtr="0">
            <a:spAutoFit/>
          </a:bodyPr>
          <a:lstStyle/>
          <a:p>
            <a:pPr algn="just"/>
            <a:r>
              <a:rPr lang="en-US" altLang="en-US" sz="2600" b="1" dirty="0">
                <a:solidFill>
                  <a:srgbClr val="FF0000"/>
                </a:solidFill>
                <a:latin typeface="Arial" panose="020B0604020202020204" pitchFamily="34" charset="0"/>
              </a:rPr>
              <a:t>II. </a:t>
            </a:r>
            <a:r>
              <a:rPr lang="en-US" altLang="en-US" sz="2600" b="1" dirty="0" err="1">
                <a:solidFill>
                  <a:srgbClr val="FF0000"/>
                </a:solidFill>
                <a:latin typeface="Arial" panose="020B0604020202020204" pitchFamily="34" charset="0"/>
              </a:rPr>
              <a:t>Vận</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dụng</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những</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hiểu</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biết</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về</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quang</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hợp</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trong</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việc</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trồng</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và</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bảo</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vệ</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cây</a:t>
            </a:r>
            <a:r>
              <a:rPr lang="en-US" altLang="en-US" sz="2600" b="1" dirty="0">
                <a:solidFill>
                  <a:srgbClr val="FF0000"/>
                </a:solidFill>
                <a:latin typeface="Arial" panose="020B0604020202020204" pitchFamily="34" charset="0"/>
              </a:rPr>
              <a:t> </a:t>
            </a:r>
            <a:r>
              <a:rPr lang="en-US" altLang="en-US" sz="2600" b="1" dirty="0" err="1">
                <a:solidFill>
                  <a:srgbClr val="FF0000"/>
                </a:solidFill>
                <a:latin typeface="Arial" panose="020B0604020202020204" pitchFamily="34" charset="0"/>
              </a:rPr>
              <a:t>xanh</a:t>
            </a:r>
            <a:endParaRPr lang="en-US" altLang="en-US" sz="2600" b="1" dirty="0">
              <a:solidFill>
                <a:srgbClr val="FF0000"/>
              </a:solidFill>
              <a:latin typeface="Arial" panose="020B0604020202020204" pitchFamily="34" charset="0"/>
              <a:ea typeface="Times New Roman" panose="02020603050405020304" pitchFamily="18" charset="0"/>
            </a:endParaRPr>
          </a:p>
        </p:txBody>
      </p:sp>
      <p:pic>
        <p:nvPicPr>
          <p:cNvPr id="8" name="Picture 7">
            <a:extLst>
              <a:ext uri="{FF2B5EF4-FFF2-40B4-BE49-F238E27FC236}">
                <a16:creationId xmlns:a16="http://schemas.microsoft.com/office/drawing/2014/main" id="{D010E19B-47F7-4992-8D31-E79D0501AA80}"/>
              </a:ext>
            </a:extLst>
          </p:cNvPr>
          <p:cNvPicPr/>
          <p:nvPr/>
        </p:nvPicPr>
        <p:blipFill rotWithShape="1">
          <a:blip r:embed="rId3"/>
          <a:srcRect t="6232" b="4828"/>
          <a:stretch/>
        </p:blipFill>
        <p:spPr>
          <a:xfrm>
            <a:off x="2219325" y="1276350"/>
            <a:ext cx="4705350" cy="36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wipe(left)">
                                      <p:cBhvr>
                                        <p:cTn id="7" dur="500"/>
                                        <p:tgtEl>
                                          <p:spTgt spid="317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ucvat"/>
          <p:cNvPicPr>
            <a:picLocks noChangeAspect="1"/>
          </p:cNvPicPr>
          <p:nvPr/>
        </p:nvPicPr>
        <p:blipFill>
          <a:blip r:embed="rId3"/>
          <a:stretch>
            <a:fillRect/>
          </a:stretch>
        </p:blipFill>
        <p:spPr>
          <a:xfrm>
            <a:off x="679601" y="161953"/>
            <a:ext cx="7784797" cy="4747547"/>
          </a:xfrm>
          <a:prstGeom prst="rect">
            <a:avLst/>
          </a:prstGeom>
        </p:spPr>
      </p:pic>
      <p:sp>
        <p:nvSpPr>
          <p:cNvPr id="32791" name="Rectangle 26"/>
          <p:cNvSpPr/>
          <p:nvPr/>
        </p:nvSpPr>
        <p:spPr>
          <a:xfrm>
            <a:off x="2123728" y="4675500"/>
            <a:ext cx="4464496" cy="4680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nchorCtr="0"/>
          <a:lstStyle/>
          <a:p>
            <a:pPr algn="ctr"/>
            <a:r>
              <a:rPr lang="en-US" altLang="en-US" b="1" dirty="0" err="1">
                <a:solidFill>
                  <a:srgbClr val="0000FF"/>
                </a:solidFill>
              </a:rPr>
              <a:t>Cân</a:t>
            </a:r>
            <a:r>
              <a:rPr lang="en-US" altLang="en-US" b="1" dirty="0">
                <a:solidFill>
                  <a:srgbClr val="0000FF"/>
                </a:solidFill>
              </a:rPr>
              <a:t> </a:t>
            </a:r>
            <a:r>
              <a:rPr lang="en-US" altLang="en-US" b="1" dirty="0" err="1">
                <a:solidFill>
                  <a:srgbClr val="0000FF"/>
                </a:solidFill>
              </a:rPr>
              <a:t>bằng</a:t>
            </a:r>
            <a:r>
              <a:rPr lang="en-US" altLang="en-US" b="1" dirty="0">
                <a:solidFill>
                  <a:srgbClr val="0000FF"/>
                </a:solidFill>
              </a:rPr>
              <a:t> </a:t>
            </a:r>
            <a:r>
              <a:rPr lang="en-US" altLang="en-US" b="1" dirty="0" err="1">
                <a:solidFill>
                  <a:srgbClr val="0000FF"/>
                </a:solidFill>
              </a:rPr>
              <a:t>khí</a:t>
            </a:r>
            <a:r>
              <a:rPr lang="en-US" altLang="en-US" b="1" dirty="0">
                <a:solidFill>
                  <a:srgbClr val="0000FF"/>
                </a:solidFill>
              </a:rPr>
              <a:t> </a:t>
            </a:r>
            <a:r>
              <a:rPr lang="en-US" b="1" dirty="0">
                <a:solidFill>
                  <a:srgbClr val="0000FF"/>
                </a:solidFill>
              </a:rPr>
              <a:t>CO</a:t>
            </a:r>
            <a:r>
              <a:rPr lang="en-US" b="1" baseline="-25000" dirty="0">
                <a:solidFill>
                  <a:srgbClr val="0000FF"/>
                </a:solidFill>
              </a:rPr>
              <a:t>2</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b="1" dirty="0">
                <a:solidFill>
                  <a:srgbClr val="0000FF"/>
                </a:solidFill>
              </a:rPr>
              <a:t>O</a:t>
            </a:r>
            <a:r>
              <a:rPr lang="en-US" b="1" baseline="-25000" dirty="0">
                <a:solidFill>
                  <a:srgbClr val="0000FF"/>
                </a:solidFill>
              </a:rPr>
              <a:t>2</a:t>
            </a:r>
            <a:r>
              <a:rPr lang="en-US" altLang="en-US" b="1" dirty="0">
                <a:solidFill>
                  <a:srgbClr val="0000FF"/>
                </a:solidFill>
              </a:rPr>
              <a:t> trong không khí</a:t>
            </a:r>
            <a:endParaRPr lang="en-US" altLang="en-US" b="1" dirty="0">
              <a:solidFill>
                <a:srgbClr val="0000FF"/>
              </a:solidFill>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791"/>
                                        </p:tgtEl>
                                        <p:attrNameLst>
                                          <p:attrName>style.visibility</p:attrName>
                                        </p:attrNameLst>
                                      </p:cBhvr>
                                      <p:to>
                                        <p:strVal val="visible"/>
                                      </p:to>
                                    </p:set>
                                    <p:animEffect transition="in" filter="wipe(left)">
                                      <p:cBhvr>
                                        <p:cTn id="10" dur="500"/>
                                        <p:tgtEl>
                                          <p:spTgt spid="32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1" grpId="0" animBg="1"/>
      <p:bldP spid="3279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Sữa bò tươi sản xuất tại Việt Nam đạt chuẩn thế giới nhờ các yếu tố này đây! - Ảnh 1.">
            <a:extLst>
              <a:ext uri="{FF2B5EF4-FFF2-40B4-BE49-F238E27FC236}">
                <a16:creationId xmlns:a16="http://schemas.microsoft.com/office/drawing/2014/main" id="{CB43B45B-1688-4145-A31A-97F85C8326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1131" y="2674116"/>
            <a:ext cx="2836813" cy="18970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ăn nuôi">
            <a:extLst>
              <a:ext uri="{FF2B5EF4-FFF2-40B4-BE49-F238E27FC236}">
                <a16:creationId xmlns:a16="http://schemas.microsoft.com/office/drawing/2014/main" id="{864C77D7-02F6-4D03-8947-750BA285A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9925" y="2589213"/>
            <a:ext cx="2770505" cy="19956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9A96F6D-5681-40B5-BB0E-079C920614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8808" y="523009"/>
            <a:ext cx="2770505" cy="19150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p:nvPr/>
        </p:nvPicPr>
        <p:blipFill>
          <a:blip r:embed="rId5"/>
          <a:stretch>
            <a:fillRect/>
          </a:stretch>
        </p:blipFill>
        <p:spPr>
          <a:xfrm>
            <a:off x="1212056" y="459013"/>
            <a:ext cx="2822592" cy="1912620"/>
          </a:xfrm>
          <a:prstGeom prst="rect">
            <a:avLst/>
          </a:prstGeom>
        </p:spPr>
      </p:pic>
      <p:sp>
        <p:nvSpPr>
          <p:cNvPr id="6" name="Text Box 5"/>
          <p:cNvSpPr txBox="1"/>
          <p:nvPr/>
        </p:nvSpPr>
        <p:spPr>
          <a:xfrm>
            <a:off x="2318022" y="4623446"/>
            <a:ext cx="5008405" cy="466725"/>
          </a:xfrm>
          <a:prstGeom prst="rect">
            <a:avLst/>
          </a:prstGeom>
          <a:noFill/>
        </p:spPr>
        <p:txBody>
          <a:bodyPr wrap="square" rtlCol="0">
            <a:noAutofit/>
          </a:bodyPr>
          <a:lstStyle/>
          <a:p>
            <a:pPr algn="ctr"/>
            <a:r>
              <a:rPr lang="en-US" altLang="en-GB" sz="2000" b="1" dirty="0" err="1">
                <a:solidFill>
                  <a:srgbClr val="0000FF"/>
                </a:solidFill>
              </a:rPr>
              <a:t>Cung</a:t>
            </a:r>
            <a:r>
              <a:rPr lang="en-US" altLang="en-GB" sz="2000" b="1" dirty="0">
                <a:solidFill>
                  <a:srgbClr val="0000FF"/>
                </a:solidFill>
              </a:rPr>
              <a:t> </a:t>
            </a:r>
            <a:r>
              <a:rPr lang="en-US" altLang="en-GB" sz="2000" b="1" dirty="0" err="1">
                <a:solidFill>
                  <a:srgbClr val="0000FF"/>
                </a:solidFill>
              </a:rPr>
              <a:t>cấp</a:t>
            </a:r>
            <a:r>
              <a:rPr lang="en-US" altLang="en-GB" sz="2000" b="1" dirty="0">
                <a:solidFill>
                  <a:srgbClr val="0000FF"/>
                </a:solidFill>
              </a:rPr>
              <a:t> </a:t>
            </a:r>
            <a:r>
              <a:rPr lang="en-US" altLang="en-GB" sz="2000" b="1" dirty="0" err="1">
                <a:solidFill>
                  <a:srgbClr val="0000FF"/>
                </a:solidFill>
              </a:rPr>
              <a:t>chất</a:t>
            </a:r>
            <a:r>
              <a:rPr lang="en-US" altLang="en-GB" sz="2000" b="1" dirty="0">
                <a:solidFill>
                  <a:srgbClr val="0000FF"/>
                </a:solidFill>
              </a:rPr>
              <a:t> </a:t>
            </a:r>
            <a:r>
              <a:rPr lang="en-US" altLang="en-GB" sz="2000" b="1" dirty="0" err="1">
                <a:solidFill>
                  <a:srgbClr val="0000FF"/>
                </a:solidFill>
              </a:rPr>
              <a:t>hữu</a:t>
            </a:r>
            <a:r>
              <a:rPr lang="en-US" altLang="en-GB" sz="2000" b="1" dirty="0">
                <a:solidFill>
                  <a:srgbClr val="0000FF"/>
                </a:solidFill>
              </a:rPr>
              <a:t> </a:t>
            </a:r>
            <a:r>
              <a:rPr lang="en-US" altLang="en-GB" sz="2000" b="1" dirty="0" err="1">
                <a:solidFill>
                  <a:srgbClr val="0000FF"/>
                </a:solidFill>
              </a:rPr>
              <a:t>cơ</a:t>
            </a:r>
            <a:r>
              <a:rPr lang="en-US" altLang="en-GB" sz="2000" b="1" dirty="0">
                <a:solidFill>
                  <a:srgbClr val="0000FF"/>
                </a:solidFill>
              </a:rPr>
              <a:t> </a:t>
            </a:r>
            <a:r>
              <a:rPr lang="en-US" altLang="en-GB" sz="2000" b="1" dirty="0" err="1">
                <a:solidFill>
                  <a:srgbClr val="0000FF"/>
                </a:solidFill>
              </a:rPr>
              <a:t>cho</a:t>
            </a:r>
            <a:r>
              <a:rPr lang="en-US" altLang="en-GB" sz="2000" b="1" dirty="0">
                <a:solidFill>
                  <a:srgbClr val="0000FF"/>
                </a:solidFill>
              </a:rPr>
              <a:t> </a:t>
            </a:r>
            <a:r>
              <a:rPr lang="en-US" altLang="en-GB" sz="2000" b="1" dirty="0" err="1">
                <a:solidFill>
                  <a:srgbClr val="0000FF"/>
                </a:solidFill>
              </a:rPr>
              <a:t>mọi</a:t>
            </a:r>
            <a:r>
              <a:rPr lang="en-US" altLang="en-GB" sz="2000" b="1" dirty="0">
                <a:solidFill>
                  <a:srgbClr val="0000FF"/>
                </a:solidFill>
              </a:rPr>
              <a:t> </a:t>
            </a:r>
            <a:r>
              <a:rPr lang="en-US" altLang="en-GB" sz="2000" b="1" dirty="0" err="1">
                <a:solidFill>
                  <a:srgbClr val="0000FF"/>
                </a:solidFill>
              </a:rPr>
              <a:t>sinh</a:t>
            </a:r>
            <a:r>
              <a:rPr lang="en-US" altLang="en-GB" sz="2000" b="1" dirty="0">
                <a:solidFill>
                  <a:srgbClr val="0000FF"/>
                </a:solidFill>
              </a:rPr>
              <a:t> </a:t>
            </a:r>
            <a:r>
              <a:rPr lang="en-US" altLang="en-GB" sz="2000" b="1" dirty="0" err="1">
                <a:solidFill>
                  <a:srgbClr val="0000FF"/>
                </a:solidFill>
              </a:rPr>
              <a:t>vật</a:t>
            </a:r>
            <a:endParaRPr lang="en-US" altLang="en-GB" sz="2000" b="1" dirty="0">
              <a:solidFill>
                <a:srgbClr val="0000FF"/>
              </a:solidFill>
            </a:endParaRPr>
          </a:p>
          <a:p>
            <a:pPr algn="ctr"/>
            <a:endParaRPr lang="en-US" altLang="en-GB" sz="2000" b="1" dirty="0">
              <a:solidFill>
                <a:srgbClr val="0000FF"/>
              </a:solidFill>
            </a:endParaRPr>
          </a:p>
        </p:txBody>
      </p:sp>
      <p:pic>
        <p:nvPicPr>
          <p:cNvPr id="1026" name="Picture 2" descr="hoa quả tốt cho người bị suy nhược cơ thể">
            <a:extLst>
              <a:ext uri="{FF2B5EF4-FFF2-40B4-BE49-F238E27FC236}">
                <a16:creationId xmlns:a16="http://schemas.microsoft.com/office/drawing/2014/main" id="{8E76F02C-CC4C-4D4A-AA25-0C9B445E46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70273"/>
            <a:ext cx="7315200" cy="4533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down)">
                                      <p:cBhvr>
                                        <p:cTn id="13" dur="500"/>
                                        <p:tgtEl>
                                          <p:spTgt spid="2050"/>
                                        </p:tgtEl>
                                      </p:cBhvr>
                                    </p:animEffect>
                                  </p:childTnLst>
                                </p:cTn>
                              </p:par>
                              <p:par>
                                <p:cTn id="14" presetID="22" presetClass="entr" presetSubtype="4"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wipe(down)">
                                      <p:cBhvr>
                                        <p:cTn id="16" dur="500"/>
                                        <p:tgtEl>
                                          <p:spTgt spid="2054"/>
                                        </p:tgtEl>
                                      </p:cBhvr>
                                    </p:animEffect>
                                  </p:childTnLst>
                                </p:cTn>
                              </p:par>
                              <p:par>
                                <p:cTn id="17" presetID="22" presetClass="entr" presetSubtype="4"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wipe(down)">
                                      <p:cBhvr>
                                        <p:cTn id="19" dur="500"/>
                                        <p:tgtEl>
                                          <p:spTgt spid="205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left)">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677859" y="3147814"/>
            <a:ext cx="7849051" cy="863843"/>
          </a:xfrm>
          <a:prstGeom prst="rect">
            <a:avLst/>
          </a:prstGeom>
          <a:noFill/>
        </p:spPr>
        <p:txBody>
          <a:bodyPr wrap="square" rtlCol="0">
            <a:noAutofit/>
          </a:bodyPr>
          <a:lstStyle/>
          <a:p>
            <a:pPr algn="ctr"/>
            <a:r>
              <a:rPr lang="en-US" altLang="en-GB" b="1" dirty="0" err="1">
                <a:solidFill>
                  <a:srgbClr val="0000FF"/>
                </a:solidFill>
              </a:rPr>
              <a:t>Trong</a:t>
            </a:r>
            <a:r>
              <a:rPr lang="en-US" altLang="en-GB" b="1" dirty="0">
                <a:solidFill>
                  <a:srgbClr val="0000FF"/>
                </a:solidFill>
              </a:rPr>
              <a:t> </a:t>
            </a:r>
            <a:r>
              <a:rPr lang="en-US" altLang="en-GB" b="1" dirty="0" err="1">
                <a:solidFill>
                  <a:srgbClr val="0000FF"/>
                </a:solidFill>
              </a:rPr>
              <a:t>chuỗi</a:t>
            </a:r>
            <a:r>
              <a:rPr lang="en-US" altLang="en-GB" b="1" dirty="0">
                <a:solidFill>
                  <a:srgbClr val="0000FF"/>
                </a:solidFill>
              </a:rPr>
              <a:t> </a:t>
            </a:r>
            <a:r>
              <a:rPr lang="en-US" altLang="en-GB" b="1" dirty="0" err="1">
                <a:solidFill>
                  <a:srgbClr val="0000FF"/>
                </a:solidFill>
              </a:rPr>
              <a:t>thức</a:t>
            </a:r>
            <a:r>
              <a:rPr lang="en-US" altLang="en-GB" b="1" dirty="0">
                <a:solidFill>
                  <a:srgbClr val="0000FF"/>
                </a:solidFill>
              </a:rPr>
              <a:t> </a:t>
            </a:r>
            <a:r>
              <a:rPr lang="en-US" altLang="en-GB" b="1" dirty="0" err="1">
                <a:solidFill>
                  <a:srgbClr val="0000FF"/>
                </a:solidFill>
              </a:rPr>
              <a:t>ăn</a:t>
            </a:r>
            <a:r>
              <a:rPr lang="en-US" altLang="en-GB" b="1" dirty="0">
                <a:solidFill>
                  <a:srgbClr val="0000FF"/>
                </a:solidFill>
              </a:rPr>
              <a:t> </a:t>
            </a:r>
            <a:r>
              <a:rPr lang="en-US" altLang="en-GB" b="1" dirty="0" err="1">
                <a:solidFill>
                  <a:srgbClr val="0000FF"/>
                </a:solidFill>
              </a:rPr>
              <a:t>tự</a:t>
            </a:r>
            <a:r>
              <a:rPr lang="en-US" altLang="en-GB" b="1" dirty="0">
                <a:solidFill>
                  <a:srgbClr val="0000FF"/>
                </a:solidFill>
              </a:rPr>
              <a:t> </a:t>
            </a:r>
            <a:r>
              <a:rPr lang="en-US" altLang="en-GB" b="1" dirty="0" err="1">
                <a:solidFill>
                  <a:srgbClr val="0000FF"/>
                </a:solidFill>
              </a:rPr>
              <a:t>nhiên</a:t>
            </a:r>
            <a:r>
              <a:rPr lang="en-US" altLang="en-GB" b="1" dirty="0">
                <a:solidFill>
                  <a:srgbClr val="0000FF"/>
                </a:solidFill>
              </a:rPr>
              <a:t>, </a:t>
            </a:r>
            <a:r>
              <a:rPr lang="en-US" altLang="en-GB" b="1" dirty="0" err="1">
                <a:solidFill>
                  <a:srgbClr val="0000FF"/>
                </a:solidFill>
              </a:rPr>
              <a:t>các</a:t>
            </a:r>
            <a:r>
              <a:rPr lang="en-US" altLang="en-GB" b="1" dirty="0">
                <a:solidFill>
                  <a:srgbClr val="0000FF"/>
                </a:solidFill>
              </a:rPr>
              <a:t> </a:t>
            </a:r>
            <a:r>
              <a:rPr lang="en-US" altLang="en-GB" b="1" dirty="0" err="1">
                <a:solidFill>
                  <a:srgbClr val="0000FF"/>
                </a:solidFill>
              </a:rPr>
              <a:t>sinh</a:t>
            </a:r>
            <a:r>
              <a:rPr lang="en-US" altLang="en-GB" b="1" dirty="0">
                <a:solidFill>
                  <a:srgbClr val="0000FF"/>
                </a:solidFill>
              </a:rPr>
              <a:t> </a:t>
            </a:r>
            <a:r>
              <a:rPr lang="en-US" altLang="en-GB" b="1" dirty="0" err="1">
                <a:solidFill>
                  <a:srgbClr val="0000FF"/>
                </a:solidFill>
              </a:rPr>
              <a:t>vật</a:t>
            </a:r>
            <a:r>
              <a:rPr lang="en-US" altLang="en-GB" b="1" dirty="0">
                <a:solidFill>
                  <a:srgbClr val="0000FF"/>
                </a:solidFill>
              </a:rPr>
              <a:t> </a:t>
            </a:r>
            <a:r>
              <a:rPr lang="en-US" altLang="en-GB" b="1" dirty="0" err="1">
                <a:solidFill>
                  <a:srgbClr val="0000FF"/>
                </a:solidFill>
              </a:rPr>
              <a:t>tự</a:t>
            </a:r>
            <a:r>
              <a:rPr lang="en-US" altLang="en-GB" b="1" dirty="0">
                <a:solidFill>
                  <a:srgbClr val="0000FF"/>
                </a:solidFill>
              </a:rPr>
              <a:t> </a:t>
            </a:r>
            <a:r>
              <a:rPr lang="en-US" altLang="en-GB" b="1" dirty="0" err="1">
                <a:solidFill>
                  <a:srgbClr val="0000FF"/>
                </a:solidFill>
              </a:rPr>
              <a:t>dưỡng</a:t>
            </a:r>
            <a:r>
              <a:rPr lang="en-US" altLang="en-GB" b="1" dirty="0">
                <a:solidFill>
                  <a:srgbClr val="0000FF"/>
                </a:solidFill>
              </a:rPr>
              <a:t> </a:t>
            </a:r>
            <a:r>
              <a:rPr lang="en-US" altLang="en-GB" b="1" dirty="0" err="1">
                <a:solidFill>
                  <a:srgbClr val="0000FF"/>
                </a:solidFill>
              </a:rPr>
              <a:t>thông</a:t>
            </a:r>
            <a:r>
              <a:rPr lang="en-US" altLang="en-GB" b="1" dirty="0">
                <a:solidFill>
                  <a:srgbClr val="0000FF"/>
                </a:solidFill>
              </a:rPr>
              <a:t> qua </a:t>
            </a:r>
            <a:br>
              <a:rPr lang="en-US" altLang="en-GB" b="1" dirty="0">
                <a:solidFill>
                  <a:srgbClr val="0000FF"/>
                </a:solidFill>
              </a:rPr>
            </a:br>
            <a:r>
              <a:rPr lang="en-US" altLang="en-GB" b="1" dirty="0" err="1">
                <a:solidFill>
                  <a:srgbClr val="0000FF"/>
                </a:solidFill>
              </a:rPr>
              <a:t>quang</a:t>
            </a:r>
            <a:r>
              <a:rPr lang="en-US" altLang="en-GB" b="1" dirty="0">
                <a:solidFill>
                  <a:srgbClr val="0000FF"/>
                </a:solidFill>
              </a:rPr>
              <a:t> </a:t>
            </a:r>
            <a:r>
              <a:rPr lang="en-US" altLang="en-GB" b="1" dirty="0" err="1">
                <a:solidFill>
                  <a:srgbClr val="0000FF"/>
                </a:solidFill>
              </a:rPr>
              <a:t>hợp</a:t>
            </a:r>
            <a:r>
              <a:rPr lang="en-US" altLang="en-GB" b="1" dirty="0">
                <a:solidFill>
                  <a:srgbClr val="0000FF"/>
                </a:solidFill>
              </a:rPr>
              <a:t> </a:t>
            </a:r>
            <a:r>
              <a:rPr lang="en-US" altLang="en-GB" b="1" dirty="0" err="1">
                <a:solidFill>
                  <a:srgbClr val="0000FF"/>
                </a:solidFill>
              </a:rPr>
              <a:t>tạo</a:t>
            </a:r>
            <a:r>
              <a:rPr lang="en-US" altLang="en-GB" b="1" dirty="0">
                <a:solidFill>
                  <a:srgbClr val="0000FF"/>
                </a:solidFill>
              </a:rPr>
              <a:t> ra </a:t>
            </a:r>
            <a:r>
              <a:rPr lang="en-US" altLang="en-GB" b="1" dirty="0" err="1">
                <a:solidFill>
                  <a:srgbClr val="0000FF"/>
                </a:solidFill>
              </a:rPr>
              <a:t>nguồn</a:t>
            </a:r>
            <a:r>
              <a:rPr lang="en-US" altLang="en-GB" b="1" dirty="0">
                <a:solidFill>
                  <a:srgbClr val="0000FF"/>
                </a:solidFill>
              </a:rPr>
              <a:t> </a:t>
            </a:r>
            <a:r>
              <a:rPr lang="en-US" altLang="en-GB" b="1" dirty="0" err="1">
                <a:solidFill>
                  <a:srgbClr val="0000FF"/>
                </a:solidFill>
              </a:rPr>
              <a:t>thức</a:t>
            </a:r>
            <a:r>
              <a:rPr lang="en-US" altLang="en-GB" b="1" dirty="0">
                <a:solidFill>
                  <a:srgbClr val="0000FF"/>
                </a:solidFill>
              </a:rPr>
              <a:t> </a:t>
            </a:r>
            <a:r>
              <a:rPr lang="en-US" altLang="en-GB" b="1" dirty="0" err="1">
                <a:solidFill>
                  <a:srgbClr val="0000FF"/>
                </a:solidFill>
              </a:rPr>
              <a:t>ăn</a:t>
            </a:r>
            <a:r>
              <a:rPr lang="en-US" altLang="en-GB" b="1" dirty="0">
                <a:solidFill>
                  <a:srgbClr val="0000FF"/>
                </a:solidFill>
              </a:rPr>
              <a:t> </a:t>
            </a:r>
            <a:r>
              <a:rPr lang="en-US" altLang="en-GB" b="1" dirty="0" err="1">
                <a:solidFill>
                  <a:srgbClr val="0000FF"/>
                </a:solidFill>
              </a:rPr>
              <a:t>cho</a:t>
            </a:r>
            <a:r>
              <a:rPr lang="en-US" altLang="en-GB" b="1" dirty="0">
                <a:solidFill>
                  <a:srgbClr val="0000FF"/>
                </a:solidFill>
              </a:rPr>
              <a:t> </a:t>
            </a:r>
            <a:r>
              <a:rPr lang="en-US" altLang="en-GB" b="1" dirty="0" err="1">
                <a:solidFill>
                  <a:srgbClr val="0000FF"/>
                </a:solidFill>
              </a:rPr>
              <a:t>nhiều</a:t>
            </a:r>
            <a:r>
              <a:rPr lang="en-US" altLang="en-GB" b="1" dirty="0">
                <a:solidFill>
                  <a:srgbClr val="0000FF"/>
                </a:solidFill>
              </a:rPr>
              <a:t> </a:t>
            </a:r>
            <a:r>
              <a:rPr lang="en-US" altLang="en-GB" b="1" dirty="0" err="1">
                <a:solidFill>
                  <a:srgbClr val="0000FF"/>
                </a:solidFill>
              </a:rPr>
              <a:t>sinh</a:t>
            </a:r>
            <a:r>
              <a:rPr lang="en-US" altLang="en-GB" b="1" dirty="0">
                <a:solidFill>
                  <a:srgbClr val="0000FF"/>
                </a:solidFill>
              </a:rPr>
              <a:t> </a:t>
            </a:r>
            <a:r>
              <a:rPr lang="en-US" altLang="en-GB" b="1" dirty="0" err="1">
                <a:solidFill>
                  <a:srgbClr val="0000FF"/>
                </a:solidFill>
              </a:rPr>
              <a:t>vật</a:t>
            </a:r>
            <a:r>
              <a:rPr lang="en-US" altLang="en-GB" b="1" dirty="0">
                <a:solidFill>
                  <a:srgbClr val="0000FF"/>
                </a:solidFill>
              </a:rPr>
              <a:t> </a:t>
            </a:r>
            <a:r>
              <a:rPr lang="en-US" altLang="en-GB" b="1" dirty="0" err="1">
                <a:solidFill>
                  <a:srgbClr val="0000FF"/>
                </a:solidFill>
              </a:rPr>
              <a:t>khác</a:t>
            </a:r>
            <a:r>
              <a:rPr lang="en-US" altLang="en-GB" b="1" dirty="0">
                <a:solidFill>
                  <a:srgbClr val="0000FF"/>
                </a:solidFill>
              </a:rPr>
              <a:t>.</a:t>
            </a:r>
          </a:p>
        </p:txBody>
      </p:sp>
      <p:pic>
        <p:nvPicPr>
          <p:cNvPr id="2" name="Picture 1"/>
          <p:cNvPicPr/>
          <p:nvPr/>
        </p:nvPicPr>
        <p:blipFill>
          <a:blip r:embed="rId2"/>
          <a:stretch>
            <a:fillRect/>
          </a:stretch>
        </p:blipFill>
        <p:spPr>
          <a:xfrm>
            <a:off x="647474" y="951570"/>
            <a:ext cx="7849051" cy="2088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F8178E5-9445-4981-95FC-E678999A5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339502"/>
            <a:ext cx="7867650" cy="4095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E140553-16AA-441B-96D1-D66F0B46676D}"/>
              </a:ext>
            </a:extLst>
          </p:cNvPr>
          <p:cNvSpPr/>
          <p:nvPr/>
        </p:nvSpPr>
        <p:spPr>
          <a:xfrm>
            <a:off x="1722502" y="4515966"/>
            <a:ext cx="5698996" cy="369332"/>
          </a:xfrm>
          <a:prstGeom prst="rect">
            <a:avLst/>
          </a:prstGeom>
        </p:spPr>
        <p:txBody>
          <a:bodyPr wrap="none">
            <a:spAutoFit/>
          </a:bodyPr>
          <a:lstStyle/>
          <a:p>
            <a:r>
              <a:rPr lang="en-US" b="1" dirty="0" err="1">
                <a:solidFill>
                  <a:srgbClr val="0000FF"/>
                </a:solidFill>
                <a:latin typeface="+mn-lt"/>
                <a:ea typeface="Calibri" panose="020F0502020204030204" pitchFamily="34" charset="0"/>
              </a:rPr>
              <a:t>Cung</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cấp</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nguyên</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liệu</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cho</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các</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ngành</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công</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nghiệp</a:t>
            </a:r>
            <a:endParaRPr lang="en-US" b="1" dirty="0">
              <a:solidFill>
                <a:srgbClr val="0000FF"/>
              </a:solidFill>
              <a:latin typeface="+mn-lt"/>
            </a:endParaRPr>
          </a:p>
        </p:txBody>
      </p:sp>
    </p:spTree>
    <p:extLst>
      <p:ext uri="{BB962C8B-B14F-4D97-AF65-F5344CB8AC3E}">
        <p14:creationId xmlns:p14="http://schemas.microsoft.com/office/powerpoint/2010/main" val="6845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ầu cọ và các nhiên liệu sinh học từ tự nhiên - Ảnh 3">
            <a:extLst>
              <a:ext uri="{FF2B5EF4-FFF2-40B4-BE49-F238E27FC236}">
                <a16:creationId xmlns:a16="http://schemas.microsoft.com/office/drawing/2014/main" id="{74366803-6D03-417C-AE79-AA00D9172B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9436" y="379408"/>
            <a:ext cx="2700000" cy="17872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ầu cọ và các nhiên liệu sinh học từ tự nhiên - Ảnh 4">
            <a:extLst>
              <a:ext uri="{FF2B5EF4-FFF2-40B4-BE49-F238E27FC236}">
                <a16:creationId xmlns:a16="http://schemas.microsoft.com/office/drawing/2014/main" id="{E28D8085-496F-4A1D-9068-BAFDA35352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6205" y="379408"/>
            <a:ext cx="2700000" cy="17872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ầu cọ và các nhiên liệu sinh học từ tự nhiên - Ảnh 5">
            <a:extLst>
              <a:ext uri="{FF2B5EF4-FFF2-40B4-BE49-F238E27FC236}">
                <a16:creationId xmlns:a16="http://schemas.microsoft.com/office/drawing/2014/main" id="{7FEFF41F-B7B3-43E9-8977-F98C59201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356" y="2387485"/>
            <a:ext cx="3710849" cy="19858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B95AB2E-5185-4631-8BF1-143B1E629402}"/>
              </a:ext>
            </a:extLst>
          </p:cNvPr>
          <p:cNvSpPr/>
          <p:nvPr/>
        </p:nvSpPr>
        <p:spPr>
          <a:xfrm>
            <a:off x="3230165" y="4414913"/>
            <a:ext cx="2377574" cy="369332"/>
          </a:xfrm>
          <a:prstGeom prst="rect">
            <a:avLst/>
          </a:prstGeom>
        </p:spPr>
        <p:txBody>
          <a:bodyPr wrap="none">
            <a:spAutoFit/>
          </a:bodyPr>
          <a:lstStyle/>
          <a:p>
            <a:r>
              <a:rPr lang="en-US" b="1" dirty="0" err="1">
                <a:solidFill>
                  <a:srgbClr val="0000FF"/>
                </a:solidFill>
                <a:latin typeface="+mn-lt"/>
                <a:ea typeface="Calibri" panose="020F0502020204030204" pitchFamily="34" charset="0"/>
              </a:rPr>
              <a:t>Cung</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cấp</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nhiên</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liệu</a:t>
            </a:r>
            <a:endParaRPr lang="en-US" b="1" dirty="0">
              <a:solidFill>
                <a:srgbClr val="0000FF"/>
              </a:solidFill>
              <a:latin typeface="+mn-lt"/>
            </a:endParaRPr>
          </a:p>
        </p:txBody>
      </p:sp>
    </p:spTree>
    <p:extLst>
      <p:ext uri="{BB962C8B-B14F-4D97-AF65-F5344CB8AC3E}">
        <p14:creationId xmlns:p14="http://schemas.microsoft.com/office/powerpoint/2010/main" val="1050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par>
                                <p:cTn id="8" presetID="22" presetClass="entr" presetSubtype="2"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wipe(right)">
                                      <p:cBhvr>
                                        <p:cTn id="10" dur="500"/>
                                        <p:tgtEl>
                                          <p:spTgt spid="4100"/>
                                        </p:tgtEl>
                                      </p:cBhvr>
                                    </p:animEffect>
                                  </p:childTnLst>
                                </p:cTn>
                              </p:par>
                              <p:par>
                                <p:cTn id="11" presetID="22" presetClass="entr" presetSubtype="4"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wipe(down)">
                                      <p:cBhvr>
                                        <p:cTn id="13" dur="500"/>
                                        <p:tgtEl>
                                          <p:spTgt spid="410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p:nvPr/>
        </p:nvSpPr>
        <p:spPr>
          <a:xfrm>
            <a:off x="1476375" y="0"/>
            <a:ext cx="5903913" cy="554038"/>
          </a:xfrm>
          <a:prstGeom prst="rect">
            <a:avLst/>
          </a:prstGeom>
          <a:noFill/>
          <a:ln w="9525">
            <a:noFill/>
          </a:ln>
        </p:spPr>
        <p:txBody>
          <a:bodyPr anchor="t" anchorCtr="0">
            <a:spAutoFit/>
          </a:bodyPr>
          <a:lstStyle/>
          <a:p>
            <a:pPr algn="ctr">
              <a:spcBef>
                <a:spcPct val="50000"/>
              </a:spcBef>
            </a:pPr>
            <a:r>
              <a:rPr lang="en-US" altLang="en-US" sz="3000" b="1" dirty="0">
                <a:solidFill>
                  <a:srgbClr val="FF0000"/>
                </a:solidFill>
                <a:latin typeface="Times New Roman" panose="02020603050405020304" pitchFamily="18" charset="0"/>
              </a:rPr>
              <a:t>   </a:t>
            </a:r>
          </a:p>
        </p:txBody>
      </p:sp>
      <p:sp>
        <p:nvSpPr>
          <p:cNvPr id="16386" name="Text Box 4"/>
          <p:cNvSpPr txBox="1"/>
          <p:nvPr/>
        </p:nvSpPr>
        <p:spPr>
          <a:xfrm>
            <a:off x="0" y="950913"/>
            <a:ext cx="5651500" cy="400050"/>
          </a:xfrm>
          <a:prstGeom prst="rect">
            <a:avLst/>
          </a:prstGeom>
          <a:noFill/>
          <a:ln w="9525">
            <a:noFill/>
          </a:ln>
        </p:spPr>
        <p:txBody>
          <a:bodyPr anchor="t" anchorCtr="0">
            <a:spAutoFit/>
          </a:bodyPr>
          <a:lstStyle/>
          <a:p>
            <a:pPr>
              <a:spcBef>
                <a:spcPct val="50000"/>
              </a:spcBef>
            </a:pPr>
            <a:r>
              <a:rPr lang="en-US" altLang="en-US" sz="2000" b="1" dirty="0">
                <a:solidFill>
                  <a:srgbClr val="0000FF"/>
                </a:solidFill>
                <a:latin typeface="Times New Roman" panose="02020603050405020304" pitchFamily="18" charset="0"/>
              </a:rPr>
              <a:t>   </a:t>
            </a:r>
            <a:endParaRPr lang="en-US" altLang="en-US" sz="2400" b="1" u="sng" dirty="0">
              <a:solidFill>
                <a:srgbClr val="0000FF"/>
              </a:solidFill>
              <a:latin typeface="Times New Roman" panose="02020603050405020304" pitchFamily="18" charset="0"/>
            </a:endParaRPr>
          </a:p>
        </p:txBody>
      </p:sp>
      <p:sp>
        <p:nvSpPr>
          <p:cNvPr id="16387" name="Rectangle 5"/>
          <p:cNvSpPr/>
          <p:nvPr/>
        </p:nvSpPr>
        <p:spPr>
          <a:xfrm>
            <a:off x="755650" y="1276350"/>
            <a:ext cx="439738" cy="461963"/>
          </a:xfrm>
          <a:prstGeom prst="rect">
            <a:avLst/>
          </a:prstGeom>
          <a:noFill/>
          <a:ln w="9525">
            <a:noFill/>
          </a:ln>
        </p:spPr>
        <p:txBody>
          <a:bodyPr wrap="none" anchor="t" anchorCtr="0">
            <a:spAutoFit/>
          </a:bodyPr>
          <a:lstStyle/>
          <a:p>
            <a:r>
              <a:rPr lang="en-US" altLang="en-US" sz="2400" b="1" dirty="0">
                <a:solidFill>
                  <a:srgbClr val="0000FF"/>
                </a:solidFill>
                <a:latin typeface="Arial" panose="020B0604020202020204" pitchFamily="34" charset="0"/>
              </a:rPr>
              <a:t>   </a:t>
            </a:r>
            <a:endParaRPr lang="en-US" altLang="en-US" sz="2400" b="1" u="sng" dirty="0">
              <a:solidFill>
                <a:srgbClr val="0000FF"/>
              </a:solidFill>
              <a:latin typeface="Times New Roman" panose="02020603050405020304" pitchFamily="18" charset="0"/>
            </a:endParaRPr>
          </a:p>
        </p:txBody>
      </p:sp>
      <p:sp>
        <p:nvSpPr>
          <p:cNvPr id="16389" name="AutoShape 8" descr="Bài 34: Thực vật trang 115, 116, 117, 118, 119 Khoa học tự nhiên lớp 6 KNTT"/>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16390" name="AutoShape 10" descr="Bài 34: Thực vật trang 115, 116, 117, 118, 119 Khoa học tự nhiên lớp 6 KNTT"/>
          <p:cNvSpPr>
            <a:spLocks noChangeAspect="1"/>
          </p:cNvSpPr>
          <p:nvPr/>
        </p:nvSpPr>
        <p:spPr>
          <a:xfrm>
            <a:off x="155575" y="34925"/>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16391" name="AutoShape 12" descr="Hình nền : thiên nhiên, nhiếp ảnh, thực vật, Hệ thực vật, Blomma, Malmo,  Exif mô hình canoneos760d, Quốc gia địa lý, Máy ảnh làm canon, Tốc độ, Máy  ảnh mô hình"/>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16392" name="AutoShape 14" descr="Hình nền : thiên nhiên, nhiếp ảnh, thực vật, Hệ thực vật, Blomma, Malmo,  Exif mô hình canoneos760d, Quốc gia địa lý, Máy ảnh làm canon, Tốc độ, Máy  ảnh mô hình"/>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16393" name="AutoShape 16" descr="Hình nền : Bồ công anh, thực vật, hoa, Lông cừu 1920x1200 - CoolWallpapers  - 674065 - Hình nền đẹp hd - WallHere"/>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16394" name="AutoShape 18" descr="Hình nền : Bồ công anh, thực vật, hoa, Lông cừu 1920x1200 - CoolWallpapers  - 674065 - Hình nền đẹp hd - WallHere"/>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pic>
        <p:nvPicPr>
          <p:cNvPr id="12" name="Picture 4">
            <a:extLst>
              <a:ext uri="{FF2B5EF4-FFF2-40B4-BE49-F238E27FC236}">
                <a16:creationId xmlns:a16="http://schemas.microsoft.com/office/drawing/2014/main" id="{D69365BA-1172-4AAC-A0D2-27617B574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438" y="145366"/>
            <a:ext cx="6867123" cy="4852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10;Cây tía tô&#10;">
            <a:extLst>
              <a:ext uri="{FF2B5EF4-FFF2-40B4-BE49-F238E27FC236}">
                <a16:creationId xmlns:a16="http://schemas.microsoft.com/office/drawing/2014/main" id="{24664B44-8F14-47FE-9D27-C907124AC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903" y="2540827"/>
            <a:ext cx="3241413" cy="220168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Loại thuốc quý mọc như cỏ dại, khắp Việt Nam nơi đâu cũng có - 1">
            <a:extLst>
              <a:ext uri="{FF2B5EF4-FFF2-40B4-BE49-F238E27FC236}">
                <a16:creationId xmlns:a16="http://schemas.microsoft.com/office/drawing/2014/main" id="{25195EAA-F274-47BC-899B-3FC1638156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683" y="223026"/>
            <a:ext cx="3239270" cy="22016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4D20C72-6E94-40EC-B440-7E9BE7FD1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683" y="2540827"/>
            <a:ext cx="3239270" cy="220169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AD873CD7-5E78-4376-B402-6BA1BFFADE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1903" y="223026"/>
            <a:ext cx="3239269" cy="2201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C7BDA05-B340-4CE8-A147-C068E57F9DA3}"/>
              </a:ext>
            </a:extLst>
          </p:cNvPr>
          <p:cNvSpPr/>
          <p:nvPr/>
        </p:nvSpPr>
        <p:spPr>
          <a:xfrm>
            <a:off x="2682104" y="4734191"/>
            <a:ext cx="3744416" cy="369332"/>
          </a:xfrm>
          <a:prstGeom prst="rect">
            <a:avLst/>
          </a:prstGeom>
        </p:spPr>
        <p:txBody>
          <a:bodyPr wrap="square">
            <a:spAutoFit/>
          </a:bodyPr>
          <a:lstStyle/>
          <a:p>
            <a:pPr algn="ctr"/>
            <a:r>
              <a:rPr lang="en-US" b="1" dirty="0" err="1">
                <a:solidFill>
                  <a:srgbClr val="0000FF"/>
                </a:solidFill>
                <a:latin typeface="+mn-lt"/>
                <a:ea typeface="Calibri" panose="020F0502020204030204" pitchFamily="34" charset="0"/>
              </a:rPr>
              <a:t>Cung</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cấp</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thuốc</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chữa</a:t>
            </a:r>
            <a:r>
              <a:rPr lang="en-US" b="1" dirty="0">
                <a:solidFill>
                  <a:srgbClr val="0000FF"/>
                </a:solidFill>
                <a:latin typeface="+mn-lt"/>
                <a:ea typeface="Calibri" panose="020F0502020204030204" pitchFamily="34" charset="0"/>
              </a:rPr>
              <a:t> </a:t>
            </a:r>
            <a:r>
              <a:rPr lang="en-US" b="1" dirty="0" err="1">
                <a:solidFill>
                  <a:srgbClr val="0000FF"/>
                </a:solidFill>
                <a:latin typeface="+mn-lt"/>
                <a:ea typeface="Calibri" panose="020F0502020204030204" pitchFamily="34" charset="0"/>
              </a:rPr>
              <a:t>bệnh</a:t>
            </a:r>
            <a:endParaRPr lang="en-US" b="1" dirty="0">
              <a:solidFill>
                <a:srgbClr val="0000FF"/>
              </a:solidFill>
              <a:latin typeface="+mn-lt"/>
            </a:endParaRPr>
          </a:p>
        </p:txBody>
      </p:sp>
      <p:sp>
        <p:nvSpPr>
          <p:cNvPr id="3" name="TextBox 2">
            <a:extLst>
              <a:ext uri="{FF2B5EF4-FFF2-40B4-BE49-F238E27FC236}">
                <a16:creationId xmlns:a16="http://schemas.microsoft.com/office/drawing/2014/main" id="{787166BE-4A17-46A5-83EE-67E3746D16AF}"/>
              </a:ext>
            </a:extLst>
          </p:cNvPr>
          <p:cNvSpPr txBox="1"/>
          <p:nvPr/>
        </p:nvSpPr>
        <p:spPr>
          <a:xfrm>
            <a:off x="2771801" y="2052100"/>
            <a:ext cx="1368152" cy="369332"/>
          </a:xfrm>
          <a:prstGeom prst="rect">
            <a:avLst/>
          </a:prstGeom>
          <a:solidFill>
            <a:srgbClr val="FF00FF"/>
          </a:solidFill>
        </p:spPr>
        <p:txBody>
          <a:bodyPr wrap="square" rtlCol="0">
            <a:spAutoFit/>
          </a:bodyPr>
          <a:lstStyle/>
          <a:p>
            <a:r>
              <a:rPr lang="en-US" dirty="0" err="1"/>
              <a:t>Cây</a:t>
            </a:r>
            <a:r>
              <a:rPr lang="en-US" dirty="0"/>
              <a:t> </a:t>
            </a:r>
            <a:r>
              <a:rPr lang="en-US" dirty="0" err="1"/>
              <a:t>mã</a:t>
            </a:r>
            <a:r>
              <a:rPr lang="en-US" dirty="0"/>
              <a:t> </a:t>
            </a:r>
            <a:r>
              <a:rPr lang="en-US" dirty="0" err="1"/>
              <a:t>đề</a:t>
            </a:r>
            <a:endParaRPr lang="en-US" dirty="0"/>
          </a:p>
        </p:txBody>
      </p:sp>
      <p:sp>
        <p:nvSpPr>
          <p:cNvPr id="8" name="TextBox 7">
            <a:extLst>
              <a:ext uri="{FF2B5EF4-FFF2-40B4-BE49-F238E27FC236}">
                <a16:creationId xmlns:a16="http://schemas.microsoft.com/office/drawing/2014/main" id="{F95D0B90-F3E6-4996-8A22-A81B1635757A}"/>
              </a:ext>
            </a:extLst>
          </p:cNvPr>
          <p:cNvSpPr txBox="1"/>
          <p:nvPr/>
        </p:nvSpPr>
        <p:spPr>
          <a:xfrm>
            <a:off x="6660232" y="2052100"/>
            <a:ext cx="1583084" cy="369332"/>
          </a:xfrm>
          <a:prstGeom prst="rect">
            <a:avLst/>
          </a:prstGeom>
          <a:solidFill>
            <a:srgbClr val="FF00FF"/>
          </a:solidFill>
        </p:spPr>
        <p:txBody>
          <a:bodyPr wrap="square" rtlCol="0">
            <a:spAutoFit/>
          </a:bodyPr>
          <a:lstStyle/>
          <a:p>
            <a:r>
              <a:rPr lang="en-US" dirty="0" err="1"/>
              <a:t>Cây</a:t>
            </a:r>
            <a:r>
              <a:rPr lang="en-US" dirty="0"/>
              <a:t> </a:t>
            </a:r>
            <a:r>
              <a:rPr lang="en-US" dirty="0" err="1"/>
              <a:t>ngải</a:t>
            </a:r>
            <a:r>
              <a:rPr lang="en-US" dirty="0"/>
              <a:t> </a:t>
            </a:r>
            <a:r>
              <a:rPr lang="en-US" dirty="0" err="1"/>
              <a:t>cứu</a:t>
            </a:r>
            <a:endParaRPr lang="en-US" dirty="0"/>
          </a:p>
        </p:txBody>
      </p:sp>
      <p:sp>
        <p:nvSpPr>
          <p:cNvPr id="9" name="TextBox 8">
            <a:extLst>
              <a:ext uri="{FF2B5EF4-FFF2-40B4-BE49-F238E27FC236}">
                <a16:creationId xmlns:a16="http://schemas.microsoft.com/office/drawing/2014/main" id="{D916B51F-D651-495B-A35C-1ECC6D6271A0}"/>
              </a:ext>
            </a:extLst>
          </p:cNvPr>
          <p:cNvSpPr txBox="1"/>
          <p:nvPr/>
        </p:nvSpPr>
        <p:spPr>
          <a:xfrm>
            <a:off x="2448392" y="4373242"/>
            <a:ext cx="1691561" cy="369332"/>
          </a:xfrm>
          <a:prstGeom prst="rect">
            <a:avLst/>
          </a:prstGeom>
          <a:solidFill>
            <a:srgbClr val="FF00FF"/>
          </a:solidFill>
        </p:spPr>
        <p:txBody>
          <a:bodyPr wrap="square" rtlCol="0">
            <a:spAutoFit/>
          </a:bodyPr>
          <a:lstStyle/>
          <a:p>
            <a:r>
              <a:rPr lang="en-US" dirty="0" err="1"/>
              <a:t>Cây</a:t>
            </a:r>
            <a:r>
              <a:rPr lang="en-US" dirty="0"/>
              <a:t> </a:t>
            </a:r>
            <a:r>
              <a:rPr lang="en-US" dirty="0" err="1"/>
              <a:t>đinh</a:t>
            </a:r>
            <a:r>
              <a:rPr lang="en-US" dirty="0"/>
              <a:t> </a:t>
            </a:r>
            <a:r>
              <a:rPr lang="en-US" dirty="0" err="1"/>
              <a:t>lăng</a:t>
            </a:r>
            <a:endParaRPr lang="en-US" dirty="0"/>
          </a:p>
        </p:txBody>
      </p:sp>
      <p:sp>
        <p:nvSpPr>
          <p:cNvPr id="10" name="TextBox 9">
            <a:extLst>
              <a:ext uri="{FF2B5EF4-FFF2-40B4-BE49-F238E27FC236}">
                <a16:creationId xmlns:a16="http://schemas.microsoft.com/office/drawing/2014/main" id="{79EECDFD-DA2D-4550-891B-0F6F11D53D79}"/>
              </a:ext>
            </a:extLst>
          </p:cNvPr>
          <p:cNvSpPr txBox="1"/>
          <p:nvPr/>
        </p:nvSpPr>
        <p:spPr>
          <a:xfrm>
            <a:off x="7019180" y="4371950"/>
            <a:ext cx="1224136" cy="369332"/>
          </a:xfrm>
          <a:prstGeom prst="rect">
            <a:avLst/>
          </a:prstGeom>
          <a:solidFill>
            <a:srgbClr val="FF00FF"/>
          </a:solidFill>
        </p:spPr>
        <p:txBody>
          <a:bodyPr wrap="square" rtlCol="0">
            <a:spAutoFit/>
          </a:bodyPr>
          <a:lstStyle/>
          <a:p>
            <a:r>
              <a:rPr lang="en-US" dirty="0" err="1"/>
              <a:t>Cây</a:t>
            </a:r>
            <a:r>
              <a:rPr lang="en-US" dirty="0"/>
              <a:t> </a:t>
            </a:r>
            <a:r>
              <a:rPr lang="en-US" dirty="0" err="1"/>
              <a:t>tía</a:t>
            </a:r>
            <a:r>
              <a:rPr lang="en-US" dirty="0"/>
              <a:t> </a:t>
            </a:r>
            <a:r>
              <a:rPr lang="en-US" dirty="0" err="1"/>
              <a:t>tô</a:t>
            </a:r>
            <a:endParaRPr lang="en-US" dirty="0"/>
          </a:p>
        </p:txBody>
      </p:sp>
    </p:spTree>
    <p:extLst>
      <p:ext uri="{BB962C8B-B14F-4D97-AF65-F5344CB8AC3E}">
        <p14:creationId xmlns:p14="http://schemas.microsoft.com/office/powerpoint/2010/main" val="139748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left)">
                                      <p:cBhvr>
                                        <p:cTn id="10" dur="500"/>
                                        <p:tgtEl>
                                          <p:spTgt spid="5122"/>
                                        </p:tgtEl>
                                      </p:cBhvr>
                                    </p:animEffect>
                                  </p:childTnLst>
                                </p:cTn>
                              </p:par>
                              <p:par>
                                <p:cTn id="11" presetID="22" presetClass="entr" presetSubtype="2" fill="hold" nodeType="withEffect">
                                  <p:stCondLst>
                                    <p:cond delay="0"/>
                                  </p:stCondLst>
                                  <p:childTnLst>
                                    <p:set>
                                      <p:cBhvr>
                                        <p:cTn id="12" dur="1" fill="hold">
                                          <p:stCondLst>
                                            <p:cond delay="0"/>
                                          </p:stCondLst>
                                        </p:cTn>
                                        <p:tgtEl>
                                          <p:spTgt spid="5130"/>
                                        </p:tgtEl>
                                        <p:attrNameLst>
                                          <p:attrName>style.visibility</p:attrName>
                                        </p:attrNameLst>
                                      </p:cBhvr>
                                      <p:to>
                                        <p:strVal val="visible"/>
                                      </p:to>
                                    </p:set>
                                    <p:animEffect transition="in" filter="wipe(right)">
                                      <p:cBhvr>
                                        <p:cTn id="13" dur="500"/>
                                        <p:tgtEl>
                                          <p:spTgt spid="5130"/>
                                        </p:tgtEl>
                                      </p:cBhvr>
                                    </p:animEffect>
                                  </p:childTnLst>
                                </p:cTn>
                              </p:par>
                              <p:par>
                                <p:cTn id="14" presetID="22" presetClass="entr" presetSubtype="4"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Effect transition="in" filter="wipe(down)">
                                      <p:cBhvr>
                                        <p:cTn id="16" dur="500"/>
                                        <p:tgtEl>
                                          <p:spTgt spid="5126"/>
                                        </p:tgtEl>
                                      </p:cBhvr>
                                    </p:animEffect>
                                  </p:childTnLst>
                                </p:cTn>
                              </p:par>
                              <p:par>
                                <p:cTn id="17" presetID="2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a:extLst>
              <a:ext uri="{FF2B5EF4-FFF2-40B4-BE49-F238E27FC236}">
                <a16:creationId xmlns:a16="http://schemas.microsoft.com/office/drawing/2014/main" id="{36C9C989-8A10-4400-82B5-4441A7099C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68"/>
          <a:stretch/>
        </p:blipFill>
        <p:spPr bwMode="auto">
          <a:xfrm>
            <a:off x="497330" y="699542"/>
            <a:ext cx="2902842" cy="327409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Vọoc chà vá chân nâu tại bán đảo Sơn Trà, TP Đà Nẵng. Bán đảo Sơn Trà là địa điểm dễ dàng nhìn thấy vọoc chà vá chân nâu trong tự nhiên- Ảnh: NGUYỄN TRƯỜNG SINH">
            <a:extLst>
              <a:ext uri="{FF2B5EF4-FFF2-40B4-BE49-F238E27FC236}">
                <a16:creationId xmlns:a16="http://schemas.microsoft.com/office/drawing/2014/main" id="{3E475572-8726-4F3D-B1DA-58EBDC587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699542"/>
            <a:ext cx="4948340" cy="32740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906054-0090-430D-8EF6-04A2CFACE7D2}"/>
              </a:ext>
            </a:extLst>
          </p:cNvPr>
          <p:cNvSpPr/>
          <p:nvPr/>
        </p:nvSpPr>
        <p:spPr>
          <a:xfrm>
            <a:off x="1564466" y="4082490"/>
            <a:ext cx="5776581" cy="394210"/>
          </a:xfrm>
          <a:prstGeom prst="rect">
            <a:avLst/>
          </a:prstGeom>
        </p:spPr>
        <p:txBody>
          <a:bodyPr wrap="none">
            <a:spAutoFit/>
          </a:bodyPr>
          <a:lstStyle/>
          <a:p>
            <a:pPr marL="30480" marR="30480" algn="just">
              <a:lnSpc>
                <a:spcPct val="120000"/>
              </a:lnSpc>
              <a:spcAft>
                <a:spcPts val="0"/>
              </a:spcAft>
            </a:pPr>
            <a:r>
              <a:rPr lang="en-US" b="1" dirty="0">
                <a:solidFill>
                  <a:srgbClr val="0000FF"/>
                </a:solidFill>
                <a:cs typeface="Arial" panose="020B0604020202020204" pitchFamily="34" charset="0"/>
              </a:rPr>
              <a:t>C</a:t>
            </a:r>
            <a:r>
              <a:rPr lang="vi-VN" b="1" dirty="0">
                <a:solidFill>
                  <a:srgbClr val="0000FF"/>
                </a:solidFill>
                <a:cs typeface="Arial" panose="020B0604020202020204" pitchFamily="34" charset="0"/>
              </a:rPr>
              <a:t>ung cấp nơi ở</a:t>
            </a:r>
            <a:r>
              <a:rPr lang="en-US" b="1" dirty="0">
                <a:solidFill>
                  <a:srgbClr val="0000FF"/>
                </a:solidFill>
                <a:cs typeface="Arial" panose="020B0604020202020204" pitchFamily="34" charset="0"/>
              </a:rPr>
              <a:t>, </a:t>
            </a:r>
            <a:r>
              <a:rPr lang="en-US" b="1" dirty="0" err="1">
                <a:solidFill>
                  <a:srgbClr val="0000FF"/>
                </a:solidFill>
                <a:cs typeface="Arial" panose="020B0604020202020204" pitchFamily="34" charset="0"/>
              </a:rPr>
              <a:t>nơi</a:t>
            </a:r>
            <a:r>
              <a:rPr lang="en-US" b="1" dirty="0">
                <a:solidFill>
                  <a:srgbClr val="0000FF"/>
                </a:solidFill>
                <a:cs typeface="Arial" panose="020B0604020202020204" pitchFamily="34" charset="0"/>
              </a:rPr>
              <a:t> </a:t>
            </a:r>
            <a:r>
              <a:rPr lang="en-US" b="1" dirty="0" err="1">
                <a:solidFill>
                  <a:srgbClr val="0000FF"/>
                </a:solidFill>
                <a:cs typeface="Arial" panose="020B0604020202020204" pitchFamily="34" charset="0"/>
              </a:rPr>
              <a:t>sinh</a:t>
            </a:r>
            <a:r>
              <a:rPr lang="en-US" b="1" dirty="0">
                <a:solidFill>
                  <a:srgbClr val="0000FF"/>
                </a:solidFill>
                <a:cs typeface="Arial" panose="020B0604020202020204" pitchFamily="34" charset="0"/>
              </a:rPr>
              <a:t> </a:t>
            </a:r>
            <a:r>
              <a:rPr lang="en-US" b="1" dirty="0" err="1">
                <a:solidFill>
                  <a:srgbClr val="0000FF"/>
                </a:solidFill>
                <a:cs typeface="Arial" panose="020B0604020202020204" pitchFamily="34" charset="0"/>
              </a:rPr>
              <a:t>sản</a:t>
            </a:r>
            <a:r>
              <a:rPr lang="vi-VN" b="1" dirty="0">
                <a:solidFill>
                  <a:srgbClr val="0000FF"/>
                </a:solidFill>
                <a:cs typeface="Arial" panose="020B0604020202020204" pitchFamily="34" charset="0"/>
              </a:rPr>
              <a:t> </a:t>
            </a:r>
            <a:r>
              <a:rPr lang="en-US" b="1" dirty="0" err="1">
                <a:solidFill>
                  <a:srgbClr val="0000FF"/>
                </a:solidFill>
                <a:cs typeface="Arial" panose="020B0604020202020204" pitchFamily="34" charset="0"/>
              </a:rPr>
              <a:t>cho</a:t>
            </a:r>
            <a:r>
              <a:rPr lang="en-US" b="1" dirty="0">
                <a:solidFill>
                  <a:srgbClr val="0000FF"/>
                </a:solidFill>
                <a:cs typeface="Arial" panose="020B0604020202020204" pitchFamily="34" charset="0"/>
              </a:rPr>
              <a:t> </a:t>
            </a:r>
            <a:r>
              <a:rPr lang="en-US" b="1" dirty="0" err="1">
                <a:solidFill>
                  <a:srgbClr val="0000FF"/>
                </a:solidFill>
                <a:cs typeface="Arial" panose="020B0604020202020204" pitchFamily="34" charset="0"/>
              </a:rPr>
              <a:t>một</a:t>
            </a:r>
            <a:r>
              <a:rPr lang="en-US" b="1" dirty="0">
                <a:solidFill>
                  <a:srgbClr val="0000FF"/>
                </a:solidFill>
                <a:cs typeface="Arial" panose="020B0604020202020204" pitchFamily="34" charset="0"/>
              </a:rPr>
              <a:t> </a:t>
            </a:r>
            <a:r>
              <a:rPr lang="en-US" b="1" dirty="0" err="1">
                <a:solidFill>
                  <a:srgbClr val="0000FF"/>
                </a:solidFill>
                <a:cs typeface="Arial" panose="020B0604020202020204" pitchFamily="34" charset="0"/>
              </a:rPr>
              <a:t>số</a:t>
            </a:r>
            <a:r>
              <a:rPr lang="en-US" b="1" dirty="0">
                <a:solidFill>
                  <a:srgbClr val="0000FF"/>
                </a:solidFill>
                <a:cs typeface="Arial" panose="020B0604020202020204" pitchFamily="34" charset="0"/>
              </a:rPr>
              <a:t> </a:t>
            </a:r>
            <a:r>
              <a:rPr lang="en-US" b="1" dirty="0" err="1">
                <a:solidFill>
                  <a:srgbClr val="0000FF"/>
                </a:solidFill>
                <a:cs typeface="Arial" panose="020B0604020202020204" pitchFamily="34" charset="0"/>
              </a:rPr>
              <a:t>động</a:t>
            </a:r>
            <a:r>
              <a:rPr lang="en-US" b="1" dirty="0">
                <a:solidFill>
                  <a:srgbClr val="0000FF"/>
                </a:solidFill>
                <a:cs typeface="Arial" panose="020B0604020202020204" pitchFamily="34" charset="0"/>
              </a:rPr>
              <a:t> </a:t>
            </a:r>
            <a:r>
              <a:rPr lang="en-US" b="1" dirty="0" err="1">
                <a:solidFill>
                  <a:srgbClr val="0000FF"/>
                </a:solidFill>
                <a:cs typeface="Arial" panose="020B0604020202020204" pitchFamily="34" charset="0"/>
              </a:rPr>
              <a:t>vật</a:t>
            </a:r>
            <a:endParaRPr lang="en-US" sz="1600" b="1"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wipe(up)">
                                      <p:cBhvr>
                                        <p:cTn id="7" dur="500"/>
                                        <p:tgtEl>
                                          <p:spTgt spid="6150"/>
                                        </p:tgtEl>
                                      </p:cBhvr>
                                    </p:animEffect>
                                  </p:childTnLst>
                                </p:cTn>
                              </p:par>
                              <p:par>
                                <p:cTn id="8" presetID="22" presetClass="entr" presetSubtype="1" fill="hold" nodeType="withEffect">
                                  <p:stCondLst>
                                    <p:cond delay="0"/>
                                  </p:stCondLst>
                                  <p:childTnLst>
                                    <p:set>
                                      <p:cBhvr>
                                        <p:cTn id="9" dur="1" fill="hold">
                                          <p:stCondLst>
                                            <p:cond delay="0"/>
                                          </p:stCondLst>
                                        </p:cTn>
                                        <p:tgtEl>
                                          <p:spTgt spid="6152"/>
                                        </p:tgtEl>
                                        <p:attrNameLst>
                                          <p:attrName>style.visibility</p:attrName>
                                        </p:attrNameLst>
                                      </p:cBhvr>
                                      <p:to>
                                        <p:strVal val="visible"/>
                                      </p:to>
                                    </p:set>
                                    <p:animEffect transition="in" filter="wipe(up)">
                                      <p:cBhvr>
                                        <p:cTn id="10" dur="500"/>
                                        <p:tgtEl>
                                          <p:spTgt spid="61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oát hơi nước ở lá cây có những vai trò nào">
            <a:extLst>
              <a:ext uri="{FF2B5EF4-FFF2-40B4-BE49-F238E27FC236}">
                <a16:creationId xmlns:a16="http://schemas.microsoft.com/office/drawing/2014/main" id="{F086F39E-64E8-4177-AAEB-74F626DA2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277" y="303498"/>
            <a:ext cx="4355446"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06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left)">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ó thể là hình ảnh về đường">
            <a:extLst>
              <a:ext uri="{FF2B5EF4-FFF2-40B4-BE49-F238E27FC236}">
                <a16:creationId xmlns:a16="http://schemas.microsoft.com/office/drawing/2014/main" id="{77CB4467-5C93-4B3D-A46E-12F801268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78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5588CA-9D11-4661-851C-0CE825E85FF8}"/>
              </a:ext>
            </a:extLst>
          </p:cNvPr>
          <p:cNvSpPr/>
          <p:nvPr/>
        </p:nvSpPr>
        <p:spPr>
          <a:xfrm>
            <a:off x="251520" y="-15953065"/>
            <a:ext cx="8280920" cy="10574690"/>
          </a:xfrm>
          <a:prstGeom prst="rect">
            <a:avLst/>
          </a:prstGeom>
        </p:spPr>
        <p:txBody>
          <a:bodyPr wrap="square">
            <a:spAutoFit/>
          </a:bodyPr>
          <a:lstStyle/>
          <a:p>
            <a:pPr algn="ctr">
              <a:lnSpc>
                <a:spcPct val="140000"/>
              </a:lnSpc>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PHIẾU HỌC TẬP</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40000"/>
              </a:lnSpc>
              <a:spcAft>
                <a:spcPts val="0"/>
              </a:spcAft>
              <a:tabLst>
                <a:tab pos="6645910" algn="l"/>
              </a:tabLst>
            </a:pPr>
            <a:r>
              <a:rPr lang="en-US" b="1" dirty="0" err="1">
                <a:latin typeface="Times New Roman" panose="02020603050405020304" pitchFamily="18" charset="0"/>
                <a:ea typeface="Calibri" panose="020F0502020204030204" pitchFamily="34" charset="0"/>
                <a:cs typeface="Times New Roman" panose="02020603050405020304" pitchFamily="18" charset="0"/>
              </a:rPr>
              <a:t>Bài</a:t>
            </a:r>
            <a:r>
              <a:rPr lang="en-US" b="1" dirty="0">
                <a:latin typeface="Times New Roman" panose="02020603050405020304" pitchFamily="18" charset="0"/>
                <a:ea typeface="Calibri" panose="020F0502020204030204" pitchFamily="34" charset="0"/>
                <a:cs typeface="Times New Roman" panose="02020603050405020304" pitchFamily="18" charset="0"/>
              </a:rPr>
              <a:t> 23: MỘT SỐ YẾU TỐ ẢNH HƯỞNG ĐẾN QUANG HỢP</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40000"/>
              </a:lnSpc>
              <a:spcAft>
                <a:spcPts val="0"/>
              </a:spcAft>
              <a:tabLst>
                <a:tab pos="6645910" algn="l"/>
              </a:tabLst>
            </a:pPr>
            <a:r>
              <a:rPr lang="en-US" dirty="0" err="1">
                <a:latin typeface="Times New Roman" panose="02020603050405020304" pitchFamily="18" charset="0"/>
                <a:ea typeface="Calibri" panose="020F0502020204030204" pitchFamily="34" charset="0"/>
                <a:cs typeface="Times New Roman" panose="02020603050405020304" pitchFamily="18" charset="0"/>
              </a:rPr>
              <a:t>Họ</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tên</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40000"/>
              </a:lnSpc>
              <a:spcAft>
                <a:spcPts val="0"/>
              </a:spcAft>
            </a:pPr>
            <a:r>
              <a:rPr lang="en-US" dirty="0" err="1">
                <a:latin typeface="Times New Roman" panose="02020603050405020304" pitchFamily="18" charset="0"/>
                <a:ea typeface="Calibri" panose="020F0502020204030204" pitchFamily="34" charset="0"/>
                <a:cs typeface="Times New Roman" panose="02020603050405020304" pitchFamily="18" charset="0"/>
              </a:rPr>
              <a:t>Lớp</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dirty="0" err="1">
                <a:latin typeface="Times New Roman" panose="02020603050405020304" pitchFamily="18" charset="0"/>
                <a:ea typeface="Calibri" panose="020F0502020204030204" pitchFamily="34" charset="0"/>
                <a:cs typeface="Times New Roman" panose="02020603050405020304" pitchFamily="18" charset="0"/>
              </a:rPr>
              <a:t>Nhóm</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4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R="28575" algn="just">
              <a:lnSpc>
                <a:spcPct val="150000"/>
              </a:lnSpc>
              <a:spcAft>
                <a:spcPts val="0"/>
              </a:spcAft>
            </a:pPr>
            <a:r>
              <a:rPr lang="en-US" b="1" dirty="0" err="1">
                <a:solidFill>
                  <a:srgbClr val="000000"/>
                </a:solidFill>
                <a:latin typeface="Times New Roman" panose="02020603050405020304" pitchFamily="18" charset="0"/>
                <a:ea typeface="Times New Roman" panose="02020603050405020304" pitchFamily="18" charset="0"/>
              </a:rPr>
              <a:t>Câu</a:t>
            </a:r>
            <a:r>
              <a:rPr lang="en-US" b="1" dirty="0">
                <a:solidFill>
                  <a:srgbClr val="000000"/>
                </a:solidFill>
                <a:latin typeface="Times New Roman" panose="02020603050405020304" pitchFamily="18" charset="0"/>
                <a:ea typeface="Times New Roman" panose="02020603050405020304" pitchFamily="18" charset="0"/>
              </a:rPr>
              <a:t> 1. </a:t>
            </a:r>
            <a:r>
              <a:rPr lang="en-US" b="1" dirty="0" err="1">
                <a:solidFill>
                  <a:srgbClr val="000000"/>
                </a:solidFill>
                <a:latin typeface="Times New Roman" panose="02020603050405020304" pitchFamily="18" charset="0"/>
                <a:ea typeface="Times New Roman" panose="02020603050405020304" pitchFamily="18" charset="0"/>
              </a:rPr>
              <a:t>Trình</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bày</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biện</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pháp</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bảo</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vệ</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cây</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xanh</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trong</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trường</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học</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của</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em</a:t>
            </a:r>
            <a:r>
              <a:rPr lang="en-US" b="1" dirty="0">
                <a:solidFill>
                  <a:srgbClr val="000000"/>
                </a:solidFill>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a:lnSpc>
                <a:spcPct val="150000"/>
              </a:lnSpc>
              <a:spcAft>
                <a:spcPts val="0"/>
              </a:spcAft>
              <a:tabLst>
                <a:tab pos="664591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R="28575" algn="just">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a:t>
            </a:r>
            <a:endParaRPr lang="en-US" sz="1050" dirty="0">
              <a:latin typeface="Times New Roman" panose="02020603050405020304" pitchFamily="18" charset="0"/>
              <a:ea typeface="Times New Roman" panose="02020603050405020304" pitchFamily="18" charset="0"/>
            </a:endParaRPr>
          </a:p>
          <a:p>
            <a:pPr>
              <a:lnSpc>
                <a:spcPct val="150000"/>
              </a:lnSpc>
              <a:spcAft>
                <a:spcPts val="0"/>
              </a:spcAft>
              <a:tabLst>
                <a:tab pos="6645910" algn="l"/>
              </a:tabLst>
            </a:pPr>
            <a:r>
              <a:rPr lang="en-US"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6645910" algn="l"/>
              </a:tabLst>
            </a:pPr>
            <a:r>
              <a:rPr lang="en-US"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40000"/>
              </a:lnSpc>
              <a:spcAft>
                <a:spcPts val="0"/>
              </a:spcAf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R="28575" algn="just">
              <a:lnSpc>
                <a:spcPct val="120000"/>
              </a:lnSpc>
              <a:spcAft>
                <a:spcPts val="0"/>
              </a:spcAft>
            </a:pPr>
            <a:r>
              <a:rPr lang="en-US" b="1" dirty="0" err="1">
                <a:solidFill>
                  <a:srgbClr val="000000"/>
                </a:solidFill>
                <a:latin typeface="Times New Roman" panose="02020603050405020304" pitchFamily="18" charset="0"/>
                <a:ea typeface="Times New Roman" panose="02020603050405020304" pitchFamily="18" charset="0"/>
              </a:rPr>
              <a:t>Câu</a:t>
            </a:r>
            <a:r>
              <a:rPr lang="en-US" b="1" dirty="0">
                <a:solidFill>
                  <a:srgbClr val="000000"/>
                </a:solidFill>
                <a:latin typeface="Times New Roman" panose="02020603050405020304" pitchFamily="18" charset="0"/>
                <a:ea typeface="Times New Roman" panose="02020603050405020304" pitchFamily="18" charset="0"/>
              </a:rPr>
              <a:t> 2. </a:t>
            </a:r>
            <a:r>
              <a:rPr lang="en-US" b="1" dirty="0" err="1">
                <a:solidFill>
                  <a:srgbClr val="000000"/>
                </a:solidFill>
                <a:latin typeface="Times New Roman" panose="02020603050405020304" pitchFamily="18" charset="0"/>
                <a:ea typeface="Times New Roman" panose="02020603050405020304" pitchFamily="18" charset="0"/>
              </a:rPr>
              <a:t>Tại</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sao</a:t>
            </a:r>
            <a:r>
              <a:rPr lang="en-US" b="1" dirty="0">
                <a:solidFill>
                  <a:srgbClr val="000000"/>
                </a:solidFill>
                <a:latin typeface="Times New Roman" panose="02020603050405020304" pitchFamily="18" charset="0"/>
                <a:ea typeface="Times New Roman" panose="02020603050405020304" pitchFamily="18" charset="0"/>
              </a:rPr>
              <a:t> ở </a:t>
            </a:r>
            <a:r>
              <a:rPr lang="en-US" b="1" dirty="0" err="1">
                <a:solidFill>
                  <a:srgbClr val="000000"/>
                </a:solidFill>
                <a:latin typeface="Times New Roman" panose="02020603050405020304" pitchFamily="18" charset="0"/>
                <a:ea typeface="Times New Roman" panose="02020603050405020304" pitchFamily="18" charset="0"/>
              </a:rPr>
              <a:t>các</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thành</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phố</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hoặc</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nơi</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đông</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dân</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cư</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sinh</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sống</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lại</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cần</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trồng</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nhiều</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cây</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xanh</a:t>
            </a:r>
            <a:r>
              <a:rPr lang="en-US" b="1" dirty="0">
                <a:solidFill>
                  <a:srgbClr val="000000"/>
                </a:solidFill>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marR="28575" algn="just">
              <a:lnSpc>
                <a:spcPct val="150000"/>
              </a:lnSpc>
              <a:spcAft>
                <a:spcPts val="0"/>
              </a:spcAft>
            </a:pPr>
            <a:r>
              <a:rPr lang="en-US" dirty="0">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a:lnSpc>
                <a:spcPct val="150000"/>
              </a:lnSpc>
              <a:spcAft>
                <a:spcPts val="0"/>
              </a:spcAft>
              <a:tabLst>
                <a:tab pos="664591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664591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664591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664591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664591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664591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664591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664591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664591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664591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075F213-0151-4A3C-9CC5-96BE43197F7E}"/>
              </a:ext>
            </a:extLst>
          </p:cNvPr>
          <p:cNvSpPr/>
          <p:nvPr/>
        </p:nvSpPr>
        <p:spPr>
          <a:xfrm>
            <a:off x="260621" y="192210"/>
            <a:ext cx="8640960" cy="4792594"/>
          </a:xfrm>
          <a:prstGeom prst="rect">
            <a:avLst/>
          </a:prstGeom>
        </p:spPr>
        <p:txBody>
          <a:bodyPr wrap="square">
            <a:spAutoFit/>
          </a:bodyPr>
          <a:lstStyle/>
          <a:p>
            <a:pPr algn="ctr">
              <a:lnSpc>
                <a:spcPct val="120000"/>
              </a:lnSpc>
              <a:spcAft>
                <a:spcPts val="0"/>
              </a:spcAft>
            </a:pPr>
            <a:r>
              <a:rPr lang="en-US" sz="1600" b="1" dirty="0">
                <a:latin typeface="+mn-lt"/>
                <a:ea typeface="Calibri" panose="020F0502020204030204" pitchFamily="34" charset="0"/>
                <a:cs typeface="Times New Roman" panose="02020603050405020304" pitchFamily="18" charset="0"/>
              </a:rPr>
              <a:t>PHIẾU HỌC TẬP</a:t>
            </a:r>
            <a:endParaRPr lang="en-US" sz="1200" dirty="0">
              <a:latin typeface="+mn-lt"/>
              <a:ea typeface="Calibri" panose="020F0502020204030204" pitchFamily="34" charset="0"/>
              <a:cs typeface="Times New Roman" panose="02020603050405020304" pitchFamily="18" charset="0"/>
            </a:endParaRPr>
          </a:p>
          <a:p>
            <a:pPr algn="ctr">
              <a:lnSpc>
                <a:spcPct val="120000"/>
              </a:lnSpc>
              <a:spcAft>
                <a:spcPts val="0"/>
              </a:spcAft>
              <a:tabLst>
                <a:tab pos="6645910" algn="l"/>
              </a:tabLst>
            </a:pPr>
            <a:r>
              <a:rPr lang="en-US" sz="1600" b="1" dirty="0" err="1">
                <a:latin typeface="+mn-lt"/>
                <a:ea typeface="Calibri" panose="020F0502020204030204" pitchFamily="34" charset="0"/>
                <a:cs typeface="Times New Roman" panose="02020603050405020304" pitchFamily="18" charset="0"/>
              </a:rPr>
              <a:t>Bài</a:t>
            </a:r>
            <a:r>
              <a:rPr lang="en-US" sz="1600" b="1" dirty="0">
                <a:latin typeface="+mn-lt"/>
                <a:ea typeface="Calibri" panose="020F0502020204030204" pitchFamily="34" charset="0"/>
                <a:cs typeface="Times New Roman" panose="02020603050405020304" pitchFamily="18" charset="0"/>
              </a:rPr>
              <a:t> 23: MỘT SỐ YẾU TỐ ẢNH HƯỞNG ĐẾN QUANG HỢP</a:t>
            </a:r>
            <a:endParaRPr lang="en-US" sz="1200" dirty="0">
              <a:latin typeface="+mn-lt"/>
              <a:ea typeface="Calibri" panose="020F0502020204030204" pitchFamily="34" charset="0"/>
              <a:cs typeface="Times New Roman" panose="02020603050405020304" pitchFamily="18" charset="0"/>
            </a:endParaRPr>
          </a:p>
          <a:p>
            <a:pPr algn="just">
              <a:lnSpc>
                <a:spcPct val="120000"/>
              </a:lnSpc>
              <a:spcAft>
                <a:spcPts val="0"/>
              </a:spcAft>
              <a:tabLst>
                <a:tab pos="6645910" algn="l"/>
              </a:tabLst>
            </a:pPr>
            <a:r>
              <a:rPr lang="en-US" sz="1600" dirty="0" err="1">
                <a:ea typeface="Calibri" panose="020F0502020204030204" pitchFamily="34" charset="0"/>
                <a:cs typeface="Times New Roman" panose="02020603050405020304" pitchFamily="18" charset="0"/>
              </a:rPr>
              <a:t>Họ</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và</a:t>
            </a:r>
            <a:r>
              <a:rPr lang="en-US" sz="1600" dirty="0">
                <a:ea typeface="Calibri" panose="020F0502020204030204" pitchFamily="34" charset="0"/>
                <a:cs typeface="Times New Roman" panose="02020603050405020304" pitchFamily="18" charset="0"/>
              </a:rPr>
              <a:t> </a:t>
            </a:r>
            <a:r>
              <a:rPr lang="en-US" sz="1600" dirty="0" err="1">
                <a:latin typeface="+mn-lt"/>
                <a:ea typeface="Calibri" panose="020F0502020204030204" pitchFamily="34" charset="0"/>
                <a:cs typeface="Times New Roman" panose="02020603050405020304" pitchFamily="18" charset="0"/>
              </a:rPr>
              <a:t>tên</a:t>
            </a:r>
            <a:r>
              <a:rPr lang="en-US" sz="1600" dirty="0">
                <a:latin typeface="+mn-lt"/>
                <a:ea typeface="Calibri" panose="020F0502020204030204" pitchFamily="34" charset="0"/>
                <a:cs typeface="Times New Roman" panose="02020603050405020304" pitchFamily="18" charset="0"/>
              </a:rPr>
              <a:t>:………………………………………………..…….……………………………..……..……</a:t>
            </a:r>
          </a:p>
          <a:p>
            <a:pPr algn="just">
              <a:lnSpc>
                <a:spcPct val="120000"/>
              </a:lnSpc>
              <a:spcAft>
                <a:spcPts val="0"/>
              </a:spcAft>
              <a:tabLst>
                <a:tab pos="6645910" algn="l"/>
              </a:tabLst>
            </a:pPr>
            <a:r>
              <a:rPr lang="en-US" sz="1600" dirty="0" err="1">
                <a:latin typeface="+mn-lt"/>
                <a:ea typeface="Calibri" panose="020F0502020204030204" pitchFamily="34" charset="0"/>
                <a:cs typeface="Times New Roman" panose="02020603050405020304" pitchFamily="18" charset="0"/>
              </a:rPr>
              <a:t>Lớp</a:t>
            </a:r>
            <a:r>
              <a:rPr lang="en-US" sz="1600" dirty="0">
                <a:latin typeface="+mn-lt"/>
                <a:ea typeface="Calibri" panose="020F0502020204030204" pitchFamily="34" charset="0"/>
                <a:cs typeface="Times New Roman" panose="02020603050405020304" pitchFamily="18" charset="0"/>
              </a:rPr>
              <a:t>:………………………….</a:t>
            </a:r>
            <a:r>
              <a:rPr lang="en-US" sz="1600" dirty="0" err="1">
                <a:latin typeface="+mn-lt"/>
                <a:ea typeface="Calibri" panose="020F0502020204030204" pitchFamily="34" charset="0"/>
                <a:cs typeface="Times New Roman" panose="02020603050405020304" pitchFamily="18" charset="0"/>
              </a:rPr>
              <a:t>Nhóm</a:t>
            </a:r>
            <a:r>
              <a:rPr lang="en-US" sz="1600" dirty="0">
                <a:latin typeface="+mn-lt"/>
                <a:ea typeface="Calibri" panose="020F0502020204030204" pitchFamily="34" charset="0"/>
                <a:cs typeface="Times New Roman" panose="02020603050405020304" pitchFamily="18" charset="0"/>
              </a:rPr>
              <a:t>:…………………………………….………………………………</a:t>
            </a:r>
            <a:endParaRPr lang="en-US" sz="1200" dirty="0">
              <a:latin typeface="+mn-lt"/>
              <a:ea typeface="Calibri" panose="020F0502020204030204" pitchFamily="34" charset="0"/>
              <a:cs typeface="Times New Roman" panose="02020603050405020304" pitchFamily="18" charset="0"/>
            </a:endParaRPr>
          </a:p>
          <a:p>
            <a:pPr algn="just">
              <a:lnSpc>
                <a:spcPct val="120000"/>
              </a:lnSpc>
              <a:spcAft>
                <a:spcPts val="0"/>
              </a:spcAft>
            </a:pPr>
            <a:r>
              <a:rPr lang="en-US" sz="1600" dirty="0">
                <a:latin typeface="+mn-lt"/>
                <a:ea typeface="Calibri" panose="020F0502020204030204" pitchFamily="34" charset="0"/>
                <a:cs typeface="Times New Roman" panose="02020603050405020304" pitchFamily="18" charset="0"/>
              </a:rPr>
              <a:t> </a:t>
            </a:r>
            <a:endParaRPr lang="en-US" sz="1200" dirty="0">
              <a:latin typeface="+mn-lt"/>
              <a:ea typeface="Calibri" panose="020F0502020204030204" pitchFamily="34" charset="0"/>
              <a:cs typeface="Times New Roman" panose="02020603050405020304" pitchFamily="18" charset="0"/>
            </a:endParaRPr>
          </a:p>
          <a:p>
            <a:pPr marR="28575" algn="just">
              <a:lnSpc>
                <a:spcPct val="120000"/>
              </a:lnSpc>
              <a:spcAft>
                <a:spcPts val="0"/>
              </a:spcAft>
            </a:pPr>
            <a:r>
              <a:rPr lang="en-US" sz="1600" b="1" dirty="0" err="1">
                <a:solidFill>
                  <a:srgbClr val="000000"/>
                </a:solidFill>
                <a:latin typeface="+mn-lt"/>
                <a:ea typeface="Times New Roman" panose="02020603050405020304" pitchFamily="18" charset="0"/>
              </a:rPr>
              <a:t>Câu</a:t>
            </a:r>
            <a:r>
              <a:rPr lang="en-US" sz="1600" b="1" dirty="0">
                <a:solidFill>
                  <a:srgbClr val="000000"/>
                </a:solidFill>
                <a:latin typeface="+mn-lt"/>
                <a:ea typeface="Times New Roman" panose="02020603050405020304" pitchFamily="18" charset="0"/>
              </a:rPr>
              <a:t> 1. </a:t>
            </a:r>
            <a:r>
              <a:rPr lang="en-US" sz="1600" b="1" dirty="0" err="1">
                <a:solidFill>
                  <a:srgbClr val="000000"/>
                </a:solidFill>
                <a:latin typeface="+mn-lt"/>
                <a:ea typeface="Times New Roman" panose="02020603050405020304" pitchFamily="18" charset="0"/>
              </a:rPr>
              <a:t>Trình</a:t>
            </a:r>
            <a:r>
              <a:rPr lang="en-US" sz="1600" b="1" dirty="0">
                <a:solidFill>
                  <a:srgbClr val="000000"/>
                </a:solidFill>
                <a:latin typeface="+mn-lt"/>
                <a:ea typeface="Times New Roman" panose="02020603050405020304" pitchFamily="18" charset="0"/>
              </a:rPr>
              <a:t> </a:t>
            </a:r>
            <a:r>
              <a:rPr lang="en-US" sz="1600" b="1" dirty="0" err="1">
                <a:solidFill>
                  <a:srgbClr val="000000"/>
                </a:solidFill>
                <a:latin typeface="+mn-lt"/>
                <a:ea typeface="Times New Roman" panose="02020603050405020304" pitchFamily="18" charset="0"/>
              </a:rPr>
              <a:t>bày</a:t>
            </a:r>
            <a:r>
              <a:rPr lang="en-US" sz="1600" b="1" dirty="0">
                <a:solidFill>
                  <a:srgbClr val="000000"/>
                </a:solidFill>
                <a:latin typeface="+mn-lt"/>
                <a:ea typeface="Times New Roman" panose="02020603050405020304" pitchFamily="18" charset="0"/>
              </a:rPr>
              <a:t> </a:t>
            </a:r>
            <a:r>
              <a:rPr lang="en-US" sz="1600" b="1" dirty="0" err="1">
                <a:solidFill>
                  <a:srgbClr val="000000"/>
                </a:solidFill>
                <a:latin typeface="+mn-lt"/>
                <a:ea typeface="Times New Roman" panose="02020603050405020304" pitchFamily="18" charset="0"/>
              </a:rPr>
              <a:t>biện</a:t>
            </a:r>
            <a:r>
              <a:rPr lang="en-US" sz="1600" b="1" dirty="0">
                <a:solidFill>
                  <a:srgbClr val="000000"/>
                </a:solidFill>
                <a:latin typeface="+mn-lt"/>
                <a:ea typeface="Times New Roman" panose="02020603050405020304" pitchFamily="18" charset="0"/>
              </a:rPr>
              <a:t> </a:t>
            </a:r>
            <a:r>
              <a:rPr lang="en-US" sz="1600" b="1" dirty="0" err="1">
                <a:solidFill>
                  <a:srgbClr val="000000"/>
                </a:solidFill>
                <a:latin typeface="+mn-lt"/>
                <a:ea typeface="Times New Roman" panose="02020603050405020304" pitchFamily="18" charset="0"/>
              </a:rPr>
              <a:t>pháp</a:t>
            </a:r>
            <a:r>
              <a:rPr lang="en-US" sz="1600" b="1" dirty="0">
                <a:solidFill>
                  <a:srgbClr val="000000"/>
                </a:solidFill>
                <a:latin typeface="+mn-lt"/>
                <a:ea typeface="Times New Roman" panose="02020603050405020304" pitchFamily="18" charset="0"/>
              </a:rPr>
              <a:t> </a:t>
            </a:r>
            <a:r>
              <a:rPr lang="en-US" sz="1600" b="1" dirty="0" err="1">
                <a:solidFill>
                  <a:srgbClr val="000000"/>
                </a:solidFill>
                <a:latin typeface="+mn-lt"/>
                <a:ea typeface="Times New Roman" panose="02020603050405020304" pitchFamily="18" charset="0"/>
              </a:rPr>
              <a:t>bảo</a:t>
            </a:r>
            <a:r>
              <a:rPr lang="en-US" sz="1600" b="1" dirty="0">
                <a:solidFill>
                  <a:srgbClr val="000000"/>
                </a:solidFill>
                <a:latin typeface="+mn-lt"/>
                <a:ea typeface="Times New Roman" panose="02020603050405020304" pitchFamily="18" charset="0"/>
              </a:rPr>
              <a:t> </a:t>
            </a:r>
            <a:r>
              <a:rPr lang="en-US" sz="1600" b="1" dirty="0" err="1">
                <a:solidFill>
                  <a:srgbClr val="000000"/>
                </a:solidFill>
                <a:latin typeface="+mn-lt"/>
                <a:ea typeface="Times New Roman" panose="02020603050405020304" pitchFamily="18" charset="0"/>
              </a:rPr>
              <a:t>vệ</a:t>
            </a:r>
            <a:r>
              <a:rPr lang="en-US" sz="1600" b="1" dirty="0">
                <a:solidFill>
                  <a:srgbClr val="000000"/>
                </a:solidFill>
                <a:latin typeface="+mn-lt"/>
                <a:ea typeface="Times New Roman" panose="02020603050405020304" pitchFamily="18" charset="0"/>
              </a:rPr>
              <a:t> </a:t>
            </a:r>
            <a:r>
              <a:rPr lang="en-US" sz="1600" b="1" dirty="0" err="1">
                <a:solidFill>
                  <a:srgbClr val="000000"/>
                </a:solidFill>
                <a:latin typeface="+mn-lt"/>
                <a:ea typeface="Times New Roman" panose="02020603050405020304" pitchFamily="18" charset="0"/>
              </a:rPr>
              <a:t>cây</a:t>
            </a:r>
            <a:r>
              <a:rPr lang="en-US" sz="1600" b="1" dirty="0">
                <a:solidFill>
                  <a:srgbClr val="000000"/>
                </a:solidFill>
                <a:latin typeface="+mn-lt"/>
                <a:ea typeface="Times New Roman" panose="02020603050405020304" pitchFamily="18" charset="0"/>
              </a:rPr>
              <a:t> </a:t>
            </a:r>
            <a:r>
              <a:rPr lang="en-US" sz="1600" b="1" dirty="0" err="1">
                <a:solidFill>
                  <a:srgbClr val="000000"/>
                </a:solidFill>
                <a:latin typeface="+mn-lt"/>
                <a:ea typeface="Times New Roman" panose="02020603050405020304" pitchFamily="18" charset="0"/>
              </a:rPr>
              <a:t>xanh</a:t>
            </a:r>
            <a:r>
              <a:rPr lang="en-US" sz="1600" b="1" dirty="0">
                <a:solidFill>
                  <a:srgbClr val="000000"/>
                </a:solidFill>
                <a:latin typeface="+mn-lt"/>
                <a:ea typeface="Times New Roman" panose="02020603050405020304" pitchFamily="18" charset="0"/>
              </a:rPr>
              <a:t> </a:t>
            </a:r>
            <a:r>
              <a:rPr lang="en-US" sz="1600" b="1" dirty="0" err="1">
                <a:solidFill>
                  <a:srgbClr val="000000"/>
                </a:solidFill>
                <a:latin typeface="+mn-lt"/>
                <a:ea typeface="Times New Roman" panose="02020603050405020304" pitchFamily="18" charset="0"/>
              </a:rPr>
              <a:t>trong</a:t>
            </a:r>
            <a:r>
              <a:rPr lang="en-US" sz="1600" b="1" dirty="0">
                <a:solidFill>
                  <a:srgbClr val="000000"/>
                </a:solidFill>
                <a:latin typeface="+mn-lt"/>
                <a:ea typeface="Times New Roman" panose="02020603050405020304" pitchFamily="18" charset="0"/>
              </a:rPr>
              <a:t> </a:t>
            </a:r>
            <a:r>
              <a:rPr lang="en-US" sz="1600" b="1" dirty="0" err="1">
                <a:solidFill>
                  <a:srgbClr val="000000"/>
                </a:solidFill>
                <a:latin typeface="+mn-lt"/>
                <a:ea typeface="Times New Roman" panose="02020603050405020304" pitchFamily="18" charset="0"/>
              </a:rPr>
              <a:t>trường</a:t>
            </a:r>
            <a:r>
              <a:rPr lang="en-US" sz="1600" b="1" dirty="0">
                <a:solidFill>
                  <a:srgbClr val="000000"/>
                </a:solidFill>
                <a:latin typeface="+mn-lt"/>
                <a:ea typeface="Times New Roman" panose="02020603050405020304" pitchFamily="18" charset="0"/>
              </a:rPr>
              <a:t> </a:t>
            </a:r>
            <a:r>
              <a:rPr lang="en-US" sz="1600" b="1" dirty="0" err="1">
                <a:solidFill>
                  <a:srgbClr val="000000"/>
                </a:solidFill>
                <a:latin typeface="+mn-lt"/>
                <a:ea typeface="Times New Roman" panose="02020603050405020304" pitchFamily="18" charset="0"/>
              </a:rPr>
              <a:t>học</a:t>
            </a:r>
            <a:r>
              <a:rPr lang="en-US" sz="1600" b="1" dirty="0">
                <a:solidFill>
                  <a:srgbClr val="000000"/>
                </a:solidFill>
                <a:latin typeface="+mn-lt"/>
                <a:ea typeface="Times New Roman" panose="02020603050405020304" pitchFamily="18" charset="0"/>
              </a:rPr>
              <a:t> </a:t>
            </a:r>
            <a:r>
              <a:rPr lang="en-US" sz="1600" b="1" dirty="0" err="1">
                <a:solidFill>
                  <a:srgbClr val="000000"/>
                </a:solidFill>
                <a:latin typeface="+mn-lt"/>
                <a:ea typeface="Times New Roman" panose="02020603050405020304" pitchFamily="18" charset="0"/>
              </a:rPr>
              <a:t>của</a:t>
            </a:r>
            <a:r>
              <a:rPr lang="en-US" sz="1600" b="1" dirty="0">
                <a:solidFill>
                  <a:srgbClr val="000000"/>
                </a:solidFill>
                <a:latin typeface="+mn-lt"/>
                <a:ea typeface="Times New Roman" panose="02020603050405020304" pitchFamily="18" charset="0"/>
              </a:rPr>
              <a:t> </a:t>
            </a:r>
            <a:r>
              <a:rPr lang="en-US" sz="1600" b="1" dirty="0" err="1">
                <a:solidFill>
                  <a:srgbClr val="000000"/>
                </a:solidFill>
                <a:latin typeface="+mn-lt"/>
                <a:ea typeface="Times New Roman" panose="02020603050405020304" pitchFamily="18" charset="0"/>
              </a:rPr>
              <a:t>em</a:t>
            </a:r>
            <a:r>
              <a:rPr lang="en-US" sz="1600" b="1" dirty="0">
                <a:solidFill>
                  <a:srgbClr val="000000"/>
                </a:solidFill>
                <a:latin typeface="+mn-lt"/>
                <a:ea typeface="Times New Roman" panose="02020603050405020304" pitchFamily="18" charset="0"/>
              </a:rPr>
              <a:t>?</a:t>
            </a:r>
            <a:endParaRPr lang="en-US" sz="1100" dirty="0">
              <a:latin typeface="+mn-lt"/>
              <a:ea typeface="Times New Roman" panose="02020603050405020304" pitchFamily="18" charset="0"/>
            </a:endParaRPr>
          </a:p>
          <a:p>
            <a:pPr algn="just">
              <a:lnSpc>
                <a:spcPct val="120000"/>
              </a:lnSpc>
              <a:spcAft>
                <a:spcPts val="0"/>
              </a:spcAft>
              <a:tabLst>
                <a:tab pos="6645910" algn="l"/>
              </a:tabLst>
            </a:pPr>
            <a:r>
              <a:rPr lang="en-US" sz="1600" dirty="0">
                <a:latin typeface="+mn-lt"/>
                <a:ea typeface="Calibri" panose="020F0502020204030204" pitchFamily="34" charset="0"/>
                <a:cs typeface="Times New Roman" panose="02020603050405020304" pitchFamily="18" charset="0"/>
              </a:rPr>
              <a:t>………………………………………………………………….…………………………….……………</a:t>
            </a:r>
            <a:endParaRPr lang="en-US" sz="1200" dirty="0">
              <a:latin typeface="+mn-lt"/>
              <a:ea typeface="Calibri" panose="020F0502020204030204" pitchFamily="34" charset="0"/>
              <a:cs typeface="Times New Roman" panose="02020603050405020304" pitchFamily="18" charset="0"/>
            </a:endParaRPr>
          </a:p>
          <a:p>
            <a:pPr algn="just">
              <a:lnSpc>
                <a:spcPct val="120000"/>
              </a:lnSpc>
              <a:spcAft>
                <a:spcPts val="0"/>
              </a:spcAft>
              <a:tabLst>
                <a:tab pos="6645910" algn="l"/>
              </a:tabLst>
            </a:pPr>
            <a:r>
              <a:rPr lang="en-US" sz="1600" dirty="0">
                <a:latin typeface="+mn-lt"/>
                <a:ea typeface="Calibri" panose="020F0502020204030204" pitchFamily="34" charset="0"/>
                <a:cs typeface="Times New Roman" panose="02020603050405020304" pitchFamily="18" charset="0"/>
              </a:rPr>
              <a:t>………………………………………………………………….…………………………….……………</a:t>
            </a:r>
            <a:endParaRPr lang="en-US" sz="1200" dirty="0">
              <a:latin typeface="+mn-lt"/>
              <a:ea typeface="Calibri" panose="020F0502020204030204" pitchFamily="34" charset="0"/>
              <a:cs typeface="Times New Roman" panose="02020603050405020304" pitchFamily="18" charset="0"/>
            </a:endParaRPr>
          </a:p>
          <a:p>
            <a:pPr algn="just">
              <a:lnSpc>
                <a:spcPct val="120000"/>
              </a:lnSpc>
              <a:spcAft>
                <a:spcPts val="0"/>
              </a:spcAft>
            </a:pPr>
            <a:r>
              <a:rPr lang="en-US" sz="1600" dirty="0">
                <a:latin typeface="+mn-lt"/>
                <a:ea typeface="Calibri" panose="020F0502020204030204" pitchFamily="34" charset="0"/>
                <a:cs typeface="Times New Roman" panose="02020603050405020304" pitchFamily="18" charset="0"/>
              </a:rPr>
              <a:t>………………………………………………………………….…………………………….……………</a:t>
            </a:r>
            <a:endParaRPr lang="en-US" sz="1200" dirty="0">
              <a:latin typeface="+mn-lt"/>
              <a:ea typeface="Calibri" panose="020F0502020204030204" pitchFamily="34" charset="0"/>
              <a:cs typeface="Times New Roman" panose="02020603050405020304" pitchFamily="18" charset="0"/>
            </a:endParaRPr>
          </a:p>
          <a:p>
            <a:pPr algn="just">
              <a:lnSpc>
                <a:spcPct val="120000"/>
              </a:lnSpc>
              <a:spcAft>
                <a:spcPts val="0"/>
              </a:spcAft>
            </a:pPr>
            <a:r>
              <a:rPr lang="en-US" sz="1600" dirty="0">
                <a:latin typeface="+mn-lt"/>
                <a:ea typeface="Calibri" panose="020F0502020204030204" pitchFamily="34" charset="0"/>
                <a:cs typeface="Times New Roman" panose="02020603050405020304" pitchFamily="18" charset="0"/>
              </a:rPr>
              <a:t>………………………………………………………………….…………………………….……………</a:t>
            </a:r>
            <a:endParaRPr lang="en-US" sz="1200" dirty="0">
              <a:latin typeface="+mn-lt"/>
              <a:ea typeface="Calibri" panose="020F0502020204030204" pitchFamily="34" charset="0"/>
              <a:cs typeface="Times New Roman" panose="02020603050405020304" pitchFamily="18" charset="0"/>
            </a:endParaRPr>
          </a:p>
          <a:p>
            <a:pPr algn="just">
              <a:lnSpc>
                <a:spcPct val="120000"/>
              </a:lnSpc>
              <a:spcAft>
                <a:spcPts val="0"/>
              </a:spcAft>
            </a:pPr>
            <a:r>
              <a:rPr lang="en-US" sz="1600" b="1" dirty="0" err="1">
                <a:latin typeface="+mn-lt"/>
              </a:rPr>
              <a:t>Câu</a:t>
            </a:r>
            <a:r>
              <a:rPr lang="en-US" sz="1600" b="1" dirty="0">
                <a:latin typeface="+mn-lt"/>
              </a:rPr>
              <a:t> 2. </a:t>
            </a:r>
            <a:r>
              <a:rPr lang="en-US" sz="1600" b="1" dirty="0" err="1">
                <a:latin typeface="+mn-lt"/>
              </a:rPr>
              <a:t>Tại</a:t>
            </a:r>
            <a:r>
              <a:rPr lang="en-US" sz="1600" b="1" dirty="0">
                <a:latin typeface="+mn-lt"/>
              </a:rPr>
              <a:t> </a:t>
            </a:r>
            <a:r>
              <a:rPr lang="en-US" sz="1600" b="1" dirty="0" err="1">
                <a:latin typeface="+mn-lt"/>
              </a:rPr>
              <a:t>sao</a:t>
            </a:r>
            <a:r>
              <a:rPr lang="en-US" sz="1600" b="1" dirty="0">
                <a:latin typeface="+mn-lt"/>
              </a:rPr>
              <a:t> ở </a:t>
            </a:r>
            <a:r>
              <a:rPr lang="en-US" sz="1600" b="1" dirty="0" err="1">
                <a:latin typeface="+mn-lt"/>
              </a:rPr>
              <a:t>các</a:t>
            </a:r>
            <a:r>
              <a:rPr lang="en-US" sz="1600" b="1" dirty="0">
                <a:latin typeface="+mn-lt"/>
              </a:rPr>
              <a:t> </a:t>
            </a:r>
            <a:r>
              <a:rPr lang="en-US" sz="1600" b="1" dirty="0" err="1">
                <a:latin typeface="+mn-lt"/>
              </a:rPr>
              <a:t>thành</a:t>
            </a:r>
            <a:r>
              <a:rPr lang="en-US" sz="1600" b="1" dirty="0">
                <a:latin typeface="+mn-lt"/>
              </a:rPr>
              <a:t> </a:t>
            </a:r>
            <a:r>
              <a:rPr lang="en-US" sz="1600" b="1" dirty="0" err="1">
                <a:latin typeface="+mn-lt"/>
              </a:rPr>
              <a:t>phố</a:t>
            </a:r>
            <a:r>
              <a:rPr lang="en-US" sz="1600" b="1" dirty="0">
                <a:latin typeface="+mn-lt"/>
              </a:rPr>
              <a:t> </a:t>
            </a:r>
            <a:r>
              <a:rPr lang="en-US" sz="1600" b="1" dirty="0" err="1">
                <a:latin typeface="+mn-lt"/>
              </a:rPr>
              <a:t>hoặc</a:t>
            </a:r>
            <a:r>
              <a:rPr lang="en-US" sz="1600" b="1" dirty="0">
                <a:latin typeface="+mn-lt"/>
              </a:rPr>
              <a:t> </a:t>
            </a:r>
            <a:r>
              <a:rPr lang="en-US" sz="1600" b="1" dirty="0" err="1">
                <a:latin typeface="+mn-lt"/>
              </a:rPr>
              <a:t>nơi</a:t>
            </a:r>
            <a:r>
              <a:rPr lang="en-US" sz="1600" b="1" dirty="0">
                <a:latin typeface="+mn-lt"/>
              </a:rPr>
              <a:t> </a:t>
            </a:r>
            <a:r>
              <a:rPr lang="en-US" sz="1600" b="1" dirty="0" err="1">
                <a:latin typeface="+mn-lt"/>
              </a:rPr>
              <a:t>đông</a:t>
            </a:r>
            <a:r>
              <a:rPr lang="en-US" sz="1600" b="1" dirty="0">
                <a:latin typeface="+mn-lt"/>
              </a:rPr>
              <a:t> </a:t>
            </a:r>
            <a:r>
              <a:rPr lang="en-US" sz="1600" b="1" dirty="0" err="1">
                <a:latin typeface="+mn-lt"/>
              </a:rPr>
              <a:t>dân</a:t>
            </a:r>
            <a:r>
              <a:rPr lang="en-US" sz="1600" b="1" dirty="0">
                <a:latin typeface="+mn-lt"/>
              </a:rPr>
              <a:t> </a:t>
            </a:r>
            <a:r>
              <a:rPr lang="en-US" sz="1600" b="1" dirty="0" err="1">
                <a:latin typeface="+mn-lt"/>
              </a:rPr>
              <a:t>cư</a:t>
            </a:r>
            <a:r>
              <a:rPr lang="en-US" sz="1600" b="1" dirty="0">
                <a:latin typeface="+mn-lt"/>
              </a:rPr>
              <a:t> </a:t>
            </a:r>
            <a:r>
              <a:rPr lang="en-US" sz="1600" b="1" dirty="0" err="1">
                <a:latin typeface="+mn-lt"/>
              </a:rPr>
              <a:t>sinh</a:t>
            </a:r>
            <a:r>
              <a:rPr lang="en-US" sz="1600" b="1" dirty="0">
                <a:latin typeface="+mn-lt"/>
              </a:rPr>
              <a:t> </a:t>
            </a:r>
            <a:r>
              <a:rPr lang="en-US" sz="1600" b="1" dirty="0" err="1">
                <a:latin typeface="+mn-lt"/>
              </a:rPr>
              <a:t>sống</a:t>
            </a:r>
            <a:r>
              <a:rPr lang="en-US" sz="1600" b="1" dirty="0">
                <a:latin typeface="+mn-lt"/>
              </a:rPr>
              <a:t> </a:t>
            </a:r>
            <a:r>
              <a:rPr lang="en-US" sz="1600" b="1" dirty="0" err="1">
                <a:latin typeface="+mn-lt"/>
              </a:rPr>
              <a:t>lại</a:t>
            </a:r>
            <a:r>
              <a:rPr lang="en-US" sz="1600" b="1" dirty="0">
                <a:latin typeface="+mn-lt"/>
              </a:rPr>
              <a:t> </a:t>
            </a:r>
            <a:r>
              <a:rPr lang="en-US" sz="1600" b="1" dirty="0" err="1">
                <a:latin typeface="+mn-lt"/>
              </a:rPr>
              <a:t>cần</a:t>
            </a:r>
            <a:r>
              <a:rPr lang="en-US" sz="1600" b="1" dirty="0">
                <a:latin typeface="+mn-lt"/>
              </a:rPr>
              <a:t> </a:t>
            </a:r>
            <a:r>
              <a:rPr lang="en-US" sz="1600" b="1" dirty="0" err="1">
                <a:latin typeface="+mn-lt"/>
              </a:rPr>
              <a:t>trồng</a:t>
            </a:r>
            <a:r>
              <a:rPr lang="en-US" sz="1600" b="1" dirty="0">
                <a:latin typeface="+mn-lt"/>
              </a:rPr>
              <a:t> </a:t>
            </a:r>
            <a:r>
              <a:rPr lang="en-US" sz="1600" b="1" dirty="0" err="1">
                <a:latin typeface="+mn-lt"/>
              </a:rPr>
              <a:t>nhiều</a:t>
            </a:r>
            <a:r>
              <a:rPr lang="en-US" sz="1600" b="1" dirty="0">
                <a:latin typeface="+mn-lt"/>
              </a:rPr>
              <a:t> </a:t>
            </a:r>
            <a:r>
              <a:rPr lang="en-US" sz="1600" b="1" dirty="0" err="1">
                <a:latin typeface="+mn-lt"/>
              </a:rPr>
              <a:t>cây</a:t>
            </a:r>
            <a:r>
              <a:rPr lang="en-US" sz="1600" b="1" dirty="0">
                <a:latin typeface="+mn-lt"/>
              </a:rPr>
              <a:t> </a:t>
            </a:r>
            <a:r>
              <a:rPr lang="en-US" sz="1600" b="1" dirty="0" err="1">
                <a:latin typeface="+mn-lt"/>
              </a:rPr>
              <a:t>xanh</a:t>
            </a:r>
            <a:r>
              <a:rPr lang="en-US" sz="1600" b="1" dirty="0">
                <a:latin typeface="+mn-lt"/>
              </a:rPr>
              <a:t>?</a:t>
            </a:r>
            <a:endParaRPr lang="en-US" sz="1600" dirty="0">
              <a:latin typeface="+mn-lt"/>
            </a:endParaRPr>
          </a:p>
          <a:p>
            <a:pPr algn="just">
              <a:lnSpc>
                <a:spcPct val="120000"/>
              </a:lnSpc>
              <a:spcAft>
                <a:spcPts val="0"/>
              </a:spcAft>
              <a:tabLst>
                <a:tab pos="6645910" algn="l"/>
              </a:tabLst>
            </a:pPr>
            <a:r>
              <a:rPr lang="en-US" sz="1600" dirty="0">
                <a:latin typeface="+mn-lt"/>
                <a:ea typeface="Calibri" panose="020F0502020204030204" pitchFamily="34" charset="0"/>
                <a:cs typeface="Times New Roman" panose="02020603050405020304" pitchFamily="18" charset="0"/>
              </a:rPr>
              <a:t>………………………………………………………………….…………………………….……………</a:t>
            </a:r>
            <a:endParaRPr lang="en-US" sz="1200" dirty="0">
              <a:latin typeface="+mn-lt"/>
              <a:ea typeface="Calibri" panose="020F0502020204030204" pitchFamily="34" charset="0"/>
              <a:cs typeface="Times New Roman" panose="02020603050405020304" pitchFamily="18" charset="0"/>
            </a:endParaRPr>
          </a:p>
          <a:p>
            <a:pPr algn="just">
              <a:lnSpc>
                <a:spcPct val="120000"/>
              </a:lnSpc>
              <a:spcAft>
                <a:spcPts val="0"/>
              </a:spcAft>
              <a:tabLst>
                <a:tab pos="6645910" algn="l"/>
              </a:tabLst>
            </a:pPr>
            <a:r>
              <a:rPr lang="en-US" sz="1600" dirty="0">
                <a:latin typeface="+mn-lt"/>
                <a:ea typeface="Calibri" panose="020F0502020204030204" pitchFamily="34" charset="0"/>
                <a:cs typeface="Times New Roman" panose="02020603050405020304" pitchFamily="18" charset="0"/>
              </a:rPr>
              <a:t>………………………………………………………………….…………………………….……………</a:t>
            </a:r>
            <a:endParaRPr lang="en-US" sz="1200" dirty="0">
              <a:latin typeface="+mn-lt"/>
              <a:ea typeface="Calibri" panose="020F0502020204030204" pitchFamily="34" charset="0"/>
              <a:cs typeface="Times New Roman" panose="02020603050405020304" pitchFamily="18" charset="0"/>
            </a:endParaRPr>
          </a:p>
          <a:p>
            <a:pPr algn="just">
              <a:lnSpc>
                <a:spcPct val="120000"/>
              </a:lnSpc>
              <a:spcAft>
                <a:spcPts val="0"/>
              </a:spcAft>
            </a:pPr>
            <a:r>
              <a:rPr lang="en-US" sz="1600" dirty="0">
                <a:latin typeface="+mn-lt"/>
                <a:ea typeface="Calibri" panose="020F0502020204030204" pitchFamily="34" charset="0"/>
                <a:cs typeface="Times New Roman" panose="02020603050405020304" pitchFamily="18" charset="0"/>
              </a:rPr>
              <a:t>………………………………………………………………….…………………………….……………</a:t>
            </a:r>
            <a:endParaRPr lang="en-US" sz="1200" dirty="0">
              <a:latin typeface="+mn-lt"/>
              <a:ea typeface="Calibri" panose="020F0502020204030204" pitchFamily="34" charset="0"/>
              <a:cs typeface="Times New Roman" panose="02020603050405020304" pitchFamily="18" charset="0"/>
            </a:endParaRPr>
          </a:p>
          <a:p>
            <a:pPr algn="just">
              <a:lnSpc>
                <a:spcPct val="120000"/>
              </a:lnSpc>
              <a:spcAft>
                <a:spcPts val="0"/>
              </a:spcAft>
            </a:pPr>
            <a:r>
              <a:rPr lang="en-US" sz="1600" dirty="0">
                <a:latin typeface="+mn-lt"/>
                <a:ea typeface="Calibri" panose="020F0502020204030204" pitchFamily="34" charset="0"/>
                <a:cs typeface="Times New Roman" panose="02020603050405020304" pitchFamily="18" charset="0"/>
              </a:rPr>
              <a:t>………………………………………………………………….…………………………….……………</a:t>
            </a:r>
            <a:endParaRPr lang="en-US" sz="1200" dirty="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5768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p:nvPr/>
        </p:nvSpPr>
        <p:spPr>
          <a:xfrm>
            <a:off x="432000" y="267494"/>
            <a:ext cx="8280000" cy="2304256"/>
          </a:xfrm>
          <a:prstGeom prst="rect">
            <a:avLst/>
          </a:prstGeom>
          <a:noFill/>
          <a:ln w="9525">
            <a:noFill/>
          </a:ln>
        </p:spPr>
        <p:txBody>
          <a:bodyPr anchor="t" anchorCtr="0"/>
          <a:lstStyle/>
          <a:p>
            <a:pPr algn="just" eaLnBrk="0" hangingPunct="0"/>
            <a:r>
              <a:rPr lang="de-DE" altLang="x-none" sz="2000" b="1" dirty="0">
                <a:solidFill>
                  <a:srgbClr val="FF0000"/>
                </a:solidFill>
              </a:rPr>
              <a:t>1. </a:t>
            </a:r>
            <a:r>
              <a:rPr lang="en-US" altLang="x-none" sz="2000" b="1" dirty="0" err="1">
                <a:solidFill>
                  <a:srgbClr val="FF0000"/>
                </a:solidFill>
              </a:rPr>
              <a:t>Trình</a:t>
            </a:r>
            <a:r>
              <a:rPr lang="en-US" altLang="x-none" sz="2000" b="1" dirty="0">
                <a:solidFill>
                  <a:srgbClr val="FF0000"/>
                </a:solidFill>
              </a:rPr>
              <a:t> </a:t>
            </a:r>
            <a:r>
              <a:rPr lang="en-US" altLang="x-none" sz="2000" b="1" dirty="0" err="1">
                <a:solidFill>
                  <a:srgbClr val="FF0000"/>
                </a:solidFill>
              </a:rPr>
              <a:t>bày</a:t>
            </a:r>
            <a:r>
              <a:rPr lang="en-US" altLang="x-none" sz="2000" b="1" dirty="0">
                <a:solidFill>
                  <a:srgbClr val="FF0000"/>
                </a:solidFill>
              </a:rPr>
              <a:t> b</a:t>
            </a:r>
            <a:r>
              <a:rPr lang="vi-VN" altLang="x-none" sz="2000" b="1" dirty="0">
                <a:solidFill>
                  <a:srgbClr val="FF0000"/>
                </a:solidFill>
              </a:rPr>
              <a:t>iện pháp bảo vệ c</a:t>
            </a:r>
            <a:r>
              <a:rPr lang="de-DE" altLang="x-none" sz="2000" b="1" dirty="0">
                <a:solidFill>
                  <a:srgbClr val="FF0000"/>
                </a:solidFill>
              </a:rPr>
              <a:t>â</a:t>
            </a:r>
            <a:r>
              <a:rPr lang="vi-VN" altLang="x-none" sz="2000" b="1" dirty="0">
                <a:solidFill>
                  <a:srgbClr val="FF0000"/>
                </a:solidFill>
              </a:rPr>
              <a:t>y xanh trong trường học</a:t>
            </a:r>
            <a:r>
              <a:rPr lang="en-US" altLang="x-none" sz="2000" b="1" dirty="0">
                <a:solidFill>
                  <a:srgbClr val="FF0000"/>
                </a:solidFill>
              </a:rPr>
              <a:t> </a:t>
            </a:r>
            <a:r>
              <a:rPr lang="en-US" altLang="x-none" sz="2000" b="1" dirty="0" err="1">
                <a:solidFill>
                  <a:srgbClr val="FF0000"/>
                </a:solidFill>
              </a:rPr>
              <a:t>của</a:t>
            </a:r>
            <a:r>
              <a:rPr lang="en-US" altLang="x-none" sz="2000" b="1" dirty="0">
                <a:solidFill>
                  <a:srgbClr val="FF0000"/>
                </a:solidFill>
              </a:rPr>
              <a:t> </a:t>
            </a:r>
            <a:r>
              <a:rPr lang="en-US" altLang="x-none" sz="2000" b="1" dirty="0" err="1">
                <a:solidFill>
                  <a:srgbClr val="FF0000"/>
                </a:solidFill>
              </a:rPr>
              <a:t>em</a:t>
            </a:r>
            <a:r>
              <a:rPr lang="en-US" altLang="vi-VN" sz="2000" b="1" dirty="0">
                <a:solidFill>
                  <a:srgbClr val="FF0000"/>
                </a:solidFill>
              </a:rPr>
              <a:t>?</a:t>
            </a:r>
          </a:p>
          <a:p>
            <a:pPr algn="just">
              <a:buFontTx/>
              <a:buChar char="-"/>
            </a:pPr>
            <a:r>
              <a:rPr lang="en-US" sz="2000" dirty="0"/>
              <a:t> </a:t>
            </a:r>
            <a:r>
              <a:rPr lang="en-US" sz="2000" dirty="0" err="1"/>
              <a:t>Trồng</a:t>
            </a:r>
            <a:r>
              <a:rPr lang="en-US" sz="2000" dirty="0"/>
              <a:t> </a:t>
            </a:r>
            <a:r>
              <a:rPr lang="en-US" sz="2000" dirty="0" err="1"/>
              <a:t>cây</a:t>
            </a:r>
            <a:r>
              <a:rPr lang="en-US" sz="2000" dirty="0"/>
              <a:t> </a:t>
            </a:r>
            <a:r>
              <a:rPr lang="en-US" sz="2000" dirty="0" err="1"/>
              <a:t>nơi</a:t>
            </a:r>
            <a:r>
              <a:rPr lang="en-US" sz="2000" dirty="0"/>
              <a:t> </a:t>
            </a:r>
            <a:r>
              <a:rPr lang="en-US" sz="2000" dirty="0" err="1"/>
              <a:t>có</a:t>
            </a:r>
            <a:r>
              <a:rPr lang="en-US" sz="2000" dirty="0"/>
              <a:t> </a:t>
            </a:r>
            <a:r>
              <a:rPr lang="en-US" sz="2000" dirty="0" err="1"/>
              <a:t>ánh</a:t>
            </a:r>
            <a:r>
              <a:rPr lang="en-US" sz="2000" dirty="0"/>
              <a:t> </a:t>
            </a:r>
            <a:r>
              <a:rPr lang="en-US" sz="2000" dirty="0" err="1"/>
              <a:t>sáng</a:t>
            </a:r>
            <a:r>
              <a:rPr lang="en-US" sz="2000" dirty="0"/>
              <a:t> </a:t>
            </a:r>
            <a:r>
              <a:rPr lang="en-US" sz="2000" dirty="0" err="1"/>
              <a:t>phù</a:t>
            </a:r>
            <a:r>
              <a:rPr lang="en-US" sz="2000" dirty="0"/>
              <a:t> </a:t>
            </a:r>
            <a:r>
              <a:rPr lang="en-US" sz="2000" dirty="0" err="1"/>
              <a:t>hợp</a:t>
            </a:r>
            <a:r>
              <a:rPr lang="en-US" sz="2000" dirty="0"/>
              <a:t> </a:t>
            </a:r>
            <a:r>
              <a:rPr lang="en-US" sz="2000" dirty="0" err="1"/>
              <a:t>với</a:t>
            </a:r>
            <a:r>
              <a:rPr lang="en-US" sz="2000" dirty="0"/>
              <a:t> </a:t>
            </a:r>
            <a:r>
              <a:rPr lang="en-US" sz="2000" dirty="0" err="1"/>
              <a:t>nhu</a:t>
            </a:r>
            <a:r>
              <a:rPr lang="en-US" sz="2000" dirty="0"/>
              <a:t> </a:t>
            </a:r>
            <a:r>
              <a:rPr lang="en-US" sz="2000" dirty="0" err="1"/>
              <a:t>cầu</a:t>
            </a:r>
            <a:r>
              <a:rPr lang="en-US" sz="2000" dirty="0"/>
              <a:t> </a:t>
            </a:r>
            <a:r>
              <a:rPr lang="en-US" sz="2000" dirty="0" err="1"/>
              <a:t>ánh</a:t>
            </a:r>
            <a:r>
              <a:rPr lang="en-US" sz="2000" dirty="0"/>
              <a:t> </a:t>
            </a:r>
            <a:r>
              <a:rPr lang="en-US" sz="2000" dirty="0" err="1"/>
              <a:t>sáng</a:t>
            </a:r>
            <a:r>
              <a:rPr lang="en-US" sz="2000" dirty="0"/>
              <a:t> </a:t>
            </a:r>
            <a:r>
              <a:rPr lang="en-US" sz="2000" dirty="0" err="1"/>
              <a:t>của</a:t>
            </a:r>
            <a:r>
              <a:rPr lang="en-US" sz="2000" dirty="0"/>
              <a:t> </a:t>
            </a:r>
            <a:r>
              <a:rPr lang="en-US" sz="2000" dirty="0" err="1"/>
              <a:t>cây</a:t>
            </a:r>
            <a:r>
              <a:rPr lang="en-US" sz="2000" dirty="0"/>
              <a:t> (</a:t>
            </a:r>
            <a:r>
              <a:rPr lang="en-US" sz="2000" dirty="0" err="1"/>
              <a:t>Cây</a:t>
            </a:r>
            <a:r>
              <a:rPr lang="en-US" sz="2000" dirty="0"/>
              <a:t> </a:t>
            </a:r>
            <a:r>
              <a:rPr lang="en-US" sz="2000" dirty="0" err="1"/>
              <a:t>ưa</a:t>
            </a:r>
            <a:r>
              <a:rPr lang="en-US" sz="2000" dirty="0"/>
              <a:t> </a:t>
            </a:r>
            <a:r>
              <a:rPr lang="en-US" sz="2000" dirty="0" err="1"/>
              <a:t>sáng</a:t>
            </a:r>
            <a:r>
              <a:rPr lang="en-US" sz="2000" dirty="0"/>
              <a:t>, </a:t>
            </a:r>
            <a:r>
              <a:rPr lang="en-US" sz="2000" dirty="0" err="1"/>
              <a:t>cây</a:t>
            </a:r>
            <a:r>
              <a:rPr lang="en-US" sz="2000" dirty="0"/>
              <a:t> </a:t>
            </a:r>
            <a:r>
              <a:rPr lang="en-US" sz="2000" dirty="0" err="1"/>
              <a:t>ưa</a:t>
            </a:r>
            <a:r>
              <a:rPr lang="en-US" sz="2000" dirty="0"/>
              <a:t> </a:t>
            </a:r>
            <a:r>
              <a:rPr lang="en-US" sz="2000" dirty="0" err="1"/>
              <a:t>bóng</a:t>
            </a:r>
            <a:r>
              <a:rPr lang="en-US" sz="2000" dirty="0"/>
              <a:t>)…</a:t>
            </a:r>
          </a:p>
          <a:p>
            <a:pPr algn="just"/>
            <a:r>
              <a:rPr lang="en-US" sz="2000" dirty="0"/>
              <a:t>- </a:t>
            </a:r>
            <a:r>
              <a:rPr lang="en-US" sz="2000" dirty="0" err="1"/>
              <a:t>Trồng</a:t>
            </a:r>
            <a:r>
              <a:rPr lang="en-US" sz="2000" dirty="0"/>
              <a:t> </a:t>
            </a:r>
            <a:r>
              <a:rPr lang="en-US" sz="2000" dirty="0" err="1"/>
              <a:t>cây</a:t>
            </a:r>
            <a:r>
              <a:rPr lang="en-US" sz="2000" dirty="0"/>
              <a:t> </a:t>
            </a:r>
            <a:r>
              <a:rPr lang="en-US" sz="2000" dirty="0" err="1"/>
              <a:t>đúng</a:t>
            </a:r>
            <a:r>
              <a:rPr lang="en-US" sz="2000" dirty="0"/>
              <a:t> </a:t>
            </a:r>
            <a:r>
              <a:rPr lang="en-US" sz="2000" dirty="0" err="1"/>
              <a:t>mật</a:t>
            </a:r>
            <a:r>
              <a:rPr lang="en-US" sz="2000" dirty="0"/>
              <a:t> </a:t>
            </a:r>
            <a:r>
              <a:rPr lang="en-US" sz="2000" dirty="0" err="1"/>
              <a:t>độ</a:t>
            </a:r>
            <a:r>
              <a:rPr lang="en-US" sz="2000" dirty="0"/>
              <a:t> </a:t>
            </a:r>
            <a:r>
              <a:rPr lang="en-US" sz="2000" dirty="0" err="1"/>
              <a:t>để</a:t>
            </a:r>
            <a:r>
              <a:rPr lang="en-US" sz="2000" dirty="0"/>
              <a:t> </a:t>
            </a:r>
            <a:r>
              <a:rPr lang="en-US" sz="2000" dirty="0" err="1"/>
              <a:t>cây</a:t>
            </a:r>
            <a:r>
              <a:rPr lang="en-US" sz="2000" dirty="0"/>
              <a:t> </a:t>
            </a:r>
            <a:r>
              <a:rPr lang="en-US" sz="2000" dirty="0" err="1"/>
              <a:t>có</a:t>
            </a:r>
            <a:r>
              <a:rPr lang="en-US" sz="2000" dirty="0"/>
              <a:t> </a:t>
            </a:r>
            <a:r>
              <a:rPr lang="en-US" sz="2000" dirty="0" err="1"/>
              <a:t>đủ</a:t>
            </a:r>
            <a:r>
              <a:rPr lang="en-US" sz="2000" dirty="0"/>
              <a:t> </a:t>
            </a:r>
            <a:r>
              <a:rPr lang="en-US" sz="2000" dirty="0" err="1"/>
              <a:t>ánh</a:t>
            </a:r>
            <a:r>
              <a:rPr lang="en-US" sz="2000" dirty="0"/>
              <a:t> </a:t>
            </a:r>
            <a:r>
              <a:rPr lang="en-US" sz="2000" dirty="0" err="1"/>
              <a:t>sáng</a:t>
            </a:r>
            <a:r>
              <a:rPr lang="en-US" sz="2000" dirty="0"/>
              <a:t>, </a:t>
            </a:r>
            <a:r>
              <a:rPr lang="en-US" sz="2000" dirty="0" err="1"/>
              <a:t>nước</a:t>
            </a:r>
            <a:r>
              <a:rPr lang="en-US" sz="2000" dirty="0"/>
              <a:t>, </a:t>
            </a:r>
            <a:r>
              <a:rPr lang="en-US" sz="2000" dirty="0" err="1"/>
              <a:t>khí</a:t>
            </a:r>
            <a:r>
              <a:rPr lang="en-US" sz="2000" dirty="0"/>
              <a:t> CO</a:t>
            </a:r>
            <a:r>
              <a:rPr lang="en-US" sz="2000" b="1" baseline="-25000" dirty="0"/>
              <a:t>2</a:t>
            </a:r>
            <a:r>
              <a:rPr lang="en-US" sz="2000" dirty="0"/>
              <a:t> </a:t>
            </a:r>
            <a:r>
              <a:rPr lang="en-US" sz="2000" dirty="0" err="1"/>
              <a:t>cung</a:t>
            </a:r>
            <a:r>
              <a:rPr lang="en-US" sz="2000" dirty="0"/>
              <a:t> </a:t>
            </a:r>
            <a:r>
              <a:rPr lang="en-US" sz="2000" dirty="0" err="1"/>
              <a:t>cấp</a:t>
            </a:r>
            <a:r>
              <a:rPr lang="en-US" sz="2000" dirty="0"/>
              <a:t> </a:t>
            </a:r>
            <a:r>
              <a:rPr lang="en-US" sz="2000" dirty="0" err="1"/>
              <a:t>cho</a:t>
            </a:r>
            <a:r>
              <a:rPr lang="en-US" sz="2000" dirty="0"/>
              <a:t> </a:t>
            </a:r>
            <a:r>
              <a:rPr lang="en-US" sz="2000" dirty="0" err="1"/>
              <a:t>quang</a:t>
            </a:r>
            <a:r>
              <a:rPr lang="en-US" sz="2000" dirty="0"/>
              <a:t> </a:t>
            </a:r>
            <a:r>
              <a:rPr lang="en-US" sz="2000" dirty="0" err="1"/>
              <a:t>hợp</a:t>
            </a:r>
            <a:r>
              <a:rPr lang="en-US" sz="2000" dirty="0"/>
              <a:t>.</a:t>
            </a:r>
          </a:p>
          <a:p>
            <a:pPr algn="just"/>
            <a:r>
              <a:rPr lang="en-US" sz="2000" dirty="0"/>
              <a:t>- </a:t>
            </a:r>
            <a:r>
              <a:rPr lang="en-US" sz="2000" dirty="0" err="1"/>
              <a:t>Tưới</a:t>
            </a:r>
            <a:r>
              <a:rPr lang="en-US" sz="2000" dirty="0"/>
              <a:t> </a:t>
            </a:r>
            <a:r>
              <a:rPr lang="en-US" sz="2000" dirty="0" err="1"/>
              <a:t>đủ</a:t>
            </a:r>
            <a:r>
              <a:rPr lang="en-US" sz="2000" dirty="0"/>
              <a:t> </a:t>
            </a:r>
            <a:r>
              <a:rPr lang="en-US" sz="2000" dirty="0" err="1"/>
              <a:t>nước</a:t>
            </a:r>
            <a:r>
              <a:rPr lang="en-US" sz="2000" dirty="0"/>
              <a:t>, </a:t>
            </a:r>
            <a:r>
              <a:rPr lang="en-US" sz="2000" dirty="0" err="1"/>
              <a:t>bón</a:t>
            </a:r>
            <a:r>
              <a:rPr lang="en-US" sz="2000" dirty="0"/>
              <a:t> </a:t>
            </a:r>
            <a:r>
              <a:rPr lang="en-US" sz="2000" dirty="0" err="1"/>
              <a:t>phân</a:t>
            </a:r>
            <a:r>
              <a:rPr lang="en-US" sz="2000" dirty="0"/>
              <a:t> </a:t>
            </a:r>
            <a:r>
              <a:rPr lang="en-US" sz="2000" dirty="0" err="1"/>
              <a:t>hợp</a:t>
            </a:r>
            <a:r>
              <a:rPr lang="en-US" sz="2000" dirty="0"/>
              <a:t> </a:t>
            </a:r>
            <a:r>
              <a:rPr lang="en-US" sz="2000" dirty="0" err="1"/>
              <a:t>lý</a:t>
            </a:r>
            <a:r>
              <a:rPr lang="en-US" sz="2000" dirty="0"/>
              <a:t> </a:t>
            </a:r>
            <a:r>
              <a:rPr lang="en-US" sz="2000" dirty="0" err="1"/>
              <a:t>cho</a:t>
            </a:r>
            <a:r>
              <a:rPr lang="en-US" sz="2000" dirty="0"/>
              <a:t> </a:t>
            </a:r>
            <a:r>
              <a:rPr lang="en-US" sz="2000" dirty="0" err="1"/>
              <a:t>cây</a:t>
            </a:r>
            <a:r>
              <a:rPr lang="en-US" sz="2000" dirty="0"/>
              <a:t>. </a:t>
            </a:r>
          </a:p>
          <a:p>
            <a:pPr algn="just"/>
            <a:r>
              <a:rPr lang="en-US" sz="2000" dirty="0"/>
              <a:t>- </a:t>
            </a:r>
            <a:r>
              <a:rPr lang="en-US" sz="2000" dirty="0" err="1"/>
              <a:t>Không</a:t>
            </a:r>
            <a:r>
              <a:rPr lang="en-US" sz="2000" dirty="0"/>
              <a:t> </a:t>
            </a:r>
            <a:r>
              <a:rPr lang="en-US" sz="2000" dirty="0" err="1"/>
              <a:t>bẻ</a:t>
            </a:r>
            <a:r>
              <a:rPr lang="en-US" sz="2000" dirty="0"/>
              <a:t> </a:t>
            </a:r>
            <a:r>
              <a:rPr lang="en-US" sz="2000" dirty="0" err="1"/>
              <a:t>cành</a:t>
            </a:r>
            <a:r>
              <a:rPr lang="en-US" sz="2000" dirty="0"/>
              <a:t>, </a:t>
            </a:r>
            <a:r>
              <a:rPr lang="en-US" sz="2000" dirty="0" err="1"/>
              <a:t>ngắt</a:t>
            </a:r>
            <a:r>
              <a:rPr lang="en-US" sz="2000" dirty="0"/>
              <a:t> </a:t>
            </a:r>
            <a:r>
              <a:rPr lang="en-US" sz="2000" dirty="0" err="1"/>
              <a:t>lá</a:t>
            </a:r>
            <a:r>
              <a:rPr lang="en-US" sz="2000" dirty="0"/>
              <a:t> </a:t>
            </a:r>
            <a:r>
              <a:rPr lang="en-US" sz="2000" dirty="0" err="1"/>
              <a:t>bừa</a:t>
            </a:r>
            <a:r>
              <a:rPr lang="en-US" sz="2000" dirty="0"/>
              <a:t> </a:t>
            </a:r>
            <a:r>
              <a:rPr lang="en-US" sz="2000" dirty="0" err="1"/>
              <a:t>bãi</a:t>
            </a:r>
            <a:r>
              <a:rPr lang="en-US" sz="2000" dirty="0"/>
              <a:t>, </a:t>
            </a:r>
            <a:r>
              <a:rPr lang="en-US" sz="2000" dirty="0" err="1"/>
              <a:t>gây</a:t>
            </a:r>
            <a:r>
              <a:rPr lang="en-US" sz="2000" dirty="0"/>
              <a:t> </a:t>
            </a:r>
            <a:r>
              <a:rPr lang="en-US" sz="2000" dirty="0" err="1"/>
              <a:t>tổn</a:t>
            </a:r>
            <a:r>
              <a:rPr lang="en-US" sz="2000" dirty="0"/>
              <a:t> </a:t>
            </a:r>
            <a:r>
              <a:rPr lang="en-US" sz="2000" dirty="0" err="1"/>
              <a:t>thương</a:t>
            </a:r>
            <a:r>
              <a:rPr lang="en-US" sz="2000" dirty="0"/>
              <a:t> </a:t>
            </a:r>
            <a:r>
              <a:rPr lang="en-US" sz="2000" dirty="0" err="1"/>
              <a:t>đến</a:t>
            </a:r>
            <a:r>
              <a:rPr lang="en-US" sz="2000" dirty="0"/>
              <a:t> </a:t>
            </a:r>
            <a:r>
              <a:rPr lang="en-US" sz="2000" dirty="0" err="1"/>
              <a:t>cây</a:t>
            </a:r>
            <a:r>
              <a:rPr lang="en-US" sz="2000" dirty="0"/>
              <a:t>…</a:t>
            </a:r>
          </a:p>
          <a:p>
            <a:pPr algn="just" eaLnBrk="0" hangingPunct="0"/>
            <a:endParaRPr lang="en-US" altLang="en-GB" sz="2000" dirty="0">
              <a:solidFill>
                <a:srgbClr val="FF0000"/>
              </a:solidFill>
              <a:ea typeface="Times New Roman" panose="02020603050405020304" pitchFamily="18" charset="0"/>
            </a:endParaRPr>
          </a:p>
        </p:txBody>
      </p:sp>
      <p:pic>
        <p:nvPicPr>
          <p:cNvPr id="2050" name="Picture 2" descr="Không có mô tả ảnh.">
            <a:extLst>
              <a:ext uri="{FF2B5EF4-FFF2-40B4-BE49-F238E27FC236}">
                <a16:creationId xmlns:a16="http://schemas.microsoft.com/office/drawing/2014/main" id="{ECAFA5D5-863B-48CB-A4DB-7A1CA4EEC2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5120" y="2571750"/>
            <a:ext cx="3284984" cy="24637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ông có mô tả ảnh.">
            <a:extLst>
              <a:ext uri="{FF2B5EF4-FFF2-40B4-BE49-F238E27FC236}">
                <a16:creationId xmlns:a16="http://schemas.microsoft.com/office/drawing/2014/main" id="{98ACE951-6E62-4EF8-AD1B-2CE0F72D5E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387" y="2571750"/>
            <a:ext cx="3284984" cy="2463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841">
                                            <p:txEl>
                                              <p:pRg st="0" end="0"/>
                                            </p:txEl>
                                          </p:spTgt>
                                        </p:tgtEl>
                                        <p:attrNameLst>
                                          <p:attrName>style.visibility</p:attrName>
                                        </p:attrNameLst>
                                      </p:cBhvr>
                                      <p:to>
                                        <p:strVal val="visible"/>
                                      </p:to>
                                    </p:set>
                                    <p:animEffect transition="in" filter="wipe(left)">
                                      <p:cBhvr>
                                        <p:cTn id="7" dur="500"/>
                                        <p:tgtEl>
                                          <p:spTgt spid="358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841">
                                            <p:txEl>
                                              <p:pRg st="1" end="1"/>
                                            </p:txEl>
                                          </p:spTgt>
                                        </p:tgtEl>
                                        <p:attrNameLst>
                                          <p:attrName>style.visibility</p:attrName>
                                        </p:attrNameLst>
                                      </p:cBhvr>
                                      <p:to>
                                        <p:strVal val="visible"/>
                                      </p:to>
                                    </p:set>
                                    <p:animEffect transition="in" filter="wipe(left)">
                                      <p:cBhvr>
                                        <p:cTn id="12" dur="500"/>
                                        <p:tgtEl>
                                          <p:spTgt spid="358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5841">
                                            <p:txEl>
                                              <p:pRg st="2" end="2"/>
                                            </p:txEl>
                                          </p:spTgt>
                                        </p:tgtEl>
                                        <p:attrNameLst>
                                          <p:attrName>style.visibility</p:attrName>
                                        </p:attrNameLst>
                                      </p:cBhvr>
                                      <p:to>
                                        <p:strVal val="visible"/>
                                      </p:to>
                                    </p:set>
                                    <p:animEffect transition="in" filter="wipe(left)">
                                      <p:cBhvr>
                                        <p:cTn id="17" dur="500"/>
                                        <p:tgtEl>
                                          <p:spTgt spid="358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841">
                                            <p:txEl>
                                              <p:pRg st="3" end="3"/>
                                            </p:txEl>
                                          </p:spTgt>
                                        </p:tgtEl>
                                        <p:attrNameLst>
                                          <p:attrName>style.visibility</p:attrName>
                                        </p:attrNameLst>
                                      </p:cBhvr>
                                      <p:to>
                                        <p:strVal val="visible"/>
                                      </p:to>
                                    </p:set>
                                    <p:animEffect transition="in" filter="wipe(left)">
                                      <p:cBhvr>
                                        <p:cTn id="22" dur="500"/>
                                        <p:tgtEl>
                                          <p:spTgt spid="358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5841">
                                            <p:txEl>
                                              <p:pRg st="4" end="4"/>
                                            </p:txEl>
                                          </p:spTgt>
                                        </p:tgtEl>
                                        <p:attrNameLst>
                                          <p:attrName>style.visibility</p:attrName>
                                        </p:attrNameLst>
                                      </p:cBhvr>
                                      <p:to>
                                        <p:strVal val="visible"/>
                                      </p:to>
                                    </p:set>
                                    <p:animEffect transition="in" filter="wipe(left)">
                                      <p:cBhvr>
                                        <p:cTn id="27" dur="500"/>
                                        <p:tgtEl>
                                          <p:spTgt spid="3584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wipe(left)">
                                      <p:cBhvr>
                                        <p:cTn id="32" dur="500"/>
                                        <p:tgtEl>
                                          <p:spTgt spid="2052"/>
                                        </p:tgtEl>
                                      </p:cBhvr>
                                    </p:animEffect>
                                  </p:childTnLst>
                                </p:cTn>
                              </p:par>
                              <p:par>
                                <p:cTn id="33" presetID="22" presetClass="entr" presetSubtype="2"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right)">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611560" y="195486"/>
            <a:ext cx="8137217" cy="830997"/>
          </a:xfrm>
          <a:prstGeom prst="rect">
            <a:avLst/>
          </a:prstGeom>
          <a:noFill/>
        </p:spPr>
        <p:txBody>
          <a:bodyPr wrap="square" rtlCol="0">
            <a:spAutoFit/>
          </a:bodyPr>
          <a:lstStyle/>
          <a:p>
            <a:pPr algn="just" eaLnBrk="0" hangingPunct="0"/>
            <a:r>
              <a:rPr lang="en-US" altLang="en-GB" sz="2400" b="1" dirty="0">
                <a:solidFill>
                  <a:srgbClr val="FF0000"/>
                </a:solidFill>
                <a:sym typeface="+mn-ea"/>
              </a:rPr>
              <a:t>2. Tại sao ở</a:t>
            </a:r>
            <a:r>
              <a:rPr lang="vi-VN" altLang="x-none" sz="2400" b="1" dirty="0">
                <a:solidFill>
                  <a:srgbClr val="FF0000"/>
                </a:solidFill>
                <a:sym typeface="+mn-ea"/>
              </a:rPr>
              <a:t> các th</a:t>
            </a:r>
            <a:r>
              <a:rPr lang="vi-VN" altLang="x-none" sz="2400" b="1" dirty="0">
                <a:solidFill>
                  <a:srgbClr val="FF0000"/>
                </a:solidFill>
                <a:ea typeface="Times New Roman" panose="02020603050405020304" pitchFamily="18" charset="0"/>
                <a:sym typeface="+mn-ea"/>
              </a:rPr>
              <a:t>à</a:t>
            </a:r>
            <a:r>
              <a:rPr lang="vi-VN" altLang="x-none" sz="2400" b="1" dirty="0">
                <a:solidFill>
                  <a:srgbClr val="FF0000"/>
                </a:solidFill>
                <a:sym typeface="+mn-ea"/>
              </a:rPr>
              <a:t>nh phố hoặc nơi đông dân cư</a:t>
            </a:r>
            <a:r>
              <a:rPr lang="en-US" altLang="en-GB" sz="2400" b="1" dirty="0">
                <a:solidFill>
                  <a:srgbClr val="FF0000"/>
                </a:solidFill>
                <a:sym typeface="+mn-ea"/>
              </a:rPr>
              <a:t> sinh sống lại cần trồng nhiều cây xanh?</a:t>
            </a:r>
            <a:endParaRPr lang="en-US" altLang="en-GB" sz="2400" b="1" dirty="0">
              <a:solidFill>
                <a:srgbClr val="FF0000"/>
              </a:solidFill>
            </a:endParaRPr>
          </a:p>
        </p:txBody>
      </p:sp>
      <p:pic>
        <p:nvPicPr>
          <p:cNvPr id="3" name="Picture 2"/>
          <p:cNvPicPr/>
          <p:nvPr/>
        </p:nvPicPr>
        <p:blipFill>
          <a:blip r:embed="rId3"/>
          <a:stretch>
            <a:fillRect/>
          </a:stretch>
        </p:blipFill>
        <p:spPr>
          <a:xfrm>
            <a:off x="1619672" y="1098491"/>
            <a:ext cx="5904656" cy="3705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43351" y="212571"/>
            <a:ext cx="8677121" cy="830997"/>
          </a:xfrm>
          <a:prstGeom prst="rect">
            <a:avLst/>
          </a:prstGeom>
          <a:noFill/>
        </p:spPr>
        <p:txBody>
          <a:bodyPr wrap="square" rtlCol="0">
            <a:spAutoFit/>
          </a:bodyPr>
          <a:lstStyle/>
          <a:p>
            <a:pPr algn="just" eaLnBrk="0" hangingPunct="0"/>
            <a:r>
              <a:rPr lang="en-US" altLang="en-GB" sz="2400" b="1" dirty="0">
                <a:solidFill>
                  <a:srgbClr val="FF0000"/>
                </a:solidFill>
                <a:sym typeface="+mn-ea"/>
              </a:rPr>
              <a:t>2. Tại sao ở</a:t>
            </a:r>
            <a:r>
              <a:rPr lang="vi-VN" altLang="x-none" sz="2400" b="1" dirty="0">
                <a:solidFill>
                  <a:srgbClr val="FF0000"/>
                </a:solidFill>
                <a:sym typeface="+mn-ea"/>
              </a:rPr>
              <a:t> các th</a:t>
            </a:r>
            <a:r>
              <a:rPr lang="vi-VN" altLang="x-none" sz="2400" b="1" dirty="0">
                <a:solidFill>
                  <a:srgbClr val="FF0000"/>
                </a:solidFill>
                <a:ea typeface="Times New Roman" panose="02020603050405020304" pitchFamily="18" charset="0"/>
                <a:sym typeface="+mn-ea"/>
              </a:rPr>
              <a:t>à</a:t>
            </a:r>
            <a:r>
              <a:rPr lang="vi-VN" altLang="x-none" sz="2400" b="1" dirty="0">
                <a:solidFill>
                  <a:srgbClr val="FF0000"/>
                </a:solidFill>
                <a:sym typeface="+mn-ea"/>
              </a:rPr>
              <a:t>nh phố hoặc nơi đông dân cư</a:t>
            </a:r>
            <a:r>
              <a:rPr lang="en-US" altLang="en-GB" sz="2400" b="1" dirty="0">
                <a:solidFill>
                  <a:srgbClr val="FF0000"/>
                </a:solidFill>
                <a:sym typeface="+mn-ea"/>
              </a:rPr>
              <a:t> sinh sống lại cần trồng nhiều cây xanh?</a:t>
            </a:r>
            <a:endParaRPr lang="en-US" altLang="en-GB" sz="2400" b="1" dirty="0">
              <a:solidFill>
                <a:srgbClr val="FF0000"/>
              </a:solidFill>
            </a:endParaRPr>
          </a:p>
        </p:txBody>
      </p:sp>
      <p:pic>
        <p:nvPicPr>
          <p:cNvPr id="3" name="Picture 2"/>
          <p:cNvPicPr/>
          <p:nvPr/>
        </p:nvPicPr>
        <p:blipFill>
          <a:blip r:embed="rId3"/>
          <a:stretch>
            <a:fillRect/>
          </a:stretch>
        </p:blipFill>
        <p:spPr>
          <a:xfrm>
            <a:off x="179512" y="1347614"/>
            <a:ext cx="4032448" cy="3167816"/>
          </a:xfrm>
          <a:prstGeom prst="rect">
            <a:avLst/>
          </a:prstGeom>
        </p:spPr>
      </p:pic>
      <p:sp>
        <p:nvSpPr>
          <p:cNvPr id="4" name="Rectangle 3">
            <a:extLst>
              <a:ext uri="{FF2B5EF4-FFF2-40B4-BE49-F238E27FC236}">
                <a16:creationId xmlns:a16="http://schemas.microsoft.com/office/drawing/2014/main" id="{C7BD900B-2E7B-4924-99DC-FE0355741359}"/>
              </a:ext>
            </a:extLst>
          </p:cNvPr>
          <p:cNvSpPr/>
          <p:nvPr/>
        </p:nvSpPr>
        <p:spPr>
          <a:xfrm>
            <a:off x="4392488" y="1223362"/>
            <a:ext cx="4572000" cy="3416320"/>
          </a:xfrm>
          <a:prstGeom prst="rect">
            <a:avLst/>
          </a:prstGeom>
        </p:spPr>
        <p:txBody>
          <a:bodyPr>
            <a:spAutoFit/>
          </a:bodyPr>
          <a:lstStyle/>
          <a:p>
            <a:pPr algn="just"/>
            <a:r>
              <a:rPr lang="en-US" dirty="0"/>
              <a:t>- </a:t>
            </a:r>
            <a:r>
              <a:rPr lang="en-US" dirty="0" err="1"/>
              <a:t>Cây</a:t>
            </a:r>
            <a:r>
              <a:rPr lang="en-US" dirty="0"/>
              <a:t> </a:t>
            </a:r>
            <a:r>
              <a:rPr lang="en-US" dirty="0" err="1"/>
              <a:t>xanh</a:t>
            </a:r>
            <a:r>
              <a:rPr lang="en-US" dirty="0"/>
              <a:t> </a:t>
            </a:r>
            <a:r>
              <a:rPr lang="en-US" dirty="0" err="1"/>
              <a:t>quang</a:t>
            </a:r>
            <a:r>
              <a:rPr lang="en-US" dirty="0"/>
              <a:t> </a:t>
            </a:r>
            <a:r>
              <a:rPr lang="en-US" dirty="0" err="1"/>
              <a:t>hợp</a:t>
            </a:r>
            <a:r>
              <a:rPr lang="en-US" dirty="0"/>
              <a:t> </a:t>
            </a:r>
            <a:r>
              <a:rPr lang="en-US" dirty="0" err="1"/>
              <a:t>tạo</a:t>
            </a:r>
            <a:r>
              <a:rPr lang="en-US" dirty="0"/>
              <a:t> ra oxygen </a:t>
            </a:r>
            <a:r>
              <a:rPr lang="en-US" dirty="0" err="1"/>
              <a:t>giúp</a:t>
            </a:r>
            <a:r>
              <a:rPr lang="en-US" dirty="0"/>
              <a:t> con </a:t>
            </a:r>
            <a:r>
              <a:rPr lang="en-US" dirty="0" err="1"/>
              <a:t>người</a:t>
            </a:r>
            <a:r>
              <a:rPr lang="en-US" dirty="0"/>
              <a:t> </a:t>
            </a:r>
            <a:r>
              <a:rPr lang="en-US" dirty="0" err="1"/>
              <a:t>hô</a:t>
            </a:r>
            <a:r>
              <a:rPr lang="en-US" dirty="0"/>
              <a:t> </a:t>
            </a:r>
            <a:r>
              <a:rPr lang="en-US" dirty="0" err="1"/>
              <a:t>hấp</a:t>
            </a:r>
            <a:r>
              <a:rPr lang="en-US" dirty="0"/>
              <a:t> </a:t>
            </a:r>
            <a:r>
              <a:rPr lang="en-US" dirty="0" err="1"/>
              <a:t>tốt</a:t>
            </a:r>
            <a:r>
              <a:rPr lang="en-US" dirty="0"/>
              <a:t> </a:t>
            </a:r>
            <a:r>
              <a:rPr lang="en-US" dirty="0" err="1"/>
              <a:t>hơn</a:t>
            </a:r>
            <a:r>
              <a:rPr lang="en-US" dirty="0"/>
              <a:t>.</a:t>
            </a:r>
          </a:p>
          <a:p>
            <a:pPr algn="just"/>
            <a:r>
              <a:rPr lang="en-US" dirty="0"/>
              <a:t>- </a:t>
            </a:r>
            <a:r>
              <a:rPr lang="en-US" dirty="0" err="1"/>
              <a:t>Tán</a:t>
            </a:r>
            <a:r>
              <a:rPr lang="en-US" dirty="0"/>
              <a:t> </a:t>
            </a:r>
            <a:r>
              <a:rPr lang="en-US" dirty="0" err="1"/>
              <a:t>cây</a:t>
            </a:r>
            <a:r>
              <a:rPr lang="en-US" dirty="0"/>
              <a:t> </a:t>
            </a:r>
            <a:r>
              <a:rPr lang="en-US" dirty="0" err="1"/>
              <a:t>xanh</a:t>
            </a:r>
            <a:r>
              <a:rPr lang="en-US" dirty="0"/>
              <a:t> </a:t>
            </a:r>
            <a:r>
              <a:rPr lang="en-US" dirty="0" err="1"/>
              <a:t>rộng</a:t>
            </a:r>
            <a:r>
              <a:rPr lang="en-US" dirty="0"/>
              <a:t> </a:t>
            </a:r>
            <a:r>
              <a:rPr lang="en-US" dirty="0" err="1"/>
              <a:t>giúp</a:t>
            </a:r>
            <a:r>
              <a:rPr lang="en-US" dirty="0"/>
              <a:t> </a:t>
            </a:r>
            <a:r>
              <a:rPr lang="en-US" dirty="0" err="1"/>
              <a:t>cản</a:t>
            </a:r>
            <a:r>
              <a:rPr lang="en-US" dirty="0"/>
              <a:t> </a:t>
            </a:r>
            <a:r>
              <a:rPr lang="en-US" dirty="0" err="1"/>
              <a:t>bụi</a:t>
            </a:r>
            <a:r>
              <a:rPr lang="en-US" dirty="0"/>
              <a:t> </a:t>
            </a:r>
            <a:r>
              <a:rPr lang="en-US" dirty="0" err="1"/>
              <a:t>bẩn</a:t>
            </a:r>
            <a:r>
              <a:rPr lang="en-US" dirty="0"/>
              <a:t>, </a:t>
            </a:r>
            <a:r>
              <a:rPr lang="en-US" dirty="0" err="1"/>
              <a:t>một</a:t>
            </a:r>
            <a:r>
              <a:rPr lang="en-US" dirty="0"/>
              <a:t> </a:t>
            </a:r>
            <a:r>
              <a:rPr lang="en-US" dirty="0" err="1"/>
              <a:t>số</a:t>
            </a:r>
            <a:r>
              <a:rPr lang="en-US" dirty="0"/>
              <a:t> </a:t>
            </a:r>
            <a:r>
              <a:rPr lang="en-US" dirty="0" err="1"/>
              <a:t>cây</a:t>
            </a:r>
            <a:r>
              <a:rPr lang="en-US" dirty="0"/>
              <a:t> </a:t>
            </a:r>
            <a:r>
              <a:rPr lang="en-US" dirty="0" err="1"/>
              <a:t>xanh</a:t>
            </a:r>
            <a:r>
              <a:rPr lang="en-US" dirty="0"/>
              <a:t> </a:t>
            </a:r>
            <a:r>
              <a:rPr lang="en-US" dirty="0" err="1"/>
              <a:t>có</a:t>
            </a:r>
            <a:r>
              <a:rPr lang="en-US" dirty="0"/>
              <a:t> </a:t>
            </a:r>
            <a:r>
              <a:rPr lang="en-US" dirty="0" err="1"/>
              <a:t>khả</a:t>
            </a:r>
            <a:r>
              <a:rPr lang="en-US" dirty="0"/>
              <a:t> </a:t>
            </a:r>
            <a:r>
              <a:rPr lang="en-US" dirty="0" err="1"/>
              <a:t>năng</a:t>
            </a:r>
            <a:r>
              <a:rPr lang="en-US" dirty="0"/>
              <a:t> </a:t>
            </a:r>
            <a:r>
              <a:rPr lang="en-US" dirty="0" err="1"/>
              <a:t>hấp</a:t>
            </a:r>
            <a:r>
              <a:rPr lang="en-US" dirty="0"/>
              <a:t> </a:t>
            </a:r>
            <a:r>
              <a:rPr lang="en-US" dirty="0" err="1"/>
              <a:t>thụ</a:t>
            </a:r>
            <a:r>
              <a:rPr lang="en-US" dirty="0"/>
              <a:t> </a:t>
            </a:r>
            <a:r>
              <a:rPr lang="en-US" dirty="0" err="1"/>
              <a:t>khí</a:t>
            </a:r>
            <a:r>
              <a:rPr lang="en-US" dirty="0"/>
              <a:t> </a:t>
            </a:r>
            <a:r>
              <a:rPr lang="en-US" dirty="0" err="1"/>
              <a:t>độc</a:t>
            </a:r>
            <a:r>
              <a:rPr lang="en-US" dirty="0"/>
              <a:t> → </a:t>
            </a:r>
            <a:r>
              <a:rPr lang="en-US" dirty="0" err="1"/>
              <a:t>tạo</a:t>
            </a:r>
            <a:r>
              <a:rPr lang="en-US" dirty="0"/>
              <a:t> ra </a:t>
            </a:r>
            <a:r>
              <a:rPr lang="en-US" dirty="0" err="1"/>
              <a:t>bầu</a:t>
            </a:r>
            <a:r>
              <a:rPr lang="en-US" dirty="0"/>
              <a:t> </a:t>
            </a:r>
            <a:r>
              <a:rPr lang="en-US" dirty="0" err="1"/>
              <a:t>không</a:t>
            </a:r>
            <a:r>
              <a:rPr lang="en-US" dirty="0"/>
              <a:t> </a:t>
            </a:r>
            <a:r>
              <a:rPr lang="en-US" dirty="0" err="1"/>
              <a:t>khí</a:t>
            </a:r>
            <a:r>
              <a:rPr lang="en-US" dirty="0"/>
              <a:t> </a:t>
            </a:r>
            <a:r>
              <a:rPr lang="en-US" dirty="0" err="1"/>
              <a:t>trong</a:t>
            </a:r>
            <a:r>
              <a:rPr lang="en-US" dirty="0"/>
              <a:t> </a:t>
            </a:r>
            <a:r>
              <a:rPr lang="en-US" dirty="0" err="1"/>
              <a:t>sạch</a:t>
            </a:r>
            <a:r>
              <a:rPr lang="en-US" dirty="0"/>
              <a:t>, an </a:t>
            </a:r>
            <a:r>
              <a:rPr lang="en-US" dirty="0" err="1"/>
              <a:t>toàn</a:t>
            </a:r>
            <a:r>
              <a:rPr lang="en-US" dirty="0"/>
              <a:t> </a:t>
            </a:r>
            <a:r>
              <a:rPr lang="en-US" dirty="0" err="1"/>
              <a:t>cho</a:t>
            </a:r>
            <a:r>
              <a:rPr lang="en-US" dirty="0"/>
              <a:t> </a:t>
            </a:r>
            <a:r>
              <a:rPr lang="en-US" dirty="0" err="1"/>
              <a:t>sức</a:t>
            </a:r>
            <a:r>
              <a:rPr lang="en-US" dirty="0"/>
              <a:t> </a:t>
            </a:r>
            <a:r>
              <a:rPr lang="en-US" dirty="0" err="1"/>
              <a:t>khỏe</a:t>
            </a:r>
            <a:r>
              <a:rPr lang="en-US" dirty="0"/>
              <a:t> </a:t>
            </a:r>
            <a:r>
              <a:rPr lang="en-US" dirty="0" err="1"/>
              <a:t>của</a:t>
            </a:r>
            <a:r>
              <a:rPr lang="en-US" dirty="0"/>
              <a:t> con </a:t>
            </a:r>
            <a:r>
              <a:rPr lang="en-US" dirty="0" err="1"/>
              <a:t>người</a:t>
            </a:r>
            <a:r>
              <a:rPr lang="en-US" dirty="0"/>
              <a:t>.</a:t>
            </a:r>
          </a:p>
          <a:p>
            <a:pPr algn="just"/>
            <a:r>
              <a:rPr lang="en-US" dirty="0"/>
              <a:t>- </a:t>
            </a:r>
            <a:r>
              <a:rPr lang="en-US" dirty="0" err="1"/>
              <a:t>Cây</a:t>
            </a:r>
            <a:r>
              <a:rPr lang="en-US" dirty="0"/>
              <a:t> </a:t>
            </a:r>
            <a:r>
              <a:rPr lang="en-US" dirty="0" err="1"/>
              <a:t>xanh</a:t>
            </a:r>
            <a:r>
              <a:rPr lang="en-US" dirty="0"/>
              <a:t> </a:t>
            </a:r>
            <a:r>
              <a:rPr lang="en-US" dirty="0" err="1"/>
              <a:t>có</a:t>
            </a:r>
            <a:r>
              <a:rPr lang="en-US" dirty="0"/>
              <a:t> </a:t>
            </a:r>
            <a:r>
              <a:rPr lang="en-US" dirty="0" err="1"/>
              <a:t>quá</a:t>
            </a:r>
            <a:r>
              <a:rPr lang="en-US" dirty="0"/>
              <a:t> </a:t>
            </a:r>
            <a:r>
              <a:rPr lang="en-US" dirty="0" err="1"/>
              <a:t>trình</a:t>
            </a:r>
            <a:r>
              <a:rPr lang="en-US" dirty="0"/>
              <a:t> </a:t>
            </a:r>
            <a:r>
              <a:rPr lang="en-US" dirty="0" err="1"/>
              <a:t>thoát</a:t>
            </a:r>
            <a:r>
              <a:rPr lang="en-US" dirty="0"/>
              <a:t> </a:t>
            </a:r>
            <a:r>
              <a:rPr lang="en-US" dirty="0" err="1"/>
              <a:t>hơi</a:t>
            </a:r>
            <a:r>
              <a:rPr lang="en-US" dirty="0"/>
              <a:t> </a:t>
            </a:r>
            <a:r>
              <a:rPr lang="en-US" dirty="0" err="1"/>
              <a:t>nước</a:t>
            </a:r>
            <a:r>
              <a:rPr lang="en-US" dirty="0"/>
              <a:t> </a:t>
            </a:r>
            <a:r>
              <a:rPr lang="en-US" dirty="0" err="1"/>
              <a:t>giúp</a:t>
            </a:r>
            <a:r>
              <a:rPr lang="en-US" dirty="0"/>
              <a:t> </a:t>
            </a:r>
            <a:r>
              <a:rPr lang="en-US" dirty="0" err="1"/>
              <a:t>điều</a:t>
            </a:r>
            <a:r>
              <a:rPr lang="en-US" dirty="0"/>
              <a:t> </a:t>
            </a:r>
            <a:r>
              <a:rPr lang="en-US" dirty="0" err="1"/>
              <a:t>hòa</a:t>
            </a:r>
            <a:r>
              <a:rPr lang="en-US" dirty="0"/>
              <a:t> </a:t>
            </a:r>
            <a:r>
              <a:rPr lang="en-US" dirty="0" err="1"/>
              <a:t>nhiệt</a:t>
            </a:r>
            <a:r>
              <a:rPr lang="en-US" dirty="0"/>
              <a:t> </a:t>
            </a:r>
            <a:r>
              <a:rPr lang="en-US" dirty="0" err="1"/>
              <a:t>độ</a:t>
            </a:r>
            <a:r>
              <a:rPr lang="en-US" dirty="0"/>
              <a:t> </a:t>
            </a:r>
            <a:r>
              <a:rPr lang="en-US" dirty="0" err="1"/>
              <a:t>không</a:t>
            </a:r>
            <a:r>
              <a:rPr lang="en-US" dirty="0"/>
              <a:t> </a:t>
            </a:r>
            <a:r>
              <a:rPr lang="en-US" dirty="0" err="1"/>
              <a:t>khí</a:t>
            </a:r>
            <a:r>
              <a:rPr lang="en-US" dirty="0"/>
              <a:t> → </a:t>
            </a:r>
            <a:r>
              <a:rPr lang="en-US" dirty="0" err="1"/>
              <a:t>tạo</a:t>
            </a:r>
            <a:r>
              <a:rPr lang="en-US" dirty="0"/>
              <a:t> </a:t>
            </a:r>
            <a:r>
              <a:rPr lang="en-US" dirty="0" err="1"/>
              <a:t>sự</a:t>
            </a:r>
            <a:r>
              <a:rPr lang="en-US" dirty="0"/>
              <a:t> </a:t>
            </a:r>
            <a:r>
              <a:rPr lang="en-US" dirty="0" err="1"/>
              <a:t>thoáng</a:t>
            </a:r>
            <a:r>
              <a:rPr lang="en-US" dirty="0"/>
              <a:t> </a:t>
            </a:r>
            <a:r>
              <a:rPr lang="en-US" dirty="0" err="1"/>
              <a:t>mát</a:t>
            </a:r>
            <a:r>
              <a:rPr lang="en-US" dirty="0"/>
              <a:t>, </a:t>
            </a:r>
            <a:r>
              <a:rPr lang="en-US" dirty="0" err="1"/>
              <a:t>dễ</a:t>
            </a:r>
            <a:r>
              <a:rPr lang="en-US" dirty="0"/>
              <a:t> </a:t>
            </a:r>
            <a:r>
              <a:rPr lang="en-US" dirty="0" err="1"/>
              <a:t>chịu</a:t>
            </a:r>
            <a:r>
              <a:rPr lang="en-US" dirty="0"/>
              <a:t>.</a:t>
            </a:r>
          </a:p>
          <a:p>
            <a:pPr algn="just"/>
            <a:r>
              <a:rPr lang="en-US" dirty="0"/>
              <a:t>- </a:t>
            </a:r>
            <a:r>
              <a:rPr lang="en-US" dirty="0" err="1"/>
              <a:t>Cây</a:t>
            </a:r>
            <a:r>
              <a:rPr lang="en-US" dirty="0"/>
              <a:t> </a:t>
            </a:r>
            <a:r>
              <a:rPr lang="en-US" dirty="0" err="1"/>
              <a:t>xanh</a:t>
            </a:r>
            <a:r>
              <a:rPr lang="en-US" dirty="0"/>
              <a:t> </a:t>
            </a:r>
            <a:r>
              <a:rPr lang="en-US" dirty="0" err="1"/>
              <a:t>giúp</a:t>
            </a:r>
            <a:r>
              <a:rPr lang="en-US" dirty="0"/>
              <a:t> </a:t>
            </a:r>
            <a:r>
              <a:rPr lang="en-US" dirty="0" err="1"/>
              <a:t>giảm</a:t>
            </a:r>
            <a:r>
              <a:rPr lang="en-US" dirty="0"/>
              <a:t> ô </a:t>
            </a:r>
            <a:r>
              <a:rPr lang="en-US" dirty="0" err="1"/>
              <a:t>nhiễm</a:t>
            </a:r>
            <a:r>
              <a:rPr lang="en-US" dirty="0"/>
              <a:t> </a:t>
            </a:r>
            <a:r>
              <a:rPr lang="en-US" dirty="0" err="1"/>
              <a:t>tiếng</a:t>
            </a:r>
            <a:r>
              <a:rPr lang="en-US" dirty="0"/>
              <a:t> </a:t>
            </a:r>
            <a:r>
              <a:rPr lang="en-US" dirty="0" err="1"/>
              <a:t>ồn</a:t>
            </a:r>
            <a:r>
              <a:rPr lang="en-US" dirty="0"/>
              <a:t>.</a:t>
            </a:r>
          </a:p>
          <a:p>
            <a:pPr algn="just">
              <a:buFontTx/>
              <a:buChar char="-"/>
            </a:pPr>
            <a:r>
              <a:rPr lang="en-US" dirty="0"/>
              <a:t> </a:t>
            </a:r>
            <a:r>
              <a:rPr lang="en-US" dirty="0" err="1"/>
              <a:t>Cây</a:t>
            </a:r>
            <a:r>
              <a:rPr lang="en-US" dirty="0"/>
              <a:t> </a:t>
            </a:r>
            <a:r>
              <a:rPr lang="en-US" dirty="0" err="1"/>
              <a:t>xanh</a:t>
            </a:r>
            <a:r>
              <a:rPr lang="en-US" dirty="0"/>
              <a:t> </a:t>
            </a:r>
            <a:r>
              <a:rPr lang="en-US" dirty="0" err="1"/>
              <a:t>giúp</a:t>
            </a:r>
            <a:r>
              <a:rPr lang="en-US" dirty="0"/>
              <a:t> </a:t>
            </a:r>
            <a:r>
              <a:rPr lang="en-US" dirty="0" err="1"/>
              <a:t>làm</a:t>
            </a:r>
            <a:r>
              <a:rPr lang="en-US" dirty="0"/>
              <a:t> </a:t>
            </a:r>
            <a:r>
              <a:rPr lang="en-US" dirty="0" err="1"/>
              <a:t>đẹp</a:t>
            </a:r>
            <a:r>
              <a:rPr lang="en-US" dirty="0"/>
              <a:t> </a:t>
            </a:r>
            <a:r>
              <a:rPr lang="en-US" dirty="0" err="1"/>
              <a:t>không</a:t>
            </a:r>
            <a:r>
              <a:rPr lang="en-US" dirty="0"/>
              <a:t> </a:t>
            </a:r>
            <a:r>
              <a:rPr lang="en-US" dirty="0" err="1"/>
              <a:t>gian</a:t>
            </a:r>
            <a:r>
              <a:rPr lang="en-US" dirty="0"/>
              <a:t> → </a:t>
            </a:r>
            <a:r>
              <a:rPr lang="en-US" dirty="0" err="1"/>
              <a:t>giúp</a:t>
            </a:r>
            <a:r>
              <a:rPr lang="en-US" dirty="0"/>
              <a:t> con </a:t>
            </a:r>
            <a:r>
              <a:rPr lang="en-US" dirty="0" err="1"/>
              <a:t>người</a:t>
            </a:r>
            <a:r>
              <a:rPr lang="en-US" dirty="0"/>
              <a:t> </a:t>
            </a:r>
            <a:r>
              <a:rPr lang="en-US" dirty="0" err="1"/>
              <a:t>cảm</a:t>
            </a:r>
            <a:r>
              <a:rPr lang="en-US" dirty="0"/>
              <a:t> </a:t>
            </a:r>
            <a:r>
              <a:rPr lang="en-US" dirty="0" err="1"/>
              <a:t>thấy</a:t>
            </a:r>
            <a:r>
              <a:rPr lang="en-US" dirty="0"/>
              <a:t> </a:t>
            </a:r>
            <a:r>
              <a:rPr lang="en-US" dirty="0" err="1"/>
              <a:t>thư</a:t>
            </a:r>
            <a:r>
              <a:rPr lang="en-US" dirty="0"/>
              <a:t> </a:t>
            </a:r>
            <a:r>
              <a:rPr lang="en-US" dirty="0" err="1"/>
              <a:t>giãn</a:t>
            </a:r>
            <a:r>
              <a:rPr lang="en-US" dirty="0"/>
              <a:t>.</a:t>
            </a:r>
          </a:p>
        </p:txBody>
      </p:sp>
    </p:spTree>
    <p:extLst>
      <p:ext uri="{BB962C8B-B14F-4D97-AF65-F5344CB8AC3E}">
        <p14:creationId xmlns:p14="http://schemas.microsoft.com/office/powerpoint/2010/main" val="45184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544F1B-CEA0-48A0-9DA9-96EBD1C11B1F}"/>
              </a:ext>
            </a:extLst>
          </p:cNvPr>
          <p:cNvSpPr txBox="1"/>
          <p:nvPr/>
        </p:nvSpPr>
        <p:spPr>
          <a:xfrm>
            <a:off x="2637112" y="4227934"/>
            <a:ext cx="3869775" cy="400110"/>
          </a:xfrm>
          <a:prstGeom prst="rect">
            <a:avLst/>
          </a:prstGeom>
          <a:noFill/>
        </p:spPr>
        <p:txBody>
          <a:bodyPr wrap="square" rtlCol="0">
            <a:spAutoFit/>
          </a:bodyPr>
          <a:lstStyle/>
          <a:p>
            <a:pPr algn="ctr"/>
            <a:r>
              <a:rPr lang="en-US" sz="2000" b="1" dirty="0" err="1">
                <a:solidFill>
                  <a:srgbClr val="0000FF"/>
                </a:solidFill>
              </a:rPr>
              <a:t>Điều</a:t>
            </a:r>
            <a:r>
              <a:rPr lang="en-US" sz="2000" b="1" dirty="0">
                <a:solidFill>
                  <a:srgbClr val="0000FF"/>
                </a:solidFill>
              </a:rPr>
              <a:t> </a:t>
            </a:r>
            <a:r>
              <a:rPr lang="en-US" sz="2000" b="1" dirty="0" err="1">
                <a:solidFill>
                  <a:srgbClr val="0000FF"/>
                </a:solidFill>
              </a:rPr>
              <a:t>chỉnh</a:t>
            </a:r>
            <a:r>
              <a:rPr lang="en-US" sz="2000" b="1" dirty="0">
                <a:solidFill>
                  <a:srgbClr val="0000FF"/>
                </a:solidFill>
              </a:rPr>
              <a:t> </a:t>
            </a:r>
            <a:r>
              <a:rPr lang="vi-VN" sz="2000" b="1" dirty="0">
                <a:solidFill>
                  <a:srgbClr val="0000FF"/>
                </a:solidFill>
              </a:rPr>
              <a:t>chế độ chiếu sáng</a:t>
            </a:r>
            <a:endParaRPr lang="en-US" sz="2000" b="1" dirty="0">
              <a:solidFill>
                <a:srgbClr val="0000FF"/>
              </a:solidFill>
            </a:endParaRPr>
          </a:p>
        </p:txBody>
      </p:sp>
      <p:grpSp>
        <p:nvGrpSpPr>
          <p:cNvPr id="5" name="Group 4">
            <a:extLst>
              <a:ext uri="{FF2B5EF4-FFF2-40B4-BE49-F238E27FC236}">
                <a16:creationId xmlns:a16="http://schemas.microsoft.com/office/drawing/2014/main" id="{EF6F5FB0-A4F2-4BAE-8540-C046B1D2544A}"/>
              </a:ext>
            </a:extLst>
          </p:cNvPr>
          <p:cNvGrpSpPr/>
          <p:nvPr/>
        </p:nvGrpSpPr>
        <p:grpSpPr>
          <a:xfrm>
            <a:off x="449905" y="765681"/>
            <a:ext cx="3978079" cy="3332467"/>
            <a:chOff x="284356" y="765681"/>
            <a:chExt cx="3978079" cy="3332467"/>
          </a:xfrm>
        </p:grpSpPr>
        <p:pic>
          <p:nvPicPr>
            <p:cNvPr id="1026" name="Picture 2" descr="Ứng dụng đèn led và compact đỏ điều khiển thanh long ra hoa trái vụ ​">
              <a:extLst>
                <a:ext uri="{FF2B5EF4-FFF2-40B4-BE49-F238E27FC236}">
                  <a16:creationId xmlns:a16="http://schemas.microsoft.com/office/drawing/2014/main" id="{7B9B937E-FC5B-41E7-94EA-D3252CB53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56" y="765681"/>
              <a:ext cx="3978079" cy="2914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E7E0CF-CA3F-47B6-8090-E19A6D089D3E}"/>
                </a:ext>
              </a:extLst>
            </p:cNvPr>
            <p:cNvSpPr txBox="1"/>
            <p:nvPr/>
          </p:nvSpPr>
          <p:spPr>
            <a:xfrm>
              <a:off x="1331640" y="3728816"/>
              <a:ext cx="1866557" cy="369332"/>
            </a:xfrm>
            <a:prstGeom prst="rect">
              <a:avLst/>
            </a:prstGeom>
            <a:noFill/>
          </p:spPr>
          <p:txBody>
            <a:bodyPr wrap="square" rtlCol="0">
              <a:spAutoFit/>
            </a:bodyPr>
            <a:lstStyle/>
            <a:p>
              <a:r>
                <a:rPr lang="en-US" b="1" dirty="0" err="1"/>
                <a:t>Cây</a:t>
              </a:r>
              <a:r>
                <a:rPr lang="en-US" b="1" dirty="0"/>
                <a:t> </a:t>
              </a:r>
              <a:r>
                <a:rPr lang="en-US" b="1" dirty="0" err="1"/>
                <a:t>thanh</a:t>
              </a:r>
              <a:r>
                <a:rPr lang="en-US" b="1" dirty="0"/>
                <a:t> long</a:t>
              </a:r>
            </a:p>
          </p:txBody>
        </p:sp>
      </p:grpSp>
      <p:grpSp>
        <p:nvGrpSpPr>
          <p:cNvPr id="4" name="Group 3">
            <a:extLst>
              <a:ext uri="{FF2B5EF4-FFF2-40B4-BE49-F238E27FC236}">
                <a16:creationId xmlns:a16="http://schemas.microsoft.com/office/drawing/2014/main" id="{A8BEB78F-CC8A-45F2-83A3-3B9FC25BB83C}"/>
              </a:ext>
            </a:extLst>
          </p:cNvPr>
          <p:cNvGrpSpPr/>
          <p:nvPr/>
        </p:nvGrpSpPr>
        <p:grpSpPr>
          <a:xfrm>
            <a:off x="4716016" y="765681"/>
            <a:ext cx="3978079" cy="3332467"/>
            <a:chOff x="4881565" y="765681"/>
            <a:chExt cx="3978079" cy="3332467"/>
          </a:xfrm>
        </p:grpSpPr>
        <p:pic>
          <p:nvPicPr>
            <p:cNvPr id="2052" name="Picture 4">
              <a:extLst>
                <a:ext uri="{FF2B5EF4-FFF2-40B4-BE49-F238E27FC236}">
                  <a16:creationId xmlns:a16="http://schemas.microsoft.com/office/drawing/2014/main" id="{5952397E-1748-488F-8F1E-29F434E310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1565" y="765681"/>
              <a:ext cx="3978079" cy="2914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3CD439-DBAF-443D-B454-573F789B03E5}"/>
                </a:ext>
              </a:extLst>
            </p:cNvPr>
            <p:cNvSpPr txBox="1"/>
            <p:nvPr/>
          </p:nvSpPr>
          <p:spPr>
            <a:xfrm>
              <a:off x="6258536" y="3728816"/>
              <a:ext cx="1224136" cy="369332"/>
            </a:xfrm>
            <a:prstGeom prst="rect">
              <a:avLst/>
            </a:prstGeom>
            <a:noFill/>
          </p:spPr>
          <p:txBody>
            <a:bodyPr wrap="square" rtlCol="0">
              <a:spAutoFit/>
            </a:bodyPr>
            <a:lstStyle/>
            <a:p>
              <a:r>
                <a:rPr lang="en-US" b="1" dirty="0" err="1"/>
                <a:t>Hoa</a:t>
              </a:r>
              <a:r>
                <a:rPr lang="en-US" b="1" dirty="0"/>
                <a:t> </a:t>
              </a:r>
              <a:r>
                <a:rPr lang="en-US" b="1" dirty="0" err="1"/>
                <a:t>cúc</a:t>
              </a:r>
              <a:endParaRPr lang="en-US" b="1" dirty="0"/>
            </a:p>
          </p:txBody>
        </p:sp>
      </p:grpSp>
    </p:spTree>
    <p:extLst>
      <p:ext uri="{BB962C8B-B14F-4D97-AF65-F5344CB8AC3E}">
        <p14:creationId xmlns:p14="http://schemas.microsoft.com/office/powerpoint/2010/main" val="159248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p:nvPr/>
        </p:nvSpPr>
        <p:spPr>
          <a:xfrm>
            <a:off x="34925" y="123825"/>
            <a:ext cx="8905875" cy="522288"/>
          </a:xfrm>
          <a:prstGeom prst="rect">
            <a:avLst/>
          </a:prstGeom>
          <a:noFill/>
          <a:ln w="9525">
            <a:noFill/>
          </a:ln>
        </p:spPr>
        <p:txBody>
          <a:bodyPr anchor="t" anchorCtr="0">
            <a:spAutoFit/>
          </a:bodyPr>
          <a:lstStyle/>
          <a:p>
            <a:pPr algn="ctr">
              <a:spcBef>
                <a:spcPct val="50000"/>
              </a:spcBef>
            </a:pPr>
            <a:r>
              <a:rPr lang="en-US" altLang="en-GB" sz="2800" b="1" dirty="0">
                <a:solidFill>
                  <a:srgbClr val="FF0000"/>
                </a:solidFill>
                <a:latin typeface="Arial" panose="020B0604020202020204" pitchFamily="34" charset="0"/>
              </a:rPr>
              <a:t>I. MỘT SỐ YẾU TỐ ẢNH HƯỞNG ĐẾN QUANG HỢP</a:t>
            </a:r>
          </a:p>
        </p:txBody>
      </p:sp>
      <p:pic>
        <p:nvPicPr>
          <p:cNvPr id="2054" name="Picture 6" descr="photo1"/>
          <p:cNvPicPr>
            <a:picLocks noChangeAspect="1"/>
          </p:cNvPicPr>
          <p:nvPr/>
        </p:nvPicPr>
        <p:blipFill>
          <a:blip r:embed="rId2"/>
          <a:stretch>
            <a:fillRect/>
          </a:stretch>
        </p:blipFill>
        <p:spPr>
          <a:xfrm>
            <a:off x="1219200" y="755650"/>
            <a:ext cx="7086600" cy="3187700"/>
          </a:xfrm>
          <a:prstGeom prst="rect">
            <a:avLst/>
          </a:prstGeom>
          <a:noFill/>
          <a:ln w="9525">
            <a:noFill/>
          </a:ln>
        </p:spPr>
      </p:pic>
      <p:sp>
        <p:nvSpPr>
          <p:cNvPr id="8198" name="Text Box 6"/>
          <p:cNvSpPr txBox="1"/>
          <p:nvPr/>
        </p:nvSpPr>
        <p:spPr>
          <a:xfrm>
            <a:off x="741363" y="4052888"/>
            <a:ext cx="7659687" cy="977900"/>
          </a:xfrm>
          <a:prstGeom prst="rect">
            <a:avLst/>
          </a:prstGeom>
          <a:noFill/>
          <a:ln w="9525">
            <a:noFill/>
          </a:ln>
        </p:spPr>
        <p:txBody>
          <a:bodyPr anchor="t" anchorCtr="0">
            <a:spAutoFit/>
          </a:bodyPr>
          <a:lstStyle/>
          <a:p>
            <a:pPr algn="ctr">
              <a:lnSpc>
                <a:spcPct val="120000"/>
              </a:lnSpc>
            </a:pPr>
            <a:r>
              <a:rPr lang="en-US" altLang="en-GB" sz="2400" b="1" dirty="0">
                <a:solidFill>
                  <a:srgbClr val="000000"/>
                </a:solidFill>
                <a:latin typeface="Arial" panose="020B0604020202020204" pitchFamily="34" charset="0"/>
              </a:rPr>
              <a:t>Có những nhân tố ngoại cảnh nào ảnh hưởng đến quá trình quang hợp?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20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fade">
                                      <p:cBhvr>
                                        <p:cTn id="1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0858C-C755-4C6B-B4E9-B25E871FD3D1}"/>
              </a:ext>
            </a:extLst>
          </p:cNvPr>
          <p:cNvGrpSpPr/>
          <p:nvPr/>
        </p:nvGrpSpPr>
        <p:grpSpPr>
          <a:xfrm>
            <a:off x="359885" y="830517"/>
            <a:ext cx="3917261" cy="3456384"/>
            <a:chOff x="395536" y="843558"/>
            <a:chExt cx="3917261" cy="3456384"/>
          </a:xfrm>
        </p:grpSpPr>
        <p:pic>
          <p:nvPicPr>
            <p:cNvPr id="3076" name="Picture 4" descr="Lý thuyết KHTN 7 Kết nối tri thức Bài 23: Một số yếu tố ảnh hưởng đến quang hợp">
              <a:extLst>
                <a:ext uri="{FF2B5EF4-FFF2-40B4-BE49-F238E27FC236}">
                  <a16:creationId xmlns:a16="http://schemas.microsoft.com/office/drawing/2014/main" id="{D901897F-30FE-4B97-B252-75CA95880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843558"/>
              <a:ext cx="3917261" cy="29337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D3AF6D-0100-497E-823E-EAD4CA055979}"/>
                </a:ext>
              </a:extLst>
            </p:cNvPr>
            <p:cNvSpPr txBox="1"/>
            <p:nvPr/>
          </p:nvSpPr>
          <p:spPr>
            <a:xfrm>
              <a:off x="1598082" y="3899832"/>
              <a:ext cx="1512168" cy="400110"/>
            </a:xfrm>
            <a:prstGeom prst="rect">
              <a:avLst/>
            </a:prstGeom>
            <a:noFill/>
          </p:spPr>
          <p:txBody>
            <a:bodyPr wrap="square" rtlCol="0">
              <a:spAutoFit/>
            </a:bodyPr>
            <a:lstStyle/>
            <a:p>
              <a:pPr algn="ctr"/>
              <a:r>
                <a:rPr lang="en-US" sz="2000" b="1" dirty="0">
                  <a:solidFill>
                    <a:srgbClr val="0000FF"/>
                  </a:solidFill>
                </a:rPr>
                <a:t>T</a:t>
              </a:r>
              <a:r>
                <a:rPr lang="vi-VN" sz="2000" b="1" dirty="0">
                  <a:solidFill>
                    <a:srgbClr val="0000FF"/>
                  </a:solidFill>
                </a:rPr>
                <a:t>ư</a:t>
              </a:r>
              <a:r>
                <a:rPr lang="en-US" sz="2000" b="1" dirty="0" err="1">
                  <a:solidFill>
                    <a:srgbClr val="0000FF"/>
                  </a:solidFill>
                </a:rPr>
                <a:t>ới</a:t>
              </a:r>
              <a:r>
                <a:rPr lang="en-US" sz="2000" b="1" dirty="0">
                  <a:solidFill>
                    <a:srgbClr val="0000FF"/>
                  </a:solidFill>
                </a:rPr>
                <a:t> n</a:t>
              </a:r>
              <a:r>
                <a:rPr lang="vi-VN" sz="2000" b="1" dirty="0">
                  <a:solidFill>
                    <a:srgbClr val="0000FF"/>
                  </a:solidFill>
                </a:rPr>
                <a:t>ư</a:t>
              </a:r>
              <a:r>
                <a:rPr lang="en-US" sz="2000" b="1" dirty="0" err="1">
                  <a:solidFill>
                    <a:srgbClr val="0000FF"/>
                  </a:solidFill>
                </a:rPr>
                <a:t>ớc</a:t>
              </a:r>
              <a:endParaRPr lang="en-US" sz="2000" b="1" dirty="0">
                <a:solidFill>
                  <a:srgbClr val="0000FF"/>
                </a:solidFill>
              </a:endParaRPr>
            </a:p>
          </p:txBody>
        </p:sp>
      </p:grpSp>
      <p:grpSp>
        <p:nvGrpSpPr>
          <p:cNvPr id="4" name="Group 3">
            <a:extLst>
              <a:ext uri="{FF2B5EF4-FFF2-40B4-BE49-F238E27FC236}">
                <a16:creationId xmlns:a16="http://schemas.microsoft.com/office/drawing/2014/main" id="{F465C667-2BEA-4799-AF86-9E580F8B6219}"/>
              </a:ext>
            </a:extLst>
          </p:cNvPr>
          <p:cNvGrpSpPr/>
          <p:nvPr/>
        </p:nvGrpSpPr>
        <p:grpSpPr>
          <a:xfrm>
            <a:off x="4903268" y="835079"/>
            <a:ext cx="3900303" cy="3464863"/>
            <a:chOff x="4903268" y="835079"/>
            <a:chExt cx="3900303" cy="3464863"/>
          </a:xfrm>
        </p:grpSpPr>
        <p:pic>
          <p:nvPicPr>
            <p:cNvPr id="3074" name="Picture 2" descr="Lý thuyết KHTN 7 Kết nối tri thức Bài 23: Một số yếu tố ảnh hưởng đến quang hợp">
              <a:extLst>
                <a:ext uri="{FF2B5EF4-FFF2-40B4-BE49-F238E27FC236}">
                  <a16:creationId xmlns:a16="http://schemas.microsoft.com/office/drawing/2014/main" id="{97D9143F-B0E9-47E9-8DFD-E9408219D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268" y="835079"/>
              <a:ext cx="3900303" cy="29421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FD90E1-59DF-4B24-B245-504C92C24FAB}"/>
                </a:ext>
              </a:extLst>
            </p:cNvPr>
            <p:cNvSpPr txBox="1"/>
            <p:nvPr/>
          </p:nvSpPr>
          <p:spPr>
            <a:xfrm>
              <a:off x="6097335" y="3899832"/>
              <a:ext cx="1512168" cy="400110"/>
            </a:xfrm>
            <a:prstGeom prst="rect">
              <a:avLst/>
            </a:prstGeom>
            <a:noFill/>
          </p:spPr>
          <p:txBody>
            <a:bodyPr wrap="square" rtlCol="0">
              <a:spAutoFit/>
            </a:bodyPr>
            <a:lstStyle/>
            <a:p>
              <a:pPr algn="ctr"/>
              <a:r>
                <a:rPr lang="en-US" sz="2000" b="1" dirty="0" err="1">
                  <a:solidFill>
                    <a:srgbClr val="0000FF"/>
                  </a:solidFill>
                </a:rPr>
                <a:t>Bón</a:t>
              </a:r>
              <a:r>
                <a:rPr lang="en-US" sz="2000" b="1" dirty="0">
                  <a:solidFill>
                    <a:srgbClr val="0000FF"/>
                  </a:solidFill>
                </a:rPr>
                <a:t> </a:t>
              </a:r>
              <a:r>
                <a:rPr lang="en-US" sz="2000" b="1" dirty="0" err="1">
                  <a:solidFill>
                    <a:srgbClr val="0000FF"/>
                  </a:solidFill>
                </a:rPr>
                <a:t>phân</a:t>
              </a:r>
              <a:endParaRPr lang="en-US" sz="2000" b="1" dirty="0">
                <a:solidFill>
                  <a:srgbClr val="0000FF"/>
                </a:solidFill>
              </a:endParaRPr>
            </a:p>
          </p:txBody>
        </p:sp>
      </p:grpSp>
    </p:spTree>
    <p:extLst>
      <p:ext uri="{BB962C8B-B14F-4D97-AF65-F5344CB8AC3E}">
        <p14:creationId xmlns:p14="http://schemas.microsoft.com/office/powerpoint/2010/main" val="292262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p:nvPr/>
        </p:nvSpPr>
        <p:spPr>
          <a:xfrm>
            <a:off x="1476375" y="0"/>
            <a:ext cx="5903913" cy="554038"/>
          </a:xfrm>
          <a:prstGeom prst="rect">
            <a:avLst/>
          </a:prstGeom>
          <a:noFill/>
          <a:ln w="9525">
            <a:noFill/>
          </a:ln>
        </p:spPr>
        <p:txBody>
          <a:bodyPr anchor="t" anchorCtr="0">
            <a:spAutoFit/>
          </a:bodyPr>
          <a:lstStyle/>
          <a:p>
            <a:pPr algn="ctr">
              <a:spcBef>
                <a:spcPct val="50000"/>
              </a:spcBef>
            </a:pPr>
            <a:r>
              <a:rPr lang="en-US" altLang="en-US" sz="3000" b="1" dirty="0">
                <a:solidFill>
                  <a:srgbClr val="FF0000"/>
                </a:solidFill>
                <a:latin typeface="Times New Roman" panose="02020603050405020304" pitchFamily="18" charset="0"/>
              </a:rPr>
              <a:t>   </a:t>
            </a:r>
          </a:p>
        </p:txBody>
      </p:sp>
      <p:sp>
        <p:nvSpPr>
          <p:cNvPr id="36866" name="Text Box 4"/>
          <p:cNvSpPr txBox="1"/>
          <p:nvPr/>
        </p:nvSpPr>
        <p:spPr>
          <a:xfrm>
            <a:off x="-180975" y="841375"/>
            <a:ext cx="5651500" cy="400050"/>
          </a:xfrm>
          <a:prstGeom prst="rect">
            <a:avLst/>
          </a:prstGeom>
          <a:noFill/>
          <a:ln w="9525">
            <a:noFill/>
          </a:ln>
        </p:spPr>
        <p:txBody>
          <a:bodyPr anchor="t" anchorCtr="0">
            <a:spAutoFit/>
          </a:bodyPr>
          <a:lstStyle/>
          <a:p>
            <a:pPr>
              <a:spcBef>
                <a:spcPct val="50000"/>
              </a:spcBef>
            </a:pPr>
            <a:r>
              <a:rPr lang="en-US" altLang="en-US" sz="2000" b="1" dirty="0">
                <a:solidFill>
                  <a:srgbClr val="0000FF"/>
                </a:solidFill>
                <a:latin typeface="Times New Roman" panose="02020603050405020304" pitchFamily="18" charset="0"/>
              </a:rPr>
              <a:t>   </a:t>
            </a:r>
            <a:endParaRPr lang="en-US" altLang="en-US" sz="2400" b="1" u="sng" dirty="0">
              <a:solidFill>
                <a:srgbClr val="0000FF"/>
              </a:solidFill>
              <a:latin typeface="Times New Roman" panose="02020603050405020304" pitchFamily="18" charset="0"/>
            </a:endParaRPr>
          </a:p>
        </p:txBody>
      </p:sp>
      <p:sp>
        <p:nvSpPr>
          <p:cNvPr id="36867" name="Rectangle 5"/>
          <p:cNvSpPr/>
          <p:nvPr/>
        </p:nvSpPr>
        <p:spPr>
          <a:xfrm>
            <a:off x="755650" y="1276350"/>
            <a:ext cx="439738" cy="461963"/>
          </a:xfrm>
          <a:prstGeom prst="rect">
            <a:avLst/>
          </a:prstGeom>
          <a:noFill/>
          <a:ln w="9525">
            <a:noFill/>
          </a:ln>
        </p:spPr>
        <p:txBody>
          <a:bodyPr wrap="none" anchor="t" anchorCtr="0">
            <a:spAutoFit/>
          </a:bodyPr>
          <a:lstStyle/>
          <a:p>
            <a:r>
              <a:rPr lang="en-US" altLang="en-US" sz="2400" b="1" dirty="0">
                <a:solidFill>
                  <a:srgbClr val="0000FF"/>
                </a:solidFill>
                <a:latin typeface="Arial" panose="020B0604020202020204" pitchFamily="34" charset="0"/>
              </a:rPr>
              <a:t>   </a:t>
            </a:r>
            <a:endParaRPr lang="en-US" altLang="en-US" sz="2400" b="1" u="sng" dirty="0">
              <a:solidFill>
                <a:srgbClr val="0000FF"/>
              </a:solidFill>
              <a:latin typeface="Times New Roman" panose="02020603050405020304" pitchFamily="18" charset="0"/>
            </a:endParaRPr>
          </a:p>
        </p:txBody>
      </p:sp>
      <p:sp>
        <p:nvSpPr>
          <p:cNvPr id="36868" name="AutoShape 6" descr="Hình nền : Bồ công anh, thực vật, hoa, Lông cừu 1920x1200 - CoolWallpapers  - 674065 - Hình nền đẹp hd - WallHere"/>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36869" name="AutoShape 7" descr="Hình ảnh miễn phí: lá, thiên nhiên, mùa hè, thực vật, hướng dương, Hoa,  cánh hoa, thực vật"/>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108555" name="Rectangle 11"/>
          <p:cNvSpPr/>
          <p:nvPr/>
        </p:nvSpPr>
        <p:spPr>
          <a:xfrm>
            <a:off x="539552" y="277019"/>
            <a:ext cx="8064896" cy="4483535"/>
          </a:xfrm>
          <a:prstGeom prst="rect">
            <a:avLst/>
          </a:prstGeom>
          <a:noFill/>
          <a:ln w="9525">
            <a:noFill/>
          </a:ln>
        </p:spPr>
        <p:txBody>
          <a:bodyPr wrap="square" anchor="ctr" anchorCtr="0">
            <a:spAutoFit/>
          </a:bodyPr>
          <a:lstStyle/>
          <a:p>
            <a:pPr algn="just">
              <a:lnSpc>
                <a:spcPct val="120000"/>
              </a:lnSpc>
            </a:pPr>
            <a:r>
              <a:rPr lang="en-US" altLang="en-US" sz="2400" b="1" dirty="0">
                <a:solidFill>
                  <a:srgbClr val="FF0000"/>
                </a:solidFill>
                <a:cs typeface="Arial" panose="020B0604020202020204" pitchFamily="34" charset="0"/>
                <a:sym typeface="+mn-ea"/>
              </a:rPr>
              <a:t>II. </a:t>
            </a:r>
            <a:r>
              <a:rPr lang="en-US" altLang="en-US" sz="2400" b="1" dirty="0" err="1">
                <a:solidFill>
                  <a:srgbClr val="FF0000"/>
                </a:solidFill>
                <a:cs typeface="Arial" panose="020B0604020202020204" pitchFamily="34" charset="0"/>
                <a:sym typeface="+mn-ea"/>
              </a:rPr>
              <a:t>Vận</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dụng</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những</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hiểu</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biết</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về</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quang</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hợp</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trong</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việc</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trồng</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và</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bảo</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vệ</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cây</a:t>
            </a:r>
            <a:r>
              <a:rPr lang="en-US" altLang="en-US" sz="2400" b="1" dirty="0">
                <a:solidFill>
                  <a:srgbClr val="FF0000"/>
                </a:solidFill>
                <a:cs typeface="Arial" panose="020B0604020202020204" pitchFamily="34" charset="0"/>
                <a:sym typeface="+mn-ea"/>
              </a:rPr>
              <a:t> </a:t>
            </a:r>
            <a:r>
              <a:rPr lang="en-US" altLang="en-US" sz="2400" b="1" dirty="0" err="1">
                <a:solidFill>
                  <a:srgbClr val="FF0000"/>
                </a:solidFill>
                <a:cs typeface="Arial" panose="020B0604020202020204" pitchFamily="34" charset="0"/>
                <a:sym typeface="+mn-ea"/>
              </a:rPr>
              <a:t>xanh</a:t>
            </a:r>
            <a:endParaRPr lang="en-US" altLang="en-US" sz="2400" b="1" dirty="0">
              <a:solidFill>
                <a:srgbClr val="FF0000"/>
              </a:solidFill>
              <a:ea typeface="Times New Roman" panose="02020603050405020304" pitchFamily="18" charset="0"/>
              <a:cs typeface="Arial" panose="020B0604020202020204" pitchFamily="34" charset="0"/>
            </a:endParaRPr>
          </a:p>
          <a:p>
            <a:pPr algn="just">
              <a:lnSpc>
                <a:spcPct val="120000"/>
              </a:lnSpc>
            </a:pPr>
            <a:r>
              <a:rPr lang="en-US" altLang="en-US" sz="2400" dirty="0">
                <a:cs typeface="Arial" panose="020B0604020202020204" pitchFamily="34" charset="0"/>
              </a:rPr>
              <a:t>- Quá trình quang hợp tạo ra sản phẩm l</a:t>
            </a:r>
            <a:r>
              <a:rPr lang="en-US" altLang="en-US" sz="2400" dirty="0">
                <a:ea typeface="Times New Roman" panose="02020603050405020304" pitchFamily="18" charset="0"/>
                <a:cs typeface="Arial" panose="020B0604020202020204" pitchFamily="34" charset="0"/>
              </a:rPr>
              <a:t>à</a:t>
            </a:r>
            <a:r>
              <a:rPr lang="en-US" altLang="en-US" sz="2400" dirty="0">
                <a:cs typeface="Arial" panose="020B0604020202020204" pitchFamily="34" charset="0"/>
              </a:rPr>
              <a:t> khí oxygen v</a:t>
            </a:r>
            <a:r>
              <a:rPr lang="en-US" altLang="en-US" sz="2400" dirty="0">
                <a:ea typeface="Times New Roman" panose="02020603050405020304" pitchFamily="18" charset="0"/>
                <a:cs typeface="Arial" panose="020B0604020202020204" pitchFamily="34" charset="0"/>
              </a:rPr>
              <a:t>à</a:t>
            </a:r>
            <a:r>
              <a:rPr lang="en-US" altLang="en-US" sz="2400" dirty="0">
                <a:cs typeface="Arial" panose="020B0604020202020204" pitchFamily="34" charset="0"/>
              </a:rPr>
              <a:t> các chất hữu cơ cần cho sự sống của tất cả các sinh vật kể cả con người.</a:t>
            </a:r>
          </a:p>
          <a:p>
            <a:pPr algn="just">
              <a:lnSpc>
                <a:spcPct val="120000"/>
              </a:lnSpc>
            </a:pPr>
            <a:r>
              <a:rPr lang="en-US" altLang="en-US" sz="2400" dirty="0">
                <a:cs typeface="Arial" panose="020B0604020202020204" pitchFamily="34" charset="0"/>
              </a:rPr>
              <a:t>- Con người có thể vận dụng</a:t>
            </a:r>
            <a:r>
              <a:rPr lang="en-US" altLang="en-US" sz="2400" b="1" dirty="0">
                <a:cs typeface="Arial" panose="020B0604020202020204" pitchFamily="34" charset="0"/>
              </a:rPr>
              <a:t> </a:t>
            </a:r>
            <a:r>
              <a:rPr lang="en-US" altLang="en-US" sz="2400" dirty="0">
                <a:cs typeface="Arial" panose="020B0604020202020204" pitchFamily="34" charset="0"/>
              </a:rPr>
              <a:t>những hiểu biết về quang hợp trong việc trồng v</a:t>
            </a:r>
            <a:r>
              <a:rPr lang="en-US" altLang="en-US" sz="2400" dirty="0">
                <a:ea typeface="Times New Roman" panose="02020603050405020304" pitchFamily="18" charset="0"/>
                <a:cs typeface="Arial" panose="020B0604020202020204" pitchFamily="34" charset="0"/>
              </a:rPr>
              <a:t>à</a:t>
            </a:r>
            <a:r>
              <a:rPr lang="en-US" altLang="en-US" sz="2400" dirty="0">
                <a:cs typeface="Arial" panose="020B0604020202020204" pitchFamily="34" charset="0"/>
              </a:rPr>
              <a:t> bảo vệ cây xanh nhằm giúp cây sinh trưởng nhanh, phát triển tốt, nâng cao năng suất cây trồng, góp phần nâng cao chất lượng cuộc sống v</a:t>
            </a:r>
            <a:r>
              <a:rPr lang="en-US" altLang="en-US" sz="2400" dirty="0">
                <a:ea typeface="Times New Roman" panose="02020603050405020304" pitchFamily="18" charset="0"/>
                <a:cs typeface="Arial" panose="020B0604020202020204" pitchFamily="34" charset="0"/>
              </a:rPr>
              <a:t>à</a:t>
            </a:r>
            <a:r>
              <a:rPr lang="en-US" altLang="en-US" sz="2400" dirty="0">
                <a:cs typeface="Arial" panose="020B0604020202020204" pitchFamily="34" charset="0"/>
              </a:rPr>
              <a:t> bảo vệ môi trường. </a:t>
            </a:r>
            <a:endParaRPr lang="en-US" altLang="en-US" sz="2400" dirty="0">
              <a:ea typeface="Times New Roman" panose="02020603050405020304" pitchFamily="18" charset="0"/>
              <a:cs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8555">
                                            <p:txEl>
                                              <p:pRg st="1" end="1"/>
                                            </p:txEl>
                                          </p:spTgt>
                                        </p:tgtEl>
                                        <p:attrNameLst>
                                          <p:attrName>style.visibility</p:attrName>
                                        </p:attrNameLst>
                                      </p:cBhvr>
                                      <p:to>
                                        <p:strVal val="visible"/>
                                      </p:to>
                                    </p:set>
                                    <p:animEffect transition="in" filter="wipe(left)">
                                      <p:cBhvr>
                                        <p:cTn id="7" dur="500"/>
                                        <p:tgtEl>
                                          <p:spTgt spid="1085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8555">
                                            <p:txEl>
                                              <p:pRg st="2" end="2"/>
                                            </p:txEl>
                                          </p:spTgt>
                                        </p:tgtEl>
                                        <p:attrNameLst>
                                          <p:attrName>style.visibility</p:attrName>
                                        </p:attrNameLst>
                                      </p:cBhvr>
                                      <p:to>
                                        <p:strVal val="visible"/>
                                      </p:to>
                                    </p:set>
                                    <p:animEffect transition="in" filter="wipe(left)">
                                      <p:cBhvr>
                                        <p:cTn id="12" dur="500"/>
                                        <p:tgtEl>
                                          <p:spTgt spid="108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9B71CC-09AF-438D-92BD-0FE088571687}"/>
              </a:ext>
            </a:extLst>
          </p:cNvPr>
          <p:cNvSpPr/>
          <p:nvPr/>
        </p:nvSpPr>
        <p:spPr>
          <a:xfrm>
            <a:off x="522000" y="195486"/>
            <a:ext cx="8100000" cy="4752528"/>
          </a:xfrm>
          <a:prstGeom prst="rect">
            <a:avLst/>
          </a:prstGeom>
        </p:spPr>
        <p:txBody>
          <a:bodyPr>
            <a:noAutofit/>
          </a:bodyPr>
          <a:lstStyle/>
          <a:p>
            <a:pPr algn="ctr">
              <a:lnSpc>
                <a:spcPct val="105000"/>
              </a:lnSpc>
              <a:spcAft>
                <a:spcPts val="0"/>
              </a:spcAft>
            </a:pPr>
            <a:r>
              <a:rPr lang="en-US" sz="3200" b="1" dirty="0">
                <a:solidFill>
                  <a:srgbClr val="FF0000"/>
                </a:solidFill>
                <a:latin typeface="+mn-lt"/>
                <a:ea typeface="Times New Roman" panose="02020603050405020304" pitchFamily="18" charset="0"/>
              </a:rPr>
              <a:t>LUYỆN TẬP</a:t>
            </a:r>
          </a:p>
          <a:p>
            <a:pPr algn="just">
              <a:lnSpc>
                <a:spcPct val="105000"/>
              </a:lnSpc>
              <a:spcAft>
                <a:spcPts val="0"/>
              </a:spcAft>
            </a:pPr>
            <a:r>
              <a:rPr lang="en-US" sz="2300" b="1" dirty="0" err="1">
                <a:solidFill>
                  <a:srgbClr val="1D41D5"/>
                </a:solidFill>
                <a:latin typeface="+mn-lt"/>
                <a:ea typeface="Times New Roman" panose="02020603050405020304" pitchFamily="18" charset="0"/>
              </a:rPr>
              <a:t>Câu</a:t>
            </a:r>
            <a:r>
              <a:rPr lang="en-US" sz="2300" b="1" dirty="0">
                <a:solidFill>
                  <a:srgbClr val="1D41D5"/>
                </a:solidFill>
                <a:latin typeface="+mn-lt"/>
                <a:ea typeface="Times New Roman" panose="02020603050405020304" pitchFamily="18" charset="0"/>
              </a:rPr>
              <a:t> 1:</a:t>
            </a:r>
            <a:r>
              <a:rPr lang="en-US" sz="2300"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Các</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yếu</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tố</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chủ</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yếu</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ngoài</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môi</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trường</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ảnh</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hưởng</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đến</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quang</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hợp</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là</a:t>
            </a:r>
            <a:endParaRPr lang="en-US" sz="2300" dirty="0">
              <a:solidFill>
                <a:srgbClr val="1D41D5"/>
              </a:solidFill>
              <a:latin typeface="+mn-lt"/>
              <a:ea typeface="Times New Roman" panose="02020603050405020304" pitchFamily="18" charset="0"/>
            </a:endParaRPr>
          </a:p>
          <a:p>
            <a:pPr algn="just">
              <a:lnSpc>
                <a:spcPct val="105000"/>
              </a:lnSpc>
              <a:spcAft>
                <a:spcPts val="0"/>
              </a:spcAft>
            </a:pPr>
            <a:r>
              <a:rPr lang="en-US" sz="2300" dirty="0">
                <a:solidFill>
                  <a:srgbClr val="000000"/>
                </a:solidFill>
                <a:latin typeface="+mn-lt"/>
                <a:ea typeface="Times New Roman" panose="02020603050405020304" pitchFamily="18" charset="0"/>
              </a:rPr>
              <a:t>A. </a:t>
            </a:r>
            <a:r>
              <a:rPr lang="en-US" sz="2300" dirty="0" err="1">
                <a:solidFill>
                  <a:srgbClr val="000000"/>
                </a:solidFill>
                <a:latin typeface="+mn-lt"/>
                <a:ea typeface="Times New Roman" panose="02020603050405020304" pitchFamily="18" charset="0"/>
              </a:rPr>
              <a:t>nước</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hàm</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lượng</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khí</a:t>
            </a:r>
            <a:r>
              <a:rPr lang="en-US" sz="2300" dirty="0">
                <a:solidFill>
                  <a:srgbClr val="000000"/>
                </a:solidFill>
                <a:latin typeface="+mn-lt"/>
                <a:ea typeface="Times New Roman" panose="02020603050405020304" pitchFamily="18" charset="0"/>
              </a:rPr>
              <a:t> carbon dioxide, </a:t>
            </a:r>
            <a:r>
              <a:rPr lang="en-US" sz="2300" dirty="0" err="1">
                <a:solidFill>
                  <a:srgbClr val="000000"/>
                </a:solidFill>
                <a:latin typeface="+mn-lt"/>
                <a:ea typeface="Times New Roman" panose="02020603050405020304" pitchFamily="18" charset="0"/>
              </a:rPr>
              <a:t>hàm</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lượng</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khí</a:t>
            </a:r>
            <a:r>
              <a:rPr lang="en-US" sz="2300" dirty="0">
                <a:solidFill>
                  <a:srgbClr val="000000"/>
                </a:solidFill>
                <a:latin typeface="+mn-lt"/>
                <a:ea typeface="Times New Roman" panose="02020603050405020304" pitchFamily="18" charset="0"/>
              </a:rPr>
              <a:t> oxygen.</a:t>
            </a:r>
            <a:endParaRPr lang="en-US" sz="2300" dirty="0">
              <a:latin typeface="+mn-lt"/>
              <a:ea typeface="Times New Roman" panose="02020603050405020304" pitchFamily="18" charset="0"/>
            </a:endParaRPr>
          </a:p>
          <a:p>
            <a:pPr algn="just">
              <a:lnSpc>
                <a:spcPct val="105000"/>
              </a:lnSpc>
              <a:spcAft>
                <a:spcPts val="0"/>
              </a:spcAft>
            </a:pPr>
            <a:r>
              <a:rPr lang="en-US" sz="2300" dirty="0">
                <a:solidFill>
                  <a:srgbClr val="000000"/>
                </a:solidFill>
                <a:latin typeface="+mn-lt"/>
                <a:ea typeface="Times New Roman" panose="02020603050405020304" pitchFamily="18" charset="0"/>
              </a:rPr>
              <a:t>B. </a:t>
            </a:r>
            <a:r>
              <a:rPr lang="en-US" sz="2300" dirty="0" err="1">
                <a:solidFill>
                  <a:srgbClr val="000000"/>
                </a:solidFill>
                <a:latin typeface="+mn-lt"/>
                <a:ea typeface="Times New Roman" panose="02020603050405020304" pitchFamily="18" charset="0"/>
              </a:rPr>
              <a:t>nước</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hàm</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lượng</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khí</a:t>
            </a:r>
            <a:r>
              <a:rPr lang="en-US" sz="2300" dirty="0">
                <a:solidFill>
                  <a:srgbClr val="000000"/>
                </a:solidFill>
                <a:latin typeface="+mn-lt"/>
                <a:ea typeface="Times New Roman" panose="02020603050405020304" pitchFamily="18" charset="0"/>
              </a:rPr>
              <a:t> carbon dioxide, </a:t>
            </a:r>
            <a:r>
              <a:rPr lang="en-US" sz="2300" dirty="0" err="1">
                <a:solidFill>
                  <a:srgbClr val="000000"/>
                </a:solidFill>
                <a:latin typeface="+mn-lt"/>
                <a:ea typeface="Times New Roman" panose="02020603050405020304" pitchFamily="18" charset="0"/>
              </a:rPr>
              <a:t>ánh</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sáng</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nhiệt</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độ</a:t>
            </a:r>
            <a:r>
              <a:rPr lang="en-US" sz="2300" dirty="0">
                <a:solidFill>
                  <a:srgbClr val="000000"/>
                </a:solidFill>
                <a:latin typeface="+mn-lt"/>
                <a:ea typeface="Times New Roman" panose="02020603050405020304" pitchFamily="18" charset="0"/>
              </a:rPr>
              <a:t>.</a:t>
            </a:r>
            <a:endParaRPr lang="en-US" sz="2300" dirty="0">
              <a:latin typeface="+mn-lt"/>
              <a:ea typeface="Times New Roman" panose="02020603050405020304" pitchFamily="18" charset="0"/>
            </a:endParaRPr>
          </a:p>
          <a:p>
            <a:pPr algn="just">
              <a:lnSpc>
                <a:spcPct val="105000"/>
              </a:lnSpc>
              <a:spcAft>
                <a:spcPts val="0"/>
              </a:spcAft>
            </a:pPr>
            <a:r>
              <a:rPr lang="en-US" sz="2300" dirty="0">
                <a:solidFill>
                  <a:srgbClr val="000000"/>
                </a:solidFill>
                <a:latin typeface="+mn-lt"/>
                <a:ea typeface="Times New Roman" panose="02020603050405020304" pitchFamily="18" charset="0"/>
              </a:rPr>
              <a:t>C. </a:t>
            </a:r>
            <a:r>
              <a:rPr lang="en-US" sz="2300" dirty="0" err="1">
                <a:solidFill>
                  <a:srgbClr val="000000"/>
                </a:solidFill>
                <a:latin typeface="+mn-lt"/>
                <a:ea typeface="Times New Roman" panose="02020603050405020304" pitchFamily="18" charset="0"/>
              </a:rPr>
              <a:t>nước</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hàm</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lượng</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khí</a:t>
            </a:r>
            <a:r>
              <a:rPr lang="en-US" sz="2300" dirty="0">
                <a:solidFill>
                  <a:srgbClr val="000000"/>
                </a:solidFill>
                <a:latin typeface="+mn-lt"/>
                <a:ea typeface="Times New Roman" panose="02020603050405020304" pitchFamily="18" charset="0"/>
              </a:rPr>
              <a:t> oxygen, </a:t>
            </a:r>
            <a:r>
              <a:rPr lang="en-US" sz="2300" dirty="0" err="1">
                <a:solidFill>
                  <a:srgbClr val="000000"/>
                </a:solidFill>
                <a:latin typeface="+mn-lt"/>
                <a:ea typeface="Times New Roman" panose="02020603050405020304" pitchFamily="18" charset="0"/>
              </a:rPr>
              <a:t>ánh</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sáng</a:t>
            </a:r>
            <a:r>
              <a:rPr lang="en-US" sz="2300" dirty="0">
                <a:solidFill>
                  <a:srgbClr val="000000"/>
                </a:solidFill>
                <a:latin typeface="+mn-lt"/>
                <a:ea typeface="Times New Roman" panose="02020603050405020304" pitchFamily="18" charset="0"/>
              </a:rPr>
              <a:t>.</a:t>
            </a:r>
            <a:endParaRPr lang="en-US" sz="2300" dirty="0">
              <a:latin typeface="+mn-lt"/>
              <a:ea typeface="Times New Roman" panose="02020603050405020304" pitchFamily="18" charset="0"/>
            </a:endParaRPr>
          </a:p>
          <a:p>
            <a:pPr algn="just">
              <a:lnSpc>
                <a:spcPct val="105000"/>
              </a:lnSpc>
              <a:spcAft>
                <a:spcPts val="600"/>
              </a:spcAft>
            </a:pPr>
            <a:r>
              <a:rPr lang="en-US" sz="2300" dirty="0">
                <a:solidFill>
                  <a:srgbClr val="000000"/>
                </a:solidFill>
                <a:latin typeface="+mn-lt"/>
                <a:ea typeface="Times New Roman" panose="02020603050405020304" pitchFamily="18" charset="0"/>
              </a:rPr>
              <a:t>D. </a:t>
            </a:r>
            <a:r>
              <a:rPr lang="en-US" sz="2300" dirty="0" err="1">
                <a:solidFill>
                  <a:srgbClr val="000000"/>
                </a:solidFill>
                <a:latin typeface="+mn-lt"/>
                <a:ea typeface="Times New Roman" panose="02020603050405020304" pitchFamily="18" charset="0"/>
              </a:rPr>
              <a:t>nước</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hàm</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lượng</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khí</a:t>
            </a:r>
            <a:r>
              <a:rPr lang="en-US" sz="2300" dirty="0">
                <a:solidFill>
                  <a:srgbClr val="000000"/>
                </a:solidFill>
                <a:latin typeface="+mn-lt"/>
                <a:ea typeface="Times New Roman" panose="02020603050405020304" pitchFamily="18" charset="0"/>
              </a:rPr>
              <a:t> oxygen, </a:t>
            </a:r>
            <a:r>
              <a:rPr lang="en-US" sz="2300" dirty="0" err="1">
                <a:solidFill>
                  <a:srgbClr val="000000"/>
                </a:solidFill>
                <a:latin typeface="+mn-lt"/>
                <a:ea typeface="Times New Roman" panose="02020603050405020304" pitchFamily="18" charset="0"/>
              </a:rPr>
              <a:t>nhiệt</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độ</a:t>
            </a:r>
            <a:r>
              <a:rPr lang="en-US" sz="2300" dirty="0">
                <a:solidFill>
                  <a:srgbClr val="000000"/>
                </a:solidFill>
                <a:latin typeface="+mn-lt"/>
                <a:ea typeface="Times New Roman" panose="02020603050405020304" pitchFamily="18" charset="0"/>
              </a:rPr>
              <a:t>.</a:t>
            </a:r>
          </a:p>
          <a:p>
            <a:pPr algn="just">
              <a:lnSpc>
                <a:spcPct val="105000"/>
              </a:lnSpc>
              <a:spcAft>
                <a:spcPts val="600"/>
              </a:spcAft>
            </a:pPr>
            <a:r>
              <a:rPr lang="en-US" sz="2300" b="1" dirty="0" err="1">
                <a:solidFill>
                  <a:srgbClr val="1D41D5"/>
                </a:solidFill>
                <a:latin typeface="+mn-lt"/>
                <a:ea typeface="Times New Roman" panose="02020603050405020304" pitchFamily="18" charset="0"/>
              </a:rPr>
              <a:t>Câu</a:t>
            </a:r>
            <a:r>
              <a:rPr lang="en-US" sz="2300" b="1" dirty="0">
                <a:solidFill>
                  <a:srgbClr val="1D41D5"/>
                </a:solidFill>
                <a:latin typeface="+mn-lt"/>
                <a:ea typeface="Times New Roman" panose="02020603050405020304" pitchFamily="18" charset="0"/>
              </a:rPr>
              <a:t> 2:</a:t>
            </a:r>
            <a:r>
              <a:rPr lang="en-US" sz="2300"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Thông</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thường</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khi</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cường</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độ</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ánh</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sáng</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tăng</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thì</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hiệu</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quả</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quang</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hợp</a:t>
            </a:r>
            <a:r>
              <a:rPr lang="en-US" sz="2300" b="1" dirty="0">
                <a:solidFill>
                  <a:srgbClr val="1D41D5"/>
                </a:solidFill>
                <a:latin typeface="+mn-lt"/>
                <a:ea typeface="Times New Roman" panose="02020603050405020304" pitchFamily="18" charset="0"/>
              </a:rPr>
              <a:t> </a:t>
            </a:r>
            <a:r>
              <a:rPr lang="en-US" sz="2300" b="1" dirty="0" err="1">
                <a:solidFill>
                  <a:srgbClr val="1D41D5"/>
                </a:solidFill>
                <a:latin typeface="+mn-lt"/>
                <a:ea typeface="Times New Roman" panose="02020603050405020304" pitchFamily="18" charset="0"/>
              </a:rPr>
              <a:t>sẽ</a:t>
            </a:r>
            <a:endParaRPr lang="en-US" sz="2300" dirty="0">
              <a:solidFill>
                <a:srgbClr val="1D41D5"/>
              </a:solidFill>
              <a:latin typeface="+mn-lt"/>
              <a:ea typeface="Times New Roman" panose="02020603050405020304" pitchFamily="18" charset="0"/>
            </a:endParaRPr>
          </a:p>
          <a:p>
            <a:pPr algn="just">
              <a:lnSpc>
                <a:spcPct val="105000"/>
              </a:lnSpc>
              <a:spcAft>
                <a:spcPts val="0"/>
              </a:spcAft>
            </a:pPr>
            <a:r>
              <a:rPr lang="en-US" sz="2300" dirty="0">
                <a:solidFill>
                  <a:srgbClr val="000000"/>
                </a:solidFill>
                <a:latin typeface="+mn-lt"/>
                <a:ea typeface="Times New Roman" panose="02020603050405020304" pitchFamily="18" charset="0"/>
              </a:rPr>
              <a:t>A. </a:t>
            </a:r>
            <a:r>
              <a:rPr lang="en-US" sz="2300" dirty="0" err="1">
                <a:solidFill>
                  <a:srgbClr val="000000"/>
                </a:solidFill>
                <a:latin typeface="+mn-lt"/>
                <a:ea typeface="Times New Roman" panose="02020603050405020304" pitchFamily="18" charset="0"/>
              </a:rPr>
              <a:t>tăng</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và</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ngược</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lại</a:t>
            </a:r>
            <a:r>
              <a:rPr lang="en-US" sz="2300" dirty="0">
                <a:solidFill>
                  <a:srgbClr val="000000"/>
                </a:solidFill>
                <a:latin typeface="+mn-lt"/>
                <a:ea typeface="Times New Roman" panose="02020603050405020304" pitchFamily="18" charset="0"/>
              </a:rPr>
              <a:t>.</a:t>
            </a:r>
            <a:r>
              <a:rPr lang="en-US" sz="2300" dirty="0">
                <a:latin typeface="+mn-lt"/>
                <a:ea typeface="Times New Roman" panose="02020603050405020304" pitchFamily="18" charset="0"/>
              </a:rPr>
              <a:t>                     </a:t>
            </a:r>
            <a:r>
              <a:rPr lang="en-US" sz="2300" dirty="0">
                <a:solidFill>
                  <a:srgbClr val="000000"/>
                </a:solidFill>
                <a:latin typeface="+mn-lt"/>
                <a:ea typeface="Times New Roman" panose="02020603050405020304" pitchFamily="18" charset="0"/>
              </a:rPr>
              <a:t>B. </a:t>
            </a:r>
            <a:r>
              <a:rPr lang="en-US" sz="2300" dirty="0" err="1">
                <a:solidFill>
                  <a:srgbClr val="000000"/>
                </a:solidFill>
                <a:latin typeface="+mn-lt"/>
                <a:ea typeface="Times New Roman" panose="02020603050405020304" pitchFamily="18" charset="0"/>
              </a:rPr>
              <a:t>tăng</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sau</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đó</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giảm</a:t>
            </a:r>
            <a:r>
              <a:rPr lang="en-US" sz="2300" dirty="0">
                <a:solidFill>
                  <a:srgbClr val="000000"/>
                </a:solidFill>
                <a:latin typeface="+mn-lt"/>
                <a:ea typeface="Times New Roman" panose="02020603050405020304" pitchFamily="18" charset="0"/>
              </a:rPr>
              <a:t>.</a:t>
            </a:r>
            <a:endParaRPr lang="en-US" sz="2300" dirty="0">
              <a:latin typeface="+mn-lt"/>
              <a:ea typeface="Times New Roman" panose="02020603050405020304" pitchFamily="18" charset="0"/>
            </a:endParaRPr>
          </a:p>
          <a:p>
            <a:pPr algn="just">
              <a:lnSpc>
                <a:spcPct val="105000"/>
              </a:lnSpc>
              <a:spcAft>
                <a:spcPts val="0"/>
              </a:spcAft>
            </a:pPr>
            <a:r>
              <a:rPr lang="en-US" sz="2300" dirty="0">
                <a:solidFill>
                  <a:srgbClr val="000000"/>
                </a:solidFill>
                <a:latin typeface="+mn-lt"/>
                <a:ea typeface="Times New Roman" panose="02020603050405020304" pitchFamily="18" charset="0"/>
              </a:rPr>
              <a:t>C. </a:t>
            </a:r>
            <a:r>
              <a:rPr lang="en-US" sz="2300" dirty="0" err="1">
                <a:solidFill>
                  <a:srgbClr val="000000"/>
                </a:solidFill>
                <a:latin typeface="+mn-lt"/>
                <a:ea typeface="Times New Roman" panose="02020603050405020304" pitchFamily="18" charset="0"/>
              </a:rPr>
              <a:t>giảm</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và</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ngược</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lại</a:t>
            </a:r>
            <a:r>
              <a:rPr lang="en-US" sz="2300" dirty="0">
                <a:solidFill>
                  <a:srgbClr val="000000"/>
                </a:solidFill>
                <a:latin typeface="+mn-lt"/>
                <a:ea typeface="Times New Roman" panose="02020603050405020304" pitchFamily="18" charset="0"/>
              </a:rPr>
              <a:t>.</a:t>
            </a:r>
            <a:r>
              <a:rPr lang="en-US" sz="2300" dirty="0">
                <a:latin typeface="+mn-lt"/>
                <a:ea typeface="Times New Roman" panose="02020603050405020304" pitchFamily="18" charset="0"/>
              </a:rPr>
              <a:t>                    </a:t>
            </a:r>
            <a:r>
              <a:rPr lang="en-US" sz="2300" dirty="0">
                <a:solidFill>
                  <a:srgbClr val="000000"/>
                </a:solidFill>
                <a:latin typeface="+mn-lt"/>
                <a:ea typeface="Times New Roman" panose="02020603050405020304" pitchFamily="18" charset="0"/>
              </a:rPr>
              <a:t>D. </a:t>
            </a:r>
            <a:r>
              <a:rPr lang="en-US" sz="2300" dirty="0" err="1">
                <a:solidFill>
                  <a:srgbClr val="000000"/>
                </a:solidFill>
                <a:latin typeface="+mn-lt"/>
                <a:ea typeface="Times New Roman" panose="02020603050405020304" pitchFamily="18" charset="0"/>
              </a:rPr>
              <a:t>giảm</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sau</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đó</a:t>
            </a:r>
            <a:r>
              <a:rPr lang="en-US" sz="2300" dirty="0">
                <a:solidFill>
                  <a:srgbClr val="000000"/>
                </a:solidFill>
                <a:latin typeface="+mn-lt"/>
                <a:ea typeface="Times New Roman" panose="02020603050405020304" pitchFamily="18" charset="0"/>
              </a:rPr>
              <a:t> </a:t>
            </a:r>
            <a:r>
              <a:rPr lang="en-US" sz="2300" dirty="0" err="1">
                <a:solidFill>
                  <a:srgbClr val="000000"/>
                </a:solidFill>
                <a:latin typeface="+mn-lt"/>
                <a:ea typeface="Times New Roman" panose="02020603050405020304" pitchFamily="18" charset="0"/>
              </a:rPr>
              <a:t>tăng</a:t>
            </a:r>
            <a:r>
              <a:rPr lang="en-US" sz="2300" dirty="0">
                <a:solidFill>
                  <a:srgbClr val="000000"/>
                </a:solidFill>
                <a:latin typeface="+mn-lt"/>
                <a:ea typeface="Times New Roman" panose="02020603050405020304" pitchFamily="18" charset="0"/>
              </a:rPr>
              <a:t>.</a:t>
            </a:r>
            <a:endParaRPr lang="en-US" sz="2300" dirty="0">
              <a:latin typeface="+mn-lt"/>
              <a:ea typeface="Times New Roman" panose="02020603050405020304" pitchFamily="18" charset="0"/>
            </a:endParaRPr>
          </a:p>
        </p:txBody>
      </p:sp>
      <p:sp>
        <p:nvSpPr>
          <p:cNvPr id="3" name="Oval 2">
            <a:extLst>
              <a:ext uri="{FF2B5EF4-FFF2-40B4-BE49-F238E27FC236}">
                <a16:creationId xmlns:a16="http://schemas.microsoft.com/office/drawing/2014/main" id="{5E4C2FB7-D2D8-4CE3-9D4C-C93D720B28CF}"/>
              </a:ext>
            </a:extLst>
          </p:cNvPr>
          <p:cNvSpPr/>
          <p:nvPr/>
        </p:nvSpPr>
        <p:spPr>
          <a:xfrm>
            <a:off x="475046" y="2158149"/>
            <a:ext cx="432000" cy="432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03B1443-1EF8-4443-B943-2EBB0AB9573D}"/>
              </a:ext>
            </a:extLst>
          </p:cNvPr>
          <p:cNvSpPr/>
          <p:nvPr/>
        </p:nvSpPr>
        <p:spPr>
          <a:xfrm>
            <a:off x="498695" y="4187730"/>
            <a:ext cx="432000" cy="432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50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left)">
                                      <p:cBhvr>
                                        <p:cTn id="18" dur="500"/>
                                        <p:tgtEl>
                                          <p:spTgt spid="2">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left)">
                                      <p:cBhvr>
                                        <p:cTn id="21" dur="500"/>
                                        <p:tgtEl>
                                          <p:spTgt spid="2">
                                            <p:txEl>
                                              <p:pRg st="4" end="4"/>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left)">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wipe(left)">
                                      <p:cBhvr>
                                        <p:cTn id="34" dur="500"/>
                                        <p:tgtEl>
                                          <p:spTgt spid="2">
                                            <p:txEl>
                                              <p:pRg st="6" end="6"/>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wipe(left)">
                                      <p:cBhvr>
                                        <p:cTn id="37" dur="500"/>
                                        <p:tgtEl>
                                          <p:spTgt spid="2">
                                            <p:txEl>
                                              <p:pRg st="7" end="7"/>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wipe(left)">
                                      <p:cBhvr>
                                        <p:cTn id="40" dur="500"/>
                                        <p:tgtEl>
                                          <p:spTgt spid="2">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AFE1F5-C2FB-47E9-A2F7-BBCE038B7EFC}"/>
              </a:ext>
            </a:extLst>
          </p:cNvPr>
          <p:cNvSpPr/>
          <p:nvPr/>
        </p:nvSpPr>
        <p:spPr>
          <a:xfrm>
            <a:off x="522000" y="393508"/>
            <a:ext cx="8100000" cy="4356484"/>
          </a:xfrm>
          <a:prstGeom prst="rect">
            <a:avLst/>
          </a:prstGeom>
        </p:spPr>
        <p:txBody>
          <a:bodyPr>
            <a:noAutofit/>
          </a:bodyPr>
          <a:lstStyle/>
          <a:p>
            <a:pPr algn="just">
              <a:lnSpc>
                <a:spcPct val="110000"/>
              </a:lnSpc>
              <a:spcAft>
                <a:spcPts val="0"/>
              </a:spcAft>
            </a:pPr>
            <a:r>
              <a:rPr lang="en-US" sz="2200" b="1" dirty="0" err="1">
                <a:solidFill>
                  <a:srgbClr val="1D41D5"/>
                </a:solidFill>
                <a:latin typeface="+mn-lt"/>
                <a:ea typeface="Times New Roman" panose="02020603050405020304" pitchFamily="18" charset="0"/>
              </a:rPr>
              <a:t>Câu</a:t>
            </a:r>
            <a:r>
              <a:rPr lang="en-US" sz="2200" b="1" dirty="0">
                <a:solidFill>
                  <a:srgbClr val="1D41D5"/>
                </a:solidFill>
                <a:latin typeface="+mn-lt"/>
                <a:ea typeface="Times New Roman" panose="02020603050405020304" pitchFamily="18" charset="0"/>
              </a:rPr>
              <a:t> 3:</a:t>
            </a:r>
            <a:r>
              <a:rPr lang="en-US" sz="2200"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Điền</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vào</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chỗ</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trống</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Ánh</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sáng</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quá</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mạnh</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sẽ</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làm</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cho</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lá</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cây</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bị</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làm</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giảm</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hiệu</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quả</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quang</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hợp</a:t>
            </a:r>
            <a:r>
              <a:rPr lang="en-US" sz="2200" b="1" dirty="0">
                <a:solidFill>
                  <a:srgbClr val="1D41D5"/>
                </a:solidFill>
                <a:latin typeface="+mn-lt"/>
                <a:ea typeface="Times New Roman" panose="02020603050405020304" pitchFamily="18" charset="0"/>
              </a:rPr>
              <a:t>”.</a:t>
            </a:r>
            <a:endParaRPr lang="en-US" sz="2200" dirty="0">
              <a:solidFill>
                <a:srgbClr val="1D41D5"/>
              </a:solidFill>
              <a:latin typeface="+mn-lt"/>
              <a:ea typeface="Times New Roman" panose="02020603050405020304" pitchFamily="18" charset="0"/>
            </a:endParaRPr>
          </a:p>
          <a:p>
            <a:pPr algn="just">
              <a:lnSpc>
                <a:spcPct val="110000"/>
              </a:lnSpc>
              <a:spcAft>
                <a:spcPts val="600"/>
              </a:spcAft>
            </a:pPr>
            <a:r>
              <a:rPr lang="en-US" sz="2200" dirty="0">
                <a:solidFill>
                  <a:srgbClr val="000000"/>
                </a:solidFill>
                <a:latin typeface="+mn-lt"/>
                <a:ea typeface="Times New Roman" panose="02020603050405020304" pitchFamily="18" charset="0"/>
              </a:rPr>
              <a:t>A.  </a:t>
            </a:r>
            <a:r>
              <a:rPr lang="en-US" sz="2200" dirty="0" err="1">
                <a:solidFill>
                  <a:srgbClr val="000000"/>
                </a:solidFill>
                <a:latin typeface="+mn-lt"/>
                <a:ea typeface="Times New Roman" panose="02020603050405020304" pitchFamily="18" charset="0"/>
              </a:rPr>
              <a:t>cháy</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nắng</a:t>
            </a:r>
            <a:r>
              <a:rPr lang="en-US" sz="2200" dirty="0">
                <a:solidFill>
                  <a:srgbClr val="000000"/>
                </a:solidFill>
                <a:latin typeface="+mn-lt"/>
                <a:ea typeface="Times New Roman" panose="02020603050405020304" pitchFamily="18" charset="0"/>
              </a:rPr>
              <a:t>.      B. </a:t>
            </a:r>
            <a:r>
              <a:rPr lang="en-US" sz="2200" dirty="0" err="1">
                <a:solidFill>
                  <a:srgbClr val="000000"/>
                </a:solidFill>
                <a:latin typeface="+mn-lt"/>
                <a:ea typeface="Times New Roman" panose="02020603050405020304" pitchFamily="18" charset="0"/>
              </a:rPr>
              <a:t>đốt</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nóng</a:t>
            </a:r>
            <a:r>
              <a:rPr lang="en-US" sz="2200" dirty="0">
                <a:solidFill>
                  <a:srgbClr val="000000"/>
                </a:solidFill>
                <a:latin typeface="+mn-lt"/>
                <a:ea typeface="Times New Roman" panose="02020603050405020304" pitchFamily="18" charset="0"/>
              </a:rPr>
              <a:t>.</a:t>
            </a:r>
            <a:r>
              <a:rPr lang="en-US" sz="2200" dirty="0">
                <a:latin typeface="+mn-lt"/>
                <a:ea typeface="Times New Roman" panose="02020603050405020304" pitchFamily="18" charset="0"/>
              </a:rPr>
              <a:t>         </a:t>
            </a:r>
            <a:r>
              <a:rPr lang="en-US" sz="2200" dirty="0">
                <a:solidFill>
                  <a:srgbClr val="000000"/>
                </a:solidFill>
                <a:latin typeface="+mn-lt"/>
                <a:ea typeface="Times New Roman" panose="02020603050405020304" pitchFamily="18" charset="0"/>
              </a:rPr>
              <a:t>C. </a:t>
            </a:r>
            <a:r>
              <a:rPr lang="en-US" sz="2200" dirty="0" err="1">
                <a:solidFill>
                  <a:srgbClr val="000000"/>
                </a:solidFill>
                <a:latin typeface="+mn-lt"/>
                <a:ea typeface="Times New Roman" panose="02020603050405020304" pitchFamily="18" charset="0"/>
              </a:rPr>
              <a:t>chết</a:t>
            </a:r>
            <a:r>
              <a:rPr lang="en-US" sz="2200" dirty="0">
                <a:solidFill>
                  <a:srgbClr val="000000"/>
                </a:solidFill>
                <a:latin typeface="+mn-lt"/>
                <a:ea typeface="Times New Roman" panose="02020603050405020304" pitchFamily="18" charset="0"/>
              </a:rPr>
              <a:t>.         D. </a:t>
            </a:r>
            <a:r>
              <a:rPr lang="en-US" sz="2200" dirty="0" err="1">
                <a:solidFill>
                  <a:srgbClr val="000000"/>
                </a:solidFill>
                <a:latin typeface="+mn-lt"/>
                <a:ea typeface="Times New Roman" panose="02020603050405020304" pitchFamily="18" charset="0"/>
              </a:rPr>
              <a:t>hô</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hấp</a:t>
            </a:r>
            <a:r>
              <a:rPr lang="en-US" sz="2200" dirty="0">
                <a:solidFill>
                  <a:srgbClr val="000000"/>
                </a:solidFill>
                <a:latin typeface="+mn-lt"/>
                <a:ea typeface="Times New Roman" panose="02020603050405020304" pitchFamily="18" charset="0"/>
              </a:rPr>
              <a:t>.</a:t>
            </a:r>
            <a:endParaRPr lang="en-US" sz="2200" dirty="0">
              <a:latin typeface="+mn-lt"/>
              <a:ea typeface="Times New Roman" panose="02020603050405020304" pitchFamily="18" charset="0"/>
            </a:endParaRPr>
          </a:p>
          <a:p>
            <a:pPr algn="just">
              <a:lnSpc>
                <a:spcPct val="110000"/>
              </a:lnSpc>
              <a:spcAft>
                <a:spcPts val="600"/>
              </a:spcAft>
            </a:pPr>
            <a:r>
              <a:rPr lang="en-US" sz="2200" b="1" dirty="0" err="1">
                <a:solidFill>
                  <a:srgbClr val="1D41D5"/>
                </a:solidFill>
                <a:latin typeface="+mn-lt"/>
                <a:ea typeface="Times New Roman" panose="02020603050405020304" pitchFamily="18" charset="0"/>
              </a:rPr>
              <a:t>Câu</a:t>
            </a:r>
            <a:r>
              <a:rPr lang="en-US" sz="2200" b="1" dirty="0">
                <a:solidFill>
                  <a:srgbClr val="1D41D5"/>
                </a:solidFill>
                <a:latin typeface="+mn-lt"/>
                <a:ea typeface="Times New Roman" panose="02020603050405020304" pitchFamily="18" charset="0"/>
              </a:rPr>
              <a:t> 4:</a:t>
            </a:r>
            <a:r>
              <a:rPr lang="en-US" sz="2200"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Điền</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vào</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chỗ</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trống</a:t>
            </a:r>
            <a:r>
              <a:rPr lang="en-US" sz="2200" b="1" dirty="0">
                <a:solidFill>
                  <a:srgbClr val="1D41D5"/>
                </a:solidFill>
                <a:latin typeface="+mn-lt"/>
                <a:ea typeface="Times New Roman" panose="02020603050405020304" pitchFamily="18" charset="0"/>
              </a:rPr>
              <a:t> “Quang </a:t>
            </a:r>
            <a:r>
              <a:rPr lang="en-US" sz="2200" b="1" dirty="0" err="1">
                <a:solidFill>
                  <a:srgbClr val="1D41D5"/>
                </a:solidFill>
                <a:latin typeface="+mn-lt"/>
                <a:ea typeface="Times New Roman" panose="02020603050405020304" pitchFamily="18" charset="0"/>
              </a:rPr>
              <a:t>hợp</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tạo</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là</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nguồn</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cung</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cấp</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chất</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dinh</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dưỡng</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cho</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cơ</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thể</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thực</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vật</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và</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các</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sinh</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vật</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dị</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dưỡng</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đồng</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thời</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cung</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cấp</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cho</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ngành</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công</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nghiệp</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và</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dược</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liệu</a:t>
            </a:r>
            <a:r>
              <a:rPr lang="en-US" sz="2200" b="1" dirty="0">
                <a:solidFill>
                  <a:srgbClr val="1D41D5"/>
                </a:solidFill>
                <a:latin typeface="+mn-lt"/>
                <a:ea typeface="Times New Roman" panose="02020603050405020304" pitchFamily="18" charset="0"/>
              </a:rPr>
              <a:t> </a:t>
            </a:r>
            <a:r>
              <a:rPr lang="en-US" sz="2200" b="1" dirty="0" err="1">
                <a:solidFill>
                  <a:srgbClr val="1D41D5"/>
                </a:solidFill>
                <a:latin typeface="+mn-lt"/>
                <a:ea typeface="Times New Roman" panose="02020603050405020304" pitchFamily="18" charset="0"/>
              </a:rPr>
              <a:t>cho</a:t>
            </a:r>
            <a:r>
              <a:rPr lang="en-US" sz="2200" b="1" dirty="0">
                <a:solidFill>
                  <a:srgbClr val="1D41D5"/>
                </a:solidFill>
                <a:latin typeface="+mn-lt"/>
                <a:ea typeface="Times New Roman" panose="02020603050405020304" pitchFamily="18" charset="0"/>
              </a:rPr>
              <a:t> con </a:t>
            </a:r>
            <a:r>
              <a:rPr lang="en-US" sz="2200" b="1" dirty="0" err="1">
                <a:solidFill>
                  <a:srgbClr val="1D41D5"/>
                </a:solidFill>
                <a:latin typeface="+mn-lt"/>
                <a:ea typeface="Times New Roman" panose="02020603050405020304" pitchFamily="18" charset="0"/>
              </a:rPr>
              <a:t>người</a:t>
            </a:r>
            <a:r>
              <a:rPr lang="en-US" sz="2200" b="1" dirty="0">
                <a:solidFill>
                  <a:srgbClr val="1D41D5"/>
                </a:solidFill>
                <a:latin typeface="+mn-lt"/>
                <a:ea typeface="Times New Roman" panose="02020603050405020304" pitchFamily="18" charset="0"/>
              </a:rPr>
              <a:t>”.</a:t>
            </a:r>
            <a:endParaRPr lang="en-US" sz="2200" dirty="0">
              <a:solidFill>
                <a:srgbClr val="1D41D5"/>
              </a:solidFill>
              <a:latin typeface="+mn-lt"/>
              <a:ea typeface="Times New Roman" panose="02020603050405020304" pitchFamily="18" charset="0"/>
            </a:endParaRPr>
          </a:p>
          <a:p>
            <a:pPr marL="342900" indent="-342900" algn="just">
              <a:lnSpc>
                <a:spcPct val="110000"/>
              </a:lnSpc>
              <a:spcAft>
                <a:spcPts val="0"/>
              </a:spcAft>
              <a:buAutoNum type="alphaUcPeriod"/>
            </a:pPr>
            <a:r>
              <a:rPr lang="en-US" sz="2200" dirty="0" err="1">
                <a:solidFill>
                  <a:srgbClr val="000000"/>
                </a:solidFill>
                <a:latin typeface="+mn-lt"/>
                <a:ea typeface="Times New Roman" panose="02020603050405020304" pitchFamily="18" charset="0"/>
              </a:rPr>
              <a:t>năng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lượng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chất</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hữu</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cơ</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nguyên</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liệu</a:t>
            </a:r>
            <a:r>
              <a:rPr lang="en-US" sz="2200" dirty="0">
                <a:latin typeface="+mn-lt"/>
                <a:ea typeface="Times New Roman" panose="02020603050405020304" pitchFamily="18" charset="0"/>
              </a:rPr>
              <a:t>    </a:t>
            </a:r>
          </a:p>
          <a:p>
            <a:pPr marL="342900" indent="-342900" algn="just">
              <a:lnSpc>
                <a:spcPct val="110000"/>
              </a:lnSpc>
              <a:spcAft>
                <a:spcPts val="0"/>
              </a:spcAft>
              <a:buAutoNum type="alphaUcPeriod"/>
            </a:pPr>
            <a:r>
              <a:rPr lang="en-US" sz="2200" dirty="0" err="1">
                <a:solidFill>
                  <a:srgbClr val="000000"/>
                </a:solidFill>
                <a:latin typeface="+mn-lt"/>
                <a:ea typeface="Times New Roman" panose="02020603050405020304" pitchFamily="18" charset="0"/>
              </a:rPr>
              <a:t>nguyên</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liệu</a:t>
            </a:r>
            <a:r>
              <a:rPr lang="en-US" sz="2200" dirty="0">
                <a:solidFill>
                  <a:srgbClr val="000000"/>
                </a:solidFill>
                <a:latin typeface="+mn-lt"/>
                <a:ea typeface="Times New Roman" panose="02020603050405020304" pitchFamily="18" charset="0"/>
              </a:rPr>
              <a:t>/</a:t>
            </a:r>
            <a:r>
              <a:rPr lang="en-US" sz="2200" dirty="0" err="1">
                <a:solidFill>
                  <a:srgbClr val="000000"/>
                </a:solidFill>
                <a:latin typeface="+mn-lt"/>
                <a:ea typeface="Times New Roman" panose="02020603050405020304" pitchFamily="18" charset="0"/>
              </a:rPr>
              <a:t>năng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lượng</a:t>
            </a:r>
            <a:r>
              <a:rPr lang="en-US" sz="2200" dirty="0">
                <a:solidFill>
                  <a:srgbClr val="000000"/>
                </a:solidFill>
                <a:latin typeface="+mn-lt"/>
                <a:ea typeface="Times New Roman" panose="02020603050405020304" pitchFamily="18" charset="0"/>
              </a:rPr>
              <a:t>/</a:t>
            </a:r>
            <a:r>
              <a:rPr lang="en-US" sz="2200" dirty="0" err="1">
                <a:solidFill>
                  <a:srgbClr val="000000"/>
                </a:solidFill>
                <a:latin typeface="+mn-lt"/>
                <a:ea typeface="Times New Roman" panose="02020603050405020304" pitchFamily="18" charset="0"/>
              </a:rPr>
              <a:t>chất</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hữu</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cơ</a:t>
            </a:r>
            <a:endParaRPr lang="en-US" sz="2200" dirty="0">
              <a:latin typeface="+mn-lt"/>
              <a:ea typeface="Times New Roman" panose="02020603050405020304" pitchFamily="18" charset="0"/>
            </a:endParaRPr>
          </a:p>
          <a:p>
            <a:pPr algn="just">
              <a:lnSpc>
                <a:spcPct val="110000"/>
              </a:lnSpc>
              <a:spcAft>
                <a:spcPts val="0"/>
              </a:spcAft>
            </a:pPr>
            <a:r>
              <a:rPr lang="en-US" sz="2200" dirty="0">
                <a:solidFill>
                  <a:srgbClr val="000000"/>
                </a:solidFill>
                <a:latin typeface="+mn-lt"/>
                <a:ea typeface="Times New Roman" panose="02020603050405020304" pitchFamily="18" charset="0"/>
              </a:rPr>
              <a:t>C. </a:t>
            </a:r>
            <a:r>
              <a:rPr lang="en-US" sz="2200" dirty="0" err="1">
                <a:solidFill>
                  <a:srgbClr val="000000"/>
                </a:solidFill>
                <a:latin typeface="+mn-lt"/>
                <a:ea typeface="Times New Roman" panose="02020603050405020304" pitchFamily="18" charset="0"/>
              </a:rPr>
              <a:t>chất</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hữu</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cơ</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năng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lượng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nguyên</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liệu</a:t>
            </a:r>
            <a:r>
              <a:rPr lang="en-US" sz="2200" dirty="0">
                <a:latin typeface="+mn-lt"/>
                <a:ea typeface="Times New Roman" panose="02020603050405020304" pitchFamily="18" charset="0"/>
              </a:rPr>
              <a:t>     </a:t>
            </a:r>
          </a:p>
          <a:p>
            <a:pPr algn="just">
              <a:lnSpc>
                <a:spcPct val="110000"/>
              </a:lnSpc>
              <a:spcAft>
                <a:spcPts val="0"/>
              </a:spcAft>
            </a:pPr>
            <a:r>
              <a:rPr lang="en-US" sz="2200" dirty="0">
                <a:solidFill>
                  <a:srgbClr val="000000"/>
                </a:solidFill>
                <a:latin typeface="+mn-lt"/>
                <a:ea typeface="Times New Roman" panose="02020603050405020304" pitchFamily="18" charset="0"/>
              </a:rPr>
              <a:t>D. </a:t>
            </a:r>
            <a:r>
              <a:rPr lang="en-US" sz="2200" dirty="0" err="1">
                <a:solidFill>
                  <a:srgbClr val="000000"/>
                </a:solidFill>
                <a:latin typeface="+mn-lt"/>
                <a:ea typeface="Times New Roman" panose="02020603050405020304" pitchFamily="18" charset="0"/>
              </a:rPr>
              <a:t>chất</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hữu</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cơ</a:t>
            </a:r>
            <a:r>
              <a:rPr lang="en-US" sz="2200" dirty="0">
                <a:solidFill>
                  <a:srgbClr val="000000"/>
                </a:solidFill>
                <a:latin typeface="+mn-lt"/>
                <a:ea typeface="Times New Roman" panose="02020603050405020304" pitchFamily="18" charset="0"/>
              </a:rPr>
              <a:t>/</a:t>
            </a:r>
            <a:r>
              <a:rPr lang="en-US" sz="2200" dirty="0" err="1">
                <a:solidFill>
                  <a:srgbClr val="000000"/>
                </a:solidFill>
                <a:latin typeface="+mn-lt"/>
                <a:ea typeface="Times New Roman" panose="02020603050405020304" pitchFamily="18" charset="0"/>
              </a:rPr>
              <a:t>nguyên</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liệu</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năng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lượng</a:t>
            </a:r>
            <a:endParaRPr lang="en-US" sz="2200" dirty="0">
              <a:latin typeface="+mn-lt"/>
            </a:endParaRPr>
          </a:p>
        </p:txBody>
      </p:sp>
      <p:sp>
        <p:nvSpPr>
          <p:cNvPr id="3" name="Oval 2">
            <a:extLst>
              <a:ext uri="{FF2B5EF4-FFF2-40B4-BE49-F238E27FC236}">
                <a16:creationId xmlns:a16="http://schemas.microsoft.com/office/drawing/2014/main" id="{6D017B31-8AB1-443B-89E2-EA58E13E3913}"/>
              </a:ext>
            </a:extLst>
          </p:cNvPr>
          <p:cNvSpPr/>
          <p:nvPr/>
        </p:nvSpPr>
        <p:spPr>
          <a:xfrm>
            <a:off x="2771848" y="1131590"/>
            <a:ext cx="432000" cy="432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F4FA8A5-AD0C-411B-BB59-239AC09CB092}"/>
              </a:ext>
            </a:extLst>
          </p:cNvPr>
          <p:cNvSpPr/>
          <p:nvPr/>
        </p:nvSpPr>
        <p:spPr>
          <a:xfrm>
            <a:off x="491397" y="3139414"/>
            <a:ext cx="432000" cy="432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87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left)">
                                      <p:cBhvr>
                                        <p:cTn id="23" dur="500"/>
                                        <p:tgtEl>
                                          <p:spTgt spid="2">
                                            <p:txEl>
                                              <p:pRg st="3" end="3"/>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left)">
                                      <p:cBhvr>
                                        <p:cTn id="26" dur="500"/>
                                        <p:tgtEl>
                                          <p:spTgt spid="2">
                                            <p:txEl>
                                              <p:pRg st="4" end="4"/>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wipe(left)">
                                      <p:cBhvr>
                                        <p:cTn id="29" dur="500"/>
                                        <p:tgtEl>
                                          <p:spTgt spid="2">
                                            <p:txEl>
                                              <p:pRg st="5" end="5"/>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left)">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p:nvPr/>
        </p:nvSpPr>
        <p:spPr>
          <a:xfrm>
            <a:off x="5154721" y="822466"/>
            <a:ext cx="3672408" cy="3790205"/>
          </a:xfrm>
          <a:prstGeom prst="rect">
            <a:avLst/>
          </a:prstGeom>
          <a:noFill/>
          <a:ln w="9525">
            <a:noFill/>
          </a:ln>
        </p:spPr>
        <p:txBody>
          <a:bodyPr wrap="square" anchor="t" anchorCtr="0">
            <a:spAutoFit/>
          </a:bodyPr>
          <a:lstStyle/>
          <a:p>
            <a:pPr algn="just">
              <a:lnSpc>
                <a:spcPct val="110000"/>
              </a:lnSpc>
              <a:spcBef>
                <a:spcPts val="0"/>
              </a:spcBef>
              <a:spcAft>
                <a:spcPts val="600"/>
              </a:spcAft>
            </a:pPr>
            <a:r>
              <a:rPr lang="en-US" sz="2000" b="1" dirty="0" err="1">
                <a:latin typeface="+mn-lt"/>
              </a:rPr>
              <a:t>Bà</a:t>
            </a:r>
            <a:r>
              <a:rPr lang="en-US" sz="2000" b="1" dirty="0">
                <a:latin typeface="+mn-lt"/>
              </a:rPr>
              <a:t> </a:t>
            </a:r>
            <a:r>
              <a:rPr lang="en-US" sz="2000" b="1" dirty="0" err="1">
                <a:latin typeface="+mn-lt"/>
              </a:rPr>
              <a:t>ngoại</a:t>
            </a:r>
            <a:r>
              <a:rPr lang="en-US" sz="2000" b="1" dirty="0">
                <a:latin typeface="+mn-lt"/>
              </a:rPr>
              <a:t> </a:t>
            </a:r>
            <a:r>
              <a:rPr lang="en-US" sz="2000" b="1" dirty="0" err="1">
                <a:latin typeface="+mn-lt"/>
              </a:rPr>
              <a:t>của</a:t>
            </a:r>
            <a:r>
              <a:rPr lang="en-US" sz="2000" b="1" dirty="0">
                <a:latin typeface="+mn-lt"/>
              </a:rPr>
              <a:t> Mai </a:t>
            </a:r>
            <a:r>
              <a:rPr lang="en-US" sz="2000" b="1" dirty="0" err="1">
                <a:latin typeface="+mn-lt"/>
              </a:rPr>
              <a:t>có</a:t>
            </a:r>
            <a:r>
              <a:rPr lang="en-US" sz="2000" b="1" dirty="0">
                <a:latin typeface="+mn-lt"/>
              </a:rPr>
              <a:t> </a:t>
            </a:r>
            <a:r>
              <a:rPr lang="en-US" sz="2000" b="1" dirty="0" err="1">
                <a:latin typeface="+mn-lt"/>
              </a:rPr>
              <a:t>một</a:t>
            </a:r>
            <a:r>
              <a:rPr lang="en-US" sz="2000" b="1" dirty="0">
                <a:latin typeface="+mn-lt"/>
              </a:rPr>
              <a:t> </a:t>
            </a:r>
            <a:r>
              <a:rPr lang="en-US" sz="2000" b="1" dirty="0" err="1">
                <a:latin typeface="+mn-lt"/>
              </a:rPr>
              <a:t>mảnh</a:t>
            </a:r>
            <a:r>
              <a:rPr lang="en-US" sz="2000" b="1" dirty="0">
                <a:latin typeface="+mn-lt"/>
              </a:rPr>
              <a:t> </a:t>
            </a:r>
            <a:r>
              <a:rPr lang="en-US" sz="2000" b="1" dirty="0" err="1">
                <a:latin typeface="+mn-lt"/>
              </a:rPr>
              <a:t>vườn</a:t>
            </a:r>
            <a:r>
              <a:rPr lang="en-US" sz="2000" b="1" dirty="0">
                <a:latin typeface="+mn-lt"/>
              </a:rPr>
              <a:t> </a:t>
            </a:r>
            <a:r>
              <a:rPr lang="en-US" sz="2000" b="1" dirty="0" err="1">
                <a:latin typeface="+mn-lt"/>
              </a:rPr>
              <a:t>nhỏ</a:t>
            </a:r>
            <a:r>
              <a:rPr lang="en-US" sz="2000" b="1" dirty="0">
                <a:latin typeface="+mn-lt"/>
              </a:rPr>
              <a:t> </a:t>
            </a:r>
            <a:r>
              <a:rPr lang="en-US" sz="2000" b="1" dirty="0" err="1">
                <a:latin typeface="+mn-lt"/>
              </a:rPr>
              <a:t>trước</a:t>
            </a:r>
            <a:r>
              <a:rPr lang="en-US" sz="2000" b="1" dirty="0">
                <a:latin typeface="+mn-lt"/>
              </a:rPr>
              <a:t> </a:t>
            </a:r>
            <a:r>
              <a:rPr lang="en-US" sz="2000" b="1" dirty="0" err="1">
                <a:latin typeface="+mn-lt"/>
              </a:rPr>
              <a:t>nhà</a:t>
            </a:r>
            <a:r>
              <a:rPr lang="en-US" sz="2000" b="1" dirty="0">
                <a:latin typeface="+mn-lt"/>
              </a:rPr>
              <a:t>. </a:t>
            </a:r>
            <a:r>
              <a:rPr lang="en-US" sz="2000" b="1" dirty="0" err="1">
                <a:latin typeface="+mn-lt"/>
              </a:rPr>
              <a:t>Bà</a:t>
            </a:r>
            <a:r>
              <a:rPr lang="en-US" sz="2000" b="1" dirty="0">
                <a:latin typeface="+mn-lt"/>
              </a:rPr>
              <a:t> </a:t>
            </a:r>
            <a:r>
              <a:rPr lang="en-US" sz="2000" b="1" dirty="0" err="1">
                <a:latin typeface="+mn-lt"/>
              </a:rPr>
              <a:t>đã</a:t>
            </a:r>
            <a:r>
              <a:rPr lang="en-US" sz="2000" b="1" dirty="0">
                <a:latin typeface="+mn-lt"/>
              </a:rPr>
              <a:t> </a:t>
            </a:r>
            <a:r>
              <a:rPr lang="en-US" sz="2000" b="1" dirty="0" err="1">
                <a:latin typeface="+mn-lt"/>
              </a:rPr>
              <a:t>gieo</a:t>
            </a:r>
            <a:r>
              <a:rPr lang="en-US" sz="2000" b="1" dirty="0">
                <a:latin typeface="+mn-lt"/>
              </a:rPr>
              <a:t> </a:t>
            </a:r>
            <a:r>
              <a:rPr lang="en-US" sz="2000" b="1" dirty="0" err="1">
                <a:latin typeface="+mn-lt"/>
              </a:rPr>
              <a:t>hạt</a:t>
            </a:r>
            <a:r>
              <a:rPr lang="en-US" sz="2000" b="1" dirty="0">
                <a:latin typeface="+mn-lt"/>
              </a:rPr>
              <a:t> </a:t>
            </a:r>
            <a:r>
              <a:rPr lang="en-US" sz="2000" b="1" dirty="0" err="1">
                <a:latin typeface="+mn-lt"/>
              </a:rPr>
              <a:t>rau</a:t>
            </a:r>
            <a:r>
              <a:rPr lang="en-US" sz="2000" b="1" dirty="0">
                <a:latin typeface="+mn-lt"/>
              </a:rPr>
              <a:t> </a:t>
            </a:r>
            <a:r>
              <a:rPr lang="en-US" sz="2000" b="1" dirty="0" err="1">
                <a:latin typeface="+mn-lt"/>
              </a:rPr>
              <a:t>cải</a:t>
            </a:r>
            <a:r>
              <a:rPr lang="en-US" sz="2000" b="1" dirty="0">
                <a:latin typeface="+mn-lt"/>
              </a:rPr>
              <a:t> ở </a:t>
            </a:r>
            <a:r>
              <a:rPr lang="en-US" sz="2000" b="1" dirty="0" err="1">
                <a:latin typeface="+mn-lt"/>
              </a:rPr>
              <a:t>vườn</a:t>
            </a:r>
            <a:r>
              <a:rPr lang="en-US" sz="2000" b="1" dirty="0">
                <a:latin typeface="+mn-lt"/>
              </a:rPr>
              <a:t>. Sau </a:t>
            </a:r>
            <a:r>
              <a:rPr lang="en-US" sz="2000" b="1" dirty="0" err="1">
                <a:latin typeface="+mn-lt"/>
              </a:rPr>
              <a:t>một</a:t>
            </a:r>
            <a:r>
              <a:rPr lang="en-US" sz="2000" b="1" dirty="0">
                <a:latin typeface="+mn-lt"/>
              </a:rPr>
              <a:t> </a:t>
            </a:r>
            <a:r>
              <a:rPr lang="en-US" sz="2000" b="1" dirty="0" err="1">
                <a:latin typeface="+mn-lt"/>
              </a:rPr>
              <a:t>tuần</a:t>
            </a:r>
            <a:r>
              <a:rPr lang="en-US" sz="2000" b="1" dirty="0">
                <a:latin typeface="+mn-lt"/>
              </a:rPr>
              <a:t>, </a:t>
            </a:r>
            <a:r>
              <a:rPr lang="en-US" sz="2000" b="1" dirty="0" err="1">
                <a:latin typeface="+mn-lt"/>
              </a:rPr>
              <a:t>cây</a:t>
            </a:r>
            <a:r>
              <a:rPr lang="en-US" sz="2000" b="1" dirty="0">
                <a:latin typeface="+mn-lt"/>
              </a:rPr>
              <a:t> </a:t>
            </a:r>
            <a:r>
              <a:rPr lang="en-US" sz="2000" b="1" dirty="0" err="1">
                <a:latin typeface="+mn-lt"/>
              </a:rPr>
              <a:t>cải</a:t>
            </a:r>
            <a:r>
              <a:rPr lang="en-US" sz="2000" b="1" dirty="0">
                <a:latin typeface="+mn-lt"/>
              </a:rPr>
              <a:t> </a:t>
            </a:r>
            <a:r>
              <a:rPr lang="en-US" sz="2000" b="1" dirty="0" err="1">
                <a:latin typeface="+mn-lt"/>
              </a:rPr>
              <a:t>đã</a:t>
            </a:r>
            <a:r>
              <a:rPr lang="en-US" sz="2000" b="1" dirty="0">
                <a:latin typeface="+mn-lt"/>
              </a:rPr>
              <a:t> </a:t>
            </a:r>
            <a:r>
              <a:rPr lang="en-US" sz="2000" b="1" dirty="0" err="1">
                <a:latin typeface="+mn-lt"/>
              </a:rPr>
              <a:t>lớn</a:t>
            </a:r>
            <a:r>
              <a:rPr lang="en-US" sz="2000" b="1" dirty="0">
                <a:latin typeface="+mn-lt"/>
              </a:rPr>
              <a:t> </a:t>
            </a:r>
            <a:r>
              <a:rPr lang="en-US" sz="2000" b="1" dirty="0" err="1">
                <a:latin typeface="+mn-lt"/>
              </a:rPr>
              <a:t>và</a:t>
            </a:r>
            <a:r>
              <a:rPr lang="en-US" sz="2000" b="1" dirty="0">
                <a:latin typeface="+mn-lt"/>
              </a:rPr>
              <a:t> </a:t>
            </a:r>
            <a:r>
              <a:rPr lang="en-US" sz="2000" b="1" dirty="0" err="1">
                <a:latin typeface="+mn-lt"/>
              </a:rPr>
              <a:t>chen</a:t>
            </a:r>
            <a:r>
              <a:rPr lang="en-US" sz="2000" b="1" dirty="0">
                <a:latin typeface="+mn-lt"/>
              </a:rPr>
              <a:t> </a:t>
            </a:r>
            <a:r>
              <a:rPr lang="en-US" sz="2000" b="1" dirty="0" err="1">
                <a:latin typeface="+mn-lt"/>
              </a:rPr>
              <a:t>chúc</a:t>
            </a:r>
            <a:r>
              <a:rPr lang="en-US" sz="2000" b="1" dirty="0">
                <a:latin typeface="+mn-lt"/>
              </a:rPr>
              <a:t> </a:t>
            </a:r>
            <a:r>
              <a:rPr lang="en-US" sz="2000" b="1" dirty="0" err="1">
                <a:latin typeface="+mn-lt"/>
              </a:rPr>
              <a:t>nhau</a:t>
            </a:r>
            <a:r>
              <a:rPr lang="en-US" sz="2000" b="1" dirty="0">
                <a:latin typeface="+mn-lt"/>
              </a:rPr>
              <a:t>. Mai </a:t>
            </a:r>
            <a:r>
              <a:rPr lang="en-US" sz="2000" b="1" dirty="0" err="1">
                <a:latin typeface="+mn-lt"/>
              </a:rPr>
              <a:t>thấy</a:t>
            </a:r>
            <a:r>
              <a:rPr lang="en-US" sz="2000" b="1" dirty="0">
                <a:latin typeface="+mn-lt"/>
              </a:rPr>
              <a:t> </a:t>
            </a:r>
            <a:r>
              <a:rPr lang="en-US" sz="2000" b="1" dirty="0" err="1">
                <a:latin typeface="+mn-lt"/>
              </a:rPr>
              <a:t>bà</a:t>
            </a:r>
            <a:r>
              <a:rPr lang="en-US" sz="2000" b="1" dirty="0">
                <a:latin typeface="+mn-lt"/>
              </a:rPr>
              <a:t> </a:t>
            </a:r>
            <a:r>
              <a:rPr lang="en-US" sz="2000" b="1" dirty="0" err="1">
                <a:latin typeface="+mn-lt"/>
              </a:rPr>
              <a:t>nhổ</a:t>
            </a:r>
            <a:r>
              <a:rPr lang="en-US" sz="2000" b="1" dirty="0">
                <a:latin typeface="+mn-lt"/>
              </a:rPr>
              <a:t> </a:t>
            </a:r>
            <a:r>
              <a:rPr lang="en-US" sz="2000" b="1" dirty="0" err="1">
                <a:latin typeface="+mn-lt"/>
              </a:rPr>
              <a:t>bớt</a:t>
            </a:r>
            <a:r>
              <a:rPr lang="en-US" sz="2000" b="1" dirty="0">
                <a:latin typeface="+mn-lt"/>
              </a:rPr>
              <a:t> </a:t>
            </a:r>
            <a:r>
              <a:rPr lang="en-US" sz="2000" b="1" dirty="0" err="1">
                <a:latin typeface="+mn-lt"/>
              </a:rPr>
              <a:t>những</a:t>
            </a:r>
            <a:r>
              <a:rPr lang="en-US" sz="2000" b="1" dirty="0">
                <a:latin typeface="+mn-lt"/>
              </a:rPr>
              <a:t> </a:t>
            </a:r>
            <a:r>
              <a:rPr lang="en-US" sz="2000" b="1" dirty="0" err="1">
                <a:latin typeface="+mn-lt"/>
              </a:rPr>
              <a:t>cây</a:t>
            </a:r>
            <a:r>
              <a:rPr lang="en-US" sz="2000" b="1" dirty="0">
                <a:latin typeface="+mn-lt"/>
              </a:rPr>
              <a:t> </a:t>
            </a:r>
            <a:r>
              <a:rPr lang="en-US" sz="2000" b="1" dirty="0" err="1">
                <a:latin typeface="+mn-lt"/>
              </a:rPr>
              <a:t>cải</a:t>
            </a:r>
            <a:r>
              <a:rPr lang="en-US" sz="2000" b="1" dirty="0">
                <a:latin typeface="+mn-lt"/>
              </a:rPr>
              <a:t> </a:t>
            </a:r>
            <a:r>
              <a:rPr lang="en-US" sz="2000" b="1" dirty="0" err="1">
                <a:latin typeface="+mn-lt"/>
              </a:rPr>
              <a:t>mọc</a:t>
            </a:r>
            <a:r>
              <a:rPr lang="en-US" sz="2000" b="1" dirty="0">
                <a:latin typeface="+mn-lt"/>
              </a:rPr>
              <a:t> </a:t>
            </a:r>
            <a:r>
              <a:rPr lang="en-US" sz="2000" b="1" dirty="0" err="1">
                <a:latin typeface="+mn-lt"/>
              </a:rPr>
              <a:t>gần</a:t>
            </a:r>
            <a:r>
              <a:rPr lang="en-US" sz="2000" b="1" dirty="0">
                <a:latin typeface="+mn-lt"/>
              </a:rPr>
              <a:t> </a:t>
            </a:r>
            <a:r>
              <a:rPr lang="en-US" sz="2000" b="1" dirty="0" err="1">
                <a:latin typeface="+mn-lt"/>
              </a:rPr>
              <a:t>nhau</a:t>
            </a:r>
            <a:r>
              <a:rPr lang="en-US" sz="2000" b="1" dirty="0">
                <a:latin typeface="+mn-lt"/>
              </a:rPr>
              <a:t>, Mai </a:t>
            </a:r>
            <a:r>
              <a:rPr lang="en-US" sz="2000" b="1" dirty="0" err="1">
                <a:latin typeface="+mn-lt"/>
              </a:rPr>
              <a:t>không</a:t>
            </a:r>
            <a:r>
              <a:rPr lang="en-US" sz="2000" b="1" dirty="0">
                <a:latin typeface="+mn-lt"/>
              </a:rPr>
              <a:t> </a:t>
            </a:r>
            <a:r>
              <a:rPr lang="en-US" sz="2000" b="1" dirty="0" err="1">
                <a:latin typeface="+mn-lt"/>
              </a:rPr>
              <a:t>hiểu</a:t>
            </a:r>
            <a:r>
              <a:rPr lang="en-US" sz="2000" b="1" dirty="0">
                <a:latin typeface="+mn-lt"/>
              </a:rPr>
              <a:t> </a:t>
            </a:r>
            <a:r>
              <a:rPr lang="en-US" sz="2000" b="1" dirty="0" err="1">
                <a:latin typeface="+mn-lt"/>
              </a:rPr>
              <a:t>được</a:t>
            </a:r>
            <a:r>
              <a:rPr lang="en-US" sz="2000" b="1" dirty="0">
                <a:latin typeface="+mn-lt"/>
              </a:rPr>
              <a:t> </a:t>
            </a:r>
            <a:r>
              <a:rPr lang="en-US" sz="2000" b="1" dirty="0" err="1">
                <a:latin typeface="+mn-lt"/>
              </a:rPr>
              <a:t>tại</a:t>
            </a:r>
            <a:r>
              <a:rPr lang="en-US" sz="2000" b="1" dirty="0">
                <a:latin typeface="+mn-lt"/>
              </a:rPr>
              <a:t> </a:t>
            </a:r>
            <a:r>
              <a:rPr lang="en-US" sz="2000" b="1" dirty="0" err="1">
                <a:latin typeface="+mn-lt"/>
              </a:rPr>
              <a:t>sao</a:t>
            </a:r>
            <a:r>
              <a:rPr lang="en-US" sz="2000" b="1" dirty="0">
                <a:latin typeface="+mn-lt"/>
              </a:rPr>
              <a:t> </a:t>
            </a:r>
            <a:r>
              <a:rPr lang="en-US" sz="2000" b="1" dirty="0" err="1">
                <a:latin typeface="+mn-lt"/>
              </a:rPr>
              <a:t>bà</a:t>
            </a:r>
            <a:r>
              <a:rPr lang="en-US" sz="2000" b="1" dirty="0">
                <a:latin typeface="+mn-lt"/>
              </a:rPr>
              <a:t> </a:t>
            </a:r>
            <a:r>
              <a:rPr lang="en-US" sz="2000" b="1" dirty="0" err="1">
                <a:latin typeface="+mn-lt"/>
              </a:rPr>
              <a:t>lại</a:t>
            </a:r>
            <a:r>
              <a:rPr lang="en-US" sz="2000" b="1" dirty="0">
                <a:latin typeface="+mn-lt"/>
              </a:rPr>
              <a:t> </a:t>
            </a:r>
            <a:r>
              <a:rPr lang="en-US" sz="2000" b="1" dirty="0" err="1">
                <a:latin typeface="+mn-lt"/>
              </a:rPr>
              <a:t>làm</a:t>
            </a:r>
            <a:r>
              <a:rPr lang="en-US" sz="2000" b="1" dirty="0">
                <a:latin typeface="+mn-lt"/>
              </a:rPr>
              <a:t> </a:t>
            </a:r>
            <a:r>
              <a:rPr lang="en-US" sz="2000" b="1" dirty="0" err="1">
                <a:latin typeface="+mn-lt"/>
              </a:rPr>
              <a:t>thế</a:t>
            </a:r>
            <a:r>
              <a:rPr lang="en-US" sz="2000" b="1" dirty="0">
                <a:latin typeface="+mn-lt"/>
              </a:rPr>
              <a:t>. </a:t>
            </a:r>
            <a:r>
              <a:rPr lang="en-US" sz="2000" b="1" dirty="0" err="1">
                <a:latin typeface="+mn-lt"/>
              </a:rPr>
              <a:t>Em</a:t>
            </a:r>
            <a:r>
              <a:rPr lang="en-US" sz="2000" b="1" dirty="0">
                <a:latin typeface="+mn-lt"/>
              </a:rPr>
              <a:t> </a:t>
            </a:r>
            <a:r>
              <a:rPr lang="en-US" sz="2000" b="1" dirty="0" err="1">
                <a:latin typeface="+mn-lt"/>
              </a:rPr>
              <a:t>hãy</a:t>
            </a:r>
            <a:r>
              <a:rPr lang="en-US" sz="2000" b="1" dirty="0">
                <a:latin typeface="+mn-lt"/>
              </a:rPr>
              <a:t> </a:t>
            </a:r>
            <a:r>
              <a:rPr lang="en-US" sz="2000" b="1" dirty="0" err="1">
                <a:latin typeface="+mn-lt"/>
              </a:rPr>
              <a:t>giải</a:t>
            </a:r>
            <a:r>
              <a:rPr lang="en-US" sz="2000" b="1" dirty="0">
                <a:latin typeface="+mn-lt"/>
              </a:rPr>
              <a:t> </a:t>
            </a:r>
            <a:r>
              <a:rPr lang="en-US" sz="2000" b="1" dirty="0" err="1">
                <a:latin typeface="+mn-lt"/>
              </a:rPr>
              <a:t>thích</a:t>
            </a:r>
            <a:r>
              <a:rPr lang="en-US" sz="2000" b="1" dirty="0">
                <a:latin typeface="+mn-lt"/>
              </a:rPr>
              <a:t> </a:t>
            </a:r>
            <a:r>
              <a:rPr lang="en-US" sz="2000" b="1" dirty="0" err="1">
                <a:latin typeface="+mn-lt"/>
              </a:rPr>
              <a:t>cho</a:t>
            </a:r>
            <a:r>
              <a:rPr lang="en-US" sz="2000" b="1" dirty="0">
                <a:latin typeface="+mn-lt"/>
              </a:rPr>
              <a:t> </a:t>
            </a:r>
            <a:r>
              <a:rPr lang="en-US" sz="2000" b="1" dirty="0" err="1">
                <a:latin typeface="+mn-lt"/>
              </a:rPr>
              <a:t>bạn</a:t>
            </a:r>
            <a:r>
              <a:rPr lang="en-US" sz="2000" b="1" dirty="0">
                <a:latin typeface="+mn-lt"/>
              </a:rPr>
              <a:t> Mai </a:t>
            </a:r>
            <a:r>
              <a:rPr lang="en-US" sz="2000" b="1" dirty="0" err="1">
                <a:latin typeface="+mn-lt"/>
              </a:rPr>
              <a:t>hiểu</a:t>
            </a:r>
            <a:r>
              <a:rPr lang="en-US" sz="2000" b="1" dirty="0">
                <a:latin typeface="+mn-lt"/>
              </a:rPr>
              <a:t> ý </a:t>
            </a:r>
            <a:r>
              <a:rPr lang="en-US" sz="2000" b="1" dirty="0" err="1">
                <a:latin typeface="+mn-lt"/>
              </a:rPr>
              <a:t>nghĩa</a:t>
            </a:r>
            <a:r>
              <a:rPr lang="en-US" sz="2000" b="1" dirty="0">
                <a:latin typeface="+mn-lt"/>
              </a:rPr>
              <a:t> </a:t>
            </a:r>
            <a:r>
              <a:rPr lang="en-US" sz="2000" b="1" dirty="0" err="1">
                <a:latin typeface="+mn-lt"/>
              </a:rPr>
              <a:t>việc</a:t>
            </a:r>
            <a:r>
              <a:rPr lang="en-US" sz="2000" b="1" dirty="0">
                <a:latin typeface="+mn-lt"/>
              </a:rPr>
              <a:t> </a:t>
            </a:r>
            <a:r>
              <a:rPr lang="en-US" sz="2000" b="1" dirty="0" err="1">
                <a:latin typeface="+mn-lt"/>
              </a:rPr>
              <a:t>làm</a:t>
            </a:r>
            <a:r>
              <a:rPr lang="en-US" sz="2000" b="1" dirty="0">
                <a:latin typeface="+mn-lt"/>
              </a:rPr>
              <a:t> </a:t>
            </a:r>
            <a:r>
              <a:rPr lang="en-US" sz="2000" b="1" dirty="0" err="1">
                <a:latin typeface="+mn-lt"/>
              </a:rPr>
              <a:t>của</a:t>
            </a:r>
            <a:r>
              <a:rPr lang="en-US" sz="2000" b="1" dirty="0">
                <a:latin typeface="+mn-lt"/>
              </a:rPr>
              <a:t> </a:t>
            </a:r>
            <a:r>
              <a:rPr lang="en-US" sz="2000" b="1" dirty="0" err="1">
                <a:latin typeface="+mn-lt"/>
              </a:rPr>
              <a:t>bà</a:t>
            </a:r>
            <a:r>
              <a:rPr lang="en-US" sz="2000" b="1" dirty="0">
                <a:latin typeface="+mn-lt"/>
              </a:rPr>
              <a:t>. </a:t>
            </a:r>
            <a:endParaRPr lang="en-US" sz="2000" dirty="0">
              <a:latin typeface="+mn-lt"/>
            </a:endParaRPr>
          </a:p>
        </p:txBody>
      </p:sp>
      <p:sp>
        <p:nvSpPr>
          <p:cNvPr id="39939" name="Rectangle 4"/>
          <p:cNvSpPr/>
          <p:nvPr/>
        </p:nvSpPr>
        <p:spPr>
          <a:xfrm>
            <a:off x="755650" y="1276350"/>
            <a:ext cx="439738" cy="461963"/>
          </a:xfrm>
          <a:prstGeom prst="rect">
            <a:avLst/>
          </a:prstGeom>
          <a:noFill/>
          <a:ln w="9525">
            <a:noFill/>
          </a:ln>
        </p:spPr>
        <p:txBody>
          <a:bodyPr wrap="none" anchor="t" anchorCtr="0">
            <a:spAutoFit/>
          </a:bodyPr>
          <a:lstStyle/>
          <a:p>
            <a:r>
              <a:rPr lang="en-US" altLang="en-US" sz="2400" b="1" dirty="0">
                <a:solidFill>
                  <a:srgbClr val="0000FF"/>
                </a:solidFill>
                <a:latin typeface="Arial" panose="020B0604020202020204" pitchFamily="34" charset="0"/>
              </a:rPr>
              <a:t>   </a:t>
            </a:r>
            <a:endParaRPr lang="en-US" altLang="en-US" sz="2400" b="1" u="sng" dirty="0">
              <a:solidFill>
                <a:srgbClr val="0000FF"/>
              </a:solidFill>
              <a:latin typeface="Times New Roman" panose="02020603050405020304" pitchFamily="18" charset="0"/>
            </a:endParaRPr>
          </a:p>
        </p:txBody>
      </p:sp>
      <p:sp>
        <p:nvSpPr>
          <p:cNvPr id="39940" name="AutoShape 5" descr="Hình nền : Bồ công anh, thực vật, hoa, Lông cừu 1920x1200 - CoolWallpapers  - 674065 - Hình nền đẹp hd - WallHere"/>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39941" name="AutoShape 6" descr="Hình ảnh miễn phí: lá, thiên nhiên, mùa hè, thực vật, hướng dương, Hoa,  cánh hoa, thực vật"/>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2" name="Rectangle 1">
            <a:extLst>
              <a:ext uri="{FF2B5EF4-FFF2-40B4-BE49-F238E27FC236}">
                <a16:creationId xmlns:a16="http://schemas.microsoft.com/office/drawing/2014/main" id="{E3EF00BE-C064-4941-9270-41DB173FD97F}"/>
              </a:ext>
            </a:extLst>
          </p:cNvPr>
          <p:cNvSpPr/>
          <p:nvPr/>
        </p:nvSpPr>
        <p:spPr>
          <a:xfrm>
            <a:off x="3307954" y="186775"/>
            <a:ext cx="2488182" cy="584775"/>
          </a:xfrm>
          <a:prstGeom prst="rect">
            <a:avLst/>
          </a:prstGeom>
        </p:spPr>
        <p:txBody>
          <a:bodyPr wrap="none">
            <a:spAutoFit/>
          </a:bodyPr>
          <a:lstStyle/>
          <a:p>
            <a:pPr algn="ctr"/>
            <a:r>
              <a:rPr lang="en-US" altLang="en-US" sz="3200" b="1" dirty="0">
                <a:solidFill>
                  <a:srgbClr val="FF0000"/>
                </a:solidFill>
                <a:latin typeface="+mn-lt"/>
              </a:rPr>
              <a:t> VẬN DỤNG</a:t>
            </a:r>
            <a:endParaRPr lang="en-US" sz="3200" dirty="0"/>
          </a:p>
        </p:txBody>
      </p:sp>
      <p:pic>
        <p:nvPicPr>
          <p:cNvPr id="8196" name="Picture 4">
            <a:extLst>
              <a:ext uri="{FF2B5EF4-FFF2-40B4-BE49-F238E27FC236}">
                <a16:creationId xmlns:a16="http://schemas.microsoft.com/office/drawing/2014/main" id="{E40A0B72-3247-446F-9AF8-2C2D9068A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71" y="914818"/>
            <a:ext cx="4723284" cy="3542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left)">
                                      <p:cBhvr>
                                        <p:cTn id="7" dur="500"/>
                                        <p:tgtEl>
                                          <p:spTgt spid="819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9937"/>
                                        </p:tgtEl>
                                        <p:attrNameLst>
                                          <p:attrName>style.visibility</p:attrName>
                                        </p:attrNameLst>
                                      </p:cBhvr>
                                      <p:to>
                                        <p:strVal val="visible"/>
                                      </p:to>
                                    </p:set>
                                    <p:animEffect transition="in" filter="wipe(left)">
                                      <p:cBhvr>
                                        <p:cTn id="13" dur="500"/>
                                        <p:tgtEl>
                                          <p:spTgt spid="39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A047E53-4666-46CC-A546-ED1E4F3AC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166" y="339502"/>
            <a:ext cx="4369668" cy="30878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7B59BC2-FA88-4CE7-B079-3199C164E616}"/>
              </a:ext>
            </a:extLst>
          </p:cNvPr>
          <p:cNvSpPr/>
          <p:nvPr/>
        </p:nvSpPr>
        <p:spPr>
          <a:xfrm>
            <a:off x="125464" y="3494859"/>
            <a:ext cx="8893071" cy="1381147"/>
          </a:xfrm>
          <a:prstGeom prst="rect">
            <a:avLst/>
          </a:prstGeom>
        </p:spPr>
        <p:txBody>
          <a:bodyPr wrap="square">
            <a:spAutoFit/>
          </a:bodyPr>
          <a:lstStyle/>
          <a:p>
            <a:pPr marL="30480" marR="30480" algn="just">
              <a:lnSpc>
                <a:spcPct val="120000"/>
              </a:lnSpc>
              <a:spcAft>
                <a:spcPts val="0"/>
              </a:spcAft>
            </a:pPr>
            <a:r>
              <a:rPr lang="en-US" sz="2400" b="1" dirty="0">
                <a:solidFill>
                  <a:srgbClr val="000000"/>
                </a:solidFill>
                <a:latin typeface="+mn-lt"/>
                <a:ea typeface="Calibri" panose="020F0502020204030204" pitchFamily="34" charset="0"/>
              </a:rPr>
              <a:t>Theo </a:t>
            </a:r>
            <a:r>
              <a:rPr lang="en-US" sz="2400" b="1" dirty="0" err="1">
                <a:solidFill>
                  <a:srgbClr val="000000"/>
                </a:solidFill>
                <a:latin typeface="+mn-lt"/>
                <a:ea typeface="Calibri" panose="020F0502020204030204" pitchFamily="34" charset="0"/>
              </a:rPr>
              <a:t>em</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hình</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ảnh</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trên</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nói</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lên</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điều</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gì</a:t>
            </a:r>
            <a:r>
              <a:rPr lang="en-US" sz="2400" b="1" dirty="0">
                <a:solidFill>
                  <a:srgbClr val="000000"/>
                </a:solidFill>
                <a:latin typeface="+mn-lt"/>
                <a:ea typeface="Calibri" panose="020F0502020204030204" pitchFamily="34" charset="0"/>
              </a:rPr>
              <a:t>? Qua </a:t>
            </a:r>
            <a:r>
              <a:rPr lang="en-US" sz="2400" b="1" dirty="0" err="1">
                <a:solidFill>
                  <a:srgbClr val="000000"/>
                </a:solidFill>
                <a:latin typeface="+mn-lt"/>
                <a:ea typeface="Calibri" panose="020F0502020204030204" pitchFamily="34" charset="0"/>
              </a:rPr>
              <a:t>đó</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em</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muốn</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gửi</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thông</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điệp</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gì</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đến</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bạn</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bè</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và</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người</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thân</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Em</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sẽ</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có</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những</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hành</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động</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cụ</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thể</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gì</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để</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thực</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hiện</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thông</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điệp</a:t>
            </a:r>
            <a:r>
              <a:rPr lang="en-US" sz="2400" b="1" dirty="0">
                <a:solidFill>
                  <a:srgbClr val="000000"/>
                </a:solidFill>
                <a:latin typeface="+mn-lt"/>
                <a:ea typeface="Calibri" panose="020F0502020204030204" pitchFamily="34" charset="0"/>
              </a:rPr>
              <a:t> </a:t>
            </a:r>
            <a:r>
              <a:rPr lang="en-US" sz="2400" b="1" dirty="0" err="1">
                <a:solidFill>
                  <a:srgbClr val="000000"/>
                </a:solidFill>
                <a:latin typeface="+mn-lt"/>
                <a:ea typeface="Calibri" panose="020F0502020204030204" pitchFamily="34" charset="0"/>
              </a:rPr>
              <a:t>đó</a:t>
            </a:r>
            <a:r>
              <a:rPr lang="en-US" sz="2400" b="1" dirty="0">
                <a:solidFill>
                  <a:srgbClr val="000000"/>
                </a:solidFill>
                <a:latin typeface="+mn-lt"/>
                <a:ea typeface="Calibri" panose="020F0502020204030204" pitchFamily="34" charset="0"/>
              </a:rPr>
              <a:t>?</a:t>
            </a:r>
            <a:r>
              <a:rPr lang="en-US" sz="2400" b="1" dirty="0">
                <a:latin typeface="+mn-lt"/>
                <a:ea typeface="Calibri" panose="020F0502020204030204" pitchFamily="34" charset="0"/>
              </a:rPr>
              <a:t> </a:t>
            </a:r>
            <a:endParaRPr lang="en-US" sz="2400" dirty="0">
              <a:effectLst/>
              <a:latin typeface="+mn-lt"/>
              <a:ea typeface="Calibri" panose="020F0502020204030204" pitchFamily="34" charset="0"/>
            </a:endParaRPr>
          </a:p>
        </p:txBody>
      </p:sp>
    </p:spTree>
    <p:extLst>
      <p:ext uri="{BB962C8B-B14F-4D97-AF65-F5344CB8AC3E}">
        <p14:creationId xmlns:p14="http://schemas.microsoft.com/office/powerpoint/2010/main" val="1934022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827BB-2B79-4DF8-AE8E-B3DE368C88D0}"/>
              </a:ext>
            </a:extLst>
          </p:cNvPr>
          <p:cNvSpPr/>
          <p:nvPr/>
        </p:nvSpPr>
        <p:spPr>
          <a:xfrm>
            <a:off x="503548" y="195486"/>
            <a:ext cx="8136904" cy="2415277"/>
          </a:xfrm>
          <a:prstGeom prst="rect">
            <a:avLst/>
          </a:prstGeom>
        </p:spPr>
        <p:txBody>
          <a:bodyPr wrap="square">
            <a:spAutoFit/>
          </a:bodyPr>
          <a:lstStyle/>
          <a:p>
            <a:pPr algn="ctr">
              <a:lnSpc>
                <a:spcPct val="120000"/>
              </a:lnSpc>
              <a:spcAft>
                <a:spcPts val="0"/>
              </a:spcAft>
            </a:pPr>
            <a:r>
              <a:rPr lang="vi-VN" sz="3200" b="1" dirty="0">
                <a:solidFill>
                  <a:srgbClr val="FF0000"/>
                </a:solidFill>
                <a:latin typeface="+mn-lt"/>
                <a:ea typeface="Calibri" panose="020F0502020204030204" pitchFamily="34" charset="0"/>
                <a:cs typeface="Times New Roman" panose="02020603050405020304" pitchFamily="18" charset="0"/>
              </a:rPr>
              <a:t>* HƯỚNG DẪN </a:t>
            </a:r>
            <a:r>
              <a:rPr lang="en-US" sz="3200" b="1" dirty="0">
                <a:solidFill>
                  <a:srgbClr val="FF0000"/>
                </a:solidFill>
                <a:latin typeface="+mn-lt"/>
                <a:ea typeface="Calibri" panose="020F0502020204030204" pitchFamily="34" charset="0"/>
                <a:cs typeface="Times New Roman" panose="02020603050405020304" pitchFamily="18" charset="0"/>
              </a:rPr>
              <a:t>TỰ HỌC Ở</a:t>
            </a:r>
            <a:r>
              <a:rPr lang="vi-VN" sz="3200" b="1" dirty="0">
                <a:solidFill>
                  <a:srgbClr val="FF0000"/>
                </a:solidFill>
                <a:latin typeface="+mn-lt"/>
                <a:ea typeface="Calibri" panose="020F0502020204030204" pitchFamily="34" charset="0"/>
                <a:cs typeface="Times New Roman" panose="02020603050405020304" pitchFamily="18" charset="0"/>
              </a:rPr>
              <a:t> NHÀ </a:t>
            </a:r>
            <a:endParaRPr lang="en-US" sz="3200" dirty="0">
              <a:solidFill>
                <a:srgbClr val="FF0000"/>
              </a:solidFill>
              <a:latin typeface="+mn-lt"/>
              <a:ea typeface="Calibri" panose="020F0502020204030204" pitchFamily="34" charset="0"/>
              <a:cs typeface="Times New Roman" panose="02020603050405020304" pitchFamily="18" charset="0"/>
            </a:endParaRPr>
          </a:p>
          <a:p>
            <a:pPr algn="just">
              <a:lnSpc>
                <a:spcPct val="120000"/>
              </a:lnSpc>
              <a:spcAft>
                <a:spcPts val="0"/>
              </a:spcAft>
            </a:pPr>
            <a:r>
              <a:rPr lang="vi-VN" sz="2400" dirty="0">
                <a:latin typeface="+mn-lt"/>
                <a:ea typeface="Calibri" panose="020F0502020204030204" pitchFamily="34" charset="0"/>
                <a:cs typeface="Times New Roman" panose="02020603050405020304" pitchFamily="18" charset="0"/>
              </a:rPr>
              <a:t>1. Ôn tập lại các kiến thức bài </a:t>
            </a:r>
            <a:r>
              <a:rPr lang="en-US" sz="2400" dirty="0">
                <a:latin typeface="+mn-lt"/>
                <a:ea typeface="Calibri" panose="020F0502020204030204" pitchFamily="34" charset="0"/>
                <a:cs typeface="Times New Roman" panose="02020603050405020304" pitchFamily="18" charset="0"/>
              </a:rPr>
              <a:t>23</a:t>
            </a:r>
            <a:r>
              <a:rPr lang="vi-VN" sz="2400" dirty="0">
                <a:latin typeface="+mn-lt"/>
                <a:ea typeface="Calibri" panose="020F0502020204030204" pitchFamily="34" charset="0"/>
                <a:cs typeface="Times New Roman" panose="02020603050405020304" pitchFamily="18" charset="0"/>
              </a:rPr>
              <a:t>. </a:t>
            </a:r>
            <a:endParaRPr lang="en-US" sz="2400" dirty="0">
              <a:latin typeface="+mn-lt"/>
              <a:ea typeface="Calibri" panose="020F0502020204030204" pitchFamily="34" charset="0"/>
              <a:cs typeface="Times New Roman" panose="02020603050405020304" pitchFamily="18" charset="0"/>
            </a:endParaRPr>
          </a:p>
          <a:p>
            <a:pPr algn="just">
              <a:lnSpc>
                <a:spcPct val="120000"/>
              </a:lnSpc>
              <a:spcAft>
                <a:spcPts val="0"/>
              </a:spcAft>
            </a:pPr>
            <a:r>
              <a:rPr lang="vi-VN" sz="2400" dirty="0">
                <a:latin typeface="+mn-lt"/>
                <a:ea typeface="Calibri" panose="020F0502020204030204" pitchFamily="34" charset="0"/>
                <a:cs typeface="Times New Roman" panose="02020603050405020304" pitchFamily="18" charset="0"/>
              </a:rPr>
              <a:t>2. Làm bài </a:t>
            </a:r>
            <a:r>
              <a:rPr lang="en-US" sz="2400" dirty="0" err="1">
                <a:latin typeface="+mn-lt"/>
                <a:ea typeface="Calibri" panose="020F0502020204030204" pitchFamily="34" charset="0"/>
                <a:cs typeface="Times New Roman" panose="02020603050405020304" pitchFamily="18" charset="0"/>
              </a:rPr>
              <a:t>tập</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bài</a:t>
            </a:r>
            <a:r>
              <a:rPr lang="en-US" sz="2400" dirty="0">
                <a:latin typeface="+mn-lt"/>
                <a:ea typeface="Calibri" panose="020F0502020204030204" pitchFamily="34" charset="0"/>
                <a:cs typeface="Times New Roman" panose="02020603050405020304" pitchFamily="18" charset="0"/>
              </a:rPr>
              <a:t> 23</a:t>
            </a:r>
            <a:r>
              <a:rPr lang="vi-VN" sz="2400" dirty="0">
                <a:latin typeface="+mn-lt"/>
                <a:ea typeface="Calibri" panose="020F0502020204030204" pitchFamily="34" charset="0"/>
                <a:cs typeface="Times New Roman" panose="02020603050405020304" pitchFamily="18" charset="0"/>
              </a:rPr>
              <a:t> trong </a:t>
            </a:r>
            <a:r>
              <a:rPr lang="en-US" sz="2400" dirty="0" err="1">
                <a:latin typeface="+mn-lt"/>
                <a:ea typeface="Calibri" panose="020F0502020204030204" pitchFamily="34" charset="0"/>
                <a:cs typeface="Times New Roman" panose="02020603050405020304" pitchFamily="18" charset="0"/>
              </a:rPr>
              <a:t>sách</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bài</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tập</a:t>
            </a:r>
            <a:r>
              <a:rPr lang="en-US" sz="2400" dirty="0">
                <a:latin typeface="+mn-lt"/>
                <a:ea typeface="Calibri" panose="020F0502020204030204" pitchFamily="34" charset="0"/>
                <a:cs typeface="Times New Roman" panose="02020603050405020304" pitchFamily="18" charset="0"/>
              </a:rPr>
              <a:t>. </a:t>
            </a:r>
          </a:p>
          <a:p>
            <a:pPr algn="just">
              <a:lnSpc>
                <a:spcPct val="120000"/>
              </a:lnSpc>
              <a:spcAft>
                <a:spcPts val="0"/>
              </a:spcAft>
            </a:pPr>
            <a:r>
              <a:rPr lang="vi-VN" sz="2400" dirty="0">
                <a:latin typeface="+mn-lt"/>
                <a:ea typeface="Calibri" panose="020F0502020204030204" pitchFamily="34" charset="0"/>
                <a:cs typeface="Times New Roman" panose="02020603050405020304" pitchFamily="18" charset="0"/>
              </a:rPr>
              <a:t>3. </a:t>
            </a:r>
            <a:r>
              <a:rPr lang="en-US" sz="2400" dirty="0" err="1">
                <a:latin typeface="+mn-lt"/>
                <a:ea typeface="Calibri" panose="020F0502020204030204" pitchFamily="34" charset="0"/>
                <a:cs typeface="Times New Roman" panose="02020603050405020304" pitchFamily="18" charset="0"/>
              </a:rPr>
              <a:t>Đọc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trước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nội</a:t>
            </a:r>
            <a:r>
              <a:rPr lang="en-US" sz="2400" dirty="0">
                <a:latin typeface="+mn-lt"/>
                <a:ea typeface="Calibri" panose="020F0502020204030204" pitchFamily="34" charset="0"/>
                <a:cs typeface="Times New Roman" panose="02020603050405020304" pitchFamily="18" charset="0"/>
              </a:rPr>
              <a:t> dung </a:t>
            </a:r>
            <a:r>
              <a:rPr lang="en-US" sz="2400" b="1" dirty="0" err="1">
                <a:latin typeface="+mn-lt"/>
                <a:ea typeface="Calibri" panose="020F0502020204030204" pitchFamily="34" charset="0"/>
                <a:cs typeface="Times New Roman" panose="02020603050405020304" pitchFamily="18" charset="0"/>
              </a:rPr>
              <a:t>Bài</a:t>
            </a:r>
            <a:r>
              <a:rPr lang="en-US" sz="2400" b="1" dirty="0">
                <a:latin typeface="+mn-lt"/>
                <a:ea typeface="Calibri" panose="020F0502020204030204" pitchFamily="34" charset="0"/>
                <a:cs typeface="Times New Roman" panose="02020603050405020304" pitchFamily="18" charset="0"/>
              </a:rPr>
              <a:t> 24: </a:t>
            </a:r>
            <a:r>
              <a:rPr lang="en-US" sz="2400" b="1" dirty="0" err="1">
                <a:latin typeface="+mn-lt"/>
                <a:ea typeface="Calibri" panose="020F0502020204030204" pitchFamily="34" charset="0"/>
                <a:cs typeface="Times New Roman" panose="02020603050405020304" pitchFamily="18" charset="0"/>
              </a:rPr>
              <a:t>Thực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hành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Chứng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minh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quang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hợp</a:t>
            </a:r>
            <a:r>
              <a:rPr lang="en-US" sz="2400" b="1" dirty="0">
                <a:latin typeface="+mn-lt"/>
                <a:ea typeface="Calibri" panose="020F0502020204030204" pitchFamily="34" charset="0"/>
                <a:cs typeface="Times New Roman" panose="02020603050405020304" pitchFamily="18" charset="0"/>
              </a:rPr>
              <a:t> ở </a:t>
            </a:r>
            <a:r>
              <a:rPr lang="en-US" sz="2400" b="1" dirty="0" err="1">
                <a:latin typeface="+mn-lt"/>
                <a:ea typeface="Calibri" panose="020F0502020204030204" pitchFamily="34" charset="0"/>
                <a:cs typeface="Times New Roman" panose="02020603050405020304" pitchFamily="18" charset="0"/>
              </a:rPr>
              <a:t>cây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xanh</a:t>
            </a:r>
            <a:r>
              <a:rPr lang="en-US" sz="2400" b="1" dirty="0">
                <a:latin typeface="+mn-lt"/>
                <a:ea typeface="Calibri" panose="020F0502020204030204" pitchFamily="34" charset="0"/>
                <a:cs typeface="Times New Roman" panose="02020603050405020304" pitchFamily="18" charset="0"/>
              </a:rPr>
              <a:t>.</a:t>
            </a:r>
          </a:p>
        </p:txBody>
      </p:sp>
      <p:sp>
        <p:nvSpPr>
          <p:cNvPr id="3" name="Rectangle 2">
            <a:extLst>
              <a:ext uri="{FF2B5EF4-FFF2-40B4-BE49-F238E27FC236}">
                <a16:creationId xmlns:a16="http://schemas.microsoft.com/office/drawing/2014/main" id="{33932B04-B612-4111-A2B2-CB0AF132B1A5}"/>
              </a:ext>
            </a:extLst>
          </p:cNvPr>
          <p:cNvSpPr/>
          <p:nvPr/>
        </p:nvSpPr>
        <p:spPr>
          <a:xfrm>
            <a:off x="506874" y="2675786"/>
            <a:ext cx="3561070" cy="2056204"/>
          </a:xfrm>
          <a:prstGeom prst="rect">
            <a:avLst/>
          </a:prstGeom>
        </p:spPr>
        <p:txBody>
          <a:bodyPr wrap="square">
            <a:spAutoFit/>
          </a:bodyPr>
          <a:lstStyle/>
          <a:p>
            <a:pPr algn="just">
              <a:lnSpc>
                <a:spcPct val="120000"/>
              </a:lnSpc>
              <a:spcAft>
                <a:spcPts val="0"/>
              </a:spcAft>
            </a:pP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Mỗi</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tổ</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chuẩn</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bị</a:t>
            </a:r>
            <a:r>
              <a:rPr lang="en-US" dirty="0">
                <a:latin typeface="+mn-lt"/>
                <a:ea typeface="Calibri" panose="020F0502020204030204" pitchFamily="34" charset="0"/>
                <a:cs typeface="Times New Roman" panose="02020603050405020304" pitchFamily="18" charset="0"/>
              </a:rPr>
              <a:t> 1 </a:t>
            </a:r>
            <a:r>
              <a:rPr lang="en-US" dirty="0" err="1">
                <a:latin typeface="+mn-lt"/>
                <a:ea typeface="Calibri" panose="020F0502020204030204" pitchFamily="34" charset="0"/>
                <a:cs typeface="Times New Roman" panose="02020603050405020304" pitchFamily="18" charset="0"/>
              </a:rPr>
              <a:t>chậu</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cây</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khoai</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lang</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trồng</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trong</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tối</a:t>
            </a:r>
            <a:r>
              <a:rPr lang="en-US" dirty="0">
                <a:latin typeface="+mn-lt"/>
                <a:ea typeface="Calibri" panose="020F0502020204030204" pitchFamily="34" charset="0"/>
                <a:cs typeface="Times New Roman" panose="02020603050405020304" pitchFamily="18" charset="0"/>
              </a:rPr>
              <a:t> 2 </a:t>
            </a:r>
            <a:r>
              <a:rPr lang="en-US" dirty="0" err="1">
                <a:latin typeface="+mn-lt"/>
                <a:ea typeface="Calibri" panose="020F0502020204030204" pitchFamily="34" charset="0"/>
                <a:cs typeface="Times New Roman" panose="02020603050405020304" pitchFamily="18" charset="0"/>
              </a:rPr>
              <a:t>ngày</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sau</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đó</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dùng</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băng</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giấy</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đen</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bịt</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kín</a:t>
            </a:r>
            <a:r>
              <a:rPr lang="en-US" dirty="0">
                <a:latin typeface="+mn-lt"/>
                <a:ea typeface="Calibri" panose="020F0502020204030204" pitchFamily="34" charset="0"/>
                <a:cs typeface="Times New Roman" panose="02020603050405020304" pitchFamily="18" charset="0"/>
              </a:rPr>
              <a:t> 1 </a:t>
            </a:r>
            <a:r>
              <a:rPr lang="en-US" dirty="0" err="1">
                <a:latin typeface="+mn-lt"/>
                <a:ea typeface="Calibri" panose="020F0502020204030204" pitchFamily="34" charset="0"/>
                <a:cs typeface="Times New Roman" panose="02020603050405020304" pitchFamily="18" charset="0"/>
              </a:rPr>
              <a:t>phần</a:t>
            </a:r>
            <a:r>
              <a:rPr lang="en-US" dirty="0">
                <a:latin typeface="+mn-lt"/>
                <a:ea typeface="Calibri" panose="020F0502020204030204" pitchFamily="34" charset="0"/>
                <a:cs typeface="Times New Roman" panose="02020603050405020304" pitchFamily="18" charset="0"/>
              </a:rPr>
              <a:t> ở </a:t>
            </a:r>
            <a:r>
              <a:rPr lang="en-US" dirty="0" err="1">
                <a:latin typeface="+mn-lt"/>
                <a:ea typeface="Calibri" panose="020F0502020204030204" pitchFamily="34" charset="0"/>
                <a:cs typeface="Times New Roman" panose="02020603050405020304" pitchFamily="18" charset="0"/>
              </a:rPr>
              <a:t>cả</a:t>
            </a:r>
            <a:r>
              <a:rPr lang="en-US" dirty="0">
                <a:latin typeface="+mn-lt"/>
                <a:ea typeface="Calibri" panose="020F0502020204030204" pitchFamily="34" charset="0"/>
                <a:cs typeface="Times New Roman" panose="02020603050405020304" pitchFamily="18" charset="0"/>
              </a:rPr>
              <a:t> 2 </a:t>
            </a:r>
            <a:r>
              <a:rPr lang="en-US" dirty="0" err="1">
                <a:latin typeface="+mn-lt"/>
                <a:ea typeface="Calibri" panose="020F0502020204030204" pitchFamily="34" charset="0"/>
                <a:cs typeface="Times New Roman" panose="02020603050405020304" pitchFamily="18" charset="0"/>
              </a:rPr>
              <a:t>mặt</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của</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chiếc</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lá</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đem</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chậu</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cây</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để</a:t>
            </a:r>
            <a:r>
              <a:rPr lang="en-US" dirty="0">
                <a:latin typeface="+mn-lt"/>
                <a:ea typeface="Calibri" panose="020F0502020204030204" pitchFamily="34" charset="0"/>
                <a:cs typeface="Times New Roman" panose="02020603050405020304" pitchFamily="18" charset="0"/>
              </a:rPr>
              <a:t> ra </a:t>
            </a:r>
            <a:r>
              <a:rPr lang="en-US" dirty="0" err="1">
                <a:latin typeface="+mn-lt"/>
                <a:ea typeface="Calibri" panose="020F0502020204030204" pitchFamily="34" charset="0"/>
                <a:cs typeface="Times New Roman" panose="02020603050405020304" pitchFamily="18" charset="0"/>
              </a:rPr>
              <a:t>chỗ</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nắng</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từ</a:t>
            </a:r>
            <a:r>
              <a:rPr lang="en-US" dirty="0">
                <a:latin typeface="+mn-lt"/>
                <a:ea typeface="Calibri" panose="020F0502020204030204" pitchFamily="34" charset="0"/>
                <a:cs typeface="Times New Roman" panose="02020603050405020304" pitchFamily="18" charset="0"/>
              </a:rPr>
              <a:t> 4 - 6h, </a:t>
            </a:r>
            <a:r>
              <a:rPr lang="en-US" dirty="0" err="1">
                <a:latin typeface="+mn-lt"/>
                <a:ea typeface="Calibri" panose="020F0502020204030204" pitchFamily="34" charset="0"/>
                <a:cs typeface="Times New Roman" panose="02020603050405020304" pitchFamily="18" charset="0"/>
              </a:rPr>
              <a:t>giờ</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sau</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đem</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đi</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học</a:t>
            </a:r>
            <a:r>
              <a:rPr lang="en-US" dirty="0">
                <a:latin typeface="+mn-lt"/>
                <a:ea typeface="Calibri" panose="020F0502020204030204" pitchFamily="34" charset="0"/>
                <a:cs typeface="Times New Roman" panose="02020603050405020304" pitchFamily="18" charset="0"/>
              </a:rPr>
              <a:t>.</a:t>
            </a:r>
          </a:p>
        </p:txBody>
      </p:sp>
      <p:pic>
        <p:nvPicPr>
          <p:cNvPr id="2050" name="Picture 2" descr="Khoa học tự nhiên 7 Bài 24: Thực hành: Chứng minh quang hợp ở cây xanh | KHTN 7 Kết nối tri thức (ảnh 4)">
            <a:extLst>
              <a:ext uri="{FF2B5EF4-FFF2-40B4-BE49-F238E27FC236}">
                <a16:creationId xmlns:a16="http://schemas.microsoft.com/office/drawing/2014/main" id="{A7109B5A-BE93-4A7C-9C2B-31DFE0C474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507" b="56927"/>
          <a:stretch/>
        </p:blipFill>
        <p:spPr bwMode="auto">
          <a:xfrm>
            <a:off x="4065348" y="2814441"/>
            <a:ext cx="2633175" cy="17788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oa học tự nhiên 7 Bài 24: Thực hành: Chứng minh quang hợp ở cây xanh | KHTN 7 Kết nối tri thức (ảnh 4)">
            <a:extLst>
              <a:ext uri="{FF2B5EF4-FFF2-40B4-BE49-F238E27FC236}">
                <a16:creationId xmlns:a16="http://schemas.microsoft.com/office/drawing/2014/main" id="{B4481971-3B79-4375-8B03-A3D089C45A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943" b="56831"/>
          <a:stretch/>
        </p:blipFill>
        <p:spPr bwMode="auto">
          <a:xfrm>
            <a:off x="6516216" y="2834038"/>
            <a:ext cx="2520280" cy="17828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22" presetClass="entr" presetSubtype="8"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wipe(left)">
                                      <p:cBhvr>
                                        <p:cTn id="30" dur="500"/>
                                        <p:tgtEl>
                                          <p:spTgt spid="2050"/>
                                        </p:tgtEl>
                                      </p:cBhvr>
                                    </p:animEffect>
                                  </p:childTnLst>
                                </p:cTn>
                              </p:par>
                              <p:par>
                                <p:cTn id="31" presetID="22" presetClass="entr" presetSubtype="8"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wipe(left)">
                                      <p:cBhvr>
                                        <p:cTn id="3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3"/>
          <p:cNvSpPr txBox="1"/>
          <p:nvPr/>
        </p:nvSpPr>
        <p:spPr>
          <a:xfrm>
            <a:off x="0" y="950913"/>
            <a:ext cx="5651500" cy="400050"/>
          </a:xfrm>
          <a:prstGeom prst="rect">
            <a:avLst/>
          </a:prstGeom>
          <a:noFill/>
          <a:ln w="9525">
            <a:noFill/>
          </a:ln>
        </p:spPr>
        <p:txBody>
          <a:bodyPr anchor="t" anchorCtr="0">
            <a:spAutoFit/>
          </a:bodyPr>
          <a:lstStyle/>
          <a:p>
            <a:pPr>
              <a:spcBef>
                <a:spcPct val="50000"/>
              </a:spcBef>
            </a:pPr>
            <a:r>
              <a:rPr lang="en-US" altLang="en-US" sz="2000" b="1" dirty="0">
                <a:solidFill>
                  <a:srgbClr val="0000FF"/>
                </a:solidFill>
                <a:latin typeface="Times New Roman" panose="02020603050405020304" pitchFamily="18" charset="0"/>
              </a:rPr>
              <a:t>   </a:t>
            </a:r>
            <a:endParaRPr lang="en-US" altLang="en-US" sz="2400" b="1" u="sng" dirty="0">
              <a:solidFill>
                <a:srgbClr val="0000FF"/>
              </a:solidFill>
              <a:latin typeface="Times New Roman" panose="02020603050405020304" pitchFamily="18" charset="0"/>
            </a:endParaRPr>
          </a:p>
        </p:txBody>
      </p:sp>
      <p:sp>
        <p:nvSpPr>
          <p:cNvPr id="18434" name="Rectangle 4"/>
          <p:cNvSpPr/>
          <p:nvPr/>
        </p:nvSpPr>
        <p:spPr>
          <a:xfrm>
            <a:off x="755650" y="1276350"/>
            <a:ext cx="439738" cy="461963"/>
          </a:xfrm>
          <a:prstGeom prst="rect">
            <a:avLst/>
          </a:prstGeom>
          <a:noFill/>
          <a:ln w="9525">
            <a:noFill/>
          </a:ln>
        </p:spPr>
        <p:txBody>
          <a:bodyPr wrap="none" anchor="t" anchorCtr="0">
            <a:spAutoFit/>
          </a:bodyPr>
          <a:lstStyle/>
          <a:p>
            <a:r>
              <a:rPr lang="en-US" altLang="en-US" sz="2400" b="1" dirty="0">
                <a:solidFill>
                  <a:srgbClr val="0000FF"/>
                </a:solidFill>
                <a:latin typeface="Arial" panose="020B0604020202020204" pitchFamily="34" charset="0"/>
              </a:rPr>
              <a:t>   </a:t>
            </a:r>
            <a:endParaRPr lang="en-US" altLang="en-US" sz="2400" b="1" u="sng" dirty="0">
              <a:solidFill>
                <a:srgbClr val="0000FF"/>
              </a:solidFill>
              <a:latin typeface="Times New Roman" panose="02020603050405020304" pitchFamily="18" charset="0"/>
            </a:endParaRPr>
          </a:p>
        </p:txBody>
      </p:sp>
      <p:sp>
        <p:nvSpPr>
          <p:cNvPr id="18435" name="AutoShape 5" descr="Hình nền : Bồ công anh, thực vật, hoa, Lông cừu 1920x1200 - CoolWallpapers  - 674065 - Hình nền đẹp hd - WallHere"/>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18436" name="AutoShape 6" descr="Hình ảnh miễn phí: lá, thiên nhiên, mùa hè, thực vật, hướng dương, Hoa,  cánh hoa, thực vật"/>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18437" name="Rectangle 7"/>
          <p:cNvSpPr/>
          <p:nvPr/>
        </p:nvSpPr>
        <p:spPr>
          <a:xfrm>
            <a:off x="539750" y="1266825"/>
            <a:ext cx="8208963" cy="1322388"/>
          </a:xfrm>
          <a:prstGeom prst="rect">
            <a:avLst/>
          </a:prstGeom>
          <a:noFill/>
          <a:ln w="9525">
            <a:noFill/>
          </a:ln>
        </p:spPr>
        <p:txBody>
          <a:bodyPr anchor="ctr" anchorCtr="0">
            <a:spAutoFit/>
          </a:bodyPr>
          <a:lstStyle/>
          <a:p>
            <a:pPr indent="450850" algn="ctr"/>
            <a:endParaRPr lang="en-US" altLang="en-US" sz="3200" dirty="0">
              <a:solidFill>
                <a:srgbClr val="FF0000"/>
              </a:solidFill>
              <a:latin typeface="Arial" panose="020B0604020202020204" pitchFamily="34" charset="0"/>
            </a:endParaRPr>
          </a:p>
          <a:p>
            <a:pPr indent="450850"/>
            <a:endParaRPr lang="en-US" altLang="en-US" sz="2400" dirty="0">
              <a:solidFill>
                <a:srgbClr val="0000FF"/>
              </a:solidFill>
              <a:latin typeface="Arial" panose="020B0604020202020204" pitchFamily="34" charset="0"/>
            </a:endParaRPr>
          </a:p>
          <a:p>
            <a:pPr indent="450850"/>
            <a:endParaRPr lang="en-US" altLang="en-US" sz="2400" dirty="0">
              <a:solidFill>
                <a:srgbClr val="0000FF"/>
              </a:solidFill>
              <a:latin typeface="Arial" panose="020B0604020202020204" pitchFamily="34" charset="0"/>
            </a:endParaRPr>
          </a:p>
        </p:txBody>
      </p:sp>
      <p:graphicFrame>
        <p:nvGraphicFramePr>
          <p:cNvPr id="29703" name="Table 29702"/>
          <p:cNvGraphicFramePr/>
          <p:nvPr/>
        </p:nvGraphicFramePr>
        <p:xfrm>
          <a:off x="468313" y="1203325"/>
          <a:ext cx="8424863" cy="3676650"/>
        </p:xfrm>
        <a:graphic>
          <a:graphicData uri="http://schemas.openxmlformats.org/drawingml/2006/table">
            <a:tbl>
              <a:tblPr/>
              <a:tblGrid>
                <a:gridCol w="2363788">
                  <a:extLst>
                    <a:ext uri="{9D8B030D-6E8A-4147-A177-3AD203B41FA5}">
                      <a16:colId xmlns:a16="http://schemas.microsoft.com/office/drawing/2014/main" val="20000"/>
                    </a:ext>
                  </a:extLst>
                </a:gridCol>
                <a:gridCol w="6061075">
                  <a:extLst>
                    <a:ext uri="{9D8B030D-6E8A-4147-A177-3AD203B41FA5}">
                      <a16:colId xmlns:a16="http://schemas.microsoft.com/office/drawing/2014/main" val="20001"/>
                    </a:ext>
                  </a:extLst>
                </a:gridCol>
              </a:tblGrid>
              <a:tr h="10207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altLang="en-US" sz="2800" dirty="0">
                        <a:cs typeface="Arial" panose="020B0604020202020204" pitchFamily="34" charset="0"/>
                      </a:endParaRPr>
                    </a:p>
                    <a:p>
                      <a:pPr lvl="0" algn="ctr">
                        <a:buNone/>
                      </a:pPr>
                      <a:r>
                        <a:rPr lang="en-US" altLang="en-US" sz="2800" dirty="0">
                          <a:cs typeface="Arial" panose="020B0604020202020204" pitchFamily="34" charset="0"/>
                        </a:rPr>
                        <a:t>Yếu tố</a:t>
                      </a:r>
                      <a:endParaRPr lang="en-US" altLang="en-US" sz="2800" dirty="0">
                        <a:ea typeface="Calibri" panose="020F0502020204030204" pitchFamily="34" charset="0"/>
                        <a:cs typeface="Arial" panose="020B0604020202020204" pitchFamily="34" charset="0"/>
                      </a:endParaRPr>
                    </a:p>
                  </a:txBody>
                  <a:tcPr marL="91432" marR="91432" marT="34292" marB="3429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altLang="en-US" sz="2800" dirty="0">
                        <a:cs typeface="Arial" panose="020B0604020202020204" pitchFamily="34" charset="0"/>
                      </a:endParaRPr>
                    </a:p>
                    <a:p>
                      <a:pPr lvl="0" algn="ctr" eaLnBrk="1" hangingPunct="1">
                        <a:buNone/>
                      </a:pPr>
                      <a:r>
                        <a:rPr lang="en-US" altLang="en-US" sz="2800" dirty="0">
                          <a:cs typeface="Arial" panose="020B0604020202020204" pitchFamily="34" charset="0"/>
                        </a:rPr>
                        <a:t>Ảnh hưởng đến quang hợp</a:t>
                      </a:r>
                      <a:endParaRPr lang="en-US" altLang="en-US" sz="2800" dirty="0">
                        <a:ea typeface="Calibri" panose="020F0502020204030204" pitchFamily="34" charset="0"/>
                        <a:cs typeface="Arial" panose="020B0604020202020204" pitchFamily="34" charset="0"/>
                      </a:endParaRPr>
                    </a:p>
                  </a:txBody>
                  <a:tcPr marL="91432" marR="91432" marT="34292" marB="3429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78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en-US" altLang="en-US" sz="2800" dirty="0">
                          <a:cs typeface="Arial" panose="020B0604020202020204" pitchFamily="34" charset="0"/>
                        </a:rPr>
                        <a:t>Ánh sáng</a:t>
                      </a:r>
                      <a:endParaRPr lang="en-US" altLang="en-US" sz="2800" dirty="0">
                        <a:ea typeface="Calibri" panose="020F0502020204030204" pitchFamily="34" charset="0"/>
                        <a:cs typeface="Arial" panose="020B0604020202020204" pitchFamily="34" charset="0"/>
                      </a:endParaRPr>
                    </a:p>
                  </a:txBody>
                  <a:tcPr marL="91432" marR="91432" marT="34292" marB="3429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en-US" sz="2800" dirty="0">
                          <a:cs typeface="Arial" panose="020B0604020202020204" pitchFamily="34" charset="0"/>
                        </a:rPr>
                        <a:t>?</a:t>
                      </a:r>
                      <a:endParaRPr lang="en-US" altLang="en-US" sz="2800" dirty="0">
                        <a:ea typeface="Calibri" panose="020F0502020204030204" pitchFamily="34" charset="0"/>
                        <a:cs typeface="Arial" panose="020B0604020202020204" pitchFamily="34" charset="0"/>
                      </a:endParaRPr>
                    </a:p>
                  </a:txBody>
                  <a:tcPr marL="91432" marR="91432" marT="34292" marB="3429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78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en-US" altLang="en-US" sz="2800" dirty="0">
                          <a:cs typeface="Arial" panose="020B0604020202020204" pitchFamily="34" charset="0"/>
                        </a:rPr>
                        <a:t>Nước</a:t>
                      </a:r>
                      <a:endParaRPr lang="en-US" altLang="en-US" sz="2800" dirty="0">
                        <a:ea typeface="Calibri" panose="020F0502020204030204" pitchFamily="34" charset="0"/>
                        <a:cs typeface="Arial" panose="020B0604020202020204" pitchFamily="34" charset="0"/>
                      </a:endParaRPr>
                    </a:p>
                  </a:txBody>
                  <a:tcPr marL="91432" marR="91432" marT="34292" marB="3429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en-US" sz="2800" dirty="0">
                          <a:cs typeface="Arial" panose="020B0604020202020204" pitchFamily="34" charset="0"/>
                        </a:rPr>
                        <a:t>?</a:t>
                      </a:r>
                      <a:endParaRPr lang="en-US" altLang="en-US" sz="2800" dirty="0">
                        <a:ea typeface="Calibri" panose="020F0502020204030204" pitchFamily="34" charset="0"/>
                        <a:cs typeface="Arial" panose="020B0604020202020204" pitchFamily="34" charset="0"/>
                      </a:endParaRPr>
                    </a:p>
                  </a:txBody>
                  <a:tcPr marL="91432" marR="91432" marT="34292" marB="3429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07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en-US" altLang="en-US" sz="2800" dirty="0">
                          <a:cs typeface="Arial" panose="020B0604020202020204" pitchFamily="34" charset="0"/>
                        </a:rPr>
                        <a:t>Khí carbon dioxide</a:t>
                      </a:r>
                      <a:endParaRPr lang="en-US" altLang="en-US" sz="2800" dirty="0">
                        <a:ea typeface="Calibri" panose="020F0502020204030204" pitchFamily="34" charset="0"/>
                        <a:cs typeface="Arial" panose="020B0604020202020204" pitchFamily="34" charset="0"/>
                      </a:endParaRPr>
                    </a:p>
                  </a:txBody>
                  <a:tcPr marL="91432" marR="91432" marT="34292" marB="3429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en-US" sz="2800" dirty="0">
                          <a:cs typeface="Arial" panose="020B0604020202020204" pitchFamily="34" charset="0"/>
                        </a:rPr>
                        <a:t>?</a:t>
                      </a:r>
                      <a:endParaRPr lang="en-US" altLang="en-US" sz="2800" dirty="0">
                        <a:ea typeface="Calibri" panose="020F0502020204030204" pitchFamily="34" charset="0"/>
                        <a:cs typeface="Arial" panose="020B0604020202020204" pitchFamily="34" charset="0"/>
                      </a:endParaRPr>
                    </a:p>
                  </a:txBody>
                  <a:tcPr marL="91432" marR="91432" marT="34292" marB="3429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78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en-US" altLang="en-US" sz="2800" dirty="0">
                          <a:cs typeface="Arial" panose="020B0604020202020204" pitchFamily="34" charset="0"/>
                        </a:rPr>
                        <a:t>Nhiệt độ</a:t>
                      </a:r>
                      <a:endParaRPr lang="en-US" altLang="en-US" sz="2800" dirty="0">
                        <a:ea typeface="Calibri" panose="020F0502020204030204" pitchFamily="34" charset="0"/>
                        <a:cs typeface="Arial" panose="020B0604020202020204" pitchFamily="34" charset="0"/>
                      </a:endParaRPr>
                    </a:p>
                  </a:txBody>
                  <a:tcPr marL="91432" marR="91432" marT="34292" marB="3429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en-US" sz="2800" dirty="0">
                          <a:cs typeface="Arial" panose="020B0604020202020204" pitchFamily="34" charset="0"/>
                        </a:rPr>
                        <a:t>?</a:t>
                      </a:r>
                      <a:endParaRPr lang="en-US" altLang="en-US" sz="2800" dirty="0">
                        <a:ea typeface="Calibri" panose="020F0502020204030204" pitchFamily="34" charset="0"/>
                        <a:cs typeface="Arial" panose="020B0604020202020204" pitchFamily="34" charset="0"/>
                      </a:endParaRPr>
                    </a:p>
                  </a:txBody>
                  <a:tcPr marL="91432" marR="91432" marT="34292" marB="3429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8458" name="Rectangle 143"/>
          <p:cNvSpPr/>
          <p:nvPr/>
        </p:nvSpPr>
        <p:spPr>
          <a:xfrm>
            <a:off x="287338" y="179388"/>
            <a:ext cx="8785225" cy="954087"/>
          </a:xfrm>
          <a:prstGeom prst="rect">
            <a:avLst/>
          </a:prstGeom>
          <a:noFill/>
          <a:ln w="9525">
            <a:noFill/>
          </a:ln>
        </p:spPr>
        <p:txBody>
          <a:bodyPr anchor="ctr" anchorCtr="0">
            <a:spAutoFit/>
          </a:bodyPr>
          <a:lstStyle/>
          <a:p>
            <a:r>
              <a:rPr lang="en-US" altLang="en-US" sz="2800" dirty="0">
                <a:solidFill>
                  <a:srgbClr val="FF0000"/>
                </a:solidFill>
                <a:latin typeface="Arial" panose="020B0604020202020204" pitchFamily="34" charset="0"/>
              </a:rPr>
              <a:t>Đọc thông tin trong mục I, thảo luận nhóm v</a:t>
            </a:r>
            <a:r>
              <a:rPr lang="en-US" altLang="en-US" sz="2800" dirty="0">
                <a:solidFill>
                  <a:srgbClr val="FF0000"/>
                </a:solidFill>
                <a:latin typeface="Times New Roman" panose="02020603050405020304" pitchFamily="18" charset="0"/>
                <a:ea typeface="Times New Roman" panose="02020603050405020304" pitchFamily="18" charset="0"/>
              </a:rPr>
              <a:t>à</a:t>
            </a:r>
            <a:r>
              <a:rPr lang="en-US" altLang="en-US" sz="2800" dirty="0">
                <a:solidFill>
                  <a:srgbClr val="FF0000"/>
                </a:solidFill>
                <a:latin typeface="Arial" panose="020B0604020202020204" pitchFamily="34" charset="0"/>
              </a:rPr>
              <a:t> ho</a:t>
            </a:r>
            <a:r>
              <a:rPr lang="en-US" altLang="en-US" sz="2800" dirty="0">
                <a:solidFill>
                  <a:srgbClr val="FF0000"/>
                </a:solidFill>
                <a:latin typeface="Times New Roman" panose="02020603050405020304" pitchFamily="18" charset="0"/>
                <a:ea typeface="Times New Roman" panose="02020603050405020304" pitchFamily="18" charset="0"/>
              </a:rPr>
              <a:t>à</a:t>
            </a:r>
            <a:r>
              <a:rPr lang="en-US" altLang="en-US" sz="2800" dirty="0">
                <a:solidFill>
                  <a:srgbClr val="FF0000"/>
                </a:solidFill>
                <a:latin typeface="Arial" panose="020B0604020202020204" pitchFamily="34" charset="0"/>
              </a:rPr>
              <a:t>n th</a:t>
            </a:r>
            <a:r>
              <a:rPr lang="en-US" altLang="en-US" sz="2800" dirty="0">
                <a:solidFill>
                  <a:srgbClr val="FF0000"/>
                </a:solidFill>
                <a:latin typeface="Times New Roman" panose="02020603050405020304" pitchFamily="18" charset="0"/>
                <a:ea typeface="Times New Roman" panose="02020603050405020304" pitchFamily="18" charset="0"/>
              </a:rPr>
              <a:t>à</a:t>
            </a:r>
            <a:r>
              <a:rPr lang="en-US" altLang="en-US" sz="2800" dirty="0">
                <a:solidFill>
                  <a:srgbClr val="FF0000"/>
                </a:solidFill>
                <a:latin typeface="Arial" panose="020B0604020202020204" pitchFamily="34" charset="0"/>
              </a:rPr>
              <a:t>nh theo mẫu Bảng 23.1</a:t>
            </a:r>
            <a:endParaRPr lang="en-US" altLang="en-US" sz="2800" dirty="0">
              <a:solidFill>
                <a:srgbClr val="FF0000"/>
              </a:solidFill>
              <a:latin typeface="Arial" panose="020B0604020202020204" pitchFamily="34" charset="0"/>
              <a:ea typeface="Times New Roman" panose="02020603050405020304" pitchFamily="18" charset="0"/>
            </a:endParaRPr>
          </a:p>
        </p:txBody>
      </p:sp>
    </p:spTree>
  </p:cSld>
  <p:clrMapOvr>
    <a:masterClrMapping/>
  </p:clrMapOvr>
  <p:transition spd="slow">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30" name="Table 30729"/>
          <p:cNvGraphicFramePr/>
          <p:nvPr/>
        </p:nvGraphicFramePr>
        <p:xfrm>
          <a:off x="296863" y="266700"/>
          <a:ext cx="8444865" cy="1584960"/>
        </p:xfrm>
        <a:graphic>
          <a:graphicData uri="http://schemas.openxmlformats.org/drawingml/2006/table">
            <a:tbl>
              <a:tblPr/>
              <a:tblGrid>
                <a:gridCol w="826770">
                  <a:extLst>
                    <a:ext uri="{9D8B030D-6E8A-4147-A177-3AD203B41FA5}">
                      <a16:colId xmlns:a16="http://schemas.microsoft.com/office/drawing/2014/main" val="20000"/>
                    </a:ext>
                  </a:extLst>
                </a:gridCol>
                <a:gridCol w="7618095">
                  <a:extLst>
                    <a:ext uri="{9D8B030D-6E8A-4147-A177-3AD203B41FA5}">
                      <a16:colId xmlns:a16="http://schemas.microsoft.com/office/drawing/2014/main" val="20001"/>
                    </a:ext>
                  </a:extLst>
                </a:gridCol>
              </a:tblGrid>
              <a:tr h="51689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en-US" sz="1800" b="1" dirty="0">
                          <a:solidFill>
                            <a:srgbClr val="FF0000"/>
                          </a:solidFill>
                          <a:cs typeface="Arial" panose="020B0604020202020204" pitchFamily="34" charset="0"/>
                        </a:rPr>
                        <a:t>Yếu tố</a:t>
                      </a:r>
                      <a:endParaRPr lang="en-US" altLang="en-US" sz="1800" b="1" dirty="0">
                        <a:solidFill>
                          <a:srgbClr val="FF0000"/>
                        </a:solidFill>
                        <a:ea typeface="Calibri" panose="020F0502020204030204" pitchFamily="34" charset="0"/>
                        <a:cs typeface="Arial" panose="020B0604020202020204" pitchFamily="34" charset="0"/>
                      </a:endParaRPr>
                    </a:p>
                  </a:txBody>
                  <a:tcPr marL="91437" marR="91437" marT="34283" marB="34283"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en-US" sz="2000" b="1" dirty="0">
                          <a:solidFill>
                            <a:srgbClr val="FF0000"/>
                          </a:solidFill>
                          <a:cs typeface="Arial" panose="020B0604020202020204" pitchFamily="34" charset="0"/>
                        </a:rPr>
                        <a:t>Ảnh hưởng đến quang hợp</a:t>
                      </a:r>
                      <a:endParaRPr lang="en-US" altLang="en-US" sz="2000" b="1" dirty="0">
                        <a:solidFill>
                          <a:srgbClr val="FF0000"/>
                        </a:solidFill>
                        <a:ea typeface="Calibri" panose="020F0502020204030204" pitchFamily="34" charset="0"/>
                        <a:cs typeface="Arial" panose="020B0604020202020204" pitchFamily="34" charset="0"/>
                      </a:endParaRPr>
                    </a:p>
                  </a:txBody>
                  <a:tcPr marL="91437" marR="91437" marT="34283" marB="34283"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068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en-US" sz="1800" b="1" dirty="0">
                          <a:solidFill>
                            <a:srgbClr val="FF0000"/>
                          </a:solidFill>
                          <a:cs typeface="Arial" panose="020B0604020202020204" pitchFamily="34" charset="0"/>
                        </a:rPr>
                        <a:t>1. Ánh sáng</a:t>
                      </a:r>
                      <a:endParaRPr lang="en-US" altLang="en-US" sz="1800" b="1" dirty="0">
                        <a:solidFill>
                          <a:srgbClr val="FF0000"/>
                        </a:solidFill>
                        <a:ea typeface="Calibri" panose="020F0502020204030204" pitchFamily="34" charset="0"/>
                        <a:cs typeface="Arial" panose="020B0604020202020204" pitchFamily="34" charset="0"/>
                      </a:endParaRPr>
                    </a:p>
                  </a:txBody>
                  <a:tcPr marL="91437" marR="91437" marT="34283" marB="34283"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endParaRPr lang="en-US" altLang="en-US" dirty="0">
                        <a:ea typeface="Calibri" panose="020F0502020204030204" pitchFamily="34" charset="0"/>
                        <a:cs typeface="Arial" panose="020B0604020202020204" pitchFamily="34" charset="0"/>
                      </a:endParaRPr>
                    </a:p>
                  </a:txBody>
                  <a:tcPr marL="91437" marR="91437" marT="34283" marB="34283">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
        <p:nvSpPr>
          <p:cNvPr id="4" name="TextBox 1"/>
          <p:cNvSpPr txBox="1"/>
          <p:nvPr/>
        </p:nvSpPr>
        <p:spPr>
          <a:xfrm>
            <a:off x="1116330" y="916305"/>
            <a:ext cx="7499985" cy="922020"/>
          </a:xfrm>
          <a:prstGeom prst="rect">
            <a:avLst/>
          </a:prstGeom>
          <a:noFill/>
          <a:ln w="9525">
            <a:noFill/>
          </a:ln>
        </p:spPr>
        <p:txBody>
          <a:bodyPr wrap="square" anchor="t" anchorCtr="0">
            <a:spAutoFit/>
          </a:bodyPr>
          <a:lstStyle/>
          <a:p>
            <a:pPr algn="just" eaLnBrk="0" hangingPunct="0"/>
            <a:r>
              <a:rPr lang="en-US" altLang="en-US" b="1" dirty="0">
                <a:solidFill>
                  <a:srgbClr val="212529"/>
                </a:solidFill>
                <a:latin typeface="Arial" panose="020B0604020202020204" pitchFamily="34" charset="0"/>
              </a:rPr>
              <a:t>- Trong giới hạn cho phép, khi cường độ ánh sáng tăng thì hiệu quả quang hợp sẽ tăng. Nhưng ánh sáng quá mạnh sẽ l</a:t>
            </a:r>
            <a:r>
              <a:rPr lang="en-US" altLang="en-US" b="1" dirty="0">
                <a:solidFill>
                  <a:srgbClr val="212529"/>
                </a:solidFill>
                <a:latin typeface="Arial" panose="020B0604020202020204" pitchFamily="34" charset="0"/>
                <a:ea typeface="Calibri" panose="020F0502020204030204" pitchFamily="34" charset="0"/>
              </a:rPr>
              <a:t>à</a:t>
            </a:r>
            <a:r>
              <a:rPr lang="en-US" altLang="en-US" b="1" dirty="0">
                <a:solidFill>
                  <a:srgbClr val="212529"/>
                </a:solidFill>
                <a:latin typeface="Arial" panose="020B0604020202020204" pitchFamily="34" charset="0"/>
              </a:rPr>
              <a:t>m lá cây bị “đốt nóng”, l</a:t>
            </a:r>
            <a:r>
              <a:rPr lang="en-US" altLang="en-US" b="1" dirty="0">
                <a:solidFill>
                  <a:srgbClr val="212529"/>
                </a:solidFill>
                <a:latin typeface="Arial" panose="020B0604020202020204" pitchFamily="34" charset="0"/>
                <a:ea typeface="Calibri" panose="020F0502020204030204" pitchFamily="34" charset="0"/>
              </a:rPr>
              <a:t>à</a:t>
            </a:r>
            <a:r>
              <a:rPr lang="en-US" altLang="en-US" b="1" dirty="0">
                <a:solidFill>
                  <a:srgbClr val="212529"/>
                </a:solidFill>
                <a:latin typeface="Arial" panose="020B0604020202020204" pitchFamily="34" charset="0"/>
              </a:rPr>
              <a:t>m giảm hiệu quả quang hợp.</a:t>
            </a:r>
            <a:endParaRPr lang="en-US" altLang="en-US" b="1" dirty="0">
              <a:latin typeface="Arial" panose="020B0604020202020204" pitchFamily="34" charset="0"/>
              <a:ea typeface="Calibri" panose="020F0502020204030204" pitchFamily="34" charset="0"/>
            </a:endParaRPr>
          </a:p>
        </p:txBody>
      </p:sp>
      <p:pic>
        <p:nvPicPr>
          <p:cNvPr id="20493" name="Picture 4"/>
          <p:cNvPicPr/>
          <p:nvPr/>
        </p:nvPicPr>
        <p:blipFill>
          <a:blip r:embed="rId2"/>
          <a:stretch>
            <a:fillRect/>
          </a:stretch>
        </p:blipFill>
        <p:spPr>
          <a:xfrm>
            <a:off x="322580" y="2211388"/>
            <a:ext cx="1979613" cy="1728787"/>
          </a:xfrm>
          <a:prstGeom prst="rect">
            <a:avLst/>
          </a:prstGeom>
          <a:noFill/>
          <a:ln w="9525">
            <a:noFill/>
          </a:ln>
        </p:spPr>
      </p:pic>
      <p:pic>
        <p:nvPicPr>
          <p:cNvPr id="20494" name="Picture 5"/>
          <p:cNvPicPr/>
          <p:nvPr/>
        </p:nvPicPr>
        <p:blipFill>
          <a:blip r:embed="rId3"/>
          <a:stretch>
            <a:fillRect/>
          </a:stretch>
        </p:blipFill>
        <p:spPr>
          <a:xfrm>
            <a:off x="2483168" y="2211388"/>
            <a:ext cx="1979612" cy="1728787"/>
          </a:xfrm>
          <a:prstGeom prst="rect">
            <a:avLst/>
          </a:prstGeom>
          <a:noFill/>
          <a:ln w="9525">
            <a:noFill/>
          </a:ln>
        </p:spPr>
      </p:pic>
      <p:pic>
        <p:nvPicPr>
          <p:cNvPr id="20495" name="Picture 6"/>
          <p:cNvPicPr/>
          <p:nvPr/>
        </p:nvPicPr>
        <p:blipFill>
          <a:blip r:embed="rId4"/>
          <a:stretch>
            <a:fillRect/>
          </a:stretch>
        </p:blipFill>
        <p:spPr>
          <a:xfrm>
            <a:off x="322580" y="2211388"/>
            <a:ext cx="1979613" cy="1728787"/>
          </a:xfrm>
          <a:prstGeom prst="rect">
            <a:avLst/>
          </a:prstGeom>
          <a:noFill/>
          <a:ln w="9525">
            <a:noFill/>
          </a:ln>
        </p:spPr>
      </p:pic>
      <p:pic>
        <p:nvPicPr>
          <p:cNvPr id="20496" name="Picture 7"/>
          <p:cNvPicPr/>
          <p:nvPr/>
        </p:nvPicPr>
        <p:blipFill>
          <a:blip r:embed="rId5"/>
          <a:srcRect l="19577" r="11819"/>
          <a:stretch>
            <a:fillRect/>
          </a:stretch>
        </p:blipFill>
        <p:spPr>
          <a:xfrm>
            <a:off x="2483168" y="2211388"/>
            <a:ext cx="2003425" cy="1728787"/>
          </a:xfrm>
          <a:prstGeom prst="rect">
            <a:avLst/>
          </a:prstGeom>
          <a:noFill/>
          <a:ln w="9525">
            <a:noFill/>
          </a:ln>
        </p:spPr>
      </p:pic>
      <p:sp>
        <p:nvSpPr>
          <p:cNvPr id="2" name="Text Box 1"/>
          <p:cNvSpPr txBox="1"/>
          <p:nvPr/>
        </p:nvSpPr>
        <p:spPr>
          <a:xfrm>
            <a:off x="1546543" y="4156075"/>
            <a:ext cx="1620837" cy="368300"/>
          </a:xfrm>
          <a:prstGeom prst="rect">
            <a:avLst/>
          </a:prstGeom>
          <a:noFill/>
          <a:ln w="9525">
            <a:noFill/>
          </a:ln>
        </p:spPr>
        <p:txBody>
          <a:bodyPr wrap="square" anchor="t" anchorCtr="0">
            <a:spAutoFit/>
          </a:bodyPr>
          <a:lstStyle/>
          <a:p>
            <a:r>
              <a:rPr lang="en-US" altLang="en-GB" b="1">
                <a:solidFill>
                  <a:srgbClr val="0000FF"/>
                </a:solidFill>
                <a:latin typeface="Arial" panose="020B0604020202020204" pitchFamily="34" charset="0"/>
              </a:rPr>
              <a:t>Cây ưa sáng</a:t>
            </a:r>
          </a:p>
        </p:txBody>
      </p:sp>
      <p:pic>
        <p:nvPicPr>
          <p:cNvPr id="3" name="Picture 2"/>
          <p:cNvPicPr/>
          <p:nvPr/>
        </p:nvPicPr>
        <p:blipFill>
          <a:blip r:embed="rId6"/>
          <a:stretch>
            <a:fillRect/>
          </a:stretch>
        </p:blipFill>
        <p:spPr>
          <a:xfrm>
            <a:off x="4715193" y="2211388"/>
            <a:ext cx="1927225" cy="1728787"/>
          </a:xfrm>
          <a:prstGeom prst="rect">
            <a:avLst/>
          </a:prstGeom>
          <a:noFill/>
          <a:ln w="9525">
            <a:noFill/>
          </a:ln>
        </p:spPr>
      </p:pic>
      <p:pic>
        <p:nvPicPr>
          <p:cNvPr id="5" name="Picture 4"/>
          <p:cNvPicPr/>
          <p:nvPr/>
        </p:nvPicPr>
        <p:blipFill>
          <a:blip r:embed="rId7"/>
          <a:stretch>
            <a:fillRect/>
          </a:stretch>
        </p:blipFill>
        <p:spPr>
          <a:xfrm>
            <a:off x="6804343" y="2211388"/>
            <a:ext cx="1974850" cy="1727200"/>
          </a:xfrm>
          <a:prstGeom prst="rect">
            <a:avLst/>
          </a:prstGeom>
          <a:noFill/>
          <a:ln w="9525">
            <a:noFill/>
          </a:ln>
        </p:spPr>
      </p:pic>
      <p:pic>
        <p:nvPicPr>
          <p:cNvPr id="6" name="Picture 5"/>
          <p:cNvPicPr/>
          <p:nvPr/>
        </p:nvPicPr>
        <p:blipFill>
          <a:blip r:embed="rId8"/>
          <a:srcRect b="25232"/>
          <a:stretch>
            <a:fillRect/>
          </a:stretch>
        </p:blipFill>
        <p:spPr>
          <a:xfrm>
            <a:off x="4686618" y="2198688"/>
            <a:ext cx="4079875" cy="1735137"/>
          </a:xfrm>
          <a:prstGeom prst="rect">
            <a:avLst/>
          </a:prstGeom>
          <a:noFill/>
          <a:ln w="9525">
            <a:noFill/>
          </a:ln>
        </p:spPr>
      </p:pic>
      <p:sp>
        <p:nvSpPr>
          <p:cNvPr id="7" name="Text Box 6"/>
          <p:cNvSpPr txBox="1"/>
          <p:nvPr/>
        </p:nvSpPr>
        <p:spPr>
          <a:xfrm>
            <a:off x="5940425" y="4229100"/>
            <a:ext cx="1619250" cy="368300"/>
          </a:xfrm>
          <a:prstGeom prst="rect">
            <a:avLst/>
          </a:prstGeom>
          <a:noFill/>
          <a:ln w="9525">
            <a:noFill/>
          </a:ln>
        </p:spPr>
        <p:txBody>
          <a:bodyPr wrap="square" anchor="t" anchorCtr="0">
            <a:spAutoFit/>
          </a:bodyPr>
          <a:lstStyle/>
          <a:p>
            <a:r>
              <a:rPr lang="en-US" altLang="en-GB" b="1">
                <a:solidFill>
                  <a:srgbClr val="0000FF"/>
                </a:solidFill>
                <a:latin typeface="Arial" panose="020B0604020202020204" pitchFamily="34" charset="0"/>
              </a:rPr>
              <a:t>Cây ưa bóng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493"/>
                                        </p:tgtEl>
                                        <p:attrNameLst>
                                          <p:attrName>style.visibility</p:attrName>
                                        </p:attrNameLst>
                                      </p:cBhvr>
                                      <p:to>
                                        <p:strVal val="visible"/>
                                      </p:to>
                                    </p:set>
                                    <p:animEffect transition="in" filter="wipe(left)">
                                      <p:cBhvr>
                                        <p:cTn id="12" dur="500"/>
                                        <p:tgtEl>
                                          <p:spTgt spid="2049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494"/>
                                        </p:tgtEl>
                                        <p:attrNameLst>
                                          <p:attrName>style.visibility</p:attrName>
                                        </p:attrNameLst>
                                      </p:cBhvr>
                                      <p:to>
                                        <p:strVal val="visible"/>
                                      </p:to>
                                    </p:set>
                                    <p:animEffect transition="in" filter="wipe(left)">
                                      <p:cBhvr>
                                        <p:cTn id="20" dur="500"/>
                                        <p:tgtEl>
                                          <p:spTgt spid="2049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495"/>
                                        </p:tgtEl>
                                        <p:attrNameLst>
                                          <p:attrName>style.visibility</p:attrName>
                                        </p:attrNameLst>
                                      </p:cBhvr>
                                      <p:to>
                                        <p:strVal val="visible"/>
                                      </p:to>
                                    </p:set>
                                    <p:animEffect transition="in" filter="wipe(down)">
                                      <p:cBhvr>
                                        <p:cTn id="25" dur="500"/>
                                        <p:tgtEl>
                                          <p:spTgt spid="2049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0496"/>
                                        </p:tgtEl>
                                        <p:attrNameLst>
                                          <p:attrName>style.visibility</p:attrName>
                                        </p:attrNameLst>
                                      </p:cBhvr>
                                      <p:to>
                                        <p:strVal val="visible"/>
                                      </p:to>
                                    </p:set>
                                    <p:animEffect transition="in" filter="wipe(down)">
                                      <p:cBhvr>
                                        <p:cTn id="30" dur="500"/>
                                        <p:tgtEl>
                                          <p:spTgt spid="2049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 grpId="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vert="horz" wrap="square" lIns="91440" tIns="45720" rIns="91440" bIns="45720" anchor="ctr" anchorCtr="0"/>
          <a:lstStyle/>
          <a:p>
            <a:endParaRPr lang="en-US" altLang="en-GB" dirty="0"/>
          </a:p>
        </p:txBody>
      </p:sp>
      <p:sp>
        <p:nvSpPr>
          <p:cNvPr id="21506" name="Content Placeholder 2"/>
          <p:cNvSpPr>
            <a:spLocks noGrp="1"/>
          </p:cNvSpPr>
          <p:nvPr>
            <p:ph idx="1"/>
          </p:nvPr>
        </p:nvSpPr>
        <p:spPr/>
        <p:txBody>
          <a:bodyPr vert="horz" wrap="square" lIns="91440" tIns="45720" rIns="91440" bIns="45720" anchor="t" anchorCtr="0"/>
          <a:lstStyle/>
          <a:p>
            <a:endParaRPr lang="en-US" altLang="en-GB" dirty="0"/>
          </a:p>
        </p:txBody>
      </p:sp>
      <p:pic>
        <p:nvPicPr>
          <p:cNvPr id="21507" name="Picture 6" descr="https://file.hstatic.net/1000339502/file/cac-loai-cay-ua-bong-ram-co-the-trong-ngay-trong-nha-2_a3afdfdbcf0f453bb40e037b7cf33899_grande.jpg"/>
          <p:cNvPicPr>
            <a:picLocks noChangeAspect="1"/>
          </p:cNvPicPr>
          <p:nvPr/>
        </p:nvPicPr>
        <p:blipFill>
          <a:blip r:embed="rId2"/>
          <a:stretch>
            <a:fillRect/>
          </a:stretch>
        </p:blipFill>
        <p:spPr>
          <a:xfrm>
            <a:off x="3321050" y="0"/>
            <a:ext cx="2779713" cy="2500313"/>
          </a:xfrm>
          <a:prstGeom prst="rect">
            <a:avLst/>
          </a:prstGeom>
          <a:noFill/>
          <a:ln w="9525">
            <a:noFill/>
          </a:ln>
        </p:spPr>
      </p:pic>
      <p:pic>
        <p:nvPicPr>
          <p:cNvPr id="21508" name="Picture 8" descr="https://anhhungxadieu.vn/cay-ua-bong/imager_5_174084_700.jpg"/>
          <p:cNvPicPr>
            <a:picLocks noChangeAspect="1"/>
          </p:cNvPicPr>
          <p:nvPr/>
        </p:nvPicPr>
        <p:blipFill>
          <a:blip r:embed="rId3"/>
          <a:stretch>
            <a:fillRect/>
          </a:stretch>
        </p:blipFill>
        <p:spPr>
          <a:xfrm>
            <a:off x="-6350" y="2500313"/>
            <a:ext cx="3327400" cy="2643187"/>
          </a:xfrm>
          <a:prstGeom prst="rect">
            <a:avLst/>
          </a:prstGeom>
          <a:noFill/>
          <a:ln w="9525">
            <a:noFill/>
          </a:ln>
        </p:spPr>
      </p:pic>
      <p:pic>
        <p:nvPicPr>
          <p:cNvPr id="21509" name="Picture 10" descr="https://vuonuomsomot.com/ckfinder/userfiles/images/cay-ua-mat-trong-ban-cong-7.jpg"/>
          <p:cNvPicPr>
            <a:picLocks noChangeAspect="1"/>
          </p:cNvPicPr>
          <p:nvPr/>
        </p:nvPicPr>
        <p:blipFill>
          <a:blip r:embed="rId4"/>
          <a:stretch>
            <a:fillRect/>
          </a:stretch>
        </p:blipFill>
        <p:spPr>
          <a:xfrm>
            <a:off x="6100763" y="2520950"/>
            <a:ext cx="3043237" cy="2592388"/>
          </a:xfrm>
          <a:prstGeom prst="rect">
            <a:avLst/>
          </a:prstGeom>
          <a:noFill/>
          <a:ln w="9525">
            <a:noFill/>
          </a:ln>
        </p:spPr>
      </p:pic>
      <p:pic>
        <p:nvPicPr>
          <p:cNvPr id="21510" name="Picture 12" descr="https://dolatrees.com/wp-content/uploads/2021/11/cac-loai-cay-ua-bong-ram-co-the-trong-ngay-trong-nha-18_a9a3258b20da47ada16e3ef429f1e1da_grande.jpg"/>
          <p:cNvPicPr>
            <a:picLocks noChangeAspect="1"/>
          </p:cNvPicPr>
          <p:nvPr/>
        </p:nvPicPr>
        <p:blipFill>
          <a:blip r:embed="rId5"/>
          <a:stretch>
            <a:fillRect/>
          </a:stretch>
        </p:blipFill>
        <p:spPr>
          <a:xfrm>
            <a:off x="6100763" y="17463"/>
            <a:ext cx="3043237" cy="2503487"/>
          </a:xfrm>
          <a:prstGeom prst="rect">
            <a:avLst/>
          </a:prstGeom>
          <a:noFill/>
          <a:ln w="9525">
            <a:noFill/>
          </a:ln>
        </p:spPr>
      </p:pic>
      <p:pic>
        <p:nvPicPr>
          <p:cNvPr id="21511" name="Picture 14" descr="cay-hoa-bong-nuoc"/>
          <p:cNvPicPr>
            <a:picLocks noChangeAspect="1"/>
          </p:cNvPicPr>
          <p:nvPr/>
        </p:nvPicPr>
        <p:blipFill>
          <a:blip r:embed="rId6"/>
          <a:stretch>
            <a:fillRect/>
          </a:stretch>
        </p:blipFill>
        <p:spPr>
          <a:xfrm>
            <a:off x="3321050" y="2520950"/>
            <a:ext cx="2779713" cy="2622550"/>
          </a:xfrm>
          <a:prstGeom prst="rect">
            <a:avLst/>
          </a:prstGeom>
          <a:noFill/>
          <a:ln w="9525">
            <a:noFill/>
          </a:ln>
        </p:spPr>
      </p:pic>
      <p:pic>
        <p:nvPicPr>
          <p:cNvPr id="21512" name="Picture 16" descr="Cây tía tô"/>
          <p:cNvPicPr>
            <a:picLocks noChangeAspect="1"/>
          </p:cNvPicPr>
          <p:nvPr/>
        </p:nvPicPr>
        <p:blipFill>
          <a:blip r:embed="rId7"/>
          <a:stretch>
            <a:fillRect/>
          </a:stretch>
        </p:blipFill>
        <p:spPr>
          <a:xfrm>
            <a:off x="-36512" y="-11112"/>
            <a:ext cx="3357562" cy="2532062"/>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30" name="Table 30729"/>
          <p:cNvGraphicFramePr/>
          <p:nvPr/>
        </p:nvGraphicFramePr>
        <p:xfrm>
          <a:off x="322898" y="266700"/>
          <a:ext cx="8402320" cy="2006600"/>
        </p:xfrm>
        <a:graphic>
          <a:graphicData uri="http://schemas.openxmlformats.org/drawingml/2006/table">
            <a:tbl>
              <a:tblPr/>
              <a:tblGrid>
                <a:gridCol w="944245">
                  <a:extLst>
                    <a:ext uri="{9D8B030D-6E8A-4147-A177-3AD203B41FA5}">
                      <a16:colId xmlns:a16="http://schemas.microsoft.com/office/drawing/2014/main" val="20000"/>
                    </a:ext>
                  </a:extLst>
                </a:gridCol>
                <a:gridCol w="7458075">
                  <a:extLst>
                    <a:ext uri="{9D8B030D-6E8A-4147-A177-3AD203B41FA5}">
                      <a16:colId xmlns:a16="http://schemas.microsoft.com/office/drawing/2014/main" val="20001"/>
                    </a:ext>
                  </a:extLst>
                </a:gridCol>
              </a:tblGrid>
              <a:tr h="4159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en-US" sz="1800" b="1" dirty="0">
                          <a:solidFill>
                            <a:srgbClr val="FF0000"/>
                          </a:solidFill>
                          <a:cs typeface="Arial" panose="020B0604020202020204" pitchFamily="34" charset="0"/>
                        </a:rPr>
                        <a:t>Yếu tố</a:t>
                      </a:r>
                      <a:endParaRPr lang="en-US" altLang="en-US" sz="1800" b="1" dirty="0">
                        <a:solidFill>
                          <a:srgbClr val="FF0000"/>
                        </a:solidFill>
                        <a:ea typeface="Calibri" panose="020F0502020204030204" pitchFamily="34" charset="0"/>
                        <a:cs typeface="Arial" panose="020B0604020202020204" pitchFamily="34" charset="0"/>
                      </a:endParaRPr>
                    </a:p>
                  </a:txBody>
                  <a:tcPr marL="91437" marR="91437" marT="34283" marB="34283"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en-US" sz="1800" b="1" dirty="0">
                          <a:solidFill>
                            <a:srgbClr val="FF0000"/>
                          </a:solidFill>
                          <a:cs typeface="Arial" panose="020B0604020202020204" pitchFamily="34" charset="0"/>
                        </a:rPr>
                        <a:t>Ảnh hưởng đến quang hợp</a:t>
                      </a:r>
                      <a:endParaRPr lang="en-US" altLang="en-US" sz="1800" b="1" dirty="0">
                        <a:solidFill>
                          <a:srgbClr val="FF0000"/>
                        </a:solidFill>
                        <a:ea typeface="Calibri" panose="020F0502020204030204" pitchFamily="34" charset="0"/>
                        <a:cs typeface="Arial" panose="020B0604020202020204" pitchFamily="34" charset="0"/>
                      </a:endParaRPr>
                    </a:p>
                  </a:txBody>
                  <a:tcPr marL="91437" marR="91437" marT="34283" marB="34283"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5906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en-US" sz="2000" b="1" dirty="0">
                          <a:solidFill>
                            <a:srgbClr val="FF0000"/>
                          </a:solidFill>
                          <a:cs typeface="Arial" panose="020B0604020202020204" pitchFamily="34" charset="0"/>
                        </a:rPr>
                        <a:t>2. Nước</a:t>
                      </a:r>
                      <a:endParaRPr lang="en-US" altLang="en-US" sz="2000" b="1" dirty="0">
                        <a:solidFill>
                          <a:srgbClr val="FF0000"/>
                        </a:solidFill>
                        <a:ea typeface="Calibri" panose="020F0502020204030204" pitchFamily="34" charset="0"/>
                        <a:cs typeface="Arial" panose="020B0604020202020204" pitchFamily="34" charset="0"/>
                      </a:endParaRPr>
                    </a:p>
                  </a:txBody>
                  <a:tcPr marL="91437" marR="91437" marT="34283" marB="34283"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endParaRPr lang="en-US" altLang="en-US" dirty="0">
                        <a:ea typeface="Calibri" panose="020F0502020204030204" pitchFamily="34" charset="0"/>
                        <a:cs typeface="Arial" panose="020B0604020202020204" pitchFamily="34" charset="0"/>
                      </a:endParaRPr>
                    </a:p>
                  </a:txBody>
                  <a:tcPr marL="91437" marR="91437" marT="34283" marB="34283">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
        <p:nvSpPr>
          <p:cNvPr id="4" name="TextBox 2"/>
          <p:cNvSpPr txBox="1"/>
          <p:nvPr/>
        </p:nvSpPr>
        <p:spPr>
          <a:xfrm>
            <a:off x="1330960" y="771525"/>
            <a:ext cx="7327265" cy="1476375"/>
          </a:xfrm>
          <a:prstGeom prst="rect">
            <a:avLst/>
          </a:prstGeom>
          <a:noFill/>
          <a:ln w="9525">
            <a:noFill/>
          </a:ln>
        </p:spPr>
        <p:txBody>
          <a:bodyPr wrap="square" anchor="t" anchorCtr="0">
            <a:spAutoFit/>
          </a:bodyPr>
          <a:lstStyle/>
          <a:p>
            <a:pPr algn="just"/>
            <a:r>
              <a:rPr lang="en-US" altLang="en-US" b="1" dirty="0">
                <a:solidFill>
                  <a:srgbClr val="212529"/>
                </a:solidFill>
                <a:cs typeface="Arial" panose="020B0604020202020204" pitchFamily="34" charset="0"/>
              </a:rPr>
              <a:t>- Nước vừa l</a:t>
            </a:r>
            <a:r>
              <a:rPr lang="en-US" altLang="en-US" b="1" dirty="0">
                <a:solidFill>
                  <a:srgbClr val="212529"/>
                </a:solidFill>
                <a:ea typeface="Calibri" panose="020F0502020204030204" pitchFamily="34" charset="0"/>
                <a:cs typeface="Arial" panose="020B0604020202020204" pitchFamily="34" charset="0"/>
              </a:rPr>
              <a:t>à</a:t>
            </a:r>
            <a:r>
              <a:rPr lang="en-US" altLang="en-US" b="1" dirty="0">
                <a:solidFill>
                  <a:srgbClr val="212529"/>
                </a:solidFill>
                <a:cs typeface="Arial" panose="020B0604020202020204" pitchFamily="34" charset="0"/>
              </a:rPr>
              <a:t> nguyên liệu của quang hợp, vừa l</a:t>
            </a:r>
            <a:r>
              <a:rPr lang="en-US" altLang="en-US" b="1" dirty="0">
                <a:solidFill>
                  <a:srgbClr val="212529"/>
                </a:solidFill>
                <a:ea typeface="Calibri" panose="020F0502020204030204" pitchFamily="34" charset="0"/>
                <a:cs typeface="Arial" panose="020B0604020202020204" pitchFamily="34" charset="0"/>
              </a:rPr>
              <a:t>à</a:t>
            </a:r>
            <a:r>
              <a:rPr lang="en-US" altLang="en-US" b="1" dirty="0">
                <a:solidFill>
                  <a:srgbClr val="212529"/>
                </a:solidFill>
                <a:cs typeface="Arial" panose="020B0604020202020204" pitchFamily="34" charset="0"/>
              </a:rPr>
              <a:t> yếu tố tham gia v</a:t>
            </a:r>
            <a:r>
              <a:rPr lang="en-US" altLang="en-US" b="1" dirty="0">
                <a:solidFill>
                  <a:srgbClr val="212529"/>
                </a:solidFill>
                <a:ea typeface="Calibri" panose="020F0502020204030204" pitchFamily="34" charset="0"/>
                <a:cs typeface="Arial" panose="020B0604020202020204" pitchFamily="34" charset="0"/>
              </a:rPr>
              <a:t>à</a:t>
            </a:r>
            <a:r>
              <a:rPr lang="en-US" altLang="en-US" b="1" dirty="0">
                <a:solidFill>
                  <a:srgbClr val="212529"/>
                </a:solidFill>
                <a:cs typeface="Arial" panose="020B0604020202020204" pitchFamily="34" charset="0"/>
              </a:rPr>
              <a:t>o việc đóng, mở khí khổng, liên quan đến sự trao đổi khí.</a:t>
            </a:r>
            <a:endParaRPr lang="en-US" altLang="en-US" b="1" dirty="0">
              <a:cs typeface="Arial" panose="020B0604020202020204" pitchFamily="34" charset="0"/>
            </a:endParaRPr>
          </a:p>
          <a:p>
            <a:pPr algn="just" eaLnBrk="0" hangingPunct="0"/>
            <a:r>
              <a:rPr lang="en-US" altLang="en-US" b="1" dirty="0">
                <a:solidFill>
                  <a:srgbClr val="212529"/>
                </a:solidFill>
                <a:cs typeface="Arial" panose="020B0604020202020204" pitchFamily="34" charset="0"/>
              </a:rPr>
              <a:t>- Khi cây hấp thụ đủ nước, quang hợp diễn ra bình thường. Khi cây thiếu nước, khí khổng đóng lại, lượng khí CO</a:t>
            </a:r>
            <a:r>
              <a:rPr lang="en-US" altLang="en-US" b="1" baseline="-30000" dirty="0">
                <a:solidFill>
                  <a:srgbClr val="212529"/>
                </a:solidFill>
                <a:cs typeface="Arial" panose="020B0604020202020204" pitchFamily="34" charset="0"/>
              </a:rPr>
              <a:t>2</a:t>
            </a:r>
            <a:r>
              <a:rPr lang="en-US" altLang="en-US" b="1" dirty="0">
                <a:solidFill>
                  <a:srgbClr val="212529"/>
                </a:solidFill>
                <a:cs typeface="Arial" panose="020B0604020202020204" pitchFamily="34" charset="0"/>
              </a:rPr>
              <a:t> khuếch tán v</a:t>
            </a:r>
            <a:r>
              <a:rPr lang="en-US" altLang="en-US" b="1" dirty="0">
                <a:solidFill>
                  <a:srgbClr val="212529"/>
                </a:solidFill>
                <a:ea typeface="Calibri" panose="020F0502020204030204" pitchFamily="34" charset="0"/>
                <a:cs typeface="Arial" panose="020B0604020202020204" pitchFamily="34" charset="0"/>
              </a:rPr>
              <a:t>à</a:t>
            </a:r>
            <a:r>
              <a:rPr lang="en-US" altLang="en-US" b="1" dirty="0">
                <a:solidFill>
                  <a:srgbClr val="212529"/>
                </a:solidFill>
                <a:cs typeface="Arial" panose="020B0604020202020204" pitchFamily="34" charset="0"/>
              </a:rPr>
              <a:t>o lá cây giảm khiến quang hợp giảm.</a:t>
            </a:r>
            <a:endParaRPr lang="en-US" altLang="en-US" b="1" dirty="0">
              <a:ea typeface="Calibri" panose="020F0502020204030204" pitchFamily="34" charset="0"/>
              <a:cs typeface="Arial" panose="020B0604020202020204" pitchFamily="34" charset="0"/>
            </a:endParaRPr>
          </a:p>
        </p:txBody>
      </p:sp>
      <p:pic>
        <p:nvPicPr>
          <p:cNvPr id="5" name="Picture 4"/>
          <p:cNvPicPr>
            <a:picLocks noChangeAspect="1" noChangeArrowheads="1"/>
          </p:cNvPicPr>
          <p:nvPr/>
        </p:nvPicPr>
        <p:blipFill>
          <a:blip r:embed="rId2"/>
          <a:srcRect/>
          <a:stretch>
            <a:fillRect/>
          </a:stretch>
        </p:blipFill>
        <p:spPr bwMode="auto">
          <a:xfrm>
            <a:off x="742950" y="2400300"/>
            <a:ext cx="7831138" cy="249555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30" name="Table 30729"/>
          <p:cNvGraphicFramePr/>
          <p:nvPr/>
        </p:nvGraphicFramePr>
        <p:xfrm>
          <a:off x="179388" y="266700"/>
          <a:ext cx="8856980" cy="1957056"/>
        </p:xfrm>
        <a:graphic>
          <a:graphicData uri="http://schemas.openxmlformats.org/drawingml/2006/table">
            <a:tbl>
              <a:tblPr/>
              <a:tblGrid>
                <a:gridCol w="1011555">
                  <a:extLst>
                    <a:ext uri="{9D8B030D-6E8A-4147-A177-3AD203B41FA5}">
                      <a16:colId xmlns:a16="http://schemas.microsoft.com/office/drawing/2014/main" val="20000"/>
                    </a:ext>
                  </a:extLst>
                </a:gridCol>
                <a:gridCol w="7845425">
                  <a:extLst>
                    <a:ext uri="{9D8B030D-6E8A-4147-A177-3AD203B41FA5}">
                      <a16:colId xmlns:a16="http://schemas.microsoft.com/office/drawing/2014/main" val="20001"/>
                    </a:ext>
                  </a:extLst>
                </a:gridCol>
              </a:tblGrid>
              <a:tr h="51689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en-US" sz="1800" b="1" dirty="0">
                          <a:solidFill>
                            <a:srgbClr val="FF0000"/>
                          </a:solidFill>
                          <a:cs typeface="Arial" panose="020B0604020202020204" pitchFamily="34" charset="0"/>
                        </a:rPr>
                        <a:t>Yếu tố</a:t>
                      </a:r>
                      <a:endParaRPr lang="en-US" altLang="en-US" sz="1800" b="1" dirty="0">
                        <a:solidFill>
                          <a:srgbClr val="FF0000"/>
                        </a:solidFill>
                        <a:ea typeface="Calibri" panose="020F0502020204030204" pitchFamily="34" charset="0"/>
                        <a:cs typeface="Arial" panose="020B0604020202020204" pitchFamily="34" charset="0"/>
                      </a:endParaRPr>
                    </a:p>
                  </a:txBody>
                  <a:tcPr marL="91437" marR="91437" marT="34283" marB="34283"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en-US" sz="2000" b="1" dirty="0">
                          <a:solidFill>
                            <a:srgbClr val="FF0000"/>
                          </a:solidFill>
                          <a:cs typeface="Arial" panose="020B0604020202020204" pitchFamily="34" charset="0"/>
                        </a:rPr>
                        <a:t>Ảnh hưởng đến quang hợp</a:t>
                      </a:r>
                      <a:endParaRPr lang="en-US" altLang="en-US" sz="2000" b="1" dirty="0">
                        <a:solidFill>
                          <a:srgbClr val="FF0000"/>
                        </a:solidFill>
                        <a:ea typeface="Calibri" panose="020F0502020204030204" pitchFamily="34" charset="0"/>
                        <a:cs typeface="Arial" panose="020B0604020202020204" pitchFamily="34" charset="0"/>
                      </a:endParaRPr>
                    </a:p>
                  </a:txBody>
                  <a:tcPr marL="91437" marR="91437" marT="34283" marB="34283"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068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en-US" altLang="en-US" sz="1800" b="1" dirty="0">
                          <a:solidFill>
                            <a:srgbClr val="FF0000"/>
                          </a:solidFill>
                          <a:cs typeface="Arial" panose="020B0604020202020204" pitchFamily="34" charset="0"/>
                          <a:sym typeface="+mn-ea"/>
                        </a:rPr>
                        <a:t>3. Khí carbon dioxide</a:t>
                      </a:r>
                      <a:endParaRPr lang="en-US" altLang="en-US" sz="1800" b="1" dirty="0">
                        <a:solidFill>
                          <a:srgbClr val="FF0000"/>
                        </a:solidFill>
                        <a:ea typeface="Calibri" panose="020F0502020204030204" pitchFamily="34" charset="0"/>
                        <a:cs typeface="Arial" panose="020B0604020202020204" pitchFamily="34" charset="0"/>
                        <a:sym typeface="+mn-ea"/>
                      </a:endParaRPr>
                    </a:p>
                  </a:txBody>
                  <a:tcPr marL="91437" marR="91437" marT="34283" marB="34283"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endParaRPr lang="en-US" altLang="en-US" dirty="0">
                        <a:ea typeface="Calibri" panose="020F0502020204030204" pitchFamily="34" charset="0"/>
                        <a:cs typeface="Arial" panose="020B0604020202020204" pitchFamily="34" charset="0"/>
                      </a:endParaRPr>
                    </a:p>
                    <a:p>
                      <a:pPr lvl="0" eaLnBrk="1" hangingPunct="1">
                        <a:buNone/>
                      </a:pPr>
                      <a:endParaRPr lang="en-US" altLang="en-US" dirty="0">
                        <a:ea typeface="Calibri" panose="020F0502020204030204" pitchFamily="34" charset="0"/>
                        <a:cs typeface="Arial" panose="020B0604020202020204" pitchFamily="34" charset="0"/>
                      </a:endParaRPr>
                    </a:p>
                    <a:p>
                      <a:pPr lvl="0" eaLnBrk="1" hangingPunct="1">
                        <a:buNone/>
                      </a:pPr>
                      <a:endParaRPr lang="en-US" altLang="en-US" dirty="0">
                        <a:ea typeface="Calibri" panose="020F0502020204030204" pitchFamily="34" charset="0"/>
                        <a:cs typeface="Arial" panose="020B0604020202020204" pitchFamily="34" charset="0"/>
                      </a:endParaRPr>
                    </a:p>
                    <a:p>
                      <a:pPr lvl="0" eaLnBrk="1" hangingPunct="1">
                        <a:buNone/>
                      </a:pPr>
                      <a:endParaRPr lang="en-US" altLang="en-US" dirty="0">
                        <a:ea typeface="Calibri" panose="020F0502020204030204" pitchFamily="34" charset="0"/>
                        <a:cs typeface="Arial" panose="020B0604020202020204" pitchFamily="34" charset="0"/>
                      </a:endParaRPr>
                    </a:p>
                    <a:p>
                      <a:pPr lvl="0" eaLnBrk="1" hangingPunct="1">
                        <a:buNone/>
                      </a:pPr>
                      <a:endParaRPr lang="en-US" altLang="en-US" dirty="0">
                        <a:ea typeface="Calibri" panose="020F0502020204030204" pitchFamily="34" charset="0"/>
                        <a:cs typeface="Arial" panose="020B0604020202020204" pitchFamily="34" charset="0"/>
                      </a:endParaRPr>
                    </a:p>
                  </a:txBody>
                  <a:tcPr marL="91437" marR="91437" marT="34283" marB="34283">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1187450" y="915988"/>
            <a:ext cx="7920038" cy="1198880"/>
          </a:xfrm>
          <a:prstGeom prst="rect">
            <a:avLst/>
          </a:prstGeom>
          <a:noFill/>
          <a:ln w="9525">
            <a:noFill/>
          </a:ln>
        </p:spPr>
        <p:txBody>
          <a:bodyPr anchor="t" anchorCtr="0">
            <a:spAutoFit/>
          </a:bodyPr>
          <a:lstStyle/>
          <a:p>
            <a:pPr algn="just"/>
            <a:r>
              <a:rPr lang="en-US" altLang="en-US" dirty="0">
                <a:solidFill>
                  <a:srgbClr val="212529"/>
                </a:solidFill>
                <a:latin typeface="Arial" panose="020B0604020202020204" pitchFamily="34" charset="0"/>
              </a:rPr>
              <a:t>- Trong giới hạn cho phép, khi nồng độ khí carbon dioxide tăng thì hiệu quả quang hợp sẽ tăng và ngược lại.</a:t>
            </a:r>
            <a:endParaRPr lang="en-US" altLang="en-US" dirty="0">
              <a:latin typeface="Arial" panose="020B0604020202020204" pitchFamily="34" charset="0"/>
            </a:endParaRPr>
          </a:p>
          <a:p>
            <a:pPr algn="just" eaLnBrk="0" hangingPunct="0"/>
            <a:r>
              <a:rPr lang="en-US" altLang="en-US" dirty="0">
                <a:solidFill>
                  <a:srgbClr val="212529"/>
                </a:solidFill>
                <a:latin typeface="Arial" panose="020B0604020202020204" pitchFamily="34" charset="0"/>
              </a:rPr>
              <a:t>- Khi nồng độ khí carbon dioxide tăng quá cao (khoảng 0,2%) hoặc giảm xuống quá thấp (thấp hơn 0,008% - 0,01%), cây sẽ không quang hợp được.</a:t>
            </a:r>
            <a:endParaRPr lang="en-US" altLang="en-GB" dirty="0">
              <a:latin typeface="Arial" panose="020B0604020202020204" pitchFamily="34" charset="0"/>
              <a:ea typeface="Calibri" panose="020F0502020204030204" pitchFamily="34" charset="0"/>
            </a:endParaRPr>
          </a:p>
        </p:txBody>
      </p:sp>
      <p:pic>
        <p:nvPicPr>
          <p:cNvPr id="23565" name="Picture 10" descr="https://tracnghiemsinhhoc.com/wp-content/uploads/2022/06/Bai-23-tr-105.png"/>
          <p:cNvPicPr>
            <a:picLocks noChangeAspect="1"/>
          </p:cNvPicPr>
          <p:nvPr/>
        </p:nvPicPr>
        <p:blipFill>
          <a:blip r:embed="rId2"/>
          <a:stretch>
            <a:fillRect/>
          </a:stretch>
        </p:blipFill>
        <p:spPr>
          <a:xfrm>
            <a:off x="1403350" y="2355850"/>
            <a:ext cx="6307138" cy="2609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2"/>
          <p:cNvSpPr txBox="1"/>
          <p:nvPr/>
        </p:nvSpPr>
        <p:spPr>
          <a:xfrm>
            <a:off x="1476375" y="0"/>
            <a:ext cx="5903913" cy="554038"/>
          </a:xfrm>
          <a:prstGeom prst="rect">
            <a:avLst/>
          </a:prstGeom>
          <a:noFill/>
          <a:ln w="9525">
            <a:noFill/>
          </a:ln>
        </p:spPr>
        <p:txBody>
          <a:bodyPr anchor="t" anchorCtr="0">
            <a:spAutoFit/>
          </a:bodyPr>
          <a:lstStyle/>
          <a:p>
            <a:pPr algn="ctr">
              <a:spcBef>
                <a:spcPct val="50000"/>
              </a:spcBef>
            </a:pPr>
            <a:r>
              <a:rPr lang="en-US" altLang="en-US" sz="3000" b="1" dirty="0">
                <a:solidFill>
                  <a:srgbClr val="FF0000"/>
                </a:solidFill>
                <a:latin typeface="Times New Roman" panose="02020603050405020304" pitchFamily="18" charset="0"/>
              </a:rPr>
              <a:t>   </a:t>
            </a:r>
          </a:p>
        </p:txBody>
      </p:sp>
      <p:sp>
        <p:nvSpPr>
          <p:cNvPr id="24578" name="Text Box 4"/>
          <p:cNvSpPr txBox="1"/>
          <p:nvPr/>
        </p:nvSpPr>
        <p:spPr>
          <a:xfrm>
            <a:off x="0" y="950913"/>
            <a:ext cx="5651500" cy="400050"/>
          </a:xfrm>
          <a:prstGeom prst="rect">
            <a:avLst/>
          </a:prstGeom>
          <a:noFill/>
          <a:ln w="9525">
            <a:noFill/>
          </a:ln>
        </p:spPr>
        <p:txBody>
          <a:bodyPr anchor="t" anchorCtr="0">
            <a:spAutoFit/>
          </a:bodyPr>
          <a:lstStyle/>
          <a:p>
            <a:pPr>
              <a:spcBef>
                <a:spcPct val="50000"/>
              </a:spcBef>
            </a:pPr>
            <a:r>
              <a:rPr lang="en-US" altLang="en-US" sz="2000" b="1" dirty="0">
                <a:solidFill>
                  <a:srgbClr val="0000FF"/>
                </a:solidFill>
                <a:latin typeface="Times New Roman" panose="02020603050405020304" pitchFamily="18" charset="0"/>
              </a:rPr>
              <a:t>   </a:t>
            </a:r>
            <a:endParaRPr lang="en-US" altLang="en-US" sz="2400" b="1" u="sng" dirty="0">
              <a:solidFill>
                <a:srgbClr val="0000FF"/>
              </a:solidFill>
              <a:latin typeface="Times New Roman" panose="02020603050405020304" pitchFamily="18" charset="0"/>
            </a:endParaRPr>
          </a:p>
        </p:txBody>
      </p:sp>
      <p:sp>
        <p:nvSpPr>
          <p:cNvPr id="24579" name="Rectangle 5"/>
          <p:cNvSpPr/>
          <p:nvPr/>
        </p:nvSpPr>
        <p:spPr>
          <a:xfrm>
            <a:off x="755650" y="1276350"/>
            <a:ext cx="439738" cy="461963"/>
          </a:xfrm>
          <a:prstGeom prst="rect">
            <a:avLst/>
          </a:prstGeom>
          <a:noFill/>
          <a:ln w="9525">
            <a:noFill/>
          </a:ln>
        </p:spPr>
        <p:txBody>
          <a:bodyPr wrap="none" anchor="t" anchorCtr="0">
            <a:spAutoFit/>
          </a:bodyPr>
          <a:lstStyle/>
          <a:p>
            <a:r>
              <a:rPr lang="en-US" altLang="en-US" sz="2400" b="1" dirty="0">
                <a:solidFill>
                  <a:srgbClr val="0000FF"/>
                </a:solidFill>
                <a:latin typeface="Arial" panose="020B0604020202020204" pitchFamily="34" charset="0"/>
              </a:rPr>
              <a:t>   </a:t>
            </a:r>
            <a:endParaRPr lang="en-US" altLang="en-US" sz="2400" b="1" u="sng" dirty="0">
              <a:solidFill>
                <a:srgbClr val="0000FF"/>
              </a:solidFill>
              <a:latin typeface="Times New Roman" panose="02020603050405020304" pitchFamily="18" charset="0"/>
            </a:endParaRPr>
          </a:p>
        </p:txBody>
      </p:sp>
      <p:sp>
        <p:nvSpPr>
          <p:cNvPr id="24580" name="AutoShape 6" descr="Hình nền : Bồ công anh, thực vật, hoa, Lông cừu 1920x1200 - CoolWallpapers  - 674065 - Hình nền đẹp hd - WallHere"/>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sp>
        <p:nvSpPr>
          <p:cNvPr id="24581" name="AutoShape 7" descr="Hình ảnh miễn phí: lá, thiên nhiên, mùa hè, thực vật, hướng dương, Hoa,  cánh hoa, thực vật"/>
          <p:cNvSpPr>
            <a:spLocks noChangeAspect="1"/>
          </p:cNvSpPr>
          <p:nvPr/>
        </p:nvSpPr>
        <p:spPr>
          <a:xfrm>
            <a:off x="4419600" y="2457450"/>
            <a:ext cx="304800" cy="228600"/>
          </a:xfrm>
          <a:prstGeom prst="rect">
            <a:avLst/>
          </a:prstGeom>
          <a:noFill/>
          <a:ln w="9525">
            <a:noFill/>
          </a:ln>
        </p:spPr>
        <p:txBody>
          <a:bodyPr anchor="t" anchorCtr="0"/>
          <a:lstStyle/>
          <a:p>
            <a:endParaRPr lang="en-US" altLang="en-GB" dirty="0">
              <a:latin typeface="Arial" panose="020B0604020202020204" pitchFamily="34" charset="0"/>
            </a:endParaRPr>
          </a:p>
        </p:txBody>
      </p:sp>
      <p:graphicFrame>
        <p:nvGraphicFramePr>
          <p:cNvPr id="30730" name="Table 30729"/>
          <p:cNvGraphicFramePr/>
          <p:nvPr/>
        </p:nvGraphicFramePr>
        <p:xfrm>
          <a:off x="251143" y="266700"/>
          <a:ext cx="8655050" cy="2100580"/>
        </p:xfrm>
        <a:graphic>
          <a:graphicData uri="http://schemas.openxmlformats.org/drawingml/2006/table">
            <a:tbl>
              <a:tblPr/>
              <a:tblGrid>
                <a:gridCol w="944245">
                  <a:extLst>
                    <a:ext uri="{9D8B030D-6E8A-4147-A177-3AD203B41FA5}">
                      <a16:colId xmlns:a16="http://schemas.microsoft.com/office/drawing/2014/main" val="20000"/>
                    </a:ext>
                  </a:extLst>
                </a:gridCol>
                <a:gridCol w="7710805">
                  <a:extLst>
                    <a:ext uri="{9D8B030D-6E8A-4147-A177-3AD203B41FA5}">
                      <a16:colId xmlns:a16="http://schemas.microsoft.com/office/drawing/2014/main" val="20001"/>
                    </a:ext>
                  </a:extLst>
                </a:gridCol>
              </a:tblGrid>
              <a:tr h="39941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en-US" sz="1800" b="1" dirty="0">
                          <a:solidFill>
                            <a:srgbClr val="FF0000"/>
                          </a:solidFill>
                          <a:cs typeface="Arial" panose="020B0604020202020204" pitchFamily="34" charset="0"/>
                        </a:rPr>
                        <a:t>Yếu tố</a:t>
                      </a:r>
                      <a:endParaRPr lang="en-US" altLang="en-US" sz="1800" b="1" dirty="0">
                        <a:solidFill>
                          <a:srgbClr val="FF0000"/>
                        </a:solidFill>
                        <a:ea typeface="Calibri" panose="020F0502020204030204" pitchFamily="34" charset="0"/>
                        <a:cs typeface="Arial" panose="020B0604020202020204" pitchFamily="34" charset="0"/>
                      </a:endParaRPr>
                    </a:p>
                  </a:txBody>
                  <a:tcPr marL="91437" marR="91437" marT="34283" marB="34283"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en-US" sz="1800" b="1" dirty="0">
                          <a:solidFill>
                            <a:srgbClr val="FF0000"/>
                          </a:solidFill>
                          <a:cs typeface="Arial" panose="020B0604020202020204" pitchFamily="34" charset="0"/>
                        </a:rPr>
                        <a:t>Ảnh hưởng đến quang hợp</a:t>
                      </a:r>
                      <a:endParaRPr lang="en-US" altLang="en-US" sz="1800" b="1" dirty="0">
                        <a:solidFill>
                          <a:srgbClr val="FF0000"/>
                        </a:solidFill>
                        <a:ea typeface="Calibri" panose="020F0502020204030204" pitchFamily="34" charset="0"/>
                        <a:cs typeface="Arial" panose="020B0604020202020204" pitchFamily="34" charset="0"/>
                      </a:endParaRPr>
                    </a:p>
                  </a:txBody>
                  <a:tcPr marL="91437" marR="91437" marT="34283" marB="34283"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70116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en-US" sz="1800" b="1" dirty="0">
                          <a:solidFill>
                            <a:srgbClr val="FF0000"/>
                          </a:solidFill>
                          <a:cs typeface="Arial" panose="020B0604020202020204" pitchFamily="34" charset="0"/>
                          <a:sym typeface="+mn-ea"/>
                        </a:rPr>
                        <a:t>4. Nhiệt độ</a:t>
                      </a:r>
                      <a:endParaRPr lang="en-US" altLang="en-US" sz="1800" b="1" dirty="0">
                        <a:solidFill>
                          <a:srgbClr val="FF0000"/>
                        </a:solidFill>
                        <a:ea typeface="Calibri" panose="020F0502020204030204" pitchFamily="34" charset="0"/>
                        <a:cs typeface="Arial" panose="020B0604020202020204" pitchFamily="34" charset="0"/>
                      </a:endParaRPr>
                    </a:p>
                  </a:txBody>
                  <a:tcPr marL="91437" marR="91437" marT="34283" marB="34283"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endParaRPr lang="en-US" altLang="en-US" dirty="0">
                        <a:ea typeface="Calibri" panose="020F0502020204030204" pitchFamily="34" charset="0"/>
                        <a:cs typeface="Arial" panose="020B0604020202020204" pitchFamily="34" charset="0"/>
                      </a:endParaRPr>
                    </a:p>
                    <a:p>
                      <a:pPr lvl="0" eaLnBrk="1" hangingPunct="1">
                        <a:buNone/>
                      </a:pPr>
                      <a:endParaRPr lang="en-US" altLang="en-US" dirty="0">
                        <a:ea typeface="Calibri" panose="020F0502020204030204" pitchFamily="34" charset="0"/>
                        <a:cs typeface="Arial" panose="020B0604020202020204" pitchFamily="34" charset="0"/>
                      </a:endParaRPr>
                    </a:p>
                    <a:p>
                      <a:pPr lvl="0" eaLnBrk="1" hangingPunct="1">
                        <a:buNone/>
                      </a:pPr>
                      <a:endParaRPr lang="en-US" altLang="en-US" dirty="0">
                        <a:ea typeface="Calibri" panose="020F0502020204030204" pitchFamily="34" charset="0"/>
                        <a:cs typeface="Arial" panose="020B0604020202020204" pitchFamily="34" charset="0"/>
                      </a:endParaRPr>
                    </a:p>
                    <a:p>
                      <a:pPr lvl="0" eaLnBrk="1" hangingPunct="1">
                        <a:buNone/>
                      </a:pPr>
                      <a:endParaRPr lang="en-US" altLang="en-US" dirty="0">
                        <a:ea typeface="Calibri" panose="020F0502020204030204" pitchFamily="34" charset="0"/>
                        <a:cs typeface="Arial" panose="020B0604020202020204" pitchFamily="34" charset="0"/>
                      </a:endParaRPr>
                    </a:p>
                    <a:p>
                      <a:pPr lvl="0" eaLnBrk="1" hangingPunct="1">
                        <a:buNone/>
                      </a:pPr>
                      <a:endParaRPr lang="en-US" altLang="en-US" dirty="0">
                        <a:ea typeface="Calibri" panose="020F0502020204030204" pitchFamily="34" charset="0"/>
                        <a:cs typeface="Arial" panose="020B0604020202020204" pitchFamily="34" charset="0"/>
                      </a:endParaRPr>
                    </a:p>
                  </a:txBody>
                  <a:tcPr marL="91437" marR="91437" marT="34283" marB="34283">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1195388" y="771525"/>
            <a:ext cx="7483475" cy="1476375"/>
          </a:xfrm>
          <a:prstGeom prst="rect">
            <a:avLst/>
          </a:prstGeom>
          <a:noFill/>
          <a:ln w="9525">
            <a:noFill/>
          </a:ln>
        </p:spPr>
        <p:txBody>
          <a:bodyPr wrap="square" anchor="t" anchorCtr="0">
            <a:spAutoFit/>
          </a:bodyPr>
          <a:lstStyle/>
          <a:p>
            <a:pPr algn="just"/>
            <a:r>
              <a:rPr lang="en-US" altLang="en-US" b="1" dirty="0">
                <a:solidFill>
                  <a:srgbClr val="212529"/>
                </a:solidFill>
                <a:latin typeface="Arial" panose="020B0604020202020204" pitchFamily="34" charset="0"/>
              </a:rPr>
              <a:t>- Nhiệt độ thuận lợi nhất cho hầu hết các lo</a:t>
            </a:r>
            <a:r>
              <a:rPr lang="en-US" altLang="en-US" b="1" dirty="0">
                <a:solidFill>
                  <a:srgbClr val="212529"/>
                </a:solidFill>
                <a:latin typeface="Arial" panose="020B0604020202020204" pitchFamily="34" charset="0"/>
                <a:ea typeface="Calibri" panose="020F0502020204030204" pitchFamily="34" charset="0"/>
              </a:rPr>
              <a:t>à</a:t>
            </a:r>
            <a:r>
              <a:rPr lang="en-US" altLang="en-US" b="1" dirty="0">
                <a:solidFill>
                  <a:srgbClr val="212529"/>
                </a:solidFill>
                <a:latin typeface="Arial" panose="020B0604020202020204" pitchFamily="34" charset="0"/>
              </a:rPr>
              <a:t>i cây quang hợp l</a:t>
            </a:r>
            <a:r>
              <a:rPr lang="en-US" altLang="en-US" b="1" dirty="0">
                <a:solidFill>
                  <a:srgbClr val="212529"/>
                </a:solidFill>
                <a:latin typeface="Arial" panose="020B0604020202020204" pitchFamily="34" charset="0"/>
                <a:ea typeface="Calibri" panose="020F0502020204030204" pitchFamily="34" charset="0"/>
              </a:rPr>
              <a:t>à</a:t>
            </a:r>
            <a:r>
              <a:rPr lang="en-US" altLang="en-US" b="1" dirty="0">
                <a:solidFill>
                  <a:srgbClr val="212529"/>
                </a:solidFill>
                <a:latin typeface="Arial" panose="020B0604020202020204" pitchFamily="34" charset="0"/>
              </a:rPr>
              <a:t> từ 25</a:t>
            </a:r>
            <a:r>
              <a:rPr lang="en-US" altLang="en-US" b="1" dirty="0">
                <a:latin typeface="Arial" panose="020B0604020202020204" pitchFamily="34" charset="0"/>
              </a:rPr>
              <a:t>°C</a:t>
            </a:r>
            <a:r>
              <a:rPr lang="en-US" altLang="en-US" b="1" dirty="0">
                <a:solidFill>
                  <a:srgbClr val="212529"/>
                </a:solidFill>
                <a:latin typeface="Arial" panose="020B0604020202020204" pitchFamily="34" charset="0"/>
              </a:rPr>
              <a:t> - 35</a:t>
            </a:r>
            <a:r>
              <a:rPr lang="en-US" altLang="en-US" b="1" dirty="0">
                <a:latin typeface="Arial" panose="020B0604020202020204" pitchFamily="34" charset="0"/>
              </a:rPr>
              <a:t>°C</a:t>
            </a:r>
            <a:r>
              <a:rPr lang="en-US" altLang="en-US" b="1" dirty="0">
                <a:solidFill>
                  <a:srgbClr val="212529"/>
                </a:solidFill>
                <a:latin typeface="Arial" panose="020B0604020202020204" pitchFamily="34" charset="0"/>
              </a:rPr>
              <a:t>.</a:t>
            </a:r>
            <a:endParaRPr lang="en-US" altLang="en-US" b="1" dirty="0">
              <a:latin typeface="Arial" panose="020B0604020202020204" pitchFamily="34" charset="0"/>
            </a:endParaRPr>
          </a:p>
          <a:p>
            <a:pPr algn="just" eaLnBrk="0" hangingPunct="0"/>
            <a:r>
              <a:rPr lang="en-US" altLang="en-US" b="1" dirty="0">
                <a:solidFill>
                  <a:srgbClr val="212529"/>
                </a:solidFill>
                <a:latin typeface="Arial" panose="020B0604020202020204" pitchFamily="34" charset="0"/>
              </a:rPr>
              <a:t>- Khi nhiệt độ giảm xuống quá thấp (thường dưới 10</a:t>
            </a:r>
            <a:r>
              <a:rPr lang="en-US" altLang="en-US" b="1" dirty="0">
                <a:latin typeface="Arial" panose="020B0604020202020204" pitchFamily="34" charset="0"/>
              </a:rPr>
              <a:t>°C</a:t>
            </a:r>
            <a:r>
              <a:rPr lang="en-US" altLang="en-US" b="1" dirty="0">
                <a:solidFill>
                  <a:srgbClr val="212529"/>
                </a:solidFill>
                <a:latin typeface="Arial" panose="020B0604020202020204" pitchFamily="34" charset="0"/>
              </a:rPr>
              <a:t>) hoặc tăng lên quá cao (trên 40</a:t>
            </a:r>
            <a:r>
              <a:rPr lang="en-US" altLang="en-US" b="1" dirty="0">
                <a:latin typeface="Arial" panose="020B0604020202020204" pitchFamily="34" charset="0"/>
              </a:rPr>
              <a:t>°C</a:t>
            </a:r>
            <a:r>
              <a:rPr lang="en-US" altLang="en-US" b="1" dirty="0">
                <a:solidFill>
                  <a:srgbClr val="212529"/>
                </a:solidFill>
                <a:latin typeface="Arial" panose="020B0604020202020204" pitchFamily="34" charset="0"/>
              </a:rPr>
              <a:t>) sẽ l</a:t>
            </a:r>
            <a:r>
              <a:rPr lang="en-US" altLang="en-US" b="1" dirty="0">
                <a:solidFill>
                  <a:srgbClr val="212529"/>
                </a:solidFill>
                <a:latin typeface="Arial" panose="020B0604020202020204" pitchFamily="34" charset="0"/>
                <a:ea typeface="Times New Roman" panose="02020603050405020304" pitchFamily="18" charset="0"/>
              </a:rPr>
              <a:t>à</a:t>
            </a:r>
            <a:r>
              <a:rPr lang="en-US" altLang="en-US" b="1" dirty="0">
                <a:solidFill>
                  <a:srgbClr val="212529"/>
                </a:solidFill>
                <a:latin typeface="Arial" panose="020B0604020202020204" pitchFamily="34" charset="0"/>
              </a:rPr>
              <a:t>m giảm hoặc ngừng hẳn quá trình quang hợp </a:t>
            </a:r>
            <a:endParaRPr lang="en-US" altLang="en-GB" b="1" dirty="0">
              <a:latin typeface="Arial" panose="020B0604020202020204" pitchFamily="34" charset="0"/>
            </a:endParaRPr>
          </a:p>
        </p:txBody>
      </p:sp>
      <p:pic>
        <p:nvPicPr>
          <p:cNvPr id="24594" name="Picture 13" descr="https://cdn.vungoi.vn/vungoi/2022/0805/1659664404152_mceclip0.png"/>
          <p:cNvPicPr>
            <a:picLocks noChangeAspect="1"/>
          </p:cNvPicPr>
          <p:nvPr/>
        </p:nvPicPr>
        <p:blipFill>
          <a:blip r:embed="rId2"/>
          <a:stretch>
            <a:fillRect/>
          </a:stretch>
        </p:blipFill>
        <p:spPr>
          <a:xfrm>
            <a:off x="1331913" y="2427605"/>
            <a:ext cx="6326187" cy="2651125"/>
          </a:xfrm>
          <a:prstGeom prst="rect">
            <a:avLst/>
          </a:prstGeom>
          <a:noFill/>
          <a:ln w="9525">
            <a:noFill/>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2877</Words>
  <Application>Microsoft Office PowerPoint</Application>
  <PresentationFormat>On-screen Show (16:9)</PresentationFormat>
  <Paragraphs>204</Paragraphs>
  <Slides>36</Slides>
  <Notes>18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36</vt:i4>
      </vt:variant>
    </vt:vector>
  </HeadingPairs>
  <TitlesOfParts>
    <vt:vector size="41" baseType="lpstr">
      <vt:lpstr>Arial</vt:lpstr>
      <vt:lpstr>Calibri</vt:lpstr>
      <vt:lpstr>Times New Roman</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Hanh Chinh Quoc Gia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Dai Loi</dc:creator>
  <cp:lastModifiedBy>3334</cp:lastModifiedBy>
  <cp:revision>175</cp:revision>
  <dcterms:created xsi:type="dcterms:W3CDTF">2012-11-11T09:51:00Z</dcterms:created>
  <dcterms:modified xsi:type="dcterms:W3CDTF">2024-10-15T02:23:13Z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F73AC1757D034B1EB1B05BD4D9128480_12</vt:lpwstr>
  </property>
  <property fmtid="{D5CDD505-2E9C-101B-9397-08002B2CF9AE}" pid="3" name="KSOProductBuildVer">
    <vt:lpwstr>2057-12.2.0.18283</vt:lpwstr>
  </property>
</Properties>
</file>