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Lst>
  <p:notesMasterIdLst>
    <p:notesMasterId r:id="rId25"/>
  </p:notesMasterIdLst>
  <p:sldIdLst>
    <p:sldId id="321" r:id="rId4"/>
    <p:sldId id="322" r:id="rId5"/>
    <p:sldId id="323" r:id="rId6"/>
    <p:sldId id="324" r:id="rId7"/>
    <p:sldId id="325" r:id="rId8"/>
    <p:sldId id="327" r:id="rId9"/>
    <p:sldId id="328" r:id="rId10"/>
    <p:sldId id="330" r:id="rId11"/>
    <p:sldId id="395" r:id="rId12"/>
    <p:sldId id="396" r:id="rId13"/>
    <p:sldId id="331" r:id="rId14"/>
    <p:sldId id="259" r:id="rId15"/>
    <p:sldId id="260" r:id="rId16"/>
    <p:sldId id="261" r:id="rId17"/>
    <p:sldId id="281" r:id="rId18"/>
    <p:sldId id="282" r:id="rId19"/>
    <p:sldId id="285" r:id="rId20"/>
    <p:sldId id="286" r:id="rId21"/>
    <p:sldId id="288" r:id="rId22"/>
    <p:sldId id="397" r:id="rId23"/>
    <p:sldId id="3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AA2"/>
    <a:srgbClr val="B5EAD7"/>
    <a:srgbClr val="FE504D"/>
    <a:srgbClr val="FFDAC1"/>
    <a:srgbClr val="FFE8A4"/>
    <a:srgbClr val="C2E8F5"/>
    <a:srgbClr val="D5BDC2"/>
    <a:srgbClr val="FEF1C7"/>
    <a:srgbClr val="EF7E31"/>
    <a:srgbClr val="FFF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55" autoAdjust="0"/>
    <p:restoredTop sz="94660"/>
  </p:normalViewPr>
  <p:slideViewPr>
    <p:cSldViewPr snapToGrid="0">
      <p:cViewPr varScale="1">
        <p:scale>
          <a:sx n="48" d="100"/>
          <a:sy n="48" d="100"/>
        </p:scale>
        <p:origin x="64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6F642-8E8E-453F-B8EB-154A5B96BB7E}"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E8961-8222-42DA-A59E-A88F91F151A3}" type="slidenum">
              <a:rPr lang="en-US" smtClean="0"/>
              <a:t>‹#›</a:t>
            </a:fld>
            <a:endParaRPr lang="en-US"/>
          </a:p>
        </p:txBody>
      </p:sp>
    </p:spTree>
    <p:extLst>
      <p:ext uri="{BB962C8B-B14F-4D97-AF65-F5344CB8AC3E}">
        <p14:creationId xmlns:p14="http://schemas.microsoft.com/office/powerpoint/2010/main" val="416964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E8961-8222-42DA-A59E-A88F91F151A3}" type="slidenum">
              <a:rPr lang="en-US" smtClean="0"/>
              <a:t>2</a:t>
            </a:fld>
            <a:endParaRPr lang="en-US"/>
          </a:p>
        </p:txBody>
      </p:sp>
    </p:spTree>
    <p:extLst>
      <p:ext uri="{BB962C8B-B14F-4D97-AF65-F5344CB8AC3E}">
        <p14:creationId xmlns:p14="http://schemas.microsoft.com/office/powerpoint/2010/main" val="312534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Hàng</a:t>
            </a:r>
            <a:r>
              <a:rPr lang="en-US" dirty="0"/>
              <a:t> </a:t>
            </a:r>
            <a:r>
              <a:rPr lang="en-US" dirty="0" err="1"/>
              <a:t>ngang</a:t>
            </a:r>
            <a:r>
              <a:rPr lang="en-US" dirty="0"/>
              <a:t>: </a:t>
            </a:r>
            <a:r>
              <a:rPr lang="en-US" dirty="0" err="1"/>
              <a:t>cùng</a:t>
            </a:r>
            <a:r>
              <a:rPr lang="en-US" dirty="0"/>
              <a:t> </a:t>
            </a:r>
            <a:r>
              <a:rPr lang="en-US" dirty="0" err="1"/>
              <a:t>số</a:t>
            </a:r>
            <a:r>
              <a:rPr lang="en-US" dirty="0"/>
              <a:t> </a:t>
            </a:r>
            <a:r>
              <a:rPr lang="en-US" dirty="0" err="1"/>
              <a:t>chấm</a:t>
            </a:r>
            <a:r>
              <a:rPr lang="en-US" dirty="0"/>
              <a:t> </a:t>
            </a:r>
            <a:r>
              <a:rPr lang="en-US" dirty="0" err="1"/>
              <a:t>đỏ</a:t>
            </a:r>
            <a:r>
              <a:rPr lang="en-US" dirty="0"/>
              <a:t>, hang </a:t>
            </a:r>
            <a:r>
              <a:rPr lang="en-US" dirty="0" err="1"/>
              <a:t>dọc</a:t>
            </a:r>
            <a:r>
              <a:rPr lang="en-US" dirty="0"/>
              <a:t> : </a:t>
            </a:r>
            <a:r>
              <a:rPr lang="en-US" dirty="0" err="1"/>
              <a:t>số</a:t>
            </a:r>
            <a:r>
              <a:rPr lang="en-US" dirty="0"/>
              <a:t> </a:t>
            </a:r>
            <a:r>
              <a:rPr lang="en-US" dirty="0" err="1"/>
              <a:t>chấm</a:t>
            </a:r>
            <a:r>
              <a:rPr lang="en-US" dirty="0"/>
              <a:t> </a:t>
            </a:r>
            <a:r>
              <a:rPr lang="en-US" dirty="0" err="1"/>
              <a:t>đỏ</a:t>
            </a:r>
            <a:r>
              <a:rPr lang="en-US" dirty="0"/>
              <a:t> </a:t>
            </a:r>
            <a:r>
              <a:rPr lang="en-US" dirty="0" err="1"/>
              <a:t>tăng</a:t>
            </a:r>
            <a:r>
              <a:rPr lang="en-US" dirty="0"/>
              <a:t> </a:t>
            </a:r>
            <a:r>
              <a:rPr lang="en-US" dirty="0" err="1"/>
              <a:t>dần</a:t>
            </a:r>
            <a:endParaRPr lang="en-US" dirty="0"/>
          </a:p>
        </p:txBody>
      </p:sp>
      <p:sp>
        <p:nvSpPr>
          <p:cNvPr id="4" name="Slide Number Placeholder 3"/>
          <p:cNvSpPr>
            <a:spLocks noGrp="1"/>
          </p:cNvSpPr>
          <p:nvPr>
            <p:ph type="sldNum" sz="quarter" idx="5"/>
          </p:nvPr>
        </p:nvSpPr>
        <p:spPr/>
        <p:txBody>
          <a:bodyPr/>
          <a:lstStyle/>
          <a:p>
            <a:fld id="{9BBE8961-8222-42DA-A59E-A88F91F151A3}" type="slidenum">
              <a:rPr lang="en-US" smtClean="0"/>
              <a:t>3</a:t>
            </a:fld>
            <a:endParaRPr lang="en-US"/>
          </a:p>
        </p:txBody>
      </p:sp>
    </p:spTree>
    <p:extLst>
      <p:ext uri="{BB962C8B-B14F-4D97-AF65-F5344CB8AC3E}">
        <p14:creationId xmlns:p14="http://schemas.microsoft.com/office/powerpoint/2010/main" val="1269808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E8961-8222-42DA-A59E-A88F91F151A3}" type="slidenum">
              <a:rPr lang="en-US" smtClean="0"/>
              <a:t>4</a:t>
            </a:fld>
            <a:endParaRPr lang="en-US"/>
          </a:p>
        </p:txBody>
      </p:sp>
    </p:spTree>
    <p:extLst>
      <p:ext uri="{BB962C8B-B14F-4D97-AF65-F5344CB8AC3E}">
        <p14:creationId xmlns:p14="http://schemas.microsoft.com/office/powerpoint/2010/main" val="25425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B6BE58-1785-41C1-A709-8D04F0763D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06828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61F5E-DC41-4C65-A843-0FFCEFDA30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26333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số</a:t>
            </a:r>
            <a:r>
              <a:rPr lang="en-US" dirty="0"/>
              <a:t> </a:t>
            </a:r>
            <a:r>
              <a:rPr lang="en-US" dirty="0" err="1"/>
              <a:t>lớp</a:t>
            </a:r>
            <a:r>
              <a:rPr lang="en-US" dirty="0"/>
              <a:t> E= </a:t>
            </a:r>
            <a:r>
              <a:rPr lang="en-US" dirty="0" err="1"/>
              <a:t>STT</a:t>
            </a:r>
            <a:r>
              <a:rPr lang="en-US" dirty="0"/>
              <a:t> CK  </a:t>
            </a:r>
            <a:r>
              <a:rPr lang="en-US" dirty="0" err="1"/>
              <a:t>số</a:t>
            </a:r>
            <a:r>
              <a:rPr lang="en-US" dirty="0"/>
              <a:t> E </a:t>
            </a:r>
            <a:r>
              <a:rPr lang="en-US" dirty="0" err="1"/>
              <a:t>lớp</a:t>
            </a:r>
            <a:r>
              <a:rPr lang="en-US" dirty="0"/>
              <a:t> </a:t>
            </a:r>
            <a:r>
              <a:rPr lang="en-US" dirty="0" err="1"/>
              <a:t>ngoài</a:t>
            </a:r>
            <a:r>
              <a:rPr lang="en-US" dirty="0"/>
              <a:t> </a:t>
            </a:r>
            <a:r>
              <a:rPr lang="en-US" dirty="0" err="1"/>
              <a:t>cùng</a:t>
            </a:r>
            <a:r>
              <a:rPr lang="en-US" dirty="0"/>
              <a:t> = </a:t>
            </a:r>
            <a:r>
              <a:rPr lang="en-US" dirty="0" err="1"/>
              <a:t>Nhóm</a:t>
            </a:r>
            <a:endParaRPr lang="en-US" dirty="0"/>
          </a:p>
        </p:txBody>
      </p:sp>
      <p:sp>
        <p:nvSpPr>
          <p:cNvPr id="4" name="Slide Number Placeholder 3"/>
          <p:cNvSpPr>
            <a:spLocks noGrp="1"/>
          </p:cNvSpPr>
          <p:nvPr>
            <p:ph type="sldNum" sz="quarter" idx="5"/>
          </p:nvPr>
        </p:nvSpPr>
        <p:spPr/>
        <p:txBody>
          <a:bodyPr/>
          <a:lstStyle/>
          <a:p>
            <a:fld id="{9BBE8961-8222-42DA-A59E-A88F91F151A3}" type="slidenum">
              <a:rPr lang="en-US" smtClean="0"/>
              <a:t>17</a:t>
            </a:fld>
            <a:endParaRPr lang="en-US"/>
          </a:p>
        </p:txBody>
      </p:sp>
    </p:spTree>
    <p:extLst>
      <p:ext uri="{BB962C8B-B14F-4D97-AF65-F5344CB8AC3E}">
        <p14:creationId xmlns:p14="http://schemas.microsoft.com/office/powerpoint/2010/main" val="3491597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E8961-8222-42DA-A59E-A88F91F151A3}" type="slidenum">
              <a:rPr lang="en-US" smtClean="0"/>
              <a:t>18</a:t>
            </a:fld>
            <a:endParaRPr lang="en-US"/>
          </a:p>
        </p:txBody>
      </p:sp>
    </p:spTree>
    <p:extLst>
      <p:ext uri="{BB962C8B-B14F-4D97-AF65-F5344CB8AC3E}">
        <p14:creationId xmlns:p14="http://schemas.microsoft.com/office/powerpoint/2010/main" val="32106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407602F-9213-4C48-B22B-3C9FE59FA42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98359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292CD37-59C8-40D6-843C-6291856EA29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66068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82A1B79-9A8B-40F2-8FBE-09F97950E94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45168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F35590E-80A5-451B-A9D9-A2593691E255}" type="datetimeFigureOut">
              <a:rPr lang="en-US" smtClean="0"/>
              <a:pPr>
                <a:defRPr/>
              </a:pPr>
              <a:t>10/17/2024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BF73107A-F628-4C46-927B-E20126D3138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359934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fld id="{471A9287-4CF8-4BFC-93D2-2410707D9A5C}" type="datetimeFigureOut">
              <a:rPr lang="en-US" smtClean="0"/>
              <a:pPr>
                <a:defRPr/>
              </a:pPr>
              <a:t>10/17/2024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6EC46BE8-8BCD-40B9-BE86-D7C18F42298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859853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645A32F6-A92A-469A-8AED-99EC53624D22}"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39497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latin typeface="Arial" panose="020B0604020202020204" pitchFamily="34" charset="0"/>
              </a:defRPr>
            </a:lvl1pPr>
          </a:lstStyle>
          <a:p>
            <a:pPr fontAlgn="base">
              <a:spcBef>
                <a:spcPct val="0"/>
              </a:spcBef>
              <a:spcAft>
                <a:spcPct val="0"/>
              </a:spcAft>
            </a:pPr>
            <a:fld id="{B3D9A8FD-AF2B-49B7-BCA8-CEF91DEAE306}"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791037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673620B-8A00-4902-B272-6D43FF69AD76}" type="datetimeFigureOut">
              <a:rPr lang="en-US" smtClean="0"/>
              <a:pPr>
                <a:defRPr/>
              </a:pPr>
              <a:t>10/17/2024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E6AE1049-EB2F-47FD-89EC-E5315D46587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559508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fld id="{B36F98DD-97B3-43E0-9785-782C19850C19}" type="datetimeFigureOut">
              <a:rPr lang="en-US" smtClean="0"/>
              <a:pPr>
                <a:defRPr/>
              </a:pPr>
              <a:t>10/17/2024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AD304D4A-F2D2-44C6-B9B5-2BD50220AF2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603290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17E559EC-9B32-44F7-A471-1905A80A27E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485906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latin typeface="Arial" panose="020B0604020202020204" pitchFamily="34" charset="0"/>
              </a:defRPr>
            </a:lvl1pPr>
          </a:lstStyle>
          <a:p>
            <a:pPr fontAlgn="base">
              <a:spcBef>
                <a:spcPct val="0"/>
              </a:spcBef>
              <a:spcAft>
                <a:spcPct val="0"/>
              </a:spcAft>
            </a:pPr>
            <a:fld id="{EB8FAFAF-B11F-4B3D-934C-8FB1DB397C1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1039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5FEE463-6136-4373-A140-5B205380E59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56663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683AC47-F56B-4886-B39F-16CAD7AF89D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5364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22CDDF5-9AE5-4F38-BF59-0A6C76A34CD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1776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65515A7-C805-4C59-9FBD-A8086AB21D2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144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5E63A47-683F-4E7E-98CE-80908CC58BD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6353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611FD8D-EEEB-4C8C-9E0A-EF1A8585CB0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6086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AEEED70-0C8F-4DA5-8D13-FD2537688C7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0324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09AFA41-5E7C-486F-8406-2E31AE2C9DE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25054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0E09254-D28B-4550-AD43-2D5E1E4E662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09086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68404B88-150A-4D82-B191-339CDA558802}" type="datetimeFigureOut">
              <a:rPr lang="en-US" smtClean="0"/>
              <a:pPr>
                <a:defRPr/>
              </a:pPr>
              <a:t>10/17/2024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E14BF627-32CB-4B86-8615-93B2DEC8D86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294735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E94BFF6D-BBF6-4C31-8A6D-230A9F09FF49}" type="datetimeFigureOut">
              <a:rPr lang="en-US" smtClean="0"/>
              <a:pPr>
                <a:defRPr/>
              </a:pPr>
              <a:t>10/17/2024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879A85CC-EB7F-46FC-BD90-D2ACAAB5311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0827852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3.bin"/><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15.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wmf"/></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lstStyle/>
          <a:p>
            <a:r>
              <a:rPr lang="en-US" sz="4800" b="1" i="1" u="sng">
                <a:solidFill>
                  <a:srgbClr val="7030A0"/>
                </a:solidFill>
                <a:latin typeface="Arial" panose="020B0604020202020204" pitchFamily="34" charset="0"/>
                <a:cs typeface="Arial" panose="020B0604020202020204" pitchFamily="34" charset="0"/>
              </a:rPr>
              <a:t>Bài 3:</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pic>
        <p:nvPicPr>
          <p:cNvPr id="3" name="Picture 2">
            <a:extLst>
              <a:ext uri="{FF2B5EF4-FFF2-40B4-BE49-F238E27FC236}">
                <a16:creationId xmlns:a16="http://schemas.microsoft.com/office/drawing/2014/main" id="{CBFE2349-BF3B-400F-9696-364119BDE486}"/>
              </a:ext>
            </a:extLst>
          </p:cNvPr>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7F9786AE-B337-945D-A7EF-84307F366933}"/>
              </a:ext>
            </a:extLst>
          </p:cNvPr>
          <p:cNvSpPr/>
          <p:nvPr/>
        </p:nvSpPr>
        <p:spPr>
          <a:xfrm>
            <a:off x="5062194" y="1168924"/>
            <a:ext cx="2762053" cy="876692"/>
          </a:xfrm>
          <a:prstGeom prst="roundRect">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 4</a:t>
            </a:r>
            <a:endParaRPr lang="vi-VN"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9841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88B1-8F35-84F4-0BEB-F795660A063E}"/>
              </a:ext>
            </a:extLst>
          </p:cNvPr>
          <p:cNvSpPr>
            <a:spLocks noGrp="1"/>
          </p:cNvSpPr>
          <p:nvPr>
            <p:ph type="title"/>
          </p:nvPr>
        </p:nvSpPr>
        <p:spPr/>
        <p:txBody>
          <a:bodyPr/>
          <a:lstStyle/>
          <a:p>
            <a:endParaRPr lang="vi-VN"/>
          </a:p>
        </p:txBody>
      </p:sp>
      <p:graphicFrame>
        <p:nvGraphicFramePr>
          <p:cNvPr id="3" name="Object 2">
            <a:extLst>
              <a:ext uri="{FF2B5EF4-FFF2-40B4-BE49-F238E27FC236}">
                <a16:creationId xmlns:a16="http://schemas.microsoft.com/office/drawing/2014/main" id="{488A7F5E-923A-2306-3CAF-050988973BEC}"/>
              </a:ext>
            </a:extLst>
          </p:cNvPr>
          <p:cNvGraphicFramePr>
            <a:graphicFrameLocks noChangeAspect="1"/>
          </p:cNvGraphicFramePr>
          <p:nvPr>
            <p:extLst>
              <p:ext uri="{D42A27DB-BD31-4B8C-83A1-F6EECF244321}">
                <p14:modId xmlns:p14="http://schemas.microsoft.com/office/powerpoint/2010/main" val="1326163490"/>
              </p:ext>
            </p:extLst>
          </p:nvPr>
        </p:nvGraphicFramePr>
        <p:xfrm>
          <a:off x="-1" y="0"/>
          <a:ext cx="12152963" cy="6715432"/>
        </p:xfrm>
        <a:graphic>
          <a:graphicData uri="http://schemas.openxmlformats.org/presentationml/2006/ole">
            <mc:AlternateContent xmlns:mc="http://schemas.openxmlformats.org/markup-compatibility/2006">
              <mc:Choice xmlns:v="urn:schemas-microsoft-com:vml" Requires="v">
                <p:oleObj name="Bitmap Image" r:id="rId2" imgW="9707760" imgH="5364360" progId="Paint.Picture">
                  <p:embed/>
                </p:oleObj>
              </mc:Choice>
              <mc:Fallback>
                <p:oleObj name="Bitmap Image" r:id="rId2" imgW="9707760" imgH="5364360" progId="Paint.Picture">
                  <p:embed/>
                  <p:pic>
                    <p:nvPicPr>
                      <p:cNvPr id="3" name="Object 2">
                        <a:extLst>
                          <a:ext uri="{FF2B5EF4-FFF2-40B4-BE49-F238E27FC236}">
                            <a16:creationId xmlns:a16="http://schemas.microsoft.com/office/drawing/2014/main" id="{64497AA3-87BA-997A-37CC-8725B68B8EBB}"/>
                          </a:ext>
                        </a:extLst>
                      </p:cNvPr>
                      <p:cNvPicPr/>
                      <p:nvPr/>
                    </p:nvPicPr>
                    <p:blipFill>
                      <a:blip r:embed="rId3"/>
                      <a:stretch>
                        <a:fillRect/>
                      </a:stretch>
                    </p:blipFill>
                    <p:spPr>
                      <a:xfrm>
                        <a:off x="-1" y="0"/>
                        <a:ext cx="12152963" cy="671543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7EFDC672-F13C-8DBC-89E2-F4BCE11A2E01}"/>
              </a:ext>
            </a:extLst>
          </p:cNvPr>
          <p:cNvSpPr txBox="1"/>
          <p:nvPr/>
        </p:nvSpPr>
        <p:spPr>
          <a:xfrm>
            <a:off x="2535810" y="3697379"/>
            <a:ext cx="8974317" cy="1569660"/>
          </a:xfrm>
          <a:prstGeom prst="rect">
            <a:avLst/>
          </a:prstGeom>
          <a:noFill/>
        </p:spPr>
        <p:txBody>
          <a:bodyPr wrap="square" rtlCol="0">
            <a:spAutoFit/>
          </a:bodyPr>
          <a:lstStyle/>
          <a:p>
            <a:pPr algn="ctr"/>
            <a:r>
              <a:rPr lang="en-US" sz="4800" dirty="0" err="1">
                <a:latin typeface="UVN Cat Bien" panose="02090603050305020704" pitchFamily="18" charset="0"/>
              </a:rPr>
              <a:t>Các</a:t>
            </a:r>
            <a:r>
              <a:rPr lang="en-US" sz="4800" dirty="0">
                <a:latin typeface="UVN Cat Bien" panose="02090603050305020704" pitchFamily="18" charset="0"/>
              </a:rPr>
              <a:t> </a:t>
            </a:r>
            <a:r>
              <a:rPr lang="en-US" sz="4800" dirty="0" err="1">
                <a:latin typeface="UVN Cat Bien" panose="02090603050305020704" pitchFamily="18" charset="0"/>
              </a:rPr>
              <a:t>nguyên</a:t>
            </a:r>
            <a:r>
              <a:rPr lang="en-US" sz="4800" dirty="0">
                <a:latin typeface="UVN Cat Bien" panose="02090603050305020704" pitchFamily="18" charset="0"/>
              </a:rPr>
              <a:t> </a:t>
            </a:r>
            <a:r>
              <a:rPr lang="en-US" sz="4800" dirty="0" err="1">
                <a:latin typeface="UVN Cat Bien" panose="02090603050305020704" pitchFamily="18" charset="0"/>
              </a:rPr>
              <a:t>tố</a:t>
            </a:r>
            <a:r>
              <a:rPr lang="en-US" sz="4800" dirty="0">
                <a:latin typeface="UVN Cat Bien" panose="02090603050305020704" pitchFamily="18" charset="0"/>
              </a:rPr>
              <a:t> </a:t>
            </a:r>
            <a:r>
              <a:rPr lang="en-US" sz="4800" dirty="0" err="1">
                <a:latin typeface="UVN Cat Bien" panose="02090603050305020704" pitchFamily="18" charset="0"/>
              </a:rPr>
              <a:t>trong</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a:t>
            </a:r>
            <a:r>
              <a:rPr lang="en-US" sz="4800" dirty="0" err="1">
                <a:latin typeface="UVN Cat Bien" panose="02090603050305020704" pitchFamily="18" charset="0"/>
              </a:rPr>
              <a:t>một</a:t>
            </a:r>
            <a:r>
              <a:rPr lang="en-US" sz="4800" dirty="0">
                <a:latin typeface="UVN Cat Bien" panose="02090603050305020704" pitchFamily="18" charset="0"/>
              </a:rPr>
              <a:t> </a:t>
            </a:r>
            <a:r>
              <a:rPr lang="en-US" sz="4800" dirty="0" err="1">
                <a:latin typeface="UVN Cat Bien" panose="02090603050305020704" pitchFamily="18" charset="0"/>
              </a:rPr>
              <a:t>cột</a:t>
            </a:r>
            <a:r>
              <a:rPr lang="en-US" sz="4800" dirty="0">
                <a:latin typeface="UVN Cat Bien" panose="02090603050305020704" pitchFamily="18" charset="0"/>
              </a:rPr>
              <a:t> </a:t>
            </a:r>
            <a:r>
              <a:rPr lang="en-US" sz="4800" dirty="0" err="1">
                <a:latin typeface="UVN Cat Bien" panose="02090603050305020704" pitchFamily="18" charset="0"/>
              </a:rPr>
              <a:t>có</a:t>
            </a:r>
            <a:r>
              <a:rPr lang="en-US" sz="4800" dirty="0">
                <a:latin typeface="UVN Cat Bien" panose="02090603050305020704" pitchFamily="18" charset="0"/>
              </a:rPr>
              <a:t> </a:t>
            </a:r>
            <a:r>
              <a:rPr lang="en-US" sz="4800" dirty="0" err="1">
                <a:latin typeface="UVN Cat Bien" panose="02090603050305020704" pitchFamily="18" charset="0"/>
              </a:rPr>
              <a:t>tính</a:t>
            </a:r>
            <a:r>
              <a:rPr lang="en-US" sz="4800" dirty="0">
                <a:latin typeface="UVN Cat Bien" panose="02090603050305020704" pitchFamily="18" charset="0"/>
              </a:rPr>
              <a:t> </a:t>
            </a:r>
            <a:r>
              <a:rPr lang="en-US" sz="4800" dirty="0" err="1">
                <a:latin typeface="UVN Cat Bien" panose="02090603050305020704" pitchFamily="18" charset="0"/>
              </a:rPr>
              <a:t>chất</a:t>
            </a:r>
            <a:r>
              <a:rPr lang="en-US" sz="4800" dirty="0">
                <a:latin typeface="UVN Cat Bien" panose="02090603050305020704" pitchFamily="18" charset="0"/>
              </a:rPr>
              <a:t> </a:t>
            </a:r>
            <a:r>
              <a:rPr lang="en-US" sz="4800" dirty="0" err="1">
                <a:latin typeface="UVN Cat Bien" panose="02090603050305020704" pitchFamily="18" charset="0"/>
              </a:rPr>
              <a:t>gần</a:t>
            </a:r>
            <a:r>
              <a:rPr lang="en-US" sz="4800" dirty="0">
                <a:latin typeface="UVN Cat Bien" panose="02090603050305020704" pitchFamily="18" charset="0"/>
              </a:rPr>
              <a:t> </a:t>
            </a:r>
            <a:r>
              <a:rPr lang="en-US" sz="4800" dirty="0" err="1">
                <a:latin typeface="UVN Cat Bien" panose="02090603050305020704" pitchFamily="18" charset="0"/>
              </a:rPr>
              <a:t>giống</a:t>
            </a:r>
            <a:r>
              <a:rPr lang="en-US" sz="4800" dirty="0">
                <a:latin typeface="UVN Cat Bien" panose="02090603050305020704" pitchFamily="18" charset="0"/>
              </a:rPr>
              <a:t> </a:t>
            </a:r>
            <a:r>
              <a:rPr lang="en-US" sz="4800" dirty="0" err="1">
                <a:latin typeface="UVN Cat Bien" panose="02090603050305020704" pitchFamily="18" charset="0"/>
              </a:rPr>
              <a:t>nhau</a:t>
            </a:r>
            <a:endParaRPr lang="vi-VN" sz="4800" dirty="0"/>
          </a:p>
        </p:txBody>
      </p:sp>
    </p:spTree>
    <p:extLst>
      <p:ext uri="{BB962C8B-B14F-4D97-AF65-F5344CB8AC3E}">
        <p14:creationId xmlns:p14="http://schemas.microsoft.com/office/powerpoint/2010/main" val="4284865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a:solidFill>
                  <a:srgbClr val="FF0000"/>
                </a:solidFill>
                <a:latin typeface="Times New Roman" panose="02020603050405020304" pitchFamily="18" charset="0"/>
                <a:cs typeface="Times New Roman" panose="02020603050405020304" pitchFamily="18" charset="0"/>
              </a:rPr>
              <a:t>Tìm hiểu thêm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966" y="1685268"/>
            <a:ext cx="7895064" cy="4537113"/>
          </a:xfrm>
          <a:prstGeom prst="rect">
            <a:avLst/>
          </a:prstGeom>
        </p:spPr>
      </p:pic>
    </p:spTree>
    <p:extLst>
      <p:ext uri="{BB962C8B-B14F-4D97-AF65-F5344CB8AC3E}">
        <p14:creationId xmlns:p14="http://schemas.microsoft.com/office/powerpoint/2010/main" val="3462850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hidden="1"/>
          <p:cNvSpPr>
            <a:spLocks noGrp="1"/>
          </p:cNvSpPr>
          <p:nvPr>
            <p:ph type="title"/>
          </p:nvPr>
        </p:nvSpPr>
        <p:spPr/>
        <p:txBody>
          <a:bodyPr/>
          <a:lstStyle/>
          <a:p>
            <a:endParaRPr lang="en-US" altLang="en-US"/>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EF1C7"/>
          </a:solidFill>
          <a:ln>
            <a:noFill/>
          </a:ln>
        </p:spPr>
      </p:pic>
    </p:spTree>
    <p:extLst>
      <p:ext uri="{BB962C8B-B14F-4D97-AF65-F5344CB8AC3E}">
        <p14:creationId xmlns:p14="http://schemas.microsoft.com/office/powerpoint/2010/main" val="161902868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hidden="1"/>
          <p:cNvSpPr>
            <a:spLocks noGrp="1"/>
          </p:cNvSpPr>
          <p:nvPr>
            <p:ph type="title"/>
          </p:nvPr>
        </p:nvSpPr>
        <p:spPr/>
        <p:txBody>
          <a:bodyPr/>
          <a:lstStyle/>
          <a:p>
            <a:endParaRPr lang="en-US" altLang="en-US"/>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4692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hidden="1"/>
          <p:cNvSpPr>
            <a:spLocks noGrp="1"/>
          </p:cNvSpPr>
          <p:nvPr>
            <p:ph type="title"/>
          </p:nvPr>
        </p:nvSpPr>
        <p:spPr/>
        <p:txBody>
          <a:bodyPr/>
          <a:lstStyle/>
          <a:p>
            <a:r>
              <a:rPr lang="en-US" altLang="en-US" sz="4000"/>
              <a:t>SỰ HÌNH THÀNH CÁC NGUYÊN TỐ HÓA HỌC</a:t>
            </a:r>
          </a:p>
        </p:txBody>
      </p:sp>
      <p:pic>
        <p:nvPicPr>
          <p:cNvPr id="296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ChangeArrowheads="1"/>
          </p:cNvSpPr>
          <p:nvPr/>
        </p:nvSpPr>
        <p:spPr bwMode="auto">
          <a:xfrm>
            <a:off x="1524000" y="5562601"/>
            <a:ext cx="6884988" cy="4619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000000"/>
                </a:solidFill>
              </a:rPr>
              <a:t>https://www.youtube.com/watch?v=o301G-I8_Vw</a:t>
            </a:r>
          </a:p>
        </p:txBody>
      </p:sp>
      <p:sp>
        <p:nvSpPr>
          <p:cNvPr id="29701" name="Rectangle 4"/>
          <p:cNvSpPr>
            <a:spLocks noChangeArrowheads="1"/>
          </p:cNvSpPr>
          <p:nvPr/>
        </p:nvSpPr>
        <p:spPr bwMode="auto">
          <a:xfrm>
            <a:off x="1524000" y="6027738"/>
            <a:ext cx="7772400" cy="8302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000000"/>
                </a:solidFill>
              </a:rPr>
              <a:t>https://www.facebook.com/vatlyhoahocsinhhoc/videos/2338447043138261/</a:t>
            </a:r>
          </a:p>
        </p:txBody>
      </p:sp>
      <p:pic>
        <p:nvPicPr>
          <p:cNvPr id="2" name="y2mate.com - Lịch sử bảng tuần hoàn  có thuyết minh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999" cy="6858000"/>
          </a:xfrm>
          <a:prstGeom prst="rect">
            <a:avLst/>
          </a:prstGeom>
        </p:spPr>
      </p:pic>
    </p:spTree>
    <p:extLst>
      <p:ext uri="{BB962C8B-B14F-4D97-AF65-F5344CB8AC3E}">
        <p14:creationId xmlns:p14="http://schemas.microsoft.com/office/powerpoint/2010/main" val="179594791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524000" y="1246189"/>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349250"/>
            <a:ext cx="76962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2895600" y="5973764"/>
            <a:ext cx="64008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200" b="1">
                <a:solidFill>
                  <a:srgbClr val="E8F545"/>
                </a:solidFill>
              </a:rPr>
              <a:t>Bảng phân loại tuần hoàn </a:t>
            </a:r>
            <a:r>
              <a:rPr lang="en-US" altLang="en-US" sz="2200" b="1">
                <a:solidFill>
                  <a:srgbClr val="CCFF33"/>
                </a:solidFill>
              </a:rPr>
              <a:t>( </a:t>
            </a:r>
            <a:r>
              <a:rPr lang="en-US" altLang="en-US" sz="2200" b="1" i="1">
                <a:solidFill>
                  <a:srgbClr val="CCFF33"/>
                </a:solidFill>
              </a:rPr>
              <a:t>dạng bảng ngắn</a:t>
            </a:r>
            <a:r>
              <a:rPr lang="en-US" altLang="en-US" sz="2200" b="1">
                <a:solidFill>
                  <a:srgbClr val="CCFF33"/>
                </a:solidFill>
              </a:rPr>
              <a:t> )</a:t>
            </a:r>
          </a:p>
        </p:txBody>
      </p:sp>
    </p:spTree>
    <p:extLst>
      <p:ext uri="{BB962C8B-B14F-4D97-AF65-F5344CB8AC3E}">
        <p14:creationId xmlns:p14="http://schemas.microsoft.com/office/powerpoint/2010/main" val="767704969"/>
      </p:ext>
    </p:extLst>
  </p:cSld>
  <p:clrMapOvr>
    <a:masterClrMapping/>
  </p:clrMapOvr>
  <p:transition spd="slow">
    <p:diamond/>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strips(downRight)">
                                      <p:cBhvr>
                                        <p:cTn id="7" dur="3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963863" y="5943600"/>
            <a:ext cx="6324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200" b="1">
                <a:solidFill>
                  <a:srgbClr val="66FF33"/>
                </a:solidFill>
              </a:rPr>
              <a:t>Bảng phân loại tuần hoàn ( </a:t>
            </a:r>
            <a:r>
              <a:rPr lang="en-US" altLang="en-US" sz="2200" b="1" i="1">
                <a:solidFill>
                  <a:srgbClr val="66FF33"/>
                </a:solidFill>
              </a:rPr>
              <a:t>dạng bảng dài</a:t>
            </a:r>
            <a:r>
              <a:rPr lang="en-US" altLang="en-US" sz="2200" b="1">
                <a:solidFill>
                  <a:srgbClr val="66FF33"/>
                </a:solidFill>
              </a:rPr>
              <a:t> )</a:t>
            </a:r>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0" y="504826"/>
            <a:ext cx="86106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AutoShape 4">
            <a:hlinkClick r:id="rId5" action="ppaction://hlinksldjump"/>
          </p:cNvPr>
          <p:cNvSpPr>
            <a:spLocks noChangeArrowheads="1"/>
          </p:cNvSpPr>
          <p:nvPr/>
        </p:nvSpPr>
        <p:spPr bwMode="auto">
          <a:xfrm>
            <a:off x="10287000" y="6477000"/>
            <a:ext cx="381000" cy="381000"/>
          </a:xfrm>
          <a:prstGeom prst="smileyFace">
            <a:avLst>
              <a:gd name="adj" fmla="val 4653"/>
            </a:avLst>
          </a:prstGeom>
          <a:solidFill>
            <a:srgbClr val="FF9966"/>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983663971"/>
      </p:ext>
    </p:extLst>
  </p:cSld>
  <p:clrMapOvr>
    <a:masterClrMapping/>
  </p:clrMapOvr>
  <p:transition spd="slow">
    <p:split orient="vert"/>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strips(downRight)">
                                      <p:cBhvr>
                                        <p:cTn id="7" dur="30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hidden="1"/>
          <p:cNvSpPr>
            <a:spLocks noGrp="1"/>
          </p:cNvSpPr>
          <p:nvPr>
            <p:ph type="title"/>
          </p:nvPr>
        </p:nvSpPr>
        <p:spPr/>
        <p:txBody>
          <a:bodyPr/>
          <a:lstStyle/>
          <a:p>
            <a:endParaRPr lang="en-US" altLang="en-US"/>
          </a:p>
        </p:txBody>
      </p:sp>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858423"/>
      </p:ext>
    </p:extLst>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817688" y="244476"/>
            <a:ext cx="8850312" cy="7604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prstClr val="black"/>
                </a:solidFill>
                <a:latin typeface="Times New Roman" panose="02020603050405020304" pitchFamily="18" charset="0"/>
                <a:cs typeface="Times New Roman" panose="02020603050405020304" pitchFamily="18" charset="0"/>
              </a:rPr>
              <a:t>NGUYÊN TẮC SẮP XẾP CÁC NGUYÊN TỐ </a:t>
            </a:r>
          </a:p>
        </p:txBody>
      </p:sp>
      <p:sp>
        <p:nvSpPr>
          <p:cNvPr id="4" name="Rounded Rectangle 3"/>
          <p:cNvSpPr/>
          <p:nvPr/>
        </p:nvSpPr>
        <p:spPr>
          <a:xfrm>
            <a:off x="2005014" y="1600200"/>
            <a:ext cx="8307387" cy="1220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tắc</a:t>
            </a:r>
            <a:r>
              <a:rPr lang="en-US" sz="2800" b="1" dirty="0">
                <a:solidFill>
                  <a:prstClr val="white"/>
                </a:solidFill>
                <a:latin typeface="Times New Roman" panose="02020603050405020304" pitchFamily="18" charset="0"/>
                <a:cs typeface="Times New Roman" panose="02020603050405020304" pitchFamily="18" charset="0"/>
              </a:rPr>
              <a:t> 1.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tố</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được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sắp</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xếp</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theo</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chiều</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tăng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dần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của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điện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tích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hạt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tử</a:t>
            </a:r>
            <a:r>
              <a:rPr lang="en-US" sz="2800" b="1" dirty="0">
                <a:solidFill>
                  <a:prstClr val="white"/>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005014" y="3444876"/>
            <a:ext cx="8307387" cy="1285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tắc</a:t>
            </a:r>
            <a:r>
              <a:rPr lang="en-US" sz="2800" b="1" dirty="0">
                <a:solidFill>
                  <a:prstClr val="white"/>
                </a:solidFill>
                <a:latin typeface="Times New Roman" panose="02020603050405020304" pitchFamily="18" charset="0"/>
                <a:cs typeface="Times New Roman" panose="02020603050405020304" pitchFamily="18" charset="0"/>
              </a:rPr>
              <a:t> 2.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tố</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có</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cùng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số</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lớp</a:t>
            </a:r>
            <a:r>
              <a:rPr lang="en-US" sz="2800" b="1" dirty="0">
                <a:solidFill>
                  <a:srgbClr val="FFFF00"/>
                </a:solidFill>
                <a:latin typeface="Times New Roman" panose="02020603050405020304" pitchFamily="18" charset="0"/>
                <a:cs typeface="Times New Roman" panose="02020603050405020304" pitchFamily="18" charset="0"/>
              </a:rPr>
              <a:t> electron </a:t>
            </a:r>
            <a:r>
              <a:rPr lang="en-US" sz="2800" b="1" dirty="0" err="1">
                <a:solidFill>
                  <a:prstClr val="white"/>
                </a:solidFill>
                <a:latin typeface="Times New Roman" panose="02020603050405020304" pitchFamily="18" charset="0"/>
                <a:cs typeface="Times New Roman" panose="02020603050405020304" pitchFamily="18" charset="0"/>
              </a:rPr>
              <a:t>trong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tử</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được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xếp</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thành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một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hàng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gọi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kì</a:t>
            </a:r>
            <a:r>
              <a:rPr lang="en-US" sz="2800" b="1" dirty="0">
                <a:solidFill>
                  <a:srgbClr val="FFFF00"/>
                </a:solidFill>
                <a:latin typeface="Times New Roman" panose="02020603050405020304" pitchFamily="18" charset="0"/>
                <a:cs typeface="Times New Roman" panose="02020603050405020304" pitchFamily="18" charset="0"/>
              </a:rPr>
              <a:t>.</a:t>
            </a:r>
          </a:p>
        </p:txBody>
      </p:sp>
      <p:sp>
        <p:nvSpPr>
          <p:cNvPr id="8" name="Rounded Rectangle 7"/>
          <p:cNvSpPr/>
          <p:nvPr/>
        </p:nvSpPr>
        <p:spPr>
          <a:xfrm>
            <a:off x="2005013" y="5283200"/>
            <a:ext cx="8443912" cy="134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tắc</a:t>
            </a:r>
            <a:r>
              <a:rPr lang="en-US" sz="2800" b="1" dirty="0">
                <a:solidFill>
                  <a:prstClr val="white"/>
                </a:solidFill>
                <a:latin typeface="Times New Roman" panose="02020603050405020304" pitchFamily="18" charset="0"/>
                <a:cs typeface="Times New Roman" panose="02020603050405020304" pitchFamily="18" charset="0"/>
              </a:rPr>
              <a:t> 3.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tố</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có</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số</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electron </a:t>
            </a:r>
            <a:r>
              <a:rPr lang="en-US" sz="2800" b="1" dirty="0" err="1">
                <a:solidFill>
                  <a:srgbClr val="FFFF00"/>
                </a:solidFill>
                <a:latin typeface="Times New Roman" panose="02020603050405020304" pitchFamily="18" charset="0"/>
                <a:cs typeface="Times New Roman" panose="02020603050405020304" pitchFamily="18" charset="0"/>
              </a:rPr>
              <a:t>hóa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trị</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trong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tử</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như</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nhau</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được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xếp</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thành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một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cột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gọi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nhóm</a:t>
            </a:r>
            <a:r>
              <a:rPr lang="en-US" sz="2800" b="1" dirty="0">
                <a:solidFill>
                  <a:prstClr val="white"/>
                </a:solidFill>
                <a:latin typeface="Times New Roman" panose="02020603050405020304" pitchFamily="18" charset="0"/>
                <a:cs typeface="Times New Roman" panose="02020603050405020304" pitchFamily="18" charset="0"/>
              </a:rPr>
              <a:t>.</a:t>
            </a:r>
          </a:p>
        </p:txBody>
      </p:sp>
      <p:sp>
        <p:nvSpPr>
          <p:cNvPr id="3" name="Down Arrow 2"/>
          <p:cNvSpPr/>
          <p:nvPr/>
        </p:nvSpPr>
        <p:spPr>
          <a:xfrm>
            <a:off x="7099301" y="2820989"/>
            <a:ext cx="536575" cy="623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 name="Down Arrow 5"/>
          <p:cNvSpPr/>
          <p:nvPr/>
        </p:nvSpPr>
        <p:spPr>
          <a:xfrm>
            <a:off x="7202488" y="4730750"/>
            <a:ext cx="576262" cy="552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Tree>
    <p:extLst>
      <p:ext uri="{BB962C8B-B14F-4D97-AF65-F5344CB8AC3E}">
        <p14:creationId xmlns:p14="http://schemas.microsoft.com/office/powerpoint/2010/main" val="956949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P spid="5" grpId="0" animBg="1"/>
      <p:bldP spid="8" grpId="0" animBg="1"/>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hidden="1"/>
          <p:cNvSpPr>
            <a:spLocks noGrp="1"/>
          </p:cNvSpPr>
          <p:nvPr>
            <p:ph type="title"/>
          </p:nvPr>
        </p:nvSpPr>
        <p:spPr/>
        <p:txBody>
          <a:bodyPr/>
          <a:lstStyle/>
          <a:p>
            <a:pPr eaLnBrk="1" hangingPunct="1"/>
            <a:endParaRPr lang="en-US" altLang="en-US"/>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511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5573F76-7FAC-42F4-A6EC-4968FDC6282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A97E1A8-32D3-470A-A49E-7D864D94B46B}"/>
              </a:ext>
            </a:extLst>
          </p:cNvPr>
          <p:cNvPicPr/>
          <p:nvPr/>
        </p:nvPicPr>
        <p:blipFill>
          <a:blip r:embed="rId3"/>
          <a:stretch>
            <a:fillRect/>
          </a:stretch>
        </p:blipFill>
        <p:spPr>
          <a:xfrm>
            <a:off x="0" y="0"/>
            <a:ext cx="12192000" cy="6660859"/>
          </a:xfrm>
          <a:prstGeom prst="rect">
            <a:avLst/>
          </a:prstGeom>
        </p:spPr>
      </p:pic>
    </p:spTree>
    <p:extLst>
      <p:ext uri="{BB962C8B-B14F-4D97-AF65-F5344CB8AC3E}">
        <p14:creationId xmlns:p14="http://schemas.microsoft.com/office/powerpoint/2010/main" val="2987435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BB6216-743C-7C0F-DA56-ABF05BB30307}"/>
              </a:ext>
            </a:extLst>
          </p:cNvPr>
          <p:cNvPicPr>
            <a:picLocks noChangeAspect="1"/>
          </p:cNvPicPr>
          <p:nvPr/>
        </p:nvPicPr>
        <p:blipFill>
          <a:blip r:embed="rId2"/>
          <a:stretch>
            <a:fillRect/>
          </a:stretch>
        </p:blipFill>
        <p:spPr>
          <a:xfrm>
            <a:off x="84614" y="0"/>
            <a:ext cx="12022772" cy="6858000"/>
          </a:xfrm>
          <a:prstGeom prst="rect">
            <a:avLst/>
          </a:prstGeom>
        </p:spPr>
      </p:pic>
    </p:spTree>
    <p:extLst>
      <p:ext uri="{BB962C8B-B14F-4D97-AF65-F5344CB8AC3E}">
        <p14:creationId xmlns:p14="http://schemas.microsoft.com/office/powerpoint/2010/main" val="4067293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descr="Picture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097559">
            <a:off x="2133601" y="1371600"/>
            <a:ext cx="1668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Text Box 7"/>
          <p:cNvSpPr txBox="1">
            <a:spLocks noChangeArrowheads="1"/>
          </p:cNvSpPr>
          <p:nvPr/>
        </p:nvSpPr>
        <p:spPr bwMode="auto">
          <a:xfrm rot="20926819">
            <a:off x="3057676" y="3124772"/>
            <a:ext cx="701601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5400" dirty="0" err="1">
                <a:solidFill>
                  <a:srgbClr val="3333FF"/>
                </a:solidFill>
                <a:latin typeface="VNI-Thufap2" pitchFamily="2" charset="0"/>
              </a:rPr>
              <a:t>Chúc</a:t>
            </a:r>
            <a:r>
              <a:rPr lang="en-US" altLang="en-US" sz="5400" dirty="0">
                <a:solidFill>
                  <a:srgbClr val="3333FF"/>
                </a:solidFill>
                <a:latin typeface="VNI-Thufap2" pitchFamily="2" charset="0"/>
              </a:rPr>
              <a:t> </a:t>
            </a:r>
            <a:r>
              <a:rPr lang="en-US" altLang="en-US" sz="5400" dirty="0" err="1">
                <a:solidFill>
                  <a:srgbClr val="3333FF"/>
                </a:solidFill>
                <a:latin typeface="VNI-Thufap2" pitchFamily="2" charset="0"/>
              </a:rPr>
              <a:t>các</a:t>
            </a:r>
            <a:r>
              <a:rPr lang="en-US" altLang="en-US" sz="5400" dirty="0">
                <a:solidFill>
                  <a:srgbClr val="3333FF"/>
                </a:solidFill>
                <a:latin typeface="VNI-Thufap2" pitchFamily="2" charset="0"/>
              </a:rPr>
              <a:t> </a:t>
            </a:r>
            <a:r>
              <a:rPr lang="en-US" altLang="en-US" sz="5400" dirty="0" err="1">
                <a:solidFill>
                  <a:srgbClr val="3333FF"/>
                </a:solidFill>
                <a:latin typeface="VNI-Thufap2" pitchFamily="2" charset="0"/>
              </a:rPr>
              <a:t>em</a:t>
            </a:r>
            <a:r>
              <a:rPr lang="en-US" altLang="en-US" sz="5400" dirty="0">
                <a:solidFill>
                  <a:srgbClr val="3333FF"/>
                </a:solidFill>
                <a:latin typeface="VNI-Thufap2" pitchFamily="2" charset="0"/>
              </a:rPr>
              <a:t> </a:t>
            </a:r>
            <a:r>
              <a:rPr lang="en-US" altLang="en-US" sz="5400" dirty="0" err="1">
                <a:solidFill>
                  <a:srgbClr val="3333FF"/>
                </a:solidFill>
                <a:latin typeface="VNI-Thufap2" pitchFamily="2" charset="0"/>
              </a:rPr>
              <a:t>học</a:t>
            </a:r>
            <a:r>
              <a:rPr lang="en-US" altLang="en-US" sz="5400" dirty="0">
                <a:solidFill>
                  <a:srgbClr val="3333FF"/>
                </a:solidFill>
                <a:latin typeface="VNI-Thufap2" pitchFamily="2" charset="0"/>
              </a:rPr>
              <a:t> </a:t>
            </a:r>
            <a:r>
              <a:rPr lang="en-US" altLang="en-US" sz="5400" dirty="0" err="1">
                <a:solidFill>
                  <a:srgbClr val="3333FF"/>
                </a:solidFill>
                <a:latin typeface="VNI-Thufap2" pitchFamily="2" charset="0"/>
              </a:rPr>
              <a:t>tốt</a:t>
            </a:r>
            <a:endParaRPr lang="en-US" altLang="en-US" sz="5400" dirty="0">
              <a:solidFill>
                <a:srgbClr val="3333FF"/>
              </a:solidFill>
              <a:latin typeface="VNI-Thufap2" pitchFamily="2" charset="0"/>
            </a:endParaRPr>
          </a:p>
        </p:txBody>
      </p:sp>
    </p:spTree>
    <p:extLst>
      <p:ext uri="{BB962C8B-B14F-4D97-AF65-F5344CB8AC3E}">
        <p14:creationId xmlns:p14="http://schemas.microsoft.com/office/powerpoint/2010/main" val="315865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afterEffect">
                                  <p:stCondLst>
                                    <p:cond delay="0"/>
                                  </p:stCondLst>
                                  <p:iterate type="lt">
                                    <p:tmPct val="10000"/>
                                  </p:iterate>
                                  <p:childTnLst>
                                    <p:animClr clrSpc="hsl" dir="cw">
                                      <p:cBhvr override="childStyle">
                                        <p:cTn id="6" dur="500" fill="hold"/>
                                        <p:tgtEl>
                                          <p:spTgt spid="107527"/>
                                        </p:tgtEl>
                                        <p:attrNameLst>
                                          <p:attrName>style.color</p:attrName>
                                        </p:attrNameLst>
                                      </p:cBhvr>
                                      <p:by>
                                        <p:hsl h="-7200000" s="0" l="0"/>
                                      </p:by>
                                    </p:animClr>
                                    <p:animClr clrSpc="hsl" dir="cw">
                                      <p:cBhvr>
                                        <p:cTn id="7" dur="500" fill="hold"/>
                                        <p:tgtEl>
                                          <p:spTgt spid="107527"/>
                                        </p:tgtEl>
                                        <p:attrNameLst>
                                          <p:attrName>fillcolor</p:attrName>
                                        </p:attrNameLst>
                                      </p:cBhvr>
                                      <p:by>
                                        <p:hsl h="-7200000" s="0" l="0"/>
                                      </p:by>
                                    </p:animClr>
                                    <p:animClr clrSpc="hsl" dir="cw">
                                      <p:cBhvr>
                                        <p:cTn id="8" dur="500" fill="hold"/>
                                        <p:tgtEl>
                                          <p:spTgt spid="107527"/>
                                        </p:tgtEl>
                                        <p:attrNameLst>
                                          <p:attrName>stroke.color</p:attrName>
                                        </p:attrNameLst>
                                      </p:cBhvr>
                                      <p:by>
                                        <p:hsl h="-7200000" s="0" l="0"/>
                                      </p:by>
                                    </p:animClr>
                                    <p:set>
                                      <p:cBhvr>
                                        <p:cTn id="9" dur="500" fill="hold"/>
                                        <p:tgtEl>
                                          <p:spTgt spid="1075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8C6E89-E5EE-4E4C-BA4D-293C6C350C6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2F358E0-3E82-41BC-A934-18EBA4FB4672}"/>
              </a:ext>
            </a:extLst>
          </p:cNvPr>
          <p:cNvPicPr/>
          <p:nvPr/>
        </p:nvPicPr>
        <p:blipFill>
          <a:blip r:embed="rId3"/>
          <a:stretch>
            <a:fillRect/>
          </a:stretch>
        </p:blipFill>
        <p:spPr>
          <a:xfrm>
            <a:off x="0" y="0"/>
            <a:ext cx="12192000" cy="6858000"/>
          </a:xfrm>
          <a:prstGeom prst="rect">
            <a:avLst/>
          </a:prstGeom>
        </p:spPr>
      </p:pic>
      <p:sp>
        <p:nvSpPr>
          <p:cNvPr id="4" name="Oval 3"/>
          <p:cNvSpPr/>
          <p:nvPr/>
        </p:nvSpPr>
        <p:spPr>
          <a:xfrm>
            <a:off x="4859867" y="2692400"/>
            <a:ext cx="7620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11</a:t>
            </a:r>
          </a:p>
        </p:txBody>
      </p:sp>
      <p:sp>
        <p:nvSpPr>
          <p:cNvPr id="5" name="Oval 4"/>
          <p:cNvSpPr/>
          <p:nvPr/>
        </p:nvSpPr>
        <p:spPr>
          <a:xfrm>
            <a:off x="9245600" y="3429000"/>
            <a:ext cx="7620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7</a:t>
            </a:r>
          </a:p>
        </p:txBody>
      </p:sp>
    </p:spTree>
    <p:extLst>
      <p:ext uri="{BB962C8B-B14F-4D97-AF65-F5344CB8AC3E}">
        <p14:creationId xmlns:p14="http://schemas.microsoft.com/office/powerpoint/2010/main" val="3076485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1C2948-B939-4293-AC9E-A2AD1495FD16}"/>
              </a:ext>
            </a:extLst>
          </p:cNvPr>
          <p:cNvSpPr>
            <a:spLocks noGrp="1"/>
          </p:cNvSpPr>
          <p:nvPr>
            <p:ph type="title"/>
          </p:nvPr>
        </p:nvSpPr>
        <p:spPr/>
        <p:txBody>
          <a:bodyPr/>
          <a:lstStyle/>
          <a:p>
            <a:pPr defTabSz="1219170">
              <a:defRPr/>
            </a:pPr>
            <a:r>
              <a:rPr lang="en-US" altLang="zh-CN" sz="4800" b="1">
                <a:solidFill>
                  <a:srgbClr val="C00000"/>
                </a:solidFill>
                <a:latin typeface="Arial" panose="020B0604020202020204" pitchFamily="34" charset="0"/>
                <a:cs typeface="Arial" panose="020B0604020202020204" pitchFamily="34" charset="0"/>
                <a:sym typeface="+mn-lt"/>
              </a:rPr>
              <a:t>NỘI DUNG BÀI HỌC</a:t>
            </a:r>
            <a:endParaRPr lang="zh-CN" altLang="en-US" sz="4800" b="1" dirty="0">
              <a:solidFill>
                <a:srgbClr val="C00000"/>
              </a:solidFill>
              <a:latin typeface="Arial" panose="020B0604020202020204" pitchFamily="34" charset="0"/>
              <a:cs typeface="Arial" panose="020B0604020202020204" pitchFamily="34" charset="0"/>
              <a:sym typeface="+mn-lt"/>
            </a:endParaRPr>
          </a:p>
        </p:txBody>
      </p:sp>
      <p:graphicFrame>
        <p:nvGraphicFramePr>
          <p:cNvPr id="5" name="Object 4">
            <a:extLst>
              <a:ext uri="{FF2B5EF4-FFF2-40B4-BE49-F238E27FC236}">
                <a16:creationId xmlns:a16="http://schemas.microsoft.com/office/drawing/2014/main" id="{6DCD7D49-0F47-3ED9-655E-0B91B75A6FD0}"/>
              </a:ext>
            </a:extLst>
          </p:cNvPr>
          <p:cNvGraphicFramePr>
            <a:graphicFrameLocks noChangeAspect="1"/>
          </p:cNvGraphicFramePr>
          <p:nvPr>
            <p:extLst>
              <p:ext uri="{D42A27DB-BD31-4B8C-83A1-F6EECF244321}">
                <p14:modId xmlns:p14="http://schemas.microsoft.com/office/powerpoint/2010/main" val="257118301"/>
              </p:ext>
            </p:extLst>
          </p:nvPr>
        </p:nvGraphicFramePr>
        <p:xfrm>
          <a:off x="0" y="0"/>
          <a:ext cx="12285164" cy="6858000"/>
        </p:xfrm>
        <a:graphic>
          <a:graphicData uri="http://schemas.openxmlformats.org/presentationml/2006/ole">
            <mc:AlternateContent xmlns:mc="http://schemas.openxmlformats.org/markup-compatibility/2006">
              <mc:Choice xmlns:v="urn:schemas-microsoft-com:vml" Requires="v">
                <p:oleObj name="Bitmap Image" r:id="rId3" imgW="9745920" imgH="5440680" progId="Paint.Picture">
                  <p:embed/>
                </p:oleObj>
              </mc:Choice>
              <mc:Fallback>
                <p:oleObj name="Bitmap Image" r:id="rId3" imgW="9745920" imgH="5440680" progId="Paint.Picture">
                  <p:embed/>
                  <p:pic>
                    <p:nvPicPr>
                      <p:cNvPr id="0" name=""/>
                      <p:cNvPicPr/>
                      <p:nvPr/>
                    </p:nvPicPr>
                    <p:blipFill>
                      <a:blip r:embed="rId4"/>
                      <a:stretch>
                        <a:fillRect/>
                      </a:stretch>
                    </p:blipFill>
                    <p:spPr>
                      <a:xfrm>
                        <a:off x="0" y="0"/>
                        <a:ext cx="12285164" cy="6858000"/>
                      </a:xfrm>
                      <a:prstGeom prst="rect">
                        <a:avLst/>
                      </a:prstGeom>
                    </p:spPr>
                  </p:pic>
                </p:oleObj>
              </mc:Fallback>
            </mc:AlternateContent>
          </a:graphicData>
        </a:graphic>
      </p:graphicFrame>
    </p:spTree>
    <p:extLst>
      <p:ext uri="{BB962C8B-B14F-4D97-AF65-F5344CB8AC3E}">
        <p14:creationId xmlns:p14="http://schemas.microsoft.com/office/powerpoint/2010/main" val="680064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127814-2236-469A-BE3F-0B4D62480BA1}"/>
              </a:ext>
            </a:extLst>
          </p:cNvPr>
          <p:cNvSpPr>
            <a:spLocks noGrp="1"/>
          </p:cNvSpPr>
          <p:nvPr>
            <p:ph type="title"/>
          </p:nvPr>
        </p:nvSpPr>
        <p:spPr/>
        <p:txBody>
          <a:bodyPr/>
          <a:lstStyle/>
          <a:p>
            <a:pPr>
              <a:spcBef>
                <a:spcPts val="0"/>
              </a:spcBef>
              <a:spcAft>
                <a:spcPts val="0"/>
              </a:spcAft>
            </a:pPr>
            <a:r>
              <a:rPr lang="vi-VN" sz="18400">
                <a:solidFill>
                  <a:srgbClr val="00B0F0"/>
                </a:solidFill>
                <a:latin typeface="+mn-lt"/>
              </a:rPr>
              <a:t>I.</a:t>
            </a:r>
            <a:endParaRPr lang="vi-VN" sz="18400" dirty="0">
              <a:solidFill>
                <a:srgbClr val="00B0F0"/>
              </a:solidFill>
              <a:latin typeface="+mn-lt"/>
            </a:endParaRPr>
          </a:p>
        </p:txBody>
      </p:sp>
      <p:pic>
        <p:nvPicPr>
          <p:cNvPr id="3" name="Picture 2">
            <a:extLst>
              <a:ext uri="{FF2B5EF4-FFF2-40B4-BE49-F238E27FC236}">
                <a16:creationId xmlns:a16="http://schemas.microsoft.com/office/drawing/2014/main" id="{BF6740FD-4360-4F88-A48A-28404528ECD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9493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463272"/>
            <a:ext cx="10731500" cy="1143000"/>
          </a:xfrm>
        </p:spPr>
        <p:txBody>
          <a:bodyPr/>
          <a:lstStyle/>
          <a:p>
            <a:r>
              <a:rPr lang="en-US" sz="6600" b="1" dirty="0">
                <a:solidFill>
                  <a:srgbClr val="FF0000"/>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Cho bi</a:t>
            </a:r>
            <a:r>
              <a:rPr lang="en-US" sz="3600" dirty="0">
                <a:latin typeface="Times New Roman" panose="02020603050405020304" pitchFamily="18" charset="0"/>
                <a:cs typeface="Times New Roman" panose="02020603050405020304" pitchFamily="18" charset="0"/>
              </a:rPr>
              <a:t>ế</a:t>
            </a:r>
            <a:r>
              <a:rPr lang="vi-VN" sz="3600" dirty="0">
                <a:latin typeface="Times New Roman" panose="02020603050405020304" pitchFamily="18" charset="0"/>
                <a:cs typeface="Times New Roman" panose="02020603050405020304" pitchFamily="18" charset="0"/>
              </a:rPr>
              <a:t>t </a:t>
            </a:r>
            <a:r>
              <a:rPr lang="en-US" sz="3600" dirty="0">
                <a:latin typeface="Times New Roman" panose="02020603050405020304" pitchFamily="18" charset="0"/>
                <a:cs typeface="Times New Roman" panose="02020603050405020304" pitchFamily="18" charset="0"/>
              </a:rPr>
              <a:t>số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ệ</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tích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hạt</a:t>
            </a:r>
            <a:r>
              <a:rPr lang="vi-VN" sz="3600" dirty="0">
                <a:latin typeface="Times New Roman" panose="02020603050405020304" pitchFamily="18" charset="0"/>
                <a:cs typeface="Times New Roman" panose="02020603050405020304" pitchFamily="18" charset="0"/>
              </a:rPr>
              <a:t> nhân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m</a:t>
            </a:r>
            <a:r>
              <a:rPr lang="en-US" sz="3600" dirty="0">
                <a:latin typeface="Times New Roman" panose="02020603050405020304" pitchFamily="18" charset="0"/>
                <a:cs typeface="Times New Roman" panose="02020603050405020304" pitchFamily="18" charset="0"/>
              </a:rPr>
              <a:t>ỗ</a:t>
            </a:r>
            <a:r>
              <a:rPr lang="vi-VN" sz="3600" dirty="0">
                <a:latin typeface="Times New Roman" panose="02020603050405020304" pitchFamily="18" charset="0"/>
                <a:cs typeface="Times New Roman" panose="02020603050405020304" pitchFamily="18" charset="0"/>
              </a:rPr>
              <a:t>i nguyên </a:t>
            </a:r>
            <a:r>
              <a:rPr lang="vi-VN" sz="3600" dirty="0" err="1">
                <a:latin typeface="Times New Roman" panose="02020603050405020304" pitchFamily="18" charset="0"/>
                <a:cs typeface="Times New Roman" panose="02020603050405020304" pitchFamily="18" charset="0"/>
              </a:rPr>
              <a:t>tử</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a:t>
            </a:r>
            <a:r>
              <a:rPr lang="vi-VN" sz="3600" dirty="0">
                <a:latin typeface="Times New Roman" panose="02020603050405020304" pitchFamily="18" charset="0"/>
                <a:cs typeface="Times New Roman" panose="02020603050405020304" pitchFamily="18" charset="0"/>
              </a:rPr>
              <a:t>, Si, </a:t>
            </a:r>
            <a:r>
              <a:rPr lang="en-US" sz="3600" dirty="0">
                <a:latin typeface="Times New Roman" panose="02020603050405020304" pitchFamily="18" charset="0"/>
                <a:cs typeface="Times New Roman" panose="02020603050405020304" pitchFamily="18" charset="0"/>
              </a:rPr>
              <a:t>O</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P</a:t>
            </a:r>
            <a:r>
              <a:rPr lang="vi-VN" sz="3600" dirty="0">
                <a:latin typeface="Times New Roman" panose="02020603050405020304" pitchFamily="18" charset="0"/>
                <a:cs typeface="Times New Roman" panose="02020603050405020304" pitchFamily="18" charset="0"/>
              </a:rPr>
              <a:t>, N, </a:t>
            </a: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 l</a:t>
            </a:r>
            <a:r>
              <a:rPr lang="en-US" sz="3600" dirty="0">
                <a:latin typeface="Times New Roman" panose="02020603050405020304" pitchFamily="18" charset="0"/>
                <a:cs typeface="Times New Roman" panose="02020603050405020304" pitchFamily="18" charset="0"/>
              </a:rPr>
              <a:t>ầ</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lượt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là</a:t>
            </a:r>
            <a:r>
              <a:rPr lang="vi-VN" sz="3600" dirty="0">
                <a:latin typeface="Times New Roman" panose="02020603050405020304" pitchFamily="18" charset="0"/>
                <a:cs typeface="Times New Roman" panose="02020603050405020304" pitchFamily="18" charset="0"/>
              </a:rPr>
              <a:t> 6, 14, 8, 15, 7, 16. </a:t>
            </a:r>
            <a:r>
              <a:rPr lang="vi-VN" sz="3600" dirty="0" err="1">
                <a:latin typeface="Times New Roman" panose="02020603050405020304" pitchFamily="18" charset="0"/>
                <a:cs typeface="Times New Roman" panose="02020603050405020304" pitchFamily="18" charset="0"/>
              </a:rPr>
              <a:t>Hãy</a:t>
            </a:r>
            <a:r>
              <a:rPr lang="vi-VN" sz="3600" dirty="0">
                <a:latin typeface="Times New Roman" panose="02020603050405020304" pitchFamily="18" charset="0"/>
                <a:cs typeface="Times New Roman" panose="02020603050405020304" pitchFamily="18" charset="0"/>
              </a:rPr>
              <a:t> s</a:t>
            </a:r>
            <a:r>
              <a:rPr lang="en-US" sz="3600" dirty="0">
                <a:latin typeface="Times New Roman" panose="02020603050405020304" pitchFamily="18" charset="0"/>
                <a:cs typeface="Times New Roman" panose="02020603050405020304" pitchFamily="18" charset="0"/>
              </a:rPr>
              <a:t>ắ</a:t>
            </a:r>
            <a:r>
              <a:rPr lang="vi-VN" sz="3600" dirty="0">
                <a:latin typeface="Times New Roman" panose="02020603050405020304" pitchFamily="18" charset="0"/>
                <a:cs typeface="Times New Roman" panose="02020603050405020304" pitchFamily="18" charset="0"/>
              </a:rPr>
              <a:t>p x</a:t>
            </a:r>
            <a:r>
              <a:rPr lang="en-US" sz="3600" dirty="0">
                <a:latin typeface="Times New Roman" panose="02020603050405020304" pitchFamily="18" charset="0"/>
                <a:cs typeface="Times New Roman" panose="02020603050405020304" pitchFamily="18" charset="0"/>
              </a:rPr>
              <a:t>ế</a:t>
            </a:r>
            <a:r>
              <a:rPr lang="vi-VN" sz="3600" dirty="0">
                <a:latin typeface="Times New Roman" panose="02020603050405020304" pitchFamily="18" charset="0"/>
                <a:cs typeface="Times New Roman" panose="02020603050405020304" pitchFamily="18" charset="0"/>
              </a:rPr>
              <a:t>p </a:t>
            </a:r>
            <a:r>
              <a:rPr lang="vi-VN" sz="3600" dirty="0" err="1">
                <a:latin typeface="Times New Roman" panose="02020603050405020304" pitchFamily="18" charset="0"/>
                <a:cs typeface="Times New Roman" panose="02020603050405020304" pitchFamily="18" charset="0"/>
              </a:rPr>
              <a:t>các</a:t>
            </a:r>
            <a:r>
              <a:rPr lang="vi-VN" sz="3600" dirty="0">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a:t>
            </a:r>
            <a:r>
              <a:rPr lang="en-US" sz="3600" dirty="0" err="1">
                <a:latin typeface="Times New Roman" panose="02020603050405020304" pitchFamily="18" charset="0"/>
                <a:cs typeface="Times New Roman" panose="02020603050405020304" pitchFamily="18" charset="0"/>
              </a:rPr>
              <a:t>iều</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điện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tích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hạt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a:t>
            </a:r>
            <a:r>
              <a:rPr lang="en-US" sz="3600" dirty="0">
                <a:latin typeface="Times New Roman" panose="02020603050405020304" pitchFamily="18" charset="0"/>
                <a:cs typeface="Times New Roman" panose="02020603050405020304" pitchFamily="18" charset="0"/>
              </a:rPr>
              <a:t>â</a:t>
            </a:r>
            <a:r>
              <a:rPr lang="vi-VN" sz="3600" dirty="0">
                <a:latin typeface="Times New Roman" panose="02020603050405020304" pitchFamily="18" charset="0"/>
                <a:cs typeface="Times New Roman" panose="02020603050405020304" pitchFamily="18" charset="0"/>
              </a:rPr>
              <a:t>n t</a:t>
            </a:r>
            <a:r>
              <a:rPr lang="en-US" sz="3600" dirty="0">
                <a:latin typeface="Times New Roman" panose="02020603050405020304" pitchFamily="18" charset="0"/>
                <a:cs typeface="Times New Roman" panose="02020603050405020304" pitchFamily="18" charset="0"/>
              </a:rPr>
              <a:t>ă</a:t>
            </a:r>
            <a:r>
              <a:rPr lang="vi-VN" sz="3600" dirty="0" err="1">
                <a:latin typeface="Times New Roman" panose="02020603050405020304" pitchFamily="18" charset="0"/>
                <a:cs typeface="Times New Roman" panose="02020603050405020304" pitchFamily="18" charset="0"/>
              </a:rPr>
              <a:t>ng</a:t>
            </a:r>
            <a:r>
              <a:rPr lang="vi-VN" sz="3600" dirty="0">
                <a:latin typeface="Times New Roman" panose="02020603050405020304" pitchFamily="18" charset="0"/>
                <a:cs typeface="Times New Roman" panose="02020603050405020304" pitchFamily="18" charset="0"/>
              </a:rPr>
              <a:t> d</a:t>
            </a:r>
            <a:r>
              <a:rPr lang="en-US" sz="3600" dirty="0">
                <a:latin typeface="Times New Roman" panose="02020603050405020304" pitchFamily="18" charset="0"/>
                <a:cs typeface="Times New Roman" panose="02020603050405020304" pitchFamily="18" charset="0"/>
              </a:rPr>
              <a:t>ầ</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trái</a:t>
            </a:r>
            <a:r>
              <a:rPr lang="vi-VN" sz="3600" dirty="0">
                <a:latin typeface="Times New Roman" panose="02020603050405020304" pitchFamily="18" charset="0"/>
                <a:cs typeface="Times New Roman" panose="02020603050405020304" pitchFamily="18" charset="0"/>
              </a:rPr>
              <a:t> sang </a:t>
            </a:r>
            <a:r>
              <a:rPr lang="vi-VN" sz="3600" dirty="0" err="1">
                <a:latin typeface="Times New Roman" panose="02020603050405020304" pitchFamily="18" charset="0"/>
                <a:cs typeface="Times New Roman" panose="02020603050405020304" pitchFamily="18" charset="0"/>
              </a:rPr>
              <a:t>phải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trên </a:t>
            </a:r>
            <a:r>
              <a:rPr lang="vi-VN" sz="3600" dirty="0" err="1">
                <a:latin typeface="Times New Roman" panose="02020603050405020304" pitchFamily="18" charset="0"/>
                <a:cs typeface="Times New Roman" panose="02020603050405020304" pitchFamily="18" charset="0"/>
              </a:rPr>
              <a:t>xuống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dưới</a:t>
            </a:r>
            <a:r>
              <a:rPr lang="vi-VN" sz="36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dirty="0"/>
            </a:br>
            <a:endParaRPr lang="en-US" dirty="0"/>
          </a:p>
        </p:txBody>
      </p:sp>
      <p:graphicFrame>
        <p:nvGraphicFramePr>
          <p:cNvPr id="4" name="Table 3"/>
          <p:cNvGraphicFramePr>
            <a:graphicFrameLocks noGrp="1"/>
          </p:cNvGraphicFramePr>
          <p:nvPr/>
        </p:nvGraphicFramePr>
        <p:xfrm>
          <a:off x="3028951" y="3606272"/>
          <a:ext cx="5664198" cy="1218036"/>
        </p:xfrm>
        <a:graphic>
          <a:graphicData uri="http://schemas.openxmlformats.org/drawingml/2006/table">
            <a:tbl>
              <a:tblPr firstRow="1" bandRow="1">
                <a:tableStyleId>{5C22544A-7EE6-4342-B048-85BDC9FD1C3A}</a:tableStyleId>
              </a:tblPr>
              <a:tblGrid>
                <a:gridCol w="1888066">
                  <a:extLst>
                    <a:ext uri="{9D8B030D-6E8A-4147-A177-3AD203B41FA5}">
                      <a16:colId xmlns:a16="http://schemas.microsoft.com/office/drawing/2014/main" val="66848173"/>
                    </a:ext>
                  </a:extLst>
                </a:gridCol>
                <a:gridCol w="1888066">
                  <a:extLst>
                    <a:ext uri="{9D8B030D-6E8A-4147-A177-3AD203B41FA5}">
                      <a16:colId xmlns:a16="http://schemas.microsoft.com/office/drawing/2014/main" val="2014577146"/>
                    </a:ext>
                  </a:extLst>
                </a:gridCol>
                <a:gridCol w="1888066">
                  <a:extLst>
                    <a:ext uri="{9D8B030D-6E8A-4147-A177-3AD203B41FA5}">
                      <a16:colId xmlns:a16="http://schemas.microsoft.com/office/drawing/2014/main" val="3553685170"/>
                    </a:ext>
                  </a:extLst>
                </a:gridCol>
              </a:tblGrid>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C</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O</a:t>
                      </a:r>
                    </a:p>
                  </a:txBody>
                  <a:tcPr>
                    <a:solidFill>
                      <a:schemeClr val="accent1">
                        <a:lumMod val="75000"/>
                      </a:schemeClr>
                    </a:solidFill>
                  </a:tcPr>
                </a:tc>
                <a:extLst>
                  <a:ext uri="{0D108BD9-81ED-4DB2-BD59-A6C34878D82A}">
                    <a16:rowId xmlns:a16="http://schemas.microsoft.com/office/drawing/2014/main" val="3569898440"/>
                  </a:ext>
                </a:extLst>
              </a:tr>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Si</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extLst>
                  <a:ext uri="{0D108BD9-81ED-4DB2-BD59-A6C34878D82A}">
                    <a16:rowId xmlns:a16="http://schemas.microsoft.com/office/drawing/2014/main" val="2523861845"/>
                  </a:ext>
                </a:extLst>
              </a:tr>
            </a:tbl>
          </a:graphicData>
        </a:graphic>
      </p:graphicFrame>
      <p:graphicFrame>
        <p:nvGraphicFramePr>
          <p:cNvPr id="5" name="Table 4"/>
          <p:cNvGraphicFramePr>
            <a:graphicFrameLocks noGrp="1"/>
          </p:cNvGraphicFramePr>
          <p:nvPr/>
        </p:nvGraphicFramePr>
        <p:xfrm>
          <a:off x="3028951" y="3606272"/>
          <a:ext cx="5664198" cy="1218036"/>
        </p:xfrm>
        <a:graphic>
          <a:graphicData uri="http://schemas.openxmlformats.org/drawingml/2006/table">
            <a:tbl>
              <a:tblPr firstRow="1" bandRow="1">
                <a:tableStyleId>{5C22544A-7EE6-4342-B048-85BDC9FD1C3A}</a:tableStyleId>
              </a:tblPr>
              <a:tblGrid>
                <a:gridCol w="1888066">
                  <a:extLst>
                    <a:ext uri="{9D8B030D-6E8A-4147-A177-3AD203B41FA5}">
                      <a16:colId xmlns:a16="http://schemas.microsoft.com/office/drawing/2014/main" val="66848173"/>
                    </a:ext>
                  </a:extLst>
                </a:gridCol>
                <a:gridCol w="1888066">
                  <a:extLst>
                    <a:ext uri="{9D8B030D-6E8A-4147-A177-3AD203B41FA5}">
                      <a16:colId xmlns:a16="http://schemas.microsoft.com/office/drawing/2014/main" val="2014577146"/>
                    </a:ext>
                  </a:extLst>
                </a:gridCol>
                <a:gridCol w="1888066">
                  <a:extLst>
                    <a:ext uri="{9D8B030D-6E8A-4147-A177-3AD203B41FA5}">
                      <a16:colId xmlns:a16="http://schemas.microsoft.com/office/drawing/2014/main" val="3553685170"/>
                    </a:ext>
                  </a:extLst>
                </a:gridCol>
              </a:tblGrid>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C</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N</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O</a:t>
                      </a:r>
                    </a:p>
                  </a:txBody>
                  <a:tcPr>
                    <a:solidFill>
                      <a:schemeClr val="accent1">
                        <a:lumMod val="75000"/>
                      </a:schemeClr>
                    </a:solidFill>
                  </a:tcPr>
                </a:tc>
                <a:extLst>
                  <a:ext uri="{0D108BD9-81ED-4DB2-BD59-A6C34878D82A}">
                    <a16:rowId xmlns:a16="http://schemas.microsoft.com/office/drawing/2014/main" val="3569898440"/>
                  </a:ext>
                </a:extLst>
              </a:tr>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Si</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P</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S</a:t>
                      </a:r>
                    </a:p>
                  </a:txBody>
                  <a:tcPr>
                    <a:solidFill>
                      <a:schemeClr val="accent1">
                        <a:lumMod val="75000"/>
                      </a:schemeClr>
                    </a:solidFill>
                  </a:tcPr>
                </a:tc>
                <a:extLst>
                  <a:ext uri="{0D108BD9-81ED-4DB2-BD59-A6C34878D82A}">
                    <a16:rowId xmlns:a16="http://schemas.microsoft.com/office/drawing/2014/main" val="2523861845"/>
                  </a:ext>
                </a:extLst>
              </a:tr>
            </a:tbl>
          </a:graphicData>
        </a:graphic>
      </p:graphicFrame>
      <p:pic>
        <p:nvPicPr>
          <p:cNvPr id="3" name="Picture 2">
            <a:extLst>
              <a:ext uri="{FF2B5EF4-FFF2-40B4-BE49-F238E27FC236}">
                <a16:creationId xmlns:a16="http://schemas.microsoft.com/office/drawing/2014/main" id="{B327962E-AB8D-232A-85E1-0E90D22ADD7A}"/>
              </a:ext>
            </a:extLst>
          </p:cNvPr>
          <p:cNvPicPr>
            <a:picLocks noChangeAspect="1"/>
          </p:cNvPicPr>
          <p:nvPr/>
        </p:nvPicPr>
        <p:blipFill>
          <a:blip r:embed="rId2"/>
          <a:stretch>
            <a:fillRect/>
          </a:stretch>
        </p:blipFill>
        <p:spPr>
          <a:xfrm>
            <a:off x="-1" y="0"/>
            <a:ext cx="12182231" cy="5928852"/>
          </a:xfrm>
          <a:prstGeom prst="rect">
            <a:avLst/>
          </a:prstGeom>
        </p:spPr>
      </p:pic>
      <p:sp>
        <p:nvSpPr>
          <p:cNvPr id="6" name="TextBox 5">
            <a:extLst>
              <a:ext uri="{FF2B5EF4-FFF2-40B4-BE49-F238E27FC236}">
                <a16:creationId xmlns:a16="http://schemas.microsoft.com/office/drawing/2014/main" id="{99C4AD29-6D81-2D08-C3C9-E947C0457DB2}"/>
              </a:ext>
            </a:extLst>
          </p:cNvPr>
          <p:cNvSpPr txBox="1"/>
          <p:nvPr/>
        </p:nvSpPr>
        <p:spPr>
          <a:xfrm>
            <a:off x="1119237" y="5928852"/>
            <a:ext cx="10731499" cy="830997"/>
          </a:xfrm>
          <a:prstGeom prst="rect">
            <a:avLst/>
          </a:prstGeom>
          <a:noFill/>
        </p:spPr>
        <p:txBody>
          <a:bodyPr wrap="square" rtlCol="0">
            <a:spAutoFit/>
          </a:bodyPr>
          <a:lstStyle/>
          <a:p>
            <a:r>
              <a:rPr lang="vi-VN" sz="2400" b="0" i="0" dirty="0" err="1">
                <a:solidFill>
                  <a:srgbClr val="222222"/>
                </a:solidFill>
                <a:effectLst/>
                <a:latin typeface="Roboto" panose="02000000000000000000" pitchFamily="2" charset="0"/>
              </a:rPr>
              <a:t>Gắn</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các</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thẻ</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vào</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bảng</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mẫu</a:t>
            </a:r>
            <a:r>
              <a:rPr lang="vi-VN" sz="2400" b="0" i="0" dirty="0">
                <a:solidFill>
                  <a:srgbClr val="222222"/>
                </a:solidFill>
                <a:effectLst/>
                <a:latin typeface="Roboto" panose="02000000000000000000" pitchFamily="2" charset="0"/>
              </a:rPr>
              <a:t> ở trên </a:t>
            </a:r>
            <a:r>
              <a:rPr lang="vi-VN" sz="2400" b="0" i="0" dirty="0" err="1">
                <a:solidFill>
                  <a:srgbClr val="222222"/>
                </a:solidFill>
                <a:effectLst/>
                <a:latin typeface="Roboto" panose="02000000000000000000" pitchFamily="2" charset="0"/>
              </a:rPr>
              <a:t>từ</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trái</a:t>
            </a:r>
            <a:r>
              <a:rPr lang="vi-VN" sz="2400" b="0" i="0" dirty="0">
                <a:solidFill>
                  <a:srgbClr val="222222"/>
                </a:solidFill>
                <a:effectLst/>
                <a:latin typeface="Roboto" panose="02000000000000000000" pitchFamily="2" charset="0"/>
              </a:rPr>
              <a:t> qua </a:t>
            </a:r>
            <a:r>
              <a:rPr lang="vi-VN" sz="2400" b="0" i="0" dirty="0" err="1">
                <a:solidFill>
                  <a:srgbClr val="222222"/>
                </a:solidFill>
                <a:effectLst/>
                <a:latin typeface="Roboto" panose="02000000000000000000" pitchFamily="2" charset="0"/>
              </a:rPr>
              <a:t>phải</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từ</a:t>
            </a:r>
            <a:r>
              <a:rPr lang="vi-VN" sz="2400" b="0" i="0" dirty="0">
                <a:solidFill>
                  <a:srgbClr val="222222"/>
                </a:solidFill>
                <a:effectLst/>
                <a:latin typeface="Roboto" panose="02000000000000000000" pitchFamily="2" charset="0"/>
              </a:rPr>
              <a:t> trên </a:t>
            </a:r>
            <a:r>
              <a:rPr lang="vi-VN" sz="2400" b="0" i="0" dirty="0" err="1">
                <a:solidFill>
                  <a:srgbClr val="222222"/>
                </a:solidFill>
                <a:effectLst/>
                <a:latin typeface="Roboto" panose="02000000000000000000" pitchFamily="2" charset="0"/>
              </a:rPr>
              <a:t>xuống</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dưới</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mỗi</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thẻ</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vào</a:t>
            </a:r>
            <a:r>
              <a:rPr lang="vi-VN" sz="2400" b="0" i="0" dirty="0">
                <a:solidFill>
                  <a:srgbClr val="222222"/>
                </a:solidFill>
                <a:effectLst/>
                <a:latin typeface="Roboto" panose="02000000000000000000" pitchFamily="2" charset="0"/>
              </a:rPr>
              <a:t> 1 ô theo </a:t>
            </a:r>
            <a:r>
              <a:rPr lang="vi-VN" sz="2400" b="0" i="0" dirty="0" err="1">
                <a:solidFill>
                  <a:srgbClr val="222222"/>
                </a:solidFill>
                <a:effectLst/>
                <a:latin typeface="Roboto" panose="02000000000000000000" pitchFamily="2" charset="0"/>
              </a:rPr>
              <a:t>chiều</a:t>
            </a:r>
            <a:r>
              <a:rPr lang="vi-VN" sz="2400" b="0" i="0" dirty="0">
                <a:solidFill>
                  <a:srgbClr val="222222"/>
                </a:solidFill>
                <a:effectLst/>
                <a:latin typeface="Roboto" panose="02000000000000000000" pitchFamily="2" charset="0"/>
              </a:rPr>
              <a:t> tăng </a:t>
            </a:r>
            <a:r>
              <a:rPr lang="vi-VN" sz="2400" b="0" i="0" dirty="0" err="1">
                <a:solidFill>
                  <a:srgbClr val="222222"/>
                </a:solidFill>
                <a:effectLst/>
                <a:latin typeface="Roboto" panose="02000000000000000000" pitchFamily="2" charset="0"/>
              </a:rPr>
              <a:t>dần</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số</a:t>
            </a:r>
            <a:r>
              <a:rPr lang="vi-VN" sz="2400" b="0" i="0" dirty="0">
                <a:solidFill>
                  <a:srgbClr val="222222"/>
                </a:solidFill>
                <a:effectLst/>
                <a:latin typeface="Roboto" panose="02000000000000000000" pitchFamily="2" charset="0"/>
              </a:rPr>
              <a:t> đơn </a:t>
            </a:r>
            <a:r>
              <a:rPr lang="vi-VN" sz="2400" b="0" i="0" dirty="0" err="1">
                <a:solidFill>
                  <a:srgbClr val="222222"/>
                </a:solidFill>
                <a:effectLst/>
                <a:latin typeface="Roboto" panose="02000000000000000000" pitchFamily="2" charset="0"/>
              </a:rPr>
              <a:t>vị</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điện</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tích</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hạt</a:t>
            </a:r>
            <a:r>
              <a:rPr lang="vi-VN" sz="2400" b="0" i="0" dirty="0">
                <a:solidFill>
                  <a:srgbClr val="222222"/>
                </a:solidFill>
                <a:effectLst/>
                <a:latin typeface="Roboto" panose="02000000000000000000" pitchFamily="2" charset="0"/>
              </a:rPr>
              <a:t> nhân </a:t>
            </a:r>
            <a:r>
              <a:rPr lang="vi-VN" sz="2400" b="0" i="0" dirty="0" err="1">
                <a:solidFill>
                  <a:srgbClr val="222222"/>
                </a:solidFill>
                <a:effectLst/>
                <a:latin typeface="Roboto" panose="02000000000000000000" pitchFamily="2" charset="0"/>
              </a:rPr>
              <a:t>của</a:t>
            </a:r>
            <a:r>
              <a:rPr lang="vi-VN" sz="2400" b="0" i="0" dirty="0">
                <a:solidFill>
                  <a:srgbClr val="222222"/>
                </a:solidFill>
                <a:effectLst/>
                <a:latin typeface="Roboto" panose="02000000000000000000" pitchFamily="2" charset="0"/>
              </a:rPr>
              <a:t> </a:t>
            </a:r>
            <a:r>
              <a:rPr lang="vi-VN" sz="2400" b="0" i="0" dirty="0" err="1">
                <a:solidFill>
                  <a:srgbClr val="222222"/>
                </a:solidFill>
                <a:effectLst/>
                <a:latin typeface="Roboto" panose="02000000000000000000" pitchFamily="2" charset="0"/>
              </a:rPr>
              <a:t>các</a:t>
            </a:r>
            <a:r>
              <a:rPr lang="vi-VN" sz="2400" b="0" i="0" dirty="0">
                <a:solidFill>
                  <a:srgbClr val="222222"/>
                </a:solidFill>
                <a:effectLst/>
                <a:latin typeface="Roboto" panose="02000000000000000000" pitchFamily="2" charset="0"/>
              </a:rPr>
              <a:t> nguyên </a:t>
            </a:r>
            <a:r>
              <a:rPr lang="vi-VN" sz="2400" b="0" i="0" dirty="0" err="1">
                <a:solidFill>
                  <a:srgbClr val="222222"/>
                </a:solidFill>
                <a:effectLst/>
                <a:latin typeface="Roboto" panose="02000000000000000000" pitchFamily="2" charset="0"/>
              </a:rPr>
              <a:t>tố</a:t>
            </a:r>
            <a:r>
              <a:rPr lang="vi-VN" sz="2400" b="0" i="0" dirty="0">
                <a:solidFill>
                  <a:srgbClr val="222222"/>
                </a:solidFill>
                <a:effectLst/>
                <a:latin typeface="Roboto" panose="02000000000000000000" pitchFamily="2" charset="0"/>
              </a:rPr>
              <a:t>?</a:t>
            </a:r>
            <a:endParaRPr lang="vi-VN" sz="2400" dirty="0"/>
          </a:p>
        </p:txBody>
      </p:sp>
    </p:spTree>
    <p:extLst>
      <p:ext uri="{BB962C8B-B14F-4D97-AF65-F5344CB8AC3E}">
        <p14:creationId xmlns:p14="http://schemas.microsoft.com/office/powerpoint/2010/main" val="182981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526CF941-8E7D-C9DC-4B9D-8385820DC8FF}"/>
              </a:ext>
            </a:extLst>
          </p:cNvPr>
          <p:cNvGraphicFramePr>
            <a:graphicFrameLocks noGrp="1"/>
          </p:cNvGraphicFramePr>
          <p:nvPr>
            <p:extLst>
              <p:ext uri="{D42A27DB-BD31-4B8C-83A1-F6EECF244321}">
                <p14:modId xmlns:p14="http://schemas.microsoft.com/office/powerpoint/2010/main" val="941640361"/>
              </p:ext>
            </p:extLst>
          </p:nvPr>
        </p:nvGraphicFramePr>
        <p:xfrm>
          <a:off x="-9830" y="17642"/>
          <a:ext cx="12192000" cy="501143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817781883"/>
                    </a:ext>
                  </a:extLst>
                </a:gridCol>
                <a:gridCol w="1524000">
                  <a:extLst>
                    <a:ext uri="{9D8B030D-6E8A-4147-A177-3AD203B41FA5}">
                      <a16:colId xmlns:a16="http://schemas.microsoft.com/office/drawing/2014/main" val="1722172328"/>
                    </a:ext>
                  </a:extLst>
                </a:gridCol>
                <a:gridCol w="1524000">
                  <a:extLst>
                    <a:ext uri="{9D8B030D-6E8A-4147-A177-3AD203B41FA5}">
                      <a16:colId xmlns:a16="http://schemas.microsoft.com/office/drawing/2014/main" val="1669362188"/>
                    </a:ext>
                  </a:extLst>
                </a:gridCol>
                <a:gridCol w="1524000">
                  <a:extLst>
                    <a:ext uri="{9D8B030D-6E8A-4147-A177-3AD203B41FA5}">
                      <a16:colId xmlns:a16="http://schemas.microsoft.com/office/drawing/2014/main" val="3133638900"/>
                    </a:ext>
                  </a:extLst>
                </a:gridCol>
                <a:gridCol w="1524000">
                  <a:extLst>
                    <a:ext uri="{9D8B030D-6E8A-4147-A177-3AD203B41FA5}">
                      <a16:colId xmlns:a16="http://schemas.microsoft.com/office/drawing/2014/main" val="2750084568"/>
                    </a:ext>
                  </a:extLst>
                </a:gridCol>
                <a:gridCol w="1524000">
                  <a:extLst>
                    <a:ext uri="{9D8B030D-6E8A-4147-A177-3AD203B41FA5}">
                      <a16:colId xmlns:a16="http://schemas.microsoft.com/office/drawing/2014/main" val="3765799450"/>
                    </a:ext>
                  </a:extLst>
                </a:gridCol>
                <a:gridCol w="1524000">
                  <a:extLst>
                    <a:ext uri="{9D8B030D-6E8A-4147-A177-3AD203B41FA5}">
                      <a16:colId xmlns:a16="http://schemas.microsoft.com/office/drawing/2014/main" val="3461462863"/>
                    </a:ext>
                  </a:extLst>
                </a:gridCol>
                <a:gridCol w="1524000">
                  <a:extLst>
                    <a:ext uri="{9D8B030D-6E8A-4147-A177-3AD203B41FA5}">
                      <a16:colId xmlns:a16="http://schemas.microsoft.com/office/drawing/2014/main" val="874723946"/>
                    </a:ext>
                  </a:extLst>
                </a:gridCol>
              </a:tblGrid>
              <a:tr h="1670479">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4006480483"/>
                  </a:ext>
                </a:extLst>
              </a:tr>
              <a:tr h="1670479">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2487586990"/>
                  </a:ext>
                </a:extLst>
              </a:tr>
              <a:tr h="1670479">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3317256406"/>
                  </a:ext>
                </a:extLst>
              </a:tr>
            </a:tbl>
          </a:graphicData>
        </a:graphic>
      </p:graphicFrame>
      <p:grpSp>
        <p:nvGrpSpPr>
          <p:cNvPr id="18" name="Group 17">
            <a:extLst>
              <a:ext uri="{FF2B5EF4-FFF2-40B4-BE49-F238E27FC236}">
                <a16:creationId xmlns:a16="http://schemas.microsoft.com/office/drawing/2014/main" id="{F7962C30-A4BA-F98C-F691-9C1F4BC312CF}"/>
              </a:ext>
            </a:extLst>
          </p:cNvPr>
          <p:cNvGrpSpPr/>
          <p:nvPr/>
        </p:nvGrpSpPr>
        <p:grpSpPr>
          <a:xfrm>
            <a:off x="41249" y="9342"/>
            <a:ext cx="1524000" cy="1729847"/>
            <a:chOff x="1887794" y="4837017"/>
            <a:chExt cx="1524000" cy="1729847"/>
          </a:xfrm>
        </p:grpSpPr>
        <p:sp>
          <p:nvSpPr>
            <p:cNvPr id="7" name="Rectangle 6">
              <a:extLst>
                <a:ext uri="{FF2B5EF4-FFF2-40B4-BE49-F238E27FC236}">
                  <a16:creationId xmlns:a16="http://schemas.microsoft.com/office/drawing/2014/main" id="{BE0B53FB-0822-3E4C-A59C-3F3DBE7F2736}"/>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2" name="TextBox 11">
              <a:extLst>
                <a:ext uri="{FF2B5EF4-FFF2-40B4-BE49-F238E27FC236}">
                  <a16:creationId xmlns:a16="http://schemas.microsoft.com/office/drawing/2014/main" id="{A724475F-325A-20E0-A9DE-88AC466AFF1E}"/>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a:t>
              </a:r>
              <a:endParaRPr lang="vi-VN" sz="1400" dirty="0"/>
            </a:p>
          </p:txBody>
        </p:sp>
        <p:sp>
          <p:nvSpPr>
            <p:cNvPr id="13" name="TextBox 12">
              <a:extLst>
                <a:ext uri="{FF2B5EF4-FFF2-40B4-BE49-F238E27FC236}">
                  <a16:creationId xmlns:a16="http://schemas.microsoft.com/office/drawing/2014/main" id="{92D233C5-492A-48E7-2D96-12616F925909}"/>
                </a:ext>
              </a:extLst>
            </p:cNvPr>
            <p:cNvSpPr txBox="1"/>
            <p:nvPr/>
          </p:nvSpPr>
          <p:spPr>
            <a:xfrm>
              <a:off x="2458065" y="5045226"/>
              <a:ext cx="383458"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H</a:t>
              </a:r>
              <a:endParaRPr lang="vi-VN" sz="2000" dirty="0"/>
            </a:p>
          </p:txBody>
        </p:sp>
        <p:sp>
          <p:nvSpPr>
            <p:cNvPr id="14" name="TextBox 13">
              <a:extLst>
                <a:ext uri="{FF2B5EF4-FFF2-40B4-BE49-F238E27FC236}">
                  <a16:creationId xmlns:a16="http://schemas.microsoft.com/office/drawing/2014/main" id="{C4A1169C-9A37-B10B-0244-9D4B91B21027}"/>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Hydrogen</a:t>
              </a:r>
              <a:endParaRPr lang="vi-VN" dirty="0"/>
            </a:p>
          </p:txBody>
        </p:sp>
        <p:sp>
          <p:nvSpPr>
            <p:cNvPr id="15" name="TextBox 14">
              <a:extLst>
                <a:ext uri="{FF2B5EF4-FFF2-40B4-BE49-F238E27FC236}">
                  <a16:creationId xmlns:a16="http://schemas.microsoft.com/office/drawing/2014/main" id="{372776B3-371B-D950-5297-F0C0B9DCD8B6}"/>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a:t>
              </a:r>
              <a:endParaRPr lang="vi-VN" dirty="0"/>
            </a:p>
          </p:txBody>
        </p:sp>
        <p:sp>
          <p:nvSpPr>
            <p:cNvPr id="16" name="TextBox 15">
              <a:extLst>
                <a:ext uri="{FF2B5EF4-FFF2-40B4-BE49-F238E27FC236}">
                  <a16:creationId xmlns:a16="http://schemas.microsoft.com/office/drawing/2014/main" id="{D398994D-EE18-97A9-0789-CC383FED75FA}"/>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1</a:t>
              </a:r>
              <a:endParaRPr lang="vi-VN" dirty="0"/>
            </a:p>
          </p:txBody>
        </p:sp>
      </p:grpSp>
      <p:grpSp>
        <p:nvGrpSpPr>
          <p:cNvPr id="27" name="Group 26">
            <a:extLst>
              <a:ext uri="{FF2B5EF4-FFF2-40B4-BE49-F238E27FC236}">
                <a16:creationId xmlns:a16="http://schemas.microsoft.com/office/drawing/2014/main" id="{B3FE8E66-D5B6-FB1E-DEEF-3D28486ADEEE}"/>
              </a:ext>
            </a:extLst>
          </p:cNvPr>
          <p:cNvGrpSpPr/>
          <p:nvPr/>
        </p:nvGrpSpPr>
        <p:grpSpPr>
          <a:xfrm>
            <a:off x="39330" y="1699153"/>
            <a:ext cx="1524000" cy="1729847"/>
            <a:chOff x="1887794" y="4837017"/>
            <a:chExt cx="1524000" cy="1729847"/>
          </a:xfrm>
        </p:grpSpPr>
        <p:sp>
          <p:nvSpPr>
            <p:cNvPr id="28" name="Rectangle 27">
              <a:extLst>
                <a:ext uri="{FF2B5EF4-FFF2-40B4-BE49-F238E27FC236}">
                  <a16:creationId xmlns:a16="http://schemas.microsoft.com/office/drawing/2014/main" id="{3EA24BEF-6CF1-57CA-144C-FCAF7BA2647D}"/>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29" name="TextBox 28">
              <a:extLst>
                <a:ext uri="{FF2B5EF4-FFF2-40B4-BE49-F238E27FC236}">
                  <a16:creationId xmlns:a16="http://schemas.microsoft.com/office/drawing/2014/main" id="{3BEC932D-E0B6-9F80-40B0-6F5AD4B7642C}"/>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3</a:t>
              </a:r>
              <a:endParaRPr lang="vi-VN" sz="1400" dirty="0"/>
            </a:p>
          </p:txBody>
        </p:sp>
        <p:sp>
          <p:nvSpPr>
            <p:cNvPr id="30" name="TextBox 29">
              <a:extLst>
                <a:ext uri="{FF2B5EF4-FFF2-40B4-BE49-F238E27FC236}">
                  <a16:creationId xmlns:a16="http://schemas.microsoft.com/office/drawing/2014/main" id="{44666EDA-F183-CFE7-58C2-E4173CD4E5DE}"/>
                </a:ext>
              </a:extLst>
            </p:cNvPr>
            <p:cNvSpPr txBox="1"/>
            <p:nvPr/>
          </p:nvSpPr>
          <p:spPr>
            <a:xfrm>
              <a:off x="2433485" y="5045225"/>
              <a:ext cx="383458"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Li</a:t>
              </a:r>
              <a:endParaRPr lang="vi-VN" sz="2000" dirty="0"/>
            </a:p>
          </p:txBody>
        </p:sp>
        <p:sp>
          <p:nvSpPr>
            <p:cNvPr id="31" name="TextBox 30">
              <a:extLst>
                <a:ext uri="{FF2B5EF4-FFF2-40B4-BE49-F238E27FC236}">
                  <a16:creationId xmlns:a16="http://schemas.microsoft.com/office/drawing/2014/main" id="{C5298989-9F50-B105-A6BF-6F66ABBF7AC8}"/>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Lithium</a:t>
              </a:r>
              <a:endParaRPr lang="vi-VN" dirty="0"/>
            </a:p>
          </p:txBody>
        </p:sp>
        <p:sp>
          <p:nvSpPr>
            <p:cNvPr id="32" name="TextBox 31">
              <a:extLst>
                <a:ext uri="{FF2B5EF4-FFF2-40B4-BE49-F238E27FC236}">
                  <a16:creationId xmlns:a16="http://schemas.microsoft.com/office/drawing/2014/main" id="{62EA64EB-6E6F-FBCA-121B-3ECACC3168F5}"/>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7</a:t>
              </a:r>
              <a:endParaRPr lang="vi-VN" dirty="0"/>
            </a:p>
          </p:txBody>
        </p:sp>
        <p:sp>
          <p:nvSpPr>
            <p:cNvPr id="33" name="TextBox 32">
              <a:extLst>
                <a:ext uri="{FF2B5EF4-FFF2-40B4-BE49-F238E27FC236}">
                  <a16:creationId xmlns:a16="http://schemas.microsoft.com/office/drawing/2014/main" id="{585BC204-C7F2-0109-817B-A75C4160568B}"/>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1</a:t>
              </a:r>
              <a:endParaRPr lang="vi-VN" dirty="0"/>
            </a:p>
          </p:txBody>
        </p:sp>
      </p:grpSp>
      <p:grpSp>
        <p:nvGrpSpPr>
          <p:cNvPr id="34" name="Group 33">
            <a:extLst>
              <a:ext uri="{FF2B5EF4-FFF2-40B4-BE49-F238E27FC236}">
                <a16:creationId xmlns:a16="http://schemas.microsoft.com/office/drawing/2014/main" id="{7EC535A7-B927-4028-3E02-A124560E6711}"/>
              </a:ext>
            </a:extLst>
          </p:cNvPr>
          <p:cNvGrpSpPr/>
          <p:nvPr/>
        </p:nvGrpSpPr>
        <p:grpSpPr>
          <a:xfrm>
            <a:off x="10589341" y="0"/>
            <a:ext cx="1524000" cy="1729847"/>
            <a:chOff x="1887794" y="4837017"/>
            <a:chExt cx="1524000" cy="1729847"/>
          </a:xfrm>
        </p:grpSpPr>
        <p:sp>
          <p:nvSpPr>
            <p:cNvPr id="35" name="Rectangle 34">
              <a:extLst>
                <a:ext uri="{FF2B5EF4-FFF2-40B4-BE49-F238E27FC236}">
                  <a16:creationId xmlns:a16="http://schemas.microsoft.com/office/drawing/2014/main" id="{25FD3A07-3A16-E126-1425-534E01C2A478}"/>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36" name="TextBox 35">
              <a:extLst>
                <a:ext uri="{FF2B5EF4-FFF2-40B4-BE49-F238E27FC236}">
                  <a16:creationId xmlns:a16="http://schemas.microsoft.com/office/drawing/2014/main" id="{403AA7E6-B968-BAC6-0304-2F94325AD0C5}"/>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2</a:t>
              </a:r>
              <a:endParaRPr lang="vi-VN" sz="1400" dirty="0"/>
            </a:p>
          </p:txBody>
        </p:sp>
        <p:sp>
          <p:nvSpPr>
            <p:cNvPr id="37" name="TextBox 36">
              <a:extLst>
                <a:ext uri="{FF2B5EF4-FFF2-40B4-BE49-F238E27FC236}">
                  <a16:creationId xmlns:a16="http://schemas.microsoft.com/office/drawing/2014/main" id="{8B12C28A-B40A-6F48-8234-5ECCF021E93C}"/>
                </a:ext>
              </a:extLst>
            </p:cNvPr>
            <p:cNvSpPr txBox="1"/>
            <p:nvPr/>
          </p:nvSpPr>
          <p:spPr>
            <a:xfrm>
              <a:off x="2458064" y="5045226"/>
              <a:ext cx="462117"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He</a:t>
              </a:r>
              <a:endParaRPr lang="vi-VN" sz="2000" dirty="0"/>
            </a:p>
          </p:txBody>
        </p:sp>
        <p:sp>
          <p:nvSpPr>
            <p:cNvPr id="38" name="TextBox 37">
              <a:extLst>
                <a:ext uri="{FF2B5EF4-FFF2-40B4-BE49-F238E27FC236}">
                  <a16:creationId xmlns:a16="http://schemas.microsoft.com/office/drawing/2014/main" id="{69BC2203-456D-48FE-2061-BC0354BFD27F}"/>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Helium</a:t>
              </a:r>
              <a:endParaRPr lang="vi-VN" dirty="0"/>
            </a:p>
          </p:txBody>
        </p:sp>
        <p:sp>
          <p:nvSpPr>
            <p:cNvPr id="39" name="TextBox 38">
              <a:extLst>
                <a:ext uri="{FF2B5EF4-FFF2-40B4-BE49-F238E27FC236}">
                  <a16:creationId xmlns:a16="http://schemas.microsoft.com/office/drawing/2014/main" id="{939223C4-8FA2-5FEC-9A52-6DDB209ADDF4}"/>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4</a:t>
              </a:r>
              <a:endParaRPr lang="vi-VN" dirty="0"/>
            </a:p>
          </p:txBody>
        </p:sp>
        <p:sp>
          <p:nvSpPr>
            <p:cNvPr id="40" name="TextBox 39">
              <a:extLst>
                <a:ext uri="{FF2B5EF4-FFF2-40B4-BE49-F238E27FC236}">
                  <a16:creationId xmlns:a16="http://schemas.microsoft.com/office/drawing/2014/main" id="{36279A89-E4DD-4D8F-CBA6-9452355B36FA}"/>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2</a:t>
              </a:r>
              <a:endParaRPr lang="vi-VN" dirty="0"/>
            </a:p>
          </p:txBody>
        </p:sp>
      </p:grpSp>
      <p:grpSp>
        <p:nvGrpSpPr>
          <p:cNvPr id="41" name="Group 40">
            <a:extLst>
              <a:ext uri="{FF2B5EF4-FFF2-40B4-BE49-F238E27FC236}">
                <a16:creationId xmlns:a16="http://schemas.microsoft.com/office/drawing/2014/main" id="{F30147E1-2ECD-100D-14C3-647C1F3359E8}"/>
              </a:ext>
            </a:extLst>
          </p:cNvPr>
          <p:cNvGrpSpPr/>
          <p:nvPr/>
        </p:nvGrpSpPr>
        <p:grpSpPr>
          <a:xfrm>
            <a:off x="1514170" y="1664597"/>
            <a:ext cx="1524000" cy="1729847"/>
            <a:chOff x="1887794" y="4837017"/>
            <a:chExt cx="1524000" cy="1729847"/>
          </a:xfrm>
        </p:grpSpPr>
        <p:sp>
          <p:nvSpPr>
            <p:cNvPr id="42" name="Rectangle 41">
              <a:extLst>
                <a:ext uri="{FF2B5EF4-FFF2-40B4-BE49-F238E27FC236}">
                  <a16:creationId xmlns:a16="http://schemas.microsoft.com/office/drawing/2014/main" id="{AE7A904C-8BA1-5A11-DF04-53AA76B7A67E}"/>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43" name="TextBox 42">
              <a:extLst>
                <a:ext uri="{FF2B5EF4-FFF2-40B4-BE49-F238E27FC236}">
                  <a16:creationId xmlns:a16="http://schemas.microsoft.com/office/drawing/2014/main" id="{937F45D4-05AD-6325-6412-D73598FB90B5}"/>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4</a:t>
              </a:r>
              <a:endParaRPr lang="vi-VN" sz="1400" dirty="0"/>
            </a:p>
          </p:txBody>
        </p:sp>
        <p:sp>
          <p:nvSpPr>
            <p:cNvPr id="44" name="TextBox 43">
              <a:extLst>
                <a:ext uri="{FF2B5EF4-FFF2-40B4-BE49-F238E27FC236}">
                  <a16:creationId xmlns:a16="http://schemas.microsoft.com/office/drawing/2014/main" id="{DA1E6279-FE14-CA97-2391-49EA37634728}"/>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Be </a:t>
              </a:r>
              <a:endParaRPr lang="vi-VN" sz="2000" dirty="0"/>
            </a:p>
          </p:txBody>
        </p:sp>
        <p:sp>
          <p:nvSpPr>
            <p:cNvPr id="45" name="TextBox 44">
              <a:extLst>
                <a:ext uri="{FF2B5EF4-FFF2-40B4-BE49-F238E27FC236}">
                  <a16:creationId xmlns:a16="http://schemas.microsoft.com/office/drawing/2014/main" id="{7DBAC964-58A9-F98A-C30B-4BC7E36586F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Berylium</a:t>
              </a:r>
              <a:endParaRPr lang="vi-VN" dirty="0"/>
            </a:p>
          </p:txBody>
        </p:sp>
        <p:sp>
          <p:nvSpPr>
            <p:cNvPr id="46" name="TextBox 45">
              <a:extLst>
                <a:ext uri="{FF2B5EF4-FFF2-40B4-BE49-F238E27FC236}">
                  <a16:creationId xmlns:a16="http://schemas.microsoft.com/office/drawing/2014/main" id="{B6063A25-DA8B-60B7-FAAD-14FCECA39912}"/>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9</a:t>
              </a:r>
              <a:endParaRPr lang="vi-VN" dirty="0"/>
            </a:p>
          </p:txBody>
        </p:sp>
        <p:sp>
          <p:nvSpPr>
            <p:cNvPr id="47" name="TextBox 46">
              <a:extLst>
                <a:ext uri="{FF2B5EF4-FFF2-40B4-BE49-F238E27FC236}">
                  <a16:creationId xmlns:a16="http://schemas.microsoft.com/office/drawing/2014/main" id="{6F93243C-9C5E-BF47-655B-91B6048C67DE}"/>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2 </a:t>
              </a:r>
              <a:endParaRPr lang="vi-VN" dirty="0"/>
            </a:p>
          </p:txBody>
        </p:sp>
      </p:grpSp>
      <p:grpSp>
        <p:nvGrpSpPr>
          <p:cNvPr id="48" name="Group 47">
            <a:extLst>
              <a:ext uri="{FF2B5EF4-FFF2-40B4-BE49-F238E27FC236}">
                <a16:creationId xmlns:a16="http://schemas.microsoft.com/office/drawing/2014/main" id="{B8933959-1C39-9102-DCA9-27F70458709C}"/>
              </a:ext>
            </a:extLst>
          </p:cNvPr>
          <p:cNvGrpSpPr/>
          <p:nvPr/>
        </p:nvGrpSpPr>
        <p:grpSpPr>
          <a:xfrm>
            <a:off x="2989010" y="1707441"/>
            <a:ext cx="1524000" cy="1729847"/>
            <a:chOff x="1887794" y="4837017"/>
            <a:chExt cx="1524000" cy="1729847"/>
          </a:xfrm>
        </p:grpSpPr>
        <p:sp>
          <p:nvSpPr>
            <p:cNvPr id="49" name="Rectangle 48">
              <a:extLst>
                <a:ext uri="{FF2B5EF4-FFF2-40B4-BE49-F238E27FC236}">
                  <a16:creationId xmlns:a16="http://schemas.microsoft.com/office/drawing/2014/main" id="{B2FEE461-A024-F652-7749-B82BCD666C59}"/>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50" name="TextBox 49">
              <a:extLst>
                <a:ext uri="{FF2B5EF4-FFF2-40B4-BE49-F238E27FC236}">
                  <a16:creationId xmlns:a16="http://schemas.microsoft.com/office/drawing/2014/main" id="{F5CE241D-E201-1A14-594B-77E0903162B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5</a:t>
              </a:r>
              <a:endParaRPr lang="vi-VN" sz="1400" dirty="0"/>
            </a:p>
          </p:txBody>
        </p:sp>
        <p:sp>
          <p:nvSpPr>
            <p:cNvPr id="51" name="TextBox 50">
              <a:extLst>
                <a:ext uri="{FF2B5EF4-FFF2-40B4-BE49-F238E27FC236}">
                  <a16:creationId xmlns:a16="http://schemas.microsoft.com/office/drawing/2014/main" id="{E8F00C4E-0058-1F92-068D-CD68243F677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B </a:t>
              </a:r>
              <a:endParaRPr lang="vi-VN" sz="2000" dirty="0"/>
            </a:p>
          </p:txBody>
        </p:sp>
        <p:sp>
          <p:nvSpPr>
            <p:cNvPr id="52" name="TextBox 51">
              <a:extLst>
                <a:ext uri="{FF2B5EF4-FFF2-40B4-BE49-F238E27FC236}">
                  <a16:creationId xmlns:a16="http://schemas.microsoft.com/office/drawing/2014/main" id="{7007D739-2B20-8629-EE4E-86021094030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Boron</a:t>
              </a:r>
              <a:endParaRPr lang="vi-VN" dirty="0"/>
            </a:p>
          </p:txBody>
        </p:sp>
        <p:sp>
          <p:nvSpPr>
            <p:cNvPr id="53" name="TextBox 52">
              <a:extLst>
                <a:ext uri="{FF2B5EF4-FFF2-40B4-BE49-F238E27FC236}">
                  <a16:creationId xmlns:a16="http://schemas.microsoft.com/office/drawing/2014/main" id="{6CA0B14D-325B-86B6-5801-BA2BC4AB3C3E}"/>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11</a:t>
              </a:r>
              <a:endParaRPr lang="vi-VN" dirty="0"/>
            </a:p>
          </p:txBody>
        </p:sp>
        <p:sp>
          <p:nvSpPr>
            <p:cNvPr id="54" name="TextBox 53">
              <a:extLst>
                <a:ext uri="{FF2B5EF4-FFF2-40B4-BE49-F238E27FC236}">
                  <a16:creationId xmlns:a16="http://schemas.microsoft.com/office/drawing/2014/main" id="{494BE3D0-D4B7-0067-BEF8-657E98F8E865}"/>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3</a:t>
              </a:r>
              <a:endParaRPr lang="vi-VN" dirty="0"/>
            </a:p>
          </p:txBody>
        </p:sp>
      </p:grpSp>
      <p:grpSp>
        <p:nvGrpSpPr>
          <p:cNvPr id="55" name="Group 54">
            <a:extLst>
              <a:ext uri="{FF2B5EF4-FFF2-40B4-BE49-F238E27FC236}">
                <a16:creationId xmlns:a16="http://schemas.microsoft.com/office/drawing/2014/main" id="{B09186D8-658B-33EE-C6AC-5C325D6D7FBE}"/>
              </a:ext>
            </a:extLst>
          </p:cNvPr>
          <p:cNvGrpSpPr/>
          <p:nvPr/>
        </p:nvGrpSpPr>
        <p:grpSpPr>
          <a:xfrm>
            <a:off x="4488429" y="1686434"/>
            <a:ext cx="1524000" cy="1729847"/>
            <a:chOff x="1887794" y="4837017"/>
            <a:chExt cx="1524000" cy="1729847"/>
          </a:xfrm>
        </p:grpSpPr>
        <p:sp>
          <p:nvSpPr>
            <p:cNvPr id="56" name="Rectangle 55">
              <a:extLst>
                <a:ext uri="{FF2B5EF4-FFF2-40B4-BE49-F238E27FC236}">
                  <a16:creationId xmlns:a16="http://schemas.microsoft.com/office/drawing/2014/main" id="{FBE23A0B-F287-7273-0E1A-EB6683287345}"/>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57" name="TextBox 56">
              <a:extLst>
                <a:ext uri="{FF2B5EF4-FFF2-40B4-BE49-F238E27FC236}">
                  <a16:creationId xmlns:a16="http://schemas.microsoft.com/office/drawing/2014/main" id="{1DCE0DF5-384B-9893-6351-CEC40DC9438C}"/>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6</a:t>
              </a:r>
              <a:endParaRPr lang="vi-VN" sz="1400" dirty="0"/>
            </a:p>
          </p:txBody>
        </p:sp>
        <p:sp>
          <p:nvSpPr>
            <p:cNvPr id="58" name="TextBox 57">
              <a:extLst>
                <a:ext uri="{FF2B5EF4-FFF2-40B4-BE49-F238E27FC236}">
                  <a16:creationId xmlns:a16="http://schemas.microsoft.com/office/drawing/2014/main" id="{32E641FD-336F-ABAD-A487-5A8A72ED4247}"/>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C </a:t>
              </a:r>
              <a:endParaRPr lang="vi-VN" sz="2000" dirty="0"/>
            </a:p>
          </p:txBody>
        </p:sp>
        <p:sp>
          <p:nvSpPr>
            <p:cNvPr id="59" name="TextBox 58">
              <a:extLst>
                <a:ext uri="{FF2B5EF4-FFF2-40B4-BE49-F238E27FC236}">
                  <a16:creationId xmlns:a16="http://schemas.microsoft.com/office/drawing/2014/main" id="{CC207665-DF70-FC05-A33B-3F6A3DFFC4C3}"/>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Carbon</a:t>
              </a:r>
              <a:endParaRPr lang="vi-VN" dirty="0"/>
            </a:p>
          </p:txBody>
        </p:sp>
        <p:sp>
          <p:nvSpPr>
            <p:cNvPr id="60" name="TextBox 59">
              <a:extLst>
                <a:ext uri="{FF2B5EF4-FFF2-40B4-BE49-F238E27FC236}">
                  <a16:creationId xmlns:a16="http://schemas.microsoft.com/office/drawing/2014/main" id="{7020C5BC-2683-9371-146F-EEF51660A5B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12</a:t>
              </a:r>
              <a:endParaRPr lang="vi-VN" dirty="0"/>
            </a:p>
          </p:txBody>
        </p:sp>
        <p:sp>
          <p:nvSpPr>
            <p:cNvPr id="61" name="TextBox 60">
              <a:extLst>
                <a:ext uri="{FF2B5EF4-FFF2-40B4-BE49-F238E27FC236}">
                  <a16:creationId xmlns:a16="http://schemas.microsoft.com/office/drawing/2014/main" id="{D2ADF49F-63A4-444C-C64B-F4A5F5E503A8}"/>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4</a:t>
              </a:r>
              <a:endParaRPr lang="vi-VN" dirty="0"/>
            </a:p>
          </p:txBody>
        </p:sp>
      </p:grpSp>
      <p:grpSp>
        <p:nvGrpSpPr>
          <p:cNvPr id="62" name="Group 61">
            <a:extLst>
              <a:ext uri="{FF2B5EF4-FFF2-40B4-BE49-F238E27FC236}">
                <a16:creationId xmlns:a16="http://schemas.microsoft.com/office/drawing/2014/main" id="{BD96E887-5D4D-52AD-BC6A-AD2B12A0FFF8}"/>
              </a:ext>
            </a:extLst>
          </p:cNvPr>
          <p:cNvGrpSpPr/>
          <p:nvPr/>
        </p:nvGrpSpPr>
        <p:grpSpPr>
          <a:xfrm>
            <a:off x="6066505" y="1693808"/>
            <a:ext cx="1524000" cy="1729847"/>
            <a:chOff x="1887794" y="4837017"/>
            <a:chExt cx="1524000" cy="1729847"/>
          </a:xfrm>
        </p:grpSpPr>
        <p:sp>
          <p:nvSpPr>
            <p:cNvPr id="63" name="Rectangle 62">
              <a:extLst>
                <a:ext uri="{FF2B5EF4-FFF2-40B4-BE49-F238E27FC236}">
                  <a16:creationId xmlns:a16="http://schemas.microsoft.com/office/drawing/2014/main" id="{525F2B47-7F48-F228-836E-CB1DC125B4F8}"/>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64" name="TextBox 63">
              <a:extLst>
                <a:ext uri="{FF2B5EF4-FFF2-40B4-BE49-F238E27FC236}">
                  <a16:creationId xmlns:a16="http://schemas.microsoft.com/office/drawing/2014/main" id="{721D6B06-C2F5-B4DF-C825-54F5CF670A17}"/>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7</a:t>
              </a:r>
              <a:endParaRPr lang="vi-VN" sz="1400" dirty="0"/>
            </a:p>
          </p:txBody>
        </p:sp>
        <p:sp>
          <p:nvSpPr>
            <p:cNvPr id="65" name="TextBox 64">
              <a:extLst>
                <a:ext uri="{FF2B5EF4-FFF2-40B4-BE49-F238E27FC236}">
                  <a16:creationId xmlns:a16="http://schemas.microsoft.com/office/drawing/2014/main" id="{DDFC59FC-6E49-4D93-7D81-3F4107426D9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N</a:t>
              </a:r>
              <a:endParaRPr lang="vi-VN" sz="2000" dirty="0"/>
            </a:p>
          </p:txBody>
        </p:sp>
        <p:sp>
          <p:nvSpPr>
            <p:cNvPr id="66" name="TextBox 65">
              <a:extLst>
                <a:ext uri="{FF2B5EF4-FFF2-40B4-BE49-F238E27FC236}">
                  <a16:creationId xmlns:a16="http://schemas.microsoft.com/office/drawing/2014/main" id="{D1FE89BE-C352-FF90-B5B3-7113E96C1F70}"/>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Nitrongen</a:t>
              </a:r>
              <a:r>
                <a:rPr lang="en-US" b="1" dirty="0">
                  <a:latin typeface=".VnTeknical" panose="020B7200000000000000" pitchFamily="34" charset="0"/>
                  <a:cs typeface="Arial" panose="020B0604020202020204" pitchFamily="34" charset="0"/>
                </a:rPr>
                <a:t> </a:t>
              </a:r>
              <a:endParaRPr lang="vi-VN" dirty="0"/>
            </a:p>
          </p:txBody>
        </p:sp>
        <p:sp>
          <p:nvSpPr>
            <p:cNvPr id="67" name="TextBox 66">
              <a:extLst>
                <a:ext uri="{FF2B5EF4-FFF2-40B4-BE49-F238E27FC236}">
                  <a16:creationId xmlns:a16="http://schemas.microsoft.com/office/drawing/2014/main" id="{E6CEA7FE-E9D5-7AB0-1177-9B07254AF31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14</a:t>
              </a:r>
              <a:endParaRPr lang="vi-VN" dirty="0"/>
            </a:p>
          </p:txBody>
        </p:sp>
        <p:sp>
          <p:nvSpPr>
            <p:cNvPr id="68" name="TextBox 67">
              <a:extLst>
                <a:ext uri="{FF2B5EF4-FFF2-40B4-BE49-F238E27FC236}">
                  <a16:creationId xmlns:a16="http://schemas.microsoft.com/office/drawing/2014/main" id="{D7607EF6-0D0C-53BD-D2C1-B9763B9A1579}"/>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5</a:t>
              </a:r>
              <a:endParaRPr lang="vi-VN" dirty="0"/>
            </a:p>
          </p:txBody>
        </p:sp>
      </p:grpSp>
      <p:grpSp>
        <p:nvGrpSpPr>
          <p:cNvPr id="69" name="Group 68">
            <a:extLst>
              <a:ext uri="{FF2B5EF4-FFF2-40B4-BE49-F238E27FC236}">
                <a16:creationId xmlns:a16="http://schemas.microsoft.com/office/drawing/2014/main" id="{C4EBD0E0-1F78-4F24-D0F6-56FA64EECB53}"/>
              </a:ext>
            </a:extLst>
          </p:cNvPr>
          <p:cNvGrpSpPr/>
          <p:nvPr/>
        </p:nvGrpSpPr>
        <p:grpSpPr>
          <a:xfrm>
            <a:off x="7615081" y="1707441"/>
            <a:ext cx="1524000" cy="1729847"/>
            <a:chOff x="1887794" y="4837017"/>
            <a:chExt cx="1524000" cy="1729847"/>
          </a:xfrm>
        </p:grpSpPr>
        <p:sp>
          <p:nvSpPr>
            <p:cNvPr id="70" name="Rectangle 69">
              <a:extLst>
                <a:ext uri="{FF2B5EF4-FFF2-40B4-BE49-F238E27FC236}">
                  <a16:creationId xmlns:a16="http://schemas.microsoft.com/office/drawing/2014/main" id="{B270D737-8425-0A12-48F3-AB6A10CF5CAB}"/>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71" name="TextBox 70">
              <a:extLst>
                <a:ext uri="{FF2B5EF4-FFF2-40B4-BE49-F238E27FC236}">
                  <a16:creationId xmlns:a16="http://schemas.microsoft.com/office/drawing/2014/main" id="{1A7F6196-8A49-F30C-559D-9090D47D2EE9}"/>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8</a:t>
              </a:r>
              <a:endParaRPr lang="vi-VN" sz="1400" dirty="0"/>
            </a:p>
          </p:txBody>
        </p:sp>
        <p:sp>
          <p:nvSpPr>
            <p:cNvPr id="72" name="TextBox 71">
              <a:extLst>
                <a:ext uri="{FF2B5EF4-FFF2-40B4-BE49-F238E27FC236}">
                  <a16:creationId xmlns:a16="http://schemas.microsoft.com/office/drawing/2014/main" id="{59DB74FF-C1A9-3F8F-916F-0209F369194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O</a:t>
              </a:r>
              <a:endParaRPr lang="vi-VN" sz="2000" dirty="0"/>
            </a:p>
          </p:txBody>
        </p:sp>
        <p:sp>
          <p:nvSpPr>
            <p:cNvPr id="73" name="TextBox 72">
              <a:extLst>
                <a:ext uri="{FF2B5EF4-FFF2-40B4-BE49-F238E27FC236}">
                  <a16:creationId xmlns:a16="http://schemas.microsoft.com/office/drawing/2014/main" id="{6C5E6316-9924-25F6-636D-AE488BF8714F}"/>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Oxygen </a:t>
              </a:r>
              <a:endParaRPr lang="vi-VN" dirty="0"/>
            </a:p>
          </p:txBody>
        </p:sp>
        <p:sp>
          <p:nvSpPr>
            <p:cNvPr id="74" name="TextBox 73">
              <a:extLst>
                <a:ext uri="{FF2B5EF4-FFF2-40B4-BE49-F238E27FC236}">
                  <a16:creationId xmlns:a16="http://schemas.microsoft.com/office/drawing/2014/main" id="{7D157AF6-6AE4-837A-29B1-A9A8A5A83769}"/>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16</a:t>
              </a:r>
              <a:endParaRPr lang="vi-VN" dirty="0"/>
            </a:p>
          </p:txBody>
        </p:sp>
        <p:sp>
          <p:nvSpPr>
            <p:cNvPr id="75" name="TextBox 74">
              <a:extLst>
                <a:ext uri="{FF2B5EF4-FFF2-40B4-BE49-F238E27FC236}">
                  <a16:creationId xmlns:a16="http://schemas.microsoft.com/office/drawing/2014/main" id="{DD2CDA2D-CA25-3377-5C10-DD5DBD9D0C86}"/>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6</a:t>
              </a:r>
              <a:endParaRPr lang="vi-VN" dirty="0"/>
            </a:p>
          </p:txBody>
        </p:sp>
      </p:grpSp>
      <p:grpSp>
        <p:nvGrpSpPr>
          <p:cNvPr id="76" name="Group 75">
            <a:extLst>
              <a:ext uri="{FF2B5EF4-FFF2-40B4-BE49-F238E27FC236}">
                <a16:creationId xmlns:a16="http://schemas.microsoft.com/office/drawing/2014/main" id="{3EB23B63-8826-2576-EE87-A627528D691D}"/>
              </a:ext>
            </a:extLst>
          </p:cNvPr>
          <p:cNvGrpSpPr/>
          <p:nvPr/>
        </p:nvGrpSpPr>
        <p:grpSpPr>
          <a:xfrm>
            <a:off x="9089921" y="1723531"/>
            <a:ext cx="1524000" cy="1729847"/>
            <a:chOff x="1887794" y="4837017"/>
            <a:chExt cx="1524000" cy="1729847"/>
          </a:xfrm>
        </p:grpSpPr>
        <p:sp>
          <p:nvSpPr>
            <p:cNvPr id="77" name="Rectangle 76">
              <a:extLst>
                <a:ext uri="{FF2B5EF4-FFF2-40B4-BE49-F238E27FC236}">
                  <a16:creationId xmlns:a16="http://schemas.microsoft.com/office/drawing/2014/main" id="{0C422CF3-FBF2-C6CF-73FD-77EA0AD79A1A}"/>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78" name="TextBox 77">
              <a:extLst>
                <a:ext uri="{FF2B5EF4-FFF2-40B4-BE49-F238E27FC236}">
                  <a16:creationId xmlns:a16="http://schemas.microsoft.com/office/drawing/2014/main" id="{28204106-F547-1C23-1603-0547470A0DF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9</a:t>
              </a:r>
              <a:endParaRPr lang="vi-VN" sz="1400" dirty="0"/>
            </a:p>
          </p:txBody>
        </p:sp>
        <p:sp>
          <p:nvSpPr>
            <p:cNvPr id="79" name="TextBox 78">
              <a:extLst>
                <a:ext uri="{FF2B5EF4-FFF2-40B4-BE49-F238E27FC236}">
                  <a16:creationId xmlns:a16="http://schemas.microsoft.com/office/drawing/2014/main" id="{216C0ED6-3EAD-E306-9F6F-D28A35928D23}"/>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F</a:t>
              </a:r>
              <a:endParaRPr lang="vi-VN" sz="2000" dirty="0"/>
            </a:p>
          </p:txBody>
        </p:sp>
        <p:sp>
          <p:nvSpPr>
            <p:cNvPr id="80" name="TextBox 79">
              <a:extLst>
                <a:ext uri="{FF2B5EF4-FFF2-40B4-BE49-F238E27FC236}">
                  <a16:creationId xmlns:a16="http://schemas.microsoft.com/office/drawing/2014/main" id="{5CA767C9-CF89-35DF-A8CB-49EC0C42D1D4}"/>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Fluorine </a:t>
              </a:r>
              <a:endParaRPr lang="vi-VN" dirty="0"/>
            </a:p>
          </p:txBody>
        </p:sp>
        <p:sp>
          <p:nvSpPr>
            <p:cNvPr id="81" name="TextBox 80">
              <a:extLst>
                <a:ext uri="{FF2B5EF4-FFF2-40B4-BE49-F238E27FC236}">
                  <a16:creationId xmlns:a16="http://schemas.microsoft.com/office/drawing/2014/main" id="{4720CEA7-9FA2-79CA-F952-22D12D6D54E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19</a:t>
              </a:r>
              <a:endParaRPr lang="vi-VN" dirty="0"/>
            </a:p>
          </p:txBody>
        </p:sp>
        <p:sp>
          <p:nvSpPr>
            <p:cNvPr id="82" name="TextBox 81">
              <a:extLst>
                <a:ext uri="{FF2B5EF4-FFF2-40B4-BE49-F238E27FC236}">
                  <a16:creationId xmlns:a16="http://schemas.microsoft.com/office/drawing/2014/main" id="{3B5A3142-E3AA-EF32-A705-EBC710A47130}"/>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7</a:t>
              </a:r>
              <a:endParaRPr lang="vi-VN" dirty="0"/>
            </a:p>
          </p:txBody>
        </p:sp>
      </p:grpSp>
      <p:grpSp>
        <p:nvGrpSpPr>
          <p:cNvPr id="83" name="Group 82">
            <a:extLst>
              <a:ext uri="{FF2B5EF4-FFF2-40B4-BE49-F238E27FC236}">
                <a16:creationId xmlns:a16="http://schemas.microsoft.com/office/drawing/2014/main" id="{6B482A80-7A5D-9486-0104-662871057AD5}"/>
              </a:ext>
            </a:extLst>
          </p:cNvPr>
          <p:cNvGrpSpPr/>
          <p:nvPr/>
        </p:nvGrpSpPr>
        <p:grpSpPr>
          <a:xfrm>
            <a:off x="10618838" y="1686434"/>
            <a:ext cx="1524000" cy="1729847"/>
            <a:chOff x="1887794" y="4837017"/>
            <a:chExt cx="1524000" cy="1729847"/>
          </a:xfrm>
        </p:grpSpPr>
        <p:sp>
          <p:nvSpPr>
            <p:cNvPr id="84" name="Rectangle 83">
              <a:extLst>
                <a:ext uri="{FF2B5EF4-FFF2-40B4-BE49-F238E27FC236}">
                  <a16:creationId xmlns:a16="http://schemas.microsoft.com/office/drawing/2014/main" id="{A704B36C-9D83-E6CD-B50A-2BF0A7327B19}"/>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85" name="TextBox 84">
              <a:extLst>
                <a:ext uri="{FF2B5EF4-FFF2-40B4-BE49-F238E27FC236}">
                  <a16:creationId xmlns:a16="http://schemas.microsoft.com/office/drawing/2014/main" id="{3DFB9C0E-0629-9845-36C5-DAB5CF88F09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10</a:t>
              </a:r>
              <a:endParaRPr lang="vi-VN" sz="1400" dirty="0"/>
            </a:p>
          </p:txBody>
        </p:sp>
        <p:sp>
          <p:nvSpPr>
            <p:cNvPr id="86" name="TextBox 85">
              <a:extLst>
                <a:ext uri="{FF2B5EF4-FFF2-40B4-BE49-F238E27FC236}">
                  <a16:creationId xmlns:a16="http://schemas.microsoft.com/office/drawing/2014/main" id="{9A5539F8-62D7-1CD8-5C4A-B1992B0152D1}"/>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Ne</a:t>
              </a:r>
              <a:endParaRPr lang="vi-VN" sz="2000" dirty="0"/>
            </a:p>
          </p:txBody>
        </p:sp>
        <p:sp>
          <p:nvSpPr>
            <p:cNvPr id="87" name="TextBox 86">
              <a:extLst>
                <a:ext uri="{FF2B5EF4-FFF2-40B4-BE49-F238E27FC236}">
                  <a16:creationId xmlns:a16="http://schemas.microsoft.com/office/drawing/2014/main" id="{B658CF80-BE99-3BA0-71C1-F5FC1515B11A}"/>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Neon </a:t>
              </a:r>
              <a:endParaRPr lang="vi-VN" dirty="0"/>
            </a:p>
          </p:txBody>
        </p:sp>
        <p:sp>
          <p:nvSpPr>
            <p:cNvPr id="88" name="TextBox 87">
              <a:extLst>
                <a:ext uri="{FF2B5EF4-FFF2-40B4-BE49-F238E27FC236}">
                  <a16:creationId xmlns:a16="http://schemas.microsoft.com/office/drawing/2014/main" id="{ECB42A71-4BF7-A6E8-E0C9-5B475AD8A5E5}"/>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20</a:t>
              </a:r>
              <a:endParaRPr lang="vi-VN" dirty="0"/>
            </a:p>
          </p:txBody>
        </p:sp>
        <p:sp>
          <p:nvSpPr>
            <p:cNvPr id="89" name="TextBox 88">
              <a:extLst>
                <a:ext uri="{FF2B5EF4-FFF2-40B4-BE49-F238E27FC236}">
                  <a16:creationId xmlns:a16="http://schemas.microsoft.com/office/drawing/2014/main" id="{EE64FC51-0E2A-C659-6CD3-6B4705A853E8}"/>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8</a:t>
              </a:r>
              <a:endParaRPr lang="vi-VN" dirty="0"/>
            </a:p>
          </p:txBody>
        </p:sp>
      </p:grpSp>
      <p:grpSp>
        <p:nvGrpSpPr>
          <p:cNvPr id="90" name="Group 89">
            <a:extLst>
              <a:ext uri="{FF2B5EF4-FFF2-40B4-BE49-F238E27FC236}">
                <a16:creationId xmlns:a16="http://schemas.microsoft.com/office/drawing/2014/main" id="{0CDC6FA4-E413-C0DC-F3F5-4577F8E6037C}"/>
              </a:ext>
            </a:extLst>
          </p:cNvPr>
          <p:cNvGrpSpPr/>
          <p:nvPr/>
        </p:nvGrpSpPr>
        <p:grpSpPr>
          <a:xfrm>
            <a:off x="-9830" y="3314989"/>
            <a:ext cx="1524000" cy="1729847"/>
            <a:chOff x="1887794" y="4837017"/>
            <a:chExt cx="1524000" cy="1729847"/>
          </a:xfrm>
        </p:grpSpPr>
        <p:sp>
          <p:nvSpPr>
            <p:cNvPr id="91" name="Rectangle 90">
              <a:extLst>
                <a:ext uri="{FF2B5EF4-FFF2-40B4-BE49-F238E27FC236}">
                  <a16:creationId xmlns:a16="http://schemas.microsoft.com/office/drawing/2014/main" id="{A18DC8F6-C58F-A618-D136-73B462E12A5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92" name="TextBox 91">
              <a:extLst>
                <a:ext uri="{FF2B5EF4-FFF2-40B4-BE49-F238E27FC236}">
                  <a16:creationId xmlns:a16="http://schemas.microsoft.com/office/drawing/2014/main" id="{5E7839ED-2529-2D74-3930-D8C1AD56CA6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11</a:t>
              </a:r>
              <a:endParaRPr lang="vi-VN" sz="1400" dirty="0"/>
            </a:p>
          </p:txBody>
        </p:sp>
        <p:sp>
          <p:nvSpPr>
            <p:cNvPr id="93" name="TextBox 92">
              <a:extLst>
                <a:ext uri="{FF2B5EF4-FFF2-40B4-BE49-F238E27FC236}">
                  <a16:creationId xmlns:a16="http://schemas.microsoft.com/office/drawing/2014/main" id="{A9BCA494-7D7E-D9EE-7F96-33762448CCEA}"/>
                </a:ext>
              </a:extLst>
            </p:cNvPr>
            <p:cNvSpPr txBox="1"/>
            <p:nvPr/>
          </p:nvSpPr>
          <p:spPr>
            <a:xfrm>
              <a:off x="2433485" y="5045225"/>
              <a:ext cx="486694"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Na</a:t>
              </a:r>
              <a:endParaRPr lang="vi-VN" sz="2000" dirty="0"/>
            </a:p>
          </p:txBody>
        </p:sp>
        <p:sp>
          <p:nvSpPr>
            <p:cNvPr id="94" name="TextBox 93">
              <a:extLst>
                <a:ext uri="{FF2B5EF4-FFF2-40B4-BE49-F238E27FC236}">
                  <a16:creationId xmlns:a16="http://schemas.microsoft.com/office/drawing/2014/main" id="{D0AFE027-2901-1A4C-1F7B-B51F31E96DE1}"/>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Sodium </a:t>
              </a:r>
              <a:endParaRPr lang="vi-VN" dirty="0"/>
            </a:p>
          </p:txBody>
        </p:sp>
        <p:sp>
          <p:nvSpPr>
            <p:cNvPr id="95" name="TextBox 94">
              <a:extLst>
                <a:ext uri="{FF2B5EF4-FFF2-40B4-BE49-F238E27FC236}">
                  <a16:creationId xmlns:a16="http://schemas.microsoft.com/office/drawing/2014/main" id="{91F1C4C3-C7D4-3097-4E51-E3B472CFB4CD}"/>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23</a:t>
              </a:r>
              <a:endParaRPr lang="vi-VN" dirty="0"/>
            </a:p>
          </p:txBody>
        </p:sp>
        <p:sp>
          <p:nvSpPr>
            <p:cNvPr id="96" name="TextBox 95">
              <a:extLst>
                <a:ext uri="{FF2B5EF4-FFF2-40B4-BE49-F238E27FC236}">
                  <a16:creationId xmlns:a16="http://schemas.microsoft.com/office/drawing/2014/main" id="{50776C1B-ADE0-397C-B4C7-FC23ADCE55EC}"/>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1</a:t>
              </a:r>
              <a:endParaRPr lang="vi-VN" dirty="0"/>
            </a:p>
          </p:txBody>
        </p:sp>
      </p:grpSp>
      <p:grpSp>
        <p:nvGrpSpPr>
          <p:cNvPr id="97" name="Group 96">
            <a:extLst>
              <a:ext uri="{FF2B5EF4-FFF2-40B4-BE49-F238E27FC236}">
                <a16:creationId xmlns:a16="http://schemas.microsoft.com/office/drawing/2014/main" id="{15FD8F83-C444-210D-161E-D88AE18F07B5}"/>
              </a:ext>
            </a:extLst>
          </p:cNvPr>
          <p:cNvGrpSpPr/>
          <p:nvPr/>
        </p:nvGrpSpPr>
        <p:grpSpPr>
          <a:xfrm>
            <a:off x="1465010" y="3280433"/>
            <a:ext cx="1524000" cy="1729847"/>
            <a:chOff x="1887794" y="4837017"/>
            <a:chExt cx="1524000" cy="1729847"/>
          </a:xfrm>
        </p:grpSpPr>
        <p:sp>
          <p:nvSpPr>
            <p:cNvPr id="98" name="Rectangle 97">
              <a:extLst>
                <a:ext uri="{FF2B5EF4-FFF2-40B4-BE49-F238E27FC236}">
                  <a16:creationId xmlns:a16="http://schemas.microsoft.com/office/drawing/2014/main" id="{4F0A846D-A1F8-77AC-B511-2BCDEB9AB67A}"/>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99" name="TextBox 98">
              <a:extLst>
                <a:ext uri="{FF2B5EF4-FFF2-40B4-BE49-F238E27FC236}">
                  <a16:creationId xmlns:a16="http://schemas.microsoft.com/office/drawing/2014/main" id="{221CED5C-24D0-3D2B-42E6-A3F58705205F}"/>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12</a:t>
              </a:r>
              <a:endParaRPr lang="vi-VN" sz="1400" dirty="0"/>
            </a:p>
          </p:txBody>
        </p:sp>
        <p:sp>
          <p:nvSpPr>
            <p:cNvPr id="100" name="TextBox 99">
              <a:extLst>
                <a:ext uri="{FF2B5EF4-FFF2-40B4-BE49-F238E27FC236}">
                  <a16:creationId xmlns:a16="http://schemas.microsoft.com/office/drawing/2014/main" id="{7A7CB2A5-33AE-0F5F-49A2-F0258BB159F0}"/>
                </a:ext>
              </a:extLst>
            </p:cNvPr>
            <p:cNvSpPr txBox="1"/>
            <p:nvPr/>
          </p:nvSpPr>
          <p:spPr>
            <a:xfrm>
              <a:off x="2433484" y="5045225"/>
              <a:ext cx="535855"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Mg </a:t>
              </a:r>
              <a:endParaRPr lang="vi-VN" sz="2000" dirty="0"/>
            </a:p>
          </p:txBody>
        </p:sp>
        <p:sp>
          <p:nvSpPr>
            <p:cNvPr id="101" name="TextBox 100">
              <a:extLst>
                <a:ext uri="{FF2B5EF4-FFF2-40B4-BE49-F238E27FC236}">
                  <a16:creationId xmlns:a16="http://schemas.microsoft.com/office/drawing/2014/main" id="{DBC5F115-5562-43F0-20FF-EF164DDCDF96}"/>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Magnesium</a:t>
              </a:r>
              <a:endParaRPr lang="vi-VN" dirty="0"/>
            </a:p>
          </p:txBody>
        </p:sp>
        <p:sp>
          <p:nvSpPr>
            <p:cNvPr id="102" name="TextBox 101">
              <a:extLst>
                <a:ext uri="{FF2B5EF4-FFF2-40B4-BE49-F238E27FC236}">
                  <a16:creationId xmlns:a16="http://schemas.microsoft.com/office/drawing/2014/main" id="{FA4E9BEA-3069-EA7B-3EE6-B667AD4B8AA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24</a:t>
              </a:r>
              <a:endParaRPr lang="vi-VN" dirty="0"/>
            </a:p>
          </p:txBody>
        </p:sp>
        <p:sp>
          <p:nvSpPr>
            <p:cNvPr id="103" name="TextBox 102">
              <a:extLst>
                <a:ext uri="{FF2B5EF4-FFF2-40B4-BE49-F238E27FC236}">
                  <a16:creationId xmlns:a16="http://schemas.microsoft.com/office/drawing/2014/main" id="{89B0AF3F-7D8C-0883-7A6D-9EE202BCD64E}"/>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2 </a:t>
              </a:r>
              <a:endParaRPr lang="vi-VN" dirty="0"/>
            </a:p>
          </p:txBody>
        </p:sp>
      </p:grpSp>
      <p:grpSp>
        <p:nvGrpSpPr>
          <p:cNvPr id="104" name="Group 103">
            <a:extLst>
              <a:ext uri="{FF2B5EF4-FFF2-40B4-BE49-F238E27FC236}">
                <a16:creationId xmlns:a16="http://schemas.microsoft.com/office/drawing/2014/main" id="{00146917-7888-691A-B19F-1CF5CDD4F5A3}"/>
              </a:ext>
            </a:extLst>
          </p:cNvPr>
          <p:cNvGrpSpPr/>
          <p:nvPr/>
        </p:nvGrpSpPr>
        <p:grpSpPr>
          <a:xfrm>
            <a:off x="2939850" y="3323277"/>
            <a:ext cx="1524000" cy="1729847"/>
            <a:chOff x="1887794" y="4837017"/>
            <a:chExt cx="1524000" cy="1729847"/>
          </a:xfrm>
        </p:grpSpPr>
        <p:sp>
          <p:nvSpPr>
            <p:cNvPr id="105" name="Rectangle 104">
              <a:extLst>
                <a:ext uri="{FF2B5EF4-FFF2-40B4-BE49-F238E27FC236}">
                  <a16:creationId xmlns:a16="http://schemas.microsoft.com/office/drawing/2014/main" id="{87B40F88-BC50-D621-AD46-BC0F8E8B7AB5}"/>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06" name="TextBox 105">
              <a:extLst>
                <a:ext uri="{FF2B5EF4-FFF2-40B4-BE49-F238E27FC236}">
                  <a16:creationId xmlns:a16="http://schemas.microsoft.com/office/drawing/2014/main" id="{319017F4-AA56-2479-D8CB-A0D725074683}"/>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13</a:t>
              </a:r>
              <a:endParaRPr lang="vi-VN" sz="1400" dirty="0"/>
            </a:p>
          </p:txBody>
        </p:sp>
        <p:sp>
          <p:nvSpPr>
            <p:cNvPr id="107" name="TextBox 106">
              <a:extLst>
                <a:ext uri="{FF2B5EF4-FFF2-40B4-BE49-F238E27FC236}">
                  <a16:creationId xmlns:a16="http://schemas.microsoft.com/office/drawing/2014/main" id="{E19A0853-EEEE-3163-C8DE-CF866D5B151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Al </a:t>
              </a:r>
              <a:endParaRPr lang="vi-VN" sz="2000" dirty="0"/>
            </a:p>
          </p:txBody>
        </p:sp>
        <p:sp>
          <p:nvSpPr>
            <p:cNvPr id="108" name="TextBox 107">
              <a:extLst>
                <a:ext uri="{FF2B5EF4-FFF2-40B4-BE49-F238E27FC236}">
                  <a16:creationId xmlns:a16="http://schemas.microsoft.com/office/drawing/2014/main" id="{226EEC45-2D56-EA21-4008-DF31A5AEA80D}"/>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Aluminium</a:t>
              </a:r>
              <a:endParaRPr lang="vi-VN" dirty="0"/>
            </a:p>
          </p:txBody>
        </p:sp>
        <p:sp>
          <p:nvSpPr>
            <p:cNvPr id="109" name="TextBox 108">
              <a:extLst>
                <a:ext uri="{FF2B5EF4-FFF2-40B4-BE49-F238E27FC236}">
                  <a16:creationId xmlns:a16="http://schemas.microsoft.com/office/drawing/2014/main" id="{DB077154-BA3A-9219-9434-6EE76E8DD00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27</a:t>
              </a:r>
              <a:endParaRPr lang="vi-VN" dirty="0"/>
            </a:p>
          </p:txBody>
        </p:sp>
        <p:sp>
          <p:nvSpPr>
            <p:cNvPr id="110" name="TextBox 109">
              <a:extLst>
                <a:ext uri="{FF2B5EF4-FFF2-40B4-BE49-F238E27FC236}">
                  <a16:creationId xmlns:a16="http://schemas.microsoft.com/office/drawing/2014/main" id="{97E04012-596D-FE97-A802-11C6A17EB941}"/>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3</a:t>
              </a:r>
              <a:endParaRPr lang="vi-VN" dirty="0"/>
            </a:p>
          </p:txBody>
        </p:sp>
      </p:grpSp>
      <p:grpSp>
        <p:nvGrpSpPr>
          <p:cNvPr id="111" name="Group 110">
            <a:extLst>
              <a:ext uri="{FF2B5EF4-FFF2-40B4-BE49-F238E27FC236}">
                <a16:creationId xmlns:a16="http://schemas.microsoft.com/office/drawing/2014/main" id="{9C967141-5F41-4132-D4D4-D34629758288}"/>
              </a:ext>
            </a:extLst>
          </p:cNvPr>
          <p:cNvGrpSpPr/>
          <p:nvPr/>
        </p:nvGrpSpPr>
        <p:grpSpPr>
          <a:xfrm>
            <a:off x="4439269" y="3302270"/>
            <a:ext cx="1524000" cy="1729847"/>
            <a:chOff x="1887794" y="4837017"/>
            <a:chExt cx="1524000" cy="1729847"/>
          </a:xfrm>
        </p:grpSpPr>
        <p:sp>
          <p:nvSpPr>
            <p:cNvPr id="112" name="Rectangle 111">
              <a:extLst>
                <a:ext uri="{FF2B5EF4-FFF2-40B4-BE49-F238E27FC236}">
                  <a16:creationId xmlns:a16="http://schemas.microsoft.com/office/drawing/2014/main" id="{659DAE2A-F45B-B46C-3B0D-1E20EDFDAEFF}"/>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13" name="TextBox 112">
              <a:extLst>
                <a:ext uri="{FF2B5EF4-FFF2-40B4-BE49-F238E27FC236}">
                  <a16:creationId xmlns:a16="http://schemas.microsoft.com/office/drawing/2014/main" id="{E5E98228-184D-0689-D82C-5FC402D22AC2}"/>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14</a:t>
              </a:r>
              <a:endParaRPr lang="vi-VN" sz="1400" dirty="0"/>
            </a:p>
          </p:txBody>
        </p:sp>
        <p:sp>
          <p:nvSpPr>
            <p:cNvPr id="114" name="TextBox 113">
              <a:extLst>
                <a:ext uri="{FF2B5EF4-FFF2-40B4-BE49-F238E27FC236}">
                  <a16:creationId xmlns:a16="http://schemas.microsoft.com/office/drawing/2014/main" id="{B30A9437-6CE0-B0C9-DDE9-042B24767C4F}"/>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Si </a:t>
              </a:r>
              <a:endParaRPr lang="vi-VN" sz="2000" dirty="0"/>
            </a:p>
          </p:txBody>
        </p:sp>
        <p:sp>
          <p:nvSpPr>
            <p:cNvPr id="115" name="TextBox 114">
              <a:extLst>
                <a:ext uri="{FF2B5EF4-FFF2-40B4-BE49-F238E27FC236}">
                  <a16:creationId xmlns:a16="http://schemas.microsoft.com/office/drawing/2014/main" id="{2E0AA5C5-584A-57E5-EB58-2ACA2B7617D6}"/>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Silicon</a:t>
              </a:r>
              <a:endParaRPr lang="vi-VN" dirty="0"/>
            </a:p>
          </p:txBody>
        </p:sp>
        <p:sp>
          <p:nvSpPr>
            <p:cNvPr id="116" name="TextBox 115">
              <a:extLst>
                <a:ext uri="{FF2B5EF4-FFF2-40B4-BE49-F238E27FC236}">
                  <a16:creationId xmlns:a16="http://schemas.microsoft.com/office/drawing/2014/main" id="{12EFAB66-4835-AA5C-2D0C-D83C00729C8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28</a:t>
              </a:r>
              <a:endParaRPr lang="vi-VN" dirty="0"/>
            </a:p>
          </p:txBody>
        </p:sp>
        <p:sp>
          <p:nvSpPr>
            <p:cNvPr id="117" name="TextBox 116">
              <a:extLst>
                <a:ext uri="{FF2B5EF4-FFF2-40B4-BE49-F238E27FC236}">
                  <a16:creationId xmlns:a16="http://schemas.microsoft.com/office/drawing/2014/main" id="{510A7CB1-C432-56F0-D34E-98306EBA4167}"/>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4</a:t>
              </a:r>
              <a:endParaRPr lang="vi-VN" dirty="0"/>
            </a:p>
          </p:txBody>
        </p:sp>
      </p:grpSp>
      <p:grpSp>
        <p:nvGrpSpPr>
          <p:cNvPr id="118" name="Group 117">
            <a:extLst>
              <a:ext uri="{FF2B5EF4-FFF2-40B4-BE49-F238E27FC236}">
                <a16:creationId xmlns:a16="http://schemas.microsoft.com/office/drawing/2014/main" id="{1E7F40BA-7CAB-E8C0-0A5D-7A10B77A2544}"/>
              </a:ext>
            </a:extLst>
          </p:cNvPr>
          <p:cNvGrpSpPr/>
          <p:nvPr/>
        </p:nvGrpSpPr>
        <p:grpSpPr>
          <a:xfrm>
            <a:off x="6017345" y="3309644"/>
            <a:ext cx="1524000" cy="1729847"/>
            <a:chOff x="1887794" y="4837017"/>
            <a:chExt cx="1524000" cy="1729847"/>
          </a:xfrm>
        </p:grpSpPr>
        <p:sp>
          <p:nvSpPr>
            <p:cNvPr id="119" name="Rectangle 118">
              <a:extLst>
                <a:ext uri="{FF2B5EF4-FFF2-40B4-BE49-F238E27FC236}">
                  <a16:creationId xmlns:a16="http://schemas.microsoft.com/office/drawing/2014/main" id="{6827E5A3-1C15-0922-21FC-796112684E8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20" name="TextBox 119">
              <a:extLst>
                <a:ext uri="{FF2B5EF4-FFF2-40B4-BE49-F238E27FC236}">
                  <a16:creationId xmlns:a16="http://schemas.microsoft.com/office/drawing/2014/main" id="{21FC652D-5EB4-E02A-DD8B-72AC2D71F0F9}"/>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15</a:t>
              </a:r>
              <a:endParaRPr lang="vi-VN" sz="1400" dirty="0"/>
            </a:p>
          </p:txBody>
        </p:sp>
        <p:sp>
          <p:nvSpPr>
            <p:cNvPr id="121" name="TextBox 120">
              <a:extLst>
                <a:ext uri="{FF2B5EF4-FFF2-40B4-BE49-F238E27FC236}">
                  <a16:creationId xmlns:a16="http://schemas.microsoft.com/office/drawing/2014/main" id="{F95A2548-DA31-22C5-E490-E694FA1AD912}"/>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P</a:t>
              </a:r>
              <a:endParaRPr lang="vi-VN" sz="2000" dirty="0"/>
            </a:p>
          </p:txBody>
        </p:sp>
        <p:sp>
          <p:nvSpPr>
            <p:cNvPr id="122" name="TextBox 121">
              <a:extLst>
                <a:ext uri="{FF2B5EF4-FFF2-40B4-BE49-F238E27FC236}">
                  <a16:creationId xmlns:a16="http://schemas.microsoft.com/office/drawing/2014/main" id="{098C4106-A5D3-D8EA-2BF4-9F55447F0964}"/>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Phosphorus </a:t>
              </a:r>
              <a:endParaRPr lang="vi-VN" dirty="0"/>
            </a:p>
          </p:txBody>
        </p:sp>
        <p:sp>
          <p:nvSpPr>
            <p:cNvPr id="123" name="TextBox 122">
              <a:extLst>
                <a:ext uri="{FF2B5EF4-FFF2-40B4-BE49-F238E27FC236}">
                  <a16:creationId xmlns:a16="http://schemas.microsoft.com/office/drawing/2014/main" id="{CE255A76-C4EA-8068-DF07-C3D8DA02F84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31</a:t>
              </a:r>
              <a:endParaRPr lang="vi-VN" dirty="0"/>
            </a:p>
          </p:txBody>
        </p:sp>
        <p:sp>
          <p:nvSpPr>
            <p:cNvPr id="124" name="TextBox 123">
              <a:extLst>
                <a:ext uri="{FF2B5EF4-FFF2-40B4-BE49-F238E27FC236}">
                  <a16:creationId xmlns:a16="http://schemas.microsoft.com/office/drawing/2014/main" id="{E54BA623-D613-0282-CBBC-857F49CF5D33}"/>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5</a:t>
              </a:r>
              <a:endParaRPr lang="vi-VN" dirty="0"/>
            </a:p>
          </p:txBody>
        </p:sp>
      </p:grpSp>
      <p:grpSp>
        <p:nvGrpSpPr>
          <p:cNvPr id="125" name="Group 124">
            <a:extLst>
              <a:ext uri="{FF2B5EF4-FFF2-40B4-BE49-F238E27FC236}">
                <a16:creationId xmlns:a16="http://schemas.microsoft.com/office/drawing/2014/main" id="{0B2352C8-F040-8091-4CB2-084FC40DA0E5}"/>
              </a:ext>
            </a:extLst>
          </p:cNvPr>
          <p:cNvGrpSpPr/>
          <p:nvPr/>
        </p:nvGrpSpPr>
        <p:grpSpPr>
          <a:xfrm>
            <a:off x="7565921" y="3323277"/>
            <a:ext cx="1524000" cy="1729847"/>
            <a:chOff x="1887794" y="4837017"/>
            <a:chExt cx="1524000" cy="1729847"/>
          </a:xfrm>
        </p:grpSpPr>
        <p:sp>
          <p:nvSpPr>
            <p:cNvPr id="126" name="Rectangle 125">
              <a:extLst>
                <a:ext uri="{FF2B5EF4-FFF2-40B4-BE49-F238E27FC236}">
                  <a16:creationId xmlns:a16="http://schemas.microsoft.com/office/drawing/2014/main" id="{CB595357-8BD3-2287-28C0-E50167296957}"/>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27" name="TextBox 126">
              <a:extLst>
                <a:ext uri="{FF2B5EF4-FFF2-40B4-BE49-F238E27FC236}">
                  <a16:creationId xmlns:a16="http://schemas.microsoft.com/office/drawing/2014/main" id="{2B0E13CB-5A7E-CCBA-ECF9-0F614EEF69F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16</a:t>
              </a:r>
              <a:endParaRPr lang="vi-VN" sz="1400" dirty="0"/>
            </a:p>
          </p:txBody>
        </p:sp>
        <p:sp>
          <p:nvSpPr>
            <p:cNvPr id="128" name="TextBox 127">
              <a:extLst>
                <a:ext uri="{FF2B5EF4-FFF2-40B4-BE49-F238E27FC236}">
                  <a16:creationId xmlns:a16="http://schemas.microsoft.com/office/drawing/2014/main" id="{6B570953-62D0-DB31-B6AA-0C1F2CD6115D}"/>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S</a:t>
              </a:r>
              <a:endParaRPr lang="vi-VN" sz="2000" dirty="0"/>
            </a:p>
          </p:txBody>
        </p:sp>
        <p:sp>
          <p:nvSpPr>
            <p:cNvPr id="129" name="TextBox 128">
              <a:extLst>
                <a:ext uri="{FF2B5EF4-FFF2-40B4-BE49-F238E27FC236}">
                  <a16:creationId xmlns:a16="http://schemas.microsoft.com/office/drawing/2014/main" id="{064E9953-AF0F-FB58-C0C3-6D13999D3B62}"/>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Sulfur  </a:t>
              </a:r>
              <a:endParaRPr lang="vi-VN" dirty="0"/>
            </a:p>
          </p:txBody>
        </p:sp>
        <p:sp>
          <p:nvSpPr>
            <p:cNvPr id="130" name="TextBox 129">
              <a:extLst>
                <a:ext uri="{FF2B5EF4-FFF2-40B4-BE49-F238E27FC236}">
                  <a16:creationId xmlns:a16="http://schemas.microsoft.com/office/drawing/2014/main" id="{8E8E24C8-7A7E-9524-99CF-4E41DA9C9466}"/>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32</a:t>
              </a:r>
              <a:endParaRPr lang="vi-VN" dirty="0"/>
            </a:p>
          </p:txBody>
        </p:sp>
        <p:sp>
          <p:nvSpPr>
            <p:cNvPr id="131" name="TextBox 130">
              <a:extLst>
                <a:ext uri="{FF2B5EF4-FFF2-40B4-BE49-F238E27FC236}">
                  <a16:creationId xmlns:a16="http://schemas.microsoft.com/office/drawing/2014/main" id="{487AB997-556D-BBE4-2C62-5443789717AE}"/>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6</a:t>
              </a:r>
              <a:endParaRPr lang="vi-VN" dirty="0"/>
            </a:p>
          </p:txBody>
        </p:sp>
      </p:grpSp>
      <p:grpSp>
        <p:nvGrpSpPr>
          <p:cNvPr id="132" name="Group 131">
            <a:extLst>
              <a:ext uri="{FF2B5EF4-FFF2-40B4-BE49-F238E27FC236}">
                <a16:creationId xmlns:a16="http://schemas.microsoft.com/office/drawing/2014/main" id="{D6CC119A-D872-17F8-42C2-3512DC929804}"/>
              </a:ext>
            </a:extLst>
          </p:cNvPr>
          <p:cNvGrpSpPr/>
          <p:nvPr/>
        </p:nvGrpSpPr>
        <p:grpSpPr>
          <a:xfrm>
            <a:off x="9040761" y="3339367"/>
            <a:ext cx="1524000" cy="1729847"/>
            <a:chOff x="1887794" y="4837017"/>
            <a:chExt cx="1524000" cy="1729847"/>
          </a:xfrm>
        </p:grpSpPr>
        <p:sp>
          <p:nvSpPr>
            <p:cNvPr id="133" name="Rectangle 132">
              <a:extLst>
                <a:ext uri="{FF2B5EF4-FFF2-40B4-BE49-F238E27FC236}">
                  <a16:creationId xmlns:a16="http://schemas.microsoft.com/office/drawing/2014/main" id="{7389A865-92B2-F102-B6D0-5CB59383661F}"/>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34" name="TextBox 133">
              <a:extLst>
                <a:ext uri="{FF2B5EF4-FFF2-40B4-BE49-F238E27FC236}">
                  <a16:creationId xmlns:a16="http://schemas.microsoft.com/office/drawing/2014/main" id="{7938FD8C-FFE3-7A76-1613-03E069711E87}"/>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17</a:t>
              </a:r>
              <a:endParaRPr lang="vi-VN" sz="1400" dirty="0"/>
            </a:p>
          </p:txBody>
        </p:sp>
        <p:sp>
          <p:nvSpPr>
            <p:cNvPr id="135" name="TextBox 134">
              <a:extLst>
                <a:ext uri="{FF2B5EF4-FFF2-40B4-BE49-F238E27FC236}">
                  <a16:creationId xmlns:a16="http://schemas.microsoft.com/office/drawing/2014/main" id="{D2F9DB8B-C567-72E7-FB1E-4476A253C7EA}"/>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Cl</a:t>
              </a:r>
              <a:endParaRPr lang="vi-VN" sz="2000" dirty="0"/>
            </a:p>
          </p:txBody>
        </p:sp>
        <p:sp>
          <p:nvSpPr>
            <p:cNvPr id="136" name="TextBox 135">
              <a:extLst>
                <a:ext uri="{FF2B5EF4-FFF2-40B4-BE49-F238E27FC236}">
                  <a16:creationId xmlns:a16="http://schemas.microsoft.com/office/drawing/2014/main" id="{9477E12D-B532-7F92-E737-547114D8B7A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Chlorine </a:t>
              </a:r>
              <a:endParaRPr lang="vi-VN" dirty="0"/>
            </a:p>
          </p:txBody>
        </p:sp>
        <p:sp>
          <p:nvSpPr>
            <p:cNvPr id="137" name="TextBox 136">
              <a:extLst>
                <a:ext uri="{FF2B5EF4-FFF2-40B4-BE49-F238E27FC236}">
                  <a16:creationId xmlns:a16="http://schemas.microsoft.com/office/drawing/2014/main" id="{E112D759-CD29-A2C2-48CA-37D678E6EBB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35,5</a:t>
              </a:r>
              <a:endParaRPr lang="vi-VN" dirty="0"/>
            </a:p>
          </p:txBody>
        </p:sp>
        <p:sp>
          <p:nvSpPr>
            <p:cNvPr id="138" name="TextBox 137">
              <a:extLst>
                <a:ext uri="{FF2B5EF4-FFF2-40B4-BE49-F238E27FC236}">
                  <a16:creationId xmlns:a16="http://schemas.microsoft.com/office/drawing/2014/main" id="{94B25E02-D966-F57B-33D6-D5634A76118E}"/>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7</a:t>
              </a:r>
              <a:endParaRPr lang="vi-VN" dirty="0"/>
            </a:p>
          </p:txBody>
        </p:sp>
      </p:grpSp>
      <p:grpSp>
        <p:nvGrpSpPr>
          <p:cNvPr id="139" name="Group 138">
            <a:extLst>
              <a:ext uri="{FF2B5EF4-FFF2-40B4-BE49-F238E27FC236}">
                <a16:creationId xmlns:a16="http://schemas.microsoft.com/office/drawing/2014/main" id="{39995498-7C32-65E8-EE5C-6C0D07C6F8F4}"/>
              </a:ext>
            </a:extLst>
          </p:cNvPr>
          <p:cNvGrpSpPr/>
          <p:nvPr/>
        </p:nvGrpSpPr>
        <p:grpSpPr>
          <a:xfrm>
            <a:off x="10569678" y="3302270"/>
            <a:ext cx="1524000" cy="1729847"/>
            <a:chOff x="1887794" y="4837017"/>
            <a:chExt cx="1524000" cy="1729847"/>
          </a:xfrm>
        </p:grpSpPr>
        <p:sp>
          <p:nvSpPr>
            <p:cNvPr id="140" name="Rectangle 139">
              <a:extLst>
                <a:ext uri="{FF2B5EF4-FFF2-40B4-BE49-F238E27FC236}">
                  <a16:creationId xmlns:a16="http://schemas.microsoft.com/office/drawing/2014/main" id="{77C427C3-E99A-34B0-E01C-3FDA4E7AD95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41" name="TextBox 140">
              <a:extLst>
                <a:ext uri="{FF2B5EF4-FFF2-40B4-BE49-F238E27FC236}">
                  <a16:creationId xmlns:a16="http://schemas.microsoft.com/office/drawing/2014/main" id="{2728AC75-52C9-A247-C178-B8AE9E28F53C}"/>
                </a:ext>
              </a:extLst>
            </p:cNvPr>
            <p:cNvSpPr txBox="1"/>
            <p:nvPr/>
          </p:nvSpPr>
          <p:spPr>
            <a:xfrm>
              <a:off x="2507225" y="4837017"/>
              <a:ext cx="467029"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20</a:t>
              </a:r>
              <a:endParaRPr lang="vi-VN" sz="1400" dirty="0"/>
            </a:p>
          </p:txBody>
        </p:sp>
        <p:sp>
          <p:nvSpPr>
            <p:cNvPr id="142" name="TextBox 141">
              <a:extLst>
                <a:ext uri="{FF2B5EF4-FFF2-40B4-BE49-F238E27FC236}">
                  <a16:creationId xmlns:a16="http://schemas.microsoft.com/office/drawing/2014/main" id="{8A2BBC43-4656-3DA6-E19F-6C880F18D475}"/>
                </a:ext>
              </a:extLst>
            </p:cNvPr>
            <p:cNvSpPr txBox="1"/>
            <p:nvPr/>
          </p:nvSpPr>
          <p:spPr>
            <a:xfrm>
              <a:off x="2433484" y="5045225"/>
              <a:ext cx="457199" cy="400110"/>
            </a:xfrm>
            <a:prstGeom prst="rect">
              <a:avLst/>
            </a:prstGeom>
            <a:noFill/>
            <a:ln>
              <a:noFill/>
            </a:ln>
          </p:spPr>
          <p:txBody>
            <a:bodyPr wrap="square">
              <a:spAutoFit/>
            </a:bodyPr>
            <a:lstStyle/>
            <a:p>
              <a:r>
                <a:rPr lang="en-US" sz="2000" b="1" dirty="0" err="1">
                  <a:latin typeface=".VnTeknical" panose="020B7200000000000000" pitchFamily="34" charset="0"/>
                  <a:cs typeface="Arial" panose="020B0604020202020204" pitchFamily="34" charset="0"/>
                </a:rPr>
                <a:t>Ar</a:t>
              </a:r>
              <a:endParaRPr lang="vi-VN" sz="2000" dirty="0"/>
            </a:p>
          </p:txBody>
        </p:sp>
        <p:sp>
          <p:nvSpPr>
            <p:cNvPr id="143" name="TextBox 142">
              <a:extLst>
                <a:ext uri="{FF2B5EF4-FFF2-40B4-BE49-F238E27FC236}">
                  <a16:creationId xmlns:a16="http://schemas.microsoft.com/office/drawing/2014/main" id="{C16F5426-0827-681A-A0C0-B79D81ECB539}"/>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Argon </a:t>
              </a:r>
              <a:endParaRPr lang="vi-VN" dirty="0"/>
            </a:p>
          </p:txBody>
        </p:sp>
        <p:sp>
          <p:nvSpPr>
            <p:cNvPr id="144" name="TextBox 143">
              <a:extLst>
                <a:ext uri="{FF2B5EF4-FFF2-40B4-BE49-F238E27FC236}">
                  <a16:creationId xmlns:a16="http://schemas.microsoft.com/office/drawing/2014/main" id="{E9371C0B-D67F-F6EC-7558-F434F15ECFFB}"/>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40</a:t>
              </a:r>
              <a:endParaRPr lang="vi-VN" dirty="0"/>
            </a:p>
          </p:txBody>
        </p:sp>
        <p:sp>
          <p:nvSpPr>
            <p:cNvPr id="145" name="TextBox 144">
              <a:extLst>
                <a:ext uri="{FF2B5EF4-FFF2-40B4-BE49-F238E27FC236}">
                  <a16:creationId xmlns:a16="http://schemas.microsoft.com/office/drawing/2014/main" id="{12C78BB2-C229-56F2-3580-AC1C495D4EC5}"/>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8</a:t>
              </a:r>
              <a:endParaRPr lang="vi-VN" dirty="0"/>
            </a:p>
          </p:txBody>
        </p:sp>
      </p:grpSp>
      <p:sp>
        <p:nvSpPr>
          <p:cNvPr id="150" name="TextBox 149">
            <a:extLst>
              <a:ext uri="{FF2B5EF4-FFF2-40B4-BE49-F238E27FC236}">
                <a16:creationId xmlns:a16="http://schemas.microsoft.com/office/drawing/2014/main" id="{39BE15B1-9E7E-928E-C954-02C2048E36DE}"/>
              </a:ext>
            </a:extLst>
          </p:cNvPr>
          <p:cNvSpPr txBox="1"/>
          <p:nvPr/>
        </p:nvSpPr>
        <p:spPr>
          <a:xfrm>
            <a:off x="816076" y="5186533"/>
            <a:ext cx="11277601" cy="1569660"/>
          </a:xfrm>
          <a:prstGeom prst="rect">
            <a:avLst/>
          </a:prstGeom>
          <a:noFill/>
        </p:spPr>
        <p:txBody>
          <a:bodyPr wrap="square">
            <a:spAutoFit/>
          </a:bodyPr>
          <a:lstStyle/>
          <a:p>
            <a:pPr algn="just"/>
            <a:r>
              <a:rPr lang="vi-VN" sz="2400" b="0" i="0" dirty="0" err="1">
                <a:solidFill>
                  <a:srgbClr val="222222"/>
                </a:solidFill>
                <a:effectLst/>
                <a:latin typeface="Times New Roman" panose="02020603050405020304" pitchFamily="18" charset="0"/>
                <a:cs typeface="Times New Roman" panose="02020603050405020304" pitchFamily="18" charset="0"/>
              </a:rPr>
              <a:t>Thảo</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luận</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nhóm</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và</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nhận</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xét</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về</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các</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đặc</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điểm</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của</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bảng</a:t>
            </a:r>
            <a:r>
              <a:rPr lang="vi-VN" sz="2400" b="0" i="0" dirty="0">
                <a:solidFill>
                  <a:srgbClr val="222222"/>
                </a:solidFill>
                <a:effectLst/>
                <a:latin typeface="Times New Roman" panose="02020603050405020304" pitchFamily="18" charset="0"/>
                <a:cs typeface="Times New Roman" panose="02020603050405020304" pitchFamily="18" charset="0"/>
              </a:rPr>
              <a:t> sau khi </a:t>
            </a:r>
            <a:r>
              <a:rPr lang="vi-VN" sz="2400" b="0" i="0" dirty="0" err="1">
                <a:solidFill>
                  <a:srgbClr val="222222"/>
                </a:solidFill>
                <a:effectLst/>
                <a:latin typeface="Times New Roman" panose="02020603050405020304" pitchFamily="18" charset="0"/>
                <a:cs typeface="Times New Roman" panose="02020603050405020304" pitchFamily="18" charset="0"/>
              </a:rPr>
              <a:t>đã</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sắp</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xếp</a:t>
            </a:r>
            <a:r>
              <a:rPr lang="vi-VN" sz="2400" b="0" i="0" dirty="0">
                <a:solidFill>
                  <a:srgbClr val="222222"/>
                </a:solidFill>
                <a:effectLst/>
                <a:latin typeface="Times New Roman" panose="02020603050405020304" pitchFamily="18" charset="0"/>
                <a:cs typeface="Times New Roman" panose="02020603050405020304" pitchFamily="18" charset="0"/>
              </a:rPr>
              <a:t>:</a:t>
            </a:r>
          </a:p>
          <a:p>
            <a:pPr algn="just"/>
            <a:r>
              <a:rPr lang="vi-VN" sz="2400" b="0" i="0" dirty="0" err="1">
                <a:solidFill>
                  <a:srgbClr val="222222"/>
                </a:solidFill>
                <a:effectLst/>
                <a:latin typeface="Times New Roman" panose="02020603050405020304" pitchFamily="18" charset="0"/>
                <a:cs typeface="Times New Roman" panose="02020603050405020304" pitchFamily="18" charset="0"/>
              </a:rPr>
              <a:t>Sự</a:t>
            </a:r>
            <a:r>
              <a:rPr lang="vi-VN" sz="2400" b="0" i="0" dirty="0">
                <a:solidFill>
                  <a:srgbClr val="222222"/>
                </a:solidFill>
                <a:effectLst/>
                <a:latin typeface="Times New Roman" panose="02020603050405020304" pitchFamily="18" charset="0"/>
                <a:cs typeface="Times New Roman" panose="02020603050405020304" pitchFamily="18" charset="0"/>
              </a:rPr>
              <a:t> thay </a:t>
            </a:r>
            <a:r>
              <a:rPr lang="vi-VN" sz="2400" b="0" i="0" dirty="0" err="1">
                <a:solidFill>
                  <a:srgbClr val="222222"/>
                </a:solidFill>
                <a:effectLst/>
                <a:latin typeface="Times New Roman" panose="02020603050405020304" pitchFamily="18" charset="0"/>
                <a:cs typeface="Times New Roman" panose="02020603050405020304" pitchFamily="18" charset="0"/>
              </a:rPr>
              <a:t>đổi</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số</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electron</a:t>
            </a:r>
            <a:r>
              <a:rPr lang="vi-VN" sz="2400" b="0" i="0" dirty="0">
                <a:solidFill>
                  <a:srgbClr val="222222"/>
                </a:solidFill>
                <a:effectLst/>
                <a:latin typeface="Times New Roman" panose="02020603050405020304" pitchFamily="18" charset="0"/>
                <a:cs typeface="Times New Roman" panose="02020603050405020304" pitchFamily="18" charset="0"/>
              </a:rPr>
              <a:t> ở </a:t>
            </a:r>
            <a:r>
              <a:rPr lang="vi-VN" sz="2400" b="0" i="0" dirty="0" err="1">
                <a:solidFill>
                  <a:srgbClr val="222222"/>
                </a:solidFill>
                <a:effectLst/>
                <a:latin typeface="Times New Roman" panose="02020603050405020304" pitchFamily="18" charset="0"/>
                <a:cs typeface="Times New Roman" panose="02020603050405020304" pitchFamily="18" charset="0"/>
              </a:rPr>
              <a:t>lớp</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ngoài</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cùng</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của</a:t>
            </a:r>
            <a:r>
              <a:rPr lang="vi-VN" sz="2400" b="0" i="0" dirty="0">
                <a:solidFill>
                  <a:srgbClr val="222222"/>
                </a:solidFill>
                <a:effectLst/>
                <a:latin typeface="Times New Roman" panose="02020603050405020304" pitchFamily="18" charset="0"/>
                <a:cs typeface="Times New Roman" panose="02020603050405020304" pitchFamily="18" charset="0"/>
              </a:rPr>
              <a:t> nguyên </a:t>
            </a:r>
            <a:r>
              <a:rPr lang="vi-VN" sz="2400" b="0" i="0" dirty="0" err="1">
                <a:solidFill>
                  <a:srgbClr val="222222"/>
                </a:solidFill>
                <a:effectLst/>
                <a:latin typeface="Times New Roman" panose="02020603050405020304" pitchFamily="18" charset="0"/>
                <a:cs typeface="Times New Roman" panose="02020603050405020304" pitchFamily="18" charset="0"/>
              </a:rPr>
              <a:t>tử</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các</a:t>
            </a:r>
            <a:r>
              <a:rPr lang="vi-VN" sz="2400" b="0" i="0" dirty="0">
                <a:solidFill>
                  <a:srgbClr val="222222"/>
                </a:solidFill>
                <a:effectLst/>
                <a:latin typeface="Times New Roman" panose="02020603050405020304" pitchFamily="18" charset="0"/>
                <a:cs typeface="Times New Roman" panose="02020603050405020304" pitchFamily="18" charset="0"/>
              </a:rPr>
              <a:t> nguyên </a:t>
            </a:r>
            <a:r>
              <a:rPr lang="vi-VN" sz="2400" b="0" i="0" dirty="0" err="1">
                <a:solidFill>
                  <a:srgbClr val="222222"/>
                </a:solidFill>
                <a:effectLst/>
                <a:latin typeface="Times New Roman" panose="02020603050405020304" pitchFamily="18" charset="0"/>
                <a:cs typeface="Times New Roman" panose="02020603050405020304" pitchFamily="18" charset="0"/>
              </a:rPr>
              <a:t>tố</a:t>
            </a:r>
            <a:r>
              <a:rPr lang="vi-VN" sz="2400" b="0" i="0" dirty="0">
                <a:solidFill>
                  <a:srgbClr val="222222"/>
                </a:solidFill>
                <a:effectLst/>
                <a:latin typeface="Times New Roman" panose="02020603050405020304" pitchFamily="18" charset="0"/>
                <a:cs typeface="Times New Roman" panose="02020603050405020304" pitchFamily="18" charset="0"/>
              </a:rPr>
              <a:t> trong </a:t>
            </a:r>
            <a:r>
              <a:rPr lang="vi-VN" sz="2400" b="0" i="0" dirty="0" err="1">
                <a:solidFill>
                  <a:srgbClr val="222222"/>
                </a:solidFill>
                <a:effectLst/>
                <a:latin typeface="Times New Roman" panose="02020603050405020304" pitchFamily="18" charset="0"/>
                <a:cs typeface="Times New Roman" panose="02020603050405020304" pitchFamily="18" charset="0"/>
              </a:rPr>
              <a:t>một</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hàng</a:t>
            </a:r>
            <a:r>
              <a:rPr lang="vi-VN" sz="2400" b="0" i="0" dirty="0">
                <a:solidFill>
                  <a:srgbClr val="222222"/>
                </a:solidFill>
                <a:effectLst/>
                <a:latin typeface="Times New Roman" panose="02020603050405020304" pitchFamily="18" charset="0"/>
                <a:cs typeface="Times New Roman" panose="02020603050405020304" pitchFamily="18" charset="0"/>
              </a:rPr>
              <a:t> khi đi </a:t>
            </a:r>
            <a:r>
              <a:rPr lang="vi-VN" sz="2400" b="0" i="0" dirty="0" err="1">
                <a:solidFill>
                  <a:srgbClr val="222222"/>
                </a:solidFill>
                <a:effectLst/>
                <a:latin typeface="Times New Roman" panose="02020603050405020304" pitchFamily="18" charset="0"/>
                <a:cs typeface="Times New Roman" panose="02020603050405020304" pitchFamily="18" charset="0"/>
              </a:rPr>
              <a:t>từ</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trái</a:t>
            </a:r>
            <a:r>
              <a:rPr lang="vi-VN" sz="2400" b="0" i="0" dirty="0">
                <a:solidFill>
                  <a:srgbClr val="222222"/>
                </a:solidFill>
                <a:effectLst/>
                <a:latin typeface="Times New Roman" panose="02020603050405020304" pitchFamily="18" charset="0"/>
                <a:cs typeface="Times New Roman" panose="02020603050405020304" pitchFamily="18" charset="0"/>
              </a:rPr>
              <a:t> sang </a:t>
            </a:r>
            <a:r>
              <a:rPr lang="vi-VN" sz="2400" b="0" i="0" dirty="0" err="1">
                <a:solidFill>
                  <a:srgbClr val="222222"/>
                </a:solidFill>
                <a:effectLst/>
                <a:latin typeface="Times New Roman" panose="02020603050405020304" pitchFamily="18" charset="0"/>
                <a:cs typeface="Times New Roman" panose="02020603050405020304" pitchFamily="18" charset="0"/>
              </a:rPr>
              <a:t>phải</a:t>
            </a:r>
            <a:r>
              <a:rPr lang="vi-VN" sz="2400" b="0" i="0" dirty="0">
                <a:solidFill>
                  <a:srgbClr val="222222"/>
                </a:solidFill>
                <a:effectLst/>
                <a:latin typeface="Times New Roman" panose="02020603050405020304" pitchFamily="18" charset="0"/>
                <a:cs typeface="Times New Roman" panose="02020603050405020304" pitchFamily="18" charset="0"/>
              </a:rPr>
              <a:t>?</a:t>
            </a:r>
          </a:p>
          <a:p>
            <a:pPr algn="just"/>
            <a:r>
              <a:rPr lang="vi-VN" sz="2400" b="0" i="0" dirty="0">
                <a:solidFill>
                  <a:srgbClr val="222222"/>
                </a:solidFill>
                <a:effectLst/>
                <a:latin typeface="Times New Roman" panose="02020603050405020304" pitchFamily="18" charset="0"/>
                <a:cs typeface="Times New Roman" panose="02020603050405020304" pitchFamily="18" charset="0"/>
              </a:rPr>
              <a:t>Số </a:t>
            </a:r>
            <a:r>
              <a:rPr lang="vi-VN" sz="2400" b="0" i="0" dirty="0" err="1">
                <a:solidFill>
                  <a:srgbClr val="222222"/>
                </a:solidFill>
                <a:effectLst/>
                <a:latin typeface="Times New Roman" panose="02020603050405020304" pitchFamily="18" charset="0"/>
                <a:cs typeface="Times New Roman" panose="02020603050405020304" pitchFamily="18" charset="0"/>
              </a:rPr>
              <a:t>eletrotron</a:t>
            </a:r>
            <a:r>
              <a:rPr lang="vi-VN" sz="2400" b="0" i="0" dirty="0">
                <a:solidFill>
                  <a:srgbClr val="222222"/>
                </a:solidFill>
                <a:effectLst/>
                <a:latin typeface="Times New Roman" panose="02020603050405020304" pitchFamily="18" charset="0"/>
                <a:cs typeface="Times New Roman" panose="02020603050405020304" pitchFamily="18" charset="0"/>
              </a:rPr>
              <a:t> lớp ngoài cùng của các nguyên tố trong cùng một </a:t>
            </a:r>
            <a:r>
              <a:rPr lang="en-US" sz="2400" dirty="0" err="1">
                <a:solidFill>
                  <a:srgbClr val="222222"/>
                </a:solidFill>
                <a:latin typeface="Times New Roman" panose="02020603050405020304" pitchFamily="18" charset="0"/>
                <a:cs typeface="Times New Roman" panose="02020603050405020304" pitchFamily="18" charset="0"/>
              </a:rPr>
              <a:t>cột</a:t>
            </a:r>
            <a:r>
              <a:rPr lang="vi-VN" sz="2400" b="0" i="0" dirty="0">
                <a:solidFill>
                  <a:srgbClr val="222222"/>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4028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randombar(horizontal)">
                                      <p:cBhvr>
                                        <p:cTn id="7"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23" y="-209726"/>
            <a:ext cx="12431046" cy="7139031"/>
          </a:xfrm>
          <a:prstGeom prst="rect">
            <a:avLst/>
          </a:prstGeom>
        </p:spPr>
      </p:pic>
      <p:sp>
        <p:nvSpPr>
          <p:cNvPr id="5" name="Arrow: Notched Right 4">
            <a:extLst>
              <a:ext uri="{FF2B5EF4-FFF2-40B4-BE49-F238E27FC236}">
                <a16:creationId xmlns:a16="http://schemas.microsoft.com/office/drawing/2014/main" id="{DF6974BA-543A-EDC3-7C9D-40A19EC0DCDE}"/>
              </a:ext>
            </a:extLst>
          </p:cNvPr>
          <p:cNvSpPr/>
          <p:nvPr/>
        </p:nvSpPr>
        <p:spPr>
          <a:xfrm>
            <a:off x="8019875" y="-888236"/>
            <a:ext cx="4488110" cy="1841384"/>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872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4497AA3-87BA-997A-37CC-8725B68B8EBB}"/>
              </a:ext>
            </a:extLst>
          </p:cNvPr>
          <p:cNvGraphicFramePr>
            <a:graphicFrameLocks noChangeAspect="1"/>
          </p:cNvGraphicFramePr>
          <p:nvPr>
            <p:extLst>
              <p:ext uri="{D42A27DB-BD31-4B8C-83A1-F6EECF244321}">
                <p14:modId xmlns:p14="http://schemas.microsoft.com/office/powerpoint/2010/main" val="632548593"/>
              </p:ext>
            </p:extLst>
          </p:nvPr>
        </p:nvGraphicFramePr>
        <p:xfrm>
          <a:off x="-1" y="0"/>
          <a:ext cx="12152963" cy="6715432"/>
        </p:xfrm>
        <a:graphic>
          <a:graphicData uri="http://schemas.openxmlformats.org/presentationml/2006/ole">
            <mc:AlternateContent xmlns:mc="http://schemas.openxmlformats.org/markup-compatibility/2006">
              <mc:Choice xmlns:v="urn:schemas-microsoft-com:vml" Requires="v">
                <p:oleObj name="Bitmap Image" r:id="rId2" imgW="9707760" imgH="5364360" progId="Paint.Picture">
                  <p:embed/>
                </p:oleObj>
              </mc:Choice>
              <mc:Fallback>
                <p:oleObj name="Bitmap Image" r:id="rId2" imgW="9707760" imgH="5364360" progId="Paint.Picture">
                  <p:embed/>
                  <p:pic>
                    <p:nvPicPr>
                      <p:cNvPr id="0" name=""/>
                      <p:cNvPicPr/>
                      <p:nvPr/>
                    </p:nvPicPr>
                    <p:blipFill>
                      <a:blip r:embed="rId3"/>
                      <a:stretch>
                        <a:fillRect/>
                      </a:stretch>
                    </p:blipFill>
                    <p:spPr>
                      <a:xfrm>
                        <a:off x="-1" y="0"/>
                        <a:ext cx="12152963" cy="671543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BE00006-B0D5-9C30-3D44-28958A31B35A}"/>
              </a:ext>
            </a:extLst>
          </p:cNvPr>
          <p:cNvSpPr txBox="1"/>
          <p:nvPr/>
        </p:nvSpPr>
        <p:spPr>
          <a:xfrm>
            <a:off x="2535810" y="3697379"/>
            <a:ext cx="8974317" cy="1569660"/>
          </a:xfrm>
          <a:prstGeom prst="rect">
            <a:avLst/>
          </a:prstGeom>
          <a:noFill/>
        </p:spPr>
        <p:txBody>
          <a:bodyPr wrap="square" rtlCol="0">
            <a:spAutoFit/>
          </a:bodyPr>
          <a:lstStyle/>
          <a:p>
            <a:pPr algn="ctr"/>
            <a:r>
              <a:rPr lang="en-US" sz="4800" dirty="0" err="1">
                <a:latin typeface="UVN Cat Bien" panose="02090603050305020704" pitchFamily="18" charset="0"/>
              </a:rPr>
              <a:t>Các</a:t>
            </a:r>
            <a:r>
              <a:rPr lang="en-US" sz="4800" dirty="0">
                <a:latin typeface="UVN Cat Bien" panose="02090603050305020704" pitchFamily="18" charset="0"/>
              </a:rPr>
              <a:t> </a:t>
            </a:r>
            <a:r>
              <a:rPr lang="en-US" sz="4800" dirty="0" err="1">
                <a:latin typeface="UVN Cat Bien" panose="02090603050305020704" pitchFamily="18" charset="0"/>
              </a:rPr>
              <a:t>nguyên</a:t>
            </a:r>
            <a:r>
              <a:rPr lang="en-US" sz="4800" dirty="0">
                <a:latin typeface="UVN Cat Bien" panose="02090603050305020704" pitchFamily="18" charset="0"/>
              </a:rPr>
              <a:t> </a:t>
            </a:r>
            <a:r>
              <a:rPr lang="en-US" sz="4800" dirty="0" err="1">
                <a:latin typeface="UVN Cat Bien" panose="02090603050305020704" pitchFamily="18" charset="0"/>
              </a:rPr>
              <a:t>tố</a:t>
            </a:r>
            <a:r>
              <a:rPr lang="en-US" sz="4800" dirty="0">
                <a:latin typeface="UVN Cat Bien" panose="02090603050305020704" pitchFamily="18" charset="0"/>
              </a:rPr>
              <a:t> </a:t>
            </a:r>
            <a:r>
              <a:rPr lang="en-US" sz="4800" dirty="0" err="1">
                <a:latin typeface="UVN Cat Bien" panose="02090603050305020704" pitchFamily="18" charset="0"/>
              </a:rPr>
              <a:t>trong</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a:t>
            </a:r>
            <a:r>
              <a:rPr lang="en-US" sz="4800" dirty="0" err="1">
                <a:latin typeface="UVN Cat Bien" panose="02090603050305020704" pitchFamily="18" charset="0"/>
              </a:rPr>
              <a:t>một</a:t>
            </a:r>
            <a:r>
              <a:rPr lang="en-US" sz="4800" dirty="0">
                <a:latin typeface="UVN Cat Bien" panose="02090603050305020704" pitchFamily="18" charset="0"/>
              </a:rPr>
              <a:t> </a:t>
            </a:r>
            <a:r>
              <a:rPr lang="en-US" sz="4800" dirty="0" err="1">
                <a:latin typeface="UVN Cat Bien" panose="02090603050305020704" pitchFamily="18" charset="0"/>
              </a:rPr>
              <a:t>hàng</a:t>
            </a:r>
            <a:r>
              <a:rPr lang="en-US" sz="4800" dirty="0">
                <a:latin typeface="UVN Cat Bien" panose="02090603050305020704" pitchFamily="18" charset="0"/>
              </a:rPr>
              <a:t> </a:t>
            </a:r>
            <a:r>
              <a:rPr lang="en-US" sz="4800" dirty="0" err="1">
                <a:latin typeface="UVN Cat Bien" panose="02090603050305020704" pitchFamily="18" charset="0"/>
              </a:rPr>
              <a:t>có</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số </a:t>
            </a:r>
            <a:r>
              <a:rPr lang="en-US" sz="4800" dirty="0" err="1">
                <a:latin typeface="UVN Cat Bien" panose="02090603050305020704" pitchFamily="18" charset="0"/>
              </a:rPr>
              <a:t>lớp</a:t>
            </a:r>
            <a:r>
              <a:rPr lang="en-US" sz="4800" dirty="0">
                <a:latin typeface="UVN Cat Bien" panose="02090603050305020704" pitchFamily="18" charset="0"/>
              </a:rPr>
              <a:t> </a:t>
            </a:r>
            <a:r>
              <a:rPr lang="en-US" sz="4800" dirty="0" err="1">
                <a:latin typeface="UVN Cat Bien" panose="02090603050305020704" pitchFamily="18" charset="0"/>
              </a:rPr>
              <a:t>eletron</a:t>
            </a:r>
            <a:endParaRPr lang="vi-VN" sz="4800" dirty="0"/>
          </a:p>
        </p:txBody>
      </p:sp>
    </p:spTree>
    <p:extLst>
      <p:ext uri="{BB962C8B-B14F-4D97-AF65-F5344CB8AC3E}">
        <p14:creationId xmlns:p14="http://schemas.microsoft.com/office/powerpoint/2010/main" val="50615236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2293</TotalTime>
  <Words>627</Words>
  <Application>Microsoft Office PowerPoint</Application>
  <PresentationFormat>Widescreen</PresentationFormat>
  <Paragraphs>135</Paragraphs>
  <Slides>21</Slides>
  <Notes>7</Notes>
  <HiddenSlides>0</HiddenSlides>
  <MMClips>1</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21</vt:i4>
      </vt:variant>
    </vt:vector>
  </HeadingPairs>
  <TitlesOfParts>
    <vt:vector size="33" baseType="lpstr">
      <vt:lpstr>.VnTeknical</vt:lpstr>
      <vt:lpstr>Arial</vt:lpstr>
      <vt:lpstr>Calibri</vt:lpstr>
      <vt:lpstr>Calibri Light</vt:lpstr>
      <vt:lpstr>Roboto</vt:lpstr>
      <vt:lpstr>Times New Roman</vt:lpstr>
      <vt:lpstr>UVN Cat Bien</vt:lpstr>
      <vt:lpstr>VNI-Thufap2</vt:lpstr>
      <vt:lpstr>Default Design</vt:lpstr>
      <vt:lpstr>1_Office Theme</vt:lpstr>
      <vt:lpstr>2_Office Theme</vt:lpstr>
      <vt:lpstr>Bitmap Image</vt:lpstr>
      <vt:lpstr>Bài 3: SƠ LƯỢC VỀ BẢNG TUẦN HOÀN CÁC NGUYÊN TỐ HÓA HỌC</vt:lpstr>
      <vt:lpstr>PowerPoint Presentation</vt:lpstr>
      <vt:lpstr>PowerPoint Presentation</vt:lpstr>
      <vt:lpstr>NỘI DUNG BÀI HỌC</vt:lpstr>
      <vt:lpstr>I.</vt:lpstr>
      <vt:lpstr>? Cho biết số đơn vị điện tích hạt nhân của mỗi nguyên tử C, Si, O, P, N, S lần lượt là 6, 14, 8, 15, 7, 16. Hãy sắp xếp các nguyên tố trên theo chiều điện tích hạt nhân tăng dần từ trái sang phải và từ trên xuống dưới.    </vt:lpstr>
      <vt:lpstr>PowerPoint Presentation</vt:lpstr>
      <vt:lpstr>PowerPoint Presentation</vt:lpstr>
      <vt:lpstr>PowerPoint Presentation</vt:lpstr>
      <vt:lpstr>PowerPoint Presentation</vt:lpstr>
      <vt:lpstr>Tìm hiểu thêm</vt:lpstr>
      <vt:lpstr>PowerPoint Presentation</vt:lpstr>
      <vt:lpstr>PowerPoint Presentation</vt:lpstr>
      <vt:lpstr>SỰ HÌNH THÀNH CÁC NGUYÊN TỐ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3334</cp:lastModifiedBy>
  <cp:revision>55</cp:revision>
  <dcterms:created xsi:type="dcterms:W3CDTF">2022-06-20T14:43:20Z</dcterms:created>
  <dcterms:modified xsi:type="dcterms:W3CDTF">2024-10-17T07:07:52Z</dcterms:modified>
</cp:coreProperties>
</file>