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80" r:id="rId3"/>
    <p:sldId id="282" r:id="rId4"/>
    <p:sldId id="258" r:id="rId5"/>
    <p:sldId id="259" r:id="rId6"/>
    <p:sldId id="260" r:id="rId7"/>
    <p:sldId id="331" r:id="rId8"/>
    <p:sldId id="332" r:id="rId9"/>
    <p:sldId id="333" r:id="rId10"/>
    <p:sldId id="334" r:id="rId11"/>
    <p:sldId id="265" r:id="rId12"/>
    <p:sldId id="262" r:id="rId13"/>
    <p:sldId id="266" r:id="rId14"/>
    <p:sldId id="335" r:id="rId15"/>
    <p:sldId id="267" r:id="rId16"/>
    <p:sldId id="302" r:id="rId17"/>
    <p:sldId id="329" r:id="rId18"/>
    <p:sldId id="269" r:id="rId19"/>
    <p:sldId id="270" r:id="rId20"/>
    <p:sldId id="271" r:id="rId21"/>
    <p:sldId id="272" r:id="rId22"/>
    <p:sldId id="273" r:id="rId23"/>
    <p:sldId id="274" r:id="rId24"/>
    <p:sldId id="275" r:id="rId25"/>
    <p:sldId id="303" r:id="rId26"/>
    <p:sldId id="305" r:id="rId27"/>
    <p:sldId id="306" r:id="rId28"/>
    <p:sldId id="322" r:id="rId29"/>
    <p:sldId id="324" r:id="rId30"/>
    <p:sldId id="325" r:id="rId31"/>
    <p:sldId id="276" r:id="rId32"/>
    <p:sldId id="277" r:id="rId33"/>
    <p:sldId id="327" r:id="rId34"/>
    <p:sldId id="328" r:id="rId35"/>
    <p:sldId id="336" r:id="rId36"/>
    <p:sldId id="337" r:id="rId37"/>
    <p:sldId id="279" r:id="rId38"/>
    <p:sldId id="278" r:id="rId39"/>
    <p:sldId id="30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64" d="100"/>
          <a:sy n="64" d="100"/>
        </p:scale>
        <p:origin x="6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63A1C593-65D0-4073-BCC9-577B9352EA97}" type="datetimeFigureOut">
              <a:rPr lang="en-US" smtClean="0"/>
              <a:t>1/13/2024</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B618960-8005-486C-9A75-10CB2AAC16F9}"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B684-5309-4AB9-A861-43FE382AF5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4E21BF-4CE6-492F-8468-ECB6364CE1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F19799-C889-42D9-8BD1-4BADA09669DF}"/>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5" name="Footer Placeholder 4">
            <a:extLst>
              <a:ext uri="{FF2B5EF4-FFF2-40B4-BE49-F238E27FC236}">
                <a16:creationId xmlns:a16="http://schemas.microsoft.com/office/drawing/2014/main" id="{E741DBCF-15C5-4F8D-9A41-66DD0B2B7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0E020-A720-49DE-BC91-05B4B7B5F34D}"/>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224943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7FD5-1DF6-4566-8086-40E77BAD9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C8033-DA6F-4107-9382-41E6C4FCDA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AE395-63AD-42BF-90FC-A5276D5739F2}"/>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5" name="Footer Placeholder 4">
            <a:extLst>
              <a:ext uri="{FF2B5EF4-FFF2-40B4-BE49-F238E27FC236}">
                <a16:creationId xmlns:a16="http://schemas.microsoft.com/office/drawing/2014/main" id="{CC7820C8-0D95-4C47-894C-0CB5B5B8C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5CDD9-50C8-4F32-86C4-B85C64D83AD8}"/>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306228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CA8EC-F265-4B3D-BBFB-82EA8B9D3D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B60281-B76E-49FA-9E34-79E981590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155972-F68C-4211-8C4E-3BF67A8C2190}"/>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5" name="Footer Placeholder 4">
            <a:extLst>
              <a:ext uri="{FF2B5EF4-FFF2-40B4-BE49-F238E27FC236}">
                <a16:creationId xmlns:a16="http://schemas.microsoft.com/office/drawing/2014/main" id="{E2F1E60E-ABEB-45A4-9C1C-6880D327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8D310-B281-4B10-9A12-8CBD92C0829B}"/>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3604777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C025-10A6-4C4B-BD64-3FEA75304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A6DB33-B008-41C1-85F4-A961632D23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FFC4E7-892E-483F-829E-33FCE0B76C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1309AC-8A05-4C1C-BDEC-0B6D378B96F1}"/>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6" name="Footer Placeholder 5">
            <a:extLst>
              <a:ext uri="{FF2B5EF4-FFF2-40B4-BE49-F238E27FC236}">
                <a16:creationId xmlns:a16="http://schemas.microsoft.com/office/drawing/2014/main" id="{B63B3FDF-D5A9-413D-9565-AE8E98028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E56EB-BA8F-4071-8EB5-EC270EAED88C}"/>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433350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1D6E-C689-4270-8604-E70EB3789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BA1E68-8E44-41CD-A5A3-7C3C931E72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CF992-E075-49D9-92FC-1F3D18956F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283AA4-025A-4EB0-AFFC-DF4477623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21D8A9-7DDC-45D2-B99E-0A8C8EF78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3DE85B-DCF8-42E1-B60B-BF91352427B2}"/>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8" name="Footer Placeholder 7">
            <a:extLst>
              <a:ext uri="{FF2B5EF4-FFF2-40B4-BE49-F238E27FC236}">
                <a16:creationId xmlns:a16="http://schemas.microsoft.com/office/drawing/2014/main" id="{247F6A98-B941-46DF-95CD-BDD6FC0864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68601D-E3ED-437C-9B84-2FB544DB6C65}"/>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681625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7575-5A0D-45D6-B316-EAA54161E5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FFC930-6B7C-4119-91CA-A361E6B90A1D}"/>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4" name="Footer Placeholder 3">
            <a:extLst>
              <a:ext uri="{FF2B5EF4-FFF2-40B4-BE49-F238E27FC236}">
                <a16:creationId xmlns:a16="http://schemas.microsoft.com/office/drawing/2014/main" id="{DE26C0C2-4B62-4064-A08A-D757EE4392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E8D87A-32F2-4693-ABE1-61FA6F03112F}"/>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1778167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3A3589-532C-468D-90ED-B6E1528121A6}"/>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3" name="Footer Placeholder 2">
            <a:extLst>
              <a:ext uri="{FF2B5EF4-FFF2-40B4-BE49-F238E27FC236}">
                <a16:creationId xmlns:a16="http://schemas.microsoft.com/office/drawing/2014/main" id="{8A8B230C-9673-47AF-955F-777C3F742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60BE9C-7B49-4AAB-9081-DC09240953E1}"/>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2414004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AAA5-FE7E-4EC8-9DDA-140E0C4778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67AC51-1751-4D85-A84D-81B0406844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2C6182-96E2-4F77-9AC2-B6BE55590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C46DB-76A1-4C42-9777-B13FC078F477}"/>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6" name="Footer Placeholder 5">
            <a:extLst>
              <a:ext uri="{FF2B5EF4-FFF2-40B4-BE49-F238E27FC236}">
                <a16:creationId xmlns:a16="http://schemas.microsoft.com/office/drawing/2014/main" id="{2E6FF28A-2C5D-4EEC-8BAE-548BF610E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690F4-F093-4682-8654-797F1BFD0076}"/>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3009868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6418-0632-4EB7-B241-2FEDF4C9B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DFF95B-8E20-4034-AE6F-95918F13F7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9E40D7-EBDF-497E-863E-7E7B249E9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E85A2-5AAC-4A35-AC6E-69AD66A7DD30}"/>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6" name="Footer Placeholder 5">
            <a:extLst>
              <a:ext uri="{FF2B5EF4-FFF2-40B4-BE49-F238E27FC236}">
                <a16:creationId xmlns:a16="http://schemas.microsoft.com/office/drawing/2014/main" id="{0A388A9A-9F74-48ED-914E-424B9802C1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5DAE49-21CD-461A-8B58-40A39FB044C9}"/>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1057363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367C-BDC2-4F02-B466-D0F2A94F4A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899572-83FE-4D19-8554-4F716FB09C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12467-A980-48EC-9EE4-EDA24CE37A6F}"/>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5" name="Footer Placeholder 4">
            <a:extLst>
              <a:ext uri="{FF2B5EF4-FFF2-40B4-BE49-F238E27FC236}">
                <a16:creationId xmlns:a16="http://schemas.microsoft.com/office/drawing/2014/main" id="{93A055DC-9FF1-40D7-A9B2-1183BDF90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1864-9C42-4BED-BF03-6998A9B91318}"/>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3058439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BDA1F-23F6-478C-A9D8-07EF3F5F85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CB708D-B394-4A37-B25F-71D5EB7406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14846-8739-4008-B542-EE37EACCEB7B}"/>
              </a:ext>
            </a:extLst>
          </p:cNvPr>
          <p:cNvSpPr>
            <a:spLocks noGrp="1"/>
          </p:cNvSpPr>
          <p:nvPr>
            <p:ph type="dt" sz="half" idx="10"/>
          </p:nvPr>
        </p:nvSpPr>
        <p:spPr/>
        <p:txBody>
          <a:bodyPr/>
          <a:lstStyle/>
          <a:p>
            <a:fld id="{D58AABB1-B3C5-48A7-AFD5-8F9A1E82EADA}" type="datetimeFigureOut">
              <a:rPr lang="en-US" smtClean="0"/>
              <a:t>1/13/2024</a:t>
            </a:fld>
            <a:endParaRPr lang="en-US"/>
          </a:p>
        </p:txBody>
      </p:sp>
      <p:sp>
        <p:nvSpPr>
          <p:cNvPr id="5" name="Footer Placeholder 4">
            <a:extLst>
              <a:ext uri="{FF2B5EF4-FFF2-40B4-BE49-F238E27FC236}">
                <a16:creationId xmlns:a16="http://schemas.microsoft.com/office/drawing/2014/main" id="{D511CAA5-F566-4CA7-B1ED-F170C9936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0E0EC-73FE-4DCA-89A9-C2A8D89AB4DC}"/>
              </a:ext>
            </a:extLst>
          </p:cNvPr>
          <p:cNvSpPr>
            <a:spLocks noGrp="1"/>
          </p:cNvSpPr>
          <p:nvPr>
            <p:ph type="sldNum" sz="quarter" idx="12"/>
          </p:nvPr>
        </p:nvSpPr>
        <p:spPr/>
        <p:txBody>
          <a:bodyPr/>
          <a:lstStyle/>
          <a:p>
            <a:fld id="{D2293B26-C943-49D7-8388-8E84BBA872AB}" type="slidenum">
              <a:rPr lang="en-US" smtClean="0"/>
              <a:t>‹#›</a:t>
            </a:fld>
            <a:endParaRPr lang="en-US"/>
          </a:p>
        </p:txBody>
      </p:sp>
    </p:spTree>
    <p:extLst>
      <p:ext uri="{BB962C8B-B14F-4D97-AF65-F5344CB8AC3E}">
        <p14:creationId xmlns:p14="http://schemas.microsoft.com/office/powerpoint/2010/main" val="368870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3"/>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63A1C593-65D0-4073-BCC9-577B9352EA97}" type="datetimeFigureOut">
              <a:rPr lang="en-US" smtClean="0"/>
              <a:t>1/13/2024</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87084-845B-4D1B-A7ED-510444985F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7834D6-467D-4134-9F42-C16DADB49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3DD20-11C3-491A-984A-275F0762CC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AABB1-B3C5-48A7-AFD5-8F9A1E82EADA}" type="datetimeFigureOut">
              <a:rPr lang="en-US" smtClean="0"/>
              <a:t>1/13/2024</a:t>
            </a:fld>
            <a:endParaRPr lang="en-US"/>
          </a:p>
        </p:txBody>
      </p:sp>
      <p:sp>
        <p:nvSpPr>
          <p:cNvPr id="5" name="Footer Placeholder 4">
            <a:extLst>
              <a:ext uri="{FF2B5EF4-FFF2-40B4-BE49-F238E27FC236}">
                <a16:creationId xmlns:a16="http://schemas.microsoft.com/office/drawing/2014/main" id="{D6A14DF7-BCCE-4B46-A128-3A02C030BF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3AC414-E895-4D24-BEAE-349C8E22FF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93B26-C943-49D7-8388-8E84BBA872AB}" type="slidenum">
              <a:rPr lang="en-US" smtClean="0"/>
              <a:t>‹#›</a:t>
            </a:fld>
            <a:endParaRPr lang="en-US"/>
          </a:p>
        </p:txBody>
      </p:sp>
    </p:spTree>
    <p:extLst>
      <p:ext uri="{BB962C8B-B14F-4D97-AF65-F5344CB8AC3E}">
        <p14:creationId xmlns:p14="http://schemas.microsoft.com/office/powerpoint/2010/main" val="2569759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f-DPTrwzSCY"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obid1-1652718802"/>
          <p:cNvPicPr>
            <a:picLocks noGrp="1" noChangeAspect="1"/>
          </p:cNvPicPr>
          <p:nvPr>
            <p:ph sz="half" idx="1"/>
          </p:nvPr>
        </p:nvPicPr>
        <p:blipFill>
          <a:blip r:embed="rId2"/>
          <a:stretch>
            <a:fillRect/>
          </a:stretch>
        </p:blipFill>
        <p:spPr>
          <a:xfrm>
            <a:off x="1670052" y="1953342"/>
            <a:ext cx="4236085" cy="3385820"/>
          </a:xfrm>
          <a:prstGeom prst="rect">
            <a:avLst/>
          </a:prstGeom>
        </p:spPr>
      </p:pic>
      <p:pic>
        <p:nvPicPr>
          <p:cNvPr id="5" name="Content Placeholder 4"/>
          <p:cNvPicPr>
            <a:picLocks noGrp="1" noChangeAspect="1"/>
          </p:cNvPicPr>
          <p:nvPr>
            <p:ph sz="half" idx="2"/>
          </p:nvPr>
        </p:nvPicPr>
        <p:blipFill>
          <a:blip r:embed="rId3"/>
          <a:stretch>
            <a:fillRect/>
          </a:stretch>
        </p:blipFill>
        <p:spPr>
          <a:xfrm>
            <a:off x="6207762" y="1953342"/>
            <a:ext cx="3861435" cy="33858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8075"/>
            <a:ext cx="10515600" cy="1701165"/>
          </a:xfrm>
        </p:spPr>
        <p:txBody>
          <a:bodyPr>
            <a:normAutofit fontScale="90000"/>
          </a:bodyPr>
          <a:lstStyle/>
          <a:p>
            <a:r>
              <a:rPr lang="en-US">
                <a:latin typeface="Times New Roman" panose="02020603050405020304" pitchFamily="18" charset="0"/>
                <a:cs typeface="Times New Roman" panose="02020603050405020304" pitchFamily="18" charset="0"/>
              </a:rPr>
              <a:t>Dụng cụ: 1 nam châm thẳng, 1 nam châm chữ U, 1 kim nam châm có thể quay quanh 1 trục, 1 số vật nhỏ làm bằng sắt, thép, đồng, nhôm, gỗ</a:t>
            </a:r>
          </a:p>
        </p:txBody>
      </p:sp>
      <p:pic>
        <p:nvPicPr>
          <p:cNvPr id="4" name="Content Placeholder 3" descr="181"/>
          <p:cNvPicPr>
            <a:picLocks noGrp="1" noChangeAspect="1"/>
          </p:cNvPicPr>
          <p:nvPr>
            <p:ph idx="1"/>
          </p:nvPr>
        </p:nvPicPr>
        <p:blipFill>
          <a:blip r:embed="rId2"/>
          <a:stretch>
            <a:fillRect/>
          </a:stretch>
        </p:blipFill>
        <p:spPr>
          <a:xfrm>
            <a:off x="6876415" y="2734310"/>
            <a:ext cx="4610100" cy="3714750"/>
          </a:xfrm>
          <a:prstGeom prst="rect">
            <a:avLst/>
          </a:prstGeom>
        </p:spPr>
      </p:pic>
      <p:sp>
        <p:nvSpPr>
          <p:cNvPr id="3" name="Title 1"/>
          <p:cNvSpPr>
            <a:spLocks noGrp="1"/>
          </p:cNvSpPr>
          <p:nvPr/>
        </p:nvSpPr>
        <p:spPr>
          <a:xfrm>
            <a:off x="965200" y="-327025"/>
            <a:ext cx="10515600" cy="1701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F0000"/>
                </a:solidFill>
                <a:latin typeface="Times New Roman" panose="02020603050405020304" pitchFamily="18" charset="0"/>
                <a:cs typeface="Times New Roman" panose="02020603050405020304" pitchFamily="18" charset="0"/>
              </a:rPr>
              <a:t>II. Tính chất từ của nam châm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82"/>
          <p:cNvPicPr>
            <a:picLocks noGrp="1" noChangeAspect="1"/>
          </p:cNvPicPr>
          <p:nvPr>
            <p:ph idx="1"/>
          </p:nvPr>
        </p:nvPicPr>
        <p:blipFill>
          <a:blip r:embed="rId2"/>
          <a:stretch>
            <a:fillRect/>
          </a:stretch>
        </p:blipFill>
        <p:spPr>
          <a:xfrm>
            <a:off x="6929120" y="2505075"/>
            <a:ext cx="5095875" cy="4153535"/>
          </a:xfrm>
          <a:prstGeom prst="rect">
            <a:avLst/>
          </a:prstGeom>
        </p:spPr>
      </p:pic>
      <p:sp>
        <p:nvSpPr>
          <p:cNvPr id="7" name="Title 1"/>
          <p:cNvSpPr>
            <a:spLocks noGrp="1"/>
          </p:cNvSpPr>
          <p:nvPr/>
        </p:nvSpPr>
        <p:spPr>
          <a:xfrm>
            <a:off x="619125" y="4046855"/>
            <a:ext cx="6133465" cy="950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Times New Roman" panose="02020603050405020304" pitchFamily="18" charset="0"/>
                <a:cs typeface="Times New Roman" panose="02020603050405020304" pitchFamily="18" charset="0"/>
              </a:rPr>
              <a:t>a) </a:t>
            </a:r>
            <a:r>
              <a:rPr lang="en-US" sz="2700" dirty="0" err="1">
                <a:latin typeface="Times New Roman" panose="02020603050405020304" pitchFamily="18" charset="0"/>
                <a:cs typeface="Times New Roman" panose="02020603050405020304" pitchFamily="18" charset="0"/>
              </a:rPr>
              <a:t>nam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gỗ</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nhôm</a:t>
            </a:r>
            <a:r>
              <a:rPr lang="en-US" sz="2700" dirty="0">
                <a:latin typeface="Times New Roman" panose="02020603050405020304" pitchFamily="18" charset="0"/>
                <a:cs typeface="Times New Roman" panose="02020603050405020304" pitchFamily="18" charset="0"/>
              </a:rPr>
              <a:t>.</a:t>
            </a:r>
          </a:p>
          <a:p>
            <a:endParaRPr lang="en-US" sz="2700" dirty="0">
              <a:latin typeface="Times New Roman" panose="02020603050405020304" pitchFamily="18" charset="0"/>
              <a:cs typeface="Times New Roman" panose="02020603050405020304" pitchFamily="18" charset="0"/>
            </a:endParaRPr>
          </a:p>
          <a:p>
            <a:endParaRPr lang="en-US" sz="2700" dirty="0">
              <a:latin typeface="Times New Roman" panose="02020603050405020304" pitchFamily="18" charset="0"/>
              <a:cs typeface="Times New Roman" panose="02020603050405020304" pitchFamily="18" charset="0"/>
            </a:endParaRPr>
          </a:p>
        </p:txBody>
      </p:sp>
      <p:sp>
        <p:nvSpPr>
          <p:cNvPr id="8" name="Title 1"/>
          <p:cNvSpPr>
            <a:spLocks noGrp="1"/>
          </p:cNvSpPr>
          <p:nvPr/>
        </p:nvSpPr>
        <p:spPr>
          <a:xfrm>
            <a:off x="708025" y="4849495"/>
            <a:ext cx="6133465" cy="1001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700">
              <a:latin typeface="Times New Roman" panose="02020603050405020304" pitchFamily="18" charset="0"/>
              <a:cs typeface="Times New Roman" panose="02020603050405020304" pitchFamily="18" charset="0"/>
            </a:endParaRPr>
          </a:p>
          <a:p>
            <a:r>
              <a:rPr lang="en-US" sz="2700">
                <a:latin typeface="Times New Roman" panose="02020603050405020304" pitchFamily="18" charset="0"/>
                <a:cs typeface="Times New Roman" panose="02020603050405020304" pitchFamily="18" charset="0"/>
              </a:rPr>
              <a:t>b) Các vật liệu đặt ở hai đầu của nam châm thì bị hút mạnh nhất.</a:t>
            </a:r>
          </a:p>
        </p:txBody>
      </p:sp>
      <p:sp>
        <p:nvSpPr>
          <p:cNvPr id="3" name="Title 1"/>
          <p:cNvSpPr>
            <a:spLocks noGrp="1"/>
          </p:cNvSpPr>
          <p:nvPr/>
        </p:nvSpPr>
        <p:spPr>
          <a:xfrm>
            <a:off x="701675" y="2590800"/>
            <a:ext cx="10515600" cy="890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FF0000"/>
                </a:solidFill>
                <a:latin typeface="Times New Roman" panose="02020603050405020304" pitchFamily="18" charset="0"/>
                <a:cs typeface="Times New Roman" panose="02020603050405020304" pitchFamily="18" charset="0"/>
              </a:rPr>
              <a:t>TRẢ LỜI: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15" y="645160"/>
            <a:ext cx="8660130" cy="1570990"/>
          </a:xfrm>
        </p:spPr>
        <p:txBody>
          <a:bodyPr>
            <a:normAutofit fontScale="90000"/>
          </a:bodyPr>
          <a:lstStyle/>
          <a:p>
            <a:r>
              <a:rPr lang="en-US">
                <a:latin typeface="Times New Roman" panose="02020603050405020304" pitchFamily="18" charset="0"/>
                <a:cs typeface="Times New Roman" panose="02020603050405020304" pitchFamily="18" charset="0"/>
              </a:rPr>
              <a:t> </a:t>
            </a:r>
            <a:r>
              <a:rPr lang="en-US" sz="3555">
                <a:solidFill>
                  <a:srgbClr val="0070C0"/>
                </a:solidFill>
                <a:latin typeface="Times New Roman" panose="02020603050405020304" pitchFamily="18" charset="0"/>
                <a:cs typeface="Times New Roman" panose="02020603050405020304" pitchFamily="18" charset="0"/>
              </a:rPr>
              <a:t>TN2:</a:t>
            </a:r>
            <a:r>
              <a:rPr lang="en-US">
                <a:latin typeface="Times New Roman" panose="02020603050405020304" pitchFamily="18" charset="0"/>
                <a:cs typeface="Times New Roman" panose="02020603050405020304" pitchFamily="18" charset="0"/>
              </a:rPr>
              <a:t> </a:t>
            </a:r>
            <a:r>
              <a:rPr lang="en-US" sz="3555">
                <a:latin typeface="Times New Roman" panose="02020603050405020304" pitchFamily="18" charset="0"/>
                <a:cs typeface="Times New Roman" panose="02020603050405020304" pitchFamily="18" charset="0"/>
              </a:rPr>
              <a:t>Đặt một kim nam châm cân bằng trên một mũi nhọn (kim nam châm tự do) (Hình 18.3), quan sát hướng chỉ của hai đầu kim khi kim đã nằm cân bằng.</a:t>
            </a:r>
            <a:br>
              <a:rPr lang="en-US" sz="3555">
                <a:latin typeface="Times New Roman" panose="02020603050405020304" pitchFamily="18" charset="0"/>
                <a:cs typeface="Times New Roman" panose="02020603050405020304" pitchFamily="18" charset="0"/>
              </a:rPr>
            </a:br>
            <a:endParaRPr lang="en-US" sz="3555">
              <a:latin typeface="Times New Roman" panose="02020603050405020304" pitchFamily="18" charset="0"/>
              <a:cs typeface="Times New Roman" panose="02020603050405020304" pitchFamily="18" charset="0"/>
            </a:endParaRPr>
          </a:p>
        </p:txBody>
      </p:sp>
      <p:pic>
        <p:nvPicPr>
          <p:cNvPr id="4" name="Content Placeholder 3" descr="183"/>
          <p:cNvPicPr>
            <a:picLocks noGrp="1" noChangeAspect="1"/>
          </p:cNvPicPr>
          <p:nvPr>
            <p:ph idx="1"/>
          </p:nvPr>
        </p:nvPicPr>
        <p:blipFill>
          <a:blip r:embed="rId2"/>
          <a:stretch>
            <a:fillRect/>
          </a:stretch>
        </p:blipFill>
        <p:spPr>
          <a:xfrm>
            <a:off x="9248140" y="376555"/>
            <a:ext cx="2705100" cy="2371725"/>
          </a:xfrm>
          <a:prstGeom prst="rect">
            <a:avLst/>
          </a:prstGeom>
        </p:spPr>
      </p:pic>
      <p:sp>
        <p:nvSpPr>
          <p:cNvPr id="5" name="Title 1"/>
          <p:cNvSpPr>
            <a:spLocks noGrp="1"/>
          </p:cNvSpPr>
          <p:nvPr/>
        </p:nvSpPr>
        <p:spPr>
          <a:xfrm>
            <a:off x="361315" y="4488180"/>
            <a:ext cx="8660130" cy="666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 Kim nam châm chỉ hướng Bắc – Nam.</a:t>
            </a:r>
          </a:p>
        </p:txBody>
      </p:sp>
      <p:sp>
        <p:nvSpPr>
          <p:cNvPr id="6" name="Title 1"/>
          <p:cNvSpPr>
            <a:spLocks noGrp="1"/>
          </p:cNvSpPr>
          <p:nvPr/>
        </p:nvSpPr>
        <p:spPr>
          <a:xfrm>
            <a:off x="198783" y="2445025"/>
            <a:ext cx="8717887" cy="127924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Đẩy</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nhẹ</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cho</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kim</a:t>
            </a:r>
            <a:r>
              <a:rPr lang="en-US" sz="12800" dirty="0">
                <a:latin typeface="Times New Roman" panose="02020603050405020304" pitchFamily="18" charset="0"/>
                <a:cs typeface="Times New Roman" panose="02020603050405020304" pitchFamily="18" charset="0"/>
              </a:rPr>
              <a:t> quay </a:t>
            </a:r>
            <a:r>
              <a:rPr lang="en-US" sz="12800" dirty="0" err="1">
                <a:latin typeface="Times New Roman" panose="02020603050405020304" pitchFamily="18" charset="0"/>
                <a:cs typeface="Times New Roman" panose="02020603050405020304" pitchFamily="18" charset="0"/>
              </a:rPr>
              <a:t>một</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góc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nhỏ</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rồi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buông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tay</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quan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sát</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hướng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chỉ</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của</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kim</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nam</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châm</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khi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đã</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nằm</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cân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bằng</a:t>
            </a:r>
            <a:r>
              <a:rPr lang="en-US" sz="12800" dirty="0">
                <a:latin typeface="Times New Roman" panose="02020603050405020304" pitchFamily="18" charset="0"/>
                <a:cs typeface="Times New Roman" panose="02020603050405020304" pitchFamily="18" charset="0"/>
              </a:rPr>
              <a:t>.</a:t>
            </a:r>
          </a:p>
        </p:txBody>
      </p:sp>
      <p:sp>
        <p:nvSpPr>
          <p:cNvPr id="7" name="Title 1"/>
          <p:cNvSpPr>
            <a:spLocks noGrp="1"/>
          </p:cNvSpPr>
          <p:nvPr/>
        </p:nvSpPr>
        <p:spPr>
          <a:xfrm>
            <a:off x="250190" y="5215890"/>
            <a:ext cx="8660130" cy="65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 Kim nam châm chỉ hướng Bắc – Nam.</a:t>
            </a:r>
          </a:p>
        </p:txBody>
      </p:sp>
      <p:sp>
        <p:nvSpPr>
          <p:cNvPr id="3" name="Title 1"/>
          <p:cNvSpPr>
            <a:spLocks noGrp="1"/>
          </p:cNvSpPr>
          <p:nvPr/>
        </p:nvSpPr>
        <p:spPr>
          <a:xfrm>
            <a:off x="488315" y="3776980"/>
            <a:ext cx="8660130" cy="666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TRẢ LỜI: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5E70-CD46-4263-A0A2-34B94C8C57CE}"/>
              </a:ext>
            </a:extLst>
          </p:cNvPr>
          <p:cNvSpPr>
            <a:spLocks noGrp="1"/>
          </p:cNvSpPr>
          <p:nvPr>
            <p:ph type="title"/>
          </p:nvPr>
        </p:nvSpPr>
        <p:spPr/>
        <p:txBody>
          <a:bodyPr/>
          <a:lstStyle/>
          <a:p>
            <a:endParaRPr lang="en-US"/>
          </a:p>
        </p:txBody>
      </p:sp>
      <p:pic>
        <p:nvPicPr>
          <p:cNvPr id="4" name="thí nghiệm kim nam châm luôn chỉ hướng Bắc Nam - magnet experiment always points north south">
            <a:hlinkClick r:id="" action="ppaction://media"/>
            <a:extLst>
              <a:ext uri="{FF2B5EF4-FFF2-40B4-BE49-F238E27FC236}">
                <a16:creationId xmlns:a16="http://schemas.microsoft.com/office/drawing/2014/main" id="{E9FECCEF-14F1-449F-ADF5-25013E7E3E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461" y="27699"/>
            <a:ext cx="12143486" cy="6830301"/>
          </a:xfrm>
        </p:spPr>
      </p:pic>
    </p:spTree>
    <p:extLst>
      <p:ext uri="{BB962C8B-B14F-4D97-AF65-F5344CB8AC3E}">
        <p14:creationId xmlns:p14="http://schemas.microsoft.com/office/powerpoint/2010/main" val="148821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nvSpPr>
        <p:spPr>
          <a:xfrm>
            <a:off x="997641" y="1395481"/>
            <a:ext cx="10515600" cy="1974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Times New Roman" panose="02020603050405020304" pitchFamily="18" charset="0"/>
                <a:cs typeface="Times New Roman" panose="02020603050405020304" pitchFamily="18" charset="0"/>
              </a:rPr>
              <a:t>Tính chất của nam châm rút ra từ các thí nghiệm trên:</a:t>
            </a:r>
          </a:p>
          <a:p>
            <a:r>
              <a:rPr lang="en-US" sz="2800">
                <a:latin typeface="Times New Roman" panose="02020603050405020304" pitchFamily="18" charset="0"/>
                <a:cs typeface="Times New Roman" panose="02020603050405020304" pitchFamily="18" charset="0"/>
              </a:rPr>
              <a:t>- Nam châm là vật có từ tính (hút được các vật bằng sắt và một số hợp kim của sắt).</a:t>
            </a:r>
          </a:p>
          <a:p>
            <a:r>
              <a:rPr lang="en-US" sz="2800">
                <a:latin typeface="Times New Roman" panose="02020603050405020304" pitchFamily="18" charset="0"/>
                <a:cs typeface="Times New Roman" panose="02020603050405020304" pitchFamily="18" charset="0"/>
              </a:rPr>
              <a:t> Kim nam châm khi đặt cân bằng trên mũi nhọn luôn chỉ hướng Bắc – Nam.</a:t>
            </a:r>
          </a:p>
        </p:txBody>
      </p:sp>
      <p:sp>
        <p:nvSpPr>
          <p:cNvPr id="8" name="Title 1"/>
          <p:cNvSpPr>
            <a:spLocks noGrp="1"/>
          </p:cNvSpPr>
          <p:nvPr/>
        </p:nvSpPr>
        <p:spPr>
          <a:xfrm>
            <a:off x="1016691" y="32147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10" dirty="0">
                <a:solidFill>
                  <a:srgbClr val="00B0F0"/>
                </a:solidFill>
                <a:latin typeface="Times New Roman" panose="02020603050405020304" pitchFamily="18" charset="0"/>
                <a:cs typeface="Times New Roman" panose="02020603050405020304" pitchFamily="18" charset="0"/>
              </a:rPr>
              <a:t>3. </a:t>
            </a:r>
            <a:r>
              <a:rPr lang="en-US" sz="3110" dirty="0" err="1">
                <a:solidFill>
                  <a:srgbClr val="00B0F0"/>
                </a:solidFill>
                <a:latin typeface="Times New Roman" panose="02020603050405020304" pitchFamily="18" charset="0"/>
                <a:cs typeface="Times New Roman" panose="02020603050405020304" pitchFamily="18" charset="0"/>
              </a:rPr>
              <a:t>Dùng</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kim</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nam</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châm</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xác</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định</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hướng</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phòng</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học</a:t>
            </a:r>
            <a:endParaRPr lang="en-US" sz="3110"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357" y="923132"/>
            <a:ext cx="10515600" cy="3080385"/>
          </a:xfrm>
        </p:spPr>
        <p:txBody>
          <a:bodyPr>
            <a:normAutofit fontScale="90000"/>
          </a:bodyPr>
          <a:lstStyle/>
          <a:p>
            <a:r>
              <a:rPr lang="en-US" sz="3555" dirty="0" err="1">
                <a:latin typeface="Times New Roman" panose="02020603050405020304" pitchFamily="18" charset="0"/>
                <a:cs typeface="Times New Roman" panose="02020603050405020304" pitchFamily="18" charset="0"/>
              </a:rPr>
              <a:t>Bước</a:t>
            </a:r>
            <a:r>
              <a:rPr lang="en-US" sz="3555" dirty="0">
                <a:latin typeface="Times New Roman" panose="02020603050405020304" pitchFamily="18" charset="0"/>
                <a:cs typeface="Times New Roman" panose="02020603050405020304" pitchFamily="18" charset="0"/>
              </a:rPr>
              <a:t> 1: </a:t>
            </a:r>
            <a:r>
              <a:rPr lang="en-US" sz="3555" dirty="0" err="1">
                <a:latin typeface="Times New Roman" panose="02020603050405020304" pitchFamily="18" charset="0"/>
                <a:cs typeface="Times New Roman" panose="02020603050405020304" pitchFamily="18" charset="0"/>
              </a:rPr>
              <a:t>Xác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định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hướng</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nam</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hướng</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bắc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bằng</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kim</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nam</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châm</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đặt</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cân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bằng</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trên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mũi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nhọn</a:t>
            </a:r>
            <a:r>
              <a:rPr lang="en-US" sz="3555" dirty="0">
                <a:latin typeface="Times New Roman" panose="02020603050405020304" pitchFamily="18" charset="0"/>
                <a:cs typeface="Times New Roman" panose="02020603050405020304" pitchFamily="18" charset="0"/>
              </a:rPr>
              <a:t>. Sau </a:t>
            </a:r>
            <a:r>
              <a:rPr lang="en-US" sz="3555" dirty="0" err="1">
                <a:latin typeface="Times New Roman" panose="02020603050405020304" pitchFamily="18" charset="0"/>
                <a:cs typeface="Times New Roman" panose="02020603050405020304" pitchFamily="18" charset="0"/>
              </a:rPr>
              <a:t>đó</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dấu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tờ</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giấy</a:t>
            </a:r>
            <a:r>
              <a:rPr lang="en-US" sz="3555" dirty="0">
                <a:latin typeface="Times New Roman" panose="02020603050405020304" pitchFamily="18" charset="0"/>
                <a:cs typeface="Times New Roman" panose="02020603050405020304" pitchFamily="18" charset="0"/>
              </a:rPr>
              <a:t>.</a:t>
            </a:r>
            <a:br>
              <a:rPr lang="en-US" sz="3555" dirty="0">
                <a:latin typeface="Times New Roman" panose="02020603050405020304" pitchFamily="18" charset="0"/>
                <a:cs typeface="Times New Roman" panose="02020603050405020304" pitchFamily="18" charset="0"/>
              </a:rPr>
            </a:br>
            <a:br>
              <a:rPr lang="en-US" sz="3555" dirty="0">
                <a:latin typeface="Times New Roman" panose="02020603050405020304" pitchFamily="18" charset="0"/>
                <a:cs typeface="Times New Roman" panose="02020603050405020304" pitchFamily="18" charset="0"/>
              </a:rPr>
            </a:br>
            <a:r>
              <a:rPr lang="en-US" sz="3555" dirty="0" err="1">
                <a:latin typeface="Times New Roman" panose="02020603050405020304" pitchFamily="18" charset="0"/>
                <a:cs typeface="Times New Roman" panose="02020603050405020304" pitchFamily="18" charset="0"/>
              </a:rPr>
              <a:t>Bước</a:t>
            </a:r>
            <a:r>
              <a:rPr lang="en-US" sz="3555" dirty="0">
                <a:latin typeface="Times New Roman" panose="02020603050405020304" pitchFamily="18" charset="0"/>
                <a:cs typeface="Times New Roman" panose="02020603050405020304" pitchFamily="18" charset="0"/>
              </a:rPr>
              <a:t> 2: </a:t>
            </a:r>
            <a:r>
              <a:rPr lang="en-US" sz="3555" dirty="0" err="1">
                <a:latin typeface="Times New Roman" panose="02020603050405020304" pitchFamily="18" charset="0"/>
                <a:cs typeface="Times New Roman" panose="02020603050405020304" pitchFamily="18" charset="0"/>
              </a:rPr>
              <a:t>Xác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định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hướng</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Tây</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hướng</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Đông</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theo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quy</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tắc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sau</a:t>
            </a:r>
            <a:r>
              <a:rPr lang="en-US" sz="3555" dirty="0">
                <a:latin typeface="Times New Roman" panose="02020603050405020304" pitchFamily="18" charset="0"/>
                <a:cs typeface="Times New Roman" panose="02020603050405020304" pitchFamily="18" charset="0"/>
              </a:rPr>
              <a:t>:</a:t>
            </a:r>
          </a:p>
        </p:txBody>
      </p:sp>
      <p:pic>
        <p:nvPicPr>
          <p:cNvPr id="4" name="Content Placeholder 3" descr="12-1652967886"/>
          <p:cNvPicPr>
            <a:picLocks noGrp="1" noChangeAspect="1"/>
          </p:cNvPicPr>
          <p:nvPr>
            <p:ph idx="1"/>
          </p:nvPr>
        </p:nvPicPr>
        <p:blipFill>
          <a:blip r:embed="rId2"/>
          <a:stretch>
            <a:fillRect/>
          </a:stretch>
        </p:blipFill>
        <p:spPr>
          <a:xfrm>
            <a:off x="4618990" y="3601085"/>
            <a:ext cx="4295140" cy="2901315"/>
          </a:xfrm>
          <a:prstGeom prst="rect">
            <a:avLst/>
          </a:prstGeom>
        </p:spPr>
      </p:pic>
      <p:sp>
        <p:nvSpPr>
          <p:cNvPr id="6" name="Title 1">
            <a:extLst>
              <a:ext uri="{FF2B5EF4-FFF2-40B4-BE49-F238E27FC236}">
                <a16:creationId xmlns:a16="http://schemas.microsoft.com/office/drawing/2014/main" id="{26FF94EB-096C-4BC2-A837-6F0066585C7A}"/>
              </a:ext>
            </a:extLst>
          </p:cNvPr>
          <p:cNvSpPr>
            <a:spLocks noGrp="1"/>
          </p:cNvSpPr>
          <p:nvPr/>
        </p:nvSpPr>
        <p:spPr>
          <a:xfrm>
            <a:off x="410404" y="1789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10" dirty="0">
                <a:solidFill>
                  <a:srgbClr val="00B0F0"/>
                </a:solidFill>
                <a:latin typeface="Times New Roman" panose="02020603050405020304" pitchFamily="18" charset="0"/>
                <a:cs typeface="Times New Roman" panose="02020603050405020304" pitchFamily="18" charset="0"/>
              </a:rPr>
              <a:t>3. </a:t>
            </a:r>
            <a:r>
              <a:rPr lang="en-US" sz="3110" dirty="0" err="1">
                <a:solidFill>
                  <a:srgbClr val="00B0F0"/>
                </a:solidFill>
                <a:latin typeface="Times New Roman" panose="02020603050405020304" pitchFamily="18" charset="0"/>
                <a:cs typeface="Times New Roman" panose="02020603050405020304" pitchFamily="18" charset="0"/>
              </a:rPr>
              <a:t>Dùng</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kim</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nam</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châm</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xác</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định</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các</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hướng</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đông</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tây</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nam</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bắc</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trong</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phòng</a:t>
            </a:r>
            <a:r>
              <a:rPr lang="en-US" sz="3110" dirty="0">
                <a:solidFill>
                  <a:srgbClr val="00B0F0"/>
                </a:solidFill>
                <a:latin typeface="Times New Roman" panose="02020603050405020304" pitchFamily="18" charset="0"/>
                <a:cs typeface="Times New Roman" panose="02020603050405020304" pitchFamily="18" charset="0"/>
              </a:rPr>
              <a:t> </a:t>
            </a:r>
            <a:r>
              <a:rPr lang="en-US" sz="3110" dirty="0" err="1">
                <a:solidFill>
                  <a:srgbClr val="00B0F0"/>
                </a:solidFill>
                <a:latin typeface="Times New Roman" panose="02020603050405020304" pitchFamily="18" charset="0"/>
                <a:cs typeface="Times New Roman" panose="02020603050405020304" pitchFamily="18" charset="0"/>
              </a:rPr>
              <a:t>học</a:t>
            </a:r>
            <a:endParaRPr lang="en-US" sz="3110"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a:solidFill>
                  <a:srgbClr val="FF0000"/>
                </a:solidFill>
                <a:latin typeface="Times New Roman" panose="02020603050405020304" pitchFamily="18" charset="0"/>
                <a:cs typeface="Times New Roman" panose="02020603050405020304" pitchFamily="18" charset="0"/>
              </a:rPr>
              <a:t>TIẾT 2: </a:t>
            </a:r>
          </a:p>
        </p:txBody>
      </p:sp>
    </p:spTree>
    <p:extLst>
      <p:ext uri="{BB962C8B-B14F-4D97-AF65-F5344CB8AC3E}">
        <p14:creationId xmlns:p14="http://schemas.microsoft.com/office/powerpoint/2010/main" val="2545839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84"/>
          <p:cNvPicPr>
            <a:picLocks noGrp="1" noChangeAspect="1"/>
          </p:cNvPicPr>
          <p:nvPr>
            <p:ph idx="1"/>
          </p:nvPr>
        </p:nvPicPr>
        <p:blipFill>
          <a:blip r:embed="rId2"/>
          <a:stretch>
            <a:fillRect/>
          </a:stretch>
        </p:blipFill>
        <p:spPr>
          <a:xfrm>
            <a:off x="8005445" y="3486785"/>
            <a:ext cx="3876675" cy="2800350"/>
          </a:xfrm>
          <a:prstGeom prst="rect">
            <a:avLst/>
          </a:prstGeom>
        </p:spPr>
      </p:pic>
      <p:sp>
        <p:nvSpPr>
          <p:cNvPr id="5" name="Title 1"/>
          <p:cNvSpPr>
            <a:spLocks noGrp="1"/>
          </p:cNvSpPr>
          <p:nvPr/>
        </p:nvSpPr>
        <p:spPr>
          <a:xfrm>
            <a:off x="841375" y="2854325"/>
            <a:ext cx="7056755" cy="383222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110">
              <a:latin typeface="Times New Roman" panose="02020603050405020304" pitchFamily="18" charset="0"/>
              <a:cs typeface="Times New Roman" panose="02020603050405020304" pitchFamily="18" charset="0"/>
            </a:endParaRPr>
          </a:p>
          <a:p>
            <a:r>
              <a:rPr lang="en-US" sz="3110">
                <a:latin typeface="Times New Roman" panose="02020603050405020304" pitchFamily="18" charset="0"/>
                <a:cs typeface="Times New Roman" panose="02020603050405020304" pitchFamily="18" charset="0"/>
              </a:rPr>
              <a:t>Hiện tượng xảy ra:</a:t>
            </a:r>
          </a:p>
          <a:p>
            <a:endParaRPr lang="en-US" sz="3110">
              <a:latin typeface="Times New Roman" panose="02020603050405020304" pitchFamily="18" charset="0"/>
              <a:cs typeface="Times New Roman" panose="02020603050405020304" pitchFamily="18" charset="0"/>
            </a:endParaRPr>
          </a:p>
          <a:p>
            <a:r>
              <a:rPr lang="en-US" sz="3110">
                <a:latin typeface="Times New Roman" panose="02020603050405020304" pitchFamily="18" charset="0"/>
                <a:cs typeface="Times New Roman" panose="02020603050405020304" pitchFamily="18" charset="0"/>
              </a:rPr>
              <a:t>+ Khi đưa một cực của thanh nam châm khác lại gần một đầu thanh nam châm được treo thì thấy chúng hút nhau.</a:t>
            </a:r>
          </a:p>
          <a:p>
            <a:endParaRPr lang="en-US" sz="3110">
              <a:latin typeface="Times New Roman" panose="02020603050405020304" pitchFamily="18" charset="0"/>
              <a:cs typeface="Times New Roman" panose="02020603050405020304" pitchFamily="18" charset="0"/>
            </a:endParaRPr>
          </a:p>
          <a:p>
            <a:r>
              <a:rPr lang="en-US" sz="3110">
                <a:latin typeface="Times New Roman" panose="02020603050405020304" pitchFamily="18" charset="0"/>
                <a:cs typeface="Times New Roman" panose="02020603050405020304" pitchFamily="18" charset="0"/>
              </a:rPr>
              <a:t>+ Sau đó đưa cực kia của nam châm lại gần thanh nam châm được treo thì thấy chúng đẩy nhau.</a:t>
            </a:r>
          </a:p>
        </p:txBody>
      </p:sp>
      <p:sp>
        <p:nvSpPr>
          <p:cNvPr id="3" name="Title 1"/>
          <p:cNvSpPr>
            <a:spLocks noGrp="1"/>
          </p:cNvSpPr>
          <p:nvPr/>
        </p:nvSpPr>
        <p:spPr>
          <a:xfrm>
            <a:off x="361315" y="459105"/>
            <a:ext cx="8660130" cy="666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III. </a:t>
            </a:r>
            <a:r>
              <a:rPr lang="en-US" sz="4000" dirty="0" err="1">
                <a:solidFill>
                  <a:srgbClr val="FF0000"/>
                </a:solidFill>
                <a:latin typeface="Times New Roman" panose="02020603050405020304" pitchFamily="18" charset="0"/>
                <a:cs typeface="Times New Roman" panose="02020603050405020304" pitchFamily="18" charset="0"/>
                <a:hlinkClick r:id="rId3"/>
              </a:rPr>
              <a:t>Tương</a:t>
            </a:r>
            <a:r>
              <a:rPr lang="en-US" sz="4000" dirty="0">
                <a:solidFill>
                  <a:srgbClr val="FF0000"/>
                </a:solidFill>
                <a:latin typeface="Times New Roman" panose="02020603050405020304" pitchFamily="18" charset="0"/>
                <a:cs typeface="Times New Roman" panose="02020603050405020304" pitchFamily="18" charset="0"/>
                <a:hlinkClick r:id="rId3"/>
              </a:rPr>
              <a:t> </a:t>
            </a:r>
            <a:r>
              <a:rPr lang="en-US" sz="4000" dirty="0" err="1">
                <a:solidFill>
                  <a:srgbClr val="FF0000"/>
                </a:solidFill>
                <a:latin typeface="Times New Roman" panose="02020603050405020304" pitchFamily="18" charset="0"/>
                <a:cs typeface="Times New Roman" panose="02020603050405020304" pitchFamily="18" charset="0"/>
                <a:hlinkClick r:id="rId3"/>
              </a:rPr>
              <a:t>tác</a:t>
            </a:r>
            <a:r>
              <a:rPr lang="en-US" sz="4000" dirty="0">
                <a:solidFill>
                  <a:srgbClr val="FF0000"/>
                </a:solidFill>
                <a:latin typeface="Times New Roman" panose="02020603050405020304" pitchFamily="18" charset="0"/>
                <a:cs typeface="Times New Roman" panose="02020603050405020304" pitchFamily="18" charset="0"/>
                <a:hlinkClick r:id="rId3"/>
              </a:rPr>
              <a:t> </a:t>
            </a:r>
            <a:r>
              <a:rPr lang="en-US" sz="4000" dirty="0" err="1">
                <a:solidFill>
                  <a:srgbClr val="FF0000"/>
                </a:solidFill>
                <a:latin typeface="Times New Roman" panose="02020603050405020304" pitchFamily="18" charset="0"/>
                <a:cs typeface="Times New Roman" panose="02020603050405020304" pitchFamily="18" charset="0"/>
                <a:hlinkClick r:id="rId3"/>
              </a:rPr>
              <a:t>giữa</a:t>
            </a:r>
            <a:r>
              <a:rPr lang="en-US" sz="4000" dirty="0">
                <a:solidFill>
                  <a:srgbClr val="FF0000"/>
                </a:solidFill>
                <a:latin typeface="Times New Roman" panose="02020603050405020304" pitchFamily="18" charset="0"/>
                <a:cs typeface="Times New Roman" panose="02020603050405020304" pitchFamily="18" charset="0"/>
                <a:hlinkClick r:id="rId3"/>
              </a:rPr>
              <a:t> </a:t>
            </a:r>
            <a:r>
              <a:rPr lang="en-US" sz="4000" dirty="0" err="1">
                <a:solidFill>
                  <a:srgbClr val="FF0000"/>
                </a:solidFill>
                <a:latin typeface="Times New Roman" panose="02020603050405020304" pitchFamily="18" charset="0"/>
                <a:cs typeface="Times New Roman" panose="02020603050405020304" pitchFamily="18" charset="0"/>
                <a:hlinkClick r:id="rId3"/>
              </a:rPr>
              <a:t>hai</a:t>
            </a:r>
            <a:r>
              <a:rPr lang="en-US" sz="4000" dirty="0">
                <a:solidFill>
                  <a:srgbClr val="FF0000"/>
                </a:solidFill>
                <a:latin typeface="Times New Roman" panose="02020603050405020304" pitchFamily="18" charset="0"/>
                <a:cs typeface="Times New Roman" panose="02020603050405020304" pitchFamily="18" charset="0"/>
                <a:hlinkClick r:id="rId3"/>
              </a:rPr>
              <a:t> </a:t>
            </a:r>
            <a:r>
              <a:rPr lang="en-US" sz="4000" dirty="0" err="1">
                <a:solidFill>
                  <a:srgbClr val="FF0000"/>
                </a:solidFill>
                <a:latin typeface="Times New Roman" panose="02020603050405020304" pitchFamily="18" charset="0"/>
                <a:cs typeface="Times New Roman" panose="02020603050405020304" pitchFamily="18" charset="0"/>
                <a:hlinkClick r:id="rId3"/>
              </a:rPr>
              <a:t>nam</a:t>
            </a:r>
            <a:r>
              <a:rPr lang="en-US" sz="4000" dirty="0">
                <a:solidFill>
                  <a:srgbClr val="FF0000"/>
                </a:solidFill>
                <a:latin typeface="Times New Roman" panose="02020603050405020304" pitchFamily="18" charset="0"/>
                <a:cs typeface="Times New Roman" panose="02020603050405020304" pitchFamily="18" charset="0"/>
                <a:hlinkClick r:id="rId3"/>
              </a:rPr>
              <a:t> </a:t>
            </a:r>
            <a:r>
              <a:rPr lang="en-US" sz="4000" dirty="0" err="1">
                <a:solidFill>
                  <a:srgbClr val="FF0000"/>
                </a:solidFill>
                <a:latin typeface="Times New Roman" panose="02020603050405020304" pitchFamily="18" charset="0"/>
                <a:cs typeface="Times New Roman" panose="02020603050405020304" pitchFamily="18" charset="0"/>
                <a:hlinkClick r:id="rId3"/>
              </a:rPr>
              <a:t>châm</a:t>
            </a:r>
            <a:endParaRPr lang="en-US" sz="4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582613"/>
          </a:xfrm>
        </p:spPr>
        <p:txBody>
          <a:bodyPr>
            <a:normAutofit fontScale="90000"/>
          </a:bodyPr>
          <a:lstStyle/>
          <a:p>
            <a:r>
              <a:rPr lang="en-US">
                <a:latin typeface="Times New Roman" panose="02020603050405020304" pitchFamily="18" charset="0"/>
                <a:cs typeface="Times New Roman" panose="02020603050405020304" pitchFamily="18" charset="0"/>
              </a:rPr>
              <a:t>Qua thí nghiệm có thể rút ra kết luận gì về tương tác giữa hai nam châm?</a:t>
            </a:r>
          </a:p>
        </p:txBody>
      </p:sp>
      <p:sp>
        <p:nvSpPr>
          <p:cNvPr id="4" name="Title 1"/>
          <p:cNvSpPr>
            <a:spLocks noGrp="1"/>
          </p:cNvSpPr>
          <p:nvPr/>
        </p:nvSpPr>
        <p:spPr>
          <a:xfrm>
            <a:off x="803275" y="1606550"/>
            <a:ext cx="10515600" cy="3404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Tương tác giữa hai nam châm:</a:t>
            </a:r>
          </a:p>
          <a:p>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Hai từ cực khác tên thì hút nhau</a:t>
            </a:r>
          </a:p>
          <a:p>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Hai từ cực cùng tên thì đẩy nhau.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5375"/>
            <a:ext cx="10515600" cy="4064635"/>
          </a:xfrm>
        </p:spPr>
        <p:txBody>
          <a:bodyPr>
            <a:normAutofit fontScale="90000"/>
          </a:bodyPr>
          <a:lstStyle/>
          <a:p>
            <a:r>
              <a:rPr lang="en-US" sz="3110">
                <a:latin typeface="Times New Roman" panose="02020603050405020304" pitchFamily="18" charset="0"/>
                <a:cs typeface="Times New Roman" panose="02020603050405020304" pitchFamily="18" charset="0"/>
              </a:rPr>
              <a:t>Thí nghiệm:</a:t>
            </a:r>
            <a:br>
              <a:rPr lang="en-US" sz="3110">
                <a:latin typeface="Times New Roman" panose="02020603050405020304" pitchFamily="18" charset="0"/>
                <a:cs typeface="Times New Roman" panose="02020603050405020304" pitchFamily="18" charset="0"/>
              </a:rPr>
            </a:br>
            <a:r>
              <a:rPr lang="en-US" sz="3110">
                <a:latin typeface="Times New Roman" panose="02020603050405020304" pitchFamily="18" charset="0"/>
                <a:cs typeface="Times New Roman" panose="02020603050405020304" pitchFamily="18" charset="0"/>
              </a:rPr>
              <a:t>- Đặt một kim nam châm tự do tại vị trí gần một nam châm thẳng (Hình 18.5). Xác định hướng của kim nam châm.</a:t>
            </a:r>
            <a:br>
              <a:rPr lang="en-US" sz="3110">
                <a:latin typeface="Times New Roman" panose="02020603050405020304" pitchFamily="18" charset="0"/>
                <a:cs typeface="Times New Roman" panose="02020603050405020304" pitchFamily="18" charset="0"/>
              </a:rPr>
            </a:br>
            <a:br>
              <a:rPr lang="en-US" sz="3110">
                <a:latin typeface="Times New Roman" panose="02020603050405020304" pitchFamily="18" charset="0"/>
                <a:cs typeface="Times New Roman" panose="02020603050405020304" pitchFamily="18" charset="0"/>
              </a:rPr>
            </a:br>
            <a:r>
              <a:rPr lang="en-US" sz="3110">
                <a:latin typeface="Times New Roman" panose="02020603050405020304" pitchFamily="18" charset="0"/>
                <a:cs typeface="Times New Roman" panose="02020603050405020304" pitchFamily="18" charset="0"/>
              </a:rPr>
              <a:t>- Đẩy kim nam châm lệch khỏi hướng vừa xác định rồi buông tay. Khi kim đã đứng yên, kim còn chỉ hướng lúc đầu nữa không? Làm lại thí nghiệm 2 lần và nhận xét.</a:t>
            </a:r>
            <a:br>
              <a:rPr lang="en-US" sz="3110">
                <a:latin typeface="Times New Roman" panose="02020603050405020304" pitchFamily="18" charset="0"/>
                <a:cs typeface="Times New Roman" panose="02020603050405020304" pitchFamily="18" charset="0"/>
              </a:rPr>
            </a:br>
            <a:br>
              <a:rPr lang="en-US" sz="3110">
                <a:latin typeface="Times New Roman" panose="02020603050405020304" pitchFamily="18" charset="0"/>
                <a:cs typeface="Times New Roman" panose="02020603050405020304" pitchFamily="18" charset="0"/>
              </a:rPr>
            </a:br>
            <a:r>
              <a:rPr lang="en-US" sz="3110">
                <a:latin typeface="Times New Roman" panose="02020603050405020304" pitchFamily="18" charset="0"/>
                <a:cs typeface="Times New Roman" panose="02020603050405020304" pitchFamily="18" charset="0"/>
              </a:rPr>
              <a:t>- Làm lại thí nghiệm trên ở vị trí khác của kim nam châm.</a:t>
            </a:r>
          </a:p>
        </p:txBody>
      </p:sp>
      <p:pic>
        <p:nvPicPr>
          <p:cNvPr id="4" name="Content Placeholder 3" descr="185"/>
          <p:cNvPicPr>
            <a:picLocks noGrp="1" noChangeAspect="1"/>
          </p:cNvPicPr>
          <p:nvPr>
            <p:ph idx="1"/>
          </p:nvPr>
        </p:nvPicPr>
        <p:blipFill>
          <a:blip r:embed="rId2"/>
          <a:stretch>
            <a:fillRect/>
          </a:stretch>
        </p:blipFill>
        <p:spPr>
          <a:xfrm>
            <a:off x="5843270" y="1048385"/>
            <a:ext cx="6200775" cy="1638300"/>
          </a:xfrm>
          <a:prstGeom prst="rect">
            <a:avLst/>
          </a:prstGeom>
        </p:spPr>
      </p:pic>
      <p:sp>
        <p:nvSpPr>
          <p:cNvPr id="5" name="Title 1"/>
          <p:cNvSpPr>
            <a:spLocks noGrp="1"/>
          </p:cNvSpPr>
          <p:nvPr/>
        </p:nvSpPr>
        <p:spPr>
          <a:xfrm>
            <a:off x="361315" y="325755"/>
            <a:ext cx="10931525"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anose="02020603050405020304" pitchFamily="18" charset="0"/>
                <a:cs typeface="Times New Roman" panose="02020603050405020304" pitchFamily="18" charset="0"/>
              </a:rPr>
              <a:t>IV. Định hướng của một kim nam châm tự do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6890"/>
            <a:ext cx="10515600" cy="2096770"/>
          </a:xfrm>
        </p:spPr>
        <p:txBody>
          <a:bodyPr>
            <a:normAutofit fontScale="90000"/>
          </a:bodyPr>
          <a:lstStyle/>
          <a:p>
            <a:r>
              <a:rPr lang="en-US"/>
              <a:t> </a:t>
            </a:r>
            <a:r>
              <a:rPr lang="en-US">
                <a:latin typeface="Times New Roman" panose="02020603050405020304" pitchFamily="18" charset="0"/>
                <a:cs typeface="Times New Roman" panose="02020603050405020304" pitchFamily="18" charset="0"/>
              </a:rPr>
              <a:t>Muốn xác định vật đó có phải là nam châm hay không ta đưa lại gần vật bằng sắt. Nếu hút vật bằng sắt thì đó là nam châm.</a:t>
            </a: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pic>
        <p:nvPicPr>
          <p:cNvPr id="5" name="Content Placeholder 4" descr="blobid2-1652718926"/>
          <p:cNvPicPr>
            <a:picLocks noGrp="1" noChangeAspect="1"/>
          </p:cNvPicPr>
          <p:nvPr>
            <p:ph sz="half" idx="1"/>
          </p:nvPr>
        </p:nvPicPr>
        <p:blipFill>
          <a:blip r:embed="rId2"/>
          <a:stretch>
            <a:fillRect/>
          </a:stretch>
        </p:blipFill>
        <p:spPr>
          <a:xfrm>
            <a:off x="1968500" y="2230120"/>
            <a:ext cx="6864985" cy="409003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049905"/>
          </a:xfrm>
        </p:spPr>
        <p:txBody>
          <a:bodyPr>
            <a:normAutofit/>
          </a:bodyPr>
          <a:lstStyle/>
          <a:p>
            <a:r>
              <a:rPr lang="en-US"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do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châm</a:t>
            </a:r>
            <a:r>
              <a:rPr lang="en-US" sz="3600" dirty="0">
                <a:latin typeface="Times New Roman" panose="02020603050405020304" pitchFamily="18" charset="0"/>
                <a:cs typeface="Times New Roman" panose="02020603050405020304" pitchFamily="18" charset="0"/>
              </a:rPr>
              <a:t> . Ta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a:t>
            </a:r>
          </a:p>
        </p:txBody>
      </p:sp>
      <p:sp>
        <p:nvSpPr>
          <p:cNvPr id="4" name="Title 1"/>
          <p:cNvSpPr>
            <a:spLocks noGrp="1"/>
          </p:cNvSpPr>
          <p:nvPr/>
        </p:nvSpPr>
        <p:spPr>
          <a:xfrm>
            <a:off x="975360" y="2101215"/>
            <a:ext cx="10515600" cy="30295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Đẩy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lệch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rồi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Khi </a:t>
            </a:r>
            <a:r>
              <a:rPr lang="en-US" sz="3600" dirty="0" err="1">
                <a:latin typeface="Times New Roman" panose="02020603050405020304" pitchFamily="18" charset="0"/>
                <a:cs typeface="Times New Roman" panose="02020603050405020304" pitchFamily="18" charset="0"/>
              </a:rPr>
              <a:t>kim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803275" y="30448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Times New Roman" panose="02020603050405020304" pitchFamily="18" charset="0"/>
                <a:cs typeface="Times New Roman" panose="02020603050405020304" pitchFamily="18" charset="0"/>
              </a:rPr>
              <a:t>Kim nam châm đặt gần nam châm sẽ chịu tác dụng của nam châm làm cho kim nằm theo một hướng xác định.</a:t>
            </a:r>
          </a:p>
        </p:txBody>
      </p:sp>
      <p:sp>
        <p:nvSpPr>
          <p:cNvPr id="8" name="Content Placeholder 7">
            <a:extLst>
              <a:ext uri="{FF2B5EF4-FFF2-40B4-BE49-F238E27FC236}">
                <a16:creationId xmlns:a16="http://schemas.microsoft.com/office/drawing/2014/main" id="{576560B8-40A5-40F9-8B1F-52459BAE28A8}"/>
              </a:ext>
            </a:extLst>
          </p:cNvPr>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419100"/>
            <a:ext cx="10972800" cy="1140460"/>
          </a:xfrm>
        </p:spPr>
        <p:txBody>
          <a:bodyPr>
            <a:normAutofit fontScale="90000"/>
          </a:bodyPr>
          <a:lstStyle/>
          <a:p>
            <a:pPr algn="ctr"/>
            <a:r>
              <a:rPr lang="en-US" sz="3555" b="1">
                <a:solidFill>
                  <a:srgbClr val="FF0000"/>
                </a:solidFill>
                <a:latin typeface="Times New Roman" panose="02020603050405020304" pitchFamily="18" charset="0"/>
                <a:cs typeface="Times New Roman" panose="02020603050405020304" pitchFamily="18" charset="0"/>
              </a:rPr>
              <a:t>Câu 1: </a:t>
            </a:r>
            <a:br>
              <a:rPr lang="en-US" sz="3555" b="1">
                <a:solidFill>
                  <a:srgbClr val="FF0000"/>
                </a:solidFill>
                <a:latin typeface="Times New Roman" panose="02020603050405020304" pitchFamily="18" charset="0"/>
                <a:cs typeface="Times New Roman" panose="02020603050405020304" pitchFamily="18" charset="0"/>
              </a:rPr>
            </a:br>
            <a:r>
              <a:rPr lang="en-US" sz="3555" b="1">
                <a:solidFill>
                  <a:srgbClr val="FF0000"/>
                </a:solidFill>
                <a:latin typeface="Times New Roman" panose="02020603050405020304" pitchFamily="18" charset="0"/>
                <a:cs typeface="Times New Roman" panose="02020603050405020304" pitchFamily="18" charset="0"/>
              </a:rPr>
              <a:t>Khoanh tròn vào từ đúng hoặc sai các câu dưới đây nói về nam châm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7349330"/>
              </p:ext>
            </p:extLst>
          </p:nvPr>
        </p:nvGraphicFramePr>
        <p:xfrm>
          <a:off x="838200" y="2159000"/>
          <a:ext cx="10606723" cy="3947160"/>
        </p:xfrm>
        <a:graphic>
          <a:graphicData uri="http://schemas.openxmlformats.org/drawingml/2006/table">
            <a:tbl>
              <a:tblPr firstRow="1" bandRow="1">
                <a:tableStyleId>{5940675A-B579-460E-94D1-54222C63F5DA}</a:tableStyleId>
              </a:tblPr>
              <a:tblGrid>
                <a:gridCol w="1155700">
                  <a:extLst>
                    <a:ext uri="{9D8B030D-6E8A-4147-A177-3AD203B41FA5}">
                      <a16:colId xmlns:a16="http://schemas.microsoft.com/office/drawing/2014/main" val="20000"/>
                    </a:ext>
                  </a:extLst>
                </a:gridCol>
                <a:gridCol w="6278245">
                  <a:extLst>
                    <a:ext uri="{9D8B030D-6E8A-4147-A177-3AD203B41FA5}">
                      <a16:colId xmlns:a16="http://schemas.microsoft.com/office/drawing/2014/main" val="20001"/>
                    </a:ext>
                  </a:extLst>
                </a:gridCol>
                <a:gridCol w="1537970">
                  <a:extLst>
                    <a:ext uri="{9D8B030D-6E8A-4147-A177-3AD203B41FA5}">
                      <a16:colId xmlns:a16="http://schemas.microsoft.com/office/drawing/2014/main" val="20002"/>
                    </a:ext>
                  </a:extLst>
                </a:gridCol>
                <a:gridCol w="1634808">
                  <a:extLst>
                    <a:ext uri="{9D8B030D-6E8A-4147-A177-3AD203B41FA5}">
                      <a16:colId xmlns:a16="http://schemas.microsoft.com/office/drawing/2014/main" val="20003"/>
                    </a:ext>
                  </a:extLst>
                </a:gridCol>
              </a:tblGrid>
              <a:tr h="480060">
                <a:tc>
                  <a:txBody>
                    <a:bodyPr/>
                    <a:lstStyle/>
                    <a:p>
                      <a:pPr indent="0" algn="ctr">
                        <a:buNone/>
                      </a:pPr>
                      <a:r>
                        <a:rPr lang="en-US" sz="2800" b="1">
                          <a:solidFill>
                            <a:srgbClr val="000000"/>
                          </a:solidFill>
                          <a:latin typeface="Times New Roman" panose="02020603050405020304" pitchFamily="18" charset="0"/>
                          <a:cs typeface="Times New Roman" panose="02020603050405020304" pitchFamily="18" charset="0"/>
                        </a:rPr>
                        <a:t>STT</a:t>
                      </a:r>
                      <a:endPar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dirty="0" err="1">
                          <a:solidFill>
                            <a:srgbClr val="000000"/>
                          </a:solidFill>
                          <a:latin typeface="Times New Roman" panose="02020603050405020304" pitchFamily="18" charset="0"/>
                          <a:cs typeface="Times New Roman" panose="02020603050405020304" pitchFamily="18" charset="0"/>
                        </a:rPr>
                        <a:t>Nói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về</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nam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châm</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dirty="0" err="1">
                          <a:solidFill>
                            <a:srgbClr val="000000"/>
                          </a:solidFill>
                          <a:latin typeface="Times New Roman" panose="02020603050405020304" pitchFamily="18" charset="0"/>
                          <a:cs typeface="Times New Roman" panose="02020603050405020304" pitchFamily="18" charset="0"/>
                        </a:rPr>
                        <a:t>đúng</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dirty="0">
                          <a:solidFill>
                            <a:srgbClr val="000000"/>
                          </a:solidFill>
                          <a:latin typeface="Times New Roman" panose="02020603050405020304" pitchFamily="18" charset="0"/>
                          <a:cs typeface="Times New Roman" panose="02020603050405020304" pitchFamily="18" charset="0"/>
                        </a:rPr>
                        <a:t>Sai</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0695">
                <a:tc>
                  <a:txBody>
                    <a:bodyPr/>
                    <a:lstStyle/>
                    <a:p>
                      <a:pPr indent="0" algn="ctr">
                        <a:buNone/>
                      </a:pPr>
                      <a:r>
                        <a:rPr lang="en-US" sz="2800" b="0">
                          <a:solidFill>
                            <a:srgbClr val="000000"/>
                          </a:solidFill>
                          <a:latin typeface="Times New Roman" panose="02020603050405020304" pitchFamily="18" charset="0"/>
                          <a:cs typeface="Times New Roman" panose="02020603050405020304" pitchFamily="18" charset="0"/>
                        </a:rPr>
                        <a:t>1</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Nam châm hút được tất cả các vật bằng kim loại</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0060">
                <a:tc>
                  <a:txBody>
                    <a:bodyPr/>
                    <a:lstStyle/>
                    <a:p>
                      <a:pPr indent="0" algn="ctr">
                        <a:buNone/>
                      </a:pPr>
                      <a:r>
                        <a:rPr lang="en-US" sz="2800" b="0">
                          <a:solidFill>
                            <a:srgbClr val="000000"/>
                          </a:solidFill>
                          <a:latin typeface="Times New Roman" panose="02020603050405020304" pitchFamily="18" charset="0"/>
                          <a:cs typeface="Times New Roman" panose="02020603050405020304" pitchFamily="18" charset="0"/>
                        </a:rPr>
                        <a:t>2</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Nam châm nào cũng có hai cực: một cực gọi là cực bắc, một cực gọi là cực nam</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0060">
                <a:tc>
                  <a:txBody>
                    <a:bodyPr/>
                    <a:lstStyle/>
                    <a:p>
                      <a:pPr indent="0" algn="ctr">
                        <a:buNone/>
                      </a:pPr>
                      <a:r>
                        <a:rPr lang="en-US" sz="2800" b="0">
                          <a:solidFill>
                            <a:srgbClr val="000000"/>
                          </a:solidFill>
                          <a:latin typeface="Times New Roman" panose="02020603050405020304" pitchFamily="18" charset="0"/>
                          <a:cs typeface="Times New Roman" panose="02020603050405020304" pitchFamily="18" charset="0"/>
                        </a:rPr>
                        <a:t>3</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Hai nam châm cứ để gần nhau là hút nhau</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0755">
                <a:tc>
                  <a:txBody>
                    <a:bodyPr/>
                    <a:lstStyle/>
                    <a:p>
                      <a:pPr indent="0" algn="ctr">
                        <a:buNone/>
                      </a:pPr>
                      <a:r>
                        <a:rPr lang="en-US" sz="2800" b="0">
                          <a:solidFill>
                            <a:srgbClr val="000000"/>
                          </a:solidFill>
                          <a:latin typeface="Times New Roman" panose="02020603050405020304" pitchFamily="18" charset="0"/>
                          <a:cs typeface="Times New Roman" panose="02020603050405020304" pitchFamily="18" charset="0"/>
                        </a:rPr>
                        <a:t>4</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Một kim nam châm để tự do thì một đầu kim luôn chỉ hướng bắc, một đầu luôn chỉ hướng nam </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684530"/>
            <a:ext cx="10972800" cy="768350"/>
          </a:xfrm>
        </p:spPr>
        <p:txBody>
          <a:bodyPr/>
          <a:lstStyle/>
          <a:p>
            <a:pPr algn="ctr"/>
            <a:r>
              <a:rPr lang="en-US" sz="3200">
                <a:solidFill>
                  <a:srgbClr val="FF0000"/>
                </a:solidFill>
                <a:latin typeface="Times New Roman" panose="02020603050405020304" pitchFamily="18" charset="0"/>
                <a:cs typeface="Times New Roman" panose="02020603050405020304" pitchFamily="18" charset="0"/>
              </a:rPr>
              <a:t>TRẢ LỜI</a:t>
            </a:r>
          </a:p>
        </p:txBody>
      </p:sp>
      <p:graphicFrame>
        <p:nvGraphicFramePr>
          <p:cNvPr id="4" name="Content Placeholder 3"/>
          <p:cNvGraphicFramePr>
            <a:graphicFrameLocks noGrp="1"/>
          </p:cNvGraphicFramePr>
          <p:nvPr>
            <p:ph sz="half" idx="1"/>
          </p:nvPr>
        </p:nvGraphicFramePr>
        <p:xfrm>
          <a:off x="838200" y="1890395"/>
          <a:ext cx="7480300" cy="666750"/>
        </p:xfrm>
        <a:graphic>
          <a:graphicData uri="http://schemas.openxmlformats.org/drawingml/2006/table">
            <a:tbl>
              <a:tblPr firstRow="1" bandRow="1">
                <a:tableStyleId>{5940675A-B579-460E-94D1-54222C63F5DA}</a:tableStyleId>
              </a:tblPr>
              <a:tblGrid>
                <a:gridCol w="896620">
                  <a:extLst>
                    <a:ext uri="{9D8B030D-6E8A-4147-A177-3AD203B41FA5}">
                      <a16:colId xmlns:a16="http://schemas.microsoft.com/office/drawing/2014/main" val="20000"/>
                    </a:ext>
                  </a:extLst>
                </a:gridCol>
                <a:gridCol w="6583680">
                  <a:extLst>
                    <a:ext uri="{9D8B030D-6E8A-4147-A177-3AD203B41FA5}">
                      <a16:colId xmlns:a16="http://schemas.microsoft.com/office/drawing/2014/main" val="20001"/>
                    </a:ext>
                  </a:extLst>
                </a:gridCol>
              </a:tblGrid>
              <a:tr h="666750">
                <a:tc>
                  <a:txBody>
                    <a:bodyPr/>
                    <a:lstStyle/>
                    <a:p>
                      <a:pPr indent="0">
                        <a:buNone/>
                      </a:pPr>
                      <a:r>
                        <a:rPr lang="en-US" sz="2400" b="0">
                          <a:solidFill>
                            <a:srgbClr val="000000"/>
                          </a:solidFill>
                          <a:latin typeface="Times New Roman" panose="02020603050405020304" pitchFamily="18" charset="0"/>
                          <a:cs typeface="Times New Roman" panose="02020603050405020304" pitchFamily="18" charset="0"/>
                        </a:rPr>
                        <a:t>1</a:t>
                      </a:r>
                      <a:endParaRPr 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Times New Roman" panose="02020603050405020304" pitchFamily="18" charset="0"/>
                          <a:cs typeface="Times New Roman" panose="02020603050405020304" pitchFamily="18" charset="0"/>
                        </a:rPr>
                        <a:t>Nam châm hút được tất cả các vật bằng kim loại</a:t>
                      </a:r>
                      <a:endParaRPr 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Content Placeholder 4"/>
          <p:cNvGraphicFramePr>
            <a:graphicFrameLocks noGrp="1"/>
          </p:cNvGraphicFramePr>
          <p:nvPr>
            <p:ph sz="half" idx="2"/>
          </p:nvPr>
        </p:nvGraphicFramePr>
        <p:xfrm>
          <a:off x="8947150" y="1891030"/>
          <a:ext cx="1671955" cy="666115"/>
        </p:xfrm>
        <a:graphic>
          <a:graphicData uri="http://schemas.openxmlformats.org/drawingml/2006/table">
            <a:tbl>
              <a:tblPr firstRow="1" bandRow="1">
                <a:tableStyleId>{5940675A-B579-460E-94D1-54222C63F5DA}</a:tableStyleId>
              </a:tblPr>
              <a:tblGrid>
                <a:gridCol w="1671955">
                  <a:extLst>
                    <a:ext uri="{9D8B030D-6E8A-4147-A177-3AD203B41FA5}">
                      <a16:colId xmlns:a16="http://schemas.microsoft.com/office/drawing/2014/main" val="20000"/>
                    </a:ext>
                  </a:extLst>
                </a:gridCol>
              </a:tblGrid>
              <a:tr h="666115">
                <a:tc>
                  <a:txBody>
                    <a:bodyPr/>
                    <a:lstStyle/>
                    <a:p>
                      <a:pPr indent="0">
                        <a:buNone/>
                      </a:pPr>
                      <a:r>
                        <a:rPr lang="en-US" sz="2400" b="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SAI</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Table 6"/>
          <p:cNvGraphicFramePr/>
          <p:nvPr/>
        </p:nvGraphicFramePr>
        <p:xfrm>
          <a:off x="838200" y="2759075"/>
          <a:ext cx="7433945" cy="731520"/>
        </p:xfrm>
        <a:graphic>
          <a:graphicData uri="http://schemas.openxmlformats.org/drawingml/2006/table">
            <a:tbl>
              <a:tblPr firstRow="1" bandRow="1">
                <a:tableStyleId>{5940675A-B579-460E-94D1-54222C63F5DA}</a:tableStyleId>
              </a:tblPr>
              <a:tblGrid>
                <a:gridCol w="850900">
                  <a:extLst>
                    <a:ext uri="{9D8B030D-6E8A-4147-A177-3AD203B41FA5}">
                      <a16:colId xmlns:a16="http://schemas.microsoft.com/office/drawing/2014/main" val="20000"/>
                    </a:ext>
                  </a:extLst>
                </a:gridCol>
                <a:gridCol w="6583045">
                  <a:extLst>
                    <a:ext uri="{9D8B030D-6E8A-4147-A177-3AD203B41FA5}">
                      <a16:colId xmlns:a16="http://schemas.microsoft.com/office/drawing/2014/main" val="20001"/>
                    </a:ext>
                  </a:extLst>
                </a:gridCol>
              </a:tblGrid>
              <a:tr h="480060">
                <a:tc>
                  <a:txBody>
                    <a:bodyPr/>
                    <a:lstStyle/>
                    <a:p>
                      <a:pPr indent="0">
                        <a:buNone/>
                      </a:pPr>
                      <a:r>
                        <a:rPr lang="en-US" sz="2400" b="0">
                          <a:solidFill>
                            <a:srgbClr val="000000"/>
                          </a:solidFill>
                          <a:latin typeface="Times New Roman" panose="02020603050405020304" pitchFamily="18" charset="0"/>
                          <a:cs typeface="Times New Roman" panose="02020603050405020304" pitchFamily="18" charset="0"/>
                        </a:rPr>
                        <a:t>2</a:t>
                      </a:r>
                      <a:endParaRPr 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Times New Roman" panose="02020603050405020304" pitchFamily="18" charset="0"/>
                          <a:cs typeface="Times New Roman" panose="02020603050405020304" pitchFamily="18" charset="0"/>
                        </a:rPr>
                        <a:t>Nam châm nào cũng có hai cực: một cực gọi là cực bắc, một cực gọi là cực nam</a:t>
                      </a:r>
                      <a:endParaRPr 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 name="Table 7"/>
          <p:cNvGraphicFramePr/>
          <p:nvPr/>
        </p:nvGraphicFramePr>
        <p:xfrm>
          <a:off x="8947150" y="2759075"/>
          <a:ext cx="1671955" cy="731520"/>
        </p:xfrm>
        <a:graphic>
          <a:graphicData uri="http://schemas.openxmlformats.org/drawingml/2006/table">
            <a:tbl>
              <a:tblPr firstRow="1" bandRow="1">
                <a:tableStyleId>{5940675A-B579-460E-94D1-54222C63F5DA}</a:tableStyleId>
              </a:tblPr>
              <a:tblGrid>
                <a:gridCol w="1671955">
                  <a:extLst>
                    <a:ext uri="{9D8B030D-6E8A-4147-A177-3AD203B41FA5}">
                      <a16:colId xmlns:a16="http://schemas.microsoft.com/office/drawing/2014/main" val="20000"/>
                    </a:ext>
                  </a:extLst>
                </a:gridCol>
              </a:tblGrid>
              <a:tr h="731520">
                <a:tc>
                  <a:txBody>
                    <a:bodyPr/>
                    <a:lstStyle/>
                    <a:p>
                      <a:pPr indent="0">
                        <a:buNone/>
                      </a:pPr>
                      <a:r>
                        <a:rPr lang="en-US" sz="24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ĐÚNG</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Table 8"/>
          <p:cNvGraphicFramePr/>
          <p:nvPr/>
        </p:nvGraphicFramePr>
        <p:xfrm>
          <a:off x="838200" y="3860800"/>
          <a:ext cx="7433310" cy="731520"/>
        </p:xfrm>
        <a:graphic>
          <a:graphicData uri="http://schemas.openxmlformats.org/drawingml/2006/table">
            <a:tbl>
              <a:tblPr firstRow="1" bandRow="1">
                <a:tableStyleId>{5940675A-B579-460E-94D1-54222C63F5DA}</a:tableStyleId>
              </a:tblPr>
              <a:tblGrid>
                <a:gridCol w="871220">
                  <a:extLst>
                    <a:ext uri="{9D8B030D-6E8A-4147-A177-3AD203B41FA5}">
                      <a16:colId xmlns:a16="http://schemas.microsoft.com/office/drawing/2014/main" val="20000"/>
                    </a:ext>
                  </a:extLst>
                </a:gridCol>
                <a:gridCol w="6562090">
                  <a:extLst>
                    <a:ext uri="{9D8B030D-6E8A-4147-A177-3AD203B41FA5}">
                      <a16:colId xmlns:a16="http://schemas.microsoft.com/office/drawing/2014/main" val="20001"/>
                    </a:ext>
                  </a:extLst>
                </a:gridCol>
              </a:tblGrid>
              <a:tr h="731520">
                <a:tc>
                  <a:txBody>
                    <a:bodyPr/>
                    <a:lstStyle/>
                    <a:p>
                      <a:pPr indent="0">
                        <a:buNone/>
                      </a:pPr>
                      <a:r>
                        <a:rPr lang="en-US" sz="2400" b="0">
                          <a:solidFill>
                            <a:srgbClr val="000000"/>
                          </a:solidFill>
                          <a:latin typeface="Times New Roman" panose="02020603050405020304" pitchFamily="18" charset="0"/>
                          <a:cs typeface="Times New Roman" panose="02020603050405020304" pitchFamily="18" charset="0"/>
                        </a:rPr>
                        <a:t>3</a:t>
                      </a:r>
                      <a:endParaRPr 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Times New Roman" panose="02020603050405020304" pitchFamily="18" charset="0"/>
                          <a:cs typeface="Times New Roman" panose="02020603050405020304" pitchFamily="18" charset="0"/>
                        </a:rPr>
                        <a:t>Hai nam châm cứ để gần nhau là hút nhau</a:t>
                      </a:r>
                      <a:endParaRPr 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1" name="Table 10"/>
          <p:cNvGraphicFramePr/>
          <p:nvPr/>
        </p:nvGraphicFramePr>
        <p:xfrm>
          <a:off x="8947150" y="3860165"/>
          <a:ext cx="1671955" cy="732155"/>
        </p:xfrm>
        <a:graphic>
          <a:graphicData uri="http://schemas.openxmlformats.org/drawingml/2006/table">
            <a:tbl>
              <a:tblPr firstRow="1" bandRow="1">
                <a:tableStyleId>{5940675A-B579-460E-94D1-54222C63F5DA}</a:tableStyleId>
              </a:tblPr>
              <a:tblGrid>
                <a:gridCol w="1671955">
                  <a:extLst>
                    <a:ext uri="{9D8B030D-6E8A-4147-A177-3AD203B41FA5}">
                      <a16:colId xmlns:a16="http://schemas.microsoft.com/office/drawing/2014/main" val="20000"/>
                    </a:ext>
                  </a:extLst>
                </a:gridCol>
              </a:tblGrid>
              <a:tr h="732155">
                <a:tc>
                  <a:txBody>
                    <a:bodyPr/>
                    <a:lstStyle/>
                    <a:p>
                      <a:pPr indent="0">
                        <a:buNone/>
                      </a:pPr>
                      <a:r>
                        <a:rPr lang="en-US" sz="2400" b="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SAI </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 name="Table 11"/>
          <p:cNvGraphicFramePr/>
          <p:nvPr/>
        </p:nvGraphicFramePr>
        <p:xfrm>
          <a:off x="838200" y="5130800"/>
          <a:ext cx="7433945" cy="731520"/>
        </p:xfrm>
        <a:graphic>
          <a:graphicData uri="http://schemas.openxmlformats.org/drawingml/2006/table">
            <a:tbl>
              <a:tblPr firstRow="1" bandRow="1">
                <a:tableStyleId>{5940675A-B579-460E-94D1-54222C63F5DA}</a:tableStyleId>
              </a:tblPr>
              <a:tblGrid>
                <a:gridCol w="881380">
                  <a:extLst>
                    <a:ext uri="{9D8B030D-6E8A-4147-A177-3AD203B41FA5}">
                      <a16:colId xmlns:a16="http://schemas.microsoft.com/office/drawing/2014/main" val="20000"/>
                    </a:ext>
                  </a:extLst>
                </a:gridCol>
                <a:gridCol w="6552565">
                  <a:extLst>
                    <a:ext uri="{9D8B030D-6E8A-4147-A177-3AD203B41FA5}">
                      <a16:colId xmlns:a16="http://schemas.microsoft.com/office/drawing/2014/main" val="20001"/>
                    </a:ext>
                  </a:extLst>
                </a:gridCol>
              </a:tblGrid>
              <a:tr h="731520">
                <a:tc>
                  <a:txBody>
                    <a:bodyPr/>
                    <a:lstStyle/>
                    <a:p>
                      <a:pPr indent="0">
                        <a:buNone/>
                      </a:pPr>
                      <a:r>
                        <a:rPr lang="en-US" sz="2400" b="0">
                          <a:solidFill>
                            <a:srgbClr val="000000"/>
                          </a:solidFill>
                          <a:latin typeface="Times New Roman" panose="02020603050405020304" pitchFamily="18" charset="0"/>
                          <a:cs typeface="Times New Roman" panose="02020603050405020304" pitchFamily="18" charset="0"/>
                        </a:rPr>
                        <a:t>4</a:t>
                      </a:r>
                      <a:endParaRPr 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Times New Roman" panose="02020603050405020304" pitchFamily="18" charset="0"/>
                          <a:cs typeface="Times New Roman" panose="02020603050405020304" pitchFamily="18" charset="0"/>
                        </a:rPr>
                        <a:t>Một kim nam châm để tự do thì một đầu kim luôn chỉ hướng bắc, một đầu luôn chỉ hướng nam </a:t>
                      </a:r>
                      <a:endParaRPr 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3" name="Table 12"/>
          <p:cNvGraphicFramePr/>
          <p:nvPr/>
        </p:nvGraphicFramePr>
        <p:xfrm>
          <a:off x="9033510" y="5130800"/>
          <a:ext cx="1585595" cy="731520"/>
        </p:xfrm>
        <a:graphic>
          <a:graphicData uri="http://schemas.openxmlformats.org/drawingml/2006/table">
            <a:tbl>
              <a:tblPr firstRow="1" bandRow="1">
                <a:tableStyleId>{5940675A-B579-460E-94D1-54222C63F5DA}</a:tableStyleId>
              </a:tblPr>
              <a:tblGrid>
                <a:gridCol w="1585595">
                  <a:extLst>
                    <a:ext uri="{9D8B030D-6E8A-4147-A177-3AD203B41FA5}">
                      <a16:colId xmlns:a16="http://schemas.microsoft.com/office/drawing/2014/main" val="20000"/>
                    </a:ext>
                  </a:extLst>
                </a:gridCol>
              </a:tblGrid>
              <a:tr h="731520">
                <a:tc>
                  <a:txBody>
                    <a:bodyPr/>
                    <a:lstStyle/>
                    <a:p>
                      <a:pPr indent="0">
                        <a:buNone/>
                      </a:pPr>
                      <a:r>
                        <a:rPr lang="en-US" sz="24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ĐÚNG </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28675"/>
            <a:ext cx="10972800" cy="582613"/>
          </a:xfrm>
        </p:spPr>
        <p:txBody>
          <a:bodyPr>
            <a:normAutofit fontScale="90000"/>
          </a:bodyPr>
          <a:lstStyle/>
          <a:p>
            <a:r>
              <a:rPr lang="en-US" sz="4445">
                <a:solidFill>
                  <a:srgbClr val="FF0000"/>
                </a:solidFill>
                <a:latin typeface="Times New Roman" panose="02020603050405020304" pitchFamily="18" charset="0"/>
                <a:cs typeface="Times New Roman" panose="02020603050405020304" pitchFamily="18" charset="0"/>
              </a:rPr>
              <a:t>Câu 2: Một thanh nam châm bị gãy làm hai thì:</a:t>
            </a:r>
          </a:p>
        </p:txBody>
      </p:sp>
      <p:sp>
        <p:nvSpPr>
          <p:cNvPr id="5" name="Title 1"/>
          <p:cNvSpPr>
            <a:spLocks noGrp="1"/>
          </p:cNvSpPr>
          <p:nvPr/>
        </p:nvSpPr>
        <p:spPr>
          <a:xfrm>
            <a:off x="965200" y="1397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A.Một nửa là cực Bắc, một nửa là cực Nam</a:t>
            </a:r>
          </a:p>
        </p:txBody>
      </p:sp>
      <p:sp>
        <p:nvSpPr>
          <p:cNvPr id="6" name="Title 1"/>
          <p:cNvSpPr>
            <a:spLocks noGrp="1"/>
          </p:cNvSpPr>
          <p:nvPr/>
        </p:nvSpPr>
        <p:spPr>
          <a:xfrm>
            <a:off x="965200" y="2159000"/>
            <a:ext cx="105156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B. Cả hai nửa đều mất từ tính</a:t>
            </a:r>
          </a:p>
        </p:txBody>
      </p:sp>
      <p:sp>
        <p:nvSpPr>
          <p:cNvPr id="7" name="Title 1"/>
          <p:cNvSpPr>
            <a:spLocks noGrp="1"/>
          </p:cNvSpPr>
          <p:nvPr/>
        </p:nvSpPr>
        <p:spPr>
          <a:xfrm>
            <a:off x="965200" y="2921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C. Mỗi nửa đều là một nam châm có hai cực Bắc Nam</a:t>
            </a:r>
          </a:p>
        </p:txBody>
      </p:sp>
      <p:sp>
        <p:nvSpPr>
          <p:cNvPr id="8" name="Title 1"/>
          <p:cNvSpPr>
            <a:spLocks noGrp="1"/>
          </p:cNvSpPr>
          <p:nvPr/>
        </p:nvSpPr>
        <p:spPr>
          <a:xfrm>
            <a:off x="965200" y="39592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D. Mỗi nửa đều là một nam châm và cực của mỗi nửa ở chỗ đứt gãy cùng tên</a:t>
            </a:r>
          </a:p>
        </p:txBody>
      </p:sp>
      <p:sp>
        <p:nvSpPr>
          <p:cNvPr id="9" name="Title 1"/>
          <p:cNvSpPr>
            <a:spLocks noGrp="1"/>
          </p:cNvSpPr>
          <p:nvPr/>
        </p:nvSpPr>
        <p:spPr>
          <a:xfrm>
            <a:off x="1092200" y="4914900"/>
            <a:ext cx="105156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00B0F0"/>
                </a:solidFill>
                <a:latin typeface="Times New Roman" panose="02020603050405020304" pitchFamily="18" charset="0"/>
                <a:cs typeface="Times New Roman" panose="02020603050405020304" pitchFamily="18" charset="0"/>
              </a:rPr>
              <a:t>Đáp án 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42950"/>
            <a:ext cx="10972800" cy="582613"/>
          </a:xfrm>
        </p:spPr>
        <p:txBody>
          <a:bodyPr>
            <a:noAutofit/>
          </a:bodyPr>
          <a:lstStyle/>
          <a:p>
            <a:r>
              <a:rPr lang="en-US" sz="4000">
                <a:solidFill>
                  <a:srgbClr val="FF0000"/>
                </a:solidFill>
                <a:latin typeface="Times New Roman" panose="02020603050405020304" pitchFamily="18" charset="0"/>
                <a:cs typeface="Times New Roman" panose="02020603050405020304" pitchFamily="18" charset="0"/>
              </a:rPr>
              <a:t>Câu 3: Trái đất là một nam châm khổng lồ vì:</a:t>
            </a:r>
          </a:p>
        </p:txBody>
      </p:sp>
      <p:sp>
        <p:nvSpPr>
          <p:cNvPr id="5" name="Title 1"/>
          <p:cNvSpPr>
            <a:spLocks noGrp="1"/>
          </p:cNvSpPr>
          <p:nvPr/>
        </p:nvSpPr>
        <p:spPr>
          <a:xfrm>
            <a:off x="965200" y="13398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A.Trái đất hút mọi vật về phía nó</a:t>
            </a:r>
          </a:p>
        </p:txBody>
      </p:sp>
      <p:sp>
        <p:nvSpPr>
          <p:cNvPr id="6" name="Title 1"/>
          <p:cNvSpPr>
            <a:spLocks noGrp="1"/>
          </p:cNvSpPr>
          <p:nvPr/>
        </p:nvSpPr>
        <p:spPr>
          <a:xfrm>
            <a:off x="965200" y="2159000"/>
            <a:ext cx="105156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B. Kim của la bàn đặt trên mặt đất luôn chỉ theo hướng Bắc- Nam</a:t>
            </a:r>
          </a:p>
        </p:txBody>
      </p:sp>
      <p:sp>
        <p:nvSpPr>
          <p:cNvPr id="7" name="Title 1"/>
          <p:cNvSpPr>
            <a:spLocks noGrp="1"/>
          </p:cNvSpPr>
          <p:nvPr/>
        </p:nvSpPr>
        <p:spPr>
          <a:xfrm>
            <a:off x="965200" y="3082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C. Trái đất có Bắc cực và Nam cực</a:t>
            </a:r>
          </a:p>
        </p:txBody>
      </p:sp>
      <p:sp>
        <p:nvSpPr>
          <p:cNvPr id="8" name="Title 1"/>
          <p:cNvSpPr>
            <a:spLocks noGrp="1"/>
          </p:cNvSpPr>
          <p:nvPr/>
        </p:nvSpPr>
        <p:spPr>
          <a:xfrm>
            <a:off x="965200" y="39592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D. Ở trái đất có nhiều quặng sắt</a:t>
            </a:r>
          </a:p>
        </p:txBody>
      </p:sp>
      <p:sp>
        <p:nvSpPr>
          <p:cNvPr id="9" name="Title 1"/>
          <p:cNvSpPr>
            <a:spLocks noGrp="1"/>
          </p:cNvSpPr>
          <p:nvPr/>
        </p:nvSpPr>
        <p:spPr>
          <a:xfrm>
            <a:off x="1092200" y="4914900"/>
            <a:ext cx="105156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00B0F0"/>
                </a:solidFill>
                <a:latin typeface="Times New Roman" panose="02020603050405020304" pitchFamily="18" charset="0"/>
                <a:cs typeface="Times New Roman" panose="02020603050405020304" pitchFamily="18" charset="0"/>
              </a:rPr>
              <a:t>Đáp án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8305"/>
            <a:ext cx="10972800" cy="917575"/>
          </a:xfrm>
        </p:spPr>
        <p:txBody>
          <a:bodyPr>
            <a:normAutofit fontScale="90000"/>
          </a:bodyPr>
          <a:lstStyle/>
          <a:p>
            <a:r>
              <a:rPr lang="en-US" sz="4445">
                <a:solidFill>
                  <a:srgbClr val="FF0000"/>
                </a:solidFill>
                <a:latin typeface="Times New Roman" panose="02020603050405020304" pitchFamily="18" charset="0"/>
                <a:cs typeface="Times New Roman" panose="02020603050405020304" pitchFamily="18" charset="0"/>
              </a:rPr>
              <a:t>Câu 4: Mạt sắt đặt ở chỗ nào trên thanh nam châm bị hút mạnh nhất?</a:t>
            </a:r>
          </a:p>
        </p:txBody>
      </p:sp>
      <p:sp>
        <p:nvSpPr>
          <p:cNvPr id="5" name="Title 1"/>
          <p:cNvSpPr>
            <a:spLocks noGrp="1"/>
          </p:cNvSpPr>
          <p:nvPr/>
        </p:nvSpPr>
        <p:spPr>
          <a:xfrm>
            <a:off x="965200" y="13398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A. Ở phần giữa của thanh</a:t>
            </a:r>
          </a:p>
        </p:txBody>
      </p:sp>
      <p:sp>
        <p:nvSpPr>
          <p:cNvPr id="6" name="Title 1"/>
          <p:cNvSpPr>
            <a:spLocks noGrp="1"/>
          </p:cNvSpPr>
          <p:nvPr/>
        </p:nvSpPr>
        <p:spPr>
          <a:xfrm>
            <a:off x="965200" y="2159000"/>
            <a:ext cx="105156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B. Chỉ ở đầu cự Bắc của thanh nam châm</a:t>
            </a:r>
          </a:p>
        </p:txBody>
      </p:sp>
      <p:sp>
        <p:nvSpPr>
          <p:cNvPr id="7" name="Title 1"/>
          <p:cNvSpPr>
            <a:spLocks noGrp="1"/>
          </p:cNvSpPr>
          <p:nvPr/>
        </p:nvSpPr>
        <p:spPr>
          <a:xfrm>
            <a:off x="965200" y="3082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C. Chỉ ở đầu cực Nam của thanh nam châm</a:t>
            </a:r>
          </a:p>
        </p:txBody>
      </p:sp>
      <p:sp>
        <p:nvSpPr>
          <p:cNvPr id="8" name="Title 1"/>
          <p:cNvSpPr>
            <a:spLocks noGrp="1"/>
          </p:cNvSpPr>
          <p:nvPr/>
        </p:nvSpPr>
        <p:spPr>
          <a:xfrm>
            <a:off x="965200" y="39592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D. Ở cả hai đầu cực Bắc và cực Nam của thanh nam châm</a:t>
            </a:r>
          </a:p>
        </p:txBody>
      </p:sp>
      <p:sp>
        <p:nvSpPr>
          <p:cNvPr id="9" name="Title 1"/>
          <p:cNvSpPr>
            <a:spLocks noGrp="1"/>
          </p:cNvSpPr>
          <p:nvPr/>
        </p:nvSpPr>
        <p:spPr>
          <a:xfrm>
            <a:off x="1092200" y="4914900"/>
            <a:ext cx="105156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00B0F0"/>
                </a:solidFill>
                <a:latin typeface="Times New Roman" panose="02020603050405020304" pitchFamily="18" charset="0"/>
                <a:cs typeface="Times New Roman" panose="02020603050405020304" pitchFamily="18" charset="0"/>
              </a:rPr>
              <a:t>Đáp án 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8305"/>
            <a:ext cx="10972800" cy="917575"/>
          </a:xfrm>
        </p:spPr>
        <p:txBody>
          <a:bodyPr>
            <a:normAutofit/>
          </a:bodyPr>
          <a:lstStyle/>
          <a:p>
            <a:r>
              <a:rPr lang="en-US" sz="4445">
                <a:solidFill>
                  <a:srgbClr val="FF0000"/>
                </a:solidFill>
                <a:latin typeface="Times New Roman" panose="02020603050405020304" pitchFamily="18" charset="0"/>
                <a:cs typeface="Times New Roman" panose="02020603050405020304" pitchFamily="18" charset="0"/>
              </a:rPr>
              <a:t>Câu 5: Khi nào hai thanh nam châm hút nhau ?</a:t>
            </a:r>
          </a:p>
        </p:txBody>
      </p:sp>
      <p:sp>
        <p:nvSpPr>
          <p:cNvPr id="5" name="Title 1"/>
          <p:cNvSpPr>
            <a:spLocks noGrp="1"/>
          </p:cNvSpPr>
          <p:nvPr/>
        </p:nvSpPr>
        <p:spPr>
          <a:xfrm>
            <a:off x="965200" y="1530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tx1"/>
                </a:solidFill>
                <a:latin typeface="Times New Roman" panose="02020603050405020304" pitchFamily="18" charset="0"/>
                <a:cs typeface="Times New Roman" panose="02020603050405020304" pitchFamily="18" charset="0"/>
                <a:sym typeface="+mn-ea"/>
              </a:rPr>
              <a:t>A. Khi hai cực Bắc để gần nhau.</a:t>
            </a:r>
            <a:br>
              <a:rPr lang="en-US" sz="3600">
                <a:solidFill>
                  <a:schemeClr val="tx1"/>
                </a:solidFill>
                <a:latin typeface="Times New Roman" panose="02020603050405020304" pitchFamily="18" charset="0"/>
                <a:cs typeface="Times New Roman" panose="02020603050405020304" pitchFamily="18" charset="0"/>
                <a:sym typeface="+mn-ea"/>
              </a:rPr>
            </a:br>
            <a:endParaRPr lang="en-US" sz="3600">
              <a:solidFill>
                <a:schemeClr val="tx1"/>
              </a:solidFill>
              <a:latin typeface="Times New Roman" panose="02020603050405020304" pitchFamily="18" charset="0"/>
              <a:cs typeface="Times New Roman" panose="02020603050405020304" pitchFamily="18" charset="0"/>
              <a:sym typeface="+mn-ea"/>
            </a:endParaRPr>
          </a:p>
        </p:txBody>
      </p:sp>
      <p:sp>
        <p:nvSpPr>
          <p:cNvPr id="6" name="Title 1"/>
          <p:cNvSpPr>
            <a:spLocks noGrp="1"/>
          </p:cNvSpPr>
          <p:nvPr/>
        </p:nvSpPr>
        <p:spPr>
          <a:xfrm>
            <a:off x="965200" y="2311400"/>
            <a:ext cx="105156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tx1"/>
                </a:solidFill>
                <a:latin typeface="Times New Roman" panose="02020603050405020304" pitchFamily="18" charset="0"/>
                <a:cs typeface="Times New Roman" panose="02020603050405020304" pitchFamily="18" charset="0"/>
                <a:sym typeface="+mn-ea"/>
              </a:rPr>
              <a:t>B. Khi hai cực Nam để gần nhau.</a:t>
            </a:r>
            <a:br>
              <a:rPr lang="en-US" sz="3600">
                <a:solidFill>
                  <a:schemeClr val="tx1"/>
                </a:solidFill>
                <a:latin typeface="Times New Roman" panose="02020603050405020304" pitchFamily="18" charset="0"/>
                <a:cs typeface="Times New Roman" panose="02020603050405020304" pitchFamily="18" charset="0"/>
                <a:sym typeface="+mn-ea"/>
              </a:rPr>
            </a:br>
            <a:endParaRPr lang="en-US" sz="3600">
              <a:solidFill>
                <a:schemeClr val="tx1"/>
              </a:solidFill>
              <a:latin typeface="Times New Roman" panose="02020603050405020304" pitchFamily="18" charset="0"/>
              <a:cs typeface="Times New Roman" panose="02020603050405020304" pitchFamily="18" charset="0"/>
              <a:sym typeface="+mn-ea"/>
            </a:endParaRPr>
          </a:p>
        </p:txBody>
      </p:sp>
      <p:sp>
        <p:nvSpPr>
          <p:cNvPr id="7" name="Title 1"/>
          <p:cNvSpPr>
            <a:spLocks noGrp="1"/>
          </p:cNvSpPr>
          <p:nvPr/>
        </p:nvSpPr>
        <p:spPr>
          <a:xfrm>
            <a:off x="965200" y="3082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tx1"/>
                </a:solidFill>
                <a:latin typeface="Times New Roman" panose="02020603050405020304" pitchFamily="18" charset="0"/>
                <a:cs typeface="Times New Roman" panose="02020603050405020304" pitchFamily="18" charset="0"/>
                <a:sym typeface="+mn-ea"/>
              </a:rPr>
              <a:t>C. Khi để hai cực khác tên gần nhau</a:t>
            </a:r>
            <a:br>
              <a:rPr lang="en-US" sz="3600">
                <a:solidFill>
                  <a:schemeClr val="tx1"/>
                </a:solidFill>
                <a:latin typeface="Times New Roman" panose="02020603050405020304" pitchFamily="18" charset="0"/>
                <a:cs typeface="Times New Roman" panose="02020603050405020304" pitchFamily="18" charset="0"/>
                <a:sym typeface="+mn-ea"/>
              </a:rPr>
            </a:br>
            <a:endParaRPr lang="en-US" sz="3600">
              <a:solidFill>
                <a:schemeClr val="tx1"/>
              </a:solidFill>
              <a:latin typeface="Times New Roman" panose="02020603050405020304" pitchFamily="18" charset="0"/>
              <a:cs typeface="Times New Roman" panose="02020603050405020304" pitchFamily="18" charset="0"/>
              <a:sym typeface="+mn-ea"/>
            </a:endParaRPr>
          </a:p>
        </p:txBody>
      </p:sp>
      <p:sp>
        <p:nvSpPr>
          <p:cNvPr id="8" name="Title 1"/>
          <p:cNvSpPr>
            <a:spLocks noGrp="1"/>
          </p:cNvSpPr>
          <p:nvPr/>
        </p:nvSpPr>
        <p:spPr>
          <a:xfrm>
            <a:off x="965200" y="36734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D. Khi cọ sát hai cực cùng tên vào nhau</a:t>
            </a:r>
          </a:p>
        </p:txBody>
      </p:sp>
      <p:sp>
        <p:nvSpPr>
          <p:cNvPr id="9" name="Title 1"/>
          <p:cNvSpPr>
            <a:spLocks noGrp="1"/>
          </p:cNvSpPr>
          <p:nvPr/>
        </p:nvSpPr>
        <p:spPr>
          <a:xfrm>
            <a:off x="1092200" y="4914900"/>
            <a:ext cx="105156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00B0F0"/>
                </a:solidFill>
                <a:latin typeface="Times New Roman" panose="02020603050405020304" pitchFamily="18" charset="0"/>
                <a:cs typeface="Times New Roman" panose="02020603050405020304" pitchFamily="18" charset="0"/>
              </a:rPr>
              <a:t>Đáp án 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6100"/>
            <a:ext cx="10972800" cy="1449705"/>
          </a:xfrm>
        </p:spPr>
        <p:txBody>
          <a:bodyPr/>
          <a:lstStyle/>
          <a:p>
            <a:r>
              <a:rPr lang="en-US">
                <a:solidFill>
                  <a:srgbClr val="FF0000"/>
                </a:solidFill>
                <a:latin typeface="Times New Roman" panose="02020603050405020304" pitchFamily="18" charset="0"/>
                <a:cs typeface="Times New Roman" panose="02020603050405020304" pitchFamily="18" charset="0"/>
              </a:rPr>
              <a:t>Câu 6 : Đặt kim nam châm trên giá thẳng đứng như hình sau. Khi đứng cân bằng, kim nam châm nằm dọc theo hướng nào?</a:t>
            </a:r>
          </a:p>
        </p:txBody>
      </p:sp>
      <p:pic>
        <p:nvPicPr>
          <p:cNvPr id="6" name="Picture 2" descr="IMG_256"/>
          <p:cNvPicPr>
            <a:picLocks noGrp="1" noChangeAspect="1"/>
          </p:cNvPicPr>
          <p:nvPr>
            <p:ph idx="1"/>
          </p:nvPr>
        </p:nvPicPr>
        <p:blipFill>
          <a:blip r:embed="rId2"/>
          <a:stretch>
            <a:fillRect/>
          </a:stretch>
        </p:blipFill>
        <p:spPr>
          <a:xfrm>
            <a:off x="6518910" y="1807845"/>
            <a:ext cx="5409565" cy="2973705"/>
          </a:xfrm>
          <a:prstGeom prst="rect">
            <a:avLst/>
          </a:prstGeom>
          <a:noFill/>
          <a:ln w="9525">
            <a:noFill/>
          </a:ln>
        </p:spPr>
      </p:pic>
      <p:sp>
        <p:nvSpPr>
          <p:cNvPr id="8" name="Title 1"/>
          <p:cNvSpPr>
            <a:spLocks noGrp="1"/>
          </p:cNvSpPr>
          <p:nvPr/>
        </p:nvSpPr>
        <p:spPr>
          <a:xfrm>
            <a:off x="965200" y="2339340"/>
            <a:ext cx="8153400" cy="3105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200">
                <a:solidFill>
                  <a:schemeClr val="tx1"/>
                </a:solidFill>
                <a:latin typeface="Times New Roman" panose="02020603050405020304" pitchFamily="18" charset="0"/>
                <a:cs typeface="Times New Roman" panose="02020603050405020304" pitchFamily="18" charset="0"/>
                <a:sym typeface="+mn-ea"/>
              </a:rPr>
              <a:t>A. Đông – Tây</a:t>
            </a:r>
          </a:p>
          <a:p>
            <a:pPr>
              <a:lnSpc>
                <a:spcPct val="150000"/>
              </a:lnSpc>
            </a:pPr>
            <a:r>
              <a:rPr lang="en-US" sz="3200">
                <a:solidFill>
                  <a:schemeClr val="tx1"/>
                </a:solidFill>
                <a:latin typeface="Times New Roman" panose="02020603050405020304" pitchFamily="18" charset="0"/>
                <a:cs typeface="Times New Roman" panose="02020603050405020304" pitchFamily="18" charset="0"/>
                <a:sym typeface="+mn-ea"/>
              </a:rPr>
              <a:t>B. Đông bắc - Tây nam</a:t>
            </a:r>
          </a:p>
          <a:p>
            <a:pPr>
              <a:lnSpc>
                <a:spcPct val="150000"/>
              </a:lnSpc>
            </a:pPr>
            <a:r>
              <a:rPr lang="en-US" sz="3200">
                <a:solidFill>
                  <a:schemeClr val="tx1"/>
                </a:solidFill>
                <a:latin typeface="Times New Roman" panose="02020603050405020304" pitchFamily="18" charset="0"/>
                <a:cs typeface="Times New Roman" panose="02020603050405020304" pitchFamily="18" charset="0"/>
                <a:sym typeface="+mn-ea"/>
              </a:rPr>
              <a:t>C. Bắc – Nam</a:t>
            </a:r>
          </a:p>
          <a:p>
            <a:pPr>
              <a:lnSpc>
                <a:spcPct val="150000"/>
              </a:lnSpc>
            </a:pPr>
            <a:r>
              <a:rPr lang="en-US" sz="3200">
                <a:solidFill>
                  <a:schemeClr val="tx1"/>
                </a:solidFill>
                <a:latin typeface="Times New Roman" panose="02020603050405020304" pitchFamily="18" charset="0"/>
                <a:cs typeface="Times New Roman" panose="02020603050405020304" pitchFamily="18" charset="0"/>
                <a:sym typeface="+mn-ea"/>
              </a:rPr>
              <a:t>D. Tây bắc - Đông Nam</a:t>
            </a:r>
            <a:br>
              <a:rPr lang="en-US" sz="3200">
                <a:solidFill>
                  <a:schemeClr val="tx1"/>
                </a:solidFill>
                <a:latin typeface="Times New Roman" panose="02020603050405020304" pitchFamily="18" charset="0"/>
                <a:cs typeface="Times New Roman" panose="02020603050405020304" pitchFamily="18" charset="0"/>
                <a:sym typeface="+mn-ea"/>
              </a:rPr>
            </a:br>
            <a:endParaRPr lang="en-US" sz="3200">
              <a:solidFill>
                <a:schemeClr val="tx1"/>
              </a:solidFill>
              <a:latin typeface="Times New Roman" panose="02020603050405020304" pitchFamily="18" charset="0"/>
              <a:cs typeface="Times New Roman" panose="02020603050405020304" pitchFamily="18" charset="0"/>
              <a:sym typeface="+mn-ea"/>
            </a:endParaRPr>
          </a:p>
        </p:txBody>
      </p:sp>
      <p:sp>
        <p:nvSpPr>
          <p:cNvPr id="9" name="Title 1"/>
          <p:cNvSpPr>
            <a:spLocks noGrp="1"/>
          </p:cNvSpPr>
          <p:nvPr/>
        </p:nvSpPr>
        <p:spPr>
          <a:xfrm>
            <a:off x="965200" y="53263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accent1"/>
                </a:solidFill>
                <a:latin typeface="Times New Roman" panose="02020603050405020304" pitchFamily="18" charset="0"/>
                <a:cs typeface="Times New Roman" panose="02020603050405020304" pitchFamily="18" charset="0"/>
                <a:sym typeface="+mn-ea"/>
              </a:rPr>
              <a:t>Đáp án 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6100"/>
            <a:ext cx="10972800" cy="1449705"/>
          </a:xfrm>
        </p:spPr>
        <p:txBody>
          <a:bodyPr/>
          <a:lstStyle/>
          <a:p>
            <a:r>
              <a:rPr lang="en-US">
                <a:solidFill>
                  <a:srgbClr val="FF0000"/>
                </a:solidFill>
                <a:latin typeface="Times New Roman" panose="02020603050405020304" pitchFamily="18" charset="0"/>
                <a:cs typeface="Times New Roman" panose="02020603050405020304" pitchFamily="18" charset="0"/>
              </a:rPr>
              <a:t>Câu 7 : Trong bệnh viện, các bác sĩ phẫu thuật có thể lấy các mạt sắt nhỏ li ti ra khỏi mắt của bệnh nhân một cách an toàn bằng dụng cụ nào sau đây?</a:t>
            </a:r>
          </a:p>
        </p:txBody>
      </p:sp>
      <p:sp>
        <p:nvSpPr>
          <p:cNvPr id="8" name="Title 1"/>
          <p:cNvSpPr>
            <a:spLocks noGrp="1"/>
          </p:cNvSpPr>
          <p:nvPr/>
        </p:nvSpPr>
        <p:spPr>
          <a:xfrm>
            <a:off x="965200" y="2339340"/>
            <a:ext cx="8153400" cy="3105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200">
                <a:solidFill>
                  <a:schemeClr val="tx1"/>
                </a:solidFill>
                <a:latin typeface="Times New Roman" panose="02020603050405020304" pitchFamily="18" charset="0"/>
                <a:cs typeface="Times New Roman" panose="02020603050405020304" pitchFamily="18" charset="0"/>
                <a:sym typeface="+mn-ea"/>
              </a:rPr>
              <a:t>A. Dùng kéo.</a:t>
            </a:r>
          </a:p>
          <a:p>
            <a:pPr>
              <a:lnSpc>
                <a:spcPct val="150000"/>
              </a:lnSpc>
            </a:pPr>
            <a:r>
              <a:rPr lang="en-US" sz="3200">
                <a:solidFill>
                  <a:schemeClr val="tx1"/>
                </a:solidFill>
                <a:latin typeface="Times New Roman" panose="02020603050405020304" pitchFamily="18" charset="0"/>
                <a:cs typeface="Times New Roman" panose="02020603050405020304" pitchFamily="18" charset="0"/>
                <a:sym typeface="+mn-ea"/>
              </a:rPr>
              <a:t>B. Dùng kìm.</a:t>
            </a:r>
          </a:p>
          <a:p>
            <a:pPr>
              <a:lnSpc>
                <a:spcPct val="150000"/>
              </a:lnSpc>
            </a:pPr>
            <a:r>
              <a:rPr lang="en-US" sz="3200">
                <a:solidFill>
                  <a:schemeClr val="tx1"/>
                </a:solidFill>
                <a:latin typeface="Times New Roman" panose="02020603050405020304" pitchFamily="18" charset="0"/>
                <a:cs typeface="Times New Roman" panose="02020603050405020304" pitchFamily="18" charset="0"/>
                <a:sym typeface="+mn-ea"/>
              </a:rPr>
              <a:t>C. Dùng nam châm.</a:t>
            </a:r>
          </a:p>
          <a:p>
            <a:pPr>
              <a:lnSpc>
                <a:spcPct val="150000"/>
              </a:lnSpc>
            </a:pPr>
            <a:r>
              <a:rPr lang="en-US" sz="3200">
                <a:solidFill>
                  <a:schemeClr val="tx1"/>
                </a:solidFill>
                <a:latin typeface="Times New Roman" panose="02020603050405020304" pitchFamily="18" charset="0"/>
                <a:cs typeface="Times New Roman" panose="02020603050405020304" pitchFamily="18" charset="0"/>
                <a:sym typeface="+mn-ea"/>
              </a:rPr>
              <a:t>D. Dùng một viên bi còn tốt.</a:t>
            </a:r>
          </a:p>
        </p:txBody>
      </p:sp>
      <p:sp>
        <p:nvSpPr>
          <p:cNvPr id="9" name="Title 1"/>
          <p:cNvSpPr>
            <a:spLocks noGrp="1"/>
          </p:cNvSpPr>
          <p:nvPr/>
        </p:nvSpPr>
        <p:spPr>
          <a:xfrm>
            <a:off x="965200" y="53263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accent1"/>
                </a:solidFill>
                <a:latin typeface="Times New Roman" panose="02020603050405020304" pitchFamily="18" charset="0"/>
                <a:cs typeface="Times New Roman" panose="02020603050405020304" pitchFamily="18" charset="0"/>
                <a:sym typeface="+mn-ea"/>
              </a:rPr>
              <a:t>Đáp án C</a:t>
            </a: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584" y="60172"/>
            <a:ext cx="9743605" cy="67076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584" y="45076"/>
            <a:ext cx="7495082" cy="676784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346" y="-29771"/>
            <a:ext cx="10710929" cy="6767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xit" presetSubtype="2" fill="hold" nodeType="withEffect">
                                  <p:stCondLst>
                                    <p:cond delay="0"/>
                                  </p:stCondLst>
                                  <p:childTnLst>
                                    <p:animEffect transition="out" filter="wipe(right)">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xit" presetSubtype="4" fill="hold" nodeType="withEffect">
                                  <p:stCondLst>
                                    <p:cond delay="0"/>
                                  </p:stCondLst>
                                  <p:childTnLst>
                                    <p:animEffect transition="out" filter="wipe(dow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96585"/>
          </a:xfrm>
        </p:spPr>
        <p:txBody>
          <a:bodyPr>
            <a:normAutofit/>
          </a:bodyPr>
          <a:lstStyle/>
          <a:p>
            <a:r>
              <a:rPr lang="en-US" sz="4000">
                <a:solidFill>
                  <a:srgbClr val="FF0000"/>
                </a:solidFill>
                <a:latin typeface="Times New Roman" panose="02020603050405020304" pitchFamily="18" charset="0"/>
                <a:cs typeface="Times New Roman" panose="02020603050405020304" pitchFamily="18" charset="0"/>
              </a:rPr>
              <a:t>Câu 8: Một nam châm thẳng không đánh dấu cực bằng những cách nào để xác định được cực bắc và cực nam của nam châm đó?</a:t>
            </a:r>
            <a:br>
              <a:rPr lang="en-US" sz="4000">
                <a:solidFill>
                  <a:srgbClr val="FF0000"/>
                </a:solidFill>
                <a:latin typeface="Times New Roman" panose="02020603050405020304" pitchFamily="18" charset="0"/>
                <a:cs typeface="Times New Roman" panose="02020603050405020304" pitchFamily="18" charset="0"/>
              </a:rPr>
            </a:br>
            <a:r>
              <a:rPr lang="en-US" sz="4000">
                <a:latin typeface="Times New Roman" panose="02020603050405020304" pitchFamily="18" charset="0"/>
                <a:cs typeface="Times New Roman" panose="02020603050405020304" pitchFamily="18"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52930"/>
          </a:xfrm>
        </p:spPr>
        <p:txBody>
          <a:bodyPr>
            <a:normAutofit fontScale="90000"/>
          </a:bodyPr>
          <a:lstStyle/>
          <a:p>
            <a:r>
              <a:rPr lang="en-US" sz="3555">
                <a:latin typeface="Times New Roman" panose="02020603050405020304" pitchFamily="18" charset="0"/>
                <a:cs typeface="Times New Roman" panose="02020603050405020304" pitchFamily="18" charset="0"/>
              </a:rPr>
              <a:t>Cách 1:Treo thanh nam châm lên giá đỡ bằng một sợi dây không soắn và đặt ở xa các vật liệu từ khác để nam châm cân bằng đầu nào quay về hướng bắc thì đó là cực bắc, đầu còn lại là cực nam</a:t>
            </a:r>
          </a:p>
        </p:txBody>
      </p:sp>
      <p:sp>
        <p:nvSpPr>
          <p:cNvPr id="5" name="Title 1"/>
          <p:cNvSpPr>
            <a:spLocks noGrp="1"/>
          </p:cNvSpPr>
          <p:nvPr/>
        </p:nvSpPr>
        <p:spPr>
          <a:xfrm>
            <a:off x="850900" y="2292350"/>
            <a:ext cx="10515600" cy="18910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2:Dùng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endParaRPr lang="en-US" sz="3200" dirty="0">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882650" y="4257040"/>
            <a:ext cx="10515600" cy="183451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55">
                <a:latin typeface="Times New Roman" panose="02020603050405020304" pitchFamily="18" charset="0"/>
                <a:cs typeface="Times New Roman" panose="02020603050405020304" pitchFamily="18" charset="0"/>
              </a:rPr>
              <a:t>Cách 3: Dùng một thanh nam châm khác ( đã biết cực) đưa một đầu của thanh nam châm đã biết cực lại gần một đầu của thanh nam châm cần xác định cực. Dựa vào tính chất của nam châm sẽ xác định cực bắc và cực nam của thanh nam châm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9210"/>
            <a:ext cx="10972800" cy="2110740"/>
          </a:xfrm>
        </p:spPr>
        <p:txBody>
          <a:bodyPr/>
          <a:lstStyle/>
          <a:p>
            <a:r>
              <a:rPr lang="en-US">
                <a:solidFill>
                  <a:srgbClr val="FF0000"/>
                </a:solidFill>
              </a:rPr>
              <a:t>Câu 9: Có hai thanh thép luôn hút nhau bất kể đưa các đầu nào của chúng lại gần nhau. Có thể kết luận được rằng một trong hai thanh này không phải là nam châm không?</a:t>
            </a:r>
          </a:p>
        </p:txBody>
      </p:sp>
      <p:sp>
        <p:nvSpPr>
          <p:cNvPr id="5" name="Title 1"/>
          <p:cNvSpPr>
            <a:spLocks noGrp="1"/>
          </p:cNvSpPr>
          <p:nvPr/>
        </p:nvSpPr>
        <p:spPr>
          <a:xfrm>
            <a:off x="736600" y="3630930"/>
            <a:ext cx="10972800" cy="2110740"/>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algn="ctr"/>
            <a:r>
              <a:rPr lang="en-US">
                <a:solidFill>
                  <a:schemeClr val="accent1"/>
                </a:solidFill>
              </a:rPr>
              <a:t>Trả lời </a:t>
            </a:r>
          </a:p>
          <a:p>
            <a:r>
              <a:rPr lang="en-US">
                <a:solidFill>
                  <a:schemeClr val="accent1"/>
                </a:solidFill>
              </a:rPr>
              <a:t>Có thể kết luận một trong hai thanh này không phải là nam châm. Bởi vì nếu cả hai đều là nam châm thì đổi đầu, chúng sẽ đẩy nhau.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40" y="360846"/>
            <a:ext cx="10956235" cy="2630833"/>
          </a:xfrm>
        </p:spPr>
        <p:txBody>
          <a:bodyPr/>
          <a:lstStyle/>
          <a:p>
            <a:r>
              <a:rPr lang="en-US" dirty="0" err="1">
                <a:solidFill>
                  <a:srgbClr val="FF0000"/>
                </a:solidFill>
              </a:rPr>
              <a:t>Câu</a:t>
            </a:r>
            <a:r>
              <a:rPr lang="en-US" dirty="0">
                <a:solidFill>
                  <a:srgbClr val="FF0000"/>
                </a:solidFill>
              </a:rPr>
              <a:t> 10: </a:t>
            </a:r>
            <a:r>
              <a:rPr lang="en-US" dirty="0" err="1">
                <a:solidFill>
                  <a:srgbClr val="FF0000"/>
                </a:solidFill>
              </a:rPr>
              <a:t>Có</a:t>
            </a:r>
            <a:r>
              <a:rPr lang="en-US" dirty="0">
                <a:solidFill>
                  <a:srgbClr val="FF0000"/>
                </a:solidFill>
              </a:rPr>
              <a:t> </a:t>
            </a:r>
            <a:r>
              <a:rPr lang="en-US" dirty="0" err="1">
                <a:solidFill>
                  <a:srgbClr val="FF0000"/>
                </a:solidFill>
              </a:rPr>
              <a:t>một</a:t>
            </a:r>
            <a:r>
              <a:rPr lang="en-US" dirty="0">
                <a:solidFill>
                  <a:srgbClr val="FF0000"/>
                </a:solidFill>
              </a:rPr>
              <a:t> </a:t>
            </a:r>
            <a:r>
              <a:rPr lang="en-US" dirty="0" err="1">
                <a:solidFill>
                  <a:srgbClr val="FF0000"/>
                </a:solidFill>
              </a:rPr>
              <a:t>số</a:t>
            </a:r>
            <a:r>
              <a:rPr lang="en-US" dirty="0">
                <a:solidFill>
                  <a:srgbClr val="FF0000"/>
                </a:solidFill>
              </a:rPr>
              <a:t> </a:t>
            </a:r>
            <a:r>
              <a:rPr lang="en-US" dirty="0" err="1">
                <a:solidFill>
                  <a:srgbClr val="FF0000"/>
                </a:solidFill>
              </a:rPr>
              <a:t>quả</a:t>
            </a:r>
            <a:r>
              <a:rPr lang="en-US" dirty="0">
                <a:solidFill>
                  <a:srgbClr val="FF0000"/>
                </a:solidFill>
              </a:rPr>
              <a:t> </a:t>
            </a:r>
            <a:r>
              <a:rPr lang="en-US" dirty="0" err="1">
                <a:solidFill>
                  <a:srgbClr val="FF0000"/>
                </a:solidFill>
              </a:rPr>
              <a:t>đấm</a:t>
            </a:r>
            <a:r>
              <a:rPr lang="en-US" dirty="0">
                <a:solidFill>
                  <a:srgbClr val="FF0000"/>
                </a:solidFill>
              </a:rPr>
              <a:t> </a:t>
            </a:r>
            <a:r>
              <a:rPr lang="en-US" dirty="0" err="1">
                <a:solidFill>
                  <a:srgbClr val="FF0000"/>
                </a:solidFill>
              </a:rPr>
              <a:t>cửa</a:t>
            </a:r>
            <a:r>
              <a:rPr lang="en-US" dirty="0">
                <a:solidFill>
                  <a:srgbClr val="FF0000"/>
                </a:solidFill>
              </a:rPr>
              <a:t> </a:t>
            </a:r>
            <a:r>
              <a:rPr lang="en-US" dirty="0" err="1">
                <a:solidFill>
                  <a:srgbClr val="FF0000"/>
                </a:solidFill>
              </a:rPr>
              <a:t>làm</a:t>
            </a:r>
            <a:r>
              <a:rPr lang="en-US" dirty="0">
                <a:solidFill>
                  <a:srgbClr val="FF0000"/>
                </a:solidFill>
              </a:rPr>
              <a:t> </a:t>
            </a:r>
            <a:r>
              <a:rPr lang="en-US" dirty="0" err="1">
                <a:solidFill>
                  <a:srgbClr val="FF0000"/>
                </a:solidFill>
              </a:rPr>
              <a:t>bằng</a:t>
            </a:r>
            <a:r>
              <a:rPr lang="en-US" dirty="0">
                <a:solidFill>
                  <a:srgbClr val="FF0000"/>
                </a:solidFill>
              </a:rPr>
              <a:t> </a:t>
            </a:r>
            <a:r>
              <a:rPr lang="en-US" dirty="0" err="1">
                <a:solidFill>
                  <a:srgbClr val="FF0000"/>
                </a:solidFill>
              </a:rPr>
              <a:t>đồng</a:t>
            </a:r>
            <a:r>
              <a:rPr lang="en-US" dirty="0">
                <a:solidFill>
                  <a:srgbClr val="FF0000"/>
                </a:solidFill>
              </a:rPr>
              <a:t> </a:t>
            </a:r>
            <a:r>
              <a:rPr lang="en-US" dirty="0" err="1">
                <a:solidFill>
                  <a:srgbClr val="FF0000"/>
                </a:solidFill>
              </a:rPr>
              <a:t>và</a:t>
            </a:r>
            <a:r>
              <a:rPr lang="en-US" dirty="0">
                <a:solidFill>
                  <a:srgbClr val="FF0000"/>
                </a:solidFill>
              </a:rPr>
              <a:t> </a:t>
            </a:r>
            <a:r>
              <a:rPr lang="en-US" dirty="0" err="1">
                <a:solidFill>
                  <a:srgbClr val="FF0000"/>
                </a:solidFill>
              </a:rPr>
              <a:t>một</a:t>
            </a:r>
            <a:r>
              <a:rPr lang="en-US" dirty="0">
                <a:solidFill>
                  <a:srgbClr val="FF0000"/>
                </a:solidFill>
              </a:rPr>
              <a:t> </a:t>
            </a:r>
            <a:r>
              <a:rPr lang="en-US" dirty="0" err="1">
                <a:solidFill>
                  <a:srgbClr val="FF0000"/>
                </a:solidFill>
              </a:rPr>
              <a:t>số</a:t>
            </a:r>
            <a:r>
              <a:rPr lang="en-US" dirty="0">
                <a:solidFill>
                  <a:srgbClr val="FF0000"/>
                </a:solidFill>
              </a:rPr>
              <a:t> </a:t>
            </a:r>
            <a:r>
              <a:rPr lang="en-US" dirty="0" err="1">
                <a:solidFill>
                  <a:srgbClr val="FF0000"/>
                </a:solidFill>
              </a:rPr>
              <a:t>quả</a:t>
            </a:r>
            <a:r>
              <a:rPr lang="en-US" dirty="0">
                <a:solidFill>
                  <a:srgbClr val="FF0000"/>
                </a:solidFill>
              </a:rPr>
              <a:t> </a:t>
            </a:r>
            <a:r>
              <a:rPr lang="en-US" dirty="0" err="1">
                <a:solidFill>
                  <a:srgbClr val="FF0000"/>
                </a:solidFill>
              </a:rPr>
              <a:t>làm</a:t>
            </a:r>
            <a:r>
              <a:rPr lang="en-US" dirty="0">
                <a:solidFill>
                  <a:srgbClr val="FF0000"/>
                </a:solidFill>
              </a:rPr>
              <a:t> </a:t>
            </a:r>
            <a:r>
              <a:rPr lang="en-US" dirty="0" err="1">
                <a:solidFill>
                  <a:srgbClr val="FF0000"/>
                </a:solidFill>
              </a:rPr>
              <a:t>bằng</a:t>
            </a:r>
            <a:r>
              <a:rPr lang="en-US" dirty="0">
                <a:solidFill>
                  <a:srgbClr val="FF0000"/>
                </a:solidFill>
              </a:rPr>
              <a:t> </a:t>
            </a:r>
            <a:r>
              <a:rPr lang="en-US" dirty="0" err="1">
                <a:solidFill>
                  <a:srgbClr val="FF0000"/>
                </a:solidFill>
              </a:rPr>
              <a:t>sắt</a:t>
            </a:r>
            <a:r>
              <a:rPr lang="en-US" dirty="0">
                <a:solidFill>
                  <a:srgbClr val="FF0000"/>
                </a:solidFill>
              </a:rPr>
              <a:t> </a:t>
            </a:r>
            <a:r>
              <a:rPr lang="en-US" dirty="0" err="1">
                <a:solidFill>
                  <a:srgbClr val="FF0000"/>
                </a:solidFill>
              </a:rPr>
              <a:t>mạ</a:t>
            </a:r>
            <a:r>
              <a:rPr lang="en-US" dirty="0">
                <a:solidFill>
                  <a:srgbClr val="FF0000"/>
                </a:solidFill>
              </a:rPr>
              <a:t> </a:t>
            </a:r>
            <a:r>
              <a:rPr lang="en-US" dirty="0" err="1">
                <a:solidFill>
                  <a:srgbClr val="FF0000"/>
                </a:solidFill>
              </a:rPr>
              <a:t>đồng</a:t>
            </a:r>
            <a:r>
              <a:rPr lang="en-US" dirty="0">
                <a:solidFill>
                  <a:srgbClr val="FF0000"/>
                </a:solidFill>
              </a:rPr>
              <a:t>. </a:t>
            </a:r>
            <a:r>
              <a:rPr lang="en-US" dirty="0" err="1">
                <a:solidFill>
                  <a:srgbClr val="FF0000"/>
                </a:solidFill>
              </a:rPr>
              <a:t>Hãy</a:t>
            </a:r>
            <a:r>
              <a:rPr lang="en-US" dirty="0">
                <a:solidFill>
                  <a:srgbClr val="FF0000"/>
                </a:solidFill>
              </a:rPr>
              <a:t> </a:t>
            </a:r>
            <a:r>
              <a:rPr lang="en-US" dirty="0" err="1">
                <a:solidFill>
                  <a:srgbClr val="FF0000"/>
                </a:solidFill>
              </a:rPr>
              <a:t>tìm</a:t>
            </a:r>
            <a:r>
              <a:rPr lang="en-US" dirty="0">
                <a:solidFill>
                  <a:srgbClr val="FF0000"/>
                </a:solidFill>
              </a:rPr>
              <a:t> </a:t>
            </a:r>
            <a:r>
              <a:rPr lang="en-US" dirty="0" err="1">
                <a:solidFill>
                  <a:srgbClr val="FF0000"/>
                </a:solidFill>
              </a:rPr>
              <a:t>cách</a:t>
            </a:r>
            <a:r>
              <a:rPr lang="en-US" dirty="0">
                <a:solidFill>
                  <a:srgbClr val="FF0000"/>
                </a:solidFill>
              </a:rPr>
              <a:t> </a:t>
            </a:r>
            <a:r>
              <a:rPr lang="en-US" dirty="0" err="1">
                <a:solidFill>
                  <a:srgbClr val="FF0000"/>
                </a:solidFill>
              </a:rPr>
              <a:t>phân</a:t>
            </a:r>
            <a:r>
              <a:rPr lang="en-US" dirty="0">
                <a:solidFill>
                  <a:srgbClr val="FF0000"/>
                </a:solidFill>
              </a:rPr>
              <a:t> </a:t>
            </a:r>
            <a:r>
              <a:rPr lang="en-US" dirty="0" err="1">
                <a:solidFill>
                  <a:srgbClr val="FF0000"/>
                </a:solidFill>
              </a:rPr>
              <a:t>loại</a:t>
            </a:r>
            <a:r>
              <a:rPr lang="en-US" dirty="0">
                <a:solidFill>
                  <a:srgbClr val="FF0000"/>
                </a:solidFill>
              </a:rPr>
              <a:t> </a:t>
            </a:r>
            <a:r>
              <a:rPr lang="en-US" dirty="0" err="1">
                <a:solidFill>
                  <a:srgbClr val="FF0000"/>
                </a:solidFill>
              </a:rPr>
              <a:t>chúng</a:t>
            </a:r>
            <a:r>
              <a:rPr lang="en-US" dirty="0">
                <a:solidFill>
                  <a:srgbClr val="FF0000"/>
                </a:solidFill>
              </a:rPr>
              <a:t>.</a:t>
            </a:r>
          </a:p>
        </p:txBody>
      </p:sp>
      <p:sp>
        <p:nvSpPr>
          <p:cNvPr id="5" name="Title 1"/>
          <p:cNvSpPr>
            <a:spLocks noGrp="1"/>
          </p:cNvSpPr>
          <p:nvPr/>
        </p:nvSpPr>
        <p:spPr>
          <a:xfrm>
            <a:off x="577576" y="2832266"/>
            <a:ext cx="10972800" cy="3116580"/>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algn="ctr"/>
            <a:r>
              <a:rPr lang="en-US" dirty="0" err="1">
                <a:solidFill>
                  <a:schemeClr val="accent1"/>
                </a:solidFill>
              </a:rPr>
              <a:t>Trả</a:t>
            </a:r>
            <a:r>
              <a:rPr lang="en-US" dirty="0">
                <a:solidFill>
                  <a:schemeClr val="accent1"/>
                </a:solidFill>
              </a:rPr>
              <a:t> </a:t>
            </a:r>
            <a:r>
              <a:rPr lang="en-US" dirty="0" err="1">
                <a:solidFill>
                  <a:schemeClr val="accent1"/>
                </a:solidFill>
              </a:rPr>
              <a:t>lời</a:t>
            </a:r>
            <a:r>
              <a:rPr lang="en-US" dirty="0">
                <a:solidFill>
                  <a:schemeClr val="accent1"/>
                </a:solidFill>
              </a:rPr>
              <a:t> </a:t>
            </a:r>
          </a:p>
          <a:p>
            <a:r>
              <a:rPr lang="en-US" dirty="0" err="1">
                <a:solidFill>
                  <a:schemeClr val="accent1"/>
                </a:solidFill>
              </a:rPr>
              <a:t>Đưa</a:t>
            </a:r>
            <a:r>
              <a:rPr lang="en-US" dirty="0">
                <a:solidFill>
                  <a:schemeClr val="accent1"/>
                </a:solidFill>
              </a:rPr>
              <a:t> </a:t>
            </a:r>
            <a:r>
              <a:rPr lang="en-US" dirty="0" err="1">
                <a:solidFill>
                  <a:schemeClr val="accent1"/>
                </a:solidFill>
              </a:rPr>
              <a:t>các</a:t>
            </a:r>
            <a:r>
              <a:rPr lang="en-US" dirty="0">
                <a:solidFill>
                  <a:schemeClr val="accent1"/>
                </a:solidFill>
              </a:rPr>
              <a:t> </a:t>
            </a:r>
            <a:r>
              <a:rPr lang="en-US" dirty="0" err="1">
                <a:solidFill>
                  <a:schemeClr val="accent1"/>
                </a:solidFill>
              </a:rPr>
              <a:t>quả</a:t>
            </a:r>
            <a:r>
              <a:rPr lang="en-US" dirty="0">
                <a:solidFill>
                  <a:schemeClr val="accent1"/>
                </a:solidFill>
              </a:rPr>
              <a:t> </a:t>
            </a:r>
            <a:r>
              <a:rPr lang="en-US" dirty="0" err="1">
                <a:solidFill>
                  <a:schemeClr val="accent1"/>
                </a:solidFill>
              </a:rPr>
              <a:t>đấm</a:t>
            </a:r>
            <a:r>
              <a:rPr lang="en-US" dirty="0">
                <a:solidFill>
                  <a:schemeClr val="accent1"/>
                </a:solidFill>
              </a:rPr>
              <a:t> </a:t>
            </a:r>
            <a:r>
              <a:rPr lang="en-US" dirty="0" err="1">
                <a:solidFill>
                  <a:schemeClr val="accent1"/>
                </a:solidFill>
              </a:rPr>
              <a:t>cửa</a:t>
            </a:r>
            <a:r>
              <a:rPr lang="en-US" dirty="0">
                <a:solidFill>
                  <a:schemeClr val="accent1"/>
                </a:solidFill>
              </a:rPr>
              <a:t> </a:t>
            </a:r>
            <a:r>
              <a:rPr lang="en-US" dirty="0" err="1">
                <a:solidFill>
                  <a:schemeClr val="accent1"/>
                </a:solidFill>
              </a:rPr>
              <a:t>lại</a:t>
            </a:r>
            <a:r>
              <a:rPr lang="en-US" dirty="0">
                <a:solidFill>
                  <a:schemeClr val="accent1"/>
                </a:solidFill>
              </a:rPr>
              <a:t> </a:t>
            </a:r>
            <a:r>
              <a:rPr lang="en-US" dirty="0" err="1">
                <a:solidFill>
                  <a:schemeClr val="accent1"/>
                </a:solidFill>
              </a:rPr>
              <a:t>gần</a:t>
            </a:r>
            <a:r>
              <a:rPr lang="en-US" dirty="0">
                <a:solidFill>
                  <a:schemeClr val="accent1"/>
                </a:solidFill>
              </a:rPr>
              <a:t> </a:t>
            </a:r>
            <a:r>
              <a:rPr lang="en-US" dirty="0" err="1">
                <a:solidFill>
                  <a:schemeClr val="accent1"/>
                </a:solidFill>
              </a:rPr>
              <a:t>thanh</a:t>
            </a:r>
            <a:r>
              <a:rPr lang="en-US" dirty="0">
                <a:solidFill>
                  <a:schemeClr val="accent1"/>
                </a:solidFill>
              </a:rPr>
              <a:t> </a:t>
            </a:r>
            <a:r>
              <a:rPr lang="en-US" dirty="0" err="1">
                <a:solidFill>
                  <a:schemeClr val="accent1"/>
                </a:solidFill>
              </a:rPr>
              <a:t>nam</a:t>
            </a:r>
            <a:r>
              <a:rPr lang="en-US" dirty="0">
                <a:solidFill>
                  <a:schemeClr val="accent1"/>
                </a:solidFill>
              </a:rPr>
              <a:t> </a:t>
            </a:r>
            <a:r>
              <a:rPr lang="en-US" dirty="0" err="1">
                <a:solidFill>
                  <a:schemeClr val="accent1"/>
                </a:solidFill>
              </a:rPr>
              <a:t>châm</a:t>
            </a:r>
            <a:r>
              <a:rPr lang="en-US" dirty="0">
                <a:solidFill>
                  <a:schemeClr val="accent1"/>
                </a:solidFill>
              </a:rPr>
              <a:t>. </a:t>
            </a:r>
            <a:r>
              <a:rPr lang="en-US" dirty="0" err="1">
                <a:solidFill>
                  <a:schemeClr val="accent1"/>
                </a:solidFill>
              </a:rPr>
              <a:t>Nếu</a:t>
            </a:r>
            <a:r>
              <a:rPr lang="en-US" dirty="0">
                <a:solidFill>
                  <a:schemeClr val="accent1"/>
                </a:solidFill>
              </a:rPr>
              <a:t> </a:t>
            </a:r>
            <a:r>
              <a:rPr lang="en-US" dirty="0" err="1">
                <a:solidFill>
                  <a:schemeClr val="accent1"/>
                </a:solidFill>
              </a:rPr>
              <a:t>quả</a:t>
            </a:r>
            <a:r>
              <a:rPr lang="en-US" dirty="0">
                <a:solidFill>
                  <a:schemeClr val="accent1"/>
                </a:solidFill>
              </a:rPr>
              <a:t> </a:t>
            </a:r>
            <a:r>
              <a:rPr lang="en-US" dirty="0" err="1">
                <a:solidFill>
                  <a:schemeClr val="accent1"/>
                </a:solidFill>
              </a:rPr>
              <a:t>đấm</a:t>
            </a:r>
            <a:r>
              <a:rPr lang="en-US" dirty="0">
                <a:solidFill>
                  <a:schemeClr val="accent1"/>
                </a:solidFill>
              </a:rPr>
              <a:t> </a:t>
            </a:r>
            <a:r>
              <a:rPr lang="en-US" dirty="0" err="1">
                <a:solidFill>
                  <a:schemeClr val="accent1"/>
                </a:solidFill>
              </a:rPr>
              <a:t>nào</a:t>
            </a:r>
            <a:r>
              <a:rPr lang="en-US" dirty="0">
                <a:solidFill>
                  <a:schemeClr val="accent1"/>
                </a:solidFill>
              </a:rPr>
              <a:t> </a:t>
            </a:r>
            <a:r>
              <a:rPr lang="en-US" dirty="0" err="1">
                <a:solidFill>
                  <a:schemeClr val="accent1"/>
                </a:solidFill>
              </a:rPr>
              <a:t>bị</a:t>
            </a:r>
            <a:r>
              <a:rPr lang="en-US" dirty="0">
                <a:solidFill>
                  <a:schemeClr val="accent1"/>
                </a:solidFill>
              </a:rPr>
              <a:t> </a:t>
            </a:r>
            <a:r>
              <a:rPr lang="en-US" dirty="0" err="1">
                <a:solidFill>
                  <a:schemeClr val="accent1"/>
                </a:solidFill>
              </a:rPr>
              <a:t>thanh</a:t>
            </a:r>
            <a:r>
              <a:rPr lang="en-US" dirty="0">
                <a:solidFill>
                  <a:schemeClr val="accent1"/>
                </a:solidFill>
              </a:rPr>
              <a:t> </a:t>
            </a:r>
            <a:r>
              <a:rPr lang="en-US" dirty="0" err="1">
                <a:solidFill>
                  <a:schemeClr val="accent1"/>
                </a:solidFill>
              </a:rPr>
              <a:t>nam</a:t>
            </a:r>
            <a:r>
              <a:rPr lang="en-US" dirty="0">
                <a:solidFill>
                  <a:schemeClr val="accent1"/>
                </a:solidFill>
              </a:rPr>
              <a:t> </a:t>
            </a:r>
            <a:r>
              <a:rPr lang="en-US" dirty="0" err="1">
                <a:solidFill>
                  <a:schemeClr val="accent1"/>
                </a:solidFill>
              </a:rPr>
              <a:t>châm</a:t>
            </a:r>
            <a:r>
              <a:rPr lang="en-US" dirty="0">
                <a:solidFill>
                  <a:schemeClr val="accent1"/>
                </a:solidFill>
              </a:rPr>
              <a:t> </a:t>
            </a:r>
            <a:r>
              <a:rPr lang="en-US" dirty="0" err="1">
                <a:solidFill>
                  <a:schemeClr val="accent1"/>
                </a:solidFill>
              </a:rPr>
              <a:t>hút</a:t>
            </a:r>
            <a:r>
              <a:rPr lang="en-US" dirty="0">
                <a:solidFill>
                  <a:schemeClr val="accent1"/>
                </a:solidFill>
              </a:rPr>
              <a:t> </a:t>
            </a:r>
            <a:r>
              <a:rPr lang="en-US" dirty="0" err="1">
                <a:solidFill>
                  <a:schemeClr val="accent1"/>
                </a:solidFill>
              </a:rPr>
              <a:t>thì</a:t>
            </a:r>
            <a:r>
              <a:rPr lang="en-US" dirty="0">
                <a:solidFill>
                  <a:schemeClr val="accent1"/>
                </a:solidFill>
              </a:rPr>
              <a:t> </a:t>
            </a:r>
            <a:r>
              <a:rPr lang="en-US" dirty="0" err="1">
                <a:solidFill>
                  <a:schemeClr val="accent1"/>
                </a:solidFill>
              </a:rPr>
              <a:t>nó</a:t>
            </a:r>
            <a:r>
              <a:rPr lang="en-US" dirty="0">
                <a:solidFill>
                  <a:schemeClr val="accent1"/>
                </a:solidFill>
              </a:rPr>
              <a:t> </a:t>
            </a:r>
            <a:r>
              <a:rPr lang="en-US" dirty="0" err="1">
                <a:solidFill>
                  <a:schemeClr val="accent1"/>
                </a:solidFill>
              </a:rPr>
              <a:t>được</a:t>
            </a:r>
            <a:r>
              <a:rPr lang="en-US" dirty="0">
                <a:solidFill>
                  <a:schemeClr val="accent1"/>
                </a:solidFill>
              </a:rPr>
              <a:t> </a:t>
            </a:r>
            <a:r>
              <a:rPr lang="en-US" dirty="0" err="1">
                <a:solidFill>
                  <a:schemeClr val="accent1"/>
                </a:solidFill>
              </a:rPr>
              <a:t>làm</a:t>
            </a:r>
            <a:r>
              <a:rPr lang="en-US" dirty="0">
                <a:solidFill>
                  <a:schemeClr val="accent1"/>
                </a:solidFill>
              </a:rPr>
              <a:t> </a:t>
            </a:r>
            <a:r>
              <a:rPr lang="en-US" dirty="0" err="1">
                <a:solidFill>
                  <a:schemeClr val="accent1"/>
                </a:solidFill>
              </a:rPr>
              <a:t>bằng</a:t>
            </a:r>
            <a:r>
              <a:rPr lang="en-US" dirty="0">
                <a:solidFill>
                  <a:schemeClr val="accent1"/>
                </a:solidFill>
              </a:rPr>
              <a:t> </a:t>
            </a:r>
            <a:r>
              <a:rPr lang="en-US" dirty="0" err="1">
                <a:solidFill>
                  <a:schemeClr val="accent1"/>
                </a:solidFill>
              </a:rPr>
              <a:t>sắt</a:t>
            </a:r>
            <a:r>
              <a:rPr lang="en-US" dirty="0">
                <a:solidFill>
                  <a:schemeClr val="accent1"/>
                </a:solidFill>
              </a:rPr>
              <a:t> </a:t>
            </a:r>
            <a:r>
              <a:rPr lang="en-US" dirty="0" err="1">
                <a:solidFill>
                  <a:schemeClr val="accent1"/>
                </a:solidFill>
              </a:rPr>
              <a:t>mạ</a:t>
            </a:r>
            <a:r>
              <a:rPr lang="en-US" dirty="0">
                <a:solidFill>
                  <a:schemeClr val="accent1"/>
                </a:solidFill>
              </a:rPr>
              <a:t> </a:t>
            </a:r>
            <a:r>
              <a:rPr lang="en-US" dirty="0" err="1">
                <a:solidFill>
                  <a:schemeClr val="accent1"/>
                </a:solidFill>
              </a:rPr>
              <a:t>đồng</a:t>
            </a:r>
            <a:r>
              <a:rPr lang="en-US" dirty="0">
                <a:solidFill>
                  <a:schemeClr val="accent1"/>
                </a:solidFill>
              </a:rPr>
              <a:t> </a:t>
            </a:r>
            <a:r>
              <a:rPr lang="en-US" dirty="0" err="1">
                <a:solidFill>
                  <a:schemeClr val="accent1"/>
                </a:solidFill>
              </a:rPr>
              <a:t>còn</a:t>
            </a:r>
            <a:r>
              <a:rPr lang="en-US" dirty="0">
                <a:solidFill>
                  <a:schemeClr val="accent1"/>
                </a:solidFill>
              </a:rPr>
              <a:t> </a:t>
            </a:r>
            <a:r>
              <a:rPr lang="en-US" dirty="0" err="1">
                <a:solidFill>
                  <a:schemeClr val="accent1"/>
                </a:solidFill>
              </a:rPr>
              <a:t>quả</a:t>
            </a:r>
            <a:r>
              <a:rPr lang="en-US" dirty="0">
                <a:solidFill>
                  <a:schemeClr val="accent1"/>
                </a:solidFill>
              </a:rPr>
              <a:t> </a:t>
            </a:r>
            <a:r>
              <a:rPr lang="en-US" dirty="0" err="1">
                <a:solidFill>
                  <a:schemeClr val="accent1"/>
                </a:solidFill>
              </a:rPr>
              <a:t>đấm</a:t>
            </a:r>
            <a:r>
              <a:rPr lang="en-US" dirty="0">
                <a:solidFill>
                  <a:schemeClr val="accent1"/>
                </a:solidFill>
              </a:rPr>
              <a:t> </a:t>
            </a:r>
            <a:r>
              <a:rPr lang="en-US" dirty="0" err="1">
                <a:solidFill>
                  <a:schemeClr val="accent1"/>
                </a:solidFill>
              </a:rPr>
              <a:t>cửa</a:t>
            </a:r>
            <a:r>
              <a:rPr lang="en-US" dirty="0">
                <a:solidFill>
                  <a:schemeClr val="accent1"/>
                </a:solidFill>
              </a:rPr>
              <a:t> </a:t>
            </a:r>
            <a:r>
              <a:rPr lang="en-US" dirty="0" err="1">
                <a:solidFill>
                  <a:schemeClr val="accent1"/>
                </a:solidFill>
              </a:rPr>
              <a:t>nào</a:t>
            </a:r>
            <a:r>
              <a:rPr lang="en-US" dirty="0">
                <a:solidFill>
                  <a:schemeClr val="accent1"/>
                </a:solidFill>
              </a:rPr>
              <a:t> </a:t>
            </a:r>
            <a:r>
              <a:rPr lang="en-US" dirty="0" err="1">
                <a:solidFill>
                  <a:schemeClr val="accent1"/>
                </a:solidFill>
              </a:rPr>
              <a:t>không</a:t>
            </a:r>
            <a:r>
              <a:rPr lang="en-US" dirty="0">
                <a:solidFill>
                  <a:schemeClr val="accent1"/>
                </a:solidFill>
              </a:rPr>
              <a:t> </a:t>
            </a:r>
            <a:r>
              <a:rPr lang="en-US" dirty="0" err="1">
                <a:solidFill>
                  <a:schemeClr val="accent1"/>
                </a:solidFill>
              </a:rPr>
              <a:t>bị</a:t>
            </a:r>
            <a:r>
              <a:rPr lang="en-US" dirty="0">
                <a:solidFill>
                  <a:schemeClr val="accent1"/>
                </a:solidFill>
              </a:rPr>
              <a:t> </a:t>
            </a:r>
            <a:r>
              <a:rPr lang="en-US" dirty="0" err="1">
                <a:solidFill>
                  <a:schemeClr val="accent1"/>
                </a:solidFill>
              </a:rPr>
              <a:t>thanh</a:t>
            </a:r>
            <a:r>
              <a:rPr lang="en-US" dirty="0">
                <a:solidFill>
                  <a:schemeClr val="accent1"/>
                </a:solidFill>
              </a:rPr>
              <a:t> </a:t>
            </a:r>
            <a:r>
              <a:rPr lang="en-US" dirty="0" err="1">
                <a:solidFill>
                  <a:schemeClr val="accent1"/>
                </a:solidFill>
              </a:rPr>
              <a:t>nam</a:t>
            </a:r>
            <a:r>
              <a:rPr lang="en-US" dirty="0">
                <a:solidFill>
                  <a:schemeClr val="accent1"/>
                </a:solidFill>
              </a:rPr>
              <a:t> </a:t>
            </a:r>
            <a:r>
              <a:rPr lang="en-US" dirty="0" err="1">
                <a:solidFill>
                  <a:schemeClr val="accent1"/>
                </a:solidFill>
              </a:rPr>
              <a:t>châm</a:t>
            </a:r>
            <a:r>
              <a:rPr lang="en-US" dirty="0">
                <a:solidFill>
                  <a:schemeClr val="accent1"/>
                </a:solidFill>
              </a:rPr>
              <a:t> </a:t>
            </a:r>
            <a:r>
              <a:rPr lang="en-US" dirty="0" err="1">
                <a:solidFill>
                  <a:schemeClr val="accent1"/>
                </a:solidFill>
              </a:rPr>
              <a:t>hút</a:t>
            </a:r>
            <a:r>
              <a:rPr lang="en-US" dirty="0">
                <a:solidFill>
                  <a:schemeClr val="accent1"/>
                </a:solidFill>
              </a:rPr>
              <a:t> </a:t>
            </a:r>
            <a:r>
              <a:rPr lang="en-US" dirty="0" err="1">
                <a:solidFill>
                  <a:schemeClr val="accent1"/>
                </a:solidFill>
              </a:rPr>
              <a:t>thì</a:t>
            </a:r>
            <a:r>
              <a:rPr lang="en-US" dirty="0">
                <a:solidFill>
                  <a:schemeClr val="accent1"/>
                </a:solidFill>
              </a:rPr>
              <a:t> </a:t>
            </a:r>
            <a:r>
              <a:rPr lang="en-US" dirty="0" err="1">
                <a:solidFill>
                  <a:schemeClr val="accent1"/>
                </a:solidFill>
              </a:rPr>
              <a:t>đó</a:t>
            </a:r>
            <a:r>
              <a:rPr lang="en-US" dirty="0">
                <a:solidFill>
                  <a:schemeClr val="accent1"/>
                </a:solidFill>
              </a:rPr>
              <a:t> </a:t>
            </a:r>
            <a:r>
              <a:rPr lang="en-US" dirty="0" err="1">
                <a:solidFill>
                  <a:schemeClr val="accent1"/>
                </a:solidFill>
              </a:rPr>
              <a:t>là</a:t>
            </a:r>
            <a:r>
              <a:rPr lang="en-US" dirty="0">
                <a:solidFill>
                  <a:schemeClr val="accent1"/>
                </a:solidFill>
              </a:rPr>
              <a:t> </a:t>
            </a:r>
            <a:r>
              <a:rPr lang="en-US" dirty="0" err="1">
                <a:solidFill>
                  <a:schemeClr val="accent1"/>
                </a:solidFill>
              </a:rPr>
              <a:t>quả</a:t>
            </a:r>
            <a:r>
              <a:rPr lang="en-US" dirty="0">
                <a:solidFill>
                  <a:schemeClr val="accent1"/>
                </a:solidFill>
              </a:rPr>
              <a:t> </a:t>
            </a:r>
            <a:r>
              <a:rPr lang="en-US" dirty="0" err="1">
                <a:solidFill>
                  <a:schemeClr val="accent1"/>
                </a:solidFill>
              </a:rPr>
              <a:t>đấm</a:t>
            </a:r>
            <a:r>
              <a:rPr lang="en-US" dirty="0">
                <a:solidFill>
                  <a:schemeClr val="accent1"/>
                </a:solidFill>
              </a:rPr>
              <a:t> </a:t>
            </a:r>
            <a:r>
              <a:rPr lang="en-US" dirty="0" err="1">
                <a:solidFill>
                  <a:schemeClr val="accent1"/>
                </a:solidFill>
              </a:rPr>
              <a:t>làm</a:t>
            </a:r>
            <a:r>
              <a:rPr lang="en-US" dirty="0">
                <a:solidFill>
                  <a:schemeClr val="accent1"/>
                </a:solidFill>
              </a:rPr>
              <a:t> </a:t>
            </a:r>
            <a:r>
              <a:rPr lang="en-US" dirty="0" err="1">
                <a:solidFill>
                  <a:schemeClr val="accent1"/>
                </a:solidFill>
              </a:rPr>
              <a:t>bằng</a:t>
            </a:r>
            <a:r>
              <a:rPr lang="en-US" dirty="0">
                <a:solidFill>
                  <a:schemeClr val="accent1"/>
                </a:solidFill>
              </a:rPr>
              <a:t> </a:t>
            </a:r>
            <a:r>
              <a:rPr lang="en-US" dirty="0" err="1">
                <a:solidFill>
                  <a:schemeClr val="accent1"/>
                </a:solidFill>
              </a:rPr>
              <a:t>đồng</a:t>
            </a:r>
            <a:r>
              <a:rPr lang="en-US" dirty="0">
                <a:solidFill>
                  <a:schemeClr val="accent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childTnLst>
        </p:cTn>
      </p:par>
    </p:tnLst>
    <p:bldLst>
      <p:bldP spid="2" grpId="0"/>
      <p:bldP spid="2" grpId="1"/>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81B60-3162-4C7A-8EF6-F898FF99CD70}"/>
              </a:ext>
            </a:extLst>
          </p:cNvPr>
          <p:cNvPicPr>
            <a:picLocks noChangeAspect="1"/>
          </p:cNvPicPr>
          <p:nvPr/>
        </p:nvPicPr>
        <p:blipFill>
          <a:blip r:embed="rId2"/>
          <a:stretch>
            <a:fillRect/>
          </a:stretch>
        </p:blipFill>
        <p:spPr>
          <a:xfrm>
            <a:off x="248478" y="854767"/>
            <a:ext cx="11857383" cy="5009320"/>
          </a:xfrm>
          <a:prstGeom prst="rect">
            <a:avLst/>
          </a:prstGeom>
        </p:spPr>
      </p:pic>
    </p:spTree>
    <p:extLst>
      <p:ext uri="{BB962C8B-B14F-4D97-AF65-F5344CB8AC3E}">
        <p14:creationId xmlns:p14="http://schemas.microsoft.com/office/powerpoint/2010/main" val="3234660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7C6E3-7B95-40C9-9B16-1D5810D05B9A}"/>
              </a:ext>
            </a:extLst>
          </p:cNvPr>
          <p:cNvPicPr>
            <a:picLocks noChangeAspect="1"/>
          </p:cNvPicPr>
          <p:nvPr/>
        </p:nvPicPr>
        <p:blipFill>
          <a:blip r:embed="rId2"/>
          <a:stretch>
            <a:fillRect/>
          </a:stretch>
        </p:blipFill>
        <p:spPr>
          <a:xfrm>
            <a:off x="104329" y="0"/>
            <a:ext cx="11592578" cy="4017686"/>
          </a:xfrm>
          <a:prstGeom prst="rect">
            <a:avLst/>
          </a:prstGeom>
        </p:spPr>
      </p:pic>
      <p:sp>
        <p:nvSpPr>
          <p:cNvPr id="7" name="TextBox 6">
            <a:extLst>
              <a:ext uri="{FF2B5EF4-FFF2-40B4-BE49-F238E27FC236}">
                <a16:creationId xmlns:a16="http://schemas.microsoft.com/office/drawing/2014/main" id="{B5895706-E00E-4B31-AA62-253D1270E986}"/>
              </a:ext>
            </a:extLst>
          </p:cNvPr>
          <p:cNvSpPr txBox="1"/>
          <p:nvPr/>
        </p:nvSpPr>
        <p:spPr>
          <a:xfrm>
            <a:off x="964095" y="4666926"/>
            <a:ext cx="9223513" cy="1384995"/>
          </a:xfrm>
          <a:prstGeom prst="rect">
            <a:avLst/>
          </a:prstGeom>
          <a:noFill/>
        </p:spPr>
        <p:txBody>
          <a:bodyPr wrap="square">
            <a:spAutoFit/>
          </a:bodyPr>
          <a:lstStyle/>
          <a:p>
            <a:r>
              <a:rPr lang="vi-VN" sz="2800" b="0" i="0" dirty="0">
                <a:solidFill>
                  <a:srgbClr val="000000"/>
                </a:solidFill>
                <a:effectLst/>
                <a:latin typeface="Times New Roman" panose="02020603050405020304" pitchFamily="18" charset="0"/>
                <a:cs typeface="Times New Roman" panose="02020603050405020304" pitchFamily="18" charset="0"/>
              </a:rPr>
              <a:t>Thanh nam châm B nằm lơ lửng phía trên nam châm A vì trong trường hợp này hai cực cùng tên (cực Bắc) của hai nam châm đẩy nhau.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70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52600" y="-48417"/>
            <a:ext cx="10439400" cy="521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Một số ứng dụng của nam châm </a:t>
            </a: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73114"/>
            <a:ext cx="3790950"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3690938"/>
            <a:ext cx="38354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4" descr="la-ban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835025"/>
            <a:ext cx="3835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657601"/>
            <a:ext cx="379095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2819400" y="3063876"/>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spcBef>
                <a:spcPct val="0"/>
              </a:spcBef>
              <a:buFontTx/>
              <a:buNone/>
            </a:pPr>
            <a:r>
              <a:rPr lang="en-US" altLang="en-US" sz="2400" b="1">
                <a:latin typeface="Times New Roman" panose="02020603050405020304" pitchFamily="18" charset="0"/>
                <a:cs typeface="Times New Roman" panose="02020603050405020304" pitchFamily="18" charset="0"/>
              </a:rPr>
              <a:t>Loa điện</a:t>
            </a:r>
          </a:p>
        </p:txBody>
      </p:sp>
      <p:sp>
        <p:nvSpPr>
          <p:cNvPr id="8" name="TextBox 7"/>
          <p:cNvSpPr txBox="1">
            <a:spLocks noChangeArrowheads="1"/>
          </p:cNvSpPr>
          <p:nvPr/>
        </p:nvSpPr>
        <p:spPr bwMode="auto">
          <a:xfrm>
            <a:off x="7673975" y="3157538"/>
            <a:ext cx="266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spcBef>
                <a:spcPct val="0"/>
              </a:spcBef>
              <a:buFontTx/>
              <a:buNone/>
            </a:pPr>
            <a:r>
              <a:rPr lang="en-US" altLang="en-US" sz="2400" b="1">
                <a:latin typeface="Times New Roman" panose="02020603050405020304" pitchFamily="18" charset="0"/>
                <a:cs typeface="Times New Roman" panose="02020603050405020304" pitchFamily="18" charset="0"/>
              </a:rPr>
              <a:t>La bàn</a:t>
            </a:r>
          </a:p>
        </p:txBody>
      </p:sp>
      <p:sp>
        <p:nvSpPr>
          <p:cNvPr id="9" name="TextBox 8"/>
          <p:cNvSpPr txBox="1">
            <a:spLocks noChangeArrowheads="1"/>
          </p:cNvSpPr>
          <p:nvPr/>
        </p:nvSpPr>
        <p:spPr bwMode="auto">
          <a:xfrm>
            <a:off x="2833688" y="6096001"/>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spcBef>
                <a:spcPct val="0"/>
              </a:spcBef>
              <a:buFontTx/>
              <a:buNone/>
            </a:pPr>
            <a:r>
              <a:rPr lang="en-US" altLang="en-US" sz="2400" b="1">
                <a:latin typeface="Times New Roman" panose="02020603050405020304" pitchFamily="18" charset="0"/>
                <a:cs typeface="Times New Roman" panose="02020603050405020304" pitchFamily="18" charset="0"/>
              </a:rPr>
              <a:t>Động cơ điện</a:t>
            </a:r>
          </a:p>
        </p:txBody>
      </p:sp>
      <p:sp>
        <p:nvSpPr>
          <p:cNvPr id="10" name="TextBox 9"/>
          <p:cNvSpPr txBox="1">
            <a:spLocks noChangeArrowheads="1"/>
          </p:cNvSpPr>
          <p:nvPr/>
        </p:nvSpPr>
        <p:spPr bwMode="auto">
          <a:xfrm>
            <a:off x="7673975" y="5986464"/>
            <a:ext cx="2667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spcBef>
                <a:spcPct val="0"/>
              </a:spcBef>
              <a:buFontTx/>
              <a:buNone/>
            </a:pPr>
            <a:r>
              <a:rPr lang="en-US" altLang="en-US" sz="2400" b="1">
                <a:latin typeface="Times New Roman" panose="02020603050405020304" pitchFamily="18" charset="0"/>
                <a:cs typeface="Times New Roman" panose="02020603050405020304" pitchFamily="18" charset="0"/>
              </a:rPr>
              <a:t>Bóp, ví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411"/>
                                        </p:tgtEl>
                                        <p:attrNameLst>
                                          <p:attrName>style.visibility</p:attrName>
                                        </p:attrNameLst>
                                      </p:cBhvr>
                                      <p:to>
                                        <p:strVal val="visible"/>
                                      </p:to>
                                    </p:set>
                                    <p:animEffect transition="in" filter="randombar(horizontal)">
                                      <p:cBhvr>
                                        <p:cTn id="11" dur="500"/>
                                        <p:tgtEl>
                                          <p:spTgt spid="1741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7413"/>
                                        </p:tgtEl>
                                        <p:attrNameLst>
                                          <p:attrName>style.visibility</p:attrName>
                                        </p:attrNameLst>
                                      </p:cBhvr>
                                      <p:to>
                                        <p:strVal val="visible"/>
                                      </p:to>
                                    </p:set>
                                    <p:animEffect transition="in" filter="randombar(horizontal)">
                                      <p:cBhvr>
                                        <p:cTn id="18" dur="500"/>
                                        <p:tgtEl>
                                          <p:spTgt spid="174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randombar(horizontal)">
                                      <p:cBhvr>
                                        <p:cTn id="25" dur="500"/>
                                        <p:tgtEl>
                                          <p:spTgt spid="174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02815"/>
          </a:xfrm>
        </p:spPr>
        <p:txBody>
          <a:bodyPr>
            <a:normAutofit/>
          </a:bodyPr>
          <a:lstStyle/>
          <a:p>
            <a:r>
              <a:rPr lang="en-US" sz="4000">
                <a:solidFill>
                  <a:srgbClr val="FF0000"/>
                </a:solidFill>
                <a:latin typeface="Times New Roman" panose="02020603050405020304" pitchFamily="18" charset="0"/>
                <a:cs typeface="Times New Roman" panose="02020603050405020304" pitchFamily="18" charset="0"/>
              </a:rPr>
              <a:t>Giải thích được việc dùng khối nam châm có kích thước lớn sức hút mạnh để dọn rác sắt vụn dưới lòng sông, lòng kênh.</a:t>
            </a:r>
            <a:r>
              <a:rPr lang="en-US" sz="4000">
                <a:latin typeface="Times New Roman" panose="02020603050405020304" pitchFamily="18" charset="0"/>
                <a:cs typeface="Times New Roman" panose="02020603050405020304" pitchFamily="18" charset="0"/>
              </a:rPr>
              <a:t>                                                                   </a:t>
            </a:r>
          </a:p>
        </p:txBody>
      </p:sp>
      <p:sp>
        <p:nvSpPr>
          <p:cNvPr id="3" name="Title 1"/>
          <p:cNvSpPr>
            <a:spLocks noGrp="1"/>
          </p:cNvSpPr>
          <p:nvPr/>
        </p:nvSpPr>
        <p:spPr>
          <a:xfrm>
            <a:off x="965200" y="2692400"/>
            <a:ext cx="10515600" cy="22028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                                                                </a:t>
            </a:r>
          </a:p>
        </p:txBody>
      </p:sp>
      <p:sp>
        <p:nvSpPr>
          <p:cNvPr id="4" name="Title 1"/>
          <p:cNvSpPr>
            <a:spLocks noGrp="1"/>
          </p:cNvSpPr>
          <p:nvPr/>
        </p:nvSpPr>
        <p:spPr>
          <a:xfrm>
            <a:off x="965200" y="2968625"/>
            <a:ext cx="10515600" cy="22028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a:latin typeface="Times New Roman" panose="02020603050405020304" pitchFamily="18" charset="0"/>
                <a:cs typeface="Times New Roman" panose="02020603050405020304" pitchFamily="18" charset="0"/>
              </a:rPr>
              <a:t>Dùng khối nam châm có kích thước lớn, sức hút mạnh để dọn rác sắt vụn dưới lòng sông, lòng kênh vì nam châm càng lớn thì từ tính càng mạnh có thể hút được nhiều vật sắt vụn dưới lòng sông, lòng kênh.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10972800" cy="1779905"/>
          </a:xfrm>
        </p:spPr>
        <p:txBody>
          <a:bodyPr/>
          <a:lstStyle/>
          <a:p>
            <a:r>
              <a:rPr lang="en-US"/>
              <a:t>Yêu cầu: mỗi bạn về nhà tìm hiểu 5 loại nam châm  khác nhau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953877"/>
            <a:ext cx="1045466" cy="1405131"/>
          </a:xfrm>
          <a:prstGeom prst="rect">
            <a:avLst/>
          </a:prstGeom>
        </p:spPr>
      </p:pic>
      <p:sp>
        <p:nvSpPr>
          <p:cNvPr id="7" name="TextBox 6"/>
          <p:cNvSpPr txBox="1"/>
          <p:nvPr/>
        </p:nvSpPr>
        <p:spPr>
          <a:xfrm>
            <a:off x="1880235" y="3025140"/>
            <a:ext cx="9702800" cy="1322070"/>
          </a:xfrm>
          <a:prstGeom prst="rect">
            <a:avLst/>
          </a:prstGeom>
          <a:noFill/>
        </p:spPr>
        <p:txBody>
          <a:bodyPr wrap="square" rtlCol="0">
            <a:spAutoFit/>
          </a:bodyPr>
          <a:lstStyle/>
          <a:p>
            <a:r>
              <a:rPr lang="en-US" sz="4000">
                <a:solidFill>
                  <a:srgbClr val="0000FF"/>
                </a:solidFill>
                <a:latin typeface="Times New Roman" panose="02020603050405020304" pitchFamily="18" charset="0"/>
                <a:cs typeface="Times New Roman" panose="02020603050405020304" pitchFamily="18" charset="0"/>
              </a:rPr>
              <a:t>Nam châm có những tính chất  gì? Các nam châm có thể tương tác với nhau không?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905000" y="1256030"/>
            <a:ext cx="838200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VnTime" panose="020B7200000000000000" pitchFamily="34" charset="0"/>
              </a:defRPr>
            </a:lvl1pPr>
            <a:lvl2pPr marL="742950" indent="-285750">
              <a:defRPr sz="1600">
                <a:solidFill>
                  <a:schemeClr val="tx1"/>
                </a:solidFill>
                <a:latin typeface=".VnTime" panose="020B7200000000000000" pitchFamily="34" charset="0"/>
              </a:defRPr>
            </a:lvl2pPr>
            <a:lvl3pPr marL="1143000" indent="-228600">
              <a:defRPr sz="1600">
                <a:solidFill>
                  <a:schemeClr val="tx1"/>
                </a:solidFill>
                <a:latin typeface=".VnTime" panose="020B7200000000000000" pitchFamily="34" charset="0"/>
              </a:defRPr>
            </a:lvl3pPr>
            <a:lvl4pPr marL="1600200" indent="-228600">
              <a:defRPr sz="1600">
                <a:solidFill>
                  <a:schemeClr val="tx1"/>
                </a:solidFill>
                <a:latin typeface=".VnTime" panose="020B7200000000000000" pitchFamily="34" charset="0"/>
              </a:defRPr>
            </a:lvl4pPr>
            <a:lvl5pPr marL="2057400" indent="-228600">
              <a:defRPr sz="1600">
                <a:solidFill>
                  <a:schemeClr val="tx1"/>
                </a:solidFill>
                <a:latin typeface=".VnTime" panose="020B7200000000000000" pitchFamily="34" charset="0"/>
              </a:defRPr>
            </a:lvl5pPr>
            <a:lvl6pPr marL="2514600" indent="-228600" eaLnBrk="0" fontAlgn="base" hangingPunct="0">
              <a:spcBef>
                <a:spcPct val="0"/>
              </a:spcBef>
              <a:spcAft>
                <a:spcPct val="0"/>
              </a:spcAft>
              <a:defRPr sz="1600">
                <a:solidFill>
                  <a:schemeClr val="tx1"/>
                </a:solidFill>
                <a:latin typeface=".VnTime" panose="020B7200000000000000" pitchFamily="34" charset="0"/>
              </a:defRPr>
            </a:lvl6pPr>
            <a:lvl7pPr marL="2971800" indent="-228600" eaLnBrk="0" fontAlgn="base" hangingPunct="0">
              <a:spcBef>
                <a:spcPct val="0"/>
              </a:spcBef>
              <a:spcAft>
                <a:spcPct val="0"/>
              </a:spcAft>
              <a:defRPr sz="1600">
                <a:solidFill>
                  <a:schemeClr val="tx1"/>
                </a:solidFill>
                <a:latin typeface=".VnTime" panose="020B7200000000000000" pitchFamily="34" charset="0"/>
              </a:defRPr>
            </a:lvl7pPr>
            <a:lvl8pPr marL="3429000" indent="-228600" eaLnBrk="0" fontAlgn="base" hangingPunct="0">
              <a:spcBef>
                <a:spcPct val="0"/>
              </a:spcBef>
              <a:spcAft>
                <a:spcPct val="0"/>
              </a:spcAft>
              <a:defRPr sz="1600">
                <a:solidFill>
                  <a:schemeClr val="tx1"/>
                </a:solidFill>
                <a:latin typeface=".VnTime" panose="020B7200000000000000" pitchFamily="34" charset="0"/>
              </a:defRPr>
            </a:lvl8pPr>
            <a:lvl9pPr marL="3886200" indent="-228600" eaLnBrk="0" fontAlgn="base" hangingPunct="0">
              <a:spcBef>
                <a:spcPct val="0"/>
              </a:spcBef>
              <a:spcAft>
                <a:spcPct val="0"/>
              </a:spcAft>
              <a:defRPr sz="1600">
                <a:solidFill>
                  <a:schemeClr val="tx1"/>
                </a:solidFill>
                <a:latin typeface=".VnTime" panose="020B7200000000000000" pitchFamily="34" charset="0"/>
              </a:defRPr>
            </a:lvl9pPr>
          </a:lstStyle>
          <a:p>
            <a:pPr algn="ctr"/>
            <a:r>
              <a:rPr lang="en-US" altLang="en-US" sz="40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CHƯƠNG VI: TỪ</a:t>
            </a:r>
          </a:p>
        </p:txBody>
      </p:sp>
      <p:sp>
        <p:nvSpPr>
          <p:cNvPr id="2" name="TextBox 3"/>
          <p:cNvSpPr txBox="1">
            <a:spLocks noChangeArrowheads="1"/>
          </p:cNvSpPr>
          <p:nvPr/>
        </p:nvSpPr>
        <p:spPr bwMode="auto">
          <a:xfrm>
            <a:off x="2216426" y="2763078"/>
            <a:ext cx="83956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VnTime" panose="020B7200000000000000" pitchFamily="34" charset="0"/>
              </a:defRPr>
            </a:lvl1pPr>
            <a:lvl2pPr marL="742950" indent="-285750">
              <a:defRPr sz="1600">
                <a:solidFill>
                  <a:schemeClr val="tx1"/>
                </a:solidFill>
                <a:latin typeface=".VnTime" panose="020B7200000000000000" pitchFamily="34" charset="0"/>
              </a:defRPr>
            </a:lvl2pPr>
            <a:lvl3pPr marL="1143000" indent="-228600">
              <a:defRPr sz="1600">
                <a:solidFill>
                  <a:schemeClr val="tx1"/>
                </a:solidFill>
                <a:latin typeface=".VnTime" panose="020B7200000000000000" pitchFamily="34" charset="0"/>
              </a:defRPr>
            </a:lvl3pPr>
            <a:lvl4pPr marL="1600200" indent="-228600">
              <a:defRPr sz="1600">
                <a:solidFill>
                  <a:schemeClr val="tx1"/>
                </a:solidFill>
                <a:latin typeface=".VnTime" panose="020B7200000000000000" pitchFamily="34" charset="0"/>
              </a:defRPr>
            </a:lvl4pPr>
            <a:lvl5pPr marL="2057400" indent="-228600">
              <a:defRPr sz="1600">
                <a:solidFill>
                  <a:schemeClr val="tx1"/>
                </a:solidFill>
                <a:latin typeface=".VnTime" panose="020B7200000000000000" pitchFamily="34" charset="0"/>
              </a:defRPr>
            </a:lvl5pPr>
            <a:lvl6pPr marL="2514600" indent="-228600" eaLnBrk="0" fontAlgn="base" hangingPunct="0">
              <a:spcBef>
                <a:spcPct val="0"/>
              </a:spcBef>
              <a:spcAft>
                <a:spcPct val="0"/>
              </a:spcAft>
              <a:defRPr sz="1600">
                <a:solidFill>
                  <a:schemeClr val="tx1"/>
                </a:solidFill>
                <a:latin typeface=".VnTime" panose="020B7200000000000000" pitchFamily="34" charset="0"/>
              </a:defRPr>
            </a:lvl6pPr>
            <a:lvl7pPr marL="2971800" indent="-228600" eaLnBrk="0" fontAlgn="base" hangingPunct="0">
              <a:spcBef>
                <a:spcPct val="0"/>
              </a:spcBef>
              <a:spcAft>
                <a:spcPct val="0"/>
              </a:spcAft>
              <a:defRPr sz="1600">
                <a:solidFill>
                  <a:schemeClr val="tx1"/>
                </a:solidFill>
                <a:latin typeface=".VnTime" panose="020B7200000000000000" pitchFamily="34" charset="0"/>
              </a:defRPr>
            </a:lvl7pPr>
            <a:lvl8pPr marL="3429000" indent="-228600" eaLnBrk="0" fontAlgn="base" hangingPunct="0">
              <a:spcBef>
                <a:spcPct val="0"/>
              </a:spcBef>
              <a:spcAft>
                <a:spcPct val="0"/>
              </a:spcAft>
              <a:defRPr sz="1600">
                <a:solidFill>
                  <a:schemeClr val="tx1"/>
                </a:solidFill>
                <a:latin typeface=".VnTime" panose="020B7200000000000000" pitchFamily="34" charset="0"/>
              </a:defRPr>
            </a:lvl8pPr>
            <a:lvl9pPr marL="3886200" indent="-228600" eaLnBrk="0" fontAlgn="base" hangingPunct="0">
              <a:spcBef>
                <a:spcPct val="0"/>
              </a:spcBef>
              <a:spcAft>
                <a:spcPct val="0"/>
              </a:spcAft>
              <a:defRPr sz="1600">
                <a:solidFill>
                  <a:schemeClr val="tx1"/>
                </a:solidFill>
                <a:latin typeface=".VnTime" panose="020B7200000000000000" pitchFamily="34" charset="0"/>
              </a:defRPr>
            </a:lvl9pPr>
          </a:lstStyle>
          <a:p>
            <a:pPr algn="ctr"/>
            <a:r>
              <a:rPr lang="en-US" altLang="en-US" sz="4800" dirty="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18: NAM CHÂM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bg1"/>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08FF09-E579-4547-9DC0-5D50D213D6F7}"/>
              </a:ext>
            </a:extLst>
          </p:cNvPr>
          <p:cNvSpPr txBox="1"/>
          <p:nvPr/>
        </p:nvSpPr>
        <p:spPr>
          <a:xfrm>
            <a:off x="756136" y="909338"/>
            <a:ext cx="359419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mn-cs"/>
              </a:rPr>
              <a:t>I. Nam châm là gì?</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TextBox 3">
            <a:extLst>
              <a:ext uri="{FF2B5EF4-FFF2-40B4-BE49-F238E27FC236}">
                <a16:creationId xmlns:a16="http://schemas.microsoft.com/office/drawing/2014/main" id="{CB3CFED4-9AAC-7D05-1C08-DDDA21C6F4B6}"/>
              </a:ext>
            </a:extLst>
          </p:cNvPr>
          <p:cNvSpPr txBox="1"/>
          <p:nvPr/>
        </p:nvSpPr>
        <p:spPr>
          <a:xfrm>
            <a:off x="756136" y="1620984"/>
            <a:ext cx="1059648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H</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oạt động nhóm</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cặp đôi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nghiên cứu thông tin trong SGK, trả lời các câu hỏi sau:</a:t>
            </a:r>
          </a:p>
        </p:txBody>
      </p:sp>
      <p:sp>
        <p:nvSpPr>
          <p:cNvPr id="2" name="Speech Bubble: Rectangle with Corners Rounded 1">
            <a:extLst>
              <a:ext uri="{FF2B5EF4-FFF2-40B4-BE49-F238E27FC236}">
                <a16:creationId xmlns:a16="http://schemas.microsoft.com/office/drawing/2014/main" id="{F420BC62-ACFF-18A5-8080-72EC610A838A}"/>
              </a:ext>
            </a:extLst>
          </p:cNvPr>
          <p:cNvSpPr/>
          <p:nvPr/>
        </p:nvSpPr>
        <p:spPr>
          <a:xfrm>
            <a:off x="1094509" y="2999508"/>
            <a:ext cx="4461164" cy="1731818"/>
          </a:xfrm>
          <a:prstGeom prst="wedgeRoundRectCallout">
            <a:avLst>
              <a:gd name="adj1" fmla="val -52510"/>
              <a:gd name="adj2" fmla="val 817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Nam châm được phát hiện khi nào?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có đặc điểm gì và được sử dụng với mục đích gì?</a:t>
            </a:r>
          </a:p>
        </p:txBody>
      </p:sp>
      <p:sp>
        <p:nvSpPr>
          <p:cNvPr id="5" name="Speech Bubble: Rectangle with Corners Rounded 4">
            <a:extLst>
              <a:ext uri="{FF2B5EF4-FFF2-40B4-BE49-F238E27FC236}">
                <a16:creationId xmlns:a16="http://schemas.microsoft.com/office/drawing/2014/main" id="{9D4619A8-1B43-419F-7327-8B3B8950620F}"/>
              </a:ext>
            </a:extLst>
          </p:cNvPr>
          <p:cNvSpPr/>
          <p:nvPr/>
        </p:nvSpPr>
        <p:spPr>
          <a:xfrm>
            <a:off x="6096000" y="2999508"/>
            <a:ext cx="4369935" cy="1863436"/>
          </a:xfrm>
          <a:prstGeom prst="wedgeRoundRectCallout">
            <a:avLst>
              <a:gd name="adj1" fmla="val 47965"/>
              <a:gd name="adj2" fmla="val 900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Nam châm hút được các vật bằng sắt và một số hợp kim của sắt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 Kim nam châm tự do ở trạng thái cân bằng thì một đầu luôn chỉ hướng bắc, đầu kia luôn chỉ hướng nam.</a:t>
            </a:r>
          </a:p>
        </p:txBody>
      </p:sp>
    </p:spTree>
    <p:extLst>
      <p:ext uri="{BB962C8B-B14F-4D97-AF65-F5344CB8AC3E}">
        <p14:creationId xmlns:p14="http://schemas.microsoft.com/office/powerpoint/2010/main" val="197567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3CFED4-9AAC-7D05-1C08-DDDA21C6F4B6}"/>
              </a:ext>
            </a:extLst>
          </p:cNvPr>
          <p:cNvSpPr txBox="1"/>
          <p:nvPr/>
        </p:nvSpPr>
        <p:spPr>
          <a:xfrm>
            <a:off x="797755" y="499097"/>
            <a:ext cx="1059648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Nam châm là vật có từ tính (hút được các vật bằng sắt hoặc một số hợp kim của sắt)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Vật liệu bị nam châm hút là vật liệu có tính chất 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TextBox 4">
            <a:extLst>
              <a:ext uri="{FF2B5EF4-FFF2-40B4-BE49-F238E27FC236}">
                <a16:creationId xmlns:a16="http://schemas.microsoft.com/office/drawing/2014/main" id="{AC646234-C50A-4D74-8B24-FA787FAC4A62}"/>
              </a:ext>
            </a:extLst>
          </p:cNvPr>
          <p:cNvSpPr txBox="1"/>
          <p:nvPr/>
        </p:nvSpPr>
        <p:spPr>
          <a:xfrm>
            <a:off x="797755" y="2068757"/>
            <a:ext cx="1059648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Phân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loại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nam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châm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thẳng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nam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châm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chữ</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U….</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1026" name="Picture 2" descr="Tìm hiểu những thú vị về nam châm 2 cực – Vua Nam Châm">
            <a:extLst>
              <a:ext uri="{FF2B5EF4-FFF2-40B4-BE49-F238E27FC236}">
                <a16:creationId xmlns:a16="http://schemas.microsoft.com/office/drawing/2014/main" id="{0341A499-F658-4A1C-B145-94A59E327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4541" y="2689667"/>
            <a:ext cx="5705475"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646234-C50A-4D74-8B24-FA787FAC4A62}"/>
              </a:ext>
            </a:extLst>
          </p:cNvPr>
          <p:cNvSpPr txBox="1"/>
          <p:nvPr/>
        </p:nvSpPr>
        <p:spPr>
          <a:xfrm>
            <a:off x="797755" y="808895"/>
            <a:ext cx="10596489" cy="1569660"/>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Môt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nam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châm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2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cực</a:t>
            </a:r>
            <a:endPar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R="0" lvl="0" algn="just" defTabSz="914400" rtl="0" eaLnBrk="1" fontAlgn="auto" latinLnBrk="0" hangingPunct="1">
              <a:lnSpc>
                <a:spcPct val="100000"/>
              </a:lnSpc>
              <a:spcBef>
                <a:spcPts val="0"/>
              </a:spcBef>
              <a:spcAft>
                <a:spcPts val="0"/>
              </a:spcAft>
              <a:buClrTx/>
              <a:buSzTx/>
              <a:tabLst/>
              <a:defRPr/>
            </a:pPr>
            <a:r>
              <a:rPr lang="en-US" sz="3200" baseline="0" dirty="0">
                <a:solidFill>
                  <a:prstClr val="black"/>
                </a:solidFill>
                <a:latin typeface="Times New Roman" panose="02020603050405020304" pitchFamily="18" charset="0"/>
                <a:ea typeface="Calibri" panose="020F0502020204030204" pitchFamily="34" charset="0"/>
              </a:rPr>
              <a:t>+ </a:t>
            </a:r>
            <a:r>
              <a:rPr lang="en-US" sz="3200" baseline="0" dirty="0" err="1">
                <a:solidFill>
                  <a:prstClr val="black"/>
                </a:solidFill>
                <a:latin typeface="Times New Roman" panose="02020603050405020304" pitchFamily="18" charset="0"/>
                <a:ea typeface="Calibri" panose="020F0502020204030204" pitchFamily="34" charset="0"/>
              </a:rPr>
              <a:t>Cực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Bắc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Kí</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hiệu</a:t>
            </a:r>
            <a:r>
              <a:rPr lang="en-US" sz="3200" dirty="0">
                <a:solidFill>
                  <a:prstClr val="black"/>
                </a:solidFill>
                <a:latin typeface="Times New Roman" panose="02020603050405020304" pitchFamily="18" charset="0"/>
                <a:ea typeface="Calibri" panose="020F0502020204030204" pitchFamily="34" charset="0"/>
              </a:rPr>
              <a:t> N </a:t>
            </a:r>
            <a:r>
              <a:rPr lang="en-US" sz="3200" dirty="0" err="1">
                <a:solidFill>
                  <a:prstClr val="black"/>
                </a:solidFill>
                <a:latin typeface="Times New Roman" panose="02020603050405020304" pitchFamily="18" charset="0"/>
                <a:ea typeface="Calibri" panose="020F0502020204030204" pitchFamily="34" charset="0"/>
              </a:rPr>
              <a:t>hoặc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sơn</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màu</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đỏ</a:t>
            </a:r>
            <a:r>
              <a:rPr lang="en-US" sz="3200" dirty="0">
                <a:solidFill>
                  <a:prstClr val="black"/>
                </a:solidFill>
                <a:latin typeface="Times New Roman" panose="02020603050405020304" pitchFamily="18" charset="0"/>
                <a:ea typeface="Calibri" panose="020F0502020204030204" pitchFamily="34" charset="0"/>
              </a:rPr>
              <a:t>.</a:t>
            </a:r>
          </a:p>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Cực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Nam: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Kí</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hiệu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S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hoặc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sơn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màu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xanh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1026" name="Picture 2" descr="Tìm hiểu những thú vị về nam châm 2 cực – Vua Nam Châm">
            <a:extLst>
              <a:ext uri="{FF2B5EF4-FFF2-40B4-BE49-F238E27FC236}">
                <a16:creationId xmlns:a16="http://schemas.microsoft.com/office/drawing/2014/main" id="{0341A499-F658-4A1C-B145-94A59E327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15" y="2928205"/>
            <a:ext cx="7143129" cy="383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71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D3B8-34E9-4DDB-A501-49F8225859E8}"/>
              </a:ext>
            </a:extLst>
          </p:cNvPr>
          <p:cNvSpPr>
            <a:spLocks noGrp="1"/>
          </p:cNvSpPr>
          <p:nvPr>
            <p:ph type="title"/>
          </p:nvPr>
        </p:nvSpPr>
        <p:spPr/>
        <p:txBody>
          <a:bodyPr/>
          <a:lstStyle/>
          <a:p>
            <a:endParaRPr lang="en-US"/>
          </a:p>
        </p:txBody>
      </p:sp>
      <p:pic>
        <p:nvPicPr>
          <p:cNvPr id="4" name="video 2. Thí nghiệm khảo sát hút các vật liệu từ của nam châm">
            <a:hlinkClick r:id="" action="ppaction://media"/>
            <a:extLst>
              <a:ext uri="{FF2B5EF4-FFF2-40B4-BE49-F238E27FC236}">
                <a16:creationId xmlns:a16="http://schemas.microsoft.com/office/drawing/2014/main" id="{2AD7728C-A238-4B3C-9283-783707610B1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7" cy="6858000"/>
          </a:xfrm>
        </p:spPr>
      </p:pic>
    </p:spTree>
    <p:extLst>
      <p:ext uri="{BB962C8B-B14F-4D97-AF65-F5344CB8AC3E}">
        <p14:creationId xmlns:p14="http://schemas.microsoft.com/office/powerpoint/2010/main" val="240920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1870</Words>
  <Application>Microsoft Office PowerPoint</Application>
  <PresentationFormat>Widescreen</PresentationFormat>
  <Paragraphs>133</Paragraphs>
  <Slides>38</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Calibri Light</vt:lpstr>
      <vt:lpstr>Times New Roman</vt:lpstr>
      <vt:lpstr>Blue Waves</vt:lpstr>
      <vt:lpstr>Office Theme</vt:lpstr>
      <vt:lpstr>PowerPoint Presentation</vt:lpstr>
      <vt:lpstr> Muốn xác định vật đó có phải là nam châm hay không ta đưa lại gần vật bằng sắt. Nếu hút vật bằng sắt thì đó là nam châm.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Dụng cụ: 1 nam châm thẳng, 1 nam châm chữ U, 1 kim nam châm có thể quay quanh 1 trục, 1 số vật nhỏ làm bằng sắt, thép, đồng, nhôm, gỗ</vt:lpstr>
      <vt:lpstr>PowerPoint Presentation</vt:lpstr>
      <vt:lpstr> TN2: Đặt một kim nam châm cân bằng trên một mũi nhọn (kim nam châm tự do) (Hình 18.3), quan sát hướng chỉ của hai đầu kim khi kim đã nằm cân bằng. </vt:lpstr>
      <vt:lpstr>PowerPoint Presentation</vt:lpstr>
      <vt:lpstr>PowerPoint Presentation</vt:lpstr>
      <vt:lpstr>Bước 1: Xác định hướng nam và hướng bắc bằng kim nam châm đặt cân bằng trên mũi nhọn. Sau đó đánh dấu vào tờ giấy.  Bước 2: Xác định hướng Tây và hướng Đông theo quy tắc sau:</vt:lpstr>
      <vt:lpstr>PowerPoint Presentation</vt:lpstr>
      <vt:lpstr>PowerPoint Presentation</vt:lpstr>
      <vt:lpstr>Qua thí nghiệm có thể rút ra kết luận gì về tương tác giữa hai nam châm?</vt:lpstr>
      <vt:lpstr>Thí nghiệm: - Đặt một kim nam châm tự do tại vị trí gần một nam châm thẳng (Hình 18.5). Xác định hướng của kim nam châm.  - Đẩy kim nam châm lệch khỏi hướng vừa xác định rồi buông tay. Khi kim đã đứng yên, kim còn chỉ hướng lúc đầu nữa không? Làm lại thí nghiệm 2 lần và nhận xét.  - Làm lại thí nghiệm trên ở vị trí khác của kim nam châm.</vt:lpstr>
      <vt:lpstr>- Đặt một kim nam châm tự do tại vị trí gần một nam châm . Ta thấy kim nam châm chỉ hướng xác định.</vt:lpstr>
      <vt:lpstr>PowerPoint Presentation</vt:lpstr>
      <vt:lpstr>Câu 1:  Khoanh tròn vào từ đúng hoặc sai các câu dưới đây nói về nam châm </vt:lpstr>
      <vt:lpstr>TRẢ LỜI</vt:lpstr>
      <vt:lpstr>Câu 2: Một thanh nam châm bị gãy làm hai thì:</vt:lpstr>
      <vt:lpstr>Câu 3: Trái đất là một nam châm khổng lồ vì:</vt:lpstr>
      <vt:lpstr>Câu 4: Mạt sắt đặt ở chỗ nào trên thanh nam châm bị hút mạnh nhất?</vt:lpstr>
      <vt:lpstr>Câu 5: Khi nào hai thanh nam châm hút nhau ?</vt:lpstr>
      <vt:lpstr>Câu 6 : Đặt kim nam châm trên giá thẳng đứng như hình sau. Khi đứng cân bằng, kim nam châm nằm dọc theo hướng nào?</vt:lpstr>
      <vt:lpstr>Câu 7 : Trong bệnh viện, các bác sĩ phẫu thuật có thể lấy các mạt sắt nhỏ li ti ra khỏi mắt của bệnh nhân một cách an toàn bằng dụng cụ nào sau đây?</vt:lpstr>
      <vt:lpstr>Câu 8: Một nam châm thẳng không đánh dấu cực bằng những cách nào để xác định được cực bắc và cực nam của nam châm đó?          </vt:lpstr>
      <vt:lpstr>Cách 1:Treo thanh nam châm lên giá đỡ bằng một sợi dây không soắn và đặt ở xa các vật liệu từ khác để nam châm cân bằng đầu nào quay về hướng bắc thì đó là cực bắc, đầu còn lại là cực nam</vt:lpstr>
      <vt:lpstr>Câu 9: Có hai thanh thép luôn hút nhau bất kể đưa các đầu nào của chúng lại gần nhau. Có thể kết luận được rằng một trong hai thanh này không phải là nam châm không?</vt:lpstr>
      <vt:lpstr>Câu 10: Có một số quả đấm cửa làm bằng đồng và một số quả làm bằng sắt mạ đồng. Hãy tìm cách phân loại chúng.</vt:lpstr>
      <vt:lpstr>PowerPoint Presentation</vt:lpstr>
      <vt:lpstr>PowerPoint Presentation</vt:lpstr>
      <vt:lpstr>PowerPoint Presentation</vt:lpstr>
      <vt:lpstr>Giải thích được việc dùng khối nam châm có kích thước lớn sức hút mạnh để dọn rác sắt vụn dưới lòng sông, lòng kênh.                                                                   </vt:lpstr>
      <vt:lpstr>Yêu cầu: mỗi bạn về nhà tìm hiểu 5 loại nam châm  khác nhau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Lienttvl46@gmail.com</cp:lastModifiedBy>
  <cp:revision>58</cp:revision>
  <dcterms:created xsi:type="dcterms:W3CDTF">2022-06-20T01:59:00Z</dcterms:created>
  <dcterms:modified xsi:type="dcterms:W3CDTF">2024-01-13T09:26:43Z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27E97108357D4A09AC894084F1920F66</vt:lpwstr>
  </property>
  <property fmtid="{D5CDD505-2E9C-101B-9397-08002B2CF9AE}" pid="3" name="KSOProductBuildVer">
    <vt:lpwstr>1033-11.2.0.11156</vt:lpwstr>
  </property>
</Properties>
</file>