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97" r:id="rId2"/>
    <p:sldId id="599" r:id="rId3"/>
    <p:sldId id="596" r:id="rId4"/>
    <p:sldId id="549" r:id="rId5"/>
    <p:sldId id="546" r:id="rId6"/>
    <p:sldId id="512" r:id="rId7"/>
    <p:sldId id="551" r:id="rId8"/>
    <p:sldId id="514" r:id="rId9"/>
    <p:sldId id="515" r:id="rId10"/>
    <p:sldId id="516" r:id="rId11"/>
    <p:sldId id="517" r:id="rId12"/>
    <p:sldId id="519" r:id="rId13"/>
    <p:sldId id="518" r:id="rId14"/>
    <p:sldId id="552" r:id="rId15"/>
    <p:sldId id="553" r:id="rId16"/>
    <p:sldId id="592" r:id="rId17"/>
    <p:sldId id="591" r:id="rId18"/>
    <p:sldId id="554" r:id="rId19"/>
    <p:sldId id="525" r:id="rId20"/>
    <p:sldId id="526" r:id="rId21"/>
    <p:sldId id="527" r:id="rId22"/>
    <p:sldId id="529" r:id="rId23"/>
    <p:sldId id="535" r:id="rId24"/>
    <p:sldId id="276" r:id="rId25"/>
    <p:sldId id="543" r:id="rId26"/>
    <p:sldId id="528" r:id="rId27"/>
    <p:sldId id="600" r:id="rId28"/>
    <p:sldId id="601" r:id="rId29"/>
    <p:sldId id="602" r:id="rId30"/>
    <p:sldId id="603" r:id="rId31"/>
    <p:sldId id="604" r:id="rId32"/>
    <p:sldId id="605" r:id="rId33"/>
    <p:sldId id="534" r:id="rId34"/>
    <p:sldId id="559" r:id="rId35"/>
    <p:sldId id="547" r:id="rId36"/>
    <p:sldId id="594" r:id="rId37"/>
    <p:sldId id="568" r:id="rId38"/>
    <p:sldId id="569" r:id="rId39"/>
    <p:sldId id="570" r:id="rId40"/>
    <p:sldId id="571" r:id="rId41"/>
    <p:sldId id="572" r:id="rId42"/>
    <p:sldId id="573" r:id="rId43"/>
    <p:sldId id="574" r:id="rId44"/>
    <p:sldId id="575" r:id="rId45"/>
    <p:sldId id="576" r:id="rId46"/>
    <p:sldId id="577" r:id="rId47"/>
    <p:sldId id="579" r:id="rId48"/>
    <p:sldId id="580" r:id="rId49"/>
    <p:sldId id="582" r:id="rId50"/>
    <p:sldId id="583" r:id="rId51"/>
    <p:sldId id="561" r:id="rId52"/>
    <p:sldId id="562" r:id="rId53"/>
    <p:sldId id="560" r:id="rId54"/>
    <p:sldId id="563" r:id="rId55"/>
    <p:sldId id="581" r:id="rId56"/>
    <p:sldId id="593" r:id="rId57"/>
    <p:sldId id="566" r:id="rId58"/>
    <p:sldId id="589" r:id="rId59"/>
    <p:sldId id="586" r:id="rId60"/>
    <p:sldId id="587" r:id="rId61"/>
    <p:sldId id="588" r:id="rId62"/>
    <p:sldId id="56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F9000"/>
    <a:srgbClr val="EFC406"/>
    <a:srgbClr val="43CEB1"/>
    <a:srgbClr val="F8C789"/>
    <a:srgbClr val="F5C07A"/>
    <a:srgbClr val="DA4679"/>
    <a:srgbClr val="FBE4EB"/>
    <a:srgbClr val="F6C078"/>
    <a:srgbClr val="5882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91" autoAdjust="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0C28D-51DA-4B57-A44A-8328E909B5A5}"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0F0EC-A740-4928-B9E9-1FAF339D4F6C}" type="slidenum">
              <a:rPr lang="en-US" smtClean="0"/>
              <a:t>‹#›</a:t>
            </a:fld>
            <a:endParaRPr lang="en-US"/>
          </a:p>
        </p:txBody>
      </p:sp>
    </p:spTree>
    <p:extLst>
      <p:ext uri="{BB962C8B-B14F-4D97-AF65-F5344CB8AC3E}">
        <p14:creationId xmlns:p14="http://schemas.microsoft.com/office/powerpoint/2010/main" val="165795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NHẬN XÉT: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ném</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tường</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nảy</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trở</a:t>
            </a:r>
            <a:r>
              <a:rPr kumimoji="0" lang="en-US" sz="12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ngoài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31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11</a:t>
            </a:fld>
            <a:endParaRPr lang="en-US"/>
          </a:p>
        </p:txBody>
      </p:sp>
    </p:spTree>
    <p:extLst>
      <p:ext uri="{BB962C8B-B14F-4D97-AF65-F5344CB8AC3E}">
        <p14:creationId xmlns:p14="http://schemas.microsoft.com/office/powerpoint/2010/main" val="221291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12</a:t>
            </a:fld>
            <a:endParaRPr lang="en-US"/>
          </a:p>
        </p:txBody>
      </p:sp>
    </p:spTree>
    <p:extLst>
      <p:ext uri="{BB962C8B-B14F-4D97-AF65-F5344CB8AC3E}">
        <p14:creationId xmlns:p14="http://schemas.microsoft.com/office/powerpoint/2010/main" val="75962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13</a:t>
            </a:fld>
            <a:endParaRPr lang="en-US"/>
          </a:p>
        </p:txBody>
      </p:sp>
    </p:spTree>
    <p:extLst>
      <p:ext uri="{BB962C8B-B14F-4D97-AF65-F5344CB8AC3E}">
        <p14:creationId xmlns:p14="http://schemas.microsoft.com/office/powerpoint/2010/main" val="367893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14</a:t>
            </a:fld>
            <a:endParaRPr lang="en-US"/>
          </a:p>
        </p:txBody>
      </p:sp>
    </p:spTree>
    <p:extLst>
      <p:ext uri="{BB962C8B-B14F-4D97-AF65-F5344CB8AC3E}">
        <p14:creationId xmlns:p14="http://schemas.microsoft.com/office/powerpoint/2010/main" val="171363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15</a:t>
            </a:fld>
            <a:endParaRPr lang="en-US"/>
          </a:p>
        </p:txBody>
      </p:sp>
    </p:spTree>
    <p:extLst>
      <p:ext uri="{BB962C8B-B14F-4D97-AF65-F5344CB8AC3E}">
        <p14:creationId xmlns:p14="http://schemas.microsoft.com/office/powerpoint/2010/main" val="409424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16</a:t>
            </a:fld>
            <a:endParaRPr lang="en-US"/>
          </a:p>
        </p:txBody>
      </p:sp>
    </p:spTree>
    <p:extLst>
      <p:ext uri="{BB962C8B-B14F-4D97-AF65-F5344CB8AC3E}">
        <p14:creationId xmlns:p14="http://schemas.microsoft.com/office/powerpoint/2010/main" val="60409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17</a:t>
            </a:fld>
            <a:endParaRPr lang="en-US"/>
          </a:p>
        </p:txBody>
      </p:sp>
    </p:spTree>
    <p:extLst>
      <p:ext uri="{BB962C8B-B14F-4D97-AF65-F5344CB8AC3E}">
        <p14:creationId xmlns:p14="http://schemas.microsoft.com/office/powerpoint/2010/main" val="329849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18</a:t>
            </a:fld>
            <a:endParaRPr lang="en-US"/>
          </a:p>
        </p:txBody>
      </p:sp>
    </p:spTree>
    <p:extLst>
      <p:ext uri="{BB962C8B-B14F-4D97-AF65-F5344CB8AC3E}">
        <p14:creationId xmlns:p14="http://schemas.microsoft.com/office/powerpoint/2010/main" val="2662717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19</a:t>
            </a:fld>
            <a:endParaRPr lang="en-US"/>
          </a:p>
        </p:txBody>
      </p:sp>
    </p:spTree>
    <p:extLst>
      <p:ext uri="{BB962C8B-B14F-4D97-AF65-F5344CB8AC3E}">
        <p14:creationId xmlns:p14="http://schemas.microsoft.com/office/powerpoint/2010/main" val="2865561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20</a:t>
            </a:fld>
            <a:endParaRPr lang="en-US"/>
          </a:p>
        </p:txBody>
      </p:sp>
    </p:spTree>
    <p:extLst>
      <p:ext uri="{BB962C8B-B14F-4D97-AF65-F5344CB8AC3E}">
        <p14:creationId xmlns:p14="http://schemas.microsoft.com/office/powerpoint/2010/main" val="11157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a:t>
            </a:fld>
            <a:endParaRPr lang="en-US"/>
          </a:p>
        </p:txBody>
      </p:sp>
    </p:spTree>
    <p:extLst>
      <p:ext uri="{BB962C8B-B14F-4D97-AF65-F5344CB8AC3E}">
        <p14:creationId xmlns:p14="http://schemas.microsoft.com/office/powerpoint/2010/main" val="128032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21</a:t>
            </a:fld>
            <a:endParaRPr lang="en-US"/>
          </a:p>
        </p:txBody>
      </p:sp>
    </p:spTree>
    <p:extLst>
      <p:ext uri="{BB962C8B-B14F-4D97-AF65-F5344CB8AC3E}">
        <p14:creationId xmlns:p14="http://schemas.microsoft.com/office/powerpoint/2010/main" val="1622847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22</a:t>
            </a:fld>
            <a:endParaRPr lang="en-US"/>
          </a:p>
        </p:txBody>
      </p:sp>
    </p:spTree>
    <p:extLst>
      <p:ext uri="{BB962C8B-B14F-4D97-AF65-F5344CB8AC3E}">
        <p14:creationId xmlns:p14="http://schemas.microsoft.com/office/powerpoint/2010/main" val="2943519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23</a:t>
            </a:fld>
            <a:endParaRPr lang="en-US"/>
          </a:p>
        </p:txBody>
      </p:sp>
    </p:spTree>
    <p:extLst>
      <p:ext uri="{BB962C8B-B14F-4D97-AF65-F5344CB8AC3E}">
        <p14:creationId xmlns:p14="http://schemas.microsoft.com/office/powerpoint/2010/main" val="2629681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26</a:t>
            </a:fld>
            <a:endParaRPr lang="en-US"/>
          </a:p>
        </p:txBody>
      </p:sp>
    </p:spTree>
    <p:extLst>
      <p:ext uri="{BB962C8B-B14F-4D97-AF65-F5344CB8AC3E}">
        <p14:creationId xmlns:p14="http://schemas.microsoft.com/office/powerpoint/2010/main" val="255763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33</a:t>
            </a:fld>
            <a:endParaRPr lang="en-US"/>
          </a:p>
        </p:txBody>
      </p:sp>
    </p:spTree>
    <p:extLst>
      <p:ext uri="{BB962C8B-B14F-4D97-AF65-F5344CB8AC3E}">
        <p14:creationId xmlns:p14="http://schemas.microsoft.com/office/powerpoint/2010/main" val="1426392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34</a:t>
            </a:fld>
            <a:endParaRPr lang="en-US"/>
          </a:p>
        </p:txBody>
      </p:sp>
    </p:spTree>
    <p:extLst>
      <p:ext uri="{BB962C8B-B14F-4D97-AF65-F5344CB8AC3E}">
        <p14:creationId xmlns:p14="http://schemas.microsoft.com/office/powerpoint/2010/main" val="3833737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3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332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02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4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4</a:t>
            </a:fld>
            <a:endParaRPr lang="en-US"/>
          </a:p>
        </p:txBody>
      </p:sp>
    </p:spTree>
    <p:extLst>
      <p:ext uri="{BB962C8B-B14F-4D97-AF65-F5344CB8AC3E}">
        <p14:creationId xmlns:p14="http://schemas.microsoft.com/office/powerpoint/2010/main" val="1806068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61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98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76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400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08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66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61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615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197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55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5</a:t>
            </a:fld>
            <a:endParaRPr lang="en-US"/>
          </a:p>
        </p:txBody>
      </p:sp>
    </p:spTree>
    <p:extLst>
      <p:ext uri="{BB962C8B-B14F-4D97-AF65-F5344CB8AC3E}">
        <p14:creationId xmlns:p14="http://schemas.microsoft.com/office/powerpoint/2010/main" val="1265751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86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6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554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067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970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44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47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253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89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62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6</a:t>
            </a:fld>
            <a:endParaRPr lang="en-US"/>
          </a:p>
        </p:txBody>
      </p:sp>
    </p:spTree>
    <p:extLst>
      <p:ext uri="{BB962C8B-B14F-4D97-AF65-F5344CB8AC3E}">
        <p14:creationId xmlns:p14="http://schemas.microsoft.com/office/powerpoint/2010/main" val="4089379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61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418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Nunito Sans"/>
              </a:rPr>
              <a:t>chuyển lớp học hoặc chợ đi nơi khác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77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4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7</a:t>
            </a:fld>
            <a:endParaRPr lang="en-US"/>
          </a:p>
        </p:txBody>
      </p:sp>
    </p:spTree>
    <p:extLst>
      <p:ext uri="{BB962C8B-B14F-4D97-AF65-F5344CB8AC3E}">
        <p14:creationId xmlns:p14="http://schemas.microsoft.com/office/powerpoint/2010/main" val="57802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8</a:t>
            </a:fld>
            <a:endParaRPr lang="en-US"/>
          </a:p>
        </p:txBody>
      </p:sp>
    </p:spTree>
    <p:extLst>
      <p:ext uri="{BB962C8B-B14F-4D97-AF65-F5344CB8AC3E}">
        <p14:creationId xmlns:p14="http://schemas.microsoft.com/office/powerpoint/2010/main" val="295226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9</a:t>
            </a:fld>
            <a:endParaRPr lang="en-US"/>
          </a:p>
        </p:txBody>
      </p:sp>
    </p:spTree>
    <p:extLst>
      <p:ext uri="{BB962C8B-B14F-4D97-AF65-F5344CB8AC3E}">
        <p14:creationId xmlns:p14="http://schemas.microsoft.com/office/powerpoint/2010/main" val="406765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10</a:t>
            </a:fld>
            <a:endParaRPr lang="en-US"/>
          </a:p>
        </p:txBody>
      </p:sp>
    </p:spTree>
    <p:extLst>
      <p:ext uri="{BB962C8B-B14F-4D97-AF65-F5344CB8AC3E}">
        <p14:creationId xmlns:p14="http://schemas.microsoft.com/office/powerpoint/2010/main" val="1120627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AE73-372D-438E-9718-59B0BF89C4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845EF5-0476-42D2-92E7-019E18048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B31EB-4F5F-4E44-A55B-D26A1EFD7E98}"/>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5" name="Footer Placeholder 4">
            <a:extLst>
              <a:ext uri="{FF2B5EF4-FFF2-40B4-BE49-F238E27FC236}">
                <a16:creationId xmlns:a16="http://schemas.microsoft.com/office/drawing/2014/main" id="{5EF45015-C473-4F77-8811-AB723717F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97307-47B1-4BD6-B45C-4BCFD0BC2A36}"/>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21407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B456-BE6A-41BE-96C5-FA601FCAEE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BEB2A-4A85-4F03-9AF1-FA41794FD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EC579-7EAC-4F02-955E-0A15BED3CC14}"/>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5" name="Footer Placeholder 4">
            <a:extLst>
              <a:ext uri="{FF2B5EF4-FFF2-40B4-BE49-F238E27FC236}">
                <a16:creationId xmlns:a16="http://schemas.microsoft.com/office/drawing/2014/main" id="{635E1BDC-077A-4A1C-8ABF-894FB0D0B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641E9-DB43-40B6-84E7-ED7F92A6AEAE}"/>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74924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D34CA-B025-4CAF-9AD7-70052D48DE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834F2C-5B18-459C-9CF5-86D36C614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4C76B-C3F5-4282-85E8-6289F677B625}"/>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5" name="Footer Placeholder 4">
            <a:extLst>
              <a:ext uri="{FF2B5EF4-FFF2-40B4-BE49-F238E27FC236}">
                <a16:creationId xmlns:a16="http://schemas.microsoft.com/office/drawing/2014/main" id="{AF6BBDDC-812B-4B62-8D79-FF6B64E9F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99DF-FD11-4424-80BD-FBD18CB3017B}"/>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24934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3A19-2962-487A-B792-C9393E075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360D1-7850-46E3-84FF-B069B76F4E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9FE5-D87D-472E-BC3D-471CC2A13B8E}"/>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5" name="Footer Placeholder 4">
            <a:extLst>
              <a:ext uri="{FF2B5EF4-FFF2-40B4-BE49-F238E27FC236}">
                <a16:creationId xmlns:a16="http://schemas.microsoft.com/office/drawing/2014/main" id="{1D857175-A35C-4DF7-AA09-C6867007A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06400-3D4A-45EA-B434-2526A8D45C99}"/>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7561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05BC-B402-4461-B7A5-D22E1A67B7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652C02-4629-4953-933B-DD0E0C67B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E36E8-CF10-4D57-BA05-DCE8362EA9AA}"/>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5" name="Footer Placeholder 4">
            <a:extLst>
              <a:ext uri="{FF2B5EF4-FFF2-40B4-BE49-F238E27FC236}">
                <a16:creationId xmlns:a16="http://schemas.microsoft.com/office/drawing/2014/main" id="{DEAF75A9-252E-4FBA-AB49-D09F495A2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19647-1A2A-490A-B7EE-8344E1796119}"/>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80402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288F-CCB1-4F45-A389-BA3E3DCFA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A95F1-4F48-4EF1-A6C6-52BF6C86A8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158C5-A0DF-4176-874D-AF24B46B3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70A17-8B51-4A10-A1F0-DC89B06B2159}"/>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6" name="Footer Placeholder 5">
            <a:extLst>
              <a:ext uri="{FF2B5EF4-FFF2-40B4-BE49-F238E27FC236}">
                <a16:creationId xmlns:a16="http://schemas.microsoft.com/office/drawing/2014/main" id="{030FFF07-3A21-419D-B0FD-FF87569D9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7096A-BE38-48A2-8E41-5EE1CB0A209D}"/>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224213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DC98A-7DB3-43FA-9031-C4BCBEAB04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DAFF9-D515-4CB5-83E3-8088D258F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6762A1-4577-4193-BB7C-81CA0AC251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489A3C-D1FA-47B4-9A1B-3FFB4F521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40B4D-12CC-41FC-8E3C-1E1215020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32231-8171-4471-B269-5E5E5A145E39}"/>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8" name="Footer Placeholder 7">
            <a:extLst>
              <a:ext uri="{FF2B5EF4-FFF2-40B4-BE49-F238E27FC236}">
                <a16:creationId xmlns:a16="http://schemas.microsoft.com/office/drawing/2014/main" id="{0A8B4A45-FEB0-4C70-80A1-BFE0DC248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142C03-E61E-4059-A717-6E0062C1A78B}"/>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91105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9F91-5B0C-4DA7-A8D4-AD5B601B22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E23A0-B99B-48C0-81B6-B07758459CB6}"/>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4" name="Footer Placeholder 3">
            <a:extLst>
              <a:ext uri="{FF2B5EF4-FFF2-40B4-BE49-F238E27FC236}">
                <a16:creationId xmlns:a16="http://schemas.microsoft.com/office/drawing/2014/main" id="{0DCA814E-7302-48EF-9EB6-91EF3BC91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C0B30C-D1C6-4D9E-893F-5E26A104AF9A}"/>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3226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A073B-520C-42ED-9880-E151AD1486BF}"/>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3" name="Footer Placeholder 2">
            <a:extLst>
              <a:ext uri="{FF2B5EF4-FFF2-40B4-BE49-F238E27FC236}">
                <a16:creationId xmlns:a16="http://schemas.microsoft.com/office/drawing/2014/main" id="{EE1A2762-6AE4-4135-9312-A4EE4DAAD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1FE97E-AE85-4827-B5C5-C1AF05ABDAD1}"/>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93067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0DD0-4362-4765-B660-D51248E43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BC7DD3-70B2-45E2-BA92-60955071C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502A78-019D-4EC8-8877-72824F4C0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AB4DE-EE15-43E3-BFD5-6AD349F61E21}"/>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6" name="Footer Placeholder 5">
            <a:extLst>
              <a:ext uri="{FF2B5EF4-FFF2-40B4-BE49-F238E27FC236}">
                <a16:creationId xmlns:a16="http://schemas.microsoft.com/office/drawing/2014/main" id="{93515715-380E-4666-87B7-ADE6C0542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A0898-D993-45BF-9A2F-762324854AE6}"/>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160099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94E4-B73C-4386-BBDE-85A79F8B1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03E06-4442-4CA8-85DE-18BE462B6B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56DE0-A790-4CB1-BC8B-46DDDE145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C0593-ECCC-4F0C-9D37-27223760F2CF}"/>
              </a:ext>
            </a:extLst>
          </p:cNvPr>
          <p:cNvSpPr>
            <a:spLocks noGrp="1"/>
          </p:cNvSpPr>
          <p:nvPr>
            <p:ph type="dt" sz="half" idx="10"/>
          </p:nvPr>
        </p:nvSpPr>
        <p:spPr/>
        <p:txBody>
          <a:bodyPr/>
          <a:lstStyle/>
          <a:p>
            <a:fld id="{61AAA44D-5AE2-4D7A-8345-8ACA0D4A1014}" type="datetimeFigureOut">
              <a:rPr lang="en-US" smtClean="0"/>
              <a:t>12/9/2023</a:t>
            </a:fld>
            <a:endParaRPr lang="en-US"/>
          </a:p>
        </p:txBody>
      </p:sp>
      <p:sp>
        <p:nvSpPr>
          <p:cNvPr id="6" name="Footer Placeholder 5">
            <a:extLst>
              <a:ext uri="{FF2B5EF4-FFF2-40B4-BE49-F238E27FC236}">
                <a16:creationId xmlns:a16="http://schemas.microsoft.com/office/drawing/2014/main" id="{56514925-966B-47F6-83F5-27347DB4E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1892E-68A7-448B-9D02-14679A202385}"/>
              </a:ext>
            </a:extLst>
          </p:cNvPr>
          <p:cNvSpPr>
            <a:spLocks noGrp="1"/>
          </p:cNvSpPr>
          <p:nvPr>
            <p:ph type="sldNum" sz="quarter" idx="12"/>
          </p:nvPr>
        </p:nvSpPr>
        <p:spPr/>
        <p:txBody>
          <a:bodyPr/>
          <a:lstStyle/>
          <a:p>
            <a:fld id="{0F37C1E7-56D8-4D87-8196-DF33984C8CB4}" type="slidenum">
              <a:rPr lang="en-US" smtClean="0"/>
              <a:t>‹#›</a:t>
            </a:fld>
            <a:endParaRPr lang="en-US"/>
          </a:p>
        </p:txBody>
      </p:sp>
    </p:spTree>
    <p:extLst>
      <p:ext uri="{BB962C8B-B14F-4D97-AF65-F5344CB8AC3E}">
        <p14:creationId xmlns:p14="http://schemas.microsoft.com/office/powerpoint/2010/main" val="355218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283EC-ECF3-4919-908F-9BC54E1B0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4D961-0F5C-43D3-A65E-8BF8C6F63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CF39A-119C-474D-B12C-818201FC5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AA44D-5AE2-4D7A-8345-8ACA0D4A1014}" type="datetimeFigureOut">
              <a:rPr lang="en-US" smtClean="0"/>
              <a:t>12/9/2023</a:t>
            </a:fld>
            <a:endParaRPr lang="en-US"/>
          </a:p>
        </p:txBody>
      </p:sp>
      <p:sp>
        <p:nvSpPr>
          <p:cNvPr id="5" name="Footer Placeholder 4">
            <a:extLst>
              <a:ext uri="{FF2B5EF4-FFF2-40B4-BE49-F238E27FC236}">
                <a16:creationId xmlns:a16="http://schemas.microsoft.com/office/drawing/2014/main" id="{C6DEEF05-43B7-4853-8BFF-C77D31BB8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CDE2D-7C87-47A2-BE60-E4D8310F7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7C1E7-56D8-4D87-8196-DF33984C8CB4}" type="slidenum">
              <a:rPr lang="en-US" smtClean="0"/>
              <a:t>‹#›</a:t>
            </a:fld>
            <a:endParaRPr lang="en-US"/>
          </a:p>
        </p:txBody>
      </p:sp>
    </p:spTree>
    <p:extLst>
      <p:ext uri="{BB962C8B-B14F-4D97-AF65-F5344CB8AC3E}">
        <p14:creationId xmlns:p14="http://schemas.microsoft.com/office/powerpoint/2010/main" val="3346489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http://sohoa.vnexpress.net/Files/Subject/3B/9A/FE/FC/a2.jpg"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ordwall.net/resource/39116834/ph%e1%ba%a3n-x%e1%ba%a1-%c3%a2m-khtn-7"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www.youtube.com/watch?v=2vrXYV_mm1Y" TargetMode="Externa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DFBFD-53EB-4AF6-842F-1C1E1B889950}"/>
              </a:ext>
            </a:extLst>
          </p:cNvPr>
          <p:cNvSpPr>
            <a:spLocks noGrp="1"/>
          </p:cNvSpPr>
          <p:nvPr>
            <p:ph type="subTitle" idx="1"/>
          </p:nvPr>
        </p:nvSpPr>
        <p:spPr>
          <a:xfrm>
            <a:off x="319314" y="722746"/>
            <a:ext cx="11451772" cy="2438400"/>
          </a:xfrm>
        </p:spPr>
        <p:txBody>
          <a:bodyPr>
            <a:noAutofit/>
          </a:bodyPr>
          <a:lstStyle/>
          <a:p>
            <a:pPr>
              <a:lnSpc>
                <a:spcPct val="125000"/>
              </a:lnSpc>
            </a:pPr>
            <a:r>
              <a:rPr lang="en-US" sz="7500" b="1" dirty="0">
                <a:solidFill>
                  <a:srgbClr val="002060"/>
                </a:solidFill>
                <a:cs typeface="Times New Roman" panose="02020603050405020304" pitchFamily="18" charset="0"/>
              </a:rPr>
              <a:t>BÀI 14</a:t>
            </a:r>
          </a:p>
          <a:p>
            <a:pPr>
              <a:lnSpc>
                <a:spcPct val="125000"/>
              </a:lnSpc>
            </a:pPr>
            <a:r>
              <a:rPr lang="en-US" sz="7500" b="1" dirty="0">
                <a:solidFill>
                  <a:srgbClr val="002060"/>
                </a:solidFill>
                <a:cs typeface="Times New Roman" panose="02020603050405020304" pitchFamily="18" charset="0"/>
              </a:rPr>
              <a:t>PHẢN XẠ ÂM </a:t>
            </a:r>
          </a:p>
          <a:p>
            <a:pPr>
              <a:lnSpc>
                <a:spcPct val="125000"/>
              </a:lnSpc>
            </a:pPr>
            <a:r>
              <a:rPr lang="en-US" sz="7500" b="1" dirty="0">
                <a:solidFill>
                  <a:srgbClr val="002060"/>
                </a:solidFill>
                <a:cs typeface="Times New Roman" panose="02020603050405020304" pitchFamily="18" charset="0"/>
              </a:rPr>
              <a:t>CHỐNG Ô NHIỄM TIẾNG ỒN</a:t>
            </a:r>
            <a:endParaRPr lang="en-US" sz="7500" b="1" dirty="0">
              <a:solidFill>
                <a:srgbClr val="002060"/>
              </a:solidFill>
            </a:endParaRPr>
          </a:p>
        </p:txBody>
      </p:sp>
    </p:spTree>
    <p:extLst>
      <p:ext uri="{BB962C8B-B14F-4D97-AF65-F5344CB8AC3E}">
        <p14:creationId xmlns:p14="http://schemas.microsoft.com/office/powerpoint/2010/main" val="98695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3449919"/>
          </a:xfrm>
          <a:prstGeom prst="rect">
            <a:avLst/>
          </a:prstGeom>
          <a:noFill/>
        </p:spPr>
        <p:txBody>
          <a:bodyPr wrap="square" rtlCol="0">
            <a:spAutoFit/>
          </a:bodyPr>
          <a:lstStyle/>
          <a:p>
            <a:pPr algn="just">
              <a:lnSpc>
                <a:spcPct val="125000"/>
              </a:lnSpc>
              <a:spcAft>
                <a:spcPts val="2400"/>
              </a:spcAft>
            </a:pPr>
            <a:r>
              <a:rPr lang="en-US" sz="3900" b="1" dirty="0">
                <a:solidFill>
                  <a:srgbClr val="FF0000"/>
                </a:solidFill>
                <a:latin typeface="Calibri" panose="020F0502020204030204" pitchFamily="34" charset="0"/>
                <a:cs typeface="Calibri" panose="020F0502020204030204" pitchFamily="34" charset="0"/>
              </a:rPr>
              <a:t>CÂU HỎI: </a:t>
            </a:r>
            <a:r>
              <a:rPr lang="en-US" sz="3900" dirty="0" err="1">
                <a:latin typeface="Calibri" panose="020F0502020204030204" pitchFamily="34" charset="0"/>
                <a:cs typeface="Calibri" panose="020F0502020204030204" pitchFamily="34" charset="0"/>
              </a:rPr>
              <a:t>Tìm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thêm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ví</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dụ</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về</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phản</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xạ</a:t>
            </a:r>
            <a:r>
              <a:rPr lang="vi-VN" sz="3900" dirty="0">
                <a:latin typeface="Calibri" panose="020F0502020204030204" pitchFamily="34" charset="0"/>
                <a:cs typeface="Calibri" panose="020F0502020204030204" pitchFamily="34" charset="0"/>
              </a:rPr>
              <a:t>?</a:t>
            </a:r>
            <a:endParaRPr lang="en-US" sz="3900" dirty="0">
              <a:latin typeface="Calibri" panose="020F0502020204030204" pitchFamily="34" charset="0"/>
              <a:cs typeface="Calibri" panose="020F0502020204030204" pitchFamily="34" charset="0"/>
            </a:endParaRPr>
          </a:p>
          <a:p>
            <a:pPr algn="just">
              <a:lnSpc>
                <a:spcPct val="135000"/>
              </a:lnSpc>
            </a:pPr>
            <a:r>
              <a:rPr lang="en-US" sz="3800" dirty="0">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Khi đứng trong một hội trường lớn có tường bao quanh và nói to thì sau đó ta sẽ nghe được tiếng nói của chính mình vọng lại</a:t>
            </a:r>
            <a:r>
              <a:rPr lang="en-US" sz="3800" dirty="0">
                <a:latin typeface="Calibri" panose="020F0502020204030204" pitchFamily="34" charset="0"/>
                <a:cs typeface="Calibri" panose="020F0502020204030204" pitchFamily="34" charset="0"/>
              </a:rPr>
              <a:t>.</a:t>
            </a:r>
            <a:endParaRPr lang="vi-VN"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4770280"/>
          </a:xfrm>
          <a:prstGeom prst="rect">
            <a:avLst/>
          </a:prstGeom>
          <a:noFill/>
        </p:spPr>
        <p:txBody>
          <a:bodyPr wrap="square" rtlCol="0">
            <a:spAutoFit/>
          </a:bodyPr>
          <a:lstStyle/>
          <a:p>
            <a:pPr algn="just">
              <a:lnSpc>
                <a:spcPct val="125000"/>
              </a:lnSpc>
              <a:spcAft>
                <a:spcPts val="2400"/>
              </a:spcAft>
            </a:pPr>
            <a:r>
              <a:rPr lang="en-US" sz="3900" b="1" dirty="0">
                <a:solidFill>
                  <a:srgbClr val="FF0000"/>
                </a:solidFill>
                <a:latin typeface="Calibri" panose="020F0502020204030204" pitchFamily="34" charset="0"/>
                <a:cs typeface="Calibri" panose="020F0502020204030204" pitchFamily="34" charset="0"/>
              </a:rPr>
              <a:t>CÂU HỎI: </a:t>
            </a:r>
            <a:r>
              <a:rPr lang="vi-VN" sz="3900" dirty="0">
                <a:latin typeface="Calibri" panose="020F0502020204030204" pitchFamily="34" charset="0"/>
                <a:cs typeface="Calibri" panose="020F0502020204030204" pitchFamily="34" charset="0"/>
              </a:rPr>
              <a:t>Tại sao trong phòng kín ta thường nghe thấy âm to hơn so với khi ta nghe chính âm đó ở ngoài trời?</a:t>
            </a:r>
            <a:endParaRPr lang="en-US" sz="3900" dirty="0">
              <a:latin typeface="Calibri" panose="020F0502020204030204" pitchFamily="34" charset="0"/>
              <a:cs typeface="Calibri" panose="020F0502020204030204" pitchFamily="34" charset="0"/>
            </a:endParaRPr>
          </a:p>
          <a:p>
            <a:pPr algn="just">
              <a:lnSpc>
                <a:spcPct val="125000"/>
              </a:lnSpc>
              <a:spcAft>
                <a:spcPts val="2400"/>
              </a:spcAft>
            </a:pPr>
            <a:r>
              <a:rPr lang="en-US" sz="3800" dirty="0">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Trong phòng nhỏ (hẹp) và kín, </a:t>
            </a:r>
            <a:r>
              <a:rPr lang="vi-VN" sz="3800" dirty="0">
                <a:solidFill>
                  <a:srgbClr val="0070C0"/>
                </a:solidFill>
                <a:latin typeface="Calibri" panose="020F0502020204030204" pitchFamily="34" charset="0"/>
                <a:cs typeface="Calibri" panose="020F0502020204030204" pitchFamily="34" charset="0"/>
              </a:rPr>
              <a:t>âm phát ra </a:t>
            </a:r>
            <a:r>
              <a:rPr lang="vi-VN" sz="3800" dirty="0">
                <a:latin typeface="Calibri" panose="020F0502020204030204" pitchFamily="34" charset="0"/>
                <a:cs typeface="Calibri" panose="020F0502020204030204" pitchFamily="34" charset="0"/>
              </a:rPr>
              <a:t>và </a:t>
            </a:r>
            <a:r>
              <a:rPr lang="vi-VN" sz="3800" dirty="0">
                <a:solidFill>
                  <a:srgbClr val="0070C0"/>
                </a:solidFill>
                <a:latin typeface="Calibri" panose="020F0502020204030204" pitchFamily="34" charset="0"/>
                <a:cs typeface="Calibri" panose="020F0502020204030204" pitchFamily="34" charset="0"/>
              </a:rPr>
              <a:t>âm phản xạ</a:t>
            </a:r>
            <a:r>
              <a:rPr lang="vi-VN"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truyền tới tai cùng lúc </a:t>
            </a:r>
            <a:r>
              <a:rPr lang="vi-VN" sz="3800" dirty="0">
                <a:latin typeface="Calibri" panose="020F0502020204030204" pitchFamily="34" charset="0"/>
                <a:cs typeface="Calibri" panose="020F0502020204030204" pitchFamily="34" charset="0"/>
              </a:rPr>
              <a:t>(trong thời gian ngắn hơn 1/15 giây)</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Vì</a:t>
            </a:r>
            <a:r>
              <a:rPr lang="en-US"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nghe được đồng thời </a:t>
            </a:r>
            <a:r>
              <a:rPr lang="vi-VN" sz="3800" dirty="0">
                <a:solidFill>
                  <a:srgbClr val="0070C0"/>
                </a:solidFill>
                <a:latin typeface="Calibri" panose="020F0502020204030204" pitchFamily="34" charset="0"/>
                <a:cs typeface="Calibri" panose="020F0502020204030204" pitchFamily="34" charset="0"/>
              </a:rPr>
              <a:t>âm phát ra</a:t>
            </a:r>
            <a:r>
              <a:rPr lang="en-US" sz="3800" dirty="0">
                <a:solidFill>
                  <a:srgbClr val="0070C0"/>
                </a:solidFill>
                <a:latin typeface="Calibri" panose="020F0502020204030204" pitchFamily="34" charset="0"/>
                <a:cs typeface="Calibri" panose="020F0502020204030204" pitchFamily="34" charset="0"/>
              </a:rPr>
              <a:t> </a:t>
            </a:r>
            <a:r>
              <a:rPr lang="en-US" sz="3800" dirty="0" err="1">
                <a:solidFill>
                  <a:srgbClr val="0070C0"/>
                </a:solidFill>
                <a:latin typeface="Calibri" panose="020F0502020204030204" pitchFamily="34" charset="0"/>
                <a:cs typeface="Calibri" panose="020F0502020204030204" pitchFamily="34" charset="0"/>
              </a:rPr>
              <a:t>trực</a:t>
            </a:r>
            <a:r>
              <a:rPr lang="en-US" sz="3800" dirty="0">
                <a:solidFill>
                  <a:srgbClr val="0070C0"/>
                </a:solidFill>
                <a:latin typeface="Calibri" panose="020F0502020204030204" pitchFamily="34" charset="0"/>
                <a:cs typeface="Calibri" panose="020F0502020204030204" pitchFamily="34" charset="0"/>
              </a:rPr>
              <a:t> </a:t>
            </a:r>
            <a:r>
              <a:rPr lang="en-US" sz="3800" dirty="0" err="1">
                <a:solidFill>
                  <a:srgbClr val="0070C0"/>
                </a:solidFill>
                <a:latin typeface="Calibri" panose="020F0502020204030204" pitchFamily="34" charset="0"/>
                <a:cs typeface="Calibri" panose="020F0502020204030204" pitchFamily="34" charset="0"/>
              </a:rPr>
              <a:t>tiếp</a:t>
            </a:r>
            <a:r>
              <a:rPr lang="vi-VN" sz="3800" dirty="0">
                <a:solidFill>
                  <a:srgbClr val="0070C0"/>
                </a:solidFill>
                <a:latin typeface="Calibri" panose="020F0502020204030204" pitchFamily="34" charset="0"/>
                <a:cs typeface="Calibri" panose="020F0502020204030204" pitchFamily="34" charset="0"/>
              </a:rPr>
              <a:t> </a:t>
            </a:r>
            <a:r>
              <a:rPr lang="vi-VN" sz="3800" dirty="0">
                <a:latin typeface="Calibri" panose="020F0502020204030204" pitchFamily="34" charset="0"/>
                <a:cs typeface="Calibri" panose="020F0502020204030204" pitchFamily="34" charset="0"/>
              </a:rPr>
              <a:t>và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nên </a:t>
            </a:r>
            <a:r>
              <a:rPr lang="en-US" sz="3800" dirty="0" err="1">
                <a:solidFill>
                  <a:srgbClr val="FF0000"/>
                </a:solidFill>
                <a:latin typeface="Calibri" panose="020F0502020204030204" pitchFamily="34" charset="0"/>
                <a:cs typeface="Calibri" panose="020F0502020204030204" pitchFamily="34" charset="0"/>
              </a:rPr>
              <a:t>âm</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nghe</a:t>
            </a:r>
            <a:r>
              <a:rPr lang="en-US" sz="3800" dirty="0">
                <a:solidFill>
                  <a:srgbClr val="FF0000"/>
                </a:solidFill>
                <a:latin typeface="Calibri" panose="020F0502020204030204" pitchFamily="34" charset="0"/>
                <a:cs typeface="Calibri" panose="020F0502020204030204" pitchFamily="34" charset="0"/>
              </a:rPr>
              <a:t> </a:t>
            </a:r>
            <a:r>
              <a:rPr lang="vi-VN" sz="3800" dirty="0">
                <a:solidFill>
                  <a:srgbClr val="FF0000"/>
                </a:solidFill>
                <a:latin typeface="Calibri" panose="020F0502020204030204" pitchFamily="34" charset="0"/>
                <a:cs typeface="Calibri" panose="020F0502020204030204" pitchFamily="34" charset="0"/>
              </a:rPr>
              <a:t>to</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và</a:t>
            </a:r>
            <a:r>
              <a:rPr lang="en-US" sz="3800" dirty="0">
                <a:solidFill>
                  <a:srgbClr val="FF0000"/>
                </a:solidFill>
                <a:latin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cs typeface="Calibri" panose="020F0502020204030204" pitchFamily="34" charset="0"/>
              </a:rPr>
              <a:t>rõ</a:t>
            </a:r>
            <a:r>
              <a:rPr lang="vi-VN" sz="3800" dirty="0">
                <a:solidFill>
                  <a:srgbClr val="FF0000"/>
                </a:solidFill>
                <a:latin typeface="Calibri" panose="020F0502020204030204" pitchFamily="34" charset="0"/>
                <a:cs typeface="Calibri" panose="020F0502020204030204" pitchFamily="34" charset="0"/>
              </a:rPr>
              <a:t> hơn</a:t>
            </a:r>
            <a:r>
              <a:rPr lang="vi-VN" sz="3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8691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393473"/>
            <a:ext cx="11278105" cy="3787832"/>
          </a:xfrm>
          <a:prstGeom prst="rect">
            <a:avLst/>
          </a:prstGeom>
          <a:noFill/>
        </p:spPr>
        <p:txBody>
          <a:bodyPr wrap="square" rtlCol="0">
            <a:spAutoFit/>
          </a:bodyPr>
          <a:lstStyle/>
          <a:p>
            <a:pPr algn="just">
              <a:lnSpc>
                <a:spcPct val="125000"/>
              </a:lnSpc>
            </a:pPr>
            <a:r>
              <a:rPr lang="en-US" sz="3900" b="1" dirty="0">
                <a:solidFill>
                  <a:srgbClr val="FF0000"/>
                </a:solidFill>
                <a:latin typeface="Calibri" panose="020F0502020204030204" pitchFamily="34" charset="0"/>
                <a:cs typeface="Calibri" panose="020F0502020204030204" pitchFamily="34" charset="0"/>
              </a:rPr>
              <a:t>CÂU HỎI: </a:t>
            </a:r>
            <a:r>
              <a:rPr lang="vi-VN" sz="3900" dirty="0">
                <a:latin typeface="Calibri" panose="020F0502020204030204" pitchFamily="34" charset="0"/>
                <a:cs typeface="Calibri" panose="020F0502020204030204" pitchFamily="34" charset="0"/>
              </a:rPr>
              <a:t>Khi </a:t>
            </a:r>
            <a:r>
              <a:rPr lang="vi-VN" sz="3900" dirty="0">
                <a:solidFill>
                  <a:srgbClr val="0070C0"/>
                </a:solidFill>
                <a:latin typeface="Calibri" panose="020F0502020204030204" pitchFamily="34" charset="0"/>
                <a:cs typeface="Calibri" panose="020F0502020204030204" pitchFamily="34" charset="0"/>
              </a:rPr>
              <a:t>nói to trong phòng rất lớn </a:t>
            </a:r>
            <a:r>
              <a:rPr lang="vi-VN" sz="3900" dirty="0">
                <a:latin typeface="Calibri" panose="020F0502020204030204" pitchFamily="34" charset="0"/>
                <a:cs typeface="Calibri" panose="020F0502020204030204" pitchFamily="34" charset="0"/>
              </a:rPr>
              <a:t>thì </a:t>
            </a:r>
            <a:r>
              <a:rPr lang="vi-VN" sz="3900" dirty="0">
                <a:solidFill>
                  <a:srgbClr val="00B050"/>
                </a:solidFill>
                <a:latin typeface="Calibri" panose="020F0502020204030204" pitchFamily="34" charset="0"/>
                <a:cs typeface="Calibri" panose="020F0502020204030204" pitchFamily="34" charset="0"/>
              </a:rPr>
              <a:t>nghe được tiếng vang</a:t>
            </a:r>
            <a:r>
              <a:rPr lang="vi-VN" sz="3900" dirty="0">
                <a:latin typeface="Calibri" panose="020F0502020204030204" pitchFamily="34" charset="0"/>
                <a:cs typeface="Calibri" panose="020F0502020204030204" pitchFamily="34" charset="0"/>
              </a:rPr>
              <a:t>. Nhưng </a:t>
            </a:r>
            <a:r>
              <a:rPr lang="vi-VN" sz="3900" dirty="0">
                <a:solidFill>
                  <a:srgbClr val="0070C0"/>
                </a:solidFill>
                <a:latin typeface="Calibri" panose="020F0502020204030204" pitchFamily="34" charset="0"/>
                <a:cs typeface="Calibri" panose="020F0502020204030204" pitchFamily="34" charset="0"/>
              </a:rPr>
              <a:t>nói to như vậy trong phòng nhỏ </a:t>
            </a:r>
            <a:r>
              <a:rPr lang="vi-VN" sz="3900" dirty="0">
                <a:latin typeface="Calibri" panose="020F0502020204030204" pitchFamily="34" charset="0"/>
                <a:cs typeface="Calibri" panose="020F0502020204030204" pitchFamily="34" charset="0"/>
              </a:rPr>
              <a:t>thì lại </a:t>
            </a:r>
            <a:r>
              <a:rPr lang="vi-VN" sz="3900" dirty="0">
                <a:solidFill>
                  <a:srgbClr val="00B050"/>
                </a:solidFill>
                <a:latin typeface="Calibri" panose="020F0502020204030204" pitchFamily="34" charset="0"/>
                <a:cs typeface="Calibri" panose="020F0502020204030204" pitchFamily="34" charset="0"/>
              </a:rPr>
              <a:t>không nghe được tiếng vang</a:t>
            </a:r>
            <a:r>
              <a:rPr lang="vi-VN" sz="3900" dirty="0">
                <a:latin typeface="Calibri" panose="020F0502020204030204" pitchFamily="34" charset="0"/>
                <a:cs typeface="Calibri" panose="020F0502020204030204" pitchFamily="34" charset="0"/>
              </a:rPr>
              <a:t>.</a:t>
            </a:r>
            <a:r>
              <a:rPr lang="en-US" sz="3900" dirty="0">
                <a:latin typeface="Calibri" panose="020F0502020204030204" pitchFamily="34" charset="0"/>
                <a:cs typeface="Calibri" panose="020F0502020204030204" pitchFamily="34" charset="0"/>
              </a:rPr>
              <a:t> </a:t>
            </a:r>
          </a:p>
          <a:p>
            <a:pPr algn="just">
              <a:lnSpc>
                <a:spcPct val="125000"/>
              </a:lnSpc>
            </a:pPr>
            <a:r>
              <a:rPr lang="en-US" sz="3900" dirty="0" err="1">
                <a:latin typeface="Calibri" panose="020F0502020204030204" pitchFamily="34" charset="0"/>
                <a:cs typeface="Calibri" panose="020F0502020204030204" pitchFamily="34" charset="0"/>
              </a:rPr>
              <a:t>Trong</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trường</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hợp</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nào</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có</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âm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phản</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xạ</a:t>
            </a:r>
            <a:r>
              <a:rPr lang="en-US" sz="3900" dirty="0">
                <a:latin typeface="Calibri" panose="020F0502020204030204" pitchFamily="34" charset="0"/>
                <a:cs typeface="Calibri" panose="020F0502020204030204" pitchFamily="34" charset="0"/>
              </a:rPr>
              <a:t>. </a:t>
            </a:r>
          </a:p>
          <a:p>
            <a:pPr algn="just">
              <a:lnSpc>
                <a:spcPct val="125000"/>
              </a:lnSpc>
            </a:pPr>
            <a:r>
              <a:rPr lang="en-US" sz="3900" dirty="0" err="1">
                <a:latin typeface="Calibri" panose="020F0502020204030204" pitchFamily="34" charset="0"/>
                <a:cs typeface="Calibri" panose="020F0502020204030204" pitchFamily="34" charset="0"/>
              </a:rPr>
              <a:t>Em</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hãy</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giải</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thích</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vì</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sao</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lại</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có</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sự</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khác</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nhau</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như</a:t>
            </a:r>
            <a:r>
              <a:rPr lang="en-US" sz="3900" dirty="0">
                <a:latin typeface="Calibri" panose="020F0502020204030204" pitchFamily="34" charset="0"/>
                <a:cs typeface="Calibri" panose="020F0502020204030204" pitchFamily="34" charset="0"/>
              </a:rPr>
              <a:t> </a:t>
            </a:r>
            <a:r>
              <a:rPr lang="en-US" sz="3900" dirty="0" err="1">
                <a:latin typeface="Calibri" panose="020F0502020204030204" pitchFamily="34" charset="0"/>
                <a:cs typeface="Calibri" panose="020F0502020204030204" pitchFamily="34" charset="0"/>
              </a:rPr>
              <a:t>vậy</a:t>
            </a:r>
            <a:r>
              <a:rPr lang="en-US" sz="3900" dirty="0">
                <a:latin typeface="Calibri" panose="020F0502020204030204" pitchFamily="34" charset="0"/>
                <a:cs typeface="Calibri" panose="020F0502020204030204" pitchFamily="34" charset="0"/>
              </a:rPr>
              <a:t>?</a:t>
            </a:r>
            <a:endParaRPr lang="vi-VN" sz="3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1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62274" y="1452020"/>
            <a:ext cx="11654423" cy="4925579"/>
          </a:xfrm>
          <a:prstGeom prst="rect">
            <a:avLst/>
          </a:prstGeom>
          <a:noFill/>
        </p:spPr>
        <p:txBody>
          <a:bodyPr wrap="square" rtlCol="0">
            <a:spAutoFit/>
          </a:bodyPr>
          <a:lstStyle/>
          <a:p>
            <a:pPr algn="just">
              <a:lnSpc>
                <a:spcPct val="125000"/>
              </a:lnSpc>
              <a:spcAft>
                <a:spcPts val="2400"/>
              </a:spcAft>
            </a:pPr>
            <a:r>
              <a:rPr lang="en-US" sz="3700" b="1" dirty="0">
                <a:solidFill>
                  <a:srgbClr val="FF0000"/>
                </a:solidFill>
                <a:latin typeface="Calibri" panose="020F0502020204030204" pitchFamily="34" charset="0"/>
                <a:cs typeface="Calibri" panose="020F0502020204030204" pitchFamily="34" charset="0"/>
              </a:rPr>
              <a:t>TRẢ LỜI: </a:t>
            </a:r>
          </a:p>
          <a:p>
            <a:pPr algn="just">
              <a:lnSpc>
                <a:spcPct val="125000"/>
              </a:lnSpc>
              <a:spcAft>
                <a:spcPts val="2400"/>
              </a:spcAft>
            </a:pPr>
            <a:r>
              <a:rPr lang="en-US" sz="3700" dirty="0">
                <a:latin typeface="Calibri" panose="020F0502020204030204" pitchFamily="34" charset="0"/>
                <a:cs typeface="Calibri" panose="020F0502020204030204" pitchFamily="34" charset="0"/>
              </a:rPr>
              <a:t>- </a:t>
            </a:r>
            <a:r>
              <a:rPr lang="vi-VN" sz="3700" dirty="0">
                <a:latin typeface="Calibri" panose="020F0502020204030204" pitchFamily="34" charset="0"/>
                <a:cs typeface="Calibri" panose="020F0502020204030204" pitchFamily="34" charset="0"/>
              </a:rPr>
              <a:t>Trong </a:t>
            </a:r>
            <a:r>
              <a:rPr lang="vi-VN" sz="3700" dirty="0">
                <a:solidFill>
                  <a:srgbClr val="0070C0"/>
                </a:solidFill>
                <a:latin typeface="Calibri" panose="020F0502020204030204" pitchFamily="34" charset="0"/>
                <a:cs typeface="Calibri" panose="020F0502020204030204" pitchFamily="34" charset="0"/>
              </a:rPr>
              <a:t>cả hai phòng đều có âm phản xạ</a:t>
            </a:r>
            <a:r>
              <a:rPr lang="vi-VN" sz="3700" dirty="0">
                <a:latin typeface="Calibri" panose="020F0502020204030204" pitchFamily="34" charset="0"/>
                <a:cs typeface="Calibri" panose="020F0502020204030204" pitchFamily="34" charset="0"/>
              </a:rPr>
              <a:t>. </a:t>
            </a:r>
            <a:endParaRPr lang="en-US" sz="3700" dirty="0">
              <a:latin typeface="Calibri" panose="020F0502020204030204" pitchFamily="34" charset="0"/>
              <a:cs typeface="Calibri" panose="020F0502020204030204" pitchFamily="34" charset="0"/>
            </a:endParaRPr>
          </a:p>
          <a:p>
            <a:pPr algn="just">
              <a:lnSpc>
                <a:spcPct val="125000"/>
              </a:lnSpc>
              <a:spcAft>
                <a:spcPts val="2400"/>
              </a:spcAft>
            </a:pPr>
            <a:r>
              <a:rPr lang="en-US" sz="3700" dirty="0">
                <a:latin typeface="Calibri" panose="020F0502020204030204" pitchFamily="34" charset="0"/>
                <a:cs typeface="Calibri" panose="020F0502020204030204" pitchFamily="34" charset="0"/>
              </a:rPr>
              <a:t>- </a:t>
            </a:r>
            <a:r>
              <a:rPr lang="vi-VN" sz="3700" dirty="0">
                <a:latin typeface="Calibri" panose="020F0502020204030204" pitchFamily="34" charset="0"/>
                <a:cs typeface="Calibri" panose="020F0502020204030204" pitchFamily="34" charset="0"/>
              </a:rPr>
              <a:t>Khi nói </a:t>
            </a:r>
            <a:r>
              <a:rPr lang="vi-VN" sz="3700" dirty="0">
                <a:solidFill>
                  <a:srgbClr val="00B050"/>
                </a:solidFill>
                <a:latin typeface="Calibri" panose="020F0502020204030204" pitchFamily="34" charset="0"/>
                <a:cs typeface="Calibri" panose="020F0502020204030204" pitchFamily="34" charset="0"/>
              </a:rPr>
              <a:t>trong phòng nhỏ</a:t>
            </a:r>
            <a:r>
              <a:rPr lang="vi-VN" sz="3700" dirty="0">
                <a:latin typeface="Calibri" panose="020F0502020204030204" pitchFamily="34" charset="0"/>
                <a:cs typeface="Calibri" panose="020F0502020204030204" pitchFamily="34" charset="0"/>
              </a:rPr>
              <a:t>, mặc dù vẫn có âm phản xạ từ tường phòng đến tai nhưng</a:t>
            </a:r>
            <a:r>
              <a:rPr lang="en-US" sz="3700" dirty="0">
                <a:latin typeface="Calibri" panose="020F0502020204030204" pitchFamily="34" charset="0"/>
                <a:cs typeface="Calibri" panose="020F0502020204030204" pitchFamily="34" charset="0"/>
              </a:rPr>
              <a:t> ta</a:t>
            </a:r>
            <a:r>
              <a:rPr lang="vi-VN" sz="3700" dirty="0">
                <a:latin typeface="Calibri" panose="020F0502020204030204" pitchFamily="34" charset="0"/>
                <a:cs typeface="Calibri" panose="020F0502020204030204" pitchFamily="34" charset="0"/>
              </a:rPr>
              <a:t> không nghe được tiếng vang vì </a:t>
            </a:r>
            <a:r>
              <a:rPr lang="vi-VN" sz="3700" dirty="0">
                <a:solidFill>
                  <a:srgbClr val="0070C0"/>
                </a:solidFill>
                <a:latin typeface="Calibri" panose="020F0502020204030204" pitchFamily="34" charset="0"/>
                <a:cs typeface="Calibri" panose="020F0502020204030204" pitchFamily="34" charset="0"/>
              </a:rPr>
              <a:t>âm phản xạ </a:t>
            </a:r>
            <a:r>
              <a:rPr lang="vi-VN" sz="3700" dirty="0">
                <a:latin typeface="Calibri" panose="020F0502020204030204" pitchFamily="34" charset="0"/>
                <a:cs typeface="Calibri" panose="020F0502020204030204" pitchFamily="34" charset="0"/>
              </a:rPr>
              <a:t>từ tường phòng và </a:t>
            </a:r>
            <a:r>
              <a:rPr lang="vi-VN" sz="3700" dirty="0">
                <a:solidFill>
                  <a:srgbClr val="0070C0"/>
                </a:solidFill>
                <a:latin typeface="Calibri" panose="020F0502020204030204" pitchFamily="34" charset="0"/>
                <a:cs typeface="Calibri" panose="020F0502020204030204" pitchFamily="34" charset="0"/>
              </a:rPr>
              <a:t>âm nói ra </a:t>
            </a:r>
            <a:r>
              <a:rPr lang="vi-VN" sz="3700" dirty="0">
                <a:solidFill>
                  <a:srgbClr val="00B050"/>
                </a:solidFill>
                <a:latin typeface="Calibri" panose="020F0502020204030204" pitchFamily="34" charset="0"/>
                <a:cs typeface="Calibri" panose="020F0502020204030204" pitchFamily="34" charset="0"/>
              </a:rPr>
              <a:t>đến tai gần như cùng một lúc</a:t>
            </a:r>
            <a:r>
              <a:rPr lang="en-US" sz="3700" dirty="0">
                <a:latin typeface="Calibri" panose="020F0502020204030204" pitchFamily="34" charset="0"/>
                <a:cs typeface="Calibri" panose="020F0502020204030204" pitchFamily="34" charset="0"/>
              </a:rPr>
              <a:t>.(</a:t>
            </a:r>
            <a:r>
              <a:rPr lang="en-US" sz="3700" dirty="0" err="1">
                <a:latin typeface="Calibri" panose="020F0502020204030204" pitchFamily="34" charset="0"/>
                <a:cs typeface="Calibri" panose="020F0502020204030204" pitchFamily="34" charset="0"/>
              </a:rPr>
              <a:t>ngắn</a:t>
            </a:r>
            <a:r>
              <a:rPr lang="en-US" sz="3700" dirty="0">
                <a:latin typeface="Calibri" panose="020F0502020204030204" pitchFamily="34" charset="0"/>
                <a:cs typeface="Calibri" panose="020F0502020204030204" pitchFamily="34" charset="0"/>
              </a:rPr>
              <a:t> </a:t>
            </a:r>
            <a:r>
              <a:rPr lang="en-US" sz="3700" dirty="0" err="1">
                <a:latin typeface="Calibri" panose="020F0502020204030204" pitchFamily="34" charset="0"/>
                <a:cs typeface="Calibri" panose="020F0502020204030204" pitchFamily="34" charset="0"/>
              </a:rPr>
              <a:t>hơn</a:t>
            </a:r>
            <a:r>
              <a:rPr lang="en-US" sz="3700" dirty="0">
                <a:latin typeface="Calibri" panose="020F0502020204030204" pitchFamily="34" charset="0"/>
                <a:cs typeface="Calibri" panose="020F0502020204030204" pitchFamily="34" charset="0"/>
              </a:rPr>
              <a:t> 1/15 </a:t>
            </a:r>
            <a:r>
              <a:rPr lang="en-US" sz="3700" dirty="0" err="1">
                <a:latin typeface="Calibri" panose="020F0502020204030204" pitchFamily="34" charset="0"/>
                <a:cs typeface="Calibri" panose="020F0502020204030204" pitchFamily="34" charset="0"/>
              </a:rPr>
              <a:t>giây</a:t>
            </a:r>
            <a:r>
              <a:rPr lang="en-US" sz="3700" dirty="0">
                <a:latin typeface="Calibri" panose="020F0502020204030204" pitchFamily="34" charset="0"/>
                <a:cs typeface="Calibri" panose="020F0502020204030204" pitchFamily="34" charset="0"/>
              </a:rPr>
              <a:t>)</a:t>
            </a:r>
            <a:endParaRPr lang="vi-VN" sz="3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23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86327" y="1220079"/>
            <a:ext cx="11619345" cy="2062296"/>
          </a:xfrm>
          <a:prstGeom prst="rect">
            <a:avLst/>
          </a:prstGeom>
          <a:noFill/>
        </p:spPr>
        <p:txBody>
          <a:bodyPr wrap="square" rtlCol="0">
            <a:spAutoFit/>
          </a:bodyPr>
          <a:lstStyle/>
          <a:p>
            <a:pPr algn="just">
              <a:lnSpc>
                <a:spcPct val="125000"/>
              </a:lnSpc>
            </a:pPr>
            <a:r>
              <a:rPr lang="en-US" sz="3450" b="1" dirty="0">
                <a:solidFill>
                  <a:srgbClr val="FF0000"/>
                </a:solidFill>
                <a:latin typeface="Calibri" panose="020F0502020204030204" pitchFamily="34" charset="0"/>
                <a:cs typeface="Calibri" panose="020F0502020204030204" pitchFamily="34" charset="0"/>
              </a:rPr>
              <a:t>CÂU HỎI: </a:t>
            </a:r>
            <a:r>
              <a:rPr lang="vi-VN" sz="3450" dirty="0">
                <a:latin typeface="Calibri" panose="020F0502020204030204" pitchFamily="34" charset="0"/>
                <a:cs typeface="Calibri" panose="020F0502020204030204" pitchFamily="34" charset="0"/>
              </a:rPr>
              <a:t>Người ta thường ứng dụng sự phản xạ của sóng âm có tần số rất lớn (hơn 20000 Hz) để xác định độ sâu của biển. </a:t>
            </a:r>
            <a:r>
              <a:rPr lang="en-US" sz="3450" dirty="0" err="1">
                <a:latin typeface="Calibri" panose="020F0502020204030204" pitchFamily="34" charset="0"/>
                <a:cs typeface="Calibri" panose="020F0502020204030204" pitchFamily="34" charset="0"/>
              </a:rPr>
              <a:t>Em</a:t>
            </a:r>
            <a:r>
              <a:rPr lang="en-US" sz="3450" dirty="0">
                <a:latin typeface="Calibri" panose="020F0502020204030204" pitchFamily="34" charset="0"/>
                <a:cs typeface="Calibri" panose="020F0502020204030204" pitchFamily="34" charset="0"/>
              </a:rPr>
              <a:t> h</a:t>
            </a:r>
            <a:r>
              <a:rPr lang="vi-VN" sz="3450" dirty="0">
                <a:latin typeface="Calibri" panose="020F0502020204030204" pitchFamily="34" charset="0"/>
                <a:cs typeface="Calibri" panose="020F0502020204030204" pitchFamily="34" charset="0"/>
              </a:rPr>
              <a:t>ãy sử dụng </a:t>
            </a:r>
            <a:r>
              <a:rPr lang="en-US" sz="3450" dirty="0" err="1">
                <a:latin typeface="Calibri" panose="020F0502020204030204" pitchFamily="34" charset="0"/>
                <a:cs typeface="Calibri" panose="020F0502020204030204" pitchFamily="34" charset="0"/>
              </a:rPr>
              <a:t>hình</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mô</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tả</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bên</a:t>
            </a:r>
            <a:r>
              <a:rPr lang="en-US" sz="3450" dirty="0">
                <a:latin typeface="Calibri" panose="020F0502020204030204" pitchFamily="34" charset="0"/>
                <a:cs typeface="Calibri" panose="020F0502020204030204" pitchFamily="34" charset="0"/>
              </a:rPr>
              <a:t> </a:t>
            </a:r>
            <a:r>
              <a:rPr lang="en-US" sz="3450" dirty="0" err="1">
                <a:latin typeface="Calibri" panose="020F0502020204030204" pitchFamily="34" charset="0"/>
                <a:cs typeface="Calibri" panose="020F0502020204030204" pitchFamily="34" charset="0"/>
              </a:rPr>
              <a:t>dưới</a:t>
            </a:r>
            <a:r>
              <a:rPr lang="en-US" sz="3450" dirty="0">
                <a:latin typeface="Calibri" panose="020F0502020204030204" pitchFamily="34" charset="0"/>
                <a:cs typeface="Calibri" panose="020F0502020204030204" pitchFamily="34" charset="0"/>
              </a:rPr>
              <a:t> </a:t>
            </a:r>
            <a:r>
              <a:rPr lang="vi-VN" sz="3450" dirty="0">
                <a:latin typeface="Calibri" panose="020F0502020204030204" pitchFamily="34" charset="0"/>
                <a:cs typeface="Calibri" panose="020F0502020204030204" pitchFamily="34" charset="0"/>
              </a:rPr>
              <a:t>để giải thích ứng dụng này</a:t>
            </a:r>
            <a:r>
              <a:rPr lang="en-US" sz="3450" dirty="0">
                <a:latin typeface="Calibri" panose="020F0502020204030204" pitchFamily="34" charset="0"/>
                <a:cs typeface="Calibri" panose="020F0502020204030204" pitchFamily="34" charset="0"/>
              </a:rPr>
              <a:t>?</a:t>
            </a:r>
            <a:endParaRPr lang="vi-VN" sz="3450" dirty="0">
              <a:latin typeface="Calibri" panose="020F0502020204030204" pitchFamily="34" charset="0"/>
              <a:cs typeface="Calibri" panose="020F0502020204030204" pitchFamily="34" charset="0"/>
            </a:endParaRPr>
          </a:p>
        </p:txBody>
      </p:sp>
      <p:pic>
        <p:nvPicPr>
          <p:cNvPr id="819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42" y="3429000"/>
            <a:ext cx="5738681" cy="314479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4433" b="4914"/>
          <a:stretch/>
        </p:blipFill>
        <p:spPr bwMode="auto">
          <a:xfrm>
            <a:off x="521809" y="3428998"/>
            <a:ext cx="5108019" cy="314479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5">
            <a:extLst>
              <a:ext uri="{FF2B5EF4-FFF2-40B4-BE49-F238E27FC236}">
                <a16:creationId xmlns:a16="http://schemas.microsoft.com/office/drawing/2014/main" id="{E5263C30-ADC8-8E61-126D-F890B7579A71}"/>
              </a:ext>
            </a:extLst>
          </p:cNvPr>
          <p:cNvSpPr>
            <a:spLocks noChangeShapeType="1"/>
          </p:cNvSpPr>
          <p:nvPr/>
        </p:nvSpPr>
        <p:spPr bwMode="auto">
          <a:xfrm flipH="1">
            <a:off x="2620651" y="4866779"/>
            <a:ext cx="2667" cy="1448014"/>
          </a:xfrm>
          <a:prstGeom prst="line">
            <a:avLst/>
          </a:prstGeom>
          <a:noFill/>
          <a:ln w="127000" cmpd="sng">
            <a:solidFill>
              <a:srgbClr val="0000FF"/>
            </a:solidFill>
            <a:prstDash val="sysDot"/>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C5CDD1A8-74DE-9CE7-5B66-F266EC98F22B}"/>
              </a:ext>
            </a:extLst>
          </p:cNvPr>
          <p:cNvSpPr>
            <a:spLocks noChangeShapeType="1"/>
          </p:cNvSpPr>
          <p:nvPr/>
        </p:nvSpPr>
        <p:spPr bwMode="auto">
          <a:xfrm flipV="1">
            <a:off x="3370703" y="4866779"/>
            <a:ext cx="356975" cy="1448014"/>
          </a:xfrm>
          <a:prstGeom prst="line">
            <a:avLst/>
          </a:prstGeom>
          <a:noFill/>
          <a:ln w="1270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17" name="Rectangle 16">
            <a:extLst>
              <a:ext uri="{FF2B5EF4-FFF2-40B4-BE49-F238E27FC236}">
                <a16:creationId xmlns:a16="http://schemas.microsoft.com/office/drawing/2014/main" id="{DDBF0174-05ED-7C19-18F0-7124EB0F686E}"/>
              </a:ext>
            </a:extLst>
          </p:cNvPr>
          <p:cNvSpPr/>
          <p:nvPr/>
        </p:nvSpPr>
        <p:spPr>
          <a:xfrm rot="16200000">
            <a:off x="1272102" y="5399393"/>
            <a:ext cx="1923539" cy="477054"/>
          </a:xfrm>
          <a:prstGeom prst="rect">
            <a:avLst/>
          </a:prstGeom>
          <a:noFill/>
        </p:spPr>
        <p:txBody>
          <a:bodyPr wrap="none" lIns="91440" tIns="45720" rIns="91440" bIns="45720">
            <a:spAutoFit/>
          </a:bodyPr>
          <a:lstStyle/>
          <a:p>
            <a:pPr algn="ctr"/>
            <a:r>
              <a:rPr lang="en-US" sz="2500" b="1" dirty="0" err="1">
                <a:ln w="0"/>
                <a:solidFill>
                  <a:srgbClr val="0000FF"/>
                </a:solidFill>
              </a:rPr>
              <a:t>Â</a:t>
            </a:r>
            <a:r>
              <a:rPr lang="en-US" sz="2500" b="1" dirty="0" err="1">
                <a:ln w="0"/>
                <a:solidFill>
                  <a:srgbClr val="0000FF"/>
                </a:solidFill>
                <a:effectLst/>
              </a:rPr>
              <a:t>m</a:t>
            </a:r>
            <a:r>
              <a:rPr lang="en-US" sz="2500" b="1" dirty="0">
                <a:ln w="0"/>
                <a:solidFill>
                  <a:srgbClr val="0000FF"/>
                </a:solidFill>
                <a:effectLst/>
              </a:rPr>
              <a:t> </a:t>
            </a:r>
            <a:r>
              <a:rPr lang="en-US" sz="2500" b="1" dirty="0" err="1">
                <a:ln w="0"/>
                <a:solidFill>
                  <a:srgbClr val="0000FF"/>
                </a:solidFill>
                <a:effectLst/>
              </a:rPr>
              <a:t>truyền</a:t>
            </a:r>
            <a:r>
              <a:rPr lang="en-US" sz="2500" b="1" dirty="0">
                <a:ln w="0"/>
                <a:solidFill>
                  <a:srgbClr val="0000FF"/>
                </a:solidFill>
                <a:effectLst/>
              </a:rPr>
              <a:t> </a:t>
            </a:r>
            <a:r>
              <a:rPr lang="en-US" sz="2500" b="1" dirty="0" err="1">
                <a:ln w="0"/>
                <a:solidFill>
                  <a:srgbClr val="0000FF"/>
                </a:solidFill>
                <a:effectLst/>
              </a:rPr>
              <a:t>đi</a:t>
            </a:r>
            <a:endParaRPr lang="en-US" sz="2500" b="1" dirty="0">
              <a:ln w="0"/>
              <a:solidFill>
                <a:srgbClr val="0000FF"/>
              </a:solidFill>
              <a:effectLst/>
            </a:endParaRPr>
          </a:p>
        </p:txBody>
      </p:sp>
      <p:sp>
        <p:nvSpPr>
          <p:cNvPr id="18" name="Rectangle 17">
            <a:extLst>
              <a:ext uri="{FF2B5EF4-FFF2-40B4-BE49-F238E27FC236}">
                <a16:creationId xmlns:a16="http://schemas.microsoft.com/office/drawing/2014/main" id="{1DE19C82-82F6-B4EB-BDD6-EB4D7A4E57B5}"/>
              </a:ext>
            </a:extLst>
          </p:cNvPr>
          <p:cNvSpPr/>
          <p:nvPr/>
        </p:nvSpPr>
        <p:spPr>
          <a:xfrm rot="16856487">
            <a:off x="3117295" y="5520157"/>
            <a:ext cx="1758623" cy="477054"/>
          </a:xfrm>
          <a:prstGeom prst="rect">
            <a:avLst/>
          </a:prstGeom>
          <a:noFill/>
        </p:spPr>
        <p:txBody>
          <a:bodyPr wrap="none" lIns="91440" tIns="45720" rIns="91440" bIns="45720">
            <a:spAutoFit/>
          </a:bodyPr>
          <a:lstStyle/>
          <a:p>
            <a:pPr algn="ctr"/>
            <a:r>
              <a:rPr lang="en-US" sz="2500" b="1" dirty="0" err="1">
                <a:ln w="0"/>
                <a:solidFill>
                  <a:srgbClr val="C00000"/>
                </a:solidFill>
              </a:rPr>
              <a:t>Âm</a:t>
            </a:r>
            <a:r>
              <a:rPr lang="en-US" sz="2500" b="1" dirty="0">
                <a:ln w="0"/>
                <a:solidFill>
                  <a:srgbClr val="C00000"/>
                </a:solidFill>
              </a:rPr>
              <a:t> </a:t>
            </a:r>
            <a:r>
              <a:rPr lang="en-US" sz="2500" b="1" dirty="0" err="1">
                <a:ln w="0"/>
                <a:solidFill>
                  <a:srgbClr val="C00000"/>
                </a:solidFill>
              </a:rPr>
              <a:t>phản</a:t>
            </a:r>
            <a:r>
              <a:rPr lang="en-US" sz="2500" b="1" dirty="0">
                <a:ln w="0"/>
                <a:solidFill>
                  <a:srgbClr val="C00000"/>
                </a:solidFill>
              </a:rPr>
              <a:t> </a:t>
            </a:r>
            <a:r>
              <a:rPr lang="en-US" sz="2500" b="1" dirty="0" err="1">
                <a:ln w="0"/>
                <a:solidFill>
                  <a:srgbClr val="C00000"/>
                </a:solidFill>
              </a:rPr>
              <a:t>xạ</a:t>
            </a:r>
            <a:endParaRPr lang="en-US" sz="2500" b="1" dirty="0">
              <a:ln w="0"/>
              <a:solidFill>
                <a:srgbClr val="C00000"/>
              </a:solidFill>
              <a:effectLst/>
            </a:endParaRPr>
          </a:p>
        </p:txBody>
      </p:sp>
    </p:spTree>
    <p:extLst>
      <p:ext uri="{BB962C8B-B14F-4D97-AF65-F5344CB8AC3E}">
        <p14:creationId xmlns:p14="http://schemas.microsoft.com/office/powerpoint/2010/main" val="17551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repeatCount="indefinite"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repeatCount="indefinite"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barn(inVertical)">
                                      <p:cBhvr>
                                        <p:cTn id="3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286327" y="1282935"/>
            <a:ext cx="6161607" cy="5300554"/>
          </a:xfrm>
          <a:prstGeom prst="rect">
            <a:avLst/>
          </a:prstGeom>
          <a:noFill/>
        </p:spPr>
        <p:txBody>
          <a:bodyPr wrap="square" rtlCol="0">
            <a:spAutoFit/>
          </a:bodyPr>
          <a:lstStyle/>
          <a:p>
            <a:pPr algn="just">
              <a:lnSpc>
                <a:spcPct val="120000"/>
              </a:lnSpc>
            </a:pPr>
            <a:r>
              <a:rPr lang="vi-VN" sz="3450" dirty="0">
                <a:latin typeface="Calibri" panose="020F0502020204030204" pitchFamily="34" charset="0"/>
                <a:cs typeface="Calibri" panose="020F0502020204030204" pitchFamily="34" charset="0"/>
              </a:rPr>
              <a:t>Sóng âm được phát ra từ thiết bị phát đặt trên tàu, khi gặp đáy biển sẽ phản xạ lại và được thu vào máy. </a:t>
            </a:r>
            <a:endParaRPr lang="en-US" sz="3450" dirty="0">
              <a:latin typeface="Calibri" panose="020F0502020204030204" pitchFamily="34" charset="0"/>
              <a:cs typeface="Calibri" panose="020F0502020204030204" pitchFamily="34" charset="0"/>
            </a:endParaRPr>
          </a:p>
          <a:p>
            <a:pPr algn="just">
              <a:lnSpc>
                <a:spcPct val="120000"/>
              </a:lnSpc>
              <a:spcBef>
                <a:spcPts val="1200"/>
              </a:spcBef>
            </a:pPr>
            <a:r>
              <a:rPr lang="en-US" sz="3450" dirty="0" err="1">
                <a:latin typeface="Calibri" panose="020F0502020204030204" pitchFamily="34" charset="0"/>
                <a:cs typeface="Calibri" panose="020F0502020204030204" pitchFamily="34" charset="0"/>
              </a:rPr>
              <a:t>Người</a:t>
            </a:r>
            <a:r>
              <a:rPr lang="en-US" sz="3450" dirty="0">
                <a:latin typeface="Calibri" panose="020F0502020204030204" pitchFamily="34" charset="0"/>
                <a:cs typeface="Calibri" panose="020F0502020204030204" pitchFamily="34" charset="0"/>
              </a:rPr>
              <a:t> t</a:t>
            </a:r>
            <a:r>
              <a:rPr lang="vi-VN" sz="3450" dirty="0">
                <a:latin typeface="Calibri" panose="020F0502020204030204" pitchFamily="34" charset="0"/>
                <a:cs typeface="Calibri" panose="020F0502020204030204" pitchFamily="34" charset="0"/>
              </a:rPr>
              <a:t>a sẽ đo </a:t>
            </a:r>
            <a:r>
              <a:rPr lang="vi-VN" sz="3450" b="1" dirty="0">
                <a:solidFill>
                  <a:srgbClr val="0070C0"/>
                </a:solidFill>
                <a:latin typeface="Calibri" panose="020F0502020204030204" pitchFamily="34" charset="0"/>
                <a:cs typeface="Calibri" panose="020F0502020204030204" pitchFamily="34" charset="0"/>
              </a:rPr>
              <a:t>thời gian âm truyền trong nước</a:t>
            </a:r>
            <a:r>
              <a:rPr lang="vi-VN" sz="3450" dirty="0">
                <a:latin typeface="Calibri" panose="020F0502020204030204" pitchFamily="34" charset="0"/>
                <a:cs typeface="Calibri" panose="020F0502020204030204" pitchFamily="34" charset="0"/>
              </a:rPr>
              <a:t>, biết vận tốc truyền âm trong nước ta có thể xác định được độ sâu của biển.</a:t>
            </a:r>
          </a:p>
        </p:txBody>
      </p:sp>
      <p:pic>
        <p:nvPicPr>
          <p:cNvPr id="8196"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4433" b="4914"/>
          <a:stretch/>
        </p:blipFill>
        <p:spPr bwMode="auto">
          <a:xfrm>
            <a:off x="6797654" y="1996123"/>
            <a:ext cx="5108019" cy="3144797"/>
          </a:xfrm>
          <a:prstGeom prst="rect">
            <a:avLst/>
          </a:prstGeom>
          <a:noFill/>
          <a:extLst>
            <a:ext uri="{909E8E84-426E-40DD-AFC4-6F175D3DCCD1}">
              <a14:hiddenFill xmlns:a14="http://schemas.microsoft.com/office/drawing/2010/main">
                <a:solidFill>
                  <a:srgbClr val="FFFFFF"/>
                </a:solidFill>
              </a14:hiddenFill>
            </a:ext>
          </a:extLst>
        </p:spPr>
      </p:pic>
      <p:sp>
        <p:nvSpPr>
          <p:cNvPr id="11" name="Line 15">
            <a:extLst>
              <a:ext uri="{FF2B5EF4-FFF2-40B4-BE49-F238E27FC236}">
                <a16:creationId xmlns:a16="http://schemas.microsoft.com/office/drawing/2014/main" id="{E5263C30-ADC8-8E61-126D-F890B7579A71}"/>
              </a:ext>
            </a:extLst>
          </p:cNvPr>
          <p:cNvSpPr>
            <a:spLocks noChangeShapeType="1"/>
          </p:cNvSpPr>
          <p:nvPr/>
        </p:nvSpPr>
        <p:spPr bwMode="auto">
          <a:xfrm flipH="1">
            <a:off x="8896496" y="3433904"/>
            <a:ext cx="2667" cy="1448014"/>
          </a:xfrm>
          <a:prstGeom prst="line">
            <a:avLst/>
          </a:prstGeom>
          <a:noFill/>
          <a:ln w="127000" cmpd="sng">
            <a:solidFill>
              <a:srgbClr val="0000FF"/>
            </a:solidFill>
            <a:prstDash val="sysDot"/>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6">
            <a:extLst>
              <a:ext uri="{FF2B5EF4-FFF2-40B4-BE49-F238E27FC236}">
                <a16:creationId xmlns:a16="http://schemas.microsoft.com/office/drawing/2014/main" id="{C5CDD1A8-74DE-9CE7-5B66-F266EC98F22B}"/>
              </a:ext>
            </a:extLst>
          </p:cNvPr>
          <p:cNvSpPr>
            <a:spLocks noChangeShapeType="1"/>
          </p:cNvSpPr>
          <p:nvPr/>
        </p:nvSpPr>
        <p:spPr bwMode="auto">
          <a:xfrm flipV="1">
            <a:off x="9646548" y="3433904"/>
            <a:ext cx="356975" cy="1448014"/>
          </a:xfrm>
          <a:prstGeom prst="line">
            <a:avLst/>
          </a:prstGeom>
          <a:noFill/>
          <a:ln w="1270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17" name="Rectangle 16">
            <a:extLst>
              <a:ext uri="{FF2B5EF4-FFF2-40B4-BE49-F238E27FC236}">
                <a16:creationId xmlns:a16="http://schemas.microsoft.com/office/drawing/2014/main" id="{DDBF0174-05ED-7C19-18F0-7124EB0F686E}"/>
              </a:ext>
            </a:extLst>
          </p:cNvPr>
          <p:cNvSpPr/>
          <p:nvPr/>
        </p:nvSpPr>
        <p:spPr>
          <a:xfrm rot="16200000">
            <a:off x="7547947" y="3966518"/>
            <a:ext cx="1923539" cy="477054"/>
          </a:xfrm>
          <a:prstGeom prst="rect">
            <a:avLst/>
          </a:prstGeom>
          <a:noFill/>
        </p:spPr>
        <p:txBody>
          <a:bodyPr wrap="none" lIns="91440" tIns="45720" rIns="91440" bIns="45720">
            <a:spAutoFit/>
          </a:bodyPr>
          <a:lstStyle/>
          <a:p>
            <a:pPr algn="ctr"/>
            <a:r>
              <a:rPr lang="en-US" sz="2500" b="1" dirty="0" err="1">
                <a:ln w="0"/>
                <a:solidFill>
                  <a:srgbClr val="0000FF"/>
                </a:solidFill>
              </a:rPr>
              <a:t>Â</a:t>
            </a:r>
            <a:r>
              <a:rPr lang="en-US" sz="2500" b="1" dirty="0" err="1">
                <a:ln w="0"/>
                <a:solidFill>
                  <a:srgbClr val="0000FF"/>
                </a:solidFill>
                <a:effectLst/>
              </a:rPr>
              <a:t>m</a:t>
            </a:r>
            <a:r>
              <a:rPr lang="en-US" sz="2500" b="1" dirty="0">
                <a:ln w="0"/>
                <a:solidFill>
                  <a:srgbClr val="0000FF"/>
                </a:solidFill>
                <a:effectLst/>
              </a:rPr>
              <a:t> </a:t>
            </a:r>
            <a:r>
              <a:rPr lang="en-US" sz="2500" b="1" dirty="0" err="1">
                <a:ln w="0"/>
                <a:solidFill>
                  <a:srgbClr val="0000FF"/>
                </a:solidFill>
                <a:effectLst/>
              </a:rPr>
              <a:t>truyền</a:t>
            </a:r>
            <a:r>
              <a:rPr lang="en-US" sz="2500" b="1" dirty="0">
                <a:ln w="0"/>
                <a:solidFill>
                  <a:srgbClr val="0000FF"/>
                </a:solidFill>
                <a:effectLst/>
              </a:rPr>
              <a:t> </a:t>
            </a:r>
            <a:r>
              <a:rPr lang="en-US" sz="2500" b="1" dirty="0" err="1">
                <a:ln w="0"/>
                <a:solidFill>
                  <a:srgbClr val="0000FF"/>
                </a:solidFill>
                <a:effectLst/>
              </a:rPr>
              <a:t>đi</a:t>
            </a:r>
            <a:endParaRPr lang="en-US" sz="2500" b="1" dirty="0">
              <a:ln w="0"/>
              <a:solidFill>
                <a:srgbClr val="0000FF"/>
              </a:solidFill>
              <a:effectLst/>
            </a:endParaRPr>
          </a:p>
        </p:txBody>
      </p:sp>
      <p:sp>
        <p:nvSpPr>
          <p:cNvPr id="18" name="Rectangle 17">
            <a:extLst>
              <a:ext uri="{FF2B5EF4-FFF2-40B4-BE49-F238E27FC236}">
                <a16:creationId xmlns:a16="http://schemas.microsoft.com/office/drawing/2014/main" id="{1DE19C82-82F6-B4EB-BDD6-EB4D7A4E57B5}"/>
              </a:ext>
            </a:extLst>
          </p:cNvPr>
          <p:cNvSpPr/>
          <p:nvPr/>
        </p:nvSpPr>
        <p:spPr>
          <a:xfrm rot="16856487">
            <a:off x="9393140" y="4087282"/>
            <a:ext cx="1758623" cy="477054"/>
          </a:xfrm>
          <a:prstGeom prst="rect">
            <a:avLst/>
          </a:prstGeom>
          <a:noFill/>
        </p:spPr>
        <p:txBody>
          <a:bodyPr wrap="none" lIns="91440" tIns="45720" rIns="91440" bIns="45720">
            <a:spAutoFit/>
          </a:bodyPr>
          <a:lstStyle/>
          <a:p>
            <a:pPr algn="ctr"/>
            <a:r>
              <a:rPr lang="en-US" sz="2500" b="1" dirty="0" err="1">
                <a:ln w="0"/>
                <a:solidFill>
                  <a:srgbClr val="C00000"/>
                </a:solidFill>
              </a:rPr>
              <a:t>Âm</a:t>
            </a:r>
            <a:r>
              <a:rPr lang="en-US" sz="2500" b="1" dirty="0">
                <a:ln w="0"/>
                <a:solidFill>
                  <a:srgbClr val="C00000"/>
                </a:solidFill>
              </a:rPr>
              <a:t> </a:t>
            </a:r>
            <a:r>
              <a:rPr lang="en-US" sz="2500" b="1" dirty="0" err="1">
                <a:ln w="0"/>
                <a:solidFill>
                  <a:srgbClr val="C00000"/>
                </a:solidFill>
              </a:rPr>
              <a:t>phản</a:t>
            </a:r>
            <a:r>
              <a:rPr lang="en-US" sz="2500" b="1" dirty="0">
                <a:ln w="0"/>
                <a:solidFill>
                  <a:srgbClr val="C00000"/>
                </a:solidFill>
              </a:rPr>
              <a:t> </a:t>
            </a:r>
            <a:r>
              <a:rPr lang="en-US" sz="2500" b="1" dirty="0" err="1">
                <a:ln w="0"/>
                <a:solidFill>
                  <a:srgbClr val="C00000"/>
                </a:solidFill>
              </a:rPr>
              <a:t>xạ</a:t>
            </a:r>
            <a:endParaRPr lang="en-US" sz="2500" b="1" dirty="0">
              <a:ln w="0"/>
              <a:solidFill>
                <a:srgbClr val="C00000"/>
              </a:solidFill>
              <a:effectLst/>
            </a:endParaRPr>
          </a:p>
        </p:txBody>
      </p:sp>
    </p:spTree>
    <p:extLst>
      <p:ext uri="{BB962C8B-B14F-4D97-AF65-F5344CB8AC3E}">
        <p14:creationId xmlns:p14="http://schemas.microsoft.com/office/powerpoint/2010/main" val="939175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18" presetClass="entr" presetSubtype="12" repeatCount="indefinite"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calcmode="lin" valueType="num">
                                      <p:cBhvr additive="base">
                                        <p:cTn id="3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3" y="5052813"/>
            <a:ext cx="11669171" cy="1270476"/>
          </a:xfrm>
          <a:prstGeom prst="rect">
            <a:avLst/>
          </a:prstGeom>
          <a:noFill/>
        </p:spPr>
        <p:txBody>
          <a:bodyPr wrap="square" rtlCol="0">
            <a:spAutoFit/>
          </a:bodyPr>
          <a:lstStyle/>
          <a:p>
            <a:pPr algn="just">
              <a:lnSpc>
                <a:spcPct val="120000"/>
              </a:lnSpc>
            </a:pPr>
            <a:r>
              <a:rPr lang="en-US" sz="3300" b="1" dirty="0">
                <a:solidFill>
                  <a:srgbClr val="FF0000"/>
                </a:solidFill>
                <a:latin typeface="Calibri (Body)"/>
              </a:rPr>
              <a:t>CÂU HỎI</a:t>
            </a:r>
            <a:r>
              <a:rPr lang="en-US" sz="3300" b="1" dirty="0">
                <a:solidFill>
                  <a:srgbClr val="FF0000"/>
                </a:solidFill>
              </a:rPr>
              <a:t>: </a:t>
            </a:r>
            <a:r>
              <a:rPr lang="vi-VN" sz="3300" dirty="0">
                <a:latin typeface="Calibri" panose="020F0502020204030204" pitchFamily="34" charset="0"/>
                <a:cs typeface="Calibri" panose="020F0502020204030204" pitchFamily="34" charset="0"/>
              </a:rPr>
              <a:t>Khi nghe thấy tiếng sấm, sau đó ta thường nghe thấy tiếng ì ầm, đó là </a:t>
            </a:r>
            <a:r>
              <a:rPr lang="vi-VN" sz="3300" dirty="0">
                <a:solidFill>
                  <a:srgbClr val="FF0000"/>
                </a:solidFill>
                <a:latin typeface="Calibri" panose="020F0502020204030204" pitchFamily="34" charset="0"/>
                <a:cs typeface="Calibri" panose="020F0502020204030204" pitchFamily="34" charset="0"/>
              </a:rPr>
              <a:t>tiếng sấm rền</a:t>
            </a:r>
            <a:r>
              <a:rPr lang="vi-VN" sz="3300" dirty="0">
                <a:latin typeface="Calibri" panose="020F0502020204030204" pitchFamily="34" charset="0"/>
                <a:cs typeface="Calibri" panose="020F0502020204030204" pitchFamily="34" charset="0"/>
              </a:rPr>
              <a:t>, thế sấm rền là gì?</a:t>
            </a:r>
          </a:p>
        </p:txBody>
      </p:sp>
      <p:sp>
        <p:nvSpPr>
          <p:cNvPr id="17" name="TextBox 16">
            <a:extLst>
              <a:ext uri="{FF2B5EF4-FFF2-40B4-BE49-F238E27FC236}">
                <a16:creationId xmlns:a16="http://schemas.microsoft.com/office/drawing/2014/main" id="{494D5009-EC84-2253-3EC5-3FEF0244F0A6}"/>
              </a:ext>
            </a:extLst>
          </p:cNvPr>
          <p:cNvSpPr txBox="1"/>
          <p:nvPr/>
        </p:nvSpPr>
        <p:spPr>
          <a:xfrm>
            <a:off x="260555" y="5052813"/>
            <a:ext cx="11669172" cy="1708160"/>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Sỡ dĩ tiếng sấm rền được tạo ra là do </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sự phản </a:t>
            </a:r>
            <a:r>
              <a:rPr lang="en-US" sz="3500" kern="0" dirty="0" err="1">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xạ</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 âm thanh do tiếng sấm va vào những vật khác </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a:t>
            </a:r>
            <a:r>
              <a:rPr lang="en-US" sz="3500" kern="0" dirty="0" err="1">
                <a:latin typeface="Calibri" panose="020F0502020204030204" pitchFamily="34" charset="0"/>
                <a:ea typeface="Hiragino Kaku Gothic StdN W8" panose="020B0800000000000000" pitchFamily="34" charset="-128"/>
                <a:cs typeface="Calibri" panose="020F0502020204030204" pitchFamily="34" charset="0"/>
                <a:sym typeface="Arial"/>
              </a:rPr>
              <a:t>như</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nhà cửa, cây</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a:t>
            </a:r>
            <a:r>
              <a:rPr lang="en-US" sz="3500" kern="0" dirty="0" err="1">
                <a:latin typeface="Calibri" panose="020F0502020204030204" pitchFamily="34" charset="0"/>
                <a:ea typeface="Hiragino Kaku Gothic StdN W8" panose="020B0800000000000000" pitchFamily="34" charset="-128"/>
                <a:cs typeface="Calibri" panose="020F0502020204030204" pitchFamily="34" charset="0"/>
                <a:sym typeface="Arial"/>
              </a:rPr>
              <a:t>cối</a:t>
            </a:r>
            <a:r>
              <a:rPr lang="en-US"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 và </a:t>
            </a:r>
            <a:r>
              <a:rPr lang="vi-VN" sz="3500" kern="0" dirty="0">
                <a:solidFill>
                  <a:srgbClr val="0000FF"/>
                </a:solidFill>
                <a:latin typeface="Calibri" panose="020F0502020204030204" pitchFamily="34" charset="0"/>
                <a:ea typeface="Hiragino Kaku Gothic StdN W8" panose="020B0800000000000000" pitchFamily="34" charset="-128"/>
                <a:cs typeface="Calibri" panose="020F0502020204030204" pitchFamily="34" charset="0"/>
                <a:sym typeface="Arial"/>
              </a:rPr>
              <a:t>dội lại vào tai ta </a:t>
            </a:r>
            <a:r>
              <a:rPr lang="vi-VN" sz="3500" kern="0" dirty="0">
                <a:latin typeface="Calibri" panose="020F0502020204030204" pitchFamily="34" charset="0"/>
                <a:ea typeface="Hiragino Kaku Gothic StdN W8" panose="020B0800000000000000" pitchFamily="34" charset="-128"/>
                <a:cs typeface="Calibri" panose="020F0502020204030204" pitchFamily="34" charset="0"/>
                <a:sym typeface="Arial"/>
              </a:rPr>
              <a:t>nên </a:t>
            </a:r>
            <a:r>
              <a:rPr lang="vi-VN" sz="3500" b="1" kern="0" dirty="0">
                <a:solidFill>
                  <a:srgbClr val="C00000"/>
                </a:solidFill>
                <a:latin typeface="Calibri" panose="020F0502020204030204" pitchFamily="34" charset="0"/>
                <a:ea typeface="Hiragino Kaku Gothic StdN W8" panose="020B0800000000000000" pitchFamily="34" charset="-128"/>
                <a:cs typeface="Calibri" panose="020F0502020204030204" pitchFamily="34" charset="0"/>
                <a:sym typeface="Arial"/>
              </a:rPr>
              <a:t>tạo ra tiếng sấm rền.</a:t>
            </a:r>
            <a:endParaRPr kumimoji="0" lang="en-VN" sz="3500" b="1" i="0" u="none" strike="noStrike" kern="0" cap="none" spc="0" normalizeH="0" baseline="0" noProof="0" dirty="0">
              <a:ln>
                <a:noFill/>
              </a:ln>
              <a:solidFill>
                <a:srgbClr val="C00000"/>
              </a:solidFill>
              <a:effectLst/>
              <a:uLnTx/>
              <a:uFillTx/>
              <a:latin typeface="Calibri" panose="020F0502020204030204" pitchFamily="34" charset="0"/>
              <a:ea typeface="Hiragino Kaku Gothic StdN W8" panose="020B0800000000000000" pitchFamily="34" charset="-128"/>
              <a:cs typeface="Calibri" panose="020F0502020204030204" pitchFamily="34" charset="0"/>
              <a:sym typeface="Arial"/>
            </a:endParaRPr>
          </a:p>
        </p:txBody>
      </p:sp>
      <p:pic>
        <p:nvPicPr>
          <p:cNvPr id="9" name="Picture 8" descr="Question Mark Thinking Sticker by Universal Kids for iOS &amp; Android | GIPHY">
            <a:extLst>
              <a:ext uri="{FF2B5EF4-FFF2-40B4-BE49-F238E27FC236}">
                <a16:creationId xmlns:a16="http://schemas.microsoft.com/office/drawing/2014/main" id="{33956C65-FF43-EC35-093E-33EA275B8B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0165" y="3562358"/>
            <a:ext cx="1435106" cy="143510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E72F67-63C4-060D-616F-AF6F96EF5A85}"/>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6" name="Group 15">
            <a:extLst>
              <a:ext uri="{FF2B5EF4-FFF2-40B4-BE49-F238E27FC236}">
                <a16:creationId xmlns:a16="http://schemas.microsoft.com/office/drawing/2014/main" id="{05918782-68A9-C8F0-DA22-11E21D8AE039}"/>
              </a:ext>
            </a:extLst>
          </p:cNvPr>
          <p:cNvGrpSpPr/>
          <p:nvPr/>
        </p:nvGrpSpPr>
        <p:grpSpPr>
          <a:xfrm>
            <a:off x="262274" y="176284"/>
            <a:ext cx="900604" cy="1035177"/>
            <a:chOff x="6380493" y="-1"/>
            <a:chExt cx="1747506" cy="2008628"/>
          </a:xfrm>
        </p:grpSpPr>
        <p:sp>
          <p:nvSpPr>
            <p:cNvPr id="18" name="Hexagon 17">
              <a:extLst>
                <a:ext uri="{FF2B5EF4-FFF2-40B4-BE49-F238E27FC236}">
                  <a16:creationId xmlns:a16="http://schemas.microsoft.com/office/drawing/2014/main" id="{E8394402-7CEA-47C1-C614-C8727BDE965F}"/>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9" name="Hexagon 4">
              <a:extLst>
                <a:ext uri="{FF2B5EF4-FFF2-40B4-BE49-F238E27FC236}">
                  <a16:creationId xmlns:a16="http://schemas.microsoft.com/office/drawing/2014/main" id="{4E0A1976-ABE7-254E-8F83-961CC0A4EFBD}"/>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pic>
        <p:nvPicPr>
          <p:cNvPr id="2" name="Lightning Crack Strikes Black Screen Motion Animation + Sound Effects">
            <a:hlinkClick r:id="" action="ppaction://media"/>
            <a:extLst>
              <a:ext uri="{FF2B5EF4-FFF2-40B4-BE49-F238E27FC236}">
                <a16:creationId xmlns:a16="http://schemas.microsoft.com/office/drawing/2014/main" id="{0F30DA14-390F-4E46-B4D1-3C1EA9EB8E0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55271" y="1093815"/>
            <a:ext cx="7131629" cy="4008410"/>
          </a:xfrm>
          <a:prstGeom prst="rect">
            <a:avLst/>
          </a:prstGeom>
        </p:spPr>
      </p:pic>
    </p:spTree>
    <p:extLst>
      <p:ext uri="{BB962C8B-B14F-4D97-AF65-F5344CB8AC3E}">
        <p14:creationId xmlns:p14="http://schemas.microsoft.com/office/powerpoint/2010/main" val="14437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8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9" name="TextBox 18">
            <a:extLst>
              <a:ext uri="{FF2B5EF4-FFF2-40B4-BE49-F238E27FC236}">
                <a16:creationId xmlns:a16="http://schemas.microsoft.com/office/drawing/2014/main" id="{C0AA1DDA-8950-BAAC-D5BD-BD764C470F15}"/>
              </a:ext>
            </a:extLst>
          </p:cNvPr>
          <p:cNvSpPr txBox="1"/>
          <p:nvPr/>
        </p:nvSpPr>
        <p:spPr>
          <a:xfrm>
            <a:off x="358508" y="2633600"/>
            <a:ext cx="6168901" cy="2634567"/>
          </a:xfrm>
          <a:prstGeom prst="rect">
            <a:avLst/>
          </a:prstGeom>
          <a:noFill/>
        </p:spPr>
        <p:txBody>
          <a:bodyPr wrap="square" rtlCol="0">
            <a:spAutoFit/>
          </a:bodyPr>
          <a:lstStyle/>
          <a:p>
            <a:pPr algn="just">
              <a:lnSpc>
                <a:spcPct val="120000"/>
              </a:lnSpc>
              <a:spcAft>
                <a:spcPts val="1200"/>
              </a:spcAft>
            </a:pPr>
            <a:r>
              <a:rPr lang="en-US" sz="3500" dirty="0" err="1">
                <a:latin typeface="Calibri" panose="020F0502020204030204" pitchFamily="34" charset="0"/>
                <a:cs typeface="Calibri" panose="020F0502020204030204" pitchFamily="34" charset="0"/>
              </a:rPr>
              <a:t>Nhiều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loài</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sinh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có</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thể</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phát</a:t>
            </a:r>
            <a:r>
              <a:rPr lang="en-US" sz="3500" dirty="0">
                <a:latin typeface="Calibri" panose="020F0502020204030204" pitchFamily="34" charset="0"/>
                <a:cs typeface="Calibri" panose="020F0502020204030204" pitchFamily="34" charset="0"/>
              </a:rPr>
              <a:t> ra </a:t>
            </a:r>
            <a:r>
              <a:rPr lang="en-US" sz="3500" dirty="0" err="1">
                <a:latin typeface="Calibri" panose="020F0502020204030204" pitchFamily="34" charset="0"/>
                <a:cs typeface="Calibri" panose="020F0502020204030204" pitchFamily="34" charset="0"/>
              </a:rPr>
              <a:t>được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sóng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siêu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sử</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dụng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sóng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trong</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giao</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tiếp</a:t>
            </a:r>
            <a:r>
              <a:rPr lang="en-US" sz="3500" b="1" dirty="0">
                <a:solidFill>
                  <a:srgbClr val="0070C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săn</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mồi</a:t>
            </a:r>
            <a:r>
              <a:rPr lang="en-US" sz="3500" b="1" dirty="0">
                <a:solidFill>
                  <a:srgbClr val="0070C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như</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heo</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dơi</a:t>
            </a:r>
            <a:r>
              <a:rPr lang="en-US" sz="3500" dirty="0">
                <a:latin typeface="Calibri" panose="020F0502020204030204" pitchFamily="34" charset="0"/>
                <a:cs typeface="Calibri" panose="020F0502020204030204" pitchFamily="34" charset="0"/>
              </a:rPr>
              <a:t>…</a:t>
            </a:r>
            <a:endParaRPr lang="en-US" sz="3500" i="1" dirty="0">
              <a:latin typeface="Calibri" panose="020F0502020204030204" pitchFamily="34" charset="0"/>
              <a:cs typeface="Calibri" panose="020F0502020204030204" pitchFamily="34" charset="0"/>
            </a:endParaRPr>
          </a:p>
        </p:txBody>
      </p:sp>
      <p:pic>
        <p:nvPicPr>
          <p:cNvPr id="20" name="Picture 2" descr="Image result for Äá»nh vá» siÃªu Ã¢m trÃªn biá»n">
            <a:extLst>
              <a:ext uri="{FF2B5EF4-FFF2-40B4-BE49-F238E27FC236}">
                <a16:creationId xmlns:a16="http://schemas.microsoft.com/office/drawing/2014/main" id="{F7D6E2C7-1244-16A4-1A1A-25EBEC4A4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315" y="1459005"/>
            <a:ext cx="5238750"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184840" y="1266810"/>
            <a:ext cx="7379742" cy="5428602"/>
          </a:xfrm>
          <a:prstGeom prst="rect">
            <a:avLst/>
          </a:prstGeom>
          <a:noFill/>
        </p:spPr>
        <p:txBody>
          <a:bodyPr wrap="square" rtlCol="0">
            <a:spAutoFit/>
          </a:bodyPr>
          <a:lstStyle/>
          <a:p>
            <a:pPr algn="just">
              <a:lnSpc>
                <a:spcPct val="125000"/>
              </a:lnSpc>
            </a:pPr>
            <a:r>
              <a:rPr lang="en-US" sz="3500" b="1" dirty="0" err="1">
                <a:solidFill>
                  <a:srgbClr val="FF0000"/>
                </a:solidFill>
                <a:latin typeface="Calibri" panose="020F0502020204030204" pitchFamily="34" charset="0"/>
                <a:cs typeface="Calibri" panose="020F0502020204030204" pitchFamily="34" charset="0"/>
              </a:rPr>
              <a:t>Dụng</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cụ</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thí</a:t>
            </a:r>
            <a:r>
              <a:rPr lang="en-US" sz="3500" b="1" dirty="0">
                <a:solidFill>
                  <a:srgbClr val="FF0000"/>
                </a:solidFill>
                <a:latin typeface="Calibri" panose="020F0502020204030204" pitchFamily="34" charset="0"/>
                <a:cs typeface="Calibri" panose="020F0502020204030204" pitchFamily="34" charset="0"/>
              </a:rPr>
              <a:t> </a:t>
            </a:r>
            <a:r>
              <a:rPr lang="en-US" sz="3500" b="1" dirty="0" err="1">
                <a:solidFill>
                  <a:srgbClr val="FF0000"/>
                </a:solidFill>
                <a:latin typeface="Calibri" panose="020F0502020204030204" pitchFamily="34" charset="0"/>
                <a:cs typeface="Calibri" panose="020F0502020204030204" pitchFamily="34" charset="0"/>
              </a:rPr>
              <a:t>nghiệm</a:t>
            </a:r>
            <a:r>
              <a:rPr lang="en-US" sz="3500" b="1" dirty="0">
                <a:solidFill>
                  <a:srgbClr val="FF0000"/>
                </a:solidFill>
                <a:latin typeface="Calibri" panose="020F0502020204030204" pitchFamily="34" charset="0"/>
                <a:cs typeface="Calibri" panose="020F0502020204030204" pitchFamily="34" charset="0"/>
              </a:rPr>
              <a:t>:</a:t>
            </a:r>
          </a:p>
          <a:p>
            <a:pPr marL="457200" indent="-457200" algn="just">
              <a:lnSpc>
                <a:spcPct val="125000"/>
              </a:lnSpc>
              <a:buFont typeface="Arial" panose="020B0604020202020204" pitchFamily="34" charset="0"/>
              <a:buChar char="•"/>
            </a:pPr>
            <a:r>
              <a:rPr lang="en-US" sz="3500" dirty="0" err="1">
                <a:latin typeface="Calibri" panose="020F0502020204030204" pitchFamily="34" charset="0"/>
                <a:cs typeface="Calibri" panose="020F0502020204030204" pitchFamily="34" charset="0"/>
              </a:rPr>
              <a:t>Hộp</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bằng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liệu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cách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(1)</a:t>
            </a:r>
          </a:p>
          <a:p>
            <a:pPr marL="457200" indent="-457200" algn="just">
              <a:lnSpc>
                <a:spcPct val="125000"/>
              </a:lnSpc>
              <a:buFont typeface="Arial" panose="020B0604020202020204" pitchFamily="34" charset="0"/>
              <a:buChar char="•"/>
            </a:pPr>
            <a:r>
              <a:rPr lang="en-US" sz="3500" dirty="0">
                <a:latin typeface="Calibri" panose="020F0502020204030204" pitchFamily="34" charset="0"/>
                <a:cs typeface="Calibri" panose="020F0502020204030204" pitchFamily="34" charset="0"/>
              </a:rPr>
              <a:t>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gỗ</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nhẵn</a:t>
            </a:r>
            <a:r>
              <a:rPr lang="en-US" sz="3500" dirty="0">
                <a:latin typeface="Calibri" panose="020F0502020204030204" pitchFamily="34" charset="0"/>
                <a:cs typeface="Calibri" panose="020F0502020204030204" pitchFamily="34" charset="0"/>
              </a:rPr>
              <a:t>, 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gỗ</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sần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sùi</a:t>
            </a:r>
            <a:r>
              <a:rPr lang="en-US" sz="3500" dirty="0">
                <a:latin typeface="Calibri" panose="020F0502020204030204" pitchFamily="34" charset="0"/>
                <a:cs typeface="Calibri" panose="020F0502020204030204" pitchFamily="34" charset="0"/>
              </a:rPr>
              <a:t>, 1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xốp</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mềm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hình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chữ</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cùng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kích</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cỡ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dùng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(2)</a:t>
            </a:r>
          </a:p>
          <a:p>
            <a:pPr marL="457200" indent="-457200" algn="just">
              <a:lnSpc>
                <a:spcPct val="125000"/>
              </a:lnSpc>
              <a:buFont typeface="Arial" panose="020B0604020202020204" pitchFamily="34" charset="0"/>
              <a:buChar char="•"/>
            </a:pPr>
            <a:r>
              <a:rPr lang="en-US" sz="3500" dirty="0">
                <a:latin typeface="Calibri" panose="020F0502020204030204" pitchFamily="34" charset="0"/>
                <a:cs typeface="Calibri" panose="020F0502020204030204" pitchFamily="34" charset="0"/>
              </a:rPr>
              <a:t>1 </a:t>
            </a:r>
            <a:r>
              <a:rPr lang="en-US" sz="3500" dirty="0" err="1">
                <a:latin typeface="Calibri" panose="020F0502020204030204" pitchFamily="34" charset="0"/>
                <a:cs typeface="Calibri" panose="020F0502020204030204" pitchFamily="34" charset="0"/>
              </a:rPr>
              <a:t>chiếc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đồng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hồ</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để</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bàn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nhỏ</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làm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nguồn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(3)</a:t>
            </a:r>
          </a:p>
          <a:p>
            <a:pPr marL="457200" indent="-457200" algn="just">
              <a:lnSpc>
                <a:spcPct val="125000"/>
              </a:lnSpc>
              <a:buFont typeface="Arial" panose="020B0604020202020204" pitchFamily="34" charset="0"/>
              <a:buChar char="•"/>
            </a:pPr>
            <a:r>
              <a:rPr lang="en-US" sz="3500" dirty="0" err="1">
                <a:latin typeface="Calibri" panose="020F0502020204030204" pitchFamily="34" charset="0"/>
                <a:cs typeface="Calibri" panose="020F0502020204030204" pitchFamily="34" charset="0"/>
              </a:rPr>
              <a:t>Giá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đỡ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tấm</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phản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xạ</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âm</a:t>
            </a:r>
            <a:r>
              <a:rPr lang="en-US" sz="3500" dirty="0">
                <a:latin typeface="Calibri" panose="020F0502020204030204" pitchFamily="34" charset="0"/>
                <a:cs typeface="Calibri" panose="020F0502020204030204" pitchFamily="34" charset="0"/>
              </a:rPr>
              <a:t> (4).</a:t>
            </a:r>
          </a:p>
        </p:txBody>
      </p:sp>
      <p:pic>
        <p:nvPicPr>
          <p:cNvPr id="2" name="Picture 1">
            <a:extLst>
              <a:ext uri="{FF2B5EF4-FFF2-40B4-BE49-F238E27FC236}">
                <a16:creationId xmlns:a16="http://schemas.microsoft.com/office/drawing/2014/main" id="{3D94CBA2-5451-379F-99D9-24B467E59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845"/>
          <a:stretch/>
        </p:blipFill>
        <p:spPr>
          <a:xfrm>
            <a:off x="7861611" y="1814742"/>
            <a:ext cx="4029075" cy="4495574"/>
          </a:xfrm>
          <a:prstGeom prst="rect">
            <a:avLst/>
          </a:prstGeom>
        </p:spPr>
      </p:pic>
    </p:spTree>
    <p:extLst>
      <p:ext uri="{BB962C8B-B14F-4D97-AF65-F5344CB8AC3E}">
        <p14:creationId xmlns:p14="http://schemas.microsoft.com/office/powerpoint/2010/main" val="23869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4">
                                            <p:txEl>
                                              <p:pRg st="0" end="0"/>
                                            </p:txEl>
                                          </p:spTgt>
                                        </p:tgtEl>
                                        <p:attrNameLst>
                                          <p:attrName>style.visibility</p:attrName>
                                        </p:attrNameLst>
                                      </p:cBhvr>
                                      <p:to>
                                        <p:strVal val="visible"/>
                                      </p:to>
                                    </p:set>
                                    <p:anim calcmode="lin" valueType="num">
                                      <p:cBhvr additive="base">
                                        <p:cTn id="12"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4">
                                            <p:txEl>
                                              <p:pRg st="1" end="1"/>
                                            </p:txEl>
                                          </p:spTgt>
                                        </p:tgtEl>
                                        <p:attrNameLst>
                                          <p:attrName>style.visibility</p:attrName>
                                        </p:attrNameLst>
                                      </p:cBhvr>
                                      <p:to>
                                        <p:strVal val="visible"/>
                                      </p:to>
                                    </p:set>
                                    <p:anim calcmode="lin" valueType="num">
                                      <p:cBhvr additive="base">
                                        <p:cTn id="18" dur="500" fill="hold"/>
                                        <p:tgtEl>
                                          <p:spTgt spid="8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4">
                                            <p:txEl>
                                              <p:pRg st="2" end="2"/>
                                            </p:txEl>
                                          </p:spTgt>
                                        </p:tgtEl>
                                        <p:attrNameLst>
                                          <p:attrName>style.visibility</p:attrName>
                                        </p:attrNameLst>
                                      </p:cBhvr>
                                      <p:to>
                                        <p:strVal val="visible"/>
                                      </p:to>
                                    </p:set>
                                    <p:anim calcmode="lin" valueType="num">
                                      <p:cBhvr additive="base">
                                        <p:cTn id="24" dur="500" fill="hold"/>
                                        <p:tgtEl>
                                          <p:spTgt spid="8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4">
                                            <p:txEl>
                                              <p:pRg st="3" end="3"/>
                                            </p:txEl>
                                          </p:spTgt>
                                        </p:tgtEl>
                                        <p:attrNameLst>
                                          <p:attrName>style.visibility</p:attrName>
                                        </p:attrNameLst>
                                      </p:cBhvr>
                                      <p:to>
                                        <p:strVal val="visible"/>
                                      </p:to>
                                    </p:set>
                                    <p:anim calcmode="lin" valueType="num">
                                      <p:cBhvr additive="base">
                                        <p:cTn id="30" dur="500" fill="hold"/>
                                        <p:tgtEl>
                                          <p:spTgt spid="8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4">
                                            <p:txEl>
                                              <p:pRg st="4" end="4"/>
                                            </p:txEl>
                                          </p:spTgt>
                                        </p:tgtEl>
                                        <p:attrNameLst>
                                          <p:attrName>style.visibility</p:attrName>
                                        </p:attrNameLst>
                                      </p:cBhvr>
                                      <p:to>
                                        <p:strVal val="visible"/>
                                      </p:to>
                                    </p:set>
                                    <p:anim calcmode="lin" valueType="num">
                                      <p:cBhvr additive="base">
                                        <p:cTn id="36" dur="500" fill="hold"/>
                                        <p:tgtEl>
                                          <p:spTgt spid="8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3042834" y="4591373"/>
            <a:ext cx="249238"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8" name="Group 2">
            <a:extLst>
              <a:ext uri="{FF2B5EF4-FFF2-40B4-BE49-F238E27FC236}">
                <a16:creationId xmlns:a16="http://schemas.microsoft.com/office/drawing/2014/main" id="{D496E95C-D5AD-408D-BD7E-CD2D70A3CEE4}"/>
              </a:ext>
            </a:extLst>
          </p:cNvPr>
          <p:cNvGrpSpPr>
            <a:grpSpLocks/>
          </p:cNvGrpSpPr>
          <p:nvPr/>
        </p:nvGrpSpPr>
        <p:grpSpPr bwMode="auto">
          <a:xfrm>
            <a:off x="1137834" y="5124773"/>
            <a:ext cx="3990975" cy="10668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3466697" y="2729236"/>
            <a:ext cx="904875"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4258859" y="2559373"/>
            <a:ext cx="887413"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1899834" y="2610173"/>
            <a:ext cx="77788"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22" name="Group 22">
            <a:extLst>
              <a:ext uri="{FF2B5EF4-FFF2-40B4-BE49-F238E27FC236}">
                <a16:creationId xmlns:a16="http://schemas.microsoft.com/office/drawing/2014/main" id="{8F017787-7A98-4A02-A75B-D75CEC37A823}"/>
              </a:ext>
            </a:extLst>
          </p:cNvPr>
          <p:cNvGrpSpPr>
            <a:grpSpLocks/>
          </p:cNvGrpSpPr>
          <p:nvPr/>
        </p:nvGrpSpPr>
        <p:grpSpPr bwMode="auto">
          <a:xfrm>
            <a:off x="1823634" y="2533973"/>
            <a:ext cx="260350" cy="22860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3142053" y="1550517"/>
            <a:ext cx="68262" cy="2247900"/>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4163609" y="2456186"/>
            <a:ext cx="357187" cy="325438"/>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1545822" y="2416498"/>
            <a:ext cx="68262" cy="547688"/>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1899834" y="2076773"/>
            <a:ext cx="77788"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3314297" y="2346648"/>
            <a:ext cx="21336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0" name="Group 31">
            <a:extLst>
              <a:ext uri="{FF2B5EF4-FFF2-40B4-BE49-F238E27FC236}">
                <a16:creationId xmlns:a16="http://schemas.microsoft.com/office/drawing/2014/main" id="{A9B58853-7F31-4A74-BFD9-98B4730D506E}"/>
              </a:ext>
            </a:extLst>
          </p:cNvPr>
          <p:cNvGrpSpPr>
            <a:grpSpLocks/>
          </p:cNvGrpSpPr>
          <p:nvPr/>
        </p:nvGrpSpPr>
        <p:grpSpPr bwMode="auto">
          <a:xfrm>
            <a:off x="-4805766" y="2610173"/>
            <a:ext cx="2514600" cy="1695450"/>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2"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3" name="Group 44">
            <a:extLst>
              <a:ext uri="{FF2B5EF4-FFF2-40B4-BE49-F238E27FC236}">
                <a16:creationId xmlns:a16="http://schemas.microsoft.com/office/drawing/2014/main" id="{32325816-E924-45F8-996B-CC7C7843311F}"/>
              </a:ext>
            </a:extLst>
          </p:cNvPr>
          <p:cNvGrpSpPr>
            <a:grpSpLocks/>
          </p:cNvGrpSpPr>
          <p:nvPr/>
        </p:nvGrpSpPr>
        <p:grpSpPr bwMode="auto">
          <a:xfrm>
            <a:off x="-3250016" y="2838773"/>
            <a:ext cx="2438400" cy="1652588"/>
            <a:chOff x="1008" y="4668"/>
            <a:chExt cx="1536" cy="1041"/>
          </a:xfrm>
        </p:grpSpPr>
        <p:grpSp>
          <p:nvGrpSpPr>
            <p:cNvPr id="44"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1"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3865794" y="4179893"/>
            <a:ext cx="742950"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57" name="Group 71">
            <a:extLst>
              <a:ext uri="{FF2B5EF4-FFF2-40B4-BE49-F238E27FC236}">
                <a16:creationId xmlns:a16="http://schemas.microsoft.com/office/drawing/2014/main" id="{7FD40DFE-B091-4A75-B995-E0C6AE7D8537}"/>
              </a:ext>
            </a:extLst>
          </p:cNvPr>
          <p:cNvGrpSpPr>
            <a:grpSpLocks/>
          </p:cNvGrpSpPr>
          <p:nvPr/>
        </p:nvGrpSpPr>
        <p:grpSpPr bwMode="auto">
          <a:xfrm>
            <a:off x="3881034" y="5048573"/>
            <a:ext cx="685800" cy="649288"/>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60" name="Group 59">
            <a:extLst>
              <a:ext uri="{FF2B5EF4-FFF2-40B4-BE49-F238E27FC236}">
                <a16:creationId xmlns:a16="http://schemas.microsoft.com/office/drawing/2014/main" id="{42367A64-87D9-4005-BD68-5A95FB6AD33D}"/>
              </a:ext>
            </a:extLst>
          </p:cNvPr>
          <p:cNvGrpSpPr>
            <a:grpSpLocks/>
          </p:cNvGrpSpPr>
          <p:nvPr/>
        </p:nvGrpSpPr>
        <p:grpSpPr bwMode="auto">
          <a:xfrm>
            <a:off x="4109634" y="5200973"/>
            <a:ext cx="381000" cy="368300"/>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fontAlgn="auto">
                <a:spcBef>
                  <a:spcPts val="0"/>
                </a:spcBef>
                <a:spcAft>
                  <a:spcPts val="0"/>
                </a:spcAft>
                <a:defRPr/>
              </a:pPr>
              <a:endParaRPr lang="en-US">
                <a:effectLst>
                  <a:outerShdw blurRad="38100" dist="38100" dir="2700000" algn="tl">
                    <a:srgbClr val="FFFFFF"/>
                  </a:outerShdw>
                </a:effectLst>
                <a:latin typeface="+mn-l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64" name="Group 88">
            <a:extLst>
              <a:ext uri="{FF2B5EF4-FFF2-40B4-BE49-F238E27FC236}">
                <a16:creationId xmlns:a16="http://schemas.microsoft.com/office/drawing/2014/main" id="{4062459D-2D7F-4618-A689-683FC40DB5B4}"/>
              </a:ext>
            </a:extLst>
          </p:cNvPr>
          <p:cNvGrpSpPr>
            <a:grpSpLocks/>
          </p:cNvGrpSpPr>
          <p:nvPr/>
        </p:nvGrpSpPr>
        <p:grpSpPr bwMode="auto">
          <a:xfrm>
            <a:off x="4063597" y="2762573"/>
            <a:ext cx="419100" cy="1485900"/>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5024034" y="1924373"/>
            <a:ext cx="419100" cy="1485900"/>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4" name="TextBox 83">
            <a:extLst>
              <a:ext uri="{FF2B5EF4-FFF2-40B4-BE49-F238E27FC236}">
                <a16:creationId xmlns:a16="http://schemas.microsoft.com/office/drawing/2014/main" id="{C0702855-FD29-43C1-A6CB-C8598FF62393}"/>
              </a:ext>
            </a:extLst>
          </p:cNvPr>
          <p:cNvSpPr txBox="1"/>
          <p:nvPr/>
        </p:nvSpPr>
        <p:spPr>
          <a:xfrm>
            <a:off x="6020032" y="4315496"/>
            <a:ext cx="5799284" cy="2062296"/>
          </a:xfrm>
          <a:prstGeom prst="rect">
            <a:avLst/>
          </a:prstGeom>
          <a:noFill/>
        </p:spPr>
        <p:txBody>
          <a:bodyPr wrap="square" rtlCol="0">
            <a:spAutoFit/>
          </a:bodyPr>
          <a:lstStyle/>
          <a:p>
            <a:pPr algn="ctr">
              <a:lnSpc>
                <a:spcPct val="125000"/>
              </a:lnSpc>
            </a:pPr>
            <a:r>
              <a:rPr lang="en-US" sz="3500" b="1" dirty="0">
                <a:solidFill>
                  <a:srgbClr val="FF0000"/>
                </a:solidFill>
                <a:latin typeface="Calibri" panose="020F0502020204030204" pitchFamily="34" charset="0"/>
                <a:cs typeface="Calibri" panose="020F0502020204030204" pitchFamily="34" charset="0"/>
              </a:rPr>
              <a:t>NHẬN XÉT</a:t>
            </a:r>
          </a:p>
          <a:p>
            <a:pPr algn="just">
              <a:lnSpc>
                <a:spcPct val="125000"/>
              </a:lnSpc>
            </a:pPr>
            <a:r>
              <a:rPr lang="en-US" sz="3500" dirty="0" err="1">
                <a:latin typeface="Calibri" panose="020F0502020204030204" pitchFamily="34" charset="0"/>
                <a:cs typeface="Calibri" panose="020F0502020204030204" pitchFamily="34" charset="0"/>
              </a:rPr>
              <a:t>Các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bề</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mặt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khác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nhau</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sẽ</a:t>
            </a:r>
            <a:r>
              <a:rPr lang="en-US" sz="3500" dirty="0">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phản</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xạ</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70C0"/>
                </a:solidFill>
                <a:latin typeface="Calibri" panose="020F0502020204030204" pitchFamily="34" charset="0"/>
                <a:cs typeface="Calibri" panose="020F0502020204030204" pitchFamily="34" charset="0"/>
              </a:rPr>
              <a:t>âm</a:t>
            </a:r>
            <a:r>
              <a:rPr lang="en-US" sz="3500" b="1" dirty="0">
                <a:solidFill>
                  <a:srgbClr val="0070C0"/>
                </a:solidFill>
                <a:latin typeface="Calibri" panose="020F0502020204030204" pitchFamily="34" charset="0"/>
                <a:cs typeface="Calibri" panose="020F0502020204030204" pitchFamily="34" charset="0"/>
              </a:rPr>
              <a:t> </a:t>
            </a:r>
            <a:r>
              <a:rPr lang="en-US" sz="3500" b="1" dirty="0" err="1">
                <a:solidFill>
                  <a:srgbClr val="00B050"/>
                </a:solidFill>
                <a:latin typeface="Calibri" panose="020F0502020204030204" pitchFamily="34" charset="0"/>
                <a:cs typeface="Calibri" panose="020F0502020204030204" pitchFamily="34" charset="0"/>
              </a:rPr>
              <a:t>tốt</a:t>
            </a:r>
            <a:r>
              <a:rPr lang="en-US" sz="3500" b="1" dirty="0">
                <a:solidFill>
                  <a:srgbClr val="00B050"/>
                </a:solidFill>
                <a:latin typeface="Calibri" panose="020F0502020204030204" pitchFamily="34" charset="0"/>
                <a:cs typeface="Calibri" panose="020F0502020204030204" pitchFamily="34" charset="0"/>
              </a:rPr>
              <a:t> hay </a:t>
            </a:r>
            <a:r>
              <a:rPr lang="en-US" sz="3500" b="1" dirty="0" err="1">
                <a:solidFill>
                  <a:srgbClr val="00B050"/>
                </a:solidFill>
                <a:latin typeface="Calibri" panose="020F0502020204030204" pitchFamily="34" charset="0"/>
                <a:cs typeface="Calibri" panose="020F0502020204030204" pitchFamily="34" charset="0"/>
              </a:rPr>
              <a:t>kém</a:t>
            </a:r>
            <a:r>
              <a:rPr lang="en-US" sz="3500" b="1" dirty="0">
                <a:solidFill>
                  <a:srgbClr val="00B050"/>
                </a:solidFill>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khác</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nhau</a:t>
            </a:r>
            <a:r>
              <a:rPr lang="en-US" sz="3500" dirty="0">
                <a:latin typeface="Calibri" panose="020F0502020204030204" pitchFamily="34" charset="0"/>
                <a:cs typeface="Calibri" panose="020F0502020204030204" pitchFamily="34" charset="0"/>
              </a:rPr>
              <a:t>.</a:t>
            </a:r>
          </a:p>
        </p:txBody>
      </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26016" y="1769591"/>
            <a:ext cx="976804" cy="1643063"/>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674;p57">
            <a:extLst>
              <a:ext uri="{FF2B5EF4-FFF2-40B4-BE49-F238E27FC236}">
                <a16:creationId xmlns:a16="http://schemas.microsoft.com/office/drawing/2014/main" id="{F3EDA5F3-188C-5B95-09E5-9593776D16E2}"/>
              </a:ext>
            </a:extLst>
          </p:cNvPr>
          <p:cNvSpPr/>
          <p:nvPr/>
        </p:nvSpPr>
        <p:spPr>
          <a:xfrm>
            <a:off x="10543913" y="4347429"/>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60"/>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64"/>
                                        </p:tgtEl>
                                        <p:attrNameLst>
                                          <p:attrName>style.visibility</p:attrName>
                                        </p:attrNameLst>
                                      </p:cBhvr>
                                      <p:to>
                                        <p:strVal val="visible"/>
                                      </p:to>
                                    </p:set>
                                    <p:animEffect transition="in" filter="wipe(down)">
                                      <p:cBhvr>
                                        <p:cTn id="9" dur="200"/>
                                        <p:tgtEl>
                                          <p:spTgt spid="64"/>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4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43"/>
                                        </p:tgtEl>
                                        <p:attrNameLst>
                                          <p:attrName>ppt_x</p:attrName>
                                        </p:attrNameLst>
                                      </p:cBhvr>
                                      <p:tavLst>
                                        <p:tav tm="0">
                                          <p:val>
                                            <p:strVal val="ppt_x"/>
                                          </p:val>
                                        </p:tav>
                                        <p:tav tm="100000">
                                          <p:val>
                                            <p:strVal val="0-ppt_w/2"/>
                                          </p:val>
                                        </p:tav>
                                      </p:tavLst>
                                    </p:anim>
                                    <p:anim calcmode="lin" valueType="num">
                                      <p:cBhvr additive="base">
                                        <p:cTn id="16" dur="2000"/>
                                        <p:tgtEl>
                                          <p:spTgt spid="43"/>
                                        </p:tgtEl>
                                        <p:attrNameLst>
                                          <p:attrName>ppt_y</p:attrName>
                                        </p:attrNameLst>
                                      </p:cBhvr>
                                      <p:tavLst>
                                        <p:tav tm="0">
                                          <p:val>
                                            <p:strVal val="ppt_y"/>
                                          </p:val>
                                        </p:tav>
                                        <p:tav tm="100000">
                                          <p:val>
                                            <p:strVal val="1+ppt_h/2"/>
                                          </p:val>
                                        </p:tav>
                                      </p:tavLst>
                                    </p:anim>
                                    <p:set>
                                      <p:cBhvr>
                                        <p:cTn id="17" dur="1" fill="hold">
                                          <p:stCondLst>
                                            <p:cond delay="1999"/>
                                          </p:stCondLst>
                                        </p:cTn>
                                        <p:tgtEl>
                                          <p:spTgt spid="4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2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30"/>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30"/>
                                        </p:tgtEl>
                                        <p:attrNameLst>
                                          <p:attrName>ppt_x</p:attrName>
                                        </p:attrNameLst>
                                      </p:cBhvr>
                                      <p:tavLst>
                                        <p:tav tm="0">
                                          <p:val>
                                            <p:strVal val="ppt_x"/>
                                          </p:val>
                                        </p:tav>
                                        <p:tav tm="100000">
                                          <p:val>
                                            <p:strVal val="0-ppt_w/2"/>
                                          </p:val>
                                        </p:tav>
                                      </p:tavLst>
                                    </p:anim>
                                    <p:anim calcmode="lin" valueType="num">
                                      <p:cBhvr additive="base">
                                        <p:cTn id="28" dur="2000"/>
                                        <p:tgtEl>
                                          <p:spTgt spid="30"/>
                                        </p:tgtEl>
                                        <p:attrNameLst>
                                          <p:attrName>ppt_y</p:attrName>
                                        </p:attrNameLst>
                                      </p:cBhvr>
                                      <p:tavLst>
                                        <p:tav tm="0">
                                          <p:val>
                                            <p:strVal val="ppt_y"/>
                                          </p:val>
                                        </p:tav>
                                        <p:tav tm="100000">
                                          <p:val>
                                            <p:strVal val="1+ppt_h/2"/>
                                          </p:val>
                                        </p:tav>
                                      </p:tavLst>
                                    </p:anim>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ppt_x"/>
                                          </p:val>
                                        </p:tav>
                                        <p:tav tm="100000">
                                          <p:val>
                                            <p:strVal val="#ppt_x"/>
                                          </p:val>
                                        </p:tav>
                                      </p:tavLst>
                                    </p:anim>
                                    <p:anim calcmode="lin" valueType="num">
                                      <p:cBhvr additive="base">
                                        <p:cTn id="35" dur="500" fill="hold"/>
                                        <p:tgtEl>
                                          <p:spTgt spid="84"/>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barn(inVertical)">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754310" y="139592"/>
            <a:ext cx="9514145" cy="18156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dirty="0">
                <a:solidFill>
                  <a:srgbClr val="00B050"/>
                </a:solidFill>
                <a:latin typeface="Calibri (Body)"/>
                <a:ea typeface="Hiragino Kaku Gothic StdN W8" panose="020B0800000000000000" pitchFamily="34" charset="-128"/>
                <a:cs typeface="Arial"/>
              </a:rPr>
              <a:t>QUAN SÁT HIỆN TƯỢNG VÀ RÚT RA NHẬN XÉT</a:t>
            </a:r>
          </a:p>
          <a:p>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câu</a:t>
            </a:r>
            <a:r>
              <a:rPr lang="en-US" sz="3733" kern="0" dirty="0">
                <a:latin typeface="Calibri (Body)"/>
                <a:ea typeface="Hiragino Kaku Gothic StdN W8" panose="020B0800000000000000" pitchFamily="34" charset="-128"/>
                <a:cs typeface="Arial"/>
                <a:sym typeface="Arial"/>
              </a:rPr>
              <a:t> 2.1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1)</a:t>
            </a:r>
            <a:endParaRPr lang="en-US" sz="3467" kern="0" dirty="0">
              <a:latin typeface="Calibri body"/>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733" b="1" kern="0" dirty="0">
              <a:solidFill>
                <a:srgbClr val="00B050"/>
              </a:solidFill>
              <a:latin typeface="Calibri (Body)"/>
              <a:ea typeface="Hiragino Kaku Gothic StdN W8" panose="020B0800000000000000" pitchFamily="34" charset="-128"/>
              <a:cs typeface="Arial"/>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296592"/>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3" name="Project Name">
            <a:hlinkClick r:id="" action="ppaction://media"/>
            <a:extLst>
              <a:ext uri="{FF2B5EF4-FFF2-40B4-BE49-F238E27FC236}">
                <a16:creationId xmlns:a16="http://schemas.microsoft.com/office/drawing/2014/main" id="{A9859A3E-810E-9742-089C-A71D1414A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2706" y="1573007"/>
            <a:ext cx="8517062" cy="4790847"/>
          </a:xfrm>
          <a:prstGeom prst="rect">
            <a:avLst/>
          </a:prstGeom>
        </p:spPr>
      </p:pic>
    </p:spTree>
    <p:extLst>
      <p:ext uri="{BB962C8B-B14F-4D97-AF65-F5344CB8AC3E}">
        <p14:creationId xmlns:p14="http://schemas.microsoft.com/office/powerpoint/2010/main" val="123897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6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3"/>
                </p:tgtEl>
              </p:cMediaNode>
            </p:vide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2877" y="1487837"/>
            <a:ext cx="9905436" cy="488196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3948433" y="4490667"/>
            <a:ext cx="2388219"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6115595" y="6227058"/>
            <a:ext cx="236314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rPr>
              <a:t>Âm</a:t>
            </a:r>
            <a:r>
              <a:rPr lang="en-US" sz="3500" b="1" dirty="0">
                <a:ln w="12700" cmpd="sng">
                  <a:noFill/>
                  <a:prstDash val="solid"/>
                </a:ln>
                <a:solidFill>
                  <a:srgbClr val="BF9000"/>
                </a:solidFill>
              </a:rPr>
              <a:t> </a:t>
            </a:r>
            <a:r>
              <a:rPr lang="en-US" sz="3500" b="1" dirty="0" err="1">
                <a:ln w="12700" cmpd="sng">
                  <a:noFill/>
                  <a:prstDash val="solid"/>
                </a:ln>
                <a:solidFill>
                  <a:srgbClr val="BF9000"/>
                </a:solidFill>
              </a:rPr>
              <a:t>hấp</a:t>
            </a:r>
            <a:r>
              <a:rPr lang="en-US" sz="3500" b="1" dirty="0">
                <a:ln w="12700" cmpd="sng">
                  <a:noFill/>
                  <a:prstDash val="solid"/>
                </a:ln>
                <a:solidFill>
                  <a:srgbClr val="BF9000"/>
                </a:solidFill>
              </a:rPr>
              <a:t> </a:t>
            </a:r>
            <a:r>
              <a:rPr lang="en-US" sz="3500" b="1" dirty="0" err="1">
                <a:ln w="12700" cmpd="sng">
                  <a:noFill/>
                  <a:prstDash val="solid"/>
                </a:ln>
                <a:solidFill>
                  <a:srgbClr val="BF9000"/>
                </a:solidFill>
              </a:rPr>
              <a:t>thụ</a:t>
            </a:r>
            <a:endParaRPr lang="en-US" sz="3500" b="1" dirty="0">
              <a:ln w="12700" cmpd="sng">
                <a:noFill/>
                <a:prstDash val="solid"/>
              </a:ln>
              <a:solidFill>
                <a:srgbClr val="BF9000"/>
              </a:solidFill>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2112494" y="2799276"/>
            <a:ext cx="2800960"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rPr>
              <a:t>Âm</a:t>
            </a:r>
            <a:r>
              <a:rPr lang="en-US" sz="3500" b="1" dirty="0">
                <a:ln w="12700" cmpd="sng">
                  <a:noFill/>
                  <a:prstDash val="solid"/>
                </a:ln>
                <a:solidFill>
                  <a:srgbClr val="0000FF"/>
                </a:solidFill>
              </a:rPr>
              <a:t> </a:t>
            </a:r>
            <a:r>
              <a:rPr lang="en-US" sz="3500" b="1" dirty="0" err="1">
                <a:ln w="12700" cmpd="sng">
                  <a:noFill/>
                  <a:prstDash val="solid"/>
                </a:ln>
                <a:solidFill>
                  <a:srgbClr val="0000FF"/>
                </a:solidFill>
              </a:rPr>
              <a:t>truyền</a:t>
            </a:r>
            <a:r>
              <a:rPr lang="en-US" sz="3500" b="1" dirty="0">
                <a:ln w="12700" cmpd="sng">
                  <a:noFill/>
                  <a:prstDash val="solid"/>
                </a:ln>
                <a:solidFill>
                  <a:srgbClr val="0000FF"/>
                </a:solidFill>
              </a:rPr>
              <a:t> </a:t>
            </a:r>
            <a:r>
              <a:rPr lang="en-US" sz="3500" b="1" dirty="0" err="1">
                <a:ln w="12700" cmpd="sng">
                  <a:noFill/>
                  <a:prstDash val="solid"/>
                </a:ln>
                <a:solidFill>
                  <a:srgbClr val="0000FF"/>
                </a:solidFill>
              </a:rPr>
              <a:t>tới</a:t>
            </a:r>
            <a:endParaRPr lang="en-US" sz="3500" b="1" dirty="0">
              <a:ln w="12700" cmpd="sng">
                <a:noFill/>
                <a:prstDash val="solid"/>
              </a:ln>
              <a:solidFill>
                <a:srgbClr val="0000FF"/>
              </a:solidFill>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7695471" y="3092370"/>
            <a:ext cx="2957606"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rPr>
              <a:t>Âm</a:t>
            </a:r>
            <a:r>
              <a:rPr lang="en-US" sz="3500" b="1" dirty="0">
                <a:ln w="12700" cmpd="sng">
                  <a:noFill/>
                  <a:prstDash val="solid"/>
                </a:ln>
                <a:solidFill>
                  <a:srgbClr val="7030A0"/>
                </a:solidFill>
              </a:rPr>
              <a:t> </a:t>
            </a:r>
            <a:r>
              <a:rPr lang="en-US" sz="3500" b="1" dirty="0" err="1">
                <a:ln w="12700" cmpd="sng">
                  <a:noFill/>
                  <a:prstDash val="solid"/>
                </a:ln>
                <a:solidFill>
                  <a:srgbClr val="7030A0"/>
                </a:solidFill>
              </a:rPr>
              <a:t>truyền</a:t>
            </a:r>
            <a:r>
              <a:rPr lang="en-US" sz="3500" b="1" dirty="0">
                <a:ln w="12700" cmpd="sng">
                  <a:noFill/>
                  <a:prstDash val="solid"/>
                </a:ln>
                <a:solidFill>
                  <a:srgbClr val="7030A0"/>
                </a:solidFill>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3963836" y="2512291"/>
            <a:ext cx="1873545" cy="1006763"/>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4600280" y="3640773"/>
            <a:ext cx="1237101" cy="818105"/>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7202078" y="3861499"/>
            <a:ext cx="136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7902761" y="3861499"/>
            <a:ext cx="1976530"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122903" y="1232286"/>
            <a:ext cx="11946194" cy="1306191"/>
          </a:xfrm>
          <a:prstGeom prst="rect">
            <a:avLst/>
          </a:prstGeom>
          <a:noFill/>
        </p:spPr>
        <p:txBody>
          <a:bodyPr wrap="square" rtlCol="0">
            <a:spAutoFit/>
          </a:bodyPr>
          <a:lstStyle/>
          <a:p>
            <a:pPr>
              <a:lnSpc>
                <a:spcPct val="120000"/>
              </a:lnSpc>
            </a:pPr>
            <a:r>
              <a:rPr lang="en-US" sz="3400" dirty="0"/>
              <a:t>-</a:t>
            </a:r>
            <a:r>
              <a:rPr lang="en-US" sz="3400" dirty="0" err="1"/>
              <a:t>Những</a:t>
            </a:r>
            <a:r>
              <a:rPr lang="en-US" sz="3400" dirty="0"/>
              <a:t> </a:t>
            </a:r>
            <a:r>
              <a:rPr lang="en-US" sz="3400" dirty="0" err="1">
                <a:solidFill>
                  <a:srgbClr val="0070C0"/>
                </a:solidFill>
              </a:rPr>
              <a:t>vật</a:t>
            </a:r>
            <a:r>
              <a:rPr lang="en-US" sz="3400" dirty="0">
                <a:solidFill>
                  <a:srgbClr val="0070C0"/>
                </a:solidFill>
              </a:rPr>
              <a:t> </a:t>
            </a:r>
            <a:r>
              <a:rPr lang="en-US" sz="3400" dirty="0" err="1">
                <a:solidFill>
                  <a:srgbClr val="0070C0"/>
                </a:solidFill>
              </a:rPr>
              <a:t>liệu</a:t>
            </a:r>
            <a:r>
              <a:rPr lang="en-US" sz="3400" dirty="0">
                <a:solidFill>
                  <a:srgbClr val="0070C0"/>
                </a:solidFill>
              </a:rPr>
              <a:t> </a:t>
            </a:r>
            <a:r>
              <a:rPr lang="en-US" sz="3400" dirty="0" err="1">
                <a:solidFill>
                  <a:srgbClr val="0070C0"/>
                </a:solidFill>
              </a:rPr>
              <a:t>cứng</a:t>
            </a:r>
            <a:r>
              <a:rPr lang="en-US" sz="3400" dirty="0">
                <a:solidFill>
                  <a:srgbClr val="0070C0"/>
                </a:solidFill>
              </a:rPr>
              <a:t> </a:t>
            </a:r>
            <a:r>
              <a:rPr lang="en-US" sz="3400" dirty="0" err="1"/>
              <a:t>có</a:t>
            </a:r>
            <a:r>
              <a:rPr lang="en-US" sz="3400" dirty="0"/>
              <a:t> </a:t>
            </a:r>
            <a:r>
              <a:rPr lang="en-US" sz="3400" dirty="0" err="1">
                <a:solidFill>
                  <a:srgbClr val="00B050"/>
                </a:solidFill>
              </a:rPr>
              <a:t>bề</a:t>
            </a:r>
            <a:r>
              <a:rPr lang="en-US" sz="3400" dirty="0">
                <a:solidFill>
                  <a:srgbClr val="00B050"/>
                </a:solidFill>
              </a:rPr>
              <a:t> </a:t>
            </a:r>
            <a:r>
              <a:rPr lang="en-US" sz="3400" dirty="0" err="1">
                <a:solidFill>
                  <a:srgbClr val="00B050"/>
                </a:solidFill>
              </a:rPr>
              <a:t>mặt</a:t>
            </a:r>
            <a:r>
              <a:rPr lang="en-US" sz="3400" dirty="0">
                <a:solidFill>
                  <a:srgbClr val="00B050"/>
                </a:solidFill>
              </a:rPr>
              <a:t> </a:t>
            </a:r>
            <a:r>
              <a:rPr lang="en-US" sz="3400" dirty="0" err="1">
                <a:solidFill>
                  <a:srgbClr val="00B050"/>
                </a:solidFill>
              </a:rPr>
              <a:t>nhẵn</a:t>
            </a:r>
            <a:r>
              <a:rPr lang="en-US" sz="3400" dirty="0">
                <a:solidFill>
                  <a:srgbClr val="00B050"/>
                </a:solidFill>
              </a:rPr>
              <a:t> </a:t>
            </a:r>
            <a:r>
              <a:rPr lang="en-US" sz="3400" dirty="0" err="1">
                <a:solidFill>
                  <a:srgbClr val="FF0000"/>
                </a:solidFill>
              </a:rPr>
              <a:t>phản</a:t>
            </a:r>
            <a:r>
              <a:rPr lang="en-US" sz="3400" dirty="0">
                <a:solidFill>
                  <a:srgbClr val="FF0000"/>
                </a:solidFill>
              </a:rPr>
              <a:t> </a:t>
            </a:r>
            <a:r>
              <a:rPr lang="en-US" sz="3400" dirty="0" err="1">
                <a:solidFill>
                  <a:srgbClr val="FF0000"/>
                </a:solidFill>
              </a:rPr>
              <a:t>xạ</a:t>
            </a:r>
            <a:r>
              <a:rPr lang="en-US" sz="3400" dirty="0">
                <a:solidFill>
                  <a:srgbClr val="FF0000"/>
                </a:solidFill>
              </a:rPr>
              <a:t> </a:t>
            </a:r>
            <a:r>
              <a:rPr lang="en-US" sz="3400" dirty="0" err="1">
                <a:solidFill>
                  <a:srgbClr val="FF0000"/>
                </a:solidFill>
              </a:rPr>
              <a:t>âm</a:t>
            </a:r>
            <a:r>
              <a:rPr lang="en-US" sz="3400" dirty="0">
                <a:solidFill>
                  <a:srgbClr val="FF0000"/>
                </a:solidFill>
              </a:rPr>
              <a:t> </a:t>
            </a:r>
            <a:r>
              <a:rPr lang="en-US" sz="3400" dirty="0" err="1">
                <a:solidFill>
                  <a:srgbClr val="FF0000"/>
                </a:solidFill>
              </a:rPr>
              <a:t>tốt</a:t>
            </a:r>
            <a:r>
              <a:rPr lang="en-US" sz="3400" dirty="0">
                <a:solidFill>
                  <a:srgbClr val="FF0000"/>
                </a:solidFill>
              </a:rPr>
              <a:t>.</a:t>
            </a:r>
            <a:endParaRPr lang="en-US" sz="3400" dirty="0"/>
          </a:p>
          <a:p>
            <a:pPr>
              <a:lnSpc>
                <a:spcPct val="120000"/>
              </a:lnSpc>
            </a:pPr>
            <a:r>
              <a:rPr lang="en-US" sz="3400" dirty="0"/>
              <a:t>-</a:t>
            </a:r>
            <a:r>
              <a:rPr lang="en-US" sz="3400" dirty="0" err="1"/>
              <a:t>Những</a:t>
            </a:r>
            <a:r>
              <a:rPr lang="en-US" sz="3400" dirty="0"/>
              <a:t> </a:t>
            </a:r>
            <a:r>
              <a:rPr lang="en-US" sz="3400" dirty="0" err="1">
                <a:solidFill>
                  <a:srgbClr val="0070C0"/>
                </a:solidFill>
              </a:rPr>
              <a:t>vật</a:t>
            </a:r>
            <a:r>
              <a:rPr lang="en-US" sz="3400" dirty="0">
                <a:solidFill>
                  <a:srgbClr val="0070C0"/>
                </a:solidFill>
              </a:rPr>
              <a:t> </a:t>
            </a:r>
            <a:r>
              <a:rPr lang="en-US" sz="3400" dirty="0" err="1">
                <a:solidFill>
                  <a:srgbClr val="0070C0"/>
                </a:solidFill>
              </a:rPr>
              <a:t>liệu</a:t>
            </a:r>
            <a:r>
              <a:rPr lang="en-US" sz="3400" dirty="0">
                <a:solidFill>
                  <a:srgbClr val="0070C0"/>
                </a:solidFill>
              </a:rPr>
              <a:t> </a:t>
            </a:r>
            <a:r>
              <a:rPr lang="en-US" sz="3400" dirty="0" err="1">
                <a:solidFill>
                  <a:srgbClr val="0070C0"/>
                </a:solidFill>
              </a:rPr>
              <a:t>mềm</a:t>
            </a:r>
            <a:r>
              <a:rPr lang="en-US" sz="3400" dirty="0">
                <a:solidFill>
                  <a:srgbClr val="0070C0"/>
                </a:solidFill>
              </a:rPr>
              <a:t>, </a:t>
            </a:r>
            <a:r>
              <a:rPr lang="en-US" sz="3400" dirty="0" err="1">
                <a:solidFill>
                  <a:srgbClr val="0070C0"/>
                </a:solidFill>
              </a:rPr>
              <a:t>xốp</a:t>
            </a:r>
            <a:r>
              <a:rPr lang="en-US" sz="3400" dirty="0">
                <a:solidFill>
                  <a:srgbClr val="0070C0"/>
                </a:solidFill>
              </a:rPr>
              <a:t> </a:t>
            </a:r>
            <a:r>
              <a:rPr lang="en-US" sz="3400" dirty="0" err="1"/>
              <a:t>có</a:t>
            </a:r>
            <a:r>
              <a:rPr lang="en-US" sz="3400" dirty="0"/>
              <a:t> </a:t>
            </a:r>
            <a:r>
              <a:rPr lang="en-US" sz="3400" dirty="0" err="1">
                <a:solidFill>
                  <a:srgbClr val="00B050"/>
                </a:solidFill>
              </a:rPr>
              <a:t>bề</a:t>
            </a:r>
            <a:r>
              <a:rPr lang="en-US" sz="3400" dirty="0">
                <a:solidFill>
                  <a:srgbClr val="00B050"/>
                </a:solidFill>
              </a:rPr>
              <a:t> </a:t>
            </a:r>
            <a:r>
              <a:rPr lang="en-US" sz="3400" dirty="0" err="1">
                <a:solidFill>
                  <a:srgbClr val="00B050"/>
                </a:solidFill>
              </a:rPr>
              <a:t>mặt</a:t>
            </a:r>
            <a:r>
              <a:rPr lang="en-US" sz="3400" dirty="0">
                <a:solidFill>
                  <a:srgbClr val="00B050"/>
                </a:solidFill>
              </a:rPr>
              <a:t> </a:t>
            </a:r>
            <a:r>
              <a:rPr lang="en-US" sz="3400" dirty="0" err="1">
                <a:solidFill>
                  <a:srgbClr val="00B050"/>
                </a:solidFill>
              </a:rPr>
              <a:t>ghồ</a:t>
            </a:r>
            <a:r>
              <a:rPr lang="en-US" sz="3400" dirty="0">
                <a:solidFill>
                  <a:srgbClr val="00B050"/>
                </a:solidFill>
              </a:rPr>
              <a:t> </a:t>
            </a:r>
            <a:r>
              <a:rPr lang="en-US" sz="3400" dirty="0" err="1">
                <a:solidFill>
                  <a:srgbClr val="00B050"/>
                </a:solidFill>
              </a:rPr>
              <a:t>ghề</a:t>
            </a:r>
            <a:r>
              <a:rPr lang="en-US" sz="3400" dirty="0">
                <a:solidFill>
                  <a:srgbClr val="00B050"/>
                </a:solidFill>
              </a:rPr>
              <a:t> </a:t>
            </a:r>
            <a:r>
              <a:rPr lang="en-US" sz="3400" dirty="0" err="1"/>
              <a:t>thì</a:t>
            </a:r>
            <a:r>
              <a:rPr lang="en-US" sz="3400" dirty="0"/>
              <a:t> </a:t>
            </a:r>
            <a:r>
              <a:rPr lang="en-US" sz="3400" dirty="0" err="1">
                <a:solidFill>
                  <a:srgbClr val="FF0000"/>
                </a:solidFill>
              </a:rPr>
              <a:t>phản</a:t>
            </a:r>
            <a:r>
              <a:rPr lang="en-US" sz="3400" dirty="0">
                <a:solidFill>
                  <a:srgbClr val="FF0000"/>
                </a:solidFill>
              </a:rPr>
              <a:t> </a:t>
            </a:r>
            <a:r>
              <a:rPr lang="en-US" sz="3400" dirty="0" err="1">
                <a:solidFill>
                  <a:srgbClr val="FF0000"/>
                </a:solidFill>
              </a:rPr>
              <a:t>xạ</a:t>
            </a:r>
            <a:r>
              <a:rPr lang="en-US" sz="3400" dirty="0">
                <a:solidFill>
                  <a:srgbClr val="FF0000"/>
                </a:solidFill>
              </a:rPr>
              <a:t> </a:t>
            </a:r>
            <a:r>
              <a:rPr lang="en-US" sz="3400" dirty="0" err="1">
                <a:solidFill>
                  <a:srgbClr val="FF0000"/>
                </a:solidFill>
              </a:rPr>
              <a:t>âm</a:t>
            </a:r>
            <a:r>
              <a:rPr lang="en-US" sz="3400" dirty="0">
                <a:solidFill>
                  <a:srgbClr val="FF0000"/>
                </a:solidFill>
              </a:rPr>
              <a:t> </a:t>
            </a:r>
            <a:r>
              <a:rPr lang="en-US" sz="3400" dirty="0" err="1">
                <a:solidFill>
                  <a:srgbClr val="FF0000"/>
                </a:solidFill>
              </a:rPr>
              <a:t>kém</a:t>
            </a:r>
            <a:r>
              <a:rPr lang="en-US" sz="3400" dirty="0"/>
              <a:t>.</a:t>
            </a: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0768" y="2723970"/>
            <a:ext cx="3962681" cy="2972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88" y="2723970"/>
            <a:ext cx="3962681" cy="29720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6823881" y="6181136"/>
            <a:ext cx="5245216" cy="615553"/>
          </a:xfrm>
          <a:prstGeom prst="rect">
            <a:avLst/>
          </a:prstGeom>
          <a:noFill/>
        </p:spPr>
        <p:txBody>
          <a:bodyPr wrap="square" rtlCol="0">
            <a:spAutoFit/>
          </a:bodyPr>
          <a:lstStyle/>
          <a:p>
            <a:pPr algn="ctr"/>
            <a:r>
              <a:rPr lang="en-US" sz="3400" dirty="0" err="1">
                <a:solidFill>
                  <a:srgbClr val="0070C0"/>
                </a:solidFill>
              </a:rPr>
              <a:t>Phản</a:t>
            </a:r>
            <a:r>
              <a:rPr lang="en-US" sz="3400" dirty="0">
                <a:solidFill>
                  <a:srgbClr val="0070C0"/>
                </a:solidFill>
              </a:rPr>
              <a:t> </a:t>
            </a:r>
            <a:r>
              <a:rPr lang="en-US" sz="3400" dirty="0" err="1">
                <a:solidFill>
                  <a:srgbClr val="0070C0"/>
                </a:solidFill>
              </a:rPr>
              <a:t>xạ</a:t>
            </a:r>
            <a:r>
              <a:rPr lang="en-US" sz="3400" dirty="0">
                <a:solidFill>
                  <a:srgbClr val="0070C0"/>
                </a:solidFill>
              </a:rPr>
              <a:t> </a:t>
            </a:r>
            <a:r>
              <a:rPr lang="en-US" sz="3400" dirty="0" err="1">
                <a:solidFill>
                  <a:srgbClr val="0070C0"/>
                </a:solidFill>
              </a:rPr>
              <a:t>âm</a:t>
            </a:r>
            <a:r>
              <a:rPr lang="en-US" sz="3400" dirty="0"/>
              <a:t> </a:t>
            </a:r>
            <a:r>
              <a:rPr lang="en-US" sz="3400" dirty="0" err="1">
                <a:solidFill>
                  <a:srgbClr val="00B050"/>
                </a:solidFill>
              </a:rPr>
              <a:t>kém</a:t>
            </a:r>
            <a:r>
              <a:rPr lang="en-US" sz="3400" dirty="0">
                <a:solidFill>
                  <a:srgbClr val="00B050"/>
                </a:solidFill>
              </a:rPr>
              <a:t> </a:t>
            </a:r>
            <a:r>
              <a:rPr lang="en-US" sz="3400" dirty="0" err="1">
                <a:solidFill>
                  <a:srgbClr val="00B050"/>
                </a:solidFill>
              </a:rPr>
              <a:t>dần</a:t>
            </a:r>
            <a:endParaRPr lang="en-US" sz="3400" dirty="0">
              <a:solidFill>
                <a:srgbClr val="00B050"/>
              </a:solidFill>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176" y="2737496"/>
            <a:ext cx="2958485" cy="2958485"/>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8081817" y="6015383"/>
            <a:ext cx="2831439"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5F85AE46-D890-6B49-3D83-C24773D57012}"/>
              </a:ext>
            </a:extLst>
          </p:cNvPr>
          <p:cNvSpPr txBox="1"/>
          <p:nvPr/>
        </p:nvSpPr>
        <p:spPr>
          <a:xfrm>
            <a:off x="496854" y="6192427"/>
            <a:ext cx="4267558" cy="615553"/>
          </a:xfrm>
          <a:prstGeom prst="rect">
            <a:avLst/>
          </a:prstGeom>
          <a:noFill/>
        </p:spPr>
        <p:txBody>
          <a:bodyPr wrap="square" rtlCol="0">
            <a:spAutoFit/>
          </a:bodyPr>
          <a:lstStyle/>
          <a:p>
            <a:pPr algn="ctr"/>
            <a:r>
              <a:rPr lang="en-US" sz="3400" dirty="0" err="1">
                <a:solidFill>
                  <a:srgbClr val="0070C0"/>
                </a:solidFill>
              </a:rPr>
              <a:t>Phản</a:t>
            </a:r>
            <a:r>
              <a:rPr lang="en-US" sz="3400" dirty="0">
                <a:solidFill>
                  <a:srgbClr val="0070C0"/>
                </a:solidFill>
              </a:rPr>
              <a:t> </a:t>
            </a:r>
            <a:r>
              <a:rPr lang="en-US" sz="3400" dirty="0" err="1">
                <a:solidFill>
                  <a:srgbClr val="0070C0"/>
                </a:solidFill>
              </a:rPr>
              <a:t>xạ</a:t>
            </a:r>
            <a:r>
              <a:rPr lang="en-US" sz="3400" dirty="0">
                <a:solidFill>
                  <a:srgbClr val="0070C0"/>
                </a:solidFill>
              </a:rPr>
              <a:t> </a:t>
            </a:r>
            <a:r>
              <a:rPr lang="en-US" sz="3400" dirty="0" err="1">
                <a:solidFill>
                  <a:srgbClr val="0070C0"/>
                </a:solidFill>
              </a:rPr>
              <a:t>âm</a:t>
            </a:r>
            <a:r>
              <a:rPr lang="en-US" sz="3400" dirty="0"/>
              <a:t> </a:t>
            </a:r>
            <a:r>
              <a:rPr lang="en-US" sz="3400" dirty="0" err="1">
                <a:solidFill>
                  <a:srgbClr val="00B050"/>
                </a:solidFill>
              </a:rPr>
              <a:t>tốt</a:t>
            </a:r>
            <a:r>
              <a:rPr lang="en-US" sz="3400" dirty="0">
                <a:solidFill>
                  <a:srgbClr val="00B050"/>
                </a:solidFill>
              </a:rPr>
              <a:t> </a:t>
            </a:r>
            <a:r>
              <a:rPr lang="en-US" sz="3400" dirty="0" err="1">
                <a:solidFill>
                  <a:srgbClr val="00B050"/>
                </a:solidFill>
              </a:rPr>
              <a:t>dần</a:t>
            </a:r>
            <a:endParaRPr lang="en-US" sz="3400" dirty="0">
              <a:solidFill>
                <a:srgbClr val="00B050"/>
              </a:solidFill>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1304885" y="6026674"/>
            <a:ext cx="2303686"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Google Shape;674;p57">
            <a:extLst>
              <a:ext uri="{FF2B5EF4-FFF2-40B4-BE49-F238E27FC236}">
                <a16:creationId xmlns:a16="http://schemas.microsoft.com/office/drawing/2014/main" id="{70D323BE-B2DF-C5D4-717A-8C56913B08E9}"/>
              </a:ext>
            </a:extLst>
          </p:cNvPr>
          <p:cNvSpPr/>
          <p:nvPr/>
        </p:nvSpPr>
        <p:spPr>
          <a:xfrm>
            <a:off x="10276217" y="1195745"/>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4583694"/>
            <a:ext cx="11669171" cy="1934056"/>
          </a:xfrm>
          <a:prstGeom prst="rect">
            <a:avLst/>
          </a:prstGeom>
          <a:noFill/>
        </p:spPr>
        <p:txBody>
          <a:bodyPr wrap="square" rtlCol="0">
            <a:spAutoFit/>
          </a:bodyPr>
          <a:lstStyle/>
          <a:p>
            <a:pPr algn="just">
              <a:lnSpc>
                <a:spcPct val="120000"/>
              </a:lnSpc>
            </a:pPr>
            <a:r>
              <a:rPr lang="en-US" sz="3400" b="1" dirty="0">
                <a:solidFill>
                  <a:srgbClr val="FF0000"/>
                </a:solidFill>
                <a:latin typeface="Calibri (Body)"/>
              </a:rPr>
              <a:t>CÂU HỎI: </a:t>
            </a:r>
            <a:r>
              <a:rPr lang="en-US" sz="3400" dirty="0">
                <a:latin typeface="Calibri (Body)"/>
              </a:rPr>
              <a:t>T</a:t>
            </a:r>
            <a:r>
              <a:rPr lang="vi-VN" sz="3400" dirty="0">
                <a:latin typeface="Calibri (Body)"/>
              </a:rPr>
              <a:t>rong nhiều phòng hòa nhạc, phòng chiếu phim, phòng ghi âm, người ta thường làm tường sần sùi hoặc treo màn nhung, trải thảm sàn để làm giảm âm phản xạ. Em hãy giải thích vì sao?</a:t>
            </a:r>
            <a:endParaRPr lang="en-US" sz="3400" i="1" dirty="0">
              <a:latin typeface="Calibri (Body)"/>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262273" y="1307278"/>
            <a:ext cx="2116884"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7148050" y="1307278"/>
            <a:ext cx="4679125"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716" y="1307278"/>
            <a:ext cx="4673775" cy="311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258838" y="4637876"/>
            <a:ext cx="11669172" cy="182575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3200" dirty="0">
                <a:latin typeface="Calibri (Body)"/>
              </a:rPr>
              <a:t>Tường của nhà hát, phòng hòa nhạc, rạp chiếu phim thường được làm sần sùi hoặc treo, phủ rèm nhung, len, dạ.. để </a:t>
            </a:r>
            <a:r>
              <a:rPr lang="vi-VN" sz="3200" dirty="0">
                <a:solidFill>
                  <a:srgbClr val="0000FF"/>
                </a:solidFill>
                <a:latin typeface="Calibri (Body)"/>
              </a:rPr>
              <a:t>làm giảm tiếng vang</a:t>
            </a:r>
            <a:r>
              <a:rPr lang="vi-VN" sz="3200" dirty="0">
                <a:latin typeface="Calibri (Body)"/>
              </a:rPr>
              <a:t>, </a:t>
            </a:r>
            <a:r>
              <a:rPr lang="vi-VN" sz="3200" b="1" dirty="0">
                <a:solidFill>
                  <a:srgbClr val="C00000"/>
                </a:solidFill>
                <a:latin typeface="Calibri (Body)"/>
              </a:rPr>
              <a:t>giúp âm thanh được to, rõ hơn.</a:t>
            </a:r>
            <a:endParaRPr lang="en-US" sz="3300" i="1" dirty="0">
              <a:solidFill>
                <a:srgbClr val="C00000"/>
              </a:solidFill>
              <a:latin typeface="Calibri" panose="020F0502020204030204" pitchFamily="34" charset="0"/>
              <a:cs typeface="Calibri" panose="020F0502020204030204" pitchFamily="34" charset="0"/>
            </a:endParaRPr>
          </a:p>
        </p:txBody>
      </p:sp>
      <p:pic>
        <p:nvPicPr>
          <p:cNvPr id="17" name="Picture 16" descr="Question Mark Thinking Sticker by Universal Kids for iOS &amp; Android | GIPHY">
            <a:extLst>
              <a:ext uri="{FF2B5EF4-FFF2-40B4-BE49-F238E27FC236}">
                <a16:creationId xmlns:a16="http://schemas.microsoft.com/office/drawing/2014/main" id="{BC6C5E58-10AD-5B11-054B-4EC145FDC8E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79157" y="3086185"/>
            <a:ext cx="1435106" cy="143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7552233" y="1595920"/>
            <a:ext cx="4500679" cy="40852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90" y="1587412"/>
            <a:ext cx="7287065" cy="40989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Tree>
    <p:extLst>
      <p:ext uri="{BB962C8B-B14F-4D97-AF65-F5344CB8AC3E}">
        <p14:creationId xmlns:p14="http://schemas.microsoft.com/office/powerpoint/2010/main" val="1776305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73734" y="1372777"/>
            <a:ext cx="3329879" cy="423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7">
            <a:extLst>
              <a:ext uri="{FF2B5EF4-FFF2-40B4-BE49-F238E27FC236}">
                <a16:creationId xmlns:a16="http://schemas.microsoft.com/office/drawing/2014/main" id="{008BD65C-60B8-450B-8044-05D7A76FCFA4}"/>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
        <p:nvSpPr>
          <p:cNvPr id="7" name="Title 1">
            <a:extLst>
              <a:ext uri="{FF2B5EF4-FFF2-40B4-BE49-F238E27FC236}">
                <a16:creationId xmlns:a16="http://schemas.microsoft.com/office/drawing/2014/main" id="{D24CACB8-AF75-45F0-9C26-C927D5A84873}"/>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8" name="Group 7">
            <a:extLst>
              <a:ext uri="{FF2B5EF4-FFF2-40B4-BE49-F238E27FC236}">
                <a16:creationId xmlns:a16="http://schemas.microsoft.com/office/drawing/2014/main" id="{7E1BA878-60BE-4095-99B0-999C7B0C5C62}"/>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3EBC353-583A-4658-ABB6-D23E035347F1}"/>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Hexagon 4">
              <a:extLst>
                <a:ext uri="{FF2B5EF4-FFF2-40B4-BE49-F238E27FC236}">
                  <a16:creationId xmlns:a16="http://schemas.microsoft.com/office/drawing/2014/main" id="{7B813EB5-F961-46E2-8453-FA7C4124DAD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13314"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4" r="4701"/>
          <a:stretch/>
        </p:blipFill>
        <p:spPr bwMode="auto">
          <a:xfrm>
            <a:off x="321212" y="1372777"/>
            <a:ext cx="8060788" cy="4237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08BD65C-60B8-450B-8044-05D7A76FCFA4}"/>
              </a:ext>
            </a:extLst>
          </p:cNvPr>
          <p:cNvSpPr>
            <a:spLocks noChangeArrowheads="1"/>
          </p:cNvSpPr>
          <p:nvPr/>
        </p:nvSpPr>
        <p:spPr bwMode="auto">
          <a:xfrm>
            <a:off x="402617" y="5826567"/>
            <a:ext cx="1161119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mút</a:t>
            </a:r>
            <a:r>
              <a:rPr lang="en-US" altLang="en-US" sz="3500" dirty="0">
                <a:latin typeface="+mn-lt"/>
              </a:rPr>
              <a:t>, </a:t>
            </a:r>
            <a:r>
              <a:rPr lang="en-US" altLang="en-US" sz="3500" dirty="0" err="1">
                <a:latin typeface="+mn-lt"/>
              </a:rPr>
              <a:t>thảm</a:t>
            </a:r>
            <a:r>
              <a:rPr lang="en-US" altLang="en-US" sz="3500" dirty="0">
                <a:latin typeface="+mn-lt"/>
              </a:rPr>
              <a:t> </a:t>
            </a:r>
            <a:r>
              <a:rPr lang="en-US" altLang="en-US" sz="3500" dirty="0" err="1">
                <a:latin typeface="+mn-lt"/>
              </a:rPr>
              <a:t>trải</a:t>
            </a:r>
            <a:r>
              <a:rPr lang="en-US" altLang="en-US" sz="3500" dirty="0">
                <a:latin typeface="+mn-lt"/>
              </a:rPr>
              <a:t> </a:t>
            </a:r>
            <a:r>
              <a:rPr lang="en-US" altLang="en-US" sz="3500" dirty="0" err="1">
                <a:latin typeface="+mn-lt"/>
              </a:rPr>
              <a:t>sàn</a:t>
            </a:r>
            <a:r>
              <a:rPr lang="en-US" altLang="en-US" sz="3500" dirty="0">
                <a:latin typeface="+mn-lt"/>
              </a:rPr>
              <a:t>, </a:t>
            </a:r>
            <a:r>
              <a:rPr lang="en-US" altLang="en-US" sz="3500" dirty="0" err="1">
                <a:latin typeface="+mn-lt"/>
              </a:rPr>
              <a:t>các</a:t>
            </a:r>
            <a:r>
              <a:rPr lang="en-US" altLang="en-US" sz="3500" dirty="0">
                <a:latin typeface="+mn-lt"/>
              </a:rPr>
              <a:t> </a:t>
            </a:r>
            <a:r>
              <a:rPr lang="en-US" altLang="en-US" sz="3500" dirty="0" err="1">
                <a:latin typeface="+mn-lt"/>
              </a:rPr>
              <a:t>tấm</a:t>
            </a:r>
            <a:r>
              <a:rPr lang="en-US" altLang="en-US" sz="3500" dirty="0">
                <a:latin typeface="+mn-lt"/>
              </a:rPr>
              <a:t> </a:t>
            </a:r>
            <a:r>
              <a:rPr lang="en-US" altLang="en-US" sz="3500" dirty="0" err="1">
                <a:latin typeface="+mn-lt"/>
              </a:rPr>
              <a:t>tán</a:t>
            </a:r>
            <a:r>
              <a:rPr lang="en-US" altLang="en-US" sz="3500" dirty="0">
                <a:latin typeface="+mn-lt"/>
              </a:rPr>
              <a:t> </a:t>
            </a:r>
            <a:r>
              <a:rPr lang="en-US" altLang="en-US" sz="3500" dirty="0" err="1">
                <a:latin typeface="+mn-lt"/>
              </a:rPr>
              <a:t>âm</a:t>
            </a:r>
            <a:r>
              <a:rPr lang="en-US" altLang="en-US" sz="3500" dirty="0">
                <a:latin typeface="+mn-lt"/>
              </a:rPr>
              <a:t> </a:t>
            </a:r>
            <a:r>
              <a:rPr lang="en-US" altLang="en-US" sz="3500" dirty="0" err="1">
                <a:latin typeface="+mn-lt"/>
              </a:rPr>
              <a:t>trong</a:t>
            </a:r>
            <a:r>
              <a:rPr lang="en-US" altLang="en-US" sz="3500" dirty="0">
                <a:latin typeface="+mn-lt"/>
              </a:rPr>
              <a:t> </a:t>
            </a:r>
            <a:r>
              <a:rPr lang="en-US" altLang="en-US" sz="3500" dirty="0" err="1">
                <a:latin typeface="+mn-lt"/>
              </a:rPr>
              <a:t>phòng</a:t>
            </a:r>
            <a:r>
              <a:rPr lang="en-US" altLang="en-US" sz="3500" dirty="0">
                <a:latin typeface="+mn-lt"/>
              </a:rPr>
              <a:t> </a:t>
            </a:r>
            <a:r>
              <a:rPr lang="en-US" altLang="en-US" sz="3500" dirty="0" err="1">
                <a:latin typeface="+mn-lt"/>
              </a:rPr>
              <a:t>thu</a:t>
            </a:r>
            <a:r>
              <a:rPr lang="en-US" altLang="en-US" sz="3500" dirty="0">
                <a:latin typeface="+mn-lt"/>
              </a:rPr>
              <a:t>. </a:t>
            </a:r>
          </a:p>
        </p:txBody>
      </p:sp>
      <p:sp>
        <p:nvSpPr>
          <p:cNvPr id="7" name="Title 1">
            <a:extLst>
              <a:ext uri="{FF2B5EF4-FFF2-40B4-BE49-F238E27FC236}">
                <a16:creationId xmlns:a16="http://schemas.microsoft.com/office/drawing/2014/main" id="{D24CACB8-AF75-45F0-9C26-C927D5A84873}"/>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8" name="Group 7">
            <a:extLst>
              <a:ext uri="{FF2B5EF4-FFF2-40B4-BE49-F238E27FC236}">
                <a16:creationId xmlns:a16="http://schemas.microsoft.com/office/drawing/2014/main" id="{7E1BA878-60BE-4095-99B0-999C7B0C5C62}"/>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3EBC353-583A-4658-ABB6-D23E035347F1}"/>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 name="Hexagon 4">
              <a:extLst>
                <a:ext uri="{FF2B5EF4-FFF2-40B4-BE49-F238E27FC236}">
                  <a16:creationId xmlns:a16="http://schemas.microsoft.com/office/drawing/2014/main" id="{7B813EB5-F961-46E2-8453-FA7C4124DAD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pic>
        <p:nvPicPr>
          <p:cNvPr id="17410" name="Picture 2" descr="How Professional Recording Studios Are Designed for Superior Sound - Blog">
            <a:extLst>
              <a:ext uri="{FF2B5EF4-FFF2-40B4-BE49-F238E27FC236}">
                <a16:creationId xmlns:a16="http://schemas.microsoft.com/office/drawing/2014/main" id="{25502D88-B28E-4B3F-8931-EA7D5E6E1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25" y="1358495"/>
            <a:ext cx="7287066" cy="441272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Bán gỗ tán âm giá rẻ tại TPHCM dành cho phòng nghe nhạc">
            <a:extLst>
              <a:ext uri="{FF2B5EF4-FFF2-40B4-BE49-F238E27FC236}">
                <a16:creationId xmlns:a16="http://schemas.microsoft.com/office/drawing/2014/main" id="{AC6F0669-F080-4EA6-9FD9-155B2253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085" y="1358494"/>
            <a:ext cx="4412723" cy="441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99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162877"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VẬT PHẢN XẠ ÂM TỐT - VẬT PHẢN XẠ ÂM KÉM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2</a:t>
              </a:r>
            </a:p>
          </p:txBody>
        </p:sp>
      </p:grpSp>
      <p:sp>
        <p:nvSpPr>
          <p:cNvPr id="17" name="TextBox 16">
            <a:extLst>
              <a:ext uri="{FF2B5EF4-FFF2-40B4-BE49-F238E27FC236}">
                <a16:creationId xmlns:a16="http://schemas.microsoft.com/office/drawing/2014/main" id="{E04EF993-FC65-E037-9E88-C5A76C99DBDC}"/>
              </a:ext>
            </a:extLst>
          </p:cNvPr>
          <p:cNvSpPr txBox="1"/>
          <p:nvPr/>
        </p:nvSpPr>
        <p:spPr>
          <a:xfrm>
            <a:off x="1488673" y="1215050"/>
            <a:ext cx="10582381" cy="615553"/>
          </a:xfrm>
          <a:prstGeom prst="rect">
            <a:avLst/>
          </a:prstGeom>
          <a:noFill/>
        </p:spPr>
        <p:txBody>
          <a:bodyPr wrap="square" rtlCol="0">
            <a:spAutoFit/>
          </a:bodyPr>
          <a:lstStyle/>
          <a:p>
            <a:pPr defTabSz="1219170">
              <a:buClr>
                <a:srgbClr val="000000"/>
              </a:buClr>
            </a:pPr>
            <a:r>
              <a:rPr lang="en-US" sz="3400" b="1" kern="0" dirty="0">
                <a:solidFill>
                  <a:srgbClr val="00B050"/>
                </a:solidFill>
                <a:latin typeface="Calibri (Body)"/>
                <a:ea typeface="Hiragino Kaku Gothic StdN W8" panose="020B0800000000000000" pitchFamily="34" charset="-128"/>
                <a:cs typeface="Arial"/>
                <a:sym typeface="Arial"/>
              </a:rPr>
              <a:t>VẬT NÀO PHẢN XẠ ÂM TỐT, VẬT NÀO PHẢN XẠ ÂM KÉM</a:t>
            </a:r>
          </a:p>
        </p:txBody>
      </p:sp>
      <p:grpSp>
        <p:nvGrpSpPr>
          <p:cNvPr id="18" name="Group 17">
            <a:extLst>
              <a:ext uri="{FF2B5EF4-FFF2-40B4-BE49-F238E27FC236}">
                <a16:creationId xmlns:a16="http://schemas.microsoft.com/office/drawing/2014/main" id="{DC8ACDA5-4F95-01CD-B5EC-031EE5918755}"/>
              </a:ext>
            </a:extLst>
          </p:cNvPr>
          <p:cNvGrpSpPr/>
          <p:nvPr/>
        </p:nvGrpSpPr>
        <p:grpSpPr>
          <a:xfrm>
            <a:off x="402618" y="1372777"/>
            <a:ext cx="966574" cy="831913"/>
            <a:chOff x="9729788" y="4324350"/>
            <a:chExt cx="806450" cy="758825"/>
          </a:xfrm>
          <a:solidFill>
            <a:srgbClr val="00B050"/>
          </a:solidFill>
        </p:grpSpPr>
        <p:sp>
          <p:nvSpPr>
            <p:cNvPr id="19" name="Freeform 210">
              <a:extLst>
                <a:ext uri="{FF2B5EF4-FFF2-40B4-BE49-F238E27FC236}">
                  <a16:creationId xmlns:a16="http://schemas.microsoft.com/office/drawing/2014/main" id="{1B0FFBAD-78BB-FBF2-3979-1E67926FCE94}"/>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1">
              <a:extLst>
                <a:ext uri="{FF2B5EF4-FFF2-40B4-BE49-F238E27FC236}">
                  <a16:creationId xmlns:a16="http://schemas.microsoft.com/office/drawing/2014/main" id="{F8EE2E1A-1E24-D729-9F12-133C408D34D8}"/>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2">
              <a:extLst>
                <a:ext uri="{FF2B5EF4-FFF2-40B4-BE49-F238E27FC236}">
                  <a16:creationId xmlns:a16="http://schemas.microsoft.com/office/drawing/2014/main" id="{F0465215-D9AA-71D5-A816-6F891D686C5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3">
              <a:extLst>
                <a:ext uri="{FF2B5EF4-FFF2-40B4-BE49-F238E27FC236}">
                  <a16:creationId xmlns:a16="http://schemas.microsoft.com/office/drawing/2014/main" id="{3FF2FDF7-7D87-BAA2-0A82-08D3DB2ECD3F}"/>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14">
              <a:extLst>
                <a:ext uri="{FF2B5EF4-FFF2-40B4-BE49-F238E27FC236}">
                  <a16:creationId xmlns:a16="http://schemas.microsoft.com/office/drawing/2014/main" id="{462232BA-08D4-5E1B-6B84-248730089468}"/>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15">
              <a:extLst>
                <a:ext uri="{FF2B5EF4-FFF2-40B4-BE49-F238E27FC236}">
                  <a16:creationId xmlns:a16="http://schemas.microsoft.com/office/drawing/2014/main" id="{616A1BA4-B753-41AF-2C01-7A44204F3097}"/>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35" name="Freeform 216">
              <a:extLst>
                <a:ext uri="{FF2B5EF4-FFF2-40B4-BE49-F238E27FC236}">
                  <a16:creationId xmlns:a16="http://schemas.microsoft.com/office/drawing/2014/main" id="{40CE6486-AF42-4602-D045-66D35EB207E7}"/>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7">
              <a:extLst>
                <a:ext uri="{FF2B5EF4-FFF2-40B4-BE49-F238E27FC236}">
                  <a16:creationId xmlns:a16="http://schemas.microsoft.com/office/drawing/2014/main" id="{3C4FF2B2-4FDE-0C43-FF41-5A7504346D01}"/>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8">
              <a:extLst>
                <a:ext uri="{FF2B5EF4-FFF2-40B4-BE49-F238E27FC236}">
                  <a16:creationId xmlns:a16="http://schemas.microsoft.com/office/drawing/2014/main" id="{EC6EC711-AC74-CEB1-EFB2-FE1120B7E23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9">
              <a:extLst>
                <a:ext uri="{FF2B5EF4-FFF2-40B4-BE49-F238E27FC236}">
                  <a16:creationId xmlns:a16="http://schemas.microsoft.com/office/drawing/2014/main" id="{4A5D1CB6-8CFD-6154-C17D-BEE8E966B2AF}"/>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20">
              <a:extLst>
                <a:ext uri="{FF2B5EF4-FFF2-40B4-BE49-F238E27FC236}">
                  <a16:creationId xmlns:a16="http://schemas.microsoft.com/office/drawing/2014/main" id="{08DD9CF5-9982-0649-0266-7E26030830EB}"/>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21">
              <a:extLst>
                <a:ext uri="{FF2B5EF4-FFF2-40B4-BE49-F238E27FC236}">
                  <a16:creationId xmlns:a16="http://schemas.microsoft.com/office/drawing/2014/main" id="{F9BB8B99-7B2D-DC53-707C-F7C6D839327E}"/>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42" name="Rounded Rectangle 23">
            <a:extLst>
              <a:ext uri="{FF2B5EF4-FFF2-40B4-BE49-F238E27FC236}">
                <a16:creationId xmlns:a16="http://schemas.microsoft.com/office/drawing/2014/main" id="{5F2E5662-C4FB-AB3A-F8E9-1DB3B9AD24FD}"/>
              </a:ext>
            </a:extLst>
          </p:cNvPr>
          <p:cNvSpPr/>
          <p:nvPr/>
        </p:nvSpPr>
        <p:spPr>
          <a:xfrm>
            <a:off x="51283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1. </a:t>
            </a:r>
            <a:r>
              <a:rPr lang="vi-VN" sz="3000" b="1" kern="0" dirty="0">
                <a:solidFill>
                  <a:schemeClr val="accent5">
                    <a:lumMod val="50000"/>
                  </a:schemeClr>
                </a:solidFill>
                <a:latin typeface="Calibri (Body)"/>
                <a:sym typeface="Arial"/>
              </a:rPr>
              <a:t>Miếng xốp</a:t>
            </a:r>
          </a:p>
        </p:txBody>
      </p:sp>
      <p:sp>
        <p:nvSpPr>
          <p:cNvPr id="43" name="Rounded Rectangle 23">
            <a:extLst>
              <a:ext uri="{FF2B5EF4-FFF2-40B4-BE49-F238E27FC236}">
                <a16:creationId xmlns:a16="http://schemas.microsoft.com/office/drawing/2014/main" id="{110E565B-2CFB-BF35-76CE-4CAECB11EAAE}"/>
              </a:ext>
            </a:extLst>
          </p:cNvPr>
          <p:cNvSpPr/>
          <p:nvPr/>
        </p:nvSpPr>
        <p:spPr>
          <a:xfrm>
            <a:off x="433626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2. M</a:t>
            </a:r>
            <a:r>
              <a:rPr lang="vi-VN" sz="3000" b="1" kern="0" dirty="0">
                <a:solidFill>
                  <a:schemeClr val="accent5">
                    <a:lumMod val="50000"/>
                  </a:schemeClr>
                </a:solidFill>
                <a:latin typeface="Calibri (Body)"/>
                <a:sym typeface="Arial"/>
              </a:rPr>
              <a:t>ặt gương</a:t>
            </a:r>
          </a:p>
        </p:txBody>
      </p:sp>
      <p:sp>
        <p:nvSpPr>
          <p:cNvPr id="44" name="Rounded Rectangle 23">
            <a:extLst>
              <a:ext uri="{FF2B5EF4-FFF2-40B4-BE49-F238E27FC236}">
                <a16:creationId xmlns:a16="http://schemas.microsoft.com/office/drawing/2014/main" id="{0174E2EE-F2C9-10FB-6967-E4414F5296F9}"/>
              </a:ext>
            </a:extLst>
          </p:cNvPr>
          <p:cNvSpPr/>
          <p:nvPr/>
        </p:nvSpPr>
        <p:spPr>
          <a:xfrm>
            <a:off x="8159692" y="2542274"/>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3. Á</a:t>
            </a:r>
            <a:r>
              <a:rPr lang="vi-VN" sz="3000" b="1" kern="0" dirty="0">
                <a:solidFill>
                  <a:schemeClr val="accent5">
                    <a:lumMod val="50000"/>
                  </a:schemeClr>
                </a:solidFill>
                <a:latin typeface="Calibri (Body)"/>
                <a:sym typeface="Arial"/>
              </a:rPr>
              <a:t>o len</a:t>
            </a:r>
          </a:p>
        </p:txBody>
      </p:sp>
      <p:sp>
        <p:nvSpPr>
          <p:cNvPr id="45" name="Rounded Rectangle 23">
            <a:extLst>
              <a:ext uri="{FF2B5EF4-FFF2-40B4-BE49-F238E27FC236}">
                <a16:creationId xmlns:a16="http://schemas.microsoft.com/office/drawing/2014/main" id="{01AAE15E-1EDF-0633-677B-CD360E6C8641}"/>
              </a:ext>
            </a:extLst>
          </p:cNvPr>
          <p:cNvSpPr/>
          <p:nvPr/>
        </p:nvSpPr>
        <p:spPr>
          <a:xfrm>
            <a:off x="51283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4. M</a:t>
            </a:r>
            <a:r>
              <a:rPr lang="vi-VN" sz="3000" b="1" kern="0" dirty="0">
                <a:solidFill>
                  <a:schemeClr val="accent5">
                    <a:lumMod val="50000"/>
                  </a:schemeClr>
                </a:solidFill>
                <a:latin typeface="Calibri (Body)"/>
                <a:sym typeface="Arial"/>
              </a:rPr>
              <a:t>ặt đá hoa</a:t>
            </a:r>
          </a:p>
        </p:txBody>
      </p:sp>
      <p:sp>
        <p:nvSpPr>
          <p:cNvPr id="46" name="Rounded Rectangle 23">
            <a:extLst>
              <a:ext uri="{FF2B5EF4-FFF2-40B4-BE49-F238E27FC236}">
                <a16:creationId xmlns:a16="http://schemas.microsoft.com/office/drawing/2014/main" id="{0DA44BA5-61A1-79BD-BF41-A9197F82631F}"/>
              </a:ext>
            </a:extLst>
          </p:cNvPr>
          <p:cNvSpPr/>
          <p:nvPr/>
        </p:nvSpPr>
        <p:spPr>
          <a:xfrm>
            <a:off x="433626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5. G</a:t>
            </a:r>
            <a:r>
              <a:rPr lang="vi-VN" sz="3000" b="1" kern="0" dirty="0">
                <a:solidFill>
                  <a:schemeClr val="accent5">
                    <a:lumMod val="50000"/>
                  </a:schemeClr>
                </a:solidFill>
                <a:latin typeface="Calibri (Body)"/>
                <a:sym typeface="Arial"/>
              </a:rPr>
              <a:t>hế đệm mút</a:t>
            </a:r>
          </a:p>
        </p:txBody>
      </p:sp>
      <p:sp>
        <p:nvSpPr>
          <p:cNvPr id="47" name="Rounded Rectangle 23">
            <a:extLst>
              <a:ext uri="{FF2B5EF4-FFF2-40B4-BE49-F238E27FC236}">
                <a16:creationId xmlns:a16="http://schemas.microsoft.com/office/drawing/2014/main" id="{2ABC6A55-5D1C-CE28-6327-A68BBD329AFB}"/>
              </a:ext>
            </a:extLst>
          </p:cNvPr>
          <p:cNvSpPr/>
          <p:nvPr/>
        </p:nvSpPr>
        <p:spPr>
          <a:xfrm>
            <a:off x="8159692" y="3966773"/>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6. T</a:t>
            </a:r>
            <a:r>
              <a:rPr lang="vi-VN" sz="3000" b="1" kern="0" dirty="0">
                <a:solidFill>
                  <a:schemeClr val="accent5">
                    <a:lumMod val="50000"/>
                  </a:schemeClr>
                </a:solidFill>
                <a:latin typeface="Calibri (Body)"/>
                <a:sym typeface="Arial"/>
              </a:rPr>
              <a:t>ấm kim loại</a:t>
            </a:r>
          </a:p>
        </p:txBody>
      </p:sp>
      <p:sp>
        <p:nvSpPr>
          <p:cNvPr id="48" name="Rounded Rectangle 23">
            <a:extLst>
              <a:ext uri="{FF2B5EF4-FFF2-40B4-BE49-F238E27FC236}">
                <a16:creationId xmlns:a16="http://schemas.microsoft.com/office/drawing/2014/main" id="{2B43372B-52CD-0009-A83E-BC272707831A}"/>
              </a:ext>
            </a:extLst>
          </p:cNvPr>
          <p:cNvSpPr/>
          <p:nvPr/>
        </p:nvSpPr>
        <p:spPr>
          <a:xfrm>
            <a:off x="2406286" y="5403940"/>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7. C</a:t>
            </a:r>
            <a:r>
              <a:rPr lang="vi-VN" sz="3000" b="1" kern="0" dirty="0">
                <a:solidFill>
                  <a:schemeClr val="accent5">
                    <a:lumMod val="50000"/>
                  </a:schemeClr>
                </a:solidFill>
                <a:latin typeface="Calibri (Body)"/>
                <a:sym typeface="Arial"/>
              </a:rPr>
              <a:t>ao su xốp</a:t>
            </a:r>
          </a:p>
        </p:txBody>
      </p:sp>
      <p:sp>
        <p:nvSpPr>
          <p:cNvPr id="49" name="Rounded Rectangle 23">
            <a:extLst>
              <a:ext uri="{FF2B5EF4-FFF2-40B4-BE49-F238E27FC236}">
                <a16:creationId xmlns:a16="http://schemas.microsoft.com/office/drawing/2014/main" id="{3616A085-E465-17B1-DCBA-49F46F320796}"/>
              </a:ext>
            </a:extLst>
          </p:cNvPr>
          <p:cNvSpPr/>
          <p:nvPr/>
        </p:nvSpPr>
        <p:spPr>
          <a:xfrm>
            <a:off x="6229716" y="5403940"/>
            <a:ext cx="3127144" cy="101533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8. T</a:t>
            </a:r>
            <a:r>
              <a:rPr lang="vi-VN" sz="3000" b="1" kern="0" dirty="0">
                <a:solidFill>
                  <a:schemeClr val="accent5">
                    <a:lumMod val="50000"/>
                  </a:schemeClr>
                </a:solidFill>
                <a:latin typeface="Calibri (Body)"/>
                <a:sym typeface="Arial"/>
              </a:rPr>
              <a:t>ường gạch</a:t>
            </a:r>
          </a:p>
        </p:txBody>
      </p:sp>
      <p:sp>
        <p:nvSpPr>
          <p:cNvPr id="2" name="TextBox 1">
            <a:extLst>
              <a:ext uri="{FF2B5EF4-FFF2-40B4-BE49-F238E27FC236}">
                <a16:creationId xmlns:a16="http://schemas.microsoft.com/office/drawing/2014/main" id="{17F2A279-7DEC-4CCF-BF4E-F248ADED99DE}"/>
              </a:ext>
            </a:extLst>
          </p:cNvPr>
          <p:cNvSpPr txBox="1"/>
          <p:nvPr/>
        </p:nvSpPr>
        <p:spPr>
          <a:xfrm>
            <a:off x="10026502" y="1898379"/>
            <a:ext cx="1762880" cy="369332"/>
          </a:xfrm>
          <a:prstGeom prst="rect">
            <a:avLst/>
          </a:prstGeom>
          <a:noFill/>
        </p:spPr>
        <p:txBody>
          <a:bodyPr wrap="square" rtlCol="0">
            <a:spAutoFit/>
          </a:bodyPr>
          <a:lstStyle/>
          <a:p>
            <a:r>
              <a:rPr lang="en-US" dirty="0" err="1">
                <a:hlinkClick r:id="rId3"/>
              </a:rPr>
              <a:t>Trò</a:t>
            </a:r>
            <a:r>
              <a:rPr lang="en-US" dirty="0">
                <a:hlinkClick r:id="rId3"/>
              </a:rPr>
              <a:t> </a:t>
            </a:r>
            <a:r>
              <a:rPr lang="en-US" dirty="0" err="1">
                <a:hlinkClick r:id="rId3"/>
              </a:rPr>
              <a:t>chơi</a:t>
            </a:r>
            <a:endParaRPr lang="en-US" dirty="0"/>
          </a:p>
        </p:txBody>
      </p:sp>
    </p:spTree>
    <p:extLst>
      <p:ext uri="{BB962C8B-B14F-4D97-AF65-F5344CB8AC3E}">
        <p14:creationId xmlns:p14="http://schemas.microsoft.com/office/powerpoint/2010/main" val="263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27BDD-1F66-4A5D-A24C-58EF0376A544}"/>
              </a:ext>
            </a:extLst>
          </p:cNvPr>
          <p:cNvPicPr>
            <a:picLocks noChangeAspect="1"/>
          </p:cNvPicPr>
          <p:nvPr/>
        </p:nvPicPr>
        <p:blipFill rotWithShape="1">
          <a:blip r:embed="rId2"/>
          <a:srcRect l="23459" t="24653" r="40959" b="40465"/>
          <a:stretch/>
        </p:blipFill>
        <p:spPr>
          <a:xfrm>
            <a:off x="380579" y="277261"/>
            <a:ext cx="11430841" cy="6303478"/>
          </a:xfrm>
          <a:prstGeom prst="rect">
            <a:avLst/>
          </a:prstGeom>
        </p:spPr>
      </p:pic>
    </p:spTree>
    <p:extLst>
      <p:ext uri="{BB962C8B-B14F-4D97-AF65-F5344CB8AC3E}">
        <p14:creationId xmlns:p14="http://schemas.microsoft.com/office/powerpoint/2010/main" val="2830799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7427A1-6360-4E28-A0BB-7AC0203E8E1F}"/>
              </a:ext>
            </a:extLst>
          </p:cNvPr>
          <p:cNvPicPr>
            <a:picLocks noChangeAspect="1"/>
          </p:cNvPicPr>
          <p:nvPr/>
        </p:nvPicPr>
        <p:blipFill rotWithShape="1">
          <a:blip r:embed="rId2"/>
          <a:srcRect l="23808" t="41860" r="39651" b="39845"/>
          <a:stretch/>
        </p:blipFill>
        <p:spPr>
          <a:xfrm>
            <a:off x="138223" y="1360968"/>
            <a:ext cx="12053777" cy="4136064"/>
          </a:xfrm>
          <a:prstGeom prst="rect">
            <a:avLst/>
          </a:prstGeom>
        </p:spPr>
      </p:pic>
    </p:spTree>
    <p:extLst>
      <p:ext uri="{BB962C8B-B14F-4D97-AF65-F5344CB8AC3E}">
        <p14:creationId xmlns:p14="http://schemas.microsoft.com/office/powerpoint/2010/main" val="426781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EE153-53A5-423F-9EEF-477A2B0C098A}"/>
              </a:ext>
            </a:extLst>
          </p:cNvPr>
          <p:cNvPicPr>
            <a:picLocks noChangeAspect="1"/>
          </p:cNvPicPr>
          <p:nvPr/>
        </p:nvPicPr>
        <p:blipFill rotWithShape="1">
          <a:blip r:embed="rId2"/>
          <a:srcRect l="23198" t="26046" r="40436" b="43411"/>
          <a:stretch/>
        </p:blipFill>
        <p:spPr>
          <a:xfrm>
            <a:off x="435933" y="435934"/>
            <a:ext cx="11680865" cy="5518299"/>
          </a:xfrm>
          <a:prstGeom prst="rect">
            <a:avLst/>
          </a:prstGeom>
        </p:spPr>
      </p:pic>
    </p:spTree>
    <p:extLst>
      <p:ext uri="{BB962C8B-B14F-4D97-AF65-F5344CB8AC3E}">
        <p14:creationId xmlns:p14="http://schemas.microsoft.com/office/powerpoint/2010/main" val="218273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754310" y="1330506"/>
            <a:ext cx="9514145"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Quan </a:t>
            </a:r>
            <a:r>
              <a:rPr lang="en-US" sz="3500" dirty="0" err="1">
                <a:latin typeface="Calibri" panose="020F0502020204030204" pitchFamily="34" charset="0"/>
                <a:cs typeface="Calibri" panose="020F0502020204030204" pitchFamily="34" charset="0"/>
              </a:rPr>
              <a:t>sát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hiện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tượng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rút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ra</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xét</a:t>
            </a:r>
            <a:endParaRPr lang="en-US" sz="35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262274" y="5549617"/>
            <a:ext cx="11615690" cy="1200329"/>
          </a:xfrm>
          <a:prstGeom prst="rect">
            <a:avLst/>
          </a:prstGeom>
          <a:noFill/>
        </p:spPr>
        <p:txBody>
          <a:bodyPr wrap="square">
            <a:spAutoFit/>
          </a:bodyPr>
          <a:lstStyle/>
          <a:p>
            <a:r>
              <a:rPr lang="en-US" sz="3500" b="1" dirty="0">
                <a:solidFill>
                  <a:srgbClr val="FF0000"/>
                </a:solidFill>
                <a:latin typeface="Calibri" panose="020F0502020204030204" pitchFamily="34" charset="0"/>
                <a:cs typeface="Calibri" panose="020F0502020204030204" pitchFamily="34" charset="0"/>
              </a:rPr>
              <a:t>NHẬN XÉT: </a:t>
            </a:r>
            <a:r>
              <a:rPr lang="vi-VN" sz="3600" dirty="0">
                <a:latin typeface="Calibri" panose="020F0502020204030204" pitchFamily="34" charset="0"/>
                <a:cs typeface="Calibri" panose="020F0502020204030204" pitchFamily="34" charset="0"/>
              </a:rPr>
              <a:t>Khi đứng trước vách </a:t>
            </a:r>
            <a:r>
              <a:rPr lang="en-US" sz="3600" dirty="0" err="1">
                <a:latin typeface="Calibri" panose="020F0502020204030204" pitchFamily="34" charset="0"/>
                <a:cs typeface="Calibri" panose="020F0502020204030204" pitchFamily="34" charset="0"/>
              </a:rPr>
              <a:t>núi</a:t>
            </a:r>
            <a:r>
              <a:rPr lang="vi-VN"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nếu nói to ta sẽ </a:t>
            </a:r>
            <a:r>
              <a:rPr lang="vi-VN" sz="3600" i="1" dirty="0">
                <a:solidFill>
                  <a:srgbClr val="0070C0"/>
                </a:solidFill>
                <a:latin typeface="Calibri" panose="020F0502020204030204" pitchFamily="34" charset="0"/>
                <a:cs typeface="Calibri" panose="020F0502020204030204" pitchFamily="34" charset="0"/>
              </a:rPr>
              <a:t>nghe được tiếng nói của chính mình</a:t>
            </a:r>
            <a:r>
              <a:rPr lang="en-US" sz="3600" i="1" dirty="0">
                <a:solidFill>
                  <a:srgbClr val="0070C0"/>
                </a:solidFill>
                <a:latin typeface="Calibri" panose="020F0502020204030204" pitchFamily="34" charset="0"/>
                <a:cs typeface="Calibri" panose="020F0502020204030204" pitchFamily="34" charset="0"/>
              </a:rPr>
              <a:t> </a:t>
            </a:r>
            <a:r>
              <a:rPr lang="vi-VN" sz="3600" i="1" dirty="0">
                <a:solidFill>
                  <a:srgbClr val="0070C0"/>
                </a:solidFill>
                <a:latin typeface="Calibri" panose="020F0502020204030204" pitchFamily="34" charset="0"/>
                <a:cs typeface="Calibri" panose="020F0502020204030204" pitchFamily="34" charset="0"/>
              </a:rPr>
              <a:t>vọng lại</a:t>
            </a:r>
            <a:r>
              <a:rPr lang="en-US" sz="3600" dirty="0">
                <a:latin typeface="Calibri" panose="020F0502020204030204" pitchFamily="34" charset="0"/>
                <a:cs typeface="Calibri" panose="020F0502020204030204" pitchFamily="34" charset="0"/>
              </a:rPr>
              <a:t>.</a:t>
            </a:r>
            <a:endParaRPr lang="en-US" sz="3500"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1164810"/>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42" y="2671462"/>
            <a:ext cx="3719445" cy="234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2985" y="2156920"/>
            <a:ext cx="5683956" cy="3197225"/>
          </a:xfrm>
          <a:prstGeom prst="rect">
            <a:avLst/>
          </a:prstGeom>
        </p:spPr>
      </p:pic>
    </p:spTree>
    <p:extLst>
      <p:ext uri="{BB962C8B-B14F-4D97-AF65-F5344CB8AC3E}">
        <p14:creationId xmlns:p14="http://schemas.microsoft.com/office/powerpoint/2010/main" val="357027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F34A94-E6F2-4ECE-8A80-44A48A5B0DEB}"/>
              </a:ext>
            </a:extLst>
          </p:cNvPr>
          <p:cNvPicPr>
            <a:picLocks noChangeAspect="1"/>
          </p:cNvPicPr>
          <p:nvPr/>
        </p:nvPicPr>
        <p:blipFill rotWithShape="1">
          <a:blip r:embed="rId2"/>
          <a:srcRect l="23634" t="26357" r="40349" b="42635"/>
          <a:stretch/>
        </p:blipFill>
        <p:spPr>
          <a:xfrm>
            <a:off x="999459" y="467831"/>
            <a:ext cx="11109852" cy="5380076"/>
          </a:xfrm>
          <a:prstGeom prst="rect">
            <a:avLst/>
          </a:prstGeom>
        </p:spPr>
      </p:pic>
    </p:spTree>
    <p:extLst>
      <p:ext uri="{BB962C8B-B14F-4D97-AF65-F5344CB8AC3E}">
        <p14:creationId xmlns:p14="http://schemas.microsoft.com/office/powerpoint/2010/main" val="339497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25FFE2-CF68-421A-904C-427828588A71}"/>
              </a:ext>
            </a:extLst>
          </p:cNvPr>
          <p:cNvPicPr>
            <a:picLocks noChangeAspect="1"/>
          </p:cNvPicPr>
          <p:nvPr/>
        </p:nvPicPr>
        <p:blipFill rotWithShape="1">
          <a:blip r:embed="rId2"/>
          <a:srcRect l="24070" t="25581" r="40000" b="25892"/>
          <a:stretch/>
        </p:blipFill>
        <p:spPr>
          <a:xfrm>
            <a:off x="903768" y="371648"/>
            <a:ext cx="10590027" cy="6486352"/>
          </a:xfrm>
          <a:prstGeom prst="rect">
            <a:avLst/>
          </a:prstGeom>
        </p:spPr>
      </p:pic>
    </p:spTree>
    <p:extLst>
      <p:ext uri="{BB962C8B-B14F-4D97-AF65-F5344CB8AC3E}">
        <p14:creationId xmlns:p14="http://schemas.microsoft.com/office/powerpoint/2010/main" val="4152925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700611-CDD9-4EE2-B680-A598B62DE019}"/>
              </a:ext>
            </a:extLst>
          </p:cNvPr>
          <p:cNvPicPr>
            <a:picLocks noChangeAspect="1"/>
          </p:cNvPicPr>
          <p:nvPr/>
        </p:nvPicPr>
        <p:blipFill rotWithShape="1">
          <a:blip r:embed="rId2"/>
          <a:srcRect l="23460" t="25116" r="40436" b="35349"/>
          <a:stretch/>
        </p:blipFill>
        <p:spPr>
          <a:xfrm>
            <a:off x="1190846" y="148854"/>
            <a:ext cx="10366745" cy="6385316"/>
          </a:xfrm>
          <a:prstGeom prst="rect">
            <a:avLst/>
          </a:prstGeom>
        </p:spPr>
      </p:pic>
    </p:spTree>
    <p:extLst>
      <p:ext uri="{BB962C8B-B14F-4D97-AF65-F5344CB8AC3E}">
        <p14:creationId xmlns:p14="http://schemas.microsoft.com/office/powerpoint/2010/main" val="2604470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1460691"/>
            <a:ext cx="11661872" cy="1988237"/>
          </a:xfrm>
          <a:prstGeom prst="rect">
            <a:avLst/>
          </a:prstGeom>
          <a:noFill/>
        </p:spPr>
        <p:txBody>
          <a:bodyPr wrap="square" rtlCol="0">
            <a:spAutoFit/>
          </a:bodyPr>
          <a:lstStyle/>
          <a:p>
            <a:pPr algn="just">
              <a:lnSpc>
                <a:spcPct val="120000"/>
              </a:lnSpc>
              <a:spcAft>
                <a:spcPts val="1200"/>
              </a:spcAft>
            </a:pPr>
            <a:r>
              <a:rPr lang="vi-VN" sz="3500" dirty="0">
                <a:latin typeface="Calibri" panose="020F0502020204030204" pitchFamily="34" charset="0"/>
                <a:cs typeface="Calibri" panose="020F0502020204030204" pitchFamily="34" charset="0"/>
              </a:rPr>
              <a:t>Âm thanh có vai trò quan trọng trong đời sống con người và động vật nhưng không</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phải âm thanh nào cũng có ích mà có âm thanh có hại</a:t>
            </a:r>
            <a:r>
              <a:rPr lang="en-US" sz="3500" dirty="0">
                <a:latin typeface="Calibri" panose="020F0502020204030204" pitchFamily="34" charset="0"/>
                <a:cs typeface="Calibri" panose="020F0502020204030204" pitchFamily="34" charset="0"/>
              </a:rPr>
              <a:t>.</a:t>
            </a:r>
            <a:endParaRPr lang="en-US" sz="35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01353" y="3804125"/>
            <a:ext cx="9000606" cy="2893052"/>
          </a:xfrm>
          <a:prstGeom prst="rect">
            <a:avLst/>
          </a:prstGeom>
        </p:spPr>
      </p:pic>
    </p:spTree>
    <p:extLst>
      <p:ext uri="{BB962C8B-B14F-4D97-AF65-F5344CB8AC3E}">
        <p14:creationId xmlns:p14="http://schemas.microsoft.com/office/powerpoint/2010/main" val="37534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262273" y="1257053"/>
            <a:ext cx="11661872" cy="2594172"/>
          </a:xfrm>
          <a:prstGeom prst="rect">
            <a:avLst/>
          </a:prstGeom>
          <a:noFill/>
        </p:spPr>
        <p:txBody>
          <a:bodyPr wrap="square" rtlCol="0">
            <a:spAutoFit/>
          </a:bodyPr>
          <a:lstStyle/>
          <a:p>
            <a:pPr algn="just">
              <a:lnSpc>
                <a:spcPct val="118000"/>
              </a:lnSpc>
            </a:pPr>
            <a:r>
              <a:rPr lang="vi-VN" sz="3500" dirty="0">
                <a:latin typeface="Calibri" panose="020F0502020204030204" pitchFamily="34" charset="0"/>
                <a:cs typeface="Calibri" panose="020F0502020204030204" pitchFamily="34" charset="0"/>
              </a:rPr>
              <a:t>Những âm thanh </a:t>
            </a:r>
            <a:r>
              <a:rPr lang="vi-VN" sz="3500" i="1" dirty="0">
                <a:solidFill>
                  <a:srgbClr val="00B050"/>
                </a:solidFill>
                <a:latin typeface="Calibri" panose="020F0502020204030204" pitchFamily="34" charset="0"/>
                <a:cs typeface="Calibri" panose="020F0502020204030204" pitchFamily="34" charset="0"/>
              </a:rPr>
              <a:t>to,</a:t>
            </a:r>
            <a:r>
              <a:rPr lang="en-US" sz="3500" i="1" dirty="0">
                <a:solidFill>
                  <a:srgbClr val="00B050"/>
                </a:solidFill>
                <a:latin typeface="Calibri" panose="020F0502020204030204" pitchFamily="34" charset="0"/>
                <a:cs typeface="Calibri" panose="020F0502020204030204" pitchFamily="34" charset="0"/>
              </a:rPr>
              <a:t> </a:t>
            </a:r>
            <a:r>
              <a:rPr lang="vi-VN" sz="3500" i="1" dirty="0">
                <a:solidFill>
                  <a:srgbClr val="00B050"/>
                </a:solidFill>
                <a:latin typeface="Calibri" panose="020F0502020204030204" pitchFamily="34" charset="0"/>
                <a:cs typeface="Calibri" panose="020F0502020204030204" pitchFamily="34" charset="0"/>
              </a:rPr>
              <a:t>kéo dài </a:t>
            </a:r>
            <a:r>
              <a:rPr lang="vi-VN" sz="3500" dirty="0">
                <a:latin typeface="Calibri" panose="020F0502020204030204" pitchFamily="34" charset="0"/>
                <a:cs typeface="Calibri" panose="020F0502020204030204" pitchFamily="34" charset="0"/>
              </a:rPr>
              <a:t>có thể </a:t>
            </a:r>
            <a:r>
              <a:rPr lang="vi-VN" sz="3500" i="1" dirty="0">
                <a:solidFill>
                  <a:srgbClr val="00B050"/>
                </a:solidFill>
                <a:latin typeface="Calibri" panose="020F0502020204030204" pitchFamily="34" charset="0"/>
                <a:cs typeface="Calibri" panose="020F0502020204030204" pitchFamily="34" charset="0"/>
              </a:rPr>
              <a:t>có hại đến sức khoẻ và hoạt động bình thường</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của con người gọi là </a:t>
            </a:r>
            <a:r>
              <a:rPr lang="vi-VN" sz="3500" b="1" dirty="0">
                <a:solidFill>
                  <a:srgbClr val="FF0000"/>
                </a:solidFill>
                <a:latin typeface="Calibri" panose="020F0502020204030204" pitchFamily="34" charset="0"/>
                <a:cs typeface="Calibri" panose="020F0502020204030204" pitchFamily="34" charset="0"/>
              </a:rPr>
              <a:t>tiếng ồn</a:t>
            </a:r>
            <a:r>
              <a:rPr lang="vi-VN" sz="3500" dirty="0">
                <a:latin typeface="Calibri" panose="020F0502020204030204" pitchFamily="34" charset="0"/>
                <a:cs typeface="Calibri" panose="020F0502020204030204" pitchFamily="34" charset="0"/>
              </a:rPr>
              <a:t>.</a:t>
            </a:r>
            <a:r>
              <a:rPr lang="en-US" sz="3500" dirty="0">
                <a:latin typeface="Calibri" panose="020F0502020204030204" pitchFamily="34" charset="0"/>
                <a:cs typeface="Calibri" panose="020F0502020204030204" pitchFamily="34" charset="0"/>
              </a:rPr>
              <a:t> </a:t>
            </a:r>
          </a:p>
          <a:p>
            <a:pPr algn="just">
              <a:lnSpc>
                <a:spcPct val="118000"/>
              </a:lnSpc>
            </a:pPr>
            <a:r>
              <a:rPr lang="vi-VN" sz="3500" dirty="0">
                <a:latin typeface="Calibri" panose="020F0502020204030204" pitchFamily="34" charset="0"/>
                <a:cs typeface="Calibri" panose="020F0502020204030204" pitchFamily="34" charset="0"/>
              </a:rPr>
              <a:t>Ở</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những nơi thường xuyên có tiếng ồn,</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ta nói môi</a:t>
            </a:r>
            <a:r>
              <a:rPr lang="en-US" sz="3500" dirty="0">
                <a:latin typeface="Calibri" panose="020F0502020204030204" pitchFamily="34" charset="0"/>
                <a:cs typeface="Calibri" panose="020F0502020204030204" pitchFamily="34" charset="0"/>
              </a:rPr>
              <a:t> </a:t>
            </a:r>
            <a:r>
              <a:rPr lang="vi-VN" sz="3500" dirty="0">
                <a:latin typeface="Calibri" panose="020F0502020204030204" pitchFamily="34" charset="0"/>
                <a:cs typeface="Calibri" panose="020F0502020204030204" pitchFamily="34" charset="0"/>
              </a:rPr>
              <a:t>trường sống tại đó bị</a:t>
            </a:r>
            <a:r>
              <a:rPr lang="en-US" sz="3500" dirty="0">
                <a:latin typeface="Calibri" panose="020F0502020204030204" pitchFamily="34" charset="0"/>
                <a:cs typeface="Calibri" panose="020F0502020204030204" pitchFamily="34" charset="0"/>
              </a:rPr>
              <a:t> </a:t>
            </a:r>
            <a:r>
              <a:rPr lang="vi-VN" sz="3500" b="1" dirty="0">
                <a:solidFill>
                  <a:srgbClr val="FF0000"/>
                </a:solidFill>
                <a:latin typeface="Calibri" panose="020F0502020204030204" pitchFamily="34" charset="0"/>
                <a:cs typeface="Calibri" panose="020F0502020204030204" pitchFamily="34" charset="0"/>
              </a:rPr>
              <a:t>ô</a:t>
            </a:r>
            <a:r>
              <a:rPr lang="en-US" sz="3500" b="1" dirty="0">
                <a:solidFill>
                  <a:srgbClr val="FF0000"/>
                </a:solidFill>
                <a:latin typeface="Calibri" panose="020F0502020204030204" pitchFamily="34" charset="0"/>
                <a:cs typeface="Calibri" panose="020F0502020204030204" pitchFamily="34" charset="0"/>
              </a:rPr>
              <a:t> </a:t>
            </a:r>
            <a:r>
              <a:rPr lang="vi-VN" sz="3500" b="1" dirty="0">
                <a:solidFill>
                  <a:srgbClr val="FF0000"/>
                </a:solidFill>
                <a:latin typeface="Calibri" panose="020F0502020204030204" pitchFamily="34" charset="0"/>
                <a:cs typeface="Calibri" panose="020F0502020204030204" pitchFamily="34" charset="0"/>
              </a:rPr>
              <a:t>nhiễm tiếng ồn.</a:t>
            </a:r>
          </a:p>
        </p:txBody>
      </p:sp>
      <p:pic>
        <p:nvPicPr>
          <p:cNvPr id="11" name="Picture 10">
            <a:extLst>
              <a:ext uri="{FF2B5EF4-FFF2-40B4-BE49-F238E27FC236}">
                <a16:creationId xmlns:a16="http://schemas.microsoft.com/office/drawing/2014/main" id="{B9B1BDC2-C448-0FA8-73E1-D8F77FFCA9F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710591" y="3804125"/>
            <a:ext cx="9000606" cy="2893052"/>
          </a:xfrm>
          <a:prstGeom prst="rect">
            <a:avLst/>
          </a:prstGeom>
        </p:spPr>
      </p:pic>
      <p:sp>
        <p:nvSpPr>
          <p:cNvPr id="8" name="Google Shape;674;p57">
            <a:extLst>
              <a:ext uri="{FF2B5EF4-FFF2-40B4-BE49-F238E27FC236}">
                <a16:creationId xmlns:a16="http://schemas.microsoft.com/office/drawing/2014/main" id="{CD0ADFBD-BE8B-B635-3933-EFA2CE3F43D9}"/>
              </a:ext>
            </a:extLst>
          </p:cNvPr>
          <p:cNvSpPr/>
          <p:nvPr/>
        </p:nvSpPr>
        <p:spPr>
          <a:xfrm>
            <a:off x="5482386" y="3154431"/>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4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3" name="Rounded Rectangle 23">
            <a:extLst>
              <a:ext uri="{FF2B5EF4-FFF2-40B4-BE49-F238E27FC236}">
                <a16:creationId xmlns:a16="http://schemas.microsoft.com/office/drawing/2014/main" id="{BB244356-BCEB-AECA-F0BF-71822AF6E27E}"/>
              </a:ext>
            </a:extLst>
          </p:cNvPr>
          <p:cNvSpPr/>
          <p:nvPr/>
        </p:nvSpPr>
        <p:spPr>
          <a:xfrm>
            <a:off x="51283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1. </a:t>
            </a:r>
            <a:r>
              <a:rPr lang="vi-VN" sz="3000" b="1" kern="0" dirty="0">
                <a:solidFill>
                  <a:schemeClr val="accent5">
                    <a:lumMod val="50000"/>
                  </a:schemeClr>
                </a:solidFill>
                <a:latin typeface="Calibri (Body)"/>
                <a:sym typeface="Arial"/>
              </a:rPr>
              <a:t>Tiếng </a:t>
            </a:r>
            <a:r>
              <a:rPr lang="en-US" sz="3000" b="1" kern="0" dirty="0" err="1">
                <a:solidFill>
                  <a:schemeClr val="accent5">
                    <a:lumMod val="50000"/>
                  </a:schemeClr>
                </a:solidFill>
                <a:latin typeface="Calibri (Body)"/>
                <a:sym typeface="Arial"/>
              </a:rPr>
              <a:t>còi</a:t>
            </a:r>
            <a:r>
              <a:rPr lang="en-US" sz="3000" b="1" kern="0" dirty="0">
                <a:solidFill>
                  <a:schemeClr val="accent5">
                    <a:lumMod val="50000"/>
                  </a:schemeClr>
                </a:solidFill>
                <a:latin typeface="Calibri (Body)"/>
                <a:sym typeface="Arial"/>
              </a:rPr>
              <a:t> </a:t>
            </a:r>
            <a:r>
              <a:rPr lang="en-US" sz="3000" b="1" kern="0" dirty="0" err="1">
                <a:solidFill>
                  <a:schemeClr val="accent5">
                    <a:lumMod val="50000"/>
                  </a:schemeClr>
                </a:solidFill>
                <a:latin typeface="Calibri (Body)"/>
                <a:sym typeface="Arial"/>
              </a:rPr>
              <a:t>hú</a:t>
            </a:r>
            <a:r>
              <a:rPr lang="en-US" sz="3000" b="1" kern="0" dirty="0">
                <a:solidFill>
                  <a:schemeClr val="accent5">
                    <a:lumMod val="50000"/>
                  </a:schemeClr>
                </a:solidFill>
                <a:latin typeface="Calibri (Body)"/>
                <a:sym typeface="Arial"/>
              </a:rPr>
              <a:t> </a:t>
            </a:r>
            <a:r>
              <a:rPr lang="vi-VN" sz="3000" b="1" kern="0" dirty="0">
                <a:solidFill>
                  <a:schemeClr val="accent5">
                    <a:lumMod val="50000"/>
                  </a:schemeClr>
                </a:solidFill>
                <a:latin typeface="Calibri (Body)"/>
                <a:sym typeface="Arial"/>
              </a:rPr>
              <a:t>xe cứu thương.</a:t>
            </a:r>
          </a:p>
        </p:txBody>
      </p:sp>
      <p:sp>
        <p:nvSpPr>
          <p:cNvPr id="14" name="Rounded Rectangle 23">
            <a:extLst>
              <a:ext uri="{FF2B5EF4-FFF2-40B4-BE49-F238E27FC236}">
                <a16:creationId xmlns:a16="http://schemas.microsoft.com/office/drawing/2014/main" id="{F9E96F93-66E2-9A71-19E3-EAD0A41A4FD1}"/>
              </a:ext>
            </a:extLst>
          </p:cNvPr>
          <p:cNvSpPr/>
          <p:nvPr/>
        </p:nvSpPr>
        <p:spPr>
          <a:xfrm>
            <a:off x="433626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2. </a:t>
            </a:r>
            <a:r>
              <a:rPr lang="vi-VN" sz="3000" b="1" kern="0" dirty="0">
                <a:solidFill>
                  <a:schemeClr val="accent5">
                    <a:lumMod val="50000"/>
                  </a:schemeClr>
                </a:solidFill>
                <a:latin typeface="Calibri (Body)"/>
                <a:sym typeface="Arial"/>
              </a:rPr>
              <a:t>Tiếng </a:t>
            </a:r>
            <a:r>
              <a:rPr lang="en-US" sz="3000" b="1" kern="0" dirty="0">
                <a:solidFill>
                  <a:schemeClr val="accent5">
                    <a:lumMod val="50000"/>
                  </a:schemeClr>
                </a:solidFill>
                <a:latin typeface="Calibri (Body)"/>
                <a:sym typeface="Arial"/>
              </a:rPr>
              <a:t>HS </a:t>
            </a:r>
            <a:r>
              <a:rPr lang="vi-VN" sz="3000" b="1" kern="0" dirty="0">
                <a:solidFill>
                  <a:schemeClr val="accent5">
                    <a:lumMod val="50000"/>
                  </a:schemeClr>
                </a:solidFill>
                <a:latin typeface="Calibri (Body)"/>
                <a:sym typeface="Arial"/>
              </a:rPr>
              <a:t>phát biểu trong lớp.</a:t>
            </a:r>
          </a:p>
        </p:txBody>
      </p:sp>
      <p:sp>
        <p:nvSpPr>
          <p:cNvPr id="15" name="Rounded Rectangle 23">
            <a:extLst>
              <a:ext uri="{FF2B5EF4-FFF2-40B4-BE49-F238E27FC236}">
                <a16:creationId xmlns:a16="http://schemas.microsoft.com/office/drawing/2014/main" id="{FB537048-42BD-F3D0-1EE9-CE3F4FFE16FF}"/>
              </a:ext>
            </a:extLst>
          </p:cNvPr>
          <p:cNvSpPr/>
          <p:nvPr/>
        </p:nvSpPr>
        <p:spPr>
          <a:xfrm>
            <a:off x="8159692" y="2542274"/>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3. </a:t>
            </a:r>
            <a:r>
              <a:rPr lang="vi-VN" sz="3000" b="1" kern="0" dirty="0">
                <a:solidFill>
                  <a:schemeClr val="accent5">
                    <a:lumMod val="50000"/>
                  </a:schemeClr>
                </a:solidFill>
                <a:latin typeface="Calibri (Body)"/>
                <a:sym typeface="Arial"/>
              </a:rPr>
              <a:t>Tiếng sấm</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17" name="Rounded Rectangle 23">
            <a:extLst>
              <a:ext uri="{FF2B5EF4-FFF2-40B4-BE49-F238E27FC236}">
                <a16:creationId xmlns:a16="http://schemas.microsoft.com/office/drawing/2014/main" id="{172681DF-5691-088C-6CC8-535F99B53111}"/>
              </a:ext>
            </a:extLst>
          </p:cNvPr>
          <p:cNvSpPr/>
          <p:nvPr/>
        </p:nvSpPr>
        <p:spPr>
          <a:xfrm>
            <a:off x="51283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4. </a:t>
            </a:r>
            <a:r>
              <a:rPr lang="vi-VN" sz="3000" b="1" kern="0" dirty="0">
                <a:solidFill>
                  <a:schemeClr val="accent5">
                    <a:lumMod val="50000"/>
                  </a:schemeClr>
                </a:solidFill>
                <a:latin typeface="Calibri (Body)"/>
                <a:sym typeface="Arial"/>
              </a:rPr>
              <a:t>Tiếng máy khoan bê tông gần khu dân cư</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19" name="Rounded Rectangle 23">
            <a:extLst>
              <a:ext uri="{FF2B5EF4-FFF2-40B4-BE49-F238E27FC236}">
                <a16:creationId xmlns:a16="http://schemas.microsoft.com/office/drawing/2014/main" id="{77C5E568-86BD-7025-E989-821C72CD706D}"/>
              </a:ext>
            </a:extLst>
          </p:cNvPr>
          <p:cNvSpPr/>
          <p:nvPr/>
        </p:nvSpPr>
        <p:spPr>
          <a:xfrm>
            <a:off x="433626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5. </a:t>
            </a:r>
            <a:r>
              <a:rPr lang="vi-VN" sz="3000" b="1" kern="0" dirty="0">
                <a:solidFill>
                  <a:schemeClr val="accent5">
                    <a:lumMod val="50000"/>
                  </a:schemeClr>
                </a:solidFill>
                <a:latin typeface="Calibri (Body)"/>
                <a:sym typeface="Arial"/>
              </a:rPr>
              <a:t>Tiếng ồn từ khu chợ gần lớp học</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20" name="Rounded Rectangle 23">
            <a:extLst>
              <a:ext uri="{FF2B5EF4-FFF2-40B4-BE49-F238E27FC236}">
                <a16:creationId xmlns:a16="http://schemas.microsoft.com/office/drawing/2014/main" id="{AB0A79D7-623A-C8C7-981E-6306823FCC29}"/>
              </a:ext>
            </a:extLst>
          </p:cNvPr>
          <p:cNvSpPr/>
          <p:nvPr/>
        </p:nvSpPr>
        <p:spPr>
          <a:xfrm>
            <a:off x="8159692" y="3966773"/>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6. </a:t>
            </a:r>
            <a:r>
              <a:rPr lang="vi-VN" sz="3000" b="1" kern="0" dirty="0">
                <a:solidFill>
                  <a:schemeClr val="accent5">
                    <a:lumMod val="50000"/>
                  </a:schemeClr>
                </a:solidFill>
                <a:latin typeface="Calibri (Body)"/>
                <a:sym typeface="Arial"/>
              </a:rPr>
              <a:t>Tiếng hát karaoke vào đêm khuya.</a:t>
            </a:r>
          </a:p>
        </p:txBody>
      </p:sp>
      <p:sp>
        <p:nvSpPr>
          <p:cNvPr id="21" name="Rounded Rectangle 23">
            <a:extLst>
              <a:ext uri="{FF2B5EF4-FFF2-40B4-BE49-F238E27FC236}">
                <a16:creationId xmlns:a16="http://schemas.microsoft.com/office/drawing/2014/main" id="{356D8EC0-742B-8894-BACF-1066B982ADCF}"/>
              </a:ext>
            </a:extLst>
          </p:cNvPr>
          <p:cNvSpPr/>
          <p:nvPr/>
        </p:nvSpPr>
        <p:spPr>
          <a:xfrm>
            <a:off x="51283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7. </a:t>
            </a:r>
            <a:r>
              <a:rPr lang="vi-VN" sz="3000" b="1" kern="0" dirty="0">
                <a:solidFill>
                  <a:schemeClr val="accent5">
                    <a:lumMod val="50000"/>
                  </a:schemeClr>
                </a:solidFill>
                <a:latin typeface="Calibri (Body)"/>
                <a:sym typeface="Arial"/>
              </a:rPr>
              <a:t>Tiếng róc rách của thác nước </a:t>
            </a:r>
            <a:r>
              <a:rPr lang="en-US" sz="3000" b="1" kern="0" dirty="0" err="1">
                <a:solidFill>
                  <a:schemeClr val="accent5">
                    <a:lumMod val="50000"/>
                  </a:schemeClr>
                </a:solidFill>
                <a:latin typeface="Calibri (Body)"/>
                <a:sym typeface="Arial"/>
              </a:rPr>
              <a:t>chảy</a:t>
            </a:r>
            <a:r>
              <a:rPr lang="en-US" sz="3000" b="1" kern="0" dirty="0">
                <a:solidFill>
                  <a:schemeClr val="accent5">
                    <a:lumMod val="50000"/>
                  </a:schemeClr>
                </a:solidFill>
                <a:latin typeface="Calibri (Body)"/>
                <a:sym typeface="Arial"/>
              </a:rPr>
              <a:t>.</a:t>
            </a:r>
            <a:endParaRPr lang="vi-VN" sz="3000" b="1" kern="0" dirty="0">
              <a:solidFill>
                <a:schemeClr val="accent5">
                  <a:lumMod val="50000"/>
                </a:schemeClr>
              </a:solidFill>
              <a:latin typeface="Calibri (Body)"/>
              <a:sym typeface="Arial"/>
            </a:endParaRPr>
          </a:p>
        </p:txBody>
      </p:sp>
      <p:sp>
        <p:nvSpPr>
          <p:cNvPr id="22" name="Rounded Rectangle 23">
            <a:extLst>
              <a:ext uri="{FF2B5EF4-FFF2-40B4-BE49-F238E27FC236}">
                <a16:creationId xmlns:a16="http://schemas.microsoft.com/office/drawing/2014/main" id="{EC6485B8-7C87-CC0C-E713-EF96C86A914B}"/>
              </a:ext>
            </a:extLst>
          </p:cNvPr>
          <p:cNvSpPr/>
          <p:nvPr/>
        </p:nvSpPr>
        <p:spPr>
          <a:xfrm>
            <a:off x="433626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8. T</a:t>
            </a:r>
            <a:r>
              <a:rPr lang="vi-VN" sz="3000" b="1" kern="0" dirty="0">
                <a:solidFill>
                  <a:schemeClr val="accent5">
                    <a:lumMod val="50000"/>
                  </a:schemeClr>
                </a:solidFill>
                <a:latin typeface="Calibri (Body)"/>
                <a:sym typeface="Arial"/>
              </a:rPr>
              <a:t>iếng còi inh ỏi trên đường phố</a:t>
            </a:r>
            <a:r>
              <a:rPr lang="en-US" sz="3000" b="1" kern="0" dirty="0">
                <a:solidFill>
                  <a:schemeClr val="accent5">
                    <a:lumMod val="50000"/>
                  </a:schemeClr>
                </a:solidFill>
                <a:latin typeface="Calibri (Body)"/>
                <a:sym typeface="Arial"/>
              </a:rPr>
              <a:t>.</a:t>
            </a:r>
            <a:r>
              <a:rPr lang="vi-VN" sz="3000" b="1" kern="0" dirty="0">
                <a:solidFill>
                  <a:schemeClr val="accent5">
                    <a:lumMod val="50000"/>
                  </a:schemeClr>
                </a:solidFill>
                <a:latin typeface="Calibri (Body)"/>
                <a:sym typeface="Arial"/>
              </a:rPr>
              <a:t> </a:t>
            </a:r>
          </a:p>
        </p:txBody>
      </p:sp>
      <p:sp>
        <p:nvSpPr>
          <p:cNvPr id="23" name="Rounded Rectangle 23">
            <a:extLst>
              <a:ext uri="{FF2B5EF4-FFF2-40B4-BE49-F238E27FC236}">
                <a16:creationId xmlns:a16="http://schemas.microsoft.com/office/drawing/2014/main" id="{5C915533-CFFF-B757-606D-6ABEAADCB6D0}"/>
              </a:ext>
            </a:extLst>
          </p:cNvPr>
          <p:cNvSpPr/>
          <p:nvPr/>
        </p:nvSpPr>
        <p:spPr>
          <a:xfrm>
            <a:off x="8159692" y="5403940"/>
            <a:ext cx="3515072"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Calibri (Body)"/>
                <a:sym typeface="Arial"/>
              </a:rPr>
              <a:t>9. </a:t>
            </a:r>
            <a:r>
              <a:rPr lang="vi-VN" sz="3000" b="1" kern="0" dirty="0">
                <a:solidFill>
                  <a:schemeClr val="accent5">
                    <a:lumMod val="50000"/>
                  </a:schemeClr>
                </a:solidFill>
                <a:latin typeface="Calibri (Body)"/>
                <a:sym typeface="Arial"/>
              </a:rPr>
              <a:t>Tiếng hét rất to sát tai.</a:t>
            </a:r>
          </a:p>
        </p:txBody>
      </p:sp>
      <p:sp>
        <p:nvSpPr>
          <p:cNvPr id="24" name="TextBox 23">
            <a:extLst>
              <a:ext uri="{FF2B5EF4-FFF2-40B4-BE49-F238E27FC236}">
                <a16:creationId xmlns:a16="http://schemas.microsoft.com/office/drawing/2014/main" id="{C8B9B702-89DF-D9D1-8949-79CC29222F05}"/>
              </a:ext>
            </a:extLst>
          </p:cNvPr>
          <p:cNvSpPr txBox="1"/>
          <p:nvPr/>
        </p:nvSpPr>
        <p:spPr>
          <a:xfrm>
            <a:off x="1501516" y="1215050"/>
            <a:ext cx="10461084" cy="1241237"/>
          </a:xfrm>
          <a:prstGeom prst="rect">
            <a:avLst/>
          </a:prstGeom>
          <a:noFill/>
        </p:spPr>
        <p:txBody>
          <a:bodyPr wrap="square" rtlCol="0">
            <a:spAutoFit/>
          </a:bodyPr>
          <a:lstStyle/>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TÌM HIỂU ÂM THANH NÀO LÀ </a:t>
            </a:r>
            <a:r>
              <a:rPr lang="en-US" sz="3733" b="1" kern="0" dirty="0">
                <a:solidFill>
                  <a:srgbClr val="FF0000"/>
                </a:solidFill>
                <a:latin typeface="Calibri (Body)"/>
                <a:ea typeface="Hiragino Kaku Gothic StdN W8" panose="020B0800000000000000" pitchFamily="34" charset="-128"/>
                <a:cs typeface="Arial"/>
                <a:sym typeface="Arial"/>
              </a:rPr>
              <a:t>TIẾNG ỒN</a:t>
            </a:r>
          </a:p>
          <a:p>
            <a:pPr defTabSz="1219170">
              <a:buClr>
                <a:srgbClr val="000000"/>
              </a:buClr>
            </a:pPr>
            <a:r>
              <a:rPr lang="en-US" sz="3733" kern="0" dirty="0">
                <a:latin typeface="Calibri (Body)"/>
                <a:ea typeface="Hiragino Kaku Gothic StdN W8" panose="020B0800000000000000" pitchFamily="34" charset="-128"/>
                <a:cs typeface="Arial"/>
                <a:sym typeface="Arial"/>
              </a:rPr>
              <a:t>(HS </a:t>
            </a:r>
            <a:r>
              <a:rPr lang="en-US" sz="3733" kern="0" dirty="0" err="1">
                <a:latin typeface="Calibri (Body)"/>
                <a:ea typeface="Hiragino Kaku Gothic StdN W8" panose="020B0800000000000000" pitchFamily="34" charset="-128"/>
                <a:cs typeface="Arial"/>
                <a:sym typeface="Arial"/>
              </a:rPr>
              <a:t>hoàn</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thành</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phiếu</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bài</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tập</a:t>
            </a:r>
            <a:r>
              <a:rPr lang="en-US" sz="3733" kern="0" dirty="0">
                <a:latin typeface="Calibri (Body)"/>
                <a:ea typeface="Hiragino Kaku Gothic StdN W8" panose="020B0800000000000000" pitchFamily="34" charset="-128"/>
                <a:cs typeface="Arial"/>
                <a:sym typeface="Arial"/>
              </a:rPr>
              <a:t> </a:t>
            </a:r>
            <a:r>
              <a:rPr lang="en-US" sz="3733" kern="0" dirty="0" err="1">
                <a:latin typeface="Calibri (Body)"/>
                <a:ea typeface="Hiragino Kaku Gothic StdN W8" panose="020B0800000000000000" pitchFamily="34" charset="-128"/>
                <a:cs typeface="Arial"/>
                <a:sym typeface="Arial"/>
              </a:rPr>
              <a:t>số</a:t>
            </a:r>
            <a:r>
              <a:rPr lang="en-US" sz="3733" kern="0" dirty="0">
                <a:latin typeface="Calibri (Body)"/>
                <a:ea typeface="Hiragino Kaku Gothic StdN W8" panose="020B0800000000000000" pitchFamily="34" charset="-128"/>
                <a:cs typeface="Arial"/>
                <a:sym typeface="Arial"/>
              </a:rPr>
              <a:t> 3)</a:t>
            </a:r>
            <a:endParaRPr lang="en-US" sz="3467" kern="0" dirty="0">
              <a:latin typeface="Calibri body"/>
              <a:cs typeface="Arial"/>
              <a:sym typeface="Arial"/>
            </a:endParaRPr>
          </a:p>
        </p:txBody>
      </p:sp>
      <p:grpSp>
        <p:nvGrpSpPr>
          <p:cNvPr id="52" name="Group 51">
            <a:extLst>
              <a:ext uri="{FF2B5EF4-FFF2-40B4-BE49-F238E27FC236}">
                <a16:creationId xmlns:a16="http://schemas.microsoft.com/office/drawing/2014/main" id="{A5606D47-066E-87FB-5CA4-B5356E38760C}"/>
              </a:ext>
            </a:extLst>
          </p:cNvPr>
          <p:cNvGrpSpPr/>
          <p:nvPr/>
        </p:nvGrpSpPr>
        <p:grpSpPr>
          <a:xfrm>
            <a:off x="468588" y="1289182"/>
            <a:ext cx="966574" cy="831913"/>
            <a:chOff x="9729788" y="4324350"/>
            <a:chExt cx="806450" cy="758825"/>
          </a:xfrm>
          <a:solidFill>
            <a:srgbClr val="00B050"/>
          </a:solidFill>
        </p:grpSpPr>
        <p:sp>
          <p:nvSpPr>
            <p:cNvPr id="53" name="Freeform 210">
              <a:extLst>
                <a:ext uri="{FF2B5EF4-FFF2-40B4-BE49-F238E27FC236}">
                  <a16:creationId xmlns:a16="http://schemas.microsoft.com/office/drawing/2014/main" id="{CDA0DF88-0ED6-F897-FDC8-5159A867336D}"/>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4" name="Freeform 211">
              <a:extLst>
                <a:ext uri="{FF2B5EF4-FFF2-40B4-BE49-F238E27FC236}">
                  <a16:creationId xmlns:a16="http://schemas.microsoft.com/office/drawing/2014/main" id="{87D67A7C-7A1B-2A27-D7EE-E4308ACCCA05}"/>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5" name="Freeform 212">
              <a:extLst>
                <a:ext uri="{FF2B5EF4-FFF2-40B4-BE49-F238E27FC236}">
                  <a16:creationId xmlns:a16="http://schemas.microsoft.com/office/drawing/2014/main" id="{8E48509B-6C0A-6025-1463-AD147CD6A033}"/>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6" name="Freeform 213">
              <a:extLst>
                <a:ext uri="{FF2B5EF4-FFF2-40B4-BE49-F238E27FC236}">
                  <a16:creationId xmlns:a16="http://schemas.microsoft.com/office/drawing/2014/main" id="{E50A737D-F94B-EAF0-DFD9-5806DA9C4C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7" name="Freeform 214">
              <a:extLst>
                <a:ext uri="{FF2B5EF4-FFF2-40B4-BE49-F238E27FC236}">
                  <a16:creationId xmlns:a16="http://schemas.microsoft.com/office/drawing/2014/main" id="{801BD8E5-E669-5969-3D25-EC24444EAAE4}"/>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58" name="Freeform 215">
              <a:extLst>
                <a:ext uri="{FF2B5EF4-FFF2-40B4-BE49-F238E27FC236}">
                  <a16:creationId xmlns:a16="http://schemas.microsoft.com/office/drawing/2014/main" id="{6A9A57B0-F9C3-C647-2FB9-F7F3AE945012}"/>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59" name="Freeform 216">
              <a:extLst>
                <a:ext uri="{FF2B5EF4-FFF2-40B4-BE49-F238E27FC236}">
                  <a16:creationId xmlns:a16="http://schemas.microsoft.com/office/drawing/2014/main" id="{702C7FFA-F5E3-B380-F21A-11AB4856249A}"/>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0" name="Freeform 217">
              <a:extLst>
                <a:ext uri="{FF2B5EF4-FFF2-40B4-BE49-F238E27FC236}">
                  <a16:creationId xmlns:a16="http://schemas.microsoft.com/office/drawing/2014/main" id="{FB54028C-3F0A-F5A8-E4FC-C4BBF872023C}"/>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1" name="Freeform 218">
              <a:extLst>
                <a:ext uri="{FF2B5EF4-FFF2-40B4-BE49-F238E27FC236}">
                  <a16:creationId xmlns:a16="http://schemas.microsoft.com/office/drawing/2014/main" id="{E081A3D0-437D-5A6E-6540-380010B3EE7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2" name="Freeform 219">
              <a:extLst>
                <a:ext uri="{FF2B5EF4-FFF2-40B4-BE49-F238E27FC236}">
                  <a16:creationId xmlns:a16="http://schemas.microsoft.com/office/drawing/2014/main" id="{54B3510A-86D1-4D57-78BB-EF703424C8BA}"/>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3" name="Freeform 220">
              <a:extLst>
                <a:ext uri="{FF2B5EF4-FFF2-40B4-BE49-F238E27FC236}">
                  <a16:creationId xmlns:a16="http://schemas.microsoft.com/office/drawing/2014/main" id="{37EB9A2F-0516-2729-4992-C8EFF9FEB2A4}"/>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4" name="Freeform 221">
              <a:extLst>
                <a:ext uri="{FF2B5EF4-FFF2-40B4-BE49-F238E27FC236}">
                  <a16:creationId xmlns:a16="http://schemas.microsoft.com/office/drawing/2014/main" id="{93125704-421C-96B0-AB7E-5FBFBFD6A183}"/>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41135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0" grpId="0" animBg="1"/>
      <p:bldP spid="21" grpId="0" animBg="1"/>
      <p:bldP spid="22" grpId="0" animBg="1"/>
      <p:bldP spid="23"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925804"/>
            <a:ext cx="4557932" cy="787010"/>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xe cứu thương.</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pic>
        <p:nvPicPr>
          <p:cNvPr id="3" name="Picture 2">
            <a:extLst>
              <a:ext uri="{FF2B5EF4-FFF2-40B4-BE49-F238E27FC236}">
                <a16:creationId xmlns:a16="http://schemas.microsoft.com/office/drawing/2014/main" id="{03F91FC5-CDB8-DDE4-6AB1-8E5D93AA06F1}"/>
              </a:ext>
            </a:extLst>
          </p:cNvPr>
          <p:cNvPicPr>
            <a:picLocks noChangeAspect="1"/>
          </p:cNvPicPr>
          <p:nvPr/>
        </p:nvPicPr>
        <p:blipFill rotWithShape="1">
          <a:blip r:embed="rId3">
            <a:extLst>
              <a:ext uri="{28A0092B-C50C-407E-A947-70E740481C1C}">
                <a14:useLocalDpi xmlns:a14="http://schemas.microsoft.com/office/drawing/2010/main" val="0"/>
              </a:ext>
            </a:extLst>
          </a:blip>
          <a:srcRect t="15435" b="14662"/>
          <a:stretch/>
        </p:blipFill>
        <p:spPr>
          <a:xfrm>
            <a:off x="468744" y="2288496"/>
            <a:ext cx="6532419" cy="4231905"/>
          </a:xfrm>
          <a:prstGeom prst="rect">
            <a:avLst/>
          </a:prstGeom>
        </p:spPr>
      </p:pic>
      <p:sp>
        <p:nvSpPr>
          <p:cNvPr id="18" name="TextBox 17">
            <a:extLst>
              <a:ext uri="{FF2B5EF4-FFF2-40B4-BE49-F238E27FC236}">
                <a16:creationId xmlns:a16="http://schemas.microsoft.com/office/drawing/2014/main" id="{6C6C0559-7F00-9FAF-A378-B907B6D9A18F}"/>
              </a:ext>
            </a:extLst>
          </p:cNvPr>
          <p:cNvSpPr txBox="1"/>
          <p:nvPr/>
        </p:nvSpPr>
        <p:spPr>
          <a:xfrm>
            <a:off x="2326554" y="3973561"/>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20364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4"/>
          <a:stretch/>
        </p:blipFill>
        <p:spPr bwMode="auto">
          <a:xfrm>
            <a:off x="468744" y="2288495"/>
            <a:ext cx="6532419" cy="4231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học sinh phát biểu trong lớp.</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1908175" y="3588839"/>
            <a:ext cx="3653564" cy="1631216"/>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KHÔNG PHẢI</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1572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ightning Slow Motion - Shape your computer beautifully">
            <a:extLst>
              <a:ext uri="{FF2B5EF4-FFF2-40B4-BE49-F238E27FC236}">
                <a16:creationId xmlns:a16="http://schemas.microsoft.com/office/drawing/2014/main" id="{F24FE1F6-34CD-E8BC-924C-DAC94A3A472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222" y="2800144"/>
            <a:ext cx="6532420" cy="3185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925804"/>
            <a:ext cx="4557932" cy="787010"/>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sấm</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261903" y="3851040"/>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160906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43" y="2287608"/>
            <a:ext cx="6329220" cy="42503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2287421"/>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máy khoan bê tông kéo dài liên tục gần khu dân cư</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326558"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893697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754310" y="1330506"/>
            <a:ext cx="9514145"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Quan </a:t>
            </a:r>
            <a:r>
              <a:rPr lang="en-US" sz="3500" dirty="0" err="1">
                <a:latin typeface="Calibri" panose="020F0502020204030204" pitchFamily="34" charset="0"/>
                <a:cs typeface="Calibri" panose="020F0502020204030204" pitchFamily="34" charset="0"/>
              </a:rPr>
              <a:t>sát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hiện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tượng</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và</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rút</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ra</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nhận</a:t>
            </a:r>
            <a:r>
              <a:rPr lang="en-US" sz="3500" dirty="0">
                <a:latin typeface="Calibri" panose="020F0502020204030204" pitchFamily="34" charset="0"/>
                <a:cs typeface="Calibri" panose="020F0502020204030204" pitchFamily="34" charset="0"/>
              </a:rPr>
              <a:t> </a:t>
            </a:r>
            <a:r>
              <a:rPr lang="en-US" sz="3500" dirty="0" err="1">
                <a:latin typeface="Calibri" panose="020F0502020204030204" pitchFamily="34" charset="0"/>
                <a:cs typeface="Calibri" panose="020F0502020204030204" pitchFamily="34" charset="0"/>
              </a:rPr>
              <a:t>xét</a:t>
            </a:r>
            <a:endParaRPr lang="en-US" sz="35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1561292" y="5538030"/>
            <a:ext cx="8821418" cy="630942"/>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ĐÂY ĐƯỢC GỌI LÀ </a:t>
            </a:r>
            <a:r>
              <a:rPr lang="vi-VN" sz="3500" b="1" dirty="0">
                <a:solidFill>
                  <a:srgbClr val="FF0000"/>
                </a:solidFill>
                <a:latin typeface="Calibri" panose="020F0502020204030204" pitchFamily="34" charset="0"/>
                <a:cs typeface="Calibri" panose="020F0502020204030204" pitchFamily="34" charset="0"/>
              </a:rPr>
              <a:t>HIỆN TƯỢNG PHẢN XẠ ÂM.</a:t>
            </a:r>
            <a:endParaRPr lang="en-US" sz="3500"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83773" y="1164810"/>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42" y="2671462"/>
            <a:ext cx="3719445" cy="2347823"/>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2985" y="2156920"/>
            <a:ext cx="5683956" cy="3197225"/>
          </a:xfrm>
          <a:prstGeom prst="rect">
            <a:avLst/>
          </a:prstGeom>
        </p:spPr>
      </p:pic>
    </p:spTree>
    <p:extLst>
      <p:ext uri="{BB962C8B-B14F-4D97-AF65-F5344CB8AC3E}">
        <p14:creationId xmlns:p14="http://schemas.microsoft.com/office/powerpoint/2010/main" val="19688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Kiên quyết xử lý các trường hợp tái lấn chiếm họp chợ cóc">
            <a:extLst>
              <a:ext uri="{FF2B5EF4-FFF2-40B4-BE49-F238E27FC236}">
                <a16:creationId xmlns:a16="http://schemas.microsoft.com/office/drawing/2014/main" id="{B5745343-E72B-A392-A3CB-31E59A9513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0"/>
          <a:stretch/>
        </p:blipFill>
        <p:spPr bwMode="auto">
          <a:xfrm>
            <a:off x="522276" y="2801164"/>
            <a:ext cx="6425353" cy="31628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ồn từ khu chợ họp gần lớp học</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2236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87"/>
          <a:stretch/>
        </p:blipFill>
        <p:spPr bwMode="auto">
          <a:xfrm>
            <a:off x="1686418" y="2291902"/>
            <a:ext cx="3801514" cy="42470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429000"/>
            <a:ext cx="4557932" cy="153721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hát karaoke vào đêm khuya.</a:t>
            </a:r>
            <a:endParaRPr kumimoji="0" lang="vi-VN" sz="3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912112"/>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97517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291902"/>
            <a:ext cx="6743114" cy="43024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2985654"/>
            <a:ext cx="4557932" cy="3037626"/>
          </a:xfrm>
          <a:prstGeom prst="rect">
            <a:avLst/>
          </a:prstGeom>
          <a:noFill/>
        </p:spPr>
        <p:txBody>
          <a:bodyPr wrap="square">
            <a:spAutoFit/>
          </a:bodyPr>
          <a:lstStyle/>
          <a:p>
            <a:pPr lvl="0" algn="just">
              <a:lnSpc>
                <a:spcPct val="125000"/>
              </a:lnSpc>
              <a:spcAft>
                <a:spcPts val="1200"/>
              </a:spcAft>
            </a:pPr>
            <a:r>
              <a:rPr lang="vi-VN" sz="3900" dirty="0">
                <a:solidFill>
                  <a:prstClr val="black"/>
                </a:solidFill>
                <a:latin typeface="Calibri" panose="020F0502020204030204" pitchFamily="34" charset="0"/>
                <a:cs typeface="Calibri" panose="020F0502020204030204" pitchFamily="34" charset="0"/>
              </a:rPr>
              <a:t>Tiếng róc rách liên tục của thác nước nhân tạo chảy trong vườn.</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1760393" y="3801275"/>
            <a:ext cx="3653565" cy="1631216"/>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KHÔNG PHẢI</a:t>
            </a:r>
            <a:endPar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187921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291902"/>
            <a:ext cx="6490551" cy="43273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216563"/>
            <a:ext cx="4557932" cy="2174826"/>
          </a:xfrm>
          <a:prstGeom prst="rect">
            <a:avLst/>
          </a:prstGeom>
          <a:noFill/>
        </p:spPr>
        <p:txBody>
          <a:bodyPr wrap="square">
            <a:spAutoFit/>
          </a:bodyPr>
          <a:lstStyle/>
          <a:p>
            <a:pPr lvl="0" algn="just">
              <a:lnSpc>
                <a:spcPct val="125000"/>
              </a:lnSpc>
              <a:spcAft>
                <a:spcPts val="1200"/>
              </a:spcAft>
            </a:pPr>
            <a:r>
              <a:rPr lang="vi-VN" sz="3700" dirty="0">
                <a:solidFill>
                  <a:prstClr val="black"/>
                </a:solidFill>
                <a:latin typeface="Calibri" panose="020F0502020204030204" pitchFamily="34" charset="0"/>
                <a:cs typeface="Calibri" panose="020F0502020204030204" pitchFamily="34" charset="0"/>
              </a:rPr>
              <a:t>Tiếng máy xe nổ lớn, tiếng còi inh ỏi trên đường phố. </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801275"/>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362706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8" y="2623126"/>
            <a:ext cx="6676634" cy="3490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9A8379-153B-4F2D-8FC0-8C5C16B02A67}"/>
              </a:ext>
            </a:extLst>
          </p:cNvPr>
          <p:cNvSpPr txBox="1"/>
          <p:nvPr/>
        </p:nvSpPr>
        <p:spPr>
          <a:xfrm>
            <a:off x="276664" y="1358177"/>
            <a:ext cx="11596468" cy="787010"/>
          </a:xfrm>
          <a:prstGeom prst="rect">
            <a:avLst/>
          </a:prstGeom>
          <a:noFill/>
        </p:spPr>
        <p:txBody>
          <a:bodyPr wrap="square" rtlCol="0">
            <a:spAutoFit/>
          </a:bodyPr>
          <a:lstStyle/>
          <a:p>
            <a:pPr lvl="0" algn="just">
              <a:lnSpc>
                <a:spcPct val="125000"/>
              </a:lnSpc>
              <a:spcAft>
                <a:spcPts val="1200"/>
              </a:spcAft>
            </a:pP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lang="vi-VN" sz="3900" dirty="0">
                <a:solidFill>
                  <a:prstClr val="black"/>
                </a:solidFill>
                <a:latin typeface="Calibri" panose="020F0502020204030204" pitchFamily="34" charset="0"/>
                <a:cs typeface="Calibri" panose="020F0502020204030204" pitchFamily="34" charset="0"/>
              </a:rPr>
              <a:t>Âm thanh nào dưới đây là </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tiếng </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ồ</a:t>
            </a:r>
            <a:r>
              <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t>
            </a:r>
            <a:r>
              <a:rPr kumimoji="0" lang="en-US"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93074506-6ABB-4C84-9D42-87D8F4735ECA}"/>
              </a:ext>
            </a:extLst>
          </p:cNvPr>
          <p:cNvSpPr txBox="1"/>
          <p:nvPr/>
        </p:nvSpPr>
        <p:spPr>
          <a:xfrm>
            <a:off x="7315200" y="3856482"/>
            <a:ext cx="4557932" cy="751360"/>
          </a:xfrm>
          <a:prstGeom prst="rect">
            <a:avLst/>
          </a:prstGeom>
          <a:noFill/>
        </p:spPr>
        <p:txBody>
          <a:bodyPr wrap="square">
            <a:spAutoFit/>
          </a:bodyPr>
          <a:lstStyle/>
          <a:p>
            <a:pPr lvl="0" algn="just">
              <a:lnSpc>
                <a:spcPct val="125000"/>
              </a:lnSpc>
              <a:spcAft>
                <a:spcPts val="1200"/>
              </a:spcAft>
            </a:pPr>
            <a:r>
              <a:rPr lang="vi-VN" sz="3700" dirty="0">
                <a:solidFill>
                  <a:prstClr val="black"/>
                </a:solidFill>
                <a:latin typeface="Calibri" panose="020F0502020204030204" pitchFamily="34" charset="0"/>
                <a:cs typeface="Calibri" panose="020F0502020204030204" pitchFamily="34" charset="0"/>
              </a:rPr>
              <a:t>Tiếng hét rất to sát tai.</a:t>
            </a:r>
          </a:p>
        </p:txBody>
      </p:sp>
      <p:sp>
        <p:nvSpPr>
          <p:cNvPr id="9" name="Title 1">
            <a:extLst>
              <a:ext uri="{FF2B5EF4-FFF2-40B4-BE49-F238E27FC236}">
                <a16:creationId xmlns:a16="http://schemas.microsoft.com/office/drawing/2014/main" id="{44D3E3CC-1B22-ABDE-9523-7A4D852C047D}"/>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TIẾNG ỒN</a:t>
            </a:r>
          </a:p>
        </p:txBody>
      </p:sp>
      <p:grpSp>
        <p:nvGrpSpPr>
          <p:cNvPr id="10" name="Group 9">
            <a:extLst>
              <a:ext uri="{FF2B5EF4-FFF2-40B4-BE49-F238E27FC236}">
                <a16:creationId xmlns:a16="http://schemas.microsoft.com/office/drawing/2014/main" id="{2BCDF9D6-394C-3C8F-8C37-222D483D9F6D}"/>
              </a:ext>
            </a:extLst>
          </p:cNvPr>
          <p:cNvGrpSpPr/>
          <p:nvPr/>
        </p:nvGrpSpPr>
        <p:grpSpPr>
          <a:xfrm>
            <a:off x="262274" y="176284"/>
            <a:ext cx="900604" cy="1035177"/>
            <a:chOff x="6380493" y="-1"/>
            <a:chExt cx="1747506" cy="2008628"/>
          </a:xfrm>
        </p:grpSpPr>
        <p:sp>
          <p:nvSpPr>
            <p:cNvPr id="11" name="Hexagon 10">
              <a:extLst>
                <a:ext uri="{FF2B5EF4-FFF2-40B4-BE49-F238E27FC236}">
                  <a16:creationId xmlns:a16="http://schemas.microsoft.com/office/drawing/2014/main" id="{26873081-0F04-7E88-1303-CDEA09444DA8}"/>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6" name="Hexagon 4">
              <a:extLst>
                <a:ext uri="{FF2B5EF4-FFF2-40B4-BE49-F238E27FC236}">
                  <a16:creationId xmlns:a16="http://schemas.microsoft.com/office/drawing/2014/main" id="{8445CD46-311F-E027-3420-DC089AC8D6CA}"/>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3</a:t>
              </a:r>
            </a:p>
          </p:txBody>
        </p:sp>
      </p:grpSp>
      <p:sp>
        <p:nvSpPr>
          <p:cNvPr id="18" name="TextBox 17">
            <a:extLst>
              <a:ext uri="{FF2B5EF4-FFF2-40B4-BE49-F238E27FC236}">
                <a16:creationId xmlns:a16="http://schemas.microsoft.com/office/drawing/2014/main" id="{6C6C0559-7F00-9FAF-A378-B907B6D9A18F}"/>
              </a:ext>
            </a:extLst>
          </p:cNvPr>
          <p:cNvSpPr txBox="1"/>
          <p:nvPr/>
        </p:nvSpPr>
        <p:spPr>
          <a:xfrm>
            <a:off x="2178777" y="3801275"/>
            <a:ext cx="2816797" cy="861774"/>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TIẾNG</a:t>
            </a:r>
            <a:r>
              <a:rPr kumimoji="0" lang="en-US" sz="5000" b="1" i="0" u="none" strike="noStrike" kern="0" cap="none" spc="0" normalizeH="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rPr>
              <a:t> ỒN</a:t>
            </a:r>
            <a:endParaRPr kumimoji="0" lang="en-VN" sz="5000" b="1" i="0" u="none" strike="noStrike" kern="0" cap="none" spc="0" normalizeH="0" baseline="0" noProof="0" dirty="0">
              <a:ln>
                <a:noFill/>
              </a:ln>
              <a:solidFill>
                <a:srgbClr val="C00000"/>
              </a:solidFill>
              <a:effectLst/>
              <a:uLnTx/>
              <a:uFillTx/>
              <a:latin typeface="Calibri (Body)"/>
              <a:ea typeface="Hiragino Kaku Gothic StdN W8" panose="020B0800000000000000" pitchFamily="34" charset="-128"/>
              <a:cs typeface="Lucida Grande" panose="020B0600040502020204" pitchFamily="34" charset="0"/>
              <a:sym typeface="Arial"/>
            </a:endParaRPr>
          </a:p>
        </p:txBody>
      </p:sp>
    </p:spTree>
    <p:extLst>
      <p:ext uri="{BB962C8B-B14F-4D97-AF65-F5344CB8AC3E}">
        <p14:creationId xmlns:p14="http://schemas.microsoft.com/office/powerpoint/2010/main" val="4057166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7" name="Title 1">
            <a:extLst>
              <a:ext uri="{FF2B5EF4-FFF2-40B4-BE49-F238E27FC236}">
                <a16:creationId xmlns:a16="http://schemas.microsoft.com/office/drawing/2014/main" id="{29E10ACD-0DA5-4E14-A857-2A169A7EF79F}"/>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pic>
        <p:nvPicPr>
          <p:cNvPr id="9218" name="Picture 2">
            <a:extLst>
              <a:ext uri="{FF2B5EF4-FFF2-40B4-BE49-F238E27FC236}">
                <a16:creationId xmlns:a16="http://schemas.microsoft.com/office/drawing/2014/main" id="{CED1244C-4BD1-4CDA-8D14-8AADA5D17D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90"/>
          <a:stretch/>
        </p:blipFill>
        <p:spPr bwMode="auto">
          <a:xfrm>
            <a:off x="262274" y="1621014"/>
            <a:ext cx="5635546" cy="47732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5 Health Effects of Noise Pollution and How to Remedy Them - Best of NJ">
            <a:extLst>
              <a:ext uri="{FF2B5EF4-FFF2-40B4-BE49-F238E27FC236}">
                <a16:creationId xmlns:a16="http://schemas.microsoft.com/office/drawing/2014/main" id="{35BD6168-5880-471B-92B1-75020F6FB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7"/>
          <a:stretch/>
        </p:blipFill>
        <p:spPr bwMode="auto">
          <a:xfrm>
            <a:off x="6031908" y="1621014"/>
            <a:ext cx="5897818" cy="4773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F2B8B5-F019-40E9-A462-0517538A42FD}"/>
              </a:ext>
            </a:extLst>
          </p:cNvPr>
          <p:cNvSpPr txBox="1"/>
          <p:nvPr/>
        </p:nvSpPr>
        <p:spPr>
          <a:xfrm>
            <a:off x="9686260" y="499730"/>
            <a:ext cx="1903228"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val="143783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barn(inVertical)">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angers of high noise levels infographic Vector Image">
            <a:extLst>
              <a:ext uri="{FF2B5EF4-FFF2-40B4-BE49-F238E27FC236}">
                <a16:creationId xmlns:a16="http://schemas.microsoft.com/office/drawing/2014/main" id="{44550D7C-BEEE-44E1-BE84-B359E52E3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92"/>
          <a:stretch/>
        </p:blipFill>
        <p:spPr bwMode="auto">
          <a:xfrm>
            <a:off x="7832205" y="1124314"/>
            <a:ext cx="4211252" cy="562774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oud Noises: Health Dangers">
            <a:extLst>
              <a:ext uri="{FF2B5EF4-FFF2-40B4-BE49-F238E27FC236}">
                <a16:creationId xmlns:a16="http://schemas.microsoft.com/office/drawing/2014/main" id="{E60522BC-7400-4A8C-A8C9-807798F963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3" r="2597"/>
          <a:stretch/>
        </p:blipFill>
        <p:spPr bwMode="auto">
          <a:xfrm>
            <a:off x="119402" y="2208628"/>
            <a:ext cx="7690529" cy="45434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8C8C3B2-AA56-8A62-3BE3-1F6861BCE32B}"/>
              </a:ext>
            </a:extLst>
          </p:cNvPr>
          <p:cNvGrpSpPr/>
          <p:nvPr/>
        </p:nvGrpSpPr>
        <p:grpSpPr>
          <a:xfrm>
            <a:off x="262274" y="176284"/>
            <a:ext cx="900604" cy="1035177"/>
            <a:chOff x="6380493" y="-1"/>
            <a:chExt cx="1747506" cy="2008628"/>
          </a:xfrm>
        </p:grpSpPr>
        <p:sp>
          <p:nvSpPr>
            <p:cNvPr id="9" name="Hexagon 8">
              <a:extLst>
                <a:ext uri="{FF2B5EF4-FFF2-40B4-BE49-F238E27FC236}">
                  <a16:creationId xmlns:a16="http://schemas.microsoft.com/office/drawing/2014/main" id="{50EBCA37-1760-058A-0B37-99BF05DEBFF9}"/>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4">
              <a:extLst>
                <a:ext uri="{FF2B5EF4-FFF2-40B4-BE49-F238E27FC236}">
                  <a16:creationId xmlns:a16="http://schemas.microsoft.com/office/drawing/2014/main" id="{AC2FEDC7-7089-62CF-3481-4BC3F6573A2D}"/>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1" name="Title 1">
            <a:extLst>
              <a:ext uri="{FF2B5EF4-FFF2-40B4-BE49-F238E27FC236}">
                <a16:creationId xmlns:a16="http://schemas.microsoft.com/office/drawing/2014/main" id="{5CC20857-B908-57A4-C37B-156660C02E4A}"/>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33679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inVertical)">
                                      <p:cBhvr>
                                        <p:cTn id="7" dur="500"/>
                                        <p:tgtEl>
                                          <p:spTgt spid="13316"/>
                                        </p:tgtEl>
                                      </p:cBhvr>
                                    </p:animEffect>
                                  </p:childTnLst>
                                </p:cTn>
                              </p:par>
                              <p:par>
                                <p:cTn id="8" presetID="16" presetClass="entr" presetSubtype="21"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barn(inVertical)">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371718"/>
            <a:ext cx="11596468" cy="5602431"/>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120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Y HỌC</a:t>
            </a: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Ảnh hưởng đến tai: nếu tiếp xúc lâu ngày với tiếng                     ồn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mất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khả năng nghe phân biệt âm thanh, nếu nặng có thể rách màng nhĩ.</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Tiếng ồn quá lớn có thể làm suy giảm th</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ính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lực.</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 Tăng rủi ro nhồi máu cơ tim ( Từ 70dB)</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Rối loạn cơ quan nội tiết</a:t>
            </a:r>
          </a:p>
        </p:txBody>
      </p:sp>
      <p:grpSp>
        <p:nvGrpSpPr>
          <p:cNvPr id="9" name="Group 8">
            <a:extLst>
              <a:ext uri="{FF2B5EF4-FFF2-40B4-BE49-F238E27FC236}">
                <a16:creationId xmlns:a16="http://schemas.microsoft.com/office/drawing/2014/main" id="{C6A4F842-917E-5BC9-3C9E-39370998ABCC}"/>
              </a:ext>
            </a:extLst>
          </p:cNvPr>
          <p:cNvGrpSpPr/>
          <p:nvPr/>
        </p:nvGrpSpPr>
        <p:grpSpPr>
          <a:xfrm>
            <a:off x="262274" y="176284"/>
            <a:ext cx="900604" cy="1035177"/>
            <a:chOff x="6380493" y="-1"/>
            <a:chExt cx="1747506" cy="2008628"/>
          </a:xfrm>
        </p:grpSpPr>
        <p:sp>
          <p:nvSpPr>
            <p:cNvPr id="10" name="Hexagon 9">
              <a:extLst>
                <a:ext uri="{FF2B5EF4-FFF2-40B4-BE49-F238E27FC236}">
                  <a16:creationId xmlns:a16="http://schemas.microsoft.com/office/drawing/2014/main" id="{E1AB9AD0-A560-D624-6A56-88EE600D50D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4">
              <a:extLst>
                <a:ext uri="{FF2B5EF4-FFF2-40B4-BE49-F238E27FC236}">
                  <a16:creationId xmlns:a16="http://schemas.microsoft.com/office/drawing/2014/main" id="{D51E5DAA-490D-32A3-A323-C02357D164A4}"/>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2" name="Title 1">
            <a:extLst>
              <a:ext uri="{FF2B5EF4-FFF2-40B4-BE49-F238E27FC236}">
                <a16:creationId xmlns:a16="http://schemas.microsoft.com/office/drawing/2014/main" id="{E9F5A7A8-3C76-38F3-0A29-CAF975F16EDB}"/>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37528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276664" y="1568665"/>
            <a:ext cx="11596468" cy="480875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30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SINH LÍ: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gây mệt mỏi toàn thân, nhức đầu choáng váng, ăn không ngon, gầy yếu. Rối loạn  giấc ngủ ( từ 35 dB</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p>
          <a:p>
            <a:pPr marL="0" marR="0" lvl="0" indent="0" algn="just" defTabSz="914400" rtl="0" eaLnBrk="1" fontAlgn="auto" latinLnBrk="0" hangingPunct="1">
              <a:lnSpc>
                <a:spcPct val="125000"/>
              </a:lnSpc>
              <a:spcBef>
                <a:spcPts val="0"/>
              </a:spcBef>
              <a:spcAft>
                <a:spcPts val="120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VỀ TÂM LÍ: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gây khó chịu, lo lắng bực bội, dễ cáu gắt, sợ hãi, ám ảnh mất tập trung, dễ nhầm lẫn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thiếu chính xác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ảnh hưởng đến học tập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 name="Group 8">
            <a:extLst>
              <a:ext uri="{FF2B5EF4-FFF2-40B4-BE49-F238E27FC236}">
                <a16:creationId xmlns:a16="http://schemas.microsoft.com/office/drawing/2014/main" id="{B99151F8-9E5B-0AE3-EA06-7D55A3222830}"/>
              </a:ext>
            </a:extLst>
          </p:cNvPr>
          <p:cNvGrpSpPr/>
          <p:nvPr/>
        </p:nvGrpSpPr>
        <p:grpSpPr>
          <a:xfrm>
            <a:off x="262274" y="176284"/>
            <a:ext cx="900604" cy="1035177"/>
            <a:chOff x="6380493" y="-1"/>
            <a:chExt cx="1747506" cy="2008628"/>
          </a:xfrm>
        </p:grpSpPr>
        <p:sp>
          <p:nvSpPr>
            <p:cNvPr id="10" name="Hexagon 9">
              <a:extLst>
                <a:ext uri="{FF2B5EF4-FFF2-40B4-BE49-F238E27FC236}">
                  <a16:creationId xmlns:a16="http://schemas.microsoft.com/office/drawing/2014/main" id="{59D2E0FB-1889-D287-7A0E-9E53AA4B1639}"/>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4">
              <a:extLst>
                <a:ext uri="{FF2B5EF4-FFF2-40B4-BE49-F238E27FC236}">
                  <a16:creationId xmlns:a16="http://schemas.microsoft.com/office/drawing/2014/main" id="{4B964C14-BEB9-74BA-7EC4-D38746FF99D9}"/>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12" name="Title 1">
            <a:extLst>
              <a:ext uri="{FF2B5EF4-FFF2-40B4-BE49-F238E27FC236}">
                <a16:creationId xmlns:a16="http://schemas.microsoft.com/office/drawing/2014/main" id="{5A920CC1-AE5A-2998-62BD-2565AABC064A}"/>
              </a:ext>
            </a:extLst>
          </p:cNvPr>
          <p:cNvSpPr txBox="1">
            <a:spLocks/>
          </p:cNvSpPr>
          <p:nvPr/>
        </p:nvSpPr>
        <p:spPr>
          <a:xfrm>
            <a:off x="1326162" y="176284"/>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rPr>
              <a:t>TÁC HẠI CỦA Ô NHIỄM TIẾNG ỒN</a:t>
            </a:r>
          </a:p>
        </p:txBody>
      </p:sp>
    </p:spTree>
    <p:extLst>
      <p:ext uri="{BB962C8B-B14F-4D97-AF65-F5344CB8AC3E}">
        <p14:creationId xmlns:p14="http://schemas.microsoft.com/office/powerpoint/2010/main" val="192285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7"/>
          <a:stretch/>
        </p:blipFill>
        <p:spPr bwMode="auto">
          <a:xfrm>
            <a:off x="864435" y="2453341"/>
            <a:ext cx="3083828" cy="4225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4368800" y="3968463"/>
            <a:ext cx="7448062"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Treo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cấm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bóp</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còi</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gần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bệnh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2">
            <a:extLst>
              <a:ext uri="{FF2B5EF4-FFF2-40B4-BE49-F238E27FC236}">
                <a16:creationId xmlns:a16="http://schemas.microsoft.com/office/drawing/2014/main" id="{F28796E6-2C9D-47EE-9F12-C892874682FA}"/>
              </a:ext>
            </a:extLst>
          </p:cNvPr>
          <p:cNvSpPr/>
          <p:nvPr/>
        </p:nvSpPr>
        <p:spPr>
          <a:xfrm>
            <a:off x="4257963" y="3968463"/>
            <a:ext cx="766173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426C89DA-A5B7-E9E0-0614-B7DD82AAAC9C}"/>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D72EA155-FBAF-FA11-5487-8A640B7D1B78}"/>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ACCE642B-C91C-38BF-CC73-C99EE6E8BD6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EF7809FC-5AE1-04BE-A7FE-8EF962179E21}"/>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1617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arn(inVertical)">
                                      <p:cBhvr>
                                        <p:cTn id="13" dur="5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9"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402618" y="1490763"/>
            <a:ext cx="10865838" cy="677108"/>
          </a:xfrm>
          <a:prstGeom prst="rect">
            <a:avLst/>
          </a:prstGeom>
          <a:noFill/>
        </p:spPr>
        <p:txBody>
          <a:bodyPr wrap="square">
            <a:spAutoFit/>
          </a:bodyPr>
          <a:lstStyle/>
          <a:p>
            <a:r>
              <a:rPr lang="en-US" sz="3800" dirty="0" err="1"/>
              <a:t>Âm</a:t>
            </a:r>
            <a:r>
              <a:rPr lang="en-US" sz="3800" dirty="0"/>
              <a:t> </a:t>
            </a:r>
            <a:r>
              <a:rPr lang="en-US" sz="3800" dirty="0" err="1"/>
              <a:t>dội</a:t>
            </a:r>
            <a:r>
              <a:rPr lang="en-US" sz="3800" dirty="0"/>
              <a:t> </a:t>
            </a:r>
            <a:r>
              <a:rPr lang="en-US" sz="3800" dirty="0" err="1"/>
              <a:t>lại</a:t>
            </a:r>
            <a:r>
              <a:rPr lang="en-US" sz="3800" dirty="0"/>
              <a:t> </a:t>
            </a:r>
            <a:r>
              <a:rPr lang="en-US" sz="3800" dirty="0" err="1"/>
              <a:t>khi</a:t>
            </a:r>
            <a:r>
              <a:rPr lang="en-US" sz="3800" dirty="0"/>
              <a:t> </a:t>
            </a:r>
            <a:r>
              <a:rPr lang="en-US" sz="3800" dirty="0" err="1"/>
              <a:t>gặp</a:t>
            </a:r>
            <a:r>
              <a:rPr lang="en-US" sz="3800" dirty="0"/>
              <a:t> </a:t>
            </a:r>
            <a:r>
              <a:rPr lang="en-US" sz="3800" dirty="0" err="1"/>
              <a:t>một</a:t>
            </a:r>
            <a:r>
              <a:rPr lang="en-US" sz="3800" dirty="0"/>
              <a:t> </a:t>
            </a:r>
            <a:r>
              <a:rPr lang="en-US" sz="3800" dirty="0" err="1"/>
              <a:t>vật</a:t>
            </a:r>
            <a:r>
              <a:rPr lang="en-US" sz="3800" dirty="0"/>
              <a:t> </a:t>
            </a:r>
            <a:r>
              <a:rPr lang="en-US" sz="3800" dirty="0" err="1"/>
              <a:t>chắn</a:t>
            </a:r>
            <a:r>
              <a:rPr lang="en-US" sz="3800" dirty="0"/>
              <a:t> </a:t>
            </a:r>
            <a:r>
              <a:rPr lang="en-US" sz="3800" dirty="0" err="1"/>
              <a:t>gọi</a:t>
            </a:r>
            <a:r>
              <a:rPr lang="en-US" sz="3800" dirty="0"/>
              <a:t> </a:t>
            </a:r>
            <a:r>
              <a:rPr lang="en-US" sz="3800" dirty="0" err="1"/>
              <a:t>là</a:t>
            </a:r>
            <a:r>
              <a:rPr lang="en-US" sz="3800" dirty="0"/>
              <a:t> </a:t>
            </a:r>
            <a:r>
              <a:rPr lang="en-US" sz="3800" b="1" dirty="0" err="1">
                <a:solidFill>
                  <a:srgbClr val="FF0000"/>
                </a:solidFill>
              </a:rPr>
              <a:t>âm</a:t>
            </a:r>
            <a:r>
              <a:rPr lang="en-US" sz="3800" b="1" dirty="0">
                <a:solidFill>
                  <a:srgbClr val="FF0000"/>
                </a:solidFill>
              </a:rPr>
              <a:t> </a:t>
            </a:r>
            <a:r>
              <a:rPr lang="en-US" sz="3800" b="1" dirty="0" err="1">
                <a:solidFill>
                  <a:srgbClr val="FF0000"/>
                </a:solidFill>
              </a:rPr>
              <a:t>phản</a:t>
            </a:r>
            <a:r>
              <a:rPr lang="en-US" sz="3800" b="1" dirty="0">
                <a:solidFill>
                  <a:srgbClr val="FF0000"/>
                </a:solidFill>
              </a:rPr>
              <a:t> </a:t>
            </a:r>
            <a:r>
              <a:rPr lang="en-US" sz="3800" b="1" dirty="0" err="1">
                <a:solidFill>
                  <a:srgbClr val="FF0000"/>
                </a:solidFill>
              </a:rPr>
              <a:t>xạ</a:t>
            </a:r>
            <a:r>
              <a:rPr lang="en-US" sz="3800" b="1" dirty="0">
                <a:solidFill>
                  <a:srgbClr val="FF0000"/>
                </a:solidFill>
              </a:rPr>
              <a:t>.</a:t>
            </a:r>
          </a:p>
        </p:txBody>
      </p:sp>
      <p:pic>
        <p:nvPicPr>
          <p:cNvPr id="16" name="Picture 2" descr="Image result for sound reflection gif">
            <a:extLst>
              <a:ext uri="{FF2B5EF4-FFF2-40B4-BE49-F238E27FC236}">
                <a16:creationId xmlns:a16="http://schemas.microsoft.com/office/drawing/2014/main" id="{A1FE3412-FB23-4321-861B-890B6A5E4D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2513" y="2448232"/>
            <a:ext cx="7146974" cy="4023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624BFB-F768-88E1-4D8A-8D268461230E}"/>
              </a:ext>
            </a:extLst>
          </p:cNvPr>
          <p:cNvPicPr>
            <a:picLocks noChangeAspect="1"/>
          </p:cNvPicPr>
          <p:nvPr/>
        </p:nvPicPr>
        <p:blipFill>
          <a:blip r:embed="rId4"/>
          <a:stretch>
            <a:fillRect/>
          </a:stretch>
        </p:blipFill>
        <p:spPr>
          <a:xfrm>
            <a:off x="2517387" y="2448231"/>
            <a:ext cx="7146974" cy="4020173"/>
          </a:xfrm>
          <a:prstGeom prst="rect">
            <a:avLst/>
          </a:prstGeom>
        </p:spPr>
      </p:pic>
      <p:sp>
        <p:nvSpPr>
          <p:cNvPr id="17" name="Rectangle 16">
            <a:extLst>
              <a:ext uri="{FF2B5EF4-FFF2-40B4-BE49-F238E27FC236}">
                <a16:creationId xmlns:a16="http://schemas.microsoft.com/office/drawing/2014/main" id="{59688B76-853C-22C4-6FFC-B891115D63B8}"/>
              </a:ext>
            </a:extLst>
          </p:cNvPr>
          <p:cNvSpPr/>
          <p:nvPr/>
        </p:nvSpPr>
        <p:spPr>
          <a:xfrm rot="990184">
            <a:off x="5276860" y="3336635"/>
            <a:ext cx="3147785" cy="523220"/>
          </a:xfrm>
          <a:prstGeom prst="rect">
            <a:avLst/>
          </a:prstGeom>
          <a:noFill/>
        </p:spPr>
        <p:txBody>
          <a:bodyPr wrap="none" lIns="91440" tIns="45720" rIns="91440" bIns="45720">
            <a:spAutoFit/>
          </a:bodyPr>
          <a:lstStyle/>
          <a:p>
            <a:pPr algn="ctr"/>
            <a:r>
              <a:rPr lang="en-US" sz="2800" b="1" dirty="0" err="1">
                <a:ln w="0"/>
                <a:solidFill>
                  <a:srgbClr val="FF0000"/>
                </a:solidFill>
                <a:effectLst/>
              </a:rPr>
              <a:t>Âm</a:t>
            </a:r>
            <a:r>
              <a:rPr lang="en-US" sz="2800" b="1" dirty="0">
                <a:ln w="0"/>
                <a:solidFill>
                  <a:srgbClr val="FF0000"/>
                </a:solidFill>
                <a:effectLst/>
              </a:rPr>
              <a:t> </a:t>
            </a:r>
            <a:r>
              <a:rPr lang="en-US" sz="2800" b="1" dirty="0" err="1">
                <a:ln w="0"/>
                <a:solidFill>
                  <a:srgbClr val="FF0000"/>
                </a:solidFill>
                <a:effectLst/>
              </a:rPr>
              <a:t>truyền</a:t>
            </a:r>
            <a:r>
              <a:rPr lang="en-US" sz="2800" b="1" dirty="0">
                <a:ln w="0"/>
                <a:solidFill>
                  <a:srgbClr val="FF0000"/>
                </a:solidFill>
                <a:effectLst/>
              </a:rPr>
              <a:t> </a:t>
            </a:r>
            <a:r>
              <a:rPr lang="en-US" sz="2800" b="1" dirty="0" err="1">
                <a:ln w="0"/>
                <a:solidFill>
                  <a:srgbClr val="FF0000"/>
                </a:solidFill>
                <a:effectLst/>
              </a:rPr>
              <a:t>trực</a:t>
            </a:r>
            <a:r>
              <a:rPr lang="en-US" sz="2800" b="1" dirty="0">
                <a:ln w="0"/>
                <a:solidFill>
                  <a:srgbClr val="FF0000"/>
                </a:solidFill>
                <a:effectLst/>
              </a:rPr>
              <a:t> </a:t>
            </a:r>
            <a:r>
              <a:rPr lang="en-US" sz="2800" b="1" dirty="0" err="1">
                <a:ln w="0"/>
                <a:solidFill>
                  <a:srgbClr val="FF0000"/>
                </a:solidFill>
                <a:effectLst/>
              </a:rPr>
              <a:t>tiếp</a:t>
            </a:r>
            <a:endParaRPr lang="en-US" sz="2800" b="1" dirty="0">
              <a:ln w="0"/>
              <a:solidFill>
                <a:srgbClr val="FF0000"/>
              </a:solidFill>
              <a:effectLst/>
            </a:endParaRPr>
          </a:p>
        </p:txBody>
      </p:sp>
      <p:sp>
        <p:nvSpPr>
          <p:cNvPr id="18" name="Rectangle 17">
            <a:extLst>
              <a:ext uri="{FF2B5EF4-FFF2-40B4-BE49-F238E27FC236}">
                <a16:creationId xmlns:a16="http://schemas.microsoft.com/office/drawing/2014/main" id="{4112C2EE-2BAD-215D-C661-9910EBDB3F37}"/>
              </a:ext>
            </a:extLst>
          </p:cNvPr>
          <p:cNvSpPr/>
          <p:nvPr/>
        </p:nvSpPr>
        <p:spPr>
          <a:xfrm rot="20472644">
            <a:off x="6328577" y="5645034"/>
            <a:ext cx="1950342" cy="523220"/>
          </a:xfrm>
          <a:prstGeom prst="rect">
            <a:avLst/>
          </a:prstGeom>
          <a:noFill/>
        </p:spPr>
        <p:txBody>
          <a:bodyPr wrap="none" lIns="91440" tIns="45720" rIns="91440" bIns="45720">
            <a:spAutoFit/>
          </a:bodyPr>
          <a:lstStyle/>
          <a:p>
            <a:pPr algn="ctr"/>
            <a:r>
              <a:rPr lang="en-US" sz="2800" b="1" dirty="0" err="1">
                <a:ln w="0"/>
                <a:solidFill>
                  <a:srgbClr val="FF0000"/>
                </a:solidFill>
                <a:effectLst/>
              </a:rPr>
              <a:t>Âm</a:t>
            </a:r>
            <a:r>
              <a:rPr lang="en-US" sz="2800" b="1" dirty="0">
                <a:ln w="0"/>
                <a:solidFill>
                  <a:srgbClr val="FF0000"/>
                </a:solidFill>
                <a:effectLst/>
              </a:rPr>
              <a:t> </a:t>
            </a:r>
            <a:r>
              <a:rPr lang="en-US" sz="2800" b="1" dirty="0" err="1">
                <a:ln w="0"/>
                <a:solidFill>
                  <a:srgbClr val="FF0000"/>
                </a:solidFill>
                <a:effectLst/>
              </a:rPr>
              <a:t>phản</a:t>
            </a:r>
            <a:r>
              <a:rPr lang="en-US" sz="2800" b="1" dirty="0">
                <a:ln w="0"/>
                <a:solidFill>
                  <a:srgbClr val="FF0000"/>
                </a:solidFill>
                <a:effectLst/>
              </a:rPr>
              <a:t> </a:t>
            </a:r>
            <a:r>
              <a:rPr lang="en-US" sz="2800" b="1" dirty="0" err="1">
                <a:ln w="0"/>
                <a:solidFill>
                  <a:srgbClr val="FF0000"/>
                </a:solidFill>
                <a:effectLst/>
              </a:rPr>
              <a:t>xạ</a:t>
            </a:r>
            <a:endParaRPr lang="en-US" sz="2800" b="1" dirty="0">
              <a:ln w="0"/>
              <a:solidFill>
                <a:srgbClr val="FF0000"/>
              </a:solidFill>
              <a:effectLst/>
            </a:endParaRPr>
          </a:p>
        </p:txBody>
      </p:sp>
      <p:sp>
        <p:nvSpPr>
          <p:cNvPr id="19" name="Google Shape;674;p57">
            <a:extLst>
              <a:ext uri="{FF2B5EF4-FFF2-40B4-BE49-F238E27FC236}">
                <a16:creationId xmlns:a16="http://schemas.microsoft.com/office/drawing/2014/main" id="{6CBA7B8A-3A2B-8285-8330-FF0157008689}"/>
              </a:ext>
            </a:extLst>
          </p:cNvPr>
          <p:cNvSpPr/>
          <p:nvPr/>
        </p:nvSpPr>
        <p:spPr>
          <a:xfrm>
            <a:off x="10543913" y="1458946"/>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7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636655" y="3774500"/>
            <a:ext cx="7330584"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Trồng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xanh</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phân</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tán</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âm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truyền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tai.</a:t>
            </a:r>
          </a:p>
        </p:txBody>
      </p:sp>
      <p:sp>
        <p:nvSpPr>
          <p:cNvPr id="3" name="Rectangle 2">
            <a:extLst>
              <a:ext uri="{FF2B5EF4-FFF2-40B4-BE49-F238E27FC236}">
                <a16:creationId xmlns:a16="http://schemas.microsoft.com/office/drawing/2014/main" id="{F28796E6-2C9D-47EE-9F12-C892874682FA}"/>
              </a:ext>
            </a:extLst>
          </p:cNvPr>
          <p:cNvSpPr/>
          <p:nvPr/>
        </p:nvSpPr>
        <p:spPr>
          <a:xfrm>
            <a:off x="4470399" y="3774500"/>
            <a:ext cx="759967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4" r="1252"/>
          <a:stretch/>
        </p:blipFill>
        <p:spPr bwMode="auto">
          <a:xfrm>
            <a:off x="563417" y="2405279"/>
            <a:ext cx="3721317" cy="424047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F699E0BA-C783-B73C-9640-DA86A959A4B5}"/>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9" name="Group 18">
            <a:extLst>
              <a:ext uri="{FF2B5EF4-FFF2-40B4-BE49-F238E27FC236}">
                <a16:creationId xmlns:a16="http://schemas.microsoft.com/office/drawing/2014/main" id="{EA602589-30C8-9249-8A77-8F5715310049}"/>
              </a:ext>
            </a:extLst>
          </p:cNvPr>
          <p:cNvGrpSpPr/>
          <p:nvPr/>
        </p:nvGrpSpPr>
        <p:grpSpPr>
          <a:xfrm>
            <a:off x="262274" y="176284"/>
            <a:ext cx="900604" cy="1035177"/>
            <a:chOff x="6380493" y="-1"/>
            <a:chExt cx="1747506" cy="2008628"/>
          </a:xfrm>
        </p:grpSpPr>
        <p:sp>
          <p:nvSpPr>
            <p:cNvPr id="20" name="Hexagon 19">
              <a:extLst>
                <a:ext uri="{FF2B5EF4-FFF2-40B4-BE49-F238E27FC236}">
                  <a16:creationId xmlns:a16="http://schemas.microsoft.com/office/drawing/2014/main" id="{F7A527F4-95DF-C48E-E7E5-B35089E142B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4">
              <a:extLst>
                <a:ext uri="{FF2B5EF4-FFF2-40B4-BE49-F238E27FC236}">
                  <a16:creationId xmlns:a16="http://schemas.microsoft.com/office/drawing/2014/main" id="{63A643C4-3D4D-8B00-7C64-B2E87E403D56}"/>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2" name="TextBox 21">
            <a:extLst>
              <a:ext uri="{FF2B5EF4-FFF2-40B4-BE49-F238E27FC236}">
                <a16:creationId xmlns:a16="http://schemas.microsoft.com/office/drawing/2014/main" id="{67722608-4D1A-6B52-B976-FC1586831378}"/>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5112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793672" y="3783736"/>
            <a:ext cx="7090439"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Xây dựng </a:t>
            </a:r>
            <a:r>
              <a:rPr kumimoji="0" lang="vi-VN"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tấm chắn ngăn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đường cao tốc với khu dân cư.</a:t>
            </a:r>
          </a:p>
        </p:txBody>
      </p:sp>
      <p:sp>
        <p:nvSpPr>
          <p:cNvPr id="3" name="Rectangle 2">
            <a:extLst>
              <a:ext uri="{FF2B5EF4-FFF2-40B4-BE49-F238E27FC236}">
                <a16:creationId xmlns:a16="http://schemas.microsoft.com/office/drawing/2014/main" id="{F28796E6-2C9D-47EE-9F12-C892874682FA}"/>
              </a:ext>
            </a:extLst>
          </p:cNvPr>
          <p:cNvSpPr/>
          <p:nvPr/>
        </p:nvSpPr>
        <p:spPr>
          <a:xfrm>
            <a:off x="4664364" y="3783736"/>
            <a:ext cx="7322588"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7" r="34227" b="2149"/>
          <a:stretch/>
        </p:blipFill>
        <p:spPr bwMode="auto">
          <a:xfrm>
            <a:off x="628073" y="2342117"/>
            <a:ext cx="3780101" cy="424341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A660FD3-465E-C631-4746-25FB0B3FFB89}"/>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E6D5F244-629C-0510-BD43-DC173BC55AF6}"/>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6FD1F51C-A94E-862A-98CB-51E390D0819E}"/>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03788B34-631C-F771-F788-8BEF7ADD0DFE}"/>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5C53B500-50E1-B1D2-D812-64A1BC4CFAE3}"/>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1504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913745" y="3672900"/>
            <a:ext cx="6896475"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Sử dụng </a:t>
            </a:r>
            <a:r>
              <a:rPr kumimoji="0" lang="vi-VN"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nút tai</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phải tiếp xúc với tiếng ồn gây ô nhiễm</a:t>
            </a:r>
          </a:p>
        </p:txBody>
      </p:sp>
      <p:sp>
        <p:nvSpPr>
          <p:cNvPr id="3" name="Rectangle 2">
            <a:extLst>
              <a:ext uri="{FF2B5EF4-FFF2-40B4-BE49-F238E27FC236}">
                <a16:creationId xmlns:a16="http://schemas.microsoft.com/office/drawing/2014/main" id="{F28796E6-2C9D-47EE-9F12-C892874682FA}"/>
              </a:ext>
            </a:extLst>
          </p:cNvPr>
          <p:cNvSpPr/>
          <p:nvPr/>
        </p:nvSpPr>
        <p:spPr>
          <a:xfrm>
            <a:off x="4719781" y="3672900"/>
            <a:ext cx="7193279"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86"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9" r="33328"/>
          <a:stretch/>
        </p:blipFill>
        <p:spPr bwMode="auto">
          <a:xfrm>
            <a:off x="474144" y="2469962"/>
            <a:ext cx="3873467" cy="4050439"/>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ECC60F96-3CDD-F00C-78B3-DFA585699AEF}"/>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A8DE4CC6-5C79-90D2-8336-BBE792216A5F}"/>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53AA23B7-B144-C845-5C9A-D0035811740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34DDC590-E19B-8B98-7033-82106EEBE6E9}"/>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1C43CD02-2950-6A50-A8EC-027D8F5B6A08}"/>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4429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937618" y="3668343"/>
            <a:ext cx="6776403"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Sử</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dụng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vật</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liệu</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cách</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âm</a:t>
            </a:r>
            <a:r>
              <a:rPr kumimoji="0" lang="en-US" sz="3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2">
            <a:extLst>
              <a:ext uri="{FF2B5EF4-FFF2-40B4-BE49-F238E27FC236}">
                <a16:creationId xmlns:a16="http://schemas.microsoft.com/office/drawing/2014/main" id="{F28796E6-2C9D-47EE-9F12-C892874682FA}"/>
              </a:ext>
            </a:extLst>
          </p:cNvPr>
          <p:cNvSpPr/>
          <p:nvPr/>
        </p:nvSpPr>
        <p:spPr>
          <a:xfrm>
            <a:off x="4799074" y="3668343"/>
            <a:ext cx="7017788" cy="126188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959CB5AB-890E-73EF-A559-CF94C0AEEE0B}"/>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9" name="Group 18">
            <a:extLst>
              <a:ext uri="{FF2B5EF4-FFF2-40B4-BE49-F238E27FC236}">
                <a16:creationId xmlns:a16="http://schemas.microsoft.com/office/drawing/2014/main" id="{734BB1E4-EB4D-ABF8-3609-D7099F62CC27}"/>
              </a:ext>
            </a:extLst>
          </p:cNvPr>
          <p:cNvGrpSpPr/>
          <p:nvPr/>
        </p:nvGrpSpPr>
        <p:grpSpPr>
          <a:xfrm>
            <a:off x="262274" y="176284"/>
            <a:ext cx="900604" cy="1035177"/>
            <a:chOff x="6380493" y="-1"/>
            <a:chExt cx="1747506" cy="2008628"/>
          </a:xfrm>
        </p:grpSpPr>
        <p:sp>
          <p:nvSpPr>
            <p:cNvPr id="20" name="Hexagon 19">
              <a:extLst>
                <a:ext uri="{FF2B5EF4-FFF2-40B4-BE49-F238E27FC236}">
                  <a16:creationId xmlns:a16="http://schemas.microsoft.com/office/drawing/2014/main" id="{BE810778-5168-6348-2475-BBE9A88E111D}"/>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xagon 4">
              <a:extLst>
                <a:ext uri="{FF2B5EF4-FFF2-40B4-BE49-F238E27FC236}">
                  <a16:creationId xmlns:a16="http://schemas.microsoft.com/office/drawing/2014/main" id="{365B1035-4D9C-03D5-E597-DC974DA88588}"/>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2" name="TextBox 21">
            <a:extLst>
              <a:ext uri="{FF2B5EF4-FFF2-40B4-BE49-F238E27FC236}">
                <a16:creationId xmlns:a16="http://schemas.microsoft.com/office/drawing/2014/main" id="{9767A3F7-B0E0-46AD-B5FC-6AEDE292C895}"/>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pic>
        <p:nvPicPr>
          <p:cNvPr id="23"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853587" y="2280898"/>
            <a:ext cx="3552159" cy="403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2BA908-829B-42E6-875E-E1A387328DEC}"/>
              </a:ext>
            </a:extLst>
          </p:cNvPr>
          <p:cNvSpPr txBox="1"/>
          <p:nvPr/>
        </p:nvSpPr>
        <p:spPr>
          <a:xfrm>
            <a:off x="4605251" y="3615760"/>
            <a:ext cx="7108772" cy="17081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Tuyên truyền, phổ biến và thực hiện quy định về tiếng ồn cho phép ở khu dân cư</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F28796E6-2C9D-47EE-9F12-C892874682FA}"/>
              </a:ext>
            </a:extLst>
          </p:cNvPr>
          <p:cNvSpPr/>
          <p:nvPr/>
        </p:nvSpPr>
        <p:spPr>
          <a:xfrm>
            <a:off x="4495511" y="3615760"/>
            <a:ext cx="7321351" cy="170816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0"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87"/>
          <a:stretch/>
        </p:blipFill>
        <p:spPr bwMode="auto">
          <a:xfrm>
            <a:off x="591584" y="2507494"/>
            <a:ext cx="3512985" cy="392469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98A166C-B74D-6497-8C72-C62A33167DEB}"/>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83C59F06-3759-9799-8AD5-70283439486A}"/>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FEF7267E-6000-B1BC-288B-3E7CA62C227E}"/>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BF184CC9-FABE-AE72-318E-2BEDBBE76DB2}"/>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7EFDCEFC-06E4-1292-6FD2-4BE239EC7052}"/>
              </a:ext>
            </a:extLst>
          </p:cNvPr>
          <p:cNvSpPr txBox="1"/>
          <p:nvPr/>
        </p:nvSpPr>
        <p:spPr>
          <a:xfrm>
            <a:off x="402617" y="1520924"/>
            <a:ext cx="1141424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CÁC</a:t>
            </a:r>
            <a:r>
              <a:rPr kumimoji="0" lang="en-US" sz="3800" b="1" i="0" u="none" strike="noStrike" kern="1200" normalizeH="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BIỆN PHÁP </a:t>
            </a: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ĐỂ GIẢM </a:t>
            </a:r>
            <a:r>
              <a:rPr kumimoji="0" lang="vi-VN" sz="3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rPr>
              <a:t>TIẾNG ỒN.</a:t>
            </a:r>
          </a:p>
        </p:txBody>
      </p:sp>
    </p:spTree>
    <p:extLst>
      <p:ext uri="{BB962C8B-B14F-4D97-AF65-F5344CB8AC3E}">
        <p14:creationId xmlns:p14="http://schemas.microsoft.com/office/powerpoint/2010/main" val="1120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0" name="TextBox 9">
            <a:extLst>
              <a:ext uri="{FF2B5EF4-FFF2-40B4-BE49-F238E27FC236}">
                <a16:creationId xmlns:a16="http://schemas.microsoft.com/office/drawing/2014/main" id="{96B20A04-A7F8-4FE8-A2E0-DF27DCF76CB2}"/>
              </a:ext>
            </a:extLst>
          </p:cNvPr>
          <p:cNvSpPr txBox="1"/>
          <p:nvPr/>
        </p:nvSpPr>
        <p:spPr>
          <a:xfrm>
            <a:off x="402617" y="1673840"/>
            <a:ext cx="11666479" cy="3510320"/>
          </a:xfrm>
          <a:prstGeom prst="rect">
            <a:avLst/>
          </a:prstGeom>
          <a:noFill/>
        </p:spPr>
        <p:txBody>
          <a:bodyPr wrap="square" rtlCol="0">
            <a:spAutoFit/>
          </a:bodyPr>
          <a:lstStyle/>
          <a:p>
            <a:pPr lvl="0" algn="just">
              <a:lnSpc>
                <a:spcPct val="150000"/>
              </a:lnSpc>
            </a:pPr>
            <a:r>
              <a:rPr lang="vi-VN" sz="3800" dirty="0">
                <a:solidFill>
                  <a:prstClr val="black"/>
                </a:solidFill>
                <a:latin typeface="Calibri" panose="020F0502020204030204" pitchFamily="34" charset="0"/>
                <a:cs typeface="Calibri" panose="020F0502020204030204" pitchFamily="34" charset="0"/>
              </a:rPr>
              <a:t>Các biện pháp để giảm tiếng ồn ảnh hưởng đến sức khoẻ:</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1. </a:t>
            </a:r>
            <a:r>
              <a:rPr lang="vi-VN" sz="3800" dirty="0">
                <a:solidFill>
                  <a:prstClr val="black"/>
                </a:solidFill>
                <a:latin typeface="Calibri" panose="020F0502020204030204" pitchFamily="34" charset="0"/>
                <a:cs typeface="Calibri" panose="020F0502020204030204" pitchFamily="34" charset="0"/>
              </a:rPr>
              <a:t>Hạn chế nguồn gây ra tiếng ồn.</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2. </a:t>
            </a:r>
            <a:r>
              <a:rPr lang="vi-VN" sz="3800" dirty="0">
                <a:solidFill>
                  <a:prstClr val="black"/>
                </a:solidFill>
                <a:latin typeface="Calibri" panose="020F0502020204030204" pitchFamily="34" charset="0"/>
                <a:cs typeface="Calibri" panose="020F0502020204030204" pitchFamily="34" charset="0"/>
              </a:rPr>
              <a:t>Phân tán tiếng ồn trên đường truyền.</a:t>
            </a:r>
          </a:p>
          <a:p>
            <a:pPr lvl="0" algn="just">
              <a:lnSpc>
                <a:spcPct val="150000"/>
              </a:lnSpc>
            </a:pPr>
            <a:r>
              <a:rPr lang="vi-VN" sz="3800" b="1" dirty="0">
                <a:solidFill>
                  <a:srgbClr val="C00000"/>
                </a:solidFill>
                <a:latin typeface="Calibri" panose="020F0502020204030204" pitchFamily="34" charset="0"/>
                <a:cs typeface="Calibri" panose="020F0502020204030204" pitchFamily="34" charset="0"/>
              </a:rPr>
              <a:t>3. </a:t>
            </a:r>
            <a:r>
              <a:rPr lang="vi-VN" sz="3800" dirty="0">
                <a:solidFill>
                  <a:prstClr val="black"/>
                </a:solidFill>
                <a:latin typeface="Calibri" panose="020F0502020204030204" pitchFamily="34" charset="0"/>
                <a:cs typeface="Calibri" panose="020F0502020204030204" pitchFamily="34" charset="0"/>
              </a:rPr>
              <a:t>Ngăn cản bớt sự lan truyền của tiếng ồn đến tại.</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Google Shape;674;p57">
            <a:extLst>
              <a:ext uri="{FF2B5EF4-FFF2-40B4-BE49-F238E27FC236}">
                <a16:creationId xmlns:a16="http://schemas.microsoft.com/office/drawing/2014/main" id="{670DBCE9-4AA0-69EB-F923-887E106984C6}"/>
              </a:ext>
            </a:extLst>
          </p:cNvPr>
          <p:cNvSpPr/>
          <p:nvPr/>
        </p:nvSpPr>
        <p:spPr>
          <a:xfrm>
            <a:off x="10885659" y="4433055"/>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5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2" name="TextBox 11">
            <a:extLst>
              <a:ext uri="{FF2B5EF4-FFF2-40B4-BE49-F238E27FC236}">
                <a16:creationId xmlns:a16="http://schemas.microsoft.com/office/drawing/2014/main" id="{8BAC6D8D-CF2B-FFF5-E297-4DBB9468089D}"/>
              </a:ext>
            </a:extLst>
          </p:cNvPr>
          <p:cNvSpPr txBox="1"/>
          <p:nvPr/>
        </p:nvSpPr>
        <p:spPr>
          <a:xfrm>
            <a:off x="1501516" y="1347142"/>
            <a:ext cx="10461084" cy="1241237"/>
          </a:xfrm>
          <a:prstGeom prst="rect">
            <a:avLst/>
          </a:prstGeom>
          <a:noFill/>
        </p:spPr>
        <p:txBody>
          <a:bodyPr wrap="square" rtlCol="0">
            <a:spAutoFit/>
          </a:bodyPr>
          <a:lstStyle/>
          <a:p>
            <a:pPr defTabSz="1219170">
              <a:buClr>
                <a:srgbClr val="000000"/>
              </a:buClr>
            </a:pPr>
            <a:r>
              <a:rPr lang="en-US" sz="3733" b="1" kern="0" dirty="0">
                <a:solidFill>
                  <a:srgbClr val="FF0000"/>
                </a:solidFill>
                <a:latin typeface="Calibri body"/>
                <a:cs typeface="Arial"/>
                <a:sym typeface="Arial"/>
              </a:rPr>
              <a:t>HOẠT ĐỘNG NHÓM: </a:t>
            </a:r>
            <a:r>
              <a:rPr lang="en-US" sz="3733" kern="0" dirty="0">
                <a:latin typeface="Calibri body"/>
                <a:cs typeface="Arial"/>
                <a:sym typeface="Arial"/>
              </a:rPr>
              <a:t>(HS </a:t>
            </a:r>
            <a:r>
              <a:rPr lang="en-US" sz="3733" kern="0" dirty="0" err="1">
                <a:latin typeface="Calibri body"/>
                <a:cs typeface="Arial"/>
                <a:sym typeface="Arial"/>
              </a:rPr>
              <a:t>hoàn</a:t>
            </a:r>
            <a:r>
              <a:rPr lang="en-US" sz="3733" kern="0" dirty="0">
                <a:latin typeface="Calibri body"/>
                <a:cs typeface="Arial"/>
                <a:sym typeface="Arial"/>
              </a:rPr>
              <a:t> </a:t>
            </a:r>
            <a:r>
              <a:rPr lang="en-US" sz="3733" kern="0" dirty="0" err="1">
                <a:latin typeface="Calibri body"/>
                <a:cs typeface="Arial"/>
                <a:sym typeface="Arial"/>
              </a:rPr>
              <a:t>thành</a:t>
            </a:r>
            <a:r>
              <a:rPr lang="en-US" sz="3733" kern="0" dirty="0">
                <a:latin typeface="Calibri body"/>
                <a:cs typeface="Arial"/>
                <a:sym typeface="Arial"/>
              </a:rPr>
              <a:t> </a:t>
            </a:r>
            <a:r>
              <a:rPr lang="en-US" sz="3733" kern="0" dirty="0" err="1">
                <a:latin typeface="Calibri body"/>
                <a:cs typeface="Arial"/>
                <a:sym typeface="Arial"/>
              </a:rPr>
              <a:t>phiếu</a:t>
            </a:r>
            <a:r>
              <a:rPr lang="en-US" sz="3733" kern="0" dirty="0">
                <a:latin typeface="Calibri body"/>
                <a:cs typeface="Arial"/>
                <a:sym typeface="Arial"/>
              </a:rPr>
              <a:t> BT </a:t>
            </a:r>
            <a:r>
              <a:rPr lang="en-US" sz="3733" kern="0" dirty="0" err="1">
                <a:latin typeface="Calibri body"/>
                <a:cs typeface="Arial"/>
                <a:sym typeface="Arial"/>
              </a:rPr>
              <a:t>số</a:t>
            </a:r>
            <a:r>
              <a:rPr lang="en-US" sz="3733" kern="0" dirty="0">
                <a:latin typeface="Calibri body"/>
                <a:cs typeface="Arial"/>
                <a:sym typeface="Arial"/>
              </a:rPr>
              <a:t> 3)</a:t>
            </a:r>
          </a:p>
          <a:p>
            <a:pPr defTabSz="1219170">
              <a:buClr>
                <a:srgbClr val="000000"/>
              </a:buClr>
            </a:pPr>
            <a:r>
              <a:rPr lang="en-US" sz="3733" b="1" kern="0" dirty="0">
                <a:solidFill>
                  <a:srgbClr val="00B050"/>
                </a:solidFill>
                <a:latin typeface="Calibri (Body)"/>
                <a:ea typeface="Hiragino Kaku Gothic StdN W8" panose="020B0800000000000000" pitchFamily="34" charset="-128"/>
                <a:cs typeface="Arial"/>
                <a:sym typeface="Arial"/>
              </a:rPr>
              <a:t>ĐỀ XUẤT BIỆN PHÁP CHỐNG Ô NHIỄM TIẾNG ỒN</a:t>
            </a:r>
            <a:endParaRPr lang="en-US" sz="3467" kern="0" dirty="0">
              <a:solidFill>
                <a:srgbClr val="00B050"/>
              </a:solidFill>
              <a:latin typeface="Calibri body"/>
              <a:cs typeface="Arial"/>
              <a:sym typeface="Arial"/>
            </a:endParaRPr>
          </a:p>
        </p:txBody>
      </p:sp>
      <p:grpSp>
        <p:nvGrpSpPr>
          <p:cNvPr id="13" name="Group 12">
            <a:extLst>
              <a:ext uri="{FF2B5EF4-FFF2-40B4-BE49-F238E27FC236}">
                <a16:creationId xmlns:a16="http://schemas.microsoft.com/office/drawing/2014/main" id="{B19F3366-672A-2B53-9DE1-F7AFD4C6279E}"/>
              </a:ext>
            </a:extLst>
          </p:cNvPr>
          <p:cNvGrpSpPr/>
          <p:nvPr/>
        </p:nvGrpSpPr>
        <p:grpSpPr>
          <a:xfrm>
            <a:off x="293152" y="1497227"/>
            <a:ext cx="1033133" cy="1035178"/>
            <a:chOff x="7534276" y="5373688"/>
            <a:chExt cx="801688" cy="803275"/>
          </a:xfrm>
          <a:solidFill>
            <a:srgbClr val="00B050"/>
          </a:solidFill>
        </p:grpSpPr>
        <p:sp>
          <p:nvSpPr>
            <p:cNvPr id="14" name="Freeform 430">
              <a:extLst>
                <a:ext uri="{FF2B5EF4-FFF2-40B4-BE49-F238E27FC236}">
                  <a16:creationId xmlns:a16="http://schemas.microsoft.com/office/drawing/2014/main" id="{58065EE3-B129-34C2-4C61-41382C199E5B}"/>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5" name="Freeform 431">
              <a:extLst>
                <a:ext uri="{FF2B5EF4-FFF2-40B4-BE49-F238E27FC236}">
                  <a16:creationId xmlns:a16="http://schemas.microsoft.com/office/drawing/2014/main" id="{2AF3F065-4DF7-6CBA-F920-AD460F6CB22C}"/>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19" name="Freeform 432">
              <a:extLst>
                <a:ext uri="{FF2B5EF4-FFF2-40B4-BE49-F238E27FC236}">
                  <a16:creationId xmlns:a16="http://schemas.microsoft.com/office/drawing/2014/main" id="{F59FA00B-AD2E-13DC-421B-9D6684AE555A}"/>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0" name="Freeform 433">
              <a:extLst>
                <a:ext uri="{FF2B5EF4-FFF2-40B4-BE49-F238E27FC236}">
                  <a16:creationId xmlns:a16="http://schemas.microsoft.com/office/drawing/2014/main" id="{69D273B7-0BE1-1A85-2B8C-2EF0DDD4C63A}"/>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1" name="Freeform 434">
              <a:extLst>
                <a:ext uri="{FF2B5EF4-FFF2-40B4-BE49-F238E27FC236}">
                  <a16:creationId xmlns:a16="http://schemas.microsoft.com/office/drawing/2014/main" id="{B626278C-08D7-674B-ED10-B634ED6AB70A}"/>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2" name="Freeform 435">
              <a:extLst>
                <a:ext uri="{FF2B5EF4-FFF2-40B4-BE49-F238E27FC236}">
                  <a16:creationId xmlns:a16="http://schemas.microsoft.com/office/drawing/2014/main" id="{A1E6C263-2EB4-1175-E93C-A74EA4AA9D07}"/>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3" name="Freeform 436">
              <a:extLst>
                <a:ext uri="{FF2B5EF4-FFF2-40B4-BE49-F238E27FC236}">
                  <a16:creationId xmlns:a16="http://schemas.microsoft.com/office/drawing/2014/main" id="{78870E65-0759-50C1-778A-291247AC91DB}"/>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4" name="Freeform 437">
              <a:extLst>
                <a:ext uri="{FF2B5EF4-FFF2-40B4-BE49-F238E27FC236}">
                  <a16:creationId xmlns:a16="http://schemas.microsoft.com/office/drawing/2014/main" id="{D12D9E42-B5F0-5406-3DA4-0BCDFD7789F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5" name="Freeform 438">
              <a:extLst>
                <a:ext uri="{FF2B5EF4-FFF2-40B4-BE49-F238E27FC236}">
                  <a16:creationId xmlns:a16="http://schemas.microsoft.com/office/drawing/2014/main" id="{2E92C2D1-B25A-EA3A-AC60-3067D27D2B34}"/>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6" name="Freeform 439">
              <a:extLst>
                <a:ext uri="{FF2B5EF4-FFF2-40B4-BE49-F238E27FC236}">
                  <a16:creationId xmlns:a16="http://schemas.microsoft.com/office/drawing/2014/main" id="{6FB899BA-1963-8817-4BBB-646EC769736C}"/>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7" name="Freeform 440">
              <a:extLst>
                <a:ext uri="{FF2B5EF4-FFF2-40B4-BE49-F238E27FC236}">
                  <a16:creationId xmlns:a16="http://schemas.microsoft.com/office/drawing/2014/main" id="{DB6947E8-FB79-A8A5-CE17-49AEB7362812}"/>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8" name="Freeform 441">
              <a:extLst>
                <a:ext uri="{FF2B5EF4-FFF2-40B4-BE49-F238E27FC236}">
                  <a16:creationId xmlns:a16="http://schemas.microsoft.com/office/drawing/2014/main" id="{D0F7E229-83D8-093A-4C8F-7E745C8EC90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9" name="Freeform 442">
              <a:extLst>
                <a:ext uri="{FF2B5EF4-FFF2-40B4-BE49-F238E27FC236}">
                  <a16:creationId xmlns:a16="http://schemas.microsoft.com/office/drawing/2014/main" id="{B1C6CE84-E88D-BB56-CBDC-F54B8224F55B}"/>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0" name="Freeform 443">
              <a:extLst>
                <a:ext uri="{FF2B5EF4-FFF2-40B4-BE49-F238E27FC236}">
                  <a16:creationId xmlns:a16="http://schemas.microsoft.com/office/drawing/2014/main" id="{F48B3CE9-3E90-E595-E358-62B690442B6E}"/>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1" name="Freeform 444">
              <a:extLst>
                <a:ext uri="{FF2B5EF4-FFF2-40B4-BE49-F238E27FC236}">
                  <a16:creationId xmlns:a16="http://schemas.microsoft.com/office/drawing/2014/main" id="{CC191272-7CC6-BE46-8C39-ECC369454A62}"/>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2" name="Freeform 445">
              <a:extLst>
                <a:ext uri="{FF2B5EF4-FFF2-40B4-BE49-F238E27FC236}">
                  <a16:creationId xmlns:a16="http://schemas.microsoft.com/office/drawing/2014/main" id="{D317298B-268D-7154-8815-F8EB557A8118}"/>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3" name="Freeform 446">
              <a:extLst>
                <a:ext uri="{FF2B5EF4-FFF2-40B4-BE49-F238E27FC236}">
                  <a16:creationId xmlns:a16="http://schemas.microsoft.com/office/drawing/2014/main" id="{86219B4F-1F2B-5733-30A1-90FD83C47398}"/>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4" name="Freeform 447">
              <a:extLst>
                <a:ext uri="{FF2B5EF4-FFF2-40B4-BE49-F238E27FC236}">
                  <a16:creationId xmlns:a16="http://schemas.microsoft.com/office/drawing/2014/main" id="{49FD52A7-2E61-86D0-7D4D-209873BB782B}"/>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5" name="Freeform 448">
              <a:extLst>
                <a:ext uri="{FF2B5EF4-FFF2-40B4-BE49-F238E27FC236}">
                  <a16:creationId xmlns:a16="http://schemas.microsoft.com/office/drawing/2014/main" id="{15EBEC0D-31E4-7F6C-DF2F-BD0BA0556165}"/>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6" name="Freeform 449">
              <a:extLst>
                <a:ext uri="{FF2B5EF4-FFF2-40B4-BE49-F238E27FC236}">
                  <a16:creationId xmlns:a16="http://schemas.microsoft.com/office/drawing/2014/main" id="{D6BDE340-A91A-C0CC-F28D-C60FEC5BA18C}"/>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7" name="Freeform 450">
              <a:extLst>
                <a:ext uri="{FF2B5EF4-FFF2-40B4-BE49-F238E27FC236}">
                  <a16:creationId xmlns:a16="http://schemas.microsoft.com/office/drawing/2014/main" id="{65ED2449-E418-CFD6-B1B7-FEF010B4A042}"/>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8" name="Freeform 451">
              <a:extLst>
                <a:ext uri="{FF2B5EF4-FFF2-40B4-BE49-F238E27FC236}">
                  <a16:creationId xmlns:a16="http://schemas.microsoft.com/office/drawing/2014/main" id="{E2C14A78-8D8F-2DF0-9FC4-B0D615E9991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39" name="Freeform 452">
              <a:extLst>
                <a:ext uri="{FF2B5EF4-FFF2-40B4-BE49-F238E27FC236}">
                  <a16:creationId xmlns:a16="http://schemas.microsoft.com/office/drawing/2014/main" id="{7C30F61B-F656-5B3A-2851-F43676A23627}"/>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0" name="Freeform 453">
              <a:extLst>
                <a:ext uri="{FF2B5EF4-FFF2-40B4-BE49-F238E27FC236}">
                  <a16:creationId xmlns:a16="http://schemas.microsoft.com/office/drawing/2014/main" id="{C79E1E1F-5BE7-1364-23BB-F2D30A6593F9}"/>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1" name="Freeform 454">
              <a:extLst>
                <a:ext uri="{FF2B5EF4-FFF2-40B4-BE49-F238E27FC236}">
                  <a16:creationId xmlns:a16="http://schemas.microsoft.com/office/drawing/2014/main" id="{9AE98E7D-A0C7-BB23-6E2E-6240B43BCEB2}"/>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42" name="Freeform 455">
              <a:extLst>
                <a:ext uri="{FF2B5EF4-FFF2-40B4-BE49-F238E27FC236}">
                  <a16:creationId xmlns:a16="http://schemas.microsoft.com/office/drawing/2014/main" id="{D123EB6C-0626-CAFC-DA96-65D8E675D645}"/>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grpSp>
      <p:sp>
        <p:nvSpPr>
          <p:cNvPr id="43" name="Rounded Rectangle 23">
            <a:extLst>
              <a:ext uri="{FF2B5EF4-FFF2-40B4-BE49-F238E27FC236}">
                <a16:creationId xmlns:a16="http://schemas.microsoft.com/office/drawing/2014/main" id="{6C24A3A3-E613-1933-057D-9BD9A7D29188}"/>
              </a:ext>
            </a:extLst>
          </p:cNvPr>
          <p:cNvSpPr/>
          <p:nvPr/>
        </p:nvSpPr>
        <p:spPr>
          <a:xfrm>
            <a:off x="1727196" y="2778155"/>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Máy khoan bê tông liên tục hoạt động cạnh khu dân cư</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
        <p:nvSpPr>
          <p:cNvPr id="44" name="Rounded Rectangle 23">
            <a:extLst>
              <a:ext uri="{FF2B5EF4-FFF2-40B4-BE49-F238E27FC236}">
                <a16:creationId xmlns:a16="http://schemas.microsoft.com/office/drawing/2014/main" id="{981F298E-51F2-BB68-A47C-B46C971F7078}"/>
              </a:ext>
            </a:extLst>
          </p:cNvPr>
          <p:cNvSpPr/>
          <p:nvPr/>
        </p:nvSpPr>
        <p:spPr>
          <a:xfrm>
            <a:off x="6586284" y="2778155"/>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Họp chợ ồn ào ở gần lớp học</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
        <p:nvSpPr>
          <p:cNvPr id="45" name="Rounded Rectangle 23">
            <a:extLst>
              <a:ext uri="{FF2B5EF4-FFF2-40B4-BE49-F238E27FC236}">
                <a16:creationId xmlns:a16="http://schemas.microsoft.com/office/drawing/2014/main" id="{0F43736C-BBF7-9AB7-DBC7-1606519448BE}"/>
              </a:ext>
            </a:extLst>
          </p:cNvPr>
          <p:cNvSpPr/>
          <p:nvPr/>
        </p:nvSpPr>
        <p:spPr>
          <a:xfrm>
            <a:off x="1736433" y="4772826"/>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Tiếng còi </a:t>
            </a:r>
            <a:r>
              <a:rPr lang="en-US" sz="3500" b="1" kern="0" dirty="0" err="1">
                <a:solidFill>
                  <a:schemeClr val="tx1"/>
                </a:solidFill>
                <a:latin typeface="Calibri (Body)"/>
                <a:sym typeface="Arial"/>
              </a:rPr>
              <a:t>xe</a:t>
            </a:r>
            <a:r>
              <a:rPr lang="en-US" sz="3500" b="1" kern="0" dirty="0">
                <a:solidFill>
                  <a:schemeClr val="tx1"/>
                </a:solidFill>
                <a:latin typeface="Calibri (Body)"/>
                <a:sym typeface="Arial"/>
              </a:rPr>
              <a:t> </a:t>
            </a:r>
            <a:r>
              <a:rPr lang="vi-VN" sz="3500" b="1" kern="0" dirty="0">
                <a:solidFill>
                  <a:schemeClr val="tx1"/>
                </a:solidFill>
                <a:latin typeface="Calibri (Body)"/>
                <a:sym typeface="Arial"/>
              </a:rPr>
              <a:t>inh ỏi trên phố</a:t>
            </a:r>
            <a:r>
              <a:rPr lang="en-US" sz="3500" b="1" kern="0" dirty="0">
                <a:solidFill>
                  <a:schemeClr val="tx1"/>
                </a:solidFill>
                <a:latin typeface="Calibri (Body)"/>
                <a:sym typeface="Arial"/>
              </a:rPr>
              <a:t>.</a:t>
            </a:r>
            <a:r>
              <a:rPr lang="vi-VN" sz="3500" b="1" kern="0" dirty="0">
                <a:solidFill>
                  <a:schemeClr val="tx1"/>
                </a:solidFill>
                <a:latin typeface="Calibri (Body)"/>
                <a:sym typeface="Arial"/>
              </a:rPr>
              <a:t> </a:t>
            </a:r>
          </a:p>
        </p:txBody>
      </p:sp>
      <p:sp>
        <p:nvSpPr>
          <p:cNvPr id="46" name="Rounded Rectangle 23">
            <a:extLst>
              <a:ext uri="{FF2B5EF4-FFF2-40B4-BE49-F238E27FC236}">
                <a16:creationId xmlns:a16="http://schemas.microsoft.com/office/drawing/2014/main" id="{859AFF7F-93AC-4FA1-1210-ACCF8FA19EE6}"/>
              </a:ext>
            </a:extLst>
          </p:cNvPr>
          <p:cNvSpPr/>
          <p:nvPr/>
        </p:nvSpPr>
        <p:spPr>
          <a:xfrm>
            <a:off x="6586284" y="4772826"/>
            <a:ext cx="4266443" cy="178028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vi-VN" sz="3500" b="1" kern="0" dirty="0">
                <a:solidFill>
                  <a:schemeClr val="tx1"/>
                </a:solidFill>
                <a:latin typeface="Calibri (Body)"/>
                <a:sym typeface="Arial"/>
              </a:rPr>
              <a:t>Hát karaoke tại nhà</a:t>
            </a:r>
            <a:r>
              <a:rPr lang="en-US" sz="3500" b="1" kern="0" dirty="0">
                <a:solidFill>
                  <a:schemeClr val="tx1"/>
                </a:solidFill>
                <a:latin typeface="Calibri (Body)"/>
                <a:sym typeface="Arial"/>
              </a:rPr>
              <a:t>.</a:t>
            </a:r>
            <a:endParaRPr lang="vi-VN" sz="3500" b="1" kern="0" dirty="0">
              <a:solidFill>
                <a:schemeClr val="tx1"/>
              </a:solidFill>
              <a:latin typeface="Calibri (Body)"/>
              <a:sym typeface="Arial"/>
            </a:endParaRPr>
          </a:p>
        </p:txBody>
      </p:sp>
    </p:spTree>
    <p:extLst>
      <p:ext uri="{BB962C8B-B14F-4D97-AF65-F5344CB8AC3E}">
        <p14:creationId xmlns:p14="http://schemas.microsoft.com/office/powerpoint/2010/main" val="80068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animBg="1"/>
      <p:bldP spid="44" grpId="0" animBg="1"/>
      <p:bldP spid="45" grpId="0" animBg="1"/>
      <p:bldP spid="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 y="2821762"/>
            <a:ext cx="5886282" cy="3952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82AF18-C5C6-4414-87D2-F48EA3177AE7}"/>
              </a:ext>
            </a:extLst>
          </p:cNvPr>
          <p:cNvSpPr txBox="1"/>
          <p:nvPr/>
        </p:nvSpPr>
        <p:spPr>
          <a:xfrm>
            <a:off x="449180" y="5509154"/>
            <a:ext cx="5689803"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Máy khoan bê tông liên tục hoạt động cạnh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khu</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dân</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cư</a:t>
            </a:r>
            <a:endParaRPr kumimoji="0" 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A446B320-273E-429A-AD07-0D42CFD03797}"/>
              </a:ext>
            </a:extLst>
          </p:cNvPr>
          <p:cNvSpPr/>
          <p:nvPr/>
        </p:nvSpPr>
        <p:spPr>
          <a:xfrm>
            <a:off x="6457071" y="3119078"/>
            <a:ext cx="5388582" cy="3358227"/>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18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êu cầu trong giờ làm việc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ồn máy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khoan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không quá 80dB</a:t>
            </a:r>
            <a:endPar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gười thợ khoan cần dùng </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bông nút kín tai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lúc làm việc.</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4527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 y="2821762"/>
            <a:ext cx="5886282" cy="3952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82AF18-C5C6-4414-87D2-F48EA3177AE7}"/>
              </a:ext>
            </a:extLst>
          </p:cNvPr>
          <p:cNvSpPr txBox="1"/>
          <p:nvPr/>
        </p:nvSpPr>
        <p:spPr>
          <a:xfrm>
            <a:off x="449180" y="5509154"/>
            <a:ext cx="5689803"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Máy khoan bê tông liên tục hoạt động cạnh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khu</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dân</a:t>
            </a:r>
            <a:r>
              <a:rPr kumimoji="0" lang="en-US" alt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 </a:t>
            </a:r>
            <a:r>
              <a:rPr kumimoji="0" lang="en-US" altLang="en-US" sz="3500" b="1" i="0" u="none" strike="noStrike" kern="1200" cap="none" spc="0" normalizeH="0" baseline="0" noProof="0" dirty="0" err="1">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rPr>
              <a:t>cư</a:t>
            </a:r>
            <a:endParaRPr kumimoji="0" lang="en-US" sz="3500" b="1" i="0" u="none" strike="noStrike" kern="1200" cap="none" spc="0" normalizeH="0" baseline="0" noProof="0" dirty="0">
              <a:ln w="9525">
                <a:solidFill>
                  <a:schemeClr val="tx1"/>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A446B320-273E-429A-AD07-0D42CFD03797}"/>
              </a:ext>
            </a:extLst>
          </p:cNvPr>
          <p:cNvSpPr/>
          <p:nvPr/>
        </p:nvSpPr>
        <p:spPr>
          <a:xfrm>
            <a:off x="6457071" y="3119078"/>
            <a:ext cx="5388582" cy="3127395"/>
          </a:xfrm>
          <a:prstGeom prst="rect">
            <a:avLst/>
          </a:prstGeom>
        </p:spPr>
        <p:txBody>
          <a:bodyPr wrap="square">
            <a:spAutoFit/>
          </a:bodyPr>
          <a:lstStyle/>
          <a:p>
            <a:pPr lvl="0" algn="just">
              <a:lnSpc>
                <a:spcPct val="114000"/>
              </a:lnSpc>
              <a:spcAft>
                <a:spcPts val="1800"/>
              </a:spcAft>
              <a:defRPr/>
            </a:pP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Trong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có</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thể</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đóng</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kín</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cửa</a:t>
            </a:r>
            <a:r>
              <a:rPr lang="en-US" sz="3500" dirty="0">
                <a:solidFill>
                  <a:srgbClr val="0070C0"/>
                </a:solidFill>
                <a:latin typeface="Calibri" panose="020F0502020204030204" pitchFamily="34" charset="0"/>
                <a:cs typeface="Calibri" panose="020F0502020204030204" pitchFamily="34" charset="0"/>
              </a:rPr>
              <a:t> </a:t>
            </a:r>
            <a:r>
              <a:rPr lang="en-US" sz="3500" dirty="0" err="1">
                <a:solidFill>
                  <a:srgbClr val="0070C0"/>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treo</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màn</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bằng</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vật</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liệu</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cách</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srgbClr val="00B050"/>
                </a:solidFill>
                <a:latin typeface="Calibri" panose="020F0502020204030204" pitchFamily="34" charset="0"/>
                <a:cs typeface="Calibri" panose="020F0502020204030204" pitchFamily="34" charset="0"/>
              </a:rPr>
              <a:t>âm</a:t>
            </a:r>
            <a:r>
              <a:rPr lang="en-US" sz="3500" dirty="0">
                <a:solidFill>
                  <a:srgbClr val="00B050"/>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để</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giảm</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tiếng</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ồn</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truyền</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vào</a:t>
            </a:r>
            <a:r>
              <a:rPr lang="en-US" sz="3500" dirty="0">
                <a:solidFill>
                  <a:prstClr val="black"/>
                </a:solidFill>
                <a:latin typeface="Calibri" panose="020F0502020204030204" pitchFamily="34" charset="0"/>
                <a:cs typeface="Calibri" panose="020F0502020204030204" pitchFamily="34" charset="0"/>
              </a:rPr>
              <a:t> </a:t>
            </a:r>
            <a:r>
              <a:rPr lang="en-US" sz="3500" dirty="0" err="1">
                <a:solidFill>
                  <a:prstClr val="black"/>
                </a:solidFill>
                <a:latin typeface="Calibri" panose="020F0502020204030204" pitchFamily="34" charset="0"/>
                <a:cs typeface="Calibri" panose="020F0502020204030204" pitchFamily="34" charset="0"/>
              </a:rPr>
              <a:t>phòng</a:t>
            </a:r>
            <a:r>
              <a:rPr lang="en-US" sz="3500" dirty="0">
                <a:solidFill>
                  <a:prstClr val="black"/>
                </a:solidFill>
                <a:latin typeface="Calibri" panose="020F0502020204030204" pitchFamily="34" charset="0"/>
                <a:cs typeface="Calibri" panose="020F0502020204030204" pitchFamily="34" charset="0"/>
              </a:rPr>
              <a:t>.</a:t>
            </a:r>
          </a:p>
        </p:txBody>
      </p:sp>
      <p:sp>
        <p:nvSpPr>
          <p:cNvPr id="11" name="Title 1">
            <a:extLst>
              <a:ext uri="{FF2B5EF4-FFF2-40B4-BE49-F238E27FC236}">
                <a16:creationId xmlns:a16="http://schemas.microsoft.com/office/drawing/2014/main" id="{B276D897-6CB0-5294-1258-0A8FC4003C17}"/>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82CE049C-69A3-1B81-AEDA-20D646DB8057}"/>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DF02D532-7A89-11F7-9042-CD589A0BE922}"/>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C2FEB94F-8F43-DBD4-F0C5-9A91526A2110}"/>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38765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191096" y="2922886"/>
            <a:ext cx="5878001" cy="3972241"/>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X</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ây tường dày và cao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ngăn cách giữa tường và chợ để ngăn cách giữ chợ và lớp học</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14000"/>
              </a:lnSpc>
              <a:spcBef>
                <a:spcPts val="0"/>
              </a:spcBef>
              <a:spcAft>
                <a:spcPts val="120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Đ</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óng các cửa </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phòng học, </a:t>
            </a:r>
            <a:r>
              <a:rPr kumimoji="0" lang="vi-VN" sz="35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xây tường chắn</a:t>
            </a: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bằng vật liệu cách âm, </a:t>
            </a:r>
            <a:r>
              <a:rPr kumimoji="0" lang="vi-VN" sz="35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trồng cây xung quanh</a:t>
            </a:r>
            <a:r>
              <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F1A5828F-DF1A-4BA9-8D96-B84C6726E5A6}"/>
              </a:ext>
            </a:extLst>
          </p:cNvPr>
          <p:cNvSpPr txBox="1"/>
          <p:nvPr/>
        </p:nvSpPr>
        <p:spPr>
          <a:xfrm>
            <a:off x="346347" y="6103693"/>
            <a:ext cx="5955980"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Họp</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chợ</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ồn</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ào</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ở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gần</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lớp</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học</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pic>
        <p:nvPicPr>
          <p:cNvPr id="16"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262274" y="2962002"/>
            <a:ext cx="5738632" cy="316280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6EC18648-B9DF-757E-992C-FC52D4584156}"/>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8" name="Group 17">
            <a:extLst>
              <a:ext uri="{FF2B5EF4-FFF2-40B4-BE49-F238E27FC236}">
                <a16:creationId xmlns:a16="http://schemas.microsoft.com/office/drawing/2014/main" id="{14AF6C8B-DB5E-3FE2-3C59-CB67C2D6D43A}"/>
              </a:ext>
            </a:extLst>
          </p:cNvPr>
          <p:cNvGrpSpPr/>
          <p:nvPr/>
        </p:nvGrpSpPr>
        <p:grpSpPr>
          <a:xfrm>
            <a:off x="262274" y="176284"/>
            <a:ext cx="900604" cy="1035177"/>
            <a:chOff x="6380493" y="-1"/>
            <a:chExt cx="1747506" cy="2008628"/>
          </a:xfrm>
        </p:grpSpPr>
        <p:sp>
          <p:nvSpPr>
            <p:cNvPr id="19" name="Hexagon 18">
              <a:extLst>
                <a:ext uri="{FF2B5EF4-FFF2-40B4-BE49-F238E27FC236}">
                  <a16:creationId xmlns:a16="http://schemas.microsoft.com/office/drawing/2014/main" id="{41B298CF-F40E-E8A1-D3B8-6AEE0A8359C0}"/>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exagon 4">
              <a:extLst>
                <a:ext uri="{FF2B5EF4-FFF2-40B4-BE49-F238E27FC236}">
                  <a16:creationId xmlns:a16="http://schemas.microsoft.com/office/drawing/2014/main" id="{5978053F-CCEF-AFB5-D054-753B4FF52792}"/>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1" name="TextBox 20">
            <a:extLst>
              <a:ext uri="{FF2B5EF4-FFF2-40B4-BE49-F238E27FC236}">
                <a16:creationId xmlns:a16="http://schemas.microsoft.com/office/drawing/2014/main" id="{9A6E2CEB-43E9-AF99-9897-206D83C0B254}"/>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02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dio - Resonance Audio SDK for Unity: Deliver High-Fidelity Spatial Audio  at Scale - Unity Forum">
            <a:extLst>
              <a:ext uri="{FF2B5EF4-FFF2-40B4-BE49-F238E27FC236}">
                <a16:creationId xmlns:a16="http://schemas.microsoft.com/office/drawing/2014/main" id="{0BAE1FDA-89D8-4234-B017-E188473DF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6" r="8549"/>
          <a:stretch/>
        </p:blipFill>
        <p:spPr bwMode="auto">
          <a:xfrm>
            <a:off x="1032375" y="1392197"/>
            <a:ext cx="10127249" cy="51816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2" name="Rectangle 1">
            <a:extLst>
              <a:ext uri="{FF2B5EF4-FFF2-40B4-BE49-F238E27FC236}">
                <a16:creationId xmlns:a16="http://schemas.microsoft.com/office/drawing/2014/main" id="{AE6C249D-301C-4AC7-B070-867ECA812BCC}"/>
              </a:ext>
            </a:extLst>
          </p:cNvPr>
          <p:cNvSpPr/>
          <p:nvPr/>
        </p:nvSpPr>
        <p:spPr>
          <a:xfrm>
            <a:off x="6662315" y="3429000"/>
            <a:ext cx="3147785" cy="523220"/>
          </a:xfrm>
          <a:prstGeom prst="rect">
            <a:avLst/>
          </a:prstGeom>
          <a:noFill/>
        </p:spPr>
        <p:txBody>
          <a:bodyPr wrap="none" lIns="91440" tIns="45720" rIns="91440" bIns="45720">
            <a:spAutoFit/>
          </a:bodyPr>
          <a:lstStyle/>
          <a:p>
            <a:pPr algn="ctr"/>
            <a:r>
              <a:rPr lang="en-US" sz="2800" b="1" dirty="0" err="1">
                <a:ln w="0"/>
                <a:solidFill>
                  <a:srgbClr val="43CEB1"/>
                </a:solidFill>
                <a:effectLst/>
              </a:rPr>
              <a:t>Âm</a:t>
            </a:r>
            <a:r>
              <a:rPr lang="en-US" sz="2800" b="1" dirty="0">
                <a:ln w="0"/>
                <a:solidFill>
                  <a:srgbClr val="43CEB1"/>
                </a:solidFill>
                <a:effectLst/>
              </a:rPr>
              <a:t> </a:t>
            </a:r>
            <a:r>
              <a:rPr lang="en-US" sz="2800" b="1" dirty="0" err="1">
                <a:ln w="0"/>
                <a:solidFill>
                  <a:srgbClr val="43CEB1"/>
                </a:solidFill>
                <a:effectLst/>
              </a:rPr>
              <a:t>truyền</a:t>
            </a:r>
            <a:r>
              <a:rPr lang="en-US" sz="2800" b="1" dirty="0">
                <a:ln w="0"/>
                <a:solidFill>
                  <a:srgbClr val="43CEB1"/>
                </a:solidFill>
                <a:effectLst/>
              </a:rPr>
              <a:t> </a:t>
            </a:r>
            <a:r>
              <a:rPr lang="en-US" sz="2800" b="1" dirty="0" err="1">
                <a:ln w="0"/>
                <a:solidFill>
                  <a:srgbClr val="43CEB1"/>
                </a:solidFill>
                <a:effectLst/>
              </a:rPr>
              <a:t>trực</a:t>
            </a:r>
            <a:r>
              <a:rPr lang="en-US" sz="2800" b="1" dirty="0">
                <a:ln w="0"/>
                <a:solidFill>
                  <a:srgbClr val="43CEB1"/>
                </a:solidFill>
                <a:effectLst/>
              </a:rPr>
              <a:t> </a:t>
            </a:r>
            <a:r>
              <a:rPr lang="en-US" sz="2800" b="1" dirty="0" err="1">
                <a:ln w="0"/>
                <a:solidFill>
                  <a:srgbClr val="43CEB1"/>
                </a:solidFill>
                <a:effectLst/>
              </a:rPr>
              <a:t>tiếp</a:t>
            </a:r>
            <a:endParaRPr lang="en-US" sz="2800" b="1" dirty="0">
              <a:ln w="0"/>
              <a:solidFill>
                <a:srgbClr val="43CEB1"/>
              </a:solidFill>
              <a:effectLst/>
            </a:endParaRPr>
          </a:p>
        </p:txBody>
      </p:sp>
      <p:sp>
        <p:nvSpPr>
          <p:cNvPr id="44" name="Rectangle 43">
            <a:extLst>
              <a:ext uri="{FF2B5EF4-FFF2-40B4-BE49-F238E27FC236}">
                <a16:creationId xmlns:a16="http://schemas.microsoft.com/office/drawing/2014/main" id="{0597C4BA-0FDB-483A-8678-03DDDB7ECEFF}"/>
              </a:ext>
            </a:extLst>
          </p:cNvPr>
          <p:cNvSpPr/>
          <p:nvPr/>
        </p:nvSpPr>
        <p:spPr>
          <a:xfrm>
            <a:off x="7200315" y="6019799"/>
            <a:ext cx="2071786"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C270C0"/>
                </a:solidFill>
              </a:rPr>
              <a:t>Âm</a:t>
            </a:r>
            <a:r>
              <a:rPr lang="en-US" sz="3000" b="1" dirty="0">
                <a:ln w="12700" cmpd="sng">
                  <a:noFill/>
                  <a:prstDash val="solid"/>
                </a:ln>
                <a:solidFill>
                  <a:srgbClr val="C270C0"/>
                </a:solidFill>
              </a:rPr>
              <a:t> </a:t>
            </a:r>
            <a:r>
              <a:rPr lang="en-US" sz="3000" b="1" dirty="0" err="1">
                <a:ln w="12700" cmpd="sng">
                  <a:noFill/>
                  <a:prstDash val="solid"/>
                </a:ln>
                <a:solidFill>
                  <a:srgbClr val="C270C0"/>
                </a:solidFill>
              </a:rPr>
              <a:t>phản</a:t>
            </a:r>
            <a:r>
              <a:rPr lang="en-US" sz="3000" b="1" dirty="0">
                <a:ln w="12700" cmpd="sng">
                  <a:noFill/>
                  <a:prstDash val="solid"/>
                </a:ln>
                <a:solidFill>
                  <a:srgbClr val="C270C0"/>
                </a:solidFill>
              </a:rPr>
              <a:t> </a:t>
            </a:r>
            <a:r>
              <a:rPr lang="en-US" sz="3000" b="1" dirty="0" err="1">
                <a:ln w="12700" cmpd="sng">
                  <a:noFill/>
                  <a:prstDash val="solid"/>
                </a:ln>
                <a:solidFill>
                  <a:srgbClr val="C270C0"/>
                </a:solidFill>
              </a:rPr>
              <a:t>xạ</a:t>
            </a:r>
            <a:endParaRPr lang="en-US" sz="3000" b="1" dirty="0">
              <a:ln w="12700" cmpd="sng">
                <a:noFill/>
                <a:prstDash val="solid"/>
              </a:ln>
              <a:solidFill>
                <a:srgbClr val="C270C0"/>
              </a:solidFill>
            </a:endParaRPr>
          </a:p>
        </p:txBody>
      </p:sp>
      <p:sp>
        <p:nvSpPr>
          <p:cNvPr id="10" name="Rectangle 9">
            <a:extLst>
              <a:ext uri="{FF2B5EF4-FFF2-40B4-BE49-F238E27FC236}">
                <a16:creationId xmlns:a16="http://schemas.microsoft.com/office/drawing/2014/main" id="{DA0D6273-DCF7-4BDB-9407-8F01923DEEEE}"/>
              </a:ext>
            </a:extLst>
          </p:cNvPr>
          <p:cNvSpPr/>
          <p:nvPr/>
        </p:nvSpPr>
        <p:spPr>
          <a:xfrm>
            <a:off x="3241006" y="6019799"/>
            <a:ext cx="2071786"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5882C1"/>
                </a:solidFill>
              </a:rPr>
              <a:t>Âm</a:t>
            </a:r>
            <a:r>
              <a:rPr lang="en-US" sz="3000" b="1" dirty="0">
                <a:ln w="12700" cmpd="sng">
                  <a:noFill/>
                  <a:prstDash val="solid"/>
                </a:ln>
                <a:solidFill>
                  <a:srgbClr val="5882C1"/>
                </a:solidFill>
              </a:rPr>
              <a:t> </a:t>
            </a:r>
            <a:r>
              <a:rPr lang="en-US" sz="3000" b="1" dirty="0" err="1">
                <a:ln w="12700" cmpd="sng">
                  <a:noFill/>
                  <a:prstDash val="solid"/>
                </a:ln>
                <a:solidFill>
                  <a:srgbClr val="5882C1"/>
                </a:solidFill>
              </a:rPr>
              <a:t>phản</a:t>
            </a:r>
            <a:r>
              <a:rPr lang="en-US" sz="3000" b="1" dirty="0">
                <a:ln w="12700" cmpd="sng">
                  <a:noFill/>
                  <a:prstDash val="solid"/>
                </a:ln>
                <a:solidFill>
                  <a:srgbClr val="5882C1"/>
                </a:solidFill>
              </a:rPr>
              <a:t> </a:t>
            </a:r>
            <a:r>
              <a:rPr lang="en-US" sz="3000" b="1" dirty="0" err="1">
                <a:ln w="12700" cmpd="sng">
                  <a:noFill/>
                  <a:prstDash val="solid"/>
                </a:ln>
                <a:solidFill>
                  <a:srgbClr val="5882C1"/>
                </a:solidFill>
              </a:rPr>
              <a:t>xạ</a:t>
            </a:r>
            <a:endParaRPr lang="en-US" sz="3000" b="1" dirty="0">
              <a:ln w="12700" cmpd="sng">
                <a:noFill/>
                <a:prstDash val="solid"/>
              </a:ln>
              <a:solidFill>
                <a:srgbClr val="5882C1"/>
              </a:solidFill>
            </a:endParaRPr>
          </a:p>
        </p:txBody>
      </p:sp>
    </p:spTree>
    <p:extLst>
      <p:ext uri="{BB962C8B-B14F-4D97-AF65-F5344CB8AC3E}">
        <p14:creationId xmlns:p14="http://schemas.microsoft.com/office/powerpoint/2010/main" val="2879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373091" y="3879471"/>
            <a:ext cx="5639734" cy="1439240"/>
          </a:xfrm>
          <a:prstGeom prst="rect">
            <a:avLst/>
          </a:prstGeom>
        </p:spPr>
        <p:txBody>
          <a:bodyPr wrap="square">
            <a:spAutoFit/>
          </a:bodyPr>
          <a:lstStyle/>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ắt máy khi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dừng</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xe</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dirty="0">
                <a:latin typeface="Calibri" panose="020F0502020204030204" pitchFamily="34" charset="0"/>
                <a:cs typeface="Calibri" panose="020F0502020204030204" pitchFamily="34" charset="0"/>
              </a:rPr>
              <a:t>K</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hông bấm còi inh ỏi</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p>
        </p:txBody>
      </p:sp>
      <p:pic>
        <p:nvPicPr>
          <p:cNvPr id="17"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75" y="2844191"/>
            <a:ext cx="5878001" cy="391892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D5FC2DC-24EA-BE48-76C8-AFBD043EB4AA}"/>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9FAE49F5-797C-FE28-29BA-2A55859F70F0}"/>
              </a:ext>
            </a:extLst>
          </p:cNvPr>
          <p:cNvGrpSpPr/>
          <p:nvPr/>
        </p:nvGrpSpPr>
        <p:grpSpPr>
          <a:xfrm>
            <a:off x="262274" y="176284"/>
            <a:ext cx="900604" cy="1035177"/>
            <a:chOff x="6380493" y="-1"/>
            <a:chExt cx="1747506" cy="2008628"/>
          </a:xfrm>
        </p:grpSpPr>
        <p:sp>
          <p:nvSpPr>
            <p:cNvPr id="18" name="Hexagon 17">
              <a:extLst>
                <a:ext uri="{FF2B5EF4-FFF2-40B4-BE49-F238E27FC236}">
                  <a16:creationId xmlns:a16="http://schemas.microsoft.com/office/drawing/2014/main" id="{041CE7D2-1AF1-987A-4A2A-8D3CE33BD3A0}"/>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exagon 4">
              <a:extLst>
                <a:ext uri="{FF2B5EF4-FFF2-40B4-BE49-F238E27FC236}">
                  <a16:creationId xmlns:a16="http://schemas.microsoft.com/office/drawing/2014/main" id="{4FBA35B1-7B14-654F-5A1D-6674B3ED5CE1}"/>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20" name="TextBox 19">
            <a:extLst>
              <a:ext uri="{FF2B5EF4-FFF2-40B4-BE49-F238E27FC236}">
                <a16:creationId xmlns:a16="http://schemas.microsoft.com/office/drawing/2014/main" id="{46B4DECA-4B67-B5F9-A43E-ECD2E550AD8C}"/>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1" name="TextBox 20">
            <a:extLst>
              <a:ext uri="{FF2B5EF4-FFF2-40B4-BE49-F238E27FC236}">
                <a16:creationId xmlns:a16="http://schemas.microsoft.com/office/drawing/2014/main" id="{C1C2B5AA-D014-D74A-B6F4-2A5F7FF7FC5A}"/>
              </a:ext>
            </a:extLst>
          </p:cNvPr>
          <p:cNvSpPr txBox="1"/>
          <p:nvPr/>
        </p:nvSpPr>
        <p:spPr>
          <a:xfrm>
            <a:off x="262274" y="6103693"/>
            <a:ext cx="5794902" cy="630942"/>
          </a:xfrm>
          <a:prstGeom prst="rect">
            <a:avLst/>
          </a:prstGeom>
          <a:noFill/>
        </p:spPr>
        <p:txBody>
          <a:bodyPr wrap="square">
            <a:spAutoFit/>
          </a:bodyPr>
          <a:lstStyle/>
          <a:p>
            <a:pPr lvl="0" algn="ct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T</a:t>
            </a:r>
            <a:r>
              <a:rPr lang="vi-VN"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iếng còi inh ỏi trên phố </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17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46B320-273E-429A-AD07-0D42CFD03797}"/>
              </a:ext>
            </a:extLst>
          </p:cNvPr>
          <p:cNvSpPr/>
          <p:nvPr/>
        </p:nvSpPr>
        <p:spPr>
          <a:xfrm>
            <a:off x="6003636" y="3429000"/>
            <a:ext cx="6009189" cy="2207143"/>
          </a:xfrm>
          <a:prstGeom prst="rect">
            <a:avLst/>
          </a:prstGeom>
        </p:spPr>
        <p:txBody>
          <a:bodyPr wrap="square">
            <a:spAutoFit/>
          </a:bodyPr>
          <a:lstStyle/>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V</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ặn nhỏ âm thanh</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noProof="0" dirty="0">
                <a:latin typeface="Calibri" panose="020F0502020204030204" pitchFamily="34" charset="0"/>
                <a:cs typeface="Calibri" panose="020F0502020204030204" pitchFamily="34" charset="0"/>
              </a:rPr>
              <a:t>Đ</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óng kín phòng</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14000"/>
              </a:lnSpc>
              <a:spcBef>
                <a:spcPts val="0"/>
              </a:spcBef>
              <a:spcAft>
                <a:spcPts val="1200"/>
              </a:spcAft>
              <a:buClrTx/>
              <a:buSzTx/>
              <a:buFont typeface="Wingdings" panose="05000000000000000000" pitchFamily="2" charset="2"/>
              <a:buChar char="§"/>
              <a:tabLst/>
              <a:defRPr/>
            </a:pPr>
            <a:r>
              <a:rPr lang="en-US" sz="3500" dirty="0">
                <a:latin typeface="Calibri" panose="020F0502020204030204" pitchFamily="34" charset="0"/>
                <a:cs typeface="Calibri" panose="020F0502020204030204" pitchFamily="34" charset="0"/>
              </a:rPr>
              <a:t>L</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àm</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phòng</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hát</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cách</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35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âm</a:t>
            </a:r>
            <a:r>
              <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r>
              <a:rPr kumimoji="0" lang="vi-VN"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a:t>
            </a:r>
            <a:endParaRPr kumimoji="0" lang="en-US" sz="3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8434"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179176" y="2821763"/>
            <a:ext cx="5476036" cy="399221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675DF17-1196-C1A3-3308-DAA1E4762845}"/>
              </a:ext>
            </a:extLst>
          </p:cNvPr>
          <p:cNvSpPr txBox="1">
            <a:spLocks/>
          </p:cNvSpPr>
          <p:nvPr/>
        </p:nvSpPr>
        <p:spPr>
          <a:xfrm>
            <a:off x="1303223" y="179295"/>
            <a:ext cx="11006184" cy="926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libri Light" panose="020F0302020204030204"/>
                <a:ea typeface="+mj-ea"/>
                <a:cs typeface="+mj-cs"/>
              </a:rPr>
              <a:t>BIỆN PHÁP CHỐNG Ô NHIỄM TIẾNG ỒN</a:t>
            </a:r>
          </a:p>
        </p:txBody>
      </p:sp>
      <p:grpSp>
        <p:nvGrpSpPr>
          <p:cNvPr id="16" name="Group 15">
            <a:extLst>
              <a:ext uri="{FF2B5EF4-FFF2-40B4-BE49-F238E27FC236}">
                <a16:creationId xmlns:a16="http://schemas.microsoft.com/office/drawing/2014/main" id="{46702559-B5EE-A1EC-4CBE-822BBADBF05F}"/>
              </a:ext>
            </a:extLst>
          </p:cNvPr>
          <p:cNvGrpSpPr/>
          <p:nvPr/>
        </p:nvGrpSpPr>
        <p:grpSpPr>
          <a:xfrm>
            <a:off x="262274" y="176284"/>
            <a:ext cx="900604" cy="1035177"/>
            <a:chOff x="6380493" y="-1"/>
            <a:chExt cx="1747506" cy="2008628"/>
          </a:xfrm>
        </p:grpSpPr>
        <p:sp>
          <p:nvSpPr>
            <p:cNvPr id="17" name="Hexagon 16">
              <a:extLst>
                <a:ext uri="{FF2B5EF4-FFF2-40B4-BE49-F238E27FC236}">
                  <a16:creationId xmlns:a16="http://schemas.microsoft.com/office/drawing/2014/main" id="{B76B53BF-9A9F-424A-6152-351140C05975}"/>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exagon 4">
              <a:extLst>
                <a:ext uri="{FF2B5EF4-FFF2-40B4-BE49-F238E27FC236}">
                  <a16:creationId xmlns:a16="http://schemas.microsoft.com/office/drawing/2014/main" id="{4843BF61-F382-8448-B7D5-2936C6B236B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grpSp>
      <p:sp>
        <p:nvSpPr>
          <p:cNvPr id="19" name="TextBox 18">
            <a:extLst>
              <a:ext uri="{FF2B5EF4-FFF2-40B4-BE49-F238E27FC236}">
                <a16:creationId xmlns:a16="http://schemas.microsoft.com/office/drawing/2014/main" id="{6F6BC1A5-750D-1E0E-1D3A-C1F2F12E9B5D}"/>
              </a:ext>
            </a:extLst>
          </p:cNvPr>
          <p:cNvSpPr txBox="1"/>
          <p:nvPr/>
        </p:nvSpPr>
        <p:spPr>
          <a:xfrm>
            <a:off x="262275" y="1317427"/>
            <a:ext cx="11806822" cy="144898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a:t>
            </a:r>
            <a:r>
              <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đề ra những biện pháp chống ô nhiễm tiếng ồn có thể thực hiện được đối với</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trường</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hợp</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1" name="TextBox 20">
            <a:extLst>
              <a:ext uri="{FF2B5EF4-FFF2-40B4-BE49-F238E27FC236}">
                <a16:creationId xmlns:a16="http://schemas.microsoft.com/office/drawing/2014/main" id="{8B84CEC5-7E72-EBD7-06F3-B053D47E2C2A}"/>
              </a:ext>
            </a:extLst>
          </p:cNvPr>
          <p:cNvSpPr txBox="1"/>
          <p:nvPr/>
        </p:nvSpPr>
        <p:spPr>
          <a:xfrm>
            <a:off x="262274" y="6103693"/>
            <a:ext cx="5131762" cy="630942"/>
          </a:xfrm>
          <a:prstGeom prst="rect">
            <a:avLst/>
          </a:prstGeom>
          <a:noFill/>
        </p:spPr>
        <p:txBody>
          <a:bodyPr wrap="square">
            <a:spAutoFit/>
          </a:bodyPr>
          <a:lstStyle/>
          <a:p>
            <a:pPr lvl="0" algn="ct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Hát</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karaoke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tại</a:t>
            </a:r>
            <a:r>
              <a:rPr lang="en-US" alt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 </a:t>
            </a:r>
            <a:r>
              <a:rPr lang="en-US" altLang="en-US" sz="35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rPr>
              <a:t>nhà</a:t>
            </a:r>
            <a:endParaRPr lang="en-US" sz="35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21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additive="base">
                                        <p:cTn id="3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262275" y="1557504"/>
            <a:ext cx="11806822" cy="2852448"/>
          </a:xfrm>
          <a:prstGeom prst="rect">
            <a:avLst/>
          </a:prstGeom>
          <a:noFill/>
        </p:spPr>
        <p:txBody>
          <a:bodyPr wrap="square" rtlCol="0">
            <a:spAutoFit/>
          </a:bodyPr>
          <a:lstStyle/>
          <a:p>
            <a:pPr lvl="0" algn="just">
              <a:lnSpc>
                <a:spcPct val="120000"/>
              </a:lnSpc>
            </a:pP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CÂU HỎI VỀ</a:t>
            </a:r>
            <a:r>
              <a:rPr kumimoji="0" lang="en-US" sz="3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NHÀ</a:t>
            </a:r>
            <a:r>
              <a:rPr kumimoji="0" lang="en-US" sz="3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vi-VN" sz="3800" dirty="0">
                <a:solidFill>
                  <a:prstClr val="black"/>
                </a:solidFill>
                <a:latin typeface="Calibri" panose="020F0502020204030204" pitchFamily="34" charset="0"/>
                <a:cs typeface="Calibri" panose="020F0502020204030204" pitchFamily="34" charset="0"/>
              </a:rPr>
              <a:t>Giả sử ngôi nhà gia đình em đang sinh sống ở ngay </a:t>
            </a:r>
            <a:r>
              <a:rPr lang="vi-VN" sz="3800" dirty="0">
                <a:solidFill>
                  <a:srgbClr val="0070C0"/>
                </a:solidFill>
                <a:latin typeface="Calibri" panose="020F0502020204030204" pitchFamily="34" charset="0"/>
                <a:cs typeface="Calibri" panose="020F0502020204030204" pitchFamily="34" charset="0"/>
              </a:rPr>
              <a:t>gần mộ</a:t>
            </a:r>
            <a:r>
              <a:rPr lang="en-US" sz="3800">
                <a:solidFill>
                  <a:srgbClr val="0070C0"/>
                </a:solidFill>
                <a:latin typeface="Calibri" panose="020F0502020204030204" pitchFamily="34" charset="0"/>
                <a:cs typeface="Calibri" panose="020F0502020204030204" pitchFamily="34" charset="0"/>
              </a:rPr>
              <a:t> </a:t>
            </a:r>
            <a:r>
              <a:rPr lang="vi-VN" sz="3800">
                <a:solidFill>
                  <a:srgbClr val="0070C0"/>
                </a:solidFill>
                <a:latin typeface="Calibri" panose="020F0502020204030204" pitchFamily="34" charset="0"/>
                <a:cs typeface="Calibri" panose="020F0502020204030204" pitchFamily="34" charset="0"/>
              </a:rPr>
              <a:t>t </a:t>
            </a:r>
            <a:r>
              <a:rPr lang="vi-VN" sz="3800" dirty="0">
                <a:solidFill>
                  <a:srgbClr val="0070C0"/>
                </a:solidFill>
                <a:latin typeface="Calibri" panose="020F0502020204030204" pitchFamily="34" charset="0"/>
                <a:cs typeface="Calibri" panose="020F0502020204030204" pitchFamily="34" charset="0"/>
              </a:rPr>
              <a:t>khu chợ hoặc bến xe</a:t>
            </a:r>
            <a:r>
              <a:rPr lang="vi-VN" sz="3800" dirty="0">
                <a:solidFill>
                  <a:prstClr val="black"/>
                </a:solidFill>
                <a:latin typeface="Calibri" panose="020F0502020204030204" pitchFamily="34" charset="0"/>
                <a:cs typeface="Calibri" panose="020F0502020204030204" pitchFamily="34" charset="0"/>
              </a:rPr>
              <a:t>, em hãy </a:t>
            </a:r>
            <a:r>
              <a:rPr lang="vi-VN" sz="3800" dirty="0">
                <a:solidFill>
                  <a:srgbClr val="00B050"/>
                </a:solidFill>
                <a:latin typeface="Calibri" panose="020F0502020204030204" pitchFamily="34" charset="0"/>
                <a:cs typeface="Calibri" panose="020F0502020204030204" pitchFamily="34" charset="0"/>
              </a:rPr>
              <a:t>chỉ ra những tiếng ồn</a:t>
            </a:r>
            <a:r>
              <a:rPr lang="vi-VN" sz="3800" dirty="0">
                <a:solidFill>
                  <a:prstClr val="black"/>
                </a:solidFill>
                <a:latin typeface="Calibri" panose="020F0502020204030204" pitchFamily="34" charset="0"/>
                <a:cs typeface="Calibri" panose="020F0502020204030204" pitchFamily="34" charset="0"/>
              </a:rPr>
              <a:t> gây ảnh hưởng đến sức khỏe và </a:t>
            </a:r>
            <a:r>
              <a:rPr lang="vi-VN" sz="3800" dirty="0">
                <a:solidFill>
                  <a:srgbClr val="00B050"/>
                </a:solidFill>
                <a:latin typeface="Calibri" panose="020F0502020204030204" pitchFamily="34" charset="0"/>
                <a:cs typeface="Calibri" panose="020F0502020204030204" pitchFamily="34" charset="0"/>
              </a:rPr>
              <a:t>đề xuất biện pháp</a:t>
            </a:r>
            <a:r>
              <a:rPr lang="vi-VN" sz="3800" dirty="0">
                <a:solidFill>
                  <a:prstClr val="black"/>
                </a:solidFill>
                <a:latin typeface="Calibri" panose="020F0502020204030204" pitchFamily="34" charset="0"/>
                <a:cs typeface="Calibri" panose="020F0502020204030204" pitchFamily="34" charset="0"/>
              </a:rPr>
              <a:t> để làm giảm những ảnh hưởng này.</a:t>
            </a:r>
            <a:endParaRPr kumimoji="0" lang="vi-VN"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06560849-741D-DCE5-37E0-228CCBF9BE85}"/>
              </a:ext>
            </a:extLst>
          </p:cNvPr>
          <p:cNvGrpSpPr/>
          <p:nvPr/>
        </p:nvGrpSpPr>
        <p:grpSpPr>
          <a:xfrm>
            <a:off x="9470754" y="4034405"/>
            <a:ext cx="1077519" cy="927401"/>
            <a:chOff x="9729788" y="4324350"/>
            <a:chExt cx="806450" cy="758825"/>
          </a:xfrm>
          <a:solidFill>
            <a:srgbClr val="00B050"/>
          </a:solidFill>
        </p:grpSpPr>
        <p:sp>
          <p:nvSpPr>
            <p:cNvPr id="17" name="Freeform 210">
              <a:extLst>
                <a:ext uri="{FF2B5EF4-FFF2-40B4-BE49-F238E27FC236}">
                  <a16:creationId xmlns:a16="http://schemas.microsoft.com/office/drawing/2014/main" id="{C9773186-6898-9297-6825-D07BFD9CF9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8" name="Freeform 211">
              <a:extLst>
                <a:ext uri="{FF2B5EF4-FFF2-40B4-BE49-F238E27FC236}">
                  <a16:creationId xmlns:a16="http://schemas.microsoft.com/office/drawing/2014/main" id="{AF35B6CE-8570-BE63-1F37-ECD65CE91573}"/>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9" name="Freeform 212">
              <a:extLst>
                <a:ext uri="{FF2B5EF4-FFF2-40B4-BE49-F238E27FC236}">
                  <a16:creationId xmlns:a16="http://schemas.microsoft.com/office/drawing/2014/main" id="{D5C34129-81C7-FFD0-DE03-75B8D119E081}"/>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0" name="Freeform 213">
              <a:extLst>
                <a:ext uri="{FF2B5EF4-FFF2-40B4-BE49-F238E27FC236}">
                  <a16:creationId xmlns:a16="http://schemas.microsoft.com/office/drawing/2014/main" id="{EB182C68-7019-136F-7C46-ECE9B67ADF7E}"/>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1" name="Freeform 214">
              <a:extLst>
                <a:ext uri="{FF2B5EF4-FFF2-40B4-BE49-F238E27FC236}">
                  <a16:creationId xmlns:a16="http://schemas.microsoft.com/office/drawing/2014/main" id="{AB222B8E-0D31-C3C3-3C4D-5A723F191CDA}"/>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2" name="Freeform 215">
              <a:extLst>
                <a:ext uri="{FF2B5EF4-FFF2-40B4-BE49-F238E27FC236}">
                  <a16:creationId xmlns:a16="http://schemas.microsoft.com/office/drawing/2014/main" id="{05D2CAEF-6113-7174-A10E-68B16C56F1CC}"/>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endParaRPr>
            </a:p>
          </p:txBody>
        </p:sp>
        <p:sp>
          <p:nvSpPr>
            <p:cNvPr id="23" name="Freeform 216">
              <a:extLst>
                <a:ext uri="{FF2B5EF4-FFF2-40B4-BE49-F238E27FC236}">
                  <a16:creationId xmlns:a16="http://schemas.microsoft.com/office/drawing/2014/main" id="{E6FA5669-E4F0-9D4A-25F7-27E6A9B2CEBF}"/>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7">
              <a:extLst>
                <a:ext uri="{FF2B5EF4-FFF2-40B4-BE49-F238E27FC236}">
                  <a16:creationId xmlns:a16="http://schemas.microsoft.com/office/drawing/2014/main" id="{211591CE-0906-CABB-103A-D65E23291FE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8">
              <a:extLst>
                <a:ext uri="{FF2B5EF4-FFF2-40B4-BE49-F238E27FC236}">
                  <a16:creationId xmlns:a16="http://schemas.microsoft.com/office/drawing/2014/main" id="{83CFB2CB-841B-8B2F-E5FD-2E305524D26E}"/>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9">
              <a:extLst>
                <a:ext uri="{FF2B5EF4-FFF2-40B4-BE49-F238E27FC236}">
                  <a16:creationId xmlns:a16="http://schemas.microsoft.com/office/drawing/2014/main" id="{5A8B8709-57F6-48A9-5D3D-08F6A1F6E67A}"/>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7" name="Freeform 220">
              <a:extLst>
                <a:ext uri="{FF2B5EF4-FFF2-40B4-BE49-F238E27FC236}">
                  <a16:creationId xmlns:a16="http://schemas.microsoft.com/office/drawing/2014/main" id="{B5B39CB7-7C96-183C-75C3-2782A5DA76CA}"/>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21">
              <a:extLst>
                <a:ext uri="{FF2B5EF4-FFF2-40B4-BE49-F238E27FC236}">
                  <a16:creationId xmlns:a16="http://schemas.microsoft.com/office/drawing/2014/main" id="{1531C596-C0AA-DE43-E410-48ECFEEC4524}"/>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99348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060" y="1632712"/>
            <a:ext cx="7414933" cy="497399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grpSp>
        <p:nvGrpSpPr>
          <p:cNvPr id="4" name="Group 3">
            <a:extLst>
              <a:ext uri="{FF2B5EF4-FFF2-40B4-BE49-F238E27FC236}">
                <a16:creationId xmlns:a16="http://schemas.microsoft.com/office/drawing/2014/main" id="{3EACE814-8E28-6B9D-8364-2762C35B4574}"/>
              </a:ext>
            </a:extLst>
          </p:cNvPr>
          <p:cNvGrpSpPr/>
          <p:nvPr/>
        </p:nvGrpSpPr>
        <p:grpSpPr>
          <a:xfrm>
            <a:off x="4491696" y="1091737"/>
            <a:ext cx="4237827" cy="809374"/>
            <a:chOff x="4491696" y="1091737"/>
            <a:chExt cx="4237827" cy="809374"/>
          </a:xfrm>
        </p:grpSpPr>
        <p:sp>
          <p:nvSpPr>
            <p:cNvPr id="2" name="Rectangle 1">
              <a:extLst>
                <a:ext uri="{FF2B5EF4-FFF2-40B4-BE49-F238E27FC236}">
                  <a16:creationId xmlns:a16="http://schemas.microsoft.com/office/drawing/2014/main" id="{AE6C249D-301C-4AC7-B070-867ECA812BCC}"/>
                </a:ext>
              </a:extLst>
            </p:cNvPr>
            <p:cNvSpPr/>
            <p:nvPr/>
          </p:nvSpPr>
          <p:spPr>
            <a:xfrm>
              <a:off x="4491696" y="1091737"/>
              <a:ext cx="4237827" cy="523220"/>
            </a:xfrm>
            <a:prstGeom prst="rect">
              <a:avLst/>
            </a:prstGeom>
            <a:noFill/>
          </p:spPr>
          <p:txBody>
            <a:bodyPr wrap="none" lIns="91440" tIns="45720" rIns="91440" bIns="45720">
              <a:spAutoFit/>
            </a:bodyPr>
            <a:lstStyle/>
            <a:p>
              <a:pPr algn="ctr"/>
              <a:r>
                <a:rPr lang="en-US" sz="2800" b="1" dirty="0" err="1">
                  <a:ln w="0"/>
                  <a:solidFill>
                    <a:schemeClr val="accent1"/>
                  </a:solidFill>
                  <a:effectLst/>
                </a:rPr>
                <a:t>Hướng</a:t>
              </a:r>
              <a:r>
                <a:rPr lang="en-US" sz="2800" b="1" dirty="0">
                  <a:ln w="0"/>
                  <a:solidFill>
                    <a:schemeClr val="accent1"/>
                  </a:solidFill>
                  <a:effectLst/>
                </a:rPr>
                <a:t> </a:t>
              </a:r>
              <a:r>
                <a:rPr lang="en-US" sz="2800" b="1" dirty="0" err="1">
                  <a:ln w="0"/>
                  <a:solidFill>
                    <a:schemeClr val="accent1"/>
                  </a:solidFill>
                  <a:effectLst/>
                </a:rPr>
                <a:t>truyền</a:t>
              </a:r>
              <a:r>
                <a:rPr lang="en-US" sz="2800" b="1" dirty="0">
                  <a:ln w="0"/>
                  <a:solidFill>
                    <a:schemeClr val="accent1"/>
                  </a:solidFill>
                  <a:effectLst/>
                </a:rPr>
                <a:t> </a:t>
              </a:r>
              <a:r>
                <a:rPr lang="en-US" sz="2800" b="1" dirty="0" err="1">
                  <a:ln w="0"/>
                  <a:solidFill>
                    <a:schemeClr val="accent1"/>
                  </a:solidFill>
                  <a:effectLst/>
                </a:rPr>
                <a:t>âm</a:t>
              </a:r>
              <a:r>
                <a:rPr lang="en-US" sz="2800" b="1" dirty="0">
                  <a:ln w="0"/>
                  <a:solidFill>
                    <a:schemeClr val="accent1"/>
                  </a:solidFill>
                  <a:effectLst/>
                </a:rPr>
                <a:t> </a:t>
              </a:r>
              <a:r>
                <a:rPr lang="en-US" sz="2800" b="1" dirty="0" err="1">
                  <a:ln w="0"/>
                  <a:solidFill>
                    <a:schemeClr val="accent1"/>
                  </a:solidFill>
                  <a:effectLst/>
                </a:rPr>
                <a:t>trực</a:t>
              </a:r>
              <a:r>
                <a:rPr lang="en-US" sz="2800" b="1" dirty="0">
                  <a:ln w="0"/>
                  <a:solidFill>
                    <a:schemeClr val="accent1"/>
                  </a:solidFill>
                  <a:effectLst/>
                </a:rPr>
                <a:t> </a:t>
              </a:r>
              <a:r>
                <a:rPr lang="en-US" sz="2800" b="1" dirty="0" err="1">
                  <a:ln w="0"/>
                  <a:solidFill>
                    <a:schemeClr val="accent1"/>
                  </a:solidFill>
                  <a:effectLst/>
                </a:rPr>
                <a:t>tiếp</a:t>
              </a:r>
              <a:endParaRPr lang="en-US" sz="2800" b="1" dirty="0">
                <a:ln w="0"/>
                <a:solidFill>
                  <a:schemeClr val="accent1"/>
                </a:solidFill>
                <a:effectLst/>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3855585" y="4581051"/>
            <a:ext cx="4380623" cy="838376"/>
            <a:chOff x="3855585" y="4581051"/>
            <a:chExt cx="4380623" cy="838376"/>
          </a:xfrm>
        </p:grpSpPr>
        <p:sp>
          <p:nvSpPr>
            <p:cNvPr id="10" name="Rectangle 9">
              <a:extLst>
                <a:ext uri="{FF2B5EF4-FFF2-40B4-BE49-F238E27FC236}">
                  <a16:creationId xmlns:a16="http://schemas.microsoft.com/office/drawing/2014/main" id="{DA0D6273-DCF7-4BDB-9407-8F01923DEEEE}"/>
                </a:ext>
              </a:extLst>
            </p:cNvPr>
            <p:cNvSpPr/>
            <p:nvPr/>
          </p:nvSpPr>
          <p:spPr>
            <a:xfrm>
              <a:off x="3855585" y="4865429"/>
              <a:ext cx="4380623" cy="553998"/>
            </a:xfrm>
            <a:prstGeom prst="rect">
              <a:avLst/>
            </a:prstGeom>
            <a:noFill/>
          </p:spPr>
          <p:txBody>
            <a:bodyPr wrap="none" lIns="91440" tIns="45720" rIns="91440" bIns="45720">
              <a:spAutoFit/>
            </a:bodyPr>
            <a:lstStyle/>
            <a:p>
              <a:pPr algn="ctr"/>
              <a:r>
                <a:rPr lang="en-US" sz="3000" b="1" dirty="0" err="1">
                  <a:ln w="12700" cmpd="sng">
                    <a:noFill/>
                    <a:prstDash val="solid"/>
                  </a:ln>
                  <a:solidFill>
                    <a:srgbClr val="00B050"/>
                  </a:solidFill>
                </a:rPr>
                <a:t>Hướng</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truyền</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âm</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phản</a:t>
              </a:r>
              <a:r>
                <a:rPr lang="en-US" sz="3000" b="1" dirty="0">
                  <a:ln w="12700" cmpd="sng">
                    <a:noFill/>
                    <a:prstDash val="solid"/>
                  </a:ln>
                  <a:solidFill>
                    <a:srgbClr val="00B050"/>
                  </a:solidFill>
                </a:rPr>
                <a:t> </a:t>
              </a:r>
              <a:r>
                <a:rPr lang="en-US" sz="3000" b="1" dirty="0" err="1">
                  <a:ln w="12700" cmpd="sng">
                    <a:noFill/>
                    <a:prstDash val="solid"/>
                  </a:ln>
                  <a:solidFill>
                    <a:srgbClr val="00B050"/>
                  </a:solidFill>
                </a:rPr>
                <a:t>xạ</a:t>
              </a:r>
              <a:endParaRPr lang="en-US" sz="3000" b="1" dirty="0">
                <a:ln w="12700" cmpd="sng">
                  <a:noFill/>
                  <a:prstDash val="solid"/>
                </a:ln>
                <a:solidFill>
                  <a:srgbClr val="00B050"/>
                </a:solidFill>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43655" y="2678923"/>
            <a:ext cx="7962926" cy="1500154"/>
          </a:xfrm>
          <a:prstGeom prst="rect">
            <a:avLst/>
          </a:prstGeom>
          <a:noFill/>
        </p:spPr>
        <p:txBody>
          <a:bodyPr wrap="square" rtlCol="0">
            <a:spAutoFit/>
          </a:bodyPr>
          <a:lstStyle/>
          <a:p>
            <a:pPr algn="just">
              <a:lnSpc>
                <a:spcPct val="125000"/>
              </a:lnSpc>
            </a:pPr>
            <a:r>
              <a:rPr lang="en-US" sz="3800" b="1" dirty="0" err="1">
                <a:solidFill>
                  <a:srgbClr val="FF0000"/>
                </a:solidFill>
                <a:latin typeface="Calibri" panose="020F0502020204030204" pitchFamily="34" charset="0"/>
                <a:cs typeface="Calibri" panose="020F0502020204030204" pitchFamily="34" charset="0"/>
              </a:rPr>
              <a:t>Tiếng</a:t>
            </a:r>
            <a:r>
              <a:rPr lang="en-US" sz="3800" b="1" dirty="0">
                <a:solidFill>
                  <a:srgbClr val="FF0000"/>
                </a:solidFill>
                <a:latin typeface="Calibri" panose="020F0502020204030204" pitchFamily="34" charset="0"/>
                <a:cs typeface="Calibri" panose="020F0502020204030204" pitchFamily="34" charset="0"/>
              </a:rPr>
              <a:t> vang </a:t>
            </a:r>
            <a:r>
              <a:rPr lang="vi-VN" sz="3800" dirty="0">
                <a:latin typeface="Calibri" panose="020F0502020204030204" pitchFamily="34" charset="0"/>
                <a:cs typeface="Calibri" panose="020F0502020204030204" pitchFamily="34" charset="0"/>
              </a:rPr>
              <a:t>là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nghe được cách âm trực tiếp </a:t>
            </a:r>
            <a:r>
              <a:rPr lang="vi-VN" sz="3800" b="1" dirty="0">
                <a:solidFill>
                  <a:srgbClr val="FF0000"/>
                </a:solidFill>
                <a:latin typeface="Calibri" panose="020F0502020204030204" pitchFamily="34" charset="0"/>
                <a:cs typeface="Calibri" panose="020F0502020204030204" pitchFamily="34" charset="0"/>
              </a:rPr>
              <a:t>ít nhất là 1/15 giây</a:t>
            </a:r>
            <a:endParaRPr lang="en-US" sz="3800" dirty="0">
              <a:solidFill>
                <a:srgbClr val="FF0000"/>
              </a:solidFill>
              <a:latin typeface="Calibri" panose="020F0502020204030204" pitchFamily="34" charset="0"/>
              <a:cs typeface="Calibri" panose="020F0502020204030204" pitchFamily="34"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70259" y="119305"/>
            <a:ext cx="2678086" cy="65981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674;p57">
            <a:extLst>
              <a:ext uri="{FF2B5EF4-FFF2-40B4-BE49-F238E27FC236}">
                <a16:creationId xmlns:a16="http://schemas.microsoft.com/office/drawing/2014/main" id="{F35E26D7-CA8A-44DC-D76C-1C0326256155}"/>
              </a:ext>
            </a:extLst>
          </p:cNvPr>
          <p:cNvSpPr/>
          <p:nvPr/>
        </p:nvSpPr>
        <p:spPr>
          <a:xfrm>
            <a:off x="8194680" y="3537128"/>
            <a:ext cx="543739" cy="54913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91425" tIns="91425" rIns="91425" bIns="91425"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326162" y="284203"/>
            <a:ext cx="10865838" cy="9262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262274" y="176284"/>
            <a:ext cx="900604" cy="1035177"/>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6000" kern="1200" dirty="0"/>
                <a:t>1</a:t>
              </a:r>
            </a:p>
          </p:txBody>
        </p:sp>
      </p:grpSp>
      <p:sp>
        <p:nvSpPr>
          <p:cNvPr id="8" name="TextBox 7">
            <a:extLst>
              <a:ext uri="{FF2B5EF4-FFF2-40B4-BE49-F238E27FC236}">
                <a16:creationId xmlns:a16="http://schemas.microsoft.com/office/drawing/2014/main" id="{5E9A8379-153B-4F2D-8FC0-8C5C16B02A67}"/>
              </a:ext>
            </a:extLst>
          </p:cNvPr>
          <p:cNvSpPr txBox="1"/>
          <p:nvPr/>
        </p:nvSpPr>
        <p:spPr>
          <a:xfrm>
            <a:off x="402618" y="1563446"/>
            <a:ext cx="11278105" cy="4618700"/>
          </a:xfrm>
          <a:prstGeom prst="rect">
            <a:avLst/>
          </a:prstGeom>
          <a:noFill/>
        </p:spPr>
        <p:txBody>
          <a:bodyPr wrap="square" rtlCol="0">
            <a:spAutoFit/>
          </a:bodyPr>
          <a:lstStyle/>
          <a:p>
            <a:pPr algn="ctr">
              <a:lnSpc>
                <a:spcPct val="125000"/>
              </a:lnSpc>
            </a:pPr>
            <a:r>
              <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S</a:t>
            </a:r>
            <a:r>
              <a:rPr lang="vi-VN"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ự giống và khác nhau giữa âm phản xạ và tiếng vang?</a:t>
            </a:r>
            <a:endParaRPr lang="en-US" sz="38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a:p>
            <a:pPr algn="just">
              <a:lnSpc>
                <a:spcPct val="125000"/>
              </a:lnSpc>
            </a:pPr>
            <a:endParaRPr lang="en-US" sz="3900" dirty="0">
              <a:solidFill>
                <a:srgbClr val="002060"/>
              </a:solidFill>
              <a:latin typeface="Calibri" panose="020F0502020204030204" pitchFamily="34" charset="0"/>
              <a:cs typeface="Calibri" panose="020F0502020204030204" pitchFamily="34" charset="0"/>
            </a:endParaRPr>
          </a:p>
          <a:p>
            <a:pPr algn="just">
              <a:lnSpc>
                <a:spcPct val="135000"/>
              </a:lnSpc>
            </a:pPr>
            <a:r>
              <a:rPr lang="en-US" sz="3800" b="1" dirty="0">
                <a:solidFill>
                  <a:srgbClr val="FF0000"/>
                </a:solidFill>
                <a:latin typeface="Calibri" panose="020F0502020204030204" pitchFamily="34" charset="0"/>
                <a:cs typeface="Calibri" panose="020F0502020204030204" pitchFamily="34" charset="0"/>
              </a:rPr>
              <a:t>- </a:t>
            </a:r>
            <a:r>
              <a:rPr lang="vi-VN" sz="3800" b="1" dirty="0">
                <a:solidFill>
                  <a:srgbClr val="FF0000"/>
                </a:solidFill>
                <a:latin typeface="Calibri" panose="020F0502020204030204" pitchFamily="34" charset="0"/>
                <a:cs typeface="Calibri" panose="020F0502020204030204" pitchFamily="34" charset="0"/>
              </a:rPr>
              <a:t>Giống nhau: </a:t>
            </a:r>
            <a:r>
              <a:rPr lang="vi-VN" sz="3800" dirty="0">
                <a:latin typeface="Calibri" panose="020F0502020204030204" pitchFamily="34" charset="0"/>
                <a:cs typeface="Calibri" panose="020F0502020204030204" pitchFamily="34" charset="0"/>
              </a:rPr>
              <a:t>Đều là </a:t>
            </a:r>
            <a:r>
              <a:rPr lang="vi-VN" sz="3800" dirty="0">
                <a:solidFill>
                  <a:srgbClr val="0070C0"/>
                </a:solidFill>
                <a:latin typeface="Calibri" panose="020F0502020204030204" pitchFamily="34" charset="0"/>
                <a:cs typeface="Calibri" panose="020F0502020204030204" pitchFamily="34" charset="0"/>
              </a:rPr>
              <a:t>âm phản xạ</a:t>
            </a:r>
          </a:p>
          <a:p>
            <a:pPr algn="just">
              <a:lnSpc>
                <a:spcPct val="135000"/>
              </a:lnSpc>
            </a:pPr>
            <a:r>
              <a:rPr lang="en-US" sz="3800" b="1" dirty="0">
                <a:solidFill>
                  <a:srgbClr val="FF0000"/>
                </a:solidFill>
                <a:latin typeface="Calibri" panose="020F0502020204030204" pitchFamily="34" charset="0"/>
                <a:cs typeface="Calibri" panose="020F0502020204030204" pitchFamily="34" charset="0"/>
              </a:rPr>
              <a:t>- </a:t>
            </a:r>
            <a:r>
              <a:rPr lang="vi-VN" sz="3800" b="1" dirty="0">
                <a:solidFill>
                  <a:srgbClr val="FF0000"/>
                </a:solidFill>
                <a:latin typeface="Calibri" panose="020F0502020204030204" pitchFamily="34" charset="0"/>
                <a:cs typeface="Calibri" panose="020F0502020204030204" pitchFamily="34" charset="0"/>
              </a:rPr>
              <a:t>Khác nhau: </a:t>
            </a:r>
            <a:r>
              <a:rPr lang="vi-VN" sz="3800" dirty="0">
                <a:latin typeface="Calibri" panose="020F0502020204030204" pitchFamily="34" charset="0"/>
                <a:cs typeface="Calibri" panose="020F0502020204030204" pitchFamily="34" charset="0"/>
              </a:rPr>
              <a:t>Tiếng vang là </a:t>
            </a:r>
            <a:r>
              <a:rPr lang="vi-VN" sz="3800" dirty="0">
                <a:solidFill>
                  <a:srgbClr val="0070C0"/>
                </a:solidFill>
                <a:latin typeface="Calibri" panose="020F0502020204030204" pitchFamily="34" charset="0"/>
                <a:cs typeface="Calibri" panose="020F0502020204030204" pitchFamily="34" charset="0"/>
              </a:rPr>
              <a:t>âm phản xạ </a:t>
            </a:r>
            <a:r>
              <a:rPr lang="vi-VN" sz="3800" dirty="0">
                <a:latin typeface="Calibri" panose="020F0502020204030204" pitchFamily="34" charset="0"/>
                <a:cs typeface="Calibri" panose="020F0502020204030204" pitchFamily="34" charset="0"/>
              </a:rPr>
              <a:t>nghe được </a:t>
            </a:r>
            <a:r>
              <a:rPr lang="vi-VN" sz="3800" dirty="0">
                <a:solidFill>
                  <a:srgbClr val="0070C0"/>
                </a:solidFill>
                <a:latin typeface="Calibri" panose="020F0502020204030204" pitchFamily="34" charset="0"/>
                <a:cs typeface="Calibri" panose="020F0502020204030204" pitchFamily="34" charset="0"/>
              </a:rPr>
              <a:t>cách âm trực tiếp</a:t>
            </a:r>
            <a:r>
              <a:rPr lang="vi-VN" sz="3800" dirty="0">
                <a:latin typeface="Calibri" panose="020F0502020204030204" pitchFamily="34" charset="0"/>
                <a:cs typeface="Calibri" panose="020F0502020204030204" pitchFamily="34" charset="0"/>
              </a:rPr>
              <a:t> </a:t>
            </a:r>
            <a:r>
              <a:rPr lang="vi-VN" sz="3800" dirty="0">
                <a:solidFill>
                  <a:srgbClr val="00B050"/>
                </a:solidFill>
                <a:latin typeface="Calibri" panose="020F0502020204030204" pitchFamily="34" charset="0"/>
                <a:cs typeface="Calibri" panose="020F0502020204030204" pitchFamily="34" charset="0"/>
              </a:rPr>
              <a:t>ít nhất là 1/15 giây</a:t>
            </a:r>
          </a:p>
          <a:p>
            <a:pPr algn="just">
              <a:lnSpc>
                <a:spcPct val="125000"/>
              </a:lnSpc>
            </a:pPr>
            <a:endParaRPr lang="vi-VN" sz="3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6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2866</TotalTime>
  <Words>2587</Words>
  <Application>Microsoft Office PowerPoint</Application>
  <PresentationFormat>Widescreen</PresentationFormat>
  <Paragraphs>329</Paragraphs>
  <Slides>62</Slides>
  <Notes>53</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Calibri (Body)</vt:lpstr>
      <vt:lpstr>Calibri body</vt:lpstr>
      <vt:lpstr>Calibri Light</vt:lpstr>
      <vt:lpstr>Nunito Sans</vt:lpstr>
      <vt:lpstr>OpenSans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Nghia Hoang</dc:creator>
  <cp:lastModifiedBy>Lienttvl46@gmail.com</cp:lastModifiedBy>
  <cp:revision>222</cp:revision>
  <dcterms:created xsi:type="dcterms:W3CDTF">2020-08-26T02:10:04Z</dcterms:created>
  <dcterms:modified xsi:type="dcterms:W3CDTF">2023-12-09T08:39:50Z</dcterms:modified>
</cp:coreProperties>
</file>