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72" r:id="rId2"/>
  </p:sldMasterIdLst>
  <p:notesMasterIdLst>
    <p:notesMasterId r:id="rId53"/>
  </p:notesMasterIdLst>
  <p:sldIdLst>
    <p:sldId id="377" r:id="rId3"/>
    <p:sldId id="319" r:id="rId4"/>
    <p:sldId id="495" r:id="rId5"/>
    <p:sldId id="481" r:id="rId6"/>
    <p:sldId id="482" r:id="rId7"/>
    <p:sldId id="380" r:id="rId8"/>
    <p:sldId id="483" r:id="rId9"/>
    <p:sldId id="384" r:id="rId10"/>
    <p:sldId id="385" r:id="rId11"/>
    <p:sldId id="499" r:id="rId12"/>
    <p:sldId id="486" r:id="rId13"/>
    <p:sldId id="500" r:id="rId14"/>
    <p:sldId id="393" r:id="rId15"/>
    <p:sldId id="389" r:id="rId16"/>
    <p:sldId id="390" r:id="rId17"/>
    <p:sldId id="391" r:id="rId18"/>
    <p:sldId id="392" r:id="rId19"/>
    <p:sldId id="394" r:id="rId20"/>
    <p:sldId id="395" r:id="rId21"/>
    <p:sldId id="488" r:id="rId22"/>
    <p:sldId id="399" r:id="rId23"/>
    <p:sldId id="400"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 id="413" r:id="rId37"/>
    <p:sldId id="414" r:id="rId38"/>
    <p:sldId id="415" r:id="rId39"/>
    <p:sldId id="416" r:id="rId40"/>
    <p:sldId id="417" r:id="rId41"/>
    <p:sldId id="496" r:id="rId42"/>
    <p:sldId id="497" r:id="rId43"/>
    <p:sldId id="498" r:id="rId44"/>
    <p:sldId id="418" r:id="rId45"/>
    <p:sldId id="419" r:id="rId46"/>
    <p:sldId id="420" r:id="rId47"/>
    <p:sldId id="421" r:id="rId48"/>
    <p:sldId id="491" r:id="rId49"/>
    <p:sldId id="492" r:id="rId50"/>
    <p:sldId id="493" r:id="rId51"/>
    <p:sldId id="49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F2B"/>
    <a:srgbClr val="2C2D1F"/>
    <a:srgbClr val="001A3F"/>
    <a:srgbClr val="00FF00"/>
    <a:srgbClr val="0C2254"/>
    <a:srgbClr val="344529"/>
    <a:srgbClr val="D9D1BC"/>
    <a:srgbClr val="1D160D"/>
    <a:srgbClr val="2B3922"/>
    <a:srgbClr val="2E3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4" d="100"/>
          <a:sy n="64" d="100"/>
        </p:scale>
        <p:origin x="68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15972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93C0-A8E0-CBA1-068A-809F76B5FA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74B0D7-F8B4-D4FC-2CE7-AE7323B83B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C47838-A6F3-C4FA-C55C-63AA75448285}"/>
              </a:ext>
            </a:extLst>
          </p:cNvPr>
          <p:cNvSpPr>
            <a:spLocks noGrp="1"/>
          </p:cNvSpPr>
          <p:nvPr>
            <p:ph type="dt" sz="half" idx="10"/>
          </p:nvPr>
        </p:nvSpPr>
        <p:spPr/>
        <p:txBody>
          <a:bodyPr/>
          <a:lstStyle/>
          <a:p>
            <a:fld id="{EA0C0817-A112-4847-8014-A94B7D2A4EA3}" type="datetime1">
              <a:rPr lang="en-US" smtClean="0"/>
              <a:t>12/2/2023</a:t>
            </a:fld>
            <a:endParaRPr lang="en-US" dirty="0"/>
          </a:p>
        </p:txBody>
      </p:sp>
      <p:sp>
        <p:nvSpPr>
          <p:cNvPr id="5" name="Footer Placeholder 4">
            <a:extLst>
              <a:ext uri="{FF2B5EF4-FFF2-40B4-BE49-F238E27FC236}">
                <a16:creationId xmlns:a16="http://schemas.microsoft.com/office/drawing/2014/main" id="{C2388C6B-D1BA-052B-E26B-3A44FF0795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0F7CA-5515-B8A3-ECCD-3049D9B4B1D2}"/>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5147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72C1-C2DF-477B-E677-1CBF625B2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8A9854-AD8F-E301-A60E-422407D08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08F10-1F29-CC68-8DAE-E6A00D5DC93D}"/>
              </a:ext>
            </a:extLst>
          </p:cNvPr>
          <p:cNvSpPr>
            <a:spLocks noGrp="1"/>
          </p:cNvSpPr>
          <p:nvPr>
            <p:ph type="dt" sz="half" idx="10"/>
          </p:nvPr>
        </p:nvSpPr>
        <p:spPr/>
        <p:txBody>
          <a:bodyPr/>
          <a:lstStyle/>
          <a:p>
            <a:fld id="{F6FA2B21-3FCD-4721-B95C-427943F61125}" type="datetime1">
              <a:rPr lang="en-US" smtClean="0"/>
              <a:t>12/2/2023</a:t>
            </a:fld>
            <a:endParaRPr lang="en-US" dirty="0"/>
          </a:p>
        </p:txBody>
      </p:sp>
      <p:sp>
        <p:nvSpPr>
          <p:cNvPr id="5" name="Footer Placeholder 4">
            <a:extLst>
              <a:ext uri="{FF2B5EF4-FFF2-40B4-BE49-F238E27FC236}">
                <a16:creationId xmlns:a16="http://schemas.microsoft.com/office/drawing/2014/main" id="{DB54D055-1349-272F-36E4-FD8CD9E3E2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32541C-FFBA-BD5E-70FF-6D14B683CB8E}"/>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182584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0B2FEC-33A9-F97F-6EED-9BE5E4E5FD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91F557-E325-47DB-AC1F-113D682C84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09F65-D2D2-43B2-5C8D-D785855F4DBD}"/>
              </a:ext>
            </a:extLst>
          </p:cNvPr>
          <p:cNvSpPr>
            <a:spLocks noGrp="1"/>
          </p:cNvSpPr>
          <p:nvPr>
            <p:ph type="dt" sz="half" idx="10"/>
          </p:nvPr>
        </p:nvSpPr>
        <p:spPr/>
        <p:txBody>
          <a:bodyPr/>
          <a:lstStyle/>
          <a:p>
            <a:fld id="{F6FA2B21-3FCD-4721-B95C-427943F61125}" type="datetime1">
              <a:rPr lang="en-US" smtClean="0"/>
              <a:t>12/2/2023</a:t>
            </a:fld>
            <a:endParaRPr lang="en-US" dirty="0"/>
          </a:p>
        </p:txBody>
      </p:sp>
      <p:sp>
        <p:nvSpPr>
          <p:cNvPr id="5" name="Footer Placeholder 4">
            <a:extLst>
              <a:ext uri="{FF2B5EF4-FFF2-40B4-BE49-F238E27FC236}">
                <a16:creationId xmlns:a16="http://schemas.microsoft.com/office/drawing/2014/main" id="{ECE5617B-4B17-01A2-7E7D-5B763C55E8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D54CBD-67B5-F551-C50A-CC4531883523}"/>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587518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9A6C-A5B4-4DD7-B25B-84751EBD5A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8FA50B-29BD-4CA5-82B7-1ECDBF3CFE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E3AE56-2AFC-436E-B3F8-FC2D542E5A7C}"/>
              </a:ext>
            </a:extLst>
          </p:cNvPr>
          <p:cNvSpPr>
            <a:spLocks noGrp="1"/>
          </p:cNvSpPr>
          <p:nvPr>
            <p:ph type="dt" sz="half" idx="10"/>
          </p:nvPr>
        </p:nvSpPr>
        <p:spPr/>
        <p:txBody>
          <a:bodyPr/>
          <a:lstStyle/>
          <a:p>
            <a:fld id="{AE204EE4-0155-48B6-885B-995119B0241B}" type="datetimeFigureOut">
              <a:rPr lang="en-US" smtClean="0"/>
              <a:t>12/2/2023</a:t>
            </a:fld>
            <a:endParaRPr lang="en-US"/>
          </a:p>
        </p:txBody>
      </p:sp>
      <p:sp>
        <p:nvSpPr>
          <p:cNvPr id="5" name="Footer Placeholder 4">
            <a:extLst>
              <a:ext uri="{FF2B5EF4-FFF2-40B4-BE49-F238E27FC236}">
                <a16:creationId xmlns:a16="http://schemas.microsoft.com/office/drawing/2014/main" id="{B18FAC20-9CAE-45CF-84D0-A713356EA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4DAD2-AF2B-4822-BF15-E0FB11FE18E0}"/>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1752166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FBE57-6762-47BE-98BD-A1696C12B9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375FA6-DC88-4025-92AE-10D67C7FFB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6FBCF-6A59-445F-B966-CCBBC3CB8DAA}"/>
              </a:ext>
            </a:extLst>
          </p:cNvPr>
          <p:cNvSpPr>
            <a:spLocks noGrp="1"/>
          </p:cNvSpPr>
          <p:nvPr>
            <p:ph type="dt" sz="half" idx="10"/>
          </p:nvPr>
        </p:nvSpPr>
        <p:spPr/>
        <p:txBody>
          <a:bodyPr/>
          <a:lstStyle/>
          <a:p>
            <a:fld id="{AE204EE4-0155-48B6-885B-995119B0241B}" type="datetimeFigureOut">
              <a:rPr lang="en-US" smtClean="0"/>
              <a:t>12/2/2023</a:t>
            </a:fld>
            <a:endParaRPr lang="en-US"/>
          </a:p>
        </p:txBody>
      </p:sp>
      <p:sp>
        <p:nvSpPr>
          <p:cNvPr id="5" name="Footer Placeholder 4">
            <a:extLst>
              <a:ext uri="{FF2B5EF4-FFF2-40B4-BE49-F238E27FC236}">
                <a16:creationId xmlns:a16="http://schemas.microsoft.com/office/drawing/2014/main" id="{4736A1E8-9E5A-4D10-9093-315789933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FBC34-54E6-4AA8-BB6C-EAE9596F7DDC}"/>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37233311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9540-78F0-4598-8014-F0F09EBAE5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1A4B83-D15B-4744-878F-86D623BDC1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BC32E6-68BF-4175-BA70-1B3554BFFD2B}"/>
              </a:ext>
            </a:extLst>
          </p:cNvPr>
          <p:cNvSpPr>
            <a:spLocks noGrp="1"/>
          </p:cNvSpPr>
          <p:nvPr>
            <p:ph type="dt" sz="half" idx="10"/>
          </p:nvPr>
        </p:nvSpPr>
        <p:spPr/>
        <p:txBody>
          <a:bodyPr/>
          <a:lstStyle/>
          <a:p>
            <a:fld id="{AE204EE4-0155-48B6-885B-995119B0241B}" type="datetimeFigureOut">
              <a:rPr lang="en-US" smtClean="0"/>
              <a:t>12/2/2023</a:t>
            </a:fld>
            <a:endParaRPr lang="en-US"/>
          </a:p>
        </p:txBody>
      </p:sp>
      <p:sp>
        <p:nvSpPr>
          <p:cNvPr id="5" name="Footer Placeholder 4">
            <a:extLst>
              <a:ext uri="{FF2B5EF4-FFF2-40B4-BE49-F238E27FC236}">
                <a16:creationId xmlns:a16="http://schemas.microsoft.com/office/drawing/2014/main" id="{9AAB5C57-6309-4A19-B7FD-950F296F1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6AEE5-14BA-423C-99FA-A42097B98DD5}"/>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330374981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4143-1427-4266-B56E-7A870CB36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E2EE16-AE11-47B7-AA07-3AC239EBB5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7955-7ECA-4B30-8C85-2D54346CFA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CAADB6-CD5C-494E-BABB-B2FB02D14425}"/>
              </a:ext>
            </a:extLst>
          </p:cNvPr>
          <p:cNvSpPr>
            <a:spLocks noGrp="1"/>
          </p:cNvSpPr>
          <p:nvPr>
            <p:ph type="dt" sz="half" idx="10"/>
          </p:nvPr>
        </p:nvSpPr>
        <p:spPr/>
        <p:txBody>
          <a:bodyPr/>
          <a:lstStyle/>
          <a:p>
            <a:fld id="{AE204EE4-0155-48B6-885B-995119B0241B}" type="datetimeFigureOut">
              <a:rPr lang="en-US" smtClean="0"/>
              <a:t>12/2/2023</a:t>
            </a:fld>
            <a:endParaRPr lang="en-US"/>
          </a:p>
        </p:txBody>
      </p:sp>
      <p:sp>
        <p:nvSpPr>
          <p:cNvPr id="6" name="Footer Placeholder 5">
            <a:extLst>
              <a:ext uri="{FF2B5EF4-FFF2-40B4-BE49-F238E27FC236}">
                <a16:creationId xmlns:a16="http://schemas.microsoft.com/office/drawing/2014/main" id="{1D49FA93-6832-4BE4-9F8B-3A8538945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58A328-D634-440F-89B7-39ABCFD1C3C4}"/>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75751178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7556-8E08-4FE3-8782-224A7F9D1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CC1ED1-A640-4BF6-89FA-A12B37CA45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C6A501-DF94-4B84-9035-07778FF1AA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62503-0ACE-4C53-8B94-8BBBA8B97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3BB4B8-5FA3-4628-BEA2-7F6CB441E7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9CE156-A705-48A6-87BF-DFE201A4C856}"/>
              </a:ext>
            </a:extLst>
          </p:cNvPr>
          <p:cNvSpPr>
            <a:spLocks noGrp="1"/>
          </p:cNvSpPr>
          <p:nvPr>
            <p:ph type="dt" sz="half" idx="10"/>
          </p:nvPr>
        </p:nvSpPr>
        <p:spPr/>
        <p:txBody>
          <a:bodyPr/>
          <a:lstStyle/>
          <a:p>
            <a:fld id="{AE204EE4-0155-48B6-885B-995119B0241B}" type="datetimeFigureOut">
              <a:rPr lang="en-US" smtClean="0"/>
              <a:t>12/2/2023</a:t>
            </a:fld>
            <a:endParaRPr lang="en-US"/>
          </a:p>
        </p:txBody>
      </p:sp>
      <p:sp>
        <p:nvSpPr>
          <p:cNvPr id="8" name="Footer Placeholder 7">
            <a:extLst>
              <a:ext uri="{FF2B5EF4-FFF2-40B4-BE49-F238E27FC236}">
                <a16:creationId xmlns:a16="http://schemas.microsoft.com/office/drawing/2014/main" id="{3825C225-A8DF-41F9-8234-DB834B832F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5240AF-AAB2-4C20-98EB-360CB4E0D1E7}"/>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174057479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9C9E-D3B5-4C85-AC65-D0D94B9DD7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618C6B-D697-4EFE-853C-DDDDBB4CDBB1}"/>
              </a:ext>
            </a:extLst>
          </p:cNvPr>
          <p:cNvSpPr>
            <a:spLocks noGrp="1"/>
          </p:cNvSpPr>
          <p:nvPr>
            <p:ph type="dt" sz="half" idx="10"/>
          </p:nvPr>
        </p:nvSpPr>
        <p:spPr/>
        <p:txBody>
          <a:bodyPr/>
          <a:lstStyle/>
          <a:p>
            <a:fld id="{AE204EE4-0155-48B6-885B-995119B0241B}" type="datetimeFigureOut">
              <a:rPr lang="en-US" smtClean="0"/>
              <a:t>12/2/2023</a:t>
            </a:fld>
            <a:endParaRPr lang="en-US"/>
          </a:p>
        </p:txBody>
      </p:sp>
      <p:sp>
        <p:nvSpPr>
          <p:cNvPr id="4" name="Footer Placeholder 3">
            <a:extLst>
              <a:ext uri="{FF2B5EF4-FFF2-40B4-BE49-F238E27FC236}">
                <a16:creationId xmlns:a16="http://schemas.microsoft.com/office/drawing/2014/main" id="{5A83FED8-CC09-43CE-B12B-448EFBF04A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A4DC13-94AC-41B6-9DDD-8A9AF18FEA60}"/>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370226039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1C244-1C02-480C-BDB7-AB2F4A1D2A73}"/>
              </a:ext>
            </a:extLst>
          </p:cNvPr>
          <p:cNvSpPr>
            <a:spLocks noGrp="1"/>
          </p:cNvSpPr>
          <p:nvPr>
            <p:ph type="dt" sz="half" idx="10"/>
          </p:nvPr>
        </p:nvSpPr>
        <p:spPr/>
        <p:txBody>
          <a:bodyPr/>
          <a:lstStyle/>
          <a:p>
            <a:fld id="{AE204EE4-0155-48B6-885B-995119B0241B}" type="datetimeFigureOut">
              <a:rPr lang="en-US" smtClean="0"/>
              <a:t>12/2/2023</a:t>
            </a:fld>
            <a:endParaRPr lang="en-US"/>
          </a:p>
        </p:txBody>
      </p:sp>
      <p:sp>
        <p:nvSpPr>
          <p:cNvPr id="3" name="Footer Placeholder 2">
            <a:extLst>
              <a:ext uri="{FF2B5EF4-FFF2-40B4-BE49-F238E27FC236}">
                <a16:creationId xmlns:a16="http://schemas.microsoft.com/office/drawing/2014/main" id="{A3AB5378-39F3-4F36-B6D4-D368082235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8EA5C5-EAB4-4E5B-A59E-7B46D360C6D5}"/>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305299073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4E76-3C49-4DFA-9FD2-F23DADCDD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903DA5-A8E2-474C-A2FF-20C784B29C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E7707D-E764-463B-92C8-EDCAF2976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9DDE61-CB8E-4DFB-8A47-06A69DC345FE}"/>
              </a:ext>
            </a:extLst>
          </p:cNvPr>
          <p:cNvSpPr>
            <a:spLocks noGrp="1"/>
          </p:cNvSpPr>
          <p:nvPr>
            <p:ph type="dt" sz="half" idx="10"/>
          </p:nvPr>
        </p:nvSpPr>
        <p:spPr/>
        <p:txBody>
          <a:bodyPr/>
          <a:lstStyle/>
          <a:p>
            <a:fld id="{AE204EE4-0155-48B6-885B-995119B0241B}" type="datetimeFigureOut">
              <a:rPr lang="en-US" smtClean="0"/>
              <a:t>12/2/2023</a:t>
            </a:fld>
            <a:endParaRPr lang="en-US"/>
          </a:p>
        </p:txBody>
      </p:sp>
      <p:sp>
        <p:nvSpPr>
          <p:cNvPr id="6" name="Footer Placeholder 5">
            <a:extLst>
              <a:ext uri="{FF2B5EF4-FFF2-40B4-BE49-F238E27FC236}">
                <a16:creationId xmlns:a16="http://schemas.microsoft.com/office/drawing/2014/main" id="{9801C57E-6588-4B71-9369-7037849C8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42AF08-BAB0-460A-AB2C-95AB5BB8CAAA}"/>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157706024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1857-28EA-1894-5805-9DF5DC72B3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088869-5FBA-736A-8ABA-6695BB37EB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8A087-09C4-2C00-E59E-26C36015502D}"/>
              </a:ext>
            </a:extLst>
          </p:cNvPr>
          <p:cNvSpPr>
            <a:spLocks noGrp="1"/>
          </p:cNvSpPr>
          <p:nvPr>
            <p:ph type="dt" sz="half" idx="10"/>
          </p:nvPr>
        </p:nvSpPr>
        <p:spPr/>
        <p:txBody>
          <a:bodyPr/>
          <a:lstStyle/>
          <a:p>
            <a:fld id="{7332B432-ACDA-4023-A761-2BAB76577B62}" type="datetime1">
              <a:rPr lang="en-US" smtClean="0"/>
              <a:t>12/2/2023</a:t>
            </a:fld>
            <a:endParaRPr lang="en-US" dirty="0"/>
          </a:p>
        </p:txBody>
      </p:sp>
      <p:sp>
        <p:nvSpPr>
          <p:cNvPr id="5" name="Footer Placeholder 4">
            <a:extLst>
              <a:ext uri="{FF2B5EF4-FFF2-40B4-BE49-F238E27FC236}">
                <a16:creationId xmlns:a16="http://schemas.microsoft.com/office/drawing/2014/main" id="{E8C9694F-F0CF-A4D3-B3FA-2944685577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1808DE-188D-3D3A-2FB5-4F7C2462C939}"/>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08524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BCB84-14A4-4CD0-A1E7-6DE305381B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3D023F-591C-4A6E-9B11-4EB53CE1A7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A95F94-D8C8-4792-AAAD-924C49038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396EDF-F6E6-4AFE-BFBA-A0ED300E58D4}"/>
              </a:ext>
            </a:extLst>
          </p:cNvPr>
          <p:cNvSpPr>
            <a:spLocks noGrp="1"/>
          </p:cNvSpPr>
          <p:nvPr>
            <p:ph type="dt" sz="half" idx="10"/>
          </p:nvPr>
        </p:nvSpPr>
        <p:spPr/>
        <p:txBody>
          <a:bodyPr/>
          <a:lstStyle/>
          <a:p>
            <a:fld id="{AE204EE4-0155-48B6-885B-995119B0241B}" type="datetimeFigureOut">
              <a:rPr lang="en-US" smtClean="0"/>
              <a:t>12/2/2023</a:t>
            </a:fld>
            <a:endParaRPr lang="en-US"/>
          </a:p>
        </p:txBody>
      </p:sp>
      <p:sp>
        <p:nvSpPr>
          <p:cNvPr id="6" name="Footer Placeholder 5">
            <a:extLst>
              <a:ext uri="{FF2B5EF4-FFF2-40B4-BE49-F238E27FC236}">
                <a16:creationId xmlns:a16="http://schemas.microsoft.com/office/drawing/2014/main" id="{39ABB562-951E-42E7-AC64-BC96B4EDC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11E05-9B75-4CE7-A9D1-F4DE27F21230}"/>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174489283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700E-1EEB-4F64-BF20-02430BBFFE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3940FC-C049-4741-AD1B-6CAA421B8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AD059-8BC0-4DDC-94A0-055DF6955519}"/>
              </a:ext>
            </a:extLst>
          </p:cNvPr>
          <p:cNvSpPr>
            <a:spLocks noGrp="1"/>
          </p:cNvSpPr>
          <p:nvPr>
            <p:ph type="dt" sz="half" idx="10"/>
          </p:nvPr>
        </p:nvSpPr>
        <p:spPr/>
        <p:txBody>
          <a:bodyPr/>
          <a:lstStyle/>
          <a:p>
            <a:fld id="{AE204EE4-0155-48B6-885B-995119B0241B}" type="datetimeFigureOut">
              <a:rPr lang="en-US" smtClean="0"/>
              <a:t>12/2/2023</a:t>
            </a:fld>
            <a:endParaRPr lang="en-US"/>
          </a:p>
        </p:txBody>
      </p:sp>
      <p:sp>
        <p:nvSpPr>
          <p:cNvPr id="5" name="Footer Placeholder 4">
            <a:extLst>
              <a:ext uri="{FF2B5EF4-FFF2-40B4-BE49-F238E27FC236}">
                <a16:creationId xmlns:a16="http://schemas.microsoft.com/office/drawing/2014/main" id="{5A29AB2E-27B0-4A86-BAFA-919379031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D4F72-128B-4D69-BB05-6BB9C4581343}"/>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34940862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B5115B-A530-4BEF-B35D-C04E7BDFAC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4E0BB3-5D9B-44EA-AE3D-80AB5E69CA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E5C36-3CB1-4227-AA0A-2C2332F9E66D}"/>
              </a:ext>
            </a:extLst>
          </p:cNvPr>
          <p:cNvSpPr>
            <a:spLocks noGrp="1"/>
          </p:cNvSpPr>
          <p:nvPr>
            <p:ph type="dt" sz="half" idx="10"/>
          </p:nvPr>
        </p:nvSpPr>
        <p:spPr/>
        <p:txBody>
          <a:bodyPr/>
          <a:lstStyle/>
          <a:p>
            <a:fld id="{AE204EE4-0155-48B6-885B-995119B0241B}" type="datetimeFigureOut">
              <a:rPr lang="en-US" smtClean="0"/>
              <a:t>12/2/2023</a:t>
            </a:fld>
            <a:endParaRPr lang="en-US"/>
          </a:p>
        </p:txBody>
      </p:sp>
      <p:sp>
        <p:nvSpPr>
          <p:cNvPr id="5" name="Footer Placeholder 4">
            <a:extLst>
              <a:ext uri="{FF2B5EF4-FFF2-40B4-BE49-F238E27FC236}">
                <a16:creationId xmlns:a16="http://schemas.microsoft.com/office/drawing/2014/main" id="{103E0D5A-B012-4A0F-8C6C-0053EB3D0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65205-17BC-421B-B01F-C5F2E41BB2AD}"/>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871677738"/>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525600" y="3598100"/>
            <a:ext cx="1191600" cy="11916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5"/>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914500" y="2034344"/>
            <a:ext cx="7034000" cy="37148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endParaRPr/>
          </a:p>
        </p:txBody>
      </p:sp>
      <p:sp>
        <p:nvSpPr>
          <p:cNvPr id="68" name="Google Shape;68;p5"/>
          <p:cNvSpPr/>
          <p:nvPr/>
        </p:nvSpPr>
        <p:spPr>
          <a:xfrm>
            <a:off x="346567" y="-275067"/>
            <a:ext cx="3129600" cy="3129600"/>
          </a:xfrm>
          <a:prstGeom prst="donut">
            <a:avLst>
              <a:gd name="adj" fmla="val 29778"/>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203900" y="1813400"/>
            <a:ext cx="1304800" cy="1304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3119467" y="324833"/>
            <a:ext cx="876800" cy="8768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1051633" y="3118200"/>
            <a:ext cx="1081600" cy="1081600"/>
          </a:xfrm>
          <a:prstGeom prst="donut">
            <a:avLst>
              <a:gd name="adj" fmla="val 22275"/>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204900" y="5533267"/>
            <a:ext cx="1610400" cy="16104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1754400" y="5147967"/>
            <a:ext cx="734000" cy="7340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584767" y="3990700"/>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5"/>
          <p:cNvSpPr/>
          <p:nvPr/>
        </p:nvSpPr>
        <p:spPr>
          <a:xfrm>
            <a:off x="10326467" y="560633"/>
            <a:ext cx="734000" cy="73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5"/>
          <p:cNvSpPr/>
          <p:nvPr/>
        </p:nvSpPr>
        <p:spPr>
          <a:xfrm>
            <a:off x="11786000" y="1359700"/>
            <a:ext cx="530000" cy="530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5"/>
          <p:cNvSpPr/>
          <p:nvPr/>
        </p:nvSpPr>
        <p:spPr>
          <a:xfrm>
            <a:off x="11060467" y="-428167"/>
            <a:ext cx="988800" cy="988800"/>
          </a:xfrm>
          <a:prstGeom prst="donut">
            <a:avLst>
              <a:gd name="adj" fmla="val 31897"/>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a:off x="11535333" y="2155100"/>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2905467" y="110833"/>
            <a:ext cx="1304800" cy="13048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10750433" y="918500"/>
            <a:ext cx="599600" cy="5996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7572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6A64-6AD5-7FA6-2520-343CD0E2FD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A0C47F-FCD5-84BD-0D70-B50F24DF0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130998-84D1-2A20-3C3E-35716DC08A61}"/>
              </a:ext>
            </a:extLst>
          </p:cNvPr>
          <p:cNvSpPr>
            <a:spLocks noGrp="1"/>
          </p:cNvSpPr>
          <p:nvPr>
            <p:ph type="dt" sz="half" idx="10"/>
          </p:nvPr>
        </p:nvSpPr>
        <p:spPr/>
        <p:txBody>
          <a:bodyPr/>
          <a:lstStyle/>
          <a:p>
            <a:fld id="{D9C646AA-F36E-4540-911D-FFFC0A0EF24A}" type="datetime1">
              <a:rPr lang="en-US" smtClean="0"/>
              <a:t>12/2/2023</a:t>
            </a:fld>
            <a:endParaRPr lang="en-US" dirty="0"/>
          </a:p>
        </p:txBody>
      </p:sp>
      <p:sp>
        <p:nvSpPr>
          <p:cNvPr id="5" name="Footer Placeholder 4">
            <a:extLst>
              <a:ext uri="{FF2B5EF4-FFF2-40B4-BE49-F238E27FC236}">
                <a16:creationId xmlns:a16="http://schemas.microsoft.com/office/drawing/2014/main" id="{DD58E8FE-0778-D2F5-9E74-8687FAAEA9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499024-FC65-4DD4-96A1-7F7D5369B10D}"/>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00562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2629-E10A-9225-2721-30415FE151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68A21-461E-C8BD-6935-AE30760EE4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D00232-1097-E9CF-60DD-7274EF592B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E3400F-10A8-93DB-9700-FB2E105BBBFD}"/>
              </a:ext>
            </a:extLst>
          </p:cNvPr>
          <p:cNvSpPr>
            <a:spLocks noGrp="1"/>
          </p:cNvSpPr>
          <p:nvPr>
            <p:ph type="dt" sz="half" idx="10"/>
          </p:nvPr>
        </p:nvSpPr>
        <p:spPr/>
        <p:txBody>
          <a:bodyPr/>
          <a:lstStyle/>
          <a:p>
            <a:fld id="{69186D26-FA5F-4637-B602-B7C2DC34CFD4}" type="datetime1">
              <a:rPr lang="en-US" smtClean="0"/>
              <a:t>12/2/2023</a:t>
            </a:fld>
            <a:endParaRPr lang="en-US" dirty="0"/>
          </a:p>
        </p:txBody>
      </p:sp>
      <p:sp>
        <p:nvSpPr>
          <p:cNvPr id="6" name="Footer Placeholder 5">
            <a:extLst>
              <a:ext uri="{FF2B5EF4-FFF2-40B4-BE49-F238E27FC236}">
                <a16:creationId xmlns:a16="http://schemas.microsoft.com/office/drawing/2014/main" id="{4A0C9417-AFFD-8567-ED6D-0DFF66B23C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C4D9FC-2A91-4901-0B64-238FB714E21D}"/>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8789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E367-1049-D5EB-75A4-A1F22A9BC5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3E5B35-293F-D7F2-9412-AB1FA6CC7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71A0CD-5D57-C383-EEA9-9ED0B3272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DB112C-06A1-12B8-6029-B83E3102B2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83CC05-16A5-146C-7D68-02A0C10611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083F6-DB6A-0F88-6E16-129EF4FF3625}"/>
              </a:ext>
            </a:extLst>
          </p:cNvPr>
          <p:cNvSpPr>
            <a:spLocks noGrp="1"/>
          </p:cNvSpPr>
          <p:nvPr>
            <p:ph type="dt" sz="half" idx="10"/>
          </p:nvPr>
        </p:nvSpPr>
        <p:spPr/>
        <p:txBody>
          <a:bodyPr/>
          <a:lstStyle/>
          <a:p>
            <a:fld id="{8A7F15D8-96D1-4781-BC50-CA8A088B2FE4}" type="datetime1">
              <a:rPr lang="en-US" smtClean="0"/>
              <a:t>12/2/2023</a:t>
            </a:fld>
            <a:endParaRPr lang="en-US" dirty="0"/>
          </a:p>
        </p:txBody>
      </p:sp>
      <p:sp>
        <p:nvSpPr>
          <p:cNvPr id="8" name="Footer Placeholder 7">
            <a:extLst>
              <a:ext uri="{FF2B5EF4-FFF2-40B4-BE49-F238E27FC236}">
                <a16:creationId xmlns:a16="http://schemas.microsoft.com/office/drawing/2014/main" id="{01B33BF2-D5E3-2CAB-42E4-0AF89C76984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FCAF6E7-F4D5-CCA5-7870-AE009FAF7906}"/>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5854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5779-2ED4-1854-82BD-13205B7E68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B7ABBB-7D55-2221-2DAD-8648651A309E}"/>
              </a:ext>
            </a:extLst>
          </p:cNvPr>
          <p:cNvSpPr>
            <a:spLocks noGrp="1"/>
          </p:cNvSpPr>
          <p:nvPr>
            <p:ph type="dt" sz="half" idx="10"/>
          </p:nvPr>
        </p:nvSpPr>
        <p:spPr/>
        <p:txBody>
          <a:bodyPr/>
          <a:lstStyle/>
          <a:p>
            <a:fld id="{F9A96C99-B8F8-4528-BD05-0E16E943DC09}" type="datetime1">
              <a:rPr lang="en-US" smtClean="0"/>
              <a:t>12/2/2023</a:t>
            </a:fld>
            <a:endParaRPr lang="en-US" dirty="0"/>
          </a:p>
        </p:txBody>
      </p:sp>
      <p:sp>
        <p:nvSpPr>
          <p:cNvPr id="4" name="Footer Placeholder 3">
            <a:extLst>
              <a:ext uri="{FF2B5EF4-FFF2-40B4-BE49-F238E27FC236}">
                <a16:creationId xmlns:a16="http://schemas.microsoft.com/office/drawing/2014/main" id="{D926F04D-0A07-8234-C581-288938740C1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B48900-6272-FE9C-A951-E97E740527ED}"/>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746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0CC898-CB28-8E1D-0619-31CE6DAE45B4}"/>
              </a:ext>
            </a:extLst>
          </p:cNvPr>
          <p:cNvSpPr>
            <a:spLocks noGrp="1"/>
          </p:cNvSpPr>
          <p:nvPr>
            <p:ph type="dt" sz="half" idx="10"/>
          </p:nvPr>
        </p:nvSpPr>
        <p:spPr/>
        <p:txBody>
          <a:bodyPr/>
          <a:lstStyle/>
          <a:p>
            <a:fld id="{03636942-C211-4B28-8DBD-C953E00AF71B}" type="datetime1">
              <a:rPr lang="en-US" smtClean="0"/>
              <a:t>12/2/2023</a:t>
            </a:fld>
            <a:endParaRPr lang="en-US" dirty="0"/>
          </a:p>
        </p:txBody>
      </p:sp>
      <p:sp>
        <p:nvSpPr>
          <p:cNvPr id="3" name="Footer Placeholder 2">
            <a:extLst>
              <a:ext uri="{FF2B5EF4-FFF2-40B4-BE49-F238E27FC236}">
                <a16:creationId xmlns:a16="http://schemas.microsoft.com/office/drawing/2014/main" id="{0D2734BF-2B21-C771-7305-E719BA432DB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ABF764E-D796-5D86-73D6-B1FD85A4A343}"/>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9606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4622-CF5F-102C-A659-4CFF67D576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7B3949-0AC0-D7B3-F346-D29CE04A2E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7B7AB-A456-E969-9545-7B13218589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B413A0-2F3B-2B3D-7A7F-3D7DCB7775C4}"/>
              </a:ext>
            </a:extLst>
          </p:cNvPr>
          <p:cNvSpPr>
            <a:spLocks noGrp="1"/>
          </p:cNvSpPr>
          <p:nvPr>
            <p:ph type="dt" sz="half" idx="10"/>
          </p:nvPr>
        </p:nvSpPr>
        <p:spPr/>
        <p:txBody>
          <a:bodyPr/>
          <a:lstStyle/>
          <a:p>
            <a:fld id="{7E8D12A6-918A-48BD-8CB9-CA713993B0EA}" type="datetime1">
              <a:rPr lang="en-US" smtClean="0"/>
              <a:t>12/2/2023</a:t>
            </a:fld>
            <a:endParaRPr lang="en-US" dirty="0"/>
          </a:p>
        </p:txBody>
      </p:sp>
      <p:sp>
        <p:nvSpPr>
          <p:cNvPr id="6" name="Footer Placeholder 5">
            <a:extLst>
              <a:ext uri="{FF2B5EF4-FFF2-40B4-BE49-F238E27FC236}">
                <a16:creationId xmlns:a16="http://schemas.microsoft.com/office/drawing/2014/main" id="{7FEE7B0C-E007-BA8D-DA3B-114C3E8D1C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DA4FFD-FD1B-0F6E-47C1-C488614AAD7D}"/>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40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775EA-D84F-A103-9699-BBD54AEA1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BE6942-3F34-D852-B246-F091AC034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354BBC-B198-37E8-E591-79C7C6073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AB551A-BAEB-EFA6-B99A-66AF845F5320}"/>
              </a:ext>
            </a:extLst>
          </p:cNvPr>
          <p:cNvSpPr>
            <a:spLocks noGrp="1"/>
          </p:cNvSpPr>
          <p:nvPr>
            <p:ph type="dt" sz="half" idx="10"/>
          </p:nvPr>
        </p:nvSpPr>
        <p:spPr/>
        <p:txBody>
          <a:bodyPr/>
          <a:lstStyle/>
          <a:p>
            <a:fld id="{F6FA2B21-3FCD-4721-B95C-427943F61125}" type="datetime1">
              <a:rPr lang="en-US" smtClean="0"/>
              <a:t>12/2/2023</a:t>
            </a:fld>
            <a:endParaRPr lang="en-US" dirty="0"/>
          </a:p>
        </p:txBody>
      </p:sp>
      <p:sp>
        <p:nvSpPr>
          <p:cNvPr id="6" name="Footer Placeholder 5">
            <a:extLst>
              <a:ext uri="{FF2B5EF4-FFF2-40B4-BE49-F238E27FC236}">
                <a16:creationId xmlns:a16="http://schemas.microsoft.com/office/drawing/2014/main" id="{B96687FF-EDF1-7F49-1340-FD71A6CDF3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29A8B0-06A1-61B8-1D74-5D6EEF6A4702}"/>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0024117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162019-8B60-B48B-3BEB-6552445E6F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067812-3C78-3AE9-1B22-1A570F0CF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9FF7F-6745-91A9-1CB2-818314EFD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12/2/2023</a:t>
            </a:fld>
            <a:endParaRPr lang="en-US" dirty="0"/>
          </a:p>
        </p:txBody>
      </p:sp>
      <p:sp>
        <p:nvSpPr>
          <p:cNvPr id="5" name="Footer Placeholder 4">
            <a:extLst>
              <a:ext uri="{FF2B5EF4-FFF2-40B4-BE49-F238E27FC236}">
                <a16:creationId xmlns:a16="http://schemas.microsoft.com/office/drawing/2014/main" id="{AB14798C-54A2-B90C-C582-351A5DE902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9C3252E-65A9-D0C3-4CC1-93BC02F86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38458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1CDF8-3E97-476D-AD0E-BF5CA73C4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46F84B-363F-4B34-A20E-DB00BFDA45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AB359-6A07-4F0C-86E7-F605C032B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04EE4-0155-48B6-885B-995119B0241B}" type="datetimeFigureOut">
              <a:rPr lang="en-US" smtClean="0"/>
              <a:t>12/2/2023</a:t>
            </a:fld>
            <a:endParaRPr lang="en-US"/>
          </a:p>
        </p:txBody>
      </p:sp>
      <p:sp>
        <p:nvSpPr>
          <p:cNvPr id="5" name="Footer Placeholder 4">
            <a:extLst>
              <a:ext uri="{FF2B5EF4-FFF2-40B4-BE49-F238E27FC236}">
                <a16:creationId xmlns:a16="http://schemas.microsoft.com/office/drawing/2014/main" id="{54A60661-517E-481E-BE5C-CE464E6CE3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9A4104-E23F-4A20-909A-04CCB63E61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45404-FC73-4E28-961E-2C11B01C8ECB}" type="slidenum">
              <a:rPr lang="en-US" smtClean="0"/>
              <a:t>‹#›</a:t>
            </a:fld>
            <a:endParaRPr lang="en-US"/>
          </a:p>
        </p:txBody>
      </p:sp>
    </p:spTree>
    <p:extLst>
      <p:ext uri="{BB962C8B-B14F-4D97-AF65-F5344CB8AC3E}">
        <p14:creationId xmlns:p14="http://schemas.microsoft.com/office/powerpoint/2010/main" val="1790086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wordwall.net/resource/38932862/khtn7-%c4%91%e1%bb%99-to-%c4%91%e1%bb%99-cao-c%e1%bb%a7a-%c3%a2m" TargetMode="External"/><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C2254"/>
        </a:solidFill>
        <a:effectLst/>
      </p:bgPr>
    </p:bg>
    <p:spTree>
      <p:nvGrpSpPr>
        <p:cNvPr id="1" name=""/>
        <p:cNvGrpSpPr/>
        <p:nvPr/>
      </p:nvGrpSpPr>
      <p:grpSpPr>
        <a:xfrm>
          <a:off x="0" y="0"/>
          <a:ext cx="0" cy="0"/>
          <a:chOff x="0" y="0"/>
          <a:chExt cx="0" cy="0"/>
        </a:xfrm>
      </p:grpSpPr>
      <p:pic>
        <p:nvPicPr>
          <p:cNvPr id="3076" name="Picture 4" descr="The Biological Effects of Electromagnetic Radiation on Human Health |  Neural Vitality Net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17"/>
            <a:ext cx="12192000" cy="80384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9027" y="79753"/>
            <a:ext cx="11820938"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solidFill>
                  <a:srgbClr val="FFFF00"/>
                </a:solidFill>
                <a:latin typeface="Times New Roman" panose="02020603050405020304" pitchFamily="18" charset="0"/>
                <a:cs typeface="Times New Roman" panose="02020603050405020304" pitchFamily="18" charset="0"/>
              </a:rPr>
              <a:t>Bài</a:t>
            </a:r>
            <a:r>
              <a:rPr lang="en-US" sz="5400" b="1" dirty="0">
                <a:solidFill>
                  <a:srgbClr val="FFFF00"/>
                </a:solidFill>
                <a:latin typeface="Times New Roman" panose="02020603050405020304" pitchFamily="18" charset="0"/>
                <a:cs typeface="Times New Roman" panose="02020603050405020304" pitchFamily="18" charset="0"/>
              </a:rPr>
              <a:t> 13:  </a:t>
            </a:r>
          </a:p>
          <a:p>
            <a:pPr algn="ctr"/>
            <a:r>
              <a:rPr lang="en-US" sz="5400" b="1" dirty="0">
                <a:solidFill>
                  <a:srgbClr val="FFFF00"/>
                </a:solidFill>
                <a:latin typeface="Times New Roman" panose="02020603050405020304" pitchFamily="18" charset="0"/>
                <a:cs typeface="Times New Roman" panose="02020603050405020304" pitchFamily="18" charset="0"/>
              </a:rPr>
              <a:t>ĐỘ TO VÀ ĐỘ CAO CỦA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1DDAF-6F80-4BF3-992C-3EED694733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304FF9-9420-47DC-B2DF-92158542713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478248E-D5A5-4D6B-9088-03128FB79B9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1201320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Biên độ dao động là khoảng cách từ vị trí cân bằng đến vị trí xa nhất của dao động</a:t>
            </a:r>
          </a:p>
        </p:txBody>
      </p:sp>
      <p:sp>
        <p:nvSpPr>
          <p:cNvPr id="2" name="TextBox 1">
            <a:extLst>
              <a:ext uri="{FF2B5EF4-FFF2-40B4-BE49-F238E27FC236}">
                <a16:creationId xmlns:a16="http://schemas.microsoft.com/office/drawing/2014/main" id="{6D119CF1-BF5E-FB5C-FF9A-54F08E95EC0A}"/>
              </a:ext>
            </a:extLst>
          </p:cNvPr>
          <p:cNvSpPr txBox="1"/>
          <p:nvPr/>
        </p:nvSpPr>
        <p:spPr>
          <a:xfrm>
            <a:off x="765313" y="377688"/>
            <a:ext cx="6814930" cy="954107"/>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âm</a:t>
            </a:r>
            <a:r>
              <a:rPr lang="en-US" sz="2800" b="1" dirty="0">
                <a:solidFill>
                  <a:srgbClr val="FF0000"/>
                </a:solidFill>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endParaRPr lang="en-US" sz="2800" b="1"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2B29F722-6B8F-4A7D-AAD7-4D09167DB49D}"/>
              </a:ext>
            </a:extLst>
          </p:cNvPr>
          <p:cNvGraphicFramePr>
            <a:graphicFrameLocks noGrp="1"/>
          </p:cNvGraphicFramePr>
          <p:nvPr>
            <p:extLst>
              <p:ext uri="{D42A27DB-BD31-4B8C-83A1-F6EECF244321}">
                <p14:modId xmlns:p14="http://schemas.microsoft.com/office/powerpoint/2010/main" val="1720563110"/>
              </p:ext>
            </p:extLst>
          </p:nvPr>
        </p:nvGraphicFramePr>
        <p:xfrm>
          <a:off x="367748" y="1729408"/>
          <a:ext cx="11638722" cy="4055165"/>
        </p:xfrm>
        <a:graphic>
          <a:graphicData uri="http://schemas.openxmlformats.org/drawingml/2006/table">
            <a:tbl>
              <a:tblPr firstRow="1" bandRow="1">
                <a:tableStyleId>{5940675A-B579-460E-94D1-54222C63F5DA}</a:tableStyleId>
              </a:tblPr>
              <a:tblGrid>
                <a:gridCol w="1982589">
                  <a:extLst>
                    <a:ext uri="{9D8B030D-6E8A-4147-A177-3AD203B41FA5}">
                      <a16:colId xmlns:a16="http://schemas.microsoft.com/office/drawing/2014/main" val="3460311233"/>
                    </a:ext>
                  </a:extLst>
                </a:gridCol>
                <a:gridCol w="3836773">
                  <a:extLst>
                    <a:ext uri="{9D8B030D-6E8A-4147-A177-3AD203B41FA5}">
                      <a16:colId xmlns:a16="http://schemas.microsoft.com/office/drawing/2014/main" val="606625847"/>
                    </a:ext>
                  </a:extLst>
                </a:gridCol>
                <a:gridCol w="2909680">
                  <a:extLst>
                    <a:ext uri="{9D8B030D-6E8A-4147-A177-3AD203B41FA5}">
                      <a16:colId xmlns:a16="http://schemas.microsoft.com/office/drawing/2014/main" val="988826281"/>
                    </a:ext>
                  </a:extLst>
                </a:gridCol>
                <a:gridCol w="2909680">
                  <a:extLst>
                    <a:ext uri="{9D8B030D-6E8A-4147-A177-3AD203B41FA5}">
                      <a16:colId xmlns:a16="http://schemas.microsoft.com/office/drawing/2014/main" val="3868208347"/>
                    </a:ext>
                  </a:extLst>
                </a:gridCol>
              </a:tblGrid>
              <a:tr h="2044767">
                <a:tc>
                  <a:txBody>
                    <a:bodyPr/>
                    <a:lstStyle/>
                    <a:p>
                      <a:pPr algn="ctr"/>
                      <a:r>
                        <a:rPr lang="en-US" sz="3200" dirty="0"/>
                        <a:t>Con </a:t>
                      </a:r>
                      <a:r>
                        <a:rPr lang="en-US" sz="3200" dirty="0" err="1"/>
                        <a:t>lắc</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a:t>Con </a:t>
                      </a:r>
                      <a:r>
                        <a:rPr lang="en-US" sz="3200" dirty="0" err="1"/>
                        <a:t>lắc</a:t>
                      </a:r>
                      <a:r>
                        <a:rPr lang="en-US" sz="3200" dirty="0"/>
                        <a:t> </a:t>
                      </a:r>
                      <a:r>
                        <a:rPr lang="en-US" sz="3200" dirty="0" err="1"/>
                        <a:t>nào</a:t>
                      </a:r>
                      <a:r>
                        <a:rPr lang="en-US" sz="3200" dirty="0"/>
                        <a:t> </a:t>
                      </a:r>
                      <a:r>
                        <a:rPr lang="en-US" sz="3200" dirty="0" err="1"/>
                        <a:t>dao</a:t>
                      </a:r>
                      <a:r>
                        <a:rPr lang="en-US" sz="3200" dirty="0"/>
                        <a:t> động </a:t>
                      </a:r>
                      <a:r>
                        <a:rPr lang="en-US" sz="3200" dirty="0" err="1"/>
                        <a:t>nhanh</a:t>
                      </a:r>
                      <a:r>
                        <a:rPr lang="en-US" sz="3200" dirty="0"/>
                        <a:t> </a:t>
                      </a:r>
                      <a:r>
                        <a:rPr lang="en-US" sz="3200" dirty="0" err="1"/>
                        <a:t>hơn</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a:t>Số</a:t>
                      </a:r>
                      <a:r>
                        <a:rPr lang="en-US" sz="3200" dirty="0"/>
                        <a:t> </a:t>
                      </a:r>
                      <a:r>
                        <a:rPr lang="en-US" sz="3200" dirty="0" err="1"/>
                        <a:t>dao</a:t>
                      </a:r>
                      <a:r>
                        <a:rPr lang="en-US" sz="3200" dirty="0"/>
                        <a:t> động </a:t>
                      </a:r>
                      <a:r>
                        <a:rPr lang="en-US" sz="3200" dirty="0" err="1"/>
                        <a:t>trong</a:t>
                      </a:r>
                      <a:r>
                        <a:rPr lang="en-US" sz="3200" dirty="0"/>
                        <a:t> 10 </a:t>
                      </a:r>
                      <a:r>
                        <a:rPr lang="en-US" sz="3200" dirty="0" err="1"/>
                        <a:t>giây</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a:t>Số</a:t>
                      </a:r>
                      <a:r>
                        <a:rPr lang="en-US" sz="3200" dirty="0"/>
                        <a:t> </a:t>
                      </a:r>
                      <a:r>
                        <a:rPr lang="en-US" sz="3200" dirty="0" err="1"/>
                        <a:t>dao</a:t>
                      </a:r>
                      <a:r>
                        <a:rPr lang="en-US" sz="3200" dirty="0"/>
                        <a:t> động </a:t>
                      </a:r>
                      <a:r>
                        <a:rPr lang="en-US" sz="3200" dirty="0" err="1"/>
                        <a:t>trong</a:t>
                      </a:r>
                      <a:r>
                        <a:rPr lang="en-US" sz="3200" dirty="0"/>
                        <a:t> 1 </a:t>
                      </a:r>
                      <a:r>
                        <a:rPr lang="en-US" sz="3200" dirty="0" err="1"/>
                        <a:t>giây</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1796373"/>
                  </a:ext>
                </a:extLst>
              </a:tr>
              <a:tr h="1005199">
                <a:tc>
                  <a:txBody>
                    <a:bodyPr/>
                    <a:lstStyle/>
                    <a:p>
                      <a:pPr algn="ctr"/>
                      <a:r>
                        <a:rPr lang="en-US" sz="3200" dirty="0"/>
                        <a:t>a</a:t>
                      </a:r>
                      <a:endParaRPr lang="en-US" sz="3200" dirty="0">
                        <a:latin typeface="Times New Roman" panose="02020603050405020304" pitchFamily="18" charset="0"/>
                        <a:cs typeface="Times New Roman" panose="02020603050405020304" pitchFamily="18" charset="0"/>
                      </a:endParaRPr>
                    </a:p>
                  </a:txBody>
                  <a:tcPr/>
                </a:tc>
                <a:tc rowSpan="2">
                  <a:txBody>
                    <a:bodyPr/>
                    <a:lstStyle/>
                    <a:p>
                      <a:pPr algn="ct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a:latin typeface="Times New Roman" panose="02020603050405020304" pitchFamily="18" charset="0"/>
                        <a:cs typeface="Times New Roman" panose="02020603050405020304" pitchFamily="18" charset="0"/>
                      </a:endParaRPr>
                    </a:p>
                  </a:txBody>
                  <a:tcPr/>
                </a:tc>
                <a:tc>
                  <a:txBody>
                    <a:bodyPr/>
                    <a:lstStyle/>
                    <a:p>
                      <a:pPr algn="ctr"/>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6646486"/>
                  </a:ext>
                </a:extLst>
              </a:tr>
              <a:tr h="1005199">
                <a:tc>
                  <a:txBody>
                    <a:bodyPr/>
                    <a:lstStyle/>
                    <a:p>
                      <a:pPr algn="ctr"/>
                      <a:r>
                        <a:rPr lang="en-US" sz="3200" dirty="0"/>
                        <a:t>b</a:t>
                      </a:r>
                      <a:endParaRPr lang="en-US" sz="3200" dirty="0">
                        <a:latin typeface="Times New Roman" panose="02020603050405020304" pitchFamily="18" charset="0"/>
                        <a:cs typeface="Times New Roman" panose="02020603050405020304" pitchFamily="18" charset="0"/>
                      </a:endParaRPr>
                    </a:p>
                  </a:txBody>
                  <a:tcPr/>
                </a:tc>
                <a:tc vMerge="1">
                  <a:txBody>
                    <a:bodyPr/>
                    <a:lstStyle/>
                    <a:p>
                      <a:endParaRPr lang="en-US" dirty="0"/>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13006929"/>
                  </a:ext>
                </a:extLst>
              </a:tr>
            </a:tbl>
          </a:graphicData>
        </a:graphic>
      </p:graphicFrame>
    </p:spTree>
    <p:extLst>
      <p:ext uri="{BB962C8B-B14F-4D97-AF65-F5344CB8AC3E}">
        <p14:creationId xmlns:p14="http://schemas.microsoft.com/office/powerpoint/2010/main" val="69955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74125EE-372C-4C2C-A521-8FE7875D3108}"/>
              </a:ext>
            </a:extLst>
          </p:cNvPr>
          <p:cNvSpPr txBox="1">
            <a:spLocks noGrp="1"/>
          </p:cNvSpPr>
          <p:nvPr>
            <p:ph idx="1"/>
          </p:nvPr>
        </p:nvSpPr>
        <p:spPr>
          <a:xfrm>
            <a:off x="795130" y="1838739"/>
            <a:ext cx="10558670" cy="1978329"/>
          </a:xfrm>
          <a:prstGeom prst="rect">
            <a:avLst/>
          </a:prstGeom>
          <a:noFill/>
        </p:spPr>
        <p:txBody>
          <a:bodyPr wrap="square" rtlCol="0">
            <a:spAutoFit/>
          </a:bodyPr>
          <a:lstStyle/>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động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giây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Dao độn</a:t>
            </a:r>
            <a:r>
              <a:rPr lang="en-US" dirty="0">
                <a:latin typeface="Times New Roman" panose="02020603050405020304" pitchFamily="18" charset="0"/>
                <a:ea typeface="Calibri" panose="020F0502020204030204" pitchFamily="34" charset="0"/>
                <a:cs typeface="Times New Roman" panose="02020603050405020304" pitchFamily="18" charset="0"/>
              </a:rPr>
              <a:t>g </a:t>
            </a:r>
            <a:r>
              <a:rPr lang="en-US" dirty="0" err="1">
                <a:latin typeface="Times New Roman" panose="02020603050405020304" pitchFamily="18" charset="0"/>
                <a:ea typeface="Calibri" panose="020F0502020204030204" pitchFamily="34" charset="0"/>
                <a:cs typeface="Times New Roman" panose="02020603050405020304" pitchFamily="18" charset="0"/>
              </a:rPr>
              <a:t>càng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nhanh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số</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dao</a:t>
            </a:r>
            <a:r>
              <a:rPr lang="en-US" dirty="0">
                <a:latin typeface="Times New Roman" panose="02020603050405020304" pitchFamily="18" charset="0"/>
                <a:ea typeface="Calibri" panose="020F0502020204030204" pitchFamily="34" charset="0"/>
                <a:cs typeface="Times New Roman" panose="02020603050405020304" pitchFamily="18" charset="0"/>
              </a:rPr>
              <a:t> động </a:t>
            </a:r>
            <a:r>
              <a:rPr lang="en-US" dirty="0" err="1">
                <a:latin typeface="Times New Roman" panose="02020603050405020304" pitchFamily="18" charset="0"/>
                <a:ea typeface="Calibri" panose="020F0502020204030204" pitchFamily="34" charset="0"/>
                <a:cs typeface="Times New Roman" panose="02020603050405020304" pitchFamily="18" charset="0"/>
              </a:rPr>
              <a:t>càng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lớn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Đơn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(Hz)</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98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08A194E-E277-4E18-9105-C1AB67B33E1E}"/>
                  </a:ext>
                </a:extLst>
              </p:cNvPr>
              <p:cNvSpPr/>
              <p:nvPr/>
            </p:nvSpPr>
            <p:spPr>
              <a:xfrm>
                <a:off x="1528482" y="1734671"/>
                <a:ext cx="9135035" cy="26670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𝐒</m:t>
                        </m:r>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ố </m:t>
                        </m:r>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𝐥</m:t>
                        </m:r>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ầ</m:t>
                        </m:r>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𝐧</m:t>
                        </m:r>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𝐝𝐚𝐨</m:t>
                        </m:r>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độ</m:t>
                        </m:r>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𝐧𝐠</m:t>
                        </m:r>
                      </m:num>
                      <m:den>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𝐓𝐡</m:t>
                        </m:r>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ờ</m:t>
                        </m:r>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𝐢</m:t>
                        </m:r>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𝐠𝐢𝐚𝐧</m:t>
                        </m:r>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𝐝𝐚𝐨</m:t>
                        </m:r>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độ</m:t>
                        </m:r>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𝐧𝐠</m:t>
                        </m:r>
                      </m:den>
                    </m:f>
                  </m:oMath>
                </a14:m>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Lưu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gian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bằng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giây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a:t>
                </a:r>
                <a14:m>
                  <m:oMath xmlns:m="http://schemas.openxmlformats.org/officeDocument/2006/math">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4" name="Rectangle: Rounded Corners 3">
                <a:extLst>
                  <a:ext uri="{FF2B5EF4-FFF2-40B4-BE49-F238E27FC236}">
                    <a16:creationId xmlns:a16="http://schemas.microsoft.com/office/drawing/2014/main" id="{A08A194E-E277-4E18-9105-C1AB67B33E1E}"/>
                  </a:ext>
                </a:extLst>
              </p:cNvPr>
              <p:cNvSpPr>
                <a:spLocks noRot="1" noChangeAspect="1" noMove="1" noResize="1" noEditPoints="1" noAdjustHandles="1" noChangeArrowheads="1" noChangeShapeType="1" noTextEdit="1"/>
              </p:cNvSpPr>
              <p:nvPr/>
            </p:nvSpPr>
            <p:spPr>
              <a:xfrm>
                <a:off x="1528482" y="1734671"/>
                <a:ext cx="9135035" cy="2667000"/>
              </a:xfrm>
              <a:prstGeom prst="roundRect">
                <a:avLst/>
              </a:prstGeom>
              <a:blipFill>
                <a:blip r:embed="rId2"/>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60746154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id="{56F8B1EE-792B-4493-86BF-A1FE687FC3F2}"/>
              </a:ext>
            </a:extLst>
          </p:cNvPr>
          <p:cNvSpPr/>
          <p:nvPr/>
        </p:nvSpPr>
        <p:spPr>
          <a:xfrm>
            <a:off x="407503" y="675861"/>
            <a:ext cx="11425909" cy="5685182"/>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đàn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ghita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880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trống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100Hz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bay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đập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xuống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3300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10s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động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610845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ABBFD-72CA-4BC0-A7AD-EFA4CA242DFD}"/>
              </a:ext>
            </a:extLst>
          </p:cNvPr>
          <p:cNvPicPr>
            <a:picLocks noChangeAspect="1"/>
          </p:cNvPicPr>
          <p:nvPr/>
        </p:nvPicPr>
        <p:blipFill>
          <a:blip r:embed="rId2"/>
          <a:stretch>
            <a:fillRect/>
          </a:stretch>
        </p:blipFill>
        <p:spPr>
          <a:xfrm>
            <a:off x="3911133" y="1289713"/>
            <a:ext cx="5438809" cy="3369969"/>
          </a:xfrm>
          <a:prstGeom prst="rect">
            <a:avLst/>
          </a:prstGeom>
        </p:spPr>
      </p:pic>
      <p:sp>
        <p:nvSpPr>
          <p:cNvPr id="5" name="TextBox 4">
            <a:extLst>
              <a:ext uri="{FF2B5EF4-FFF2-40B4-BE49-F238E27FC236}">
                <a16:creationId xmlns:a16="http://schemas.microsoft.com/office/drawing/2014/main" id="{01AD53FC-7C65-4DD4-AB2F-B5351B8F2571}"/>
              </a:ext>
            </a:extLst>
          </p:cNvPr>
          <p:cNvSpPr txBox="1"/>
          <p:nvPr/>
        </p:nvSpPr>
        <p:spPr>
          <a:xfrm>
            <a:off x="3337392" y="5198955"/>
            <a:ext cx="6362420" cy="468077"/>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ghita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880Hz</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6459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3980CC-C013-47F3-A1D3-6415317B55D1}"/>
              </a:ext>
            </a:extLst>
          </p:cNvPr>
          <p:cNvPicPr>
            <a:picLocks noChangeAspect="1"/>
          </p:cNvPicPr>
          <p:nvPr/>
        </p:nvPicPr>
        <p:blipFill>
          <a:blip r:embed="rId2"/>
          <a:stretch>
            <a:fillRect/>
          </a:stretch>
        </p:blipFill>
        <p:spPr>
          <a:xfrm>
            <a:off x="3026922" y="1273002"/>
            <a:ext cx="5739334" cy="3819266"/>
          </a:xfrm>
          <a:prstGeom prst="rect">
            <a:avLst/>
          </a:prstGeom>
        </p:spPr>
      </p:pic>
      <p:sp>
        <p:nvSpPr>
          <p:cNvPr id="17" name="TextBox 16">
            <a:extLst>
              <a:ext uri="{FF2B5EF4-FFF2-40B4-BE49-F238E27FC236}">
                <a16:creationId xmlns:a16="http://schemas.microsoft.com/office/drawing/2014/main" id="{BD8B56A4-B2CD-4CE5-A5D9-96084B6A9D37}"/>
              </a:ext>
            </a:extLst>
          </p:cNvPr>
          <p:cNvSpPr txBox="1"/>
          <p:nvPr/>
        </p:nvSpPr>
        <p:spPr>
          <a:xfrm>
            <a:off x="2010100" y="5469349"/>
            <a:ext cx="813995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6000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1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phút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00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619CD3-695F-4AAC-9A6E-679E9C32FCDB}"/>
              </a:ext>
            </a:extLst>
          </p:cNvPr>
          <p:cNvPicPr>
            <a:picLocks noChangeAspect="1"/>
          </p:cNvPicPr>
          <p:nvPr/>
        </p:nvPicPr>
        <p:blipFill>
          <a:blip r:embed="rId2"/>
          <a:stretch>
            <a:fillRect/>
          </a:stretch>
        </p:blipFill>
        <p:spPr>
          <a:xfrm>
            <a:off x="580087" y="1517425"/>
            <a:ext cx="6287341" cy="3618246"/>
          </a:xfrm>
          <a:prstGeom prst="rect">
            <a:avLst/>
          </a:prstGeom>
        </p:spPr>
      </p:pic>
      <p:sp>
        <p:nvSpPr>
          <p:cNvPr id="10" name="TextBox 9">
            <a:extLst>
              <a:ext uri="{FF2B5EF4-FFF2-40B4-BE49-F238E27FC236}">
                <a16:creationId xmlns:a16="http://schemas.microsoft.com/office/drawing/2014/main" id="{B5356A0F-35FA-43E4-AA5A-48A3DF2E16CE}"/>
              </a:ext>
            </a:extLst>
          </p:cNvPr>
          <p:cNvSpPr txBox="1"/>
          <p:nvPr/>
        </p:nvSpPr>
        <p:spPr>
          <a:xfrm>
            <a:off x="7430464" y="3326548"/>
            <a:ext cx="4107112" cy="8632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330Hz</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15090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n 3">
            <a:extLst>
              <a:ext uri="{FF2B5EF4-FFF2-40B4-BE49-F238E27FC236}">
                <a16:creationId xmlns:a16="http://schemas.microsoft.com/office/drawing/2014/main" id="{9C096245-1C32-4848-9EF9-FBB31877FF67}"/>
              </a:ext>
            </a:extLst>
          </p:cNvPr>
          <p:cNvSpPr/>
          <p:nvPr/>
        </p:nvSpPr>
        <p:spPr>
          <a:xfrm>
            <a:off x="447963" y="510988"/>
            <a:ext cx="1066800" cy="914400"/>
          </a:xfrm>
          <a:prstGeom prst="sun">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5FFD02D-6FEE-4B06-B561-80ECB11BA2C7}"/>
              </a:ext>
            </a:extLst>
          </p:cNvPr>
          <p:cNvPicPr>
            <a:picLocks noChangeAspect="1"/>
          </p:cNvPicPr>
          <p:nvPr/>
        </p:nvPicPr>
        <p:blipFill>
          <a:blip r:embed="rId2"/>
          <a:stretch>
            <a:fillRect/>
          </a:stretch>
        </p:blipFill>
        <p:spPr>
          <a:xfrm>
            <a:off x="4193309" y="211681"/>
            <a:ext cx="7647709" cy="5114710"/>
          </a:xfrm>
          <a:prstGeom prst="rect">
            <a:avLst/>
          </a:prstGeom>
        </p:spPr>
      </p:pic>
      <p:sp>
        <p:nvSpPr>
          <p:cNvPr id="6" name="TextBox 5">
            <a:extLst>
              <a:ext uri="{FF2B5EF4-FFF2-40B4-BE49-F238E27FC236}">
                <a16:creationId xmlns:a16="http://schemas.microsoft.com/office/drawing/2014/main" id="{3E9EC5C5-DD50-41C7-BF0D-83B56155DA25}"/>
              </a:ext>
            </a:extLst>
          </p:cNvPr>
          <p:cNvSpPr txBox="1"/>
          <p:nvPr/>
        </p:nvSpPr>
        <p:spPr>
          <a:xfrm>
            <a:off x="447963" y="2041237"/>
            <a:ext cx="350058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Tần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ta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20Hz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20 000Hz</a:t>
            </a:r>
          </a:p>
        </p:txBody>
      </p:sp>
      <p:sp>
        <p:nvSpPr>
          <p:cNvPr id="8" name="TextBox 7">
            <a:extLst>
              <a:ext uri="{FF2B5EF4-FFF2-40B4-BE49-F238E27FC236}">
                <a16:creationId xmlns:a16="http://schemas.microsoft.com/office/drawing/2014/main" id="{0314A826-3E02-4B54-9CC6-20E215EC035B}"/>
              </a:ext>
            </a:extLst>
          </p:cNvPr>
          <p:cNvSpPr txBox="1"/>
          <p:nvPr/>
        </p:nvSpPr>
        <p:spPr>
          <a:xfrm>
            <a:off x="674254" y="5423682"/>
            <a:ext cx="11009745"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t>dB hay đề - xi - ben là đơn vị được sử dụng để đo cường độ âm thanh, hiển thị độ mạnh hay yếu của âm thanh được phát ra.</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8940764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n 4">
            <a:extLst>
              <a:ext uri="{FF2B5EF4-FFF2-40B4-BE49-F238E27FC236}">
                <a16:creationId xmlns:a16="http://schemas.microsoft.com/office/drawing/2014/main" id="{4F086681-159C-4357-A50B-C37DFBEB6DC0}"/>
              </a:ext>
            </a:extLst>
          </p:cNvPr>
          <p:cNvSpPr/>
          <p:nvPr/>
        </p:nvSpPr>
        <p:spPr>
          <a:xfrm>
            <a:off x="761999" y="510988"/>
            <a:ext cx="1066800" cy="914400"/>
          </a:xfrm>
          <a:prstGeom prst="sun">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907F333-E0E2-4355-BED5-82FF281F85AF}"/>
              </a:ext>
            </a:extLst>
          </p:cNvPr>
          <p:cNvPicPr>
            <a:picLocks noChangeAspect="1"/>
          </p:cNvPicPr>
          <p:nvPr/>
        </p:nvPicPr>
        <p:blipFill>
          <a:blip r:embed="rId4"/>
          <a:stretch>
            <a:fillRect/>
          </a:stretch>
        </p:blipFill>
        <p:spPr>
          <a:xfrm>
            <a:off x="526336" y="2002948"/>
            <a:ext cx="6366116" cy="1716628"/>
          </a:xfrm>
          <a:prstGeom prst="rect">
            <a:avLst/>
          </a:prstGeom>
        </p:spPr>
      </p:pic>
      <p:pic>
        <p:nvPicPr>
          <p:cNvPr id="7" name="NHỮNG NGƯỜI BẠN CỦA ĐÔ - RÊ - MI - ĐỌC TÊN NỐT NHẠC - ÂM NHẠC 1 KNTT">
            <a:hlinkClick r:id="" action="ppaction://media"/>
            <a:extLst>
              <a:ext uri="{FF2B5EF4-FFF2-40B4-BE49-F238E27FC236}">
                <a16:creationId xmlns:a16="http://schemas.microsoft.com/office/drawing/2014/main" id="{E661AAAE-9176-46E2-889E-D7B8DBA6321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547400" y="1425388"/>
            <a:ext cx="3051784" cy="1716628"/>
          </a:xfrm>
          <a:prstGeom prst="rect">
            <a:avLst/>
          </a:prstGeom>
        </p:spPr>
      </p:pic>
      <p:sp>
        <p:nvSpPr>
          <p:cNvPr id="9" name="TextBox 8">
            <a:extLst>
              <a:ext uri="{FF2B5EF4-FFF2-40B4-BE49-F238E27FC236}">
                <a16:creationId xmlns:a16="http://schemas.microsoft.com/office/drawing/2014/main" id="{9FB729B9-DDB7-4771-8B02-9D758ED0F0E6}"/>
              </a:ext>
            </a:extLst>
          </p:cNvPr>
          <p:cNvSpPr txBox="1"/>
          <p:nvPr/>
        </p:nvSpPr>
        <p:spPr>
          <a:xfrm>
            <a:off x="1311563" y="4015455"/>
            <a:ext cx="8866909" cy="212776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nốt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Nốt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Si: 494 Hz			+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Nốt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Đô</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523 Hz</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Nốt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Rê</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587 Hz			+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Nốt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Mi: 629 Hz</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Nốt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Fa: 698 Hz			+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Nốt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 784 Hz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Nốt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La: 880 Hz</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47500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095"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500"/>
                                        <p:tgtEl>
                                          <p:spTgt spid="9">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1" fill="hold" display="0">
                  <p:stCondLst>
                    <p:cond delay="indefinite"/>
                  </p:stCondLst>
                </p:cTn>
                <p:tgtEl>
                  <p:spTgt spid="7"/>
                </p:tgtEl>
              </p:cMediaNode>
            </p:video>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AutoShape 4" descr="20%"/>
          <p:cNvSpPr>
            <a:spLocks noChangeArrowheads="1"/>
          </p:cNvSpPr>
          <p:nvPr/>
        </p:nvSpPr>
        <p:spPr bwMode="auto">
          <a:xfrm>
            <a:off x="0" y="0"/>
            <a:ext cx="12192000" cy="68580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1" i="0" u="none" strike="noStrike" kern="1200" cap="none" spc="0" normalizeH="0" baseline="0" noProof="0" dirty="0">
              <a:ln>
                <a:noFill/>
              </a:ln>
              <a:solidFill>
                <a:srgbClr val="000000"/>
              </a:solidFill>
              <a:effectLst/>
              <a:uLnTx/>
              <a:uFillTx/>
              <a:latin typeface="VNI-Swiss-Condense" pitchFamily="2" charset="0"/>
              <a:ea typeface="+mn-ea"/>
              <a:cs typeface="+mn-cs"/>
            </a:endParaRPr>
          </a:p>
        </p:txBody>
      </p:sp>
      <p:sp>
        <p:nvSpPr>
          <p:cNvPr id="6152" name="Rectangle 36"/>
          <p:cNvSpPr>
            <a:spLocks noChangeArrowheads="1"/>
          </p:cNvSpPr>
          <p:nvPr/>
        </p:nvSpPr>
        <p:spPr bwMode="auto">
          <a:xfrm>
            <a:off x="7467601" y="990600"/>
            <a:ext cx="546100"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6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551733C7-6925-417B-9BDB-3A2C87426A60}"/>
              </a:ext>
            </a:extLst>
          </p:cNvPr>
          <p:cNvSpPr txBox="1"/>
          <p:nvPr/>
        </p:nvSpPr>
        <p:spPr>
          <a:xfrm>
            <a:off x="706923" y="955066"/>
            <a:ext cx="7277336" cy="441211"/>
          </a:xfrm>
          <a:prstGeom prst="rect">
            <a:avLst/>
          </a:prstGeom>
          <a:noFill/>
        </p:spPr>
        <p:txBody>
          <a:bodyPr wrap="square" lIns="91440" tIns="45720" rIns="91440" bIns="4572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err="1">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Thí</a:t>
            </a:r>
            <a:r>
              <a:rPr kumimoji="0" lang="en-US" sz="2267" b="1"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nghiệm</a:t>
            </a:r>
            <a:r>
              <a:rPr kumimoji="0" lang="en-US" sz="2267" b="1"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10" name="TextBox 9">
            <a:extLst>
              <a:ext uri="{FF2B5EF4-FFF2-40B4-BE49-F238E27FC236}">
                <a16:creationId xmlns:a16="http://schemas.microsoft.com/office/drawing/2014/main" id="{70F8989A-EAE2-4F96-8205-DEF9EEC77E59}"/>
              </a:ext>
            </a:extLst>
          </p:cNvPr>
          <p:cNvSpPr txBox="1"/>
          <p:nvPr/>
        </p:nvSpPr>
        <p:spPr>
          <a:xfrm>
            <a:off x="428854" y="1812415"/>
            <a:ext cx="7584847" cy="441211"/>
          </a:xfrm>
          <a:prstGeom prst="rect">
            <a:avLst/>
          </a:prstGeom>
          <a:noFill/>
        </p:spPr>
        <p:txBody>
          <a:bodyPr wrap="square" lIns="91440" tIns="45720" rIns="91440" bIns="4572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Dụng</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cụ</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thí</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nghiệm</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thước</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kẻ</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thép</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thẳng</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dẹt</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11" name="TextBox 10">
            <a:extLst>
              <a:ext uri="{FF2B5EF4-FFF2-40B4-BE49-F238E27FC236}">
                <a16:creationId xmlns:a16="http://schemas.microsoft.com/office/drawing/2014/main" id="{E7E6B71C-CD69-4694-927B-A7E40CF1582F}"/>
              </a:ext>
            </a:extLst>
          </p:cNvPr>
          <p:cNvSpPr txBox="1"/>
          <p:nvPr/>
        </p:nvSpPr>
        <p:spPr>
          <a:xfrm>
            <a:off x="414530" y="2289205"/>
            <a:ext cx="5777345" cy="441211"/>
          </a:xfrm>
          <a:prstGeom prst="rect">
            <a:avLst/>
          </a:prstGeom>
          <a:noFill/>
        </p:spPr>
        <p:txBody>
          <a:bodyPr wrap="square" lIns="91440" tIns="45720" rIns="91440" bIns="4572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Tiến</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hành</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24" name="TextBox 23">
            <a:extLst>
              <a:ext uri="{FF2B5EF4-FFF2-40B4-BE49-F238E27FC236}">
                <a16:creationId xmlns:a16="http://schemas.microsoft.com/office/drawing/2014/main" id="{4A3CAABA-4028-4DD0-BD11-16C4861DC8CD}"/>
              </a:ext>
            </a:extLst>
          </p:cNvPr>
          <p:cNvSpPr txBox="1"/>
          <p:nvPr/>
        </p:nvSpPr>
        <p:spPr>
          <a:xfrm>
            <a:off x="596348" y="2802837"/>
            <a:ext cx="8093889" cy="1500329"/>
          </a:xfrm>
          <a:prstGeom prst="rect">
            <a:avLst/>
          </a:prstGeom>
          <a:noFill/>
        </p:spPr>
        <p:txBody>
          <a:bodyPr wrap="square" lIns="91440" tIns="45720" rIns="91440" bIns="4572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Dùng</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tay</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ấn</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đầu</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thước</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xuống</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rồi</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buông</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tay</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Quan</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sát</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thước</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dao</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lắng</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nghe</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âm</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thanh</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phát</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ra.</a:t>
            </a:r>
            <a:endPar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509" y="3774386"/>
            <a:ext cx="6078192" cy="2919254"/>
          </a:xfrm>
          <a:prstGeom prst="rect">
            <a:avLst/>
          </a:prstGeom>
        </p:spPr>
      </p:pic>
    </p:spTree>
    <p:extLst>
      <p:ext uri="{BB962C8B-B14F-4D97-AF65-F5344CB8AC3E}">
        <p14:creationId xmlns:p14="http://schemas.microsoft.com/office/powerpoint/2010/main" val="1766817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9971EE-B41F-4922-818A-D1CA73A1B797}"/>
              </a:ext>
            </a:extLst>
          </p:cNvPr>
          <p:cNvPicPr>
            <a:picLocks noChangeAspect="1"/>
          </p:cNvPicPr>
          <p:nvPr/>
        </p:nvPicPr>
        <p:blipFill>
          <a:blip r:embed="rId2"/>
          <a:stretch>
            <a:fillRect/>
          </a:stretch>
        </p:blipFill>
        <p:spPr>
          <a:xfrm>
            <a:off x="1580322" y="-104734"/>
            <a:ext cx="9352722" cy="7064027"/>
          </a:xfrm>
          <a:prstGeom prst="rect">
            <a:avLst/>
          </a:prstGeom>
        </p:spPr>
      </p:pic>
    </p:spTree>
    <p:extLst>
      <p:ext uri="{BB962C8B-B14F-4D97-AF65-F5344CB8AC3E}">
        <p14:creationId xmlns:p14="http://schemas.microsoft.com/office/powerpoint/2010/main" val="485936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1713F-A22A-EB48-9B8F-773FFEE1B8E0}"/>
              </a:ext>
            </a:extLst>
          </p:cNvPr>
          <p:cNvSpPr>
            <a:spLocks noGrp="1"/>
          </p:cNvSpPr>
          <p:nvPr>
            <p:ph type="title"/>
          </p:nvPr>
        </p:nvSpPr>
        <p:spPr>
          <a:xfrm>
            <a:off x="193307" y="1507092"/>
            <a:ext cx="11889836" cy="3744175"/>
          </a:xfrm>
        </p:spPr>
        <p:txBody>
          <a:bodyPr>
            <a:normAutofit/>
          </a:bodyPr>
          <a:lstStyle/>
          <a:p>
            <a:pPr>
              <a:lnSpc>
                <a:spcPct val="200000"/>
              </a:lnSpc>
            </a:pPr>
            <a:r>
              <a:rPr lang="en-US" sz="3600" b="1" dirty="0" err="1">
                <a:latin typeface="Times New Roman" panose="02020603050405020304" pitchFamily="18" charset="0"/>
                <a:cs typeface="Times New Roman" panose="02020603050405020304" pitchFamily="18" charset="0"/>
              </a:rPr>
              <a:t>Kết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luận</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Tần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dao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âm</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càng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lớn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càng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cao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bổng</a:t>
            </a:r>
            <a:r>
              <a:rPr lang="en-US" sz="3600" dirty="0">
                <a:solidFill>
                  <a:srgbClr val="FF0000"/>
                </a:solidFill>
                <a:latin typeface="Times New Roman" panose="02020603050405020304" pitchFamily="18" charset="0"/>
                <a:cs typeface="Times New Roman" panose="02020603050405020304" pitchFamily="18" charset="0"/>
              </a:rPr>
              <a:t>)</a:t>
            </a:r>
            <a:br>
              <a:rPr lang="en-US" sz="3600" dirty="0">
                <a:solidFill>
                  <a:srgbClr val="FF0000"/>
                </a:solidFill>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Tần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dao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động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âm</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càng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càng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thấp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trầm</a:t>
            </a:r>
            <a:r>
              <a:rPr lang="en-US" sz="3600" dirty="0">
                <a:solidFill>
                  <a:srgbClr val="FF0000"/>
                </a:solidFill>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5858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238A3-9FA2-C44A-B16E-440DC6AE5847}"/>
              </a:ext>
            </a:extLst>
          </p:cNvPr>
          <p:cNvSpPr>
            <a:spLocks noGrp="1"/>
          </p:cNvSpPr>
          <p:nvPr>
            <p:ph idx="1"/>
          </p:nvPr>
        </p:nvSpPr>
        <p:spPr>
          <a:xfrm>
            <a:off x="308811" y="309646"/>
            <a:ext cx="11650578" cy="6331786"/>
          </a:xfrm>
        </p:spPr>
        <p:txBody>
          <a:bodyPr>
            <a:normAutofit/>
          </a:bodyPr>
          <a:lstStyle/>
          <a:p>
            <a:pPr marL="0" indent="0">
              <a:lnSpc>
                <a:spcPct val="100000"/>
              </a:lnSpc>
              <a:spcBef>
                <a:spcPts val="600"/>
              </a:spcBef>
              <a:spcAft>
                <a:spcPts val="600"/>
              </a:spcAft>
              <a:buNone/>
            </a:pPr>
            <a:r>
              <a:rPr lang="en-US" i="1" dirty="0">
                <a:latin typeface="Times New Roman" panose="02020603050405020304" pitchFamily="18" charset="0"/>
                <a:cs typeface="Times New Roman" panose="02020603050405020304" pitchFamily="18" charset="0"/>
              </a:rPr>
              <a:t>c) </a:t>
            </a:r>
            <a:r>
              <a:rPr lang="en-US" i="1" dirty="0" err="1">
                <a:latin typeface="Times New Roman" panose="02020603050405020304" pitchFamily="18" charset="0"/>
                <a:cs typeface="Times New Roman" panose="02020603050405020304" pitchFamily="18" charset="0"/>
              </a:rPr>
              <a:t>Luyện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tập</a:t>
            </a:r>
            <a:endParaRPr lang="en-US" i="1"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muỗi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bay </a:t>
            </a:r>
            <a:r>
              <a:rPr lang="en-US" sz="2400" dirty="0" err="1">
                <a:latin typeface="Times New Roman" panose="02020603050405020304" pitchFamily="18" charset="0"/>
                <a:cs typeface="Times New Roman" panose="02020603050405020304" pitchFamily="18" charset="0"/>
              </a:rPr>
              <a:t>vỗ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3000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giây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bay </a:t>
            </a:r>
            <a:r>
              <a:rPr lang="en-US" sz="2400" dirty="0" err="1">
                <a:latin typeface="Times New Roman" panose="02020603050405020304" pitchFamily="18" charset="0"/>
                <a:cs typeface="Times New Roman" panose="02020603050405020304" pitchFamily="18" charset="0"/>
              </a:rPr>
              <a:t>vỗ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4950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15 </a:t>
            </a:r>
            <a:r>
              <a:rPr lang="en-US" sz="2400" dirty="0" err="1">
                <a:latin typeface="Times New Roman" panose="02020603050405020304" pitchFamily="18" charset="0"/>
                <a:cs typeface="Times New Roman" panose="02020603050405020304" pitchFamily="18" charset="0"/>
              </a:rPr>
              <a:t>giây</a:t>
            </a:r>
            <a:r>
              <a:rPr lang="en-US" sz="2400" dirty="0">
                <a:latin typeface="Times New Roman" panose="02020603050405020304" pitchFamily="18" charset="0"/>
                <a:cs typeface="Times New Roman" panose="02020603050405020304" pitchFamily="18" charset="0"/>
              </a:rPr>
              <a:t>.</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bay. Con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a:t>
            </a:r>
          </a:p>
          <a:p>
            <a:pPr marL="0" indent="0">
              <a:lnSpc>
                <a:spcPct val="100000"/>
              </a:lnSpc>
              <a:spcBef>
                <a:spcPts val="60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muỗi</a:t>
            </a:r>
            <a:r>
              <a:rPr lang="en-US" sz="2400" dirty="0">
                <a:latin typeface="Times New Roman" panose="02020603050405020304" pitchFamily="18" charset="0"/>
                <a:cs typeface="Times New Roman" panose="02020603050405020304" pitchFamily="18" charset="0"/>
              </a:rPr>
              <a:t> hay con </a:t>
            </a:r>
            <a:r>
              <a:rPr lang="en-US" sz="2400" dirty="0" err="1">
                <a:latin typeface="Times New Roman" panose="02020603050405020304" pitchFamily="18" charset="0"/>
                <a:cs typeface="Times New Roman" panose="02020603050405020304" pitchFamily="18" charset="0"/>
              </a:rPr>
              <a:t>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a:t>
            </a:r>
          </a:p>
          <a:p>
            <a:pPr marL="0" indent="0">
              <a:lnSpc>
                <a:spcPct val="100000"/>
              </a:lnSpc>
              <a:spcBef>
                <a:spcPts val="600"/>
              </a:spcBef>
              <a:spcAft>
                <a:spcPts val="600"/>
              </a:spcAft>
              <a:buNone/>
            </a:pPr>
            <a:endParaRPr lang="en-US" sz="2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C4BB556-7C0E-AA41-BE21-8D85123EF1AC}"/>
              </a:ext>
            </a:extLst>
          </p:cNvPr>
          <p:cNvSpPr/>
          <p:nvPr/>
        </p:nvSpPr>
        <p:spPr>
          <a:xfrm>
            <a:off x="308811" y="2383815"/>
            <a:ext cx="1066398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Tần số dao động của cánh muỗi bay là 600Hz ; cánh ong là 330 Hz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itchFamily="2" charset="2"/>
              </a:rPr>
              <a:t></a:t>
            </a: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Muỗi vỗ cánh nhanh hơn ong.</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extLst>
              <a:ext uri="{FF2B5EF4-FFF2-40B4-BE49-F238E27FC236}">
                <a16:creationId xmlns:a16="http://schemas.microsoft.com/office/drawing/2014/main" id="{0DBF6D62-EA3B-D24A-B240-33B398B6FD7E}"/>
              </a:ext>
            </a:extLst>
          </p:cNvPr>
          <p:cNvSpPr/>
          <p:nvPr/>
        </p:nvSpPr>
        <p:spPr>
          <a:xfrm>
            <a:off x="308811" y="3789048"/>
            <a:ext cx="671850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Âm thanh phát ra khi vỗ cánh của muỗi cao hơn ong.</a:t>
            </a:r>
            <a:endParaRPr kumimoji="0" lang="en-US" sz="2400" b="0"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grpSp>
        <p:nvGrpSpPr>
          <p:cNvPr id="8" name="Group 7">
            <a:extLst>
              <a:ext uri="{FF2B5EF4-FFF2-40B4-BE49-F238E27FC236}">
                <a16:creationId xmlns:a16="http://schemas.microsoft.com/office/drawing/2014/main" id="{70BA3BF2-E981-9B4F-8E0B-052538A41EA3}"/>
              </a:ext>
            </a:extLst>
          </p:cNvPr>
          <p:cNvGrpSpPr/>
          <p:nvPr/>
        </p:nvGrpSpPr>
        <p:grpSpPr>
          <a:xfrm>
            <a:off x="8530463" y="2307159"/>
            <a:ext cx="3428926" cy="2336759"/>
            <a:chOff x="8530463" y="2307159"/>
            <a:chExt cx="3428926" cy="2336759"/>
          </a:xfrm>
        </p:grpSpPr>
        <p:pic>
          <p:nvPicPr>
            <p:cNvPr id="5" name="Picture 4">
              <a:extLst>
                <a:ext uri="{FF2B5EF4-FFF2-40B4-BE49-F238E27FC236}">
                  <a16:creationId xmlns:a16="http://schemas.microsoft.com/office/drawing/2014/main" id="{90EFFFB9-B72E-604D-ACB9-FB97E7DD3762}"/>
                </a:ext>
              </a:extLst>
            </p:cNvPr>
            <p:cNvPicPr>
              <a:picLocks noChangeAspect="1"/>
            </p:cNvPicPr>
            <p:nvPr/>
          </p:nvPicPr>
          <p:blipFill rotWithShape="1">
            <a:blip r:embed="rId2"/>
            <a:srcRect l="5114" t="17187" r="72045" b="24005"/>
            <a:stretch/>
          </p:blipFill>
          <p:spPr>
            <a:xfrm>
              <a:off x="8530463" y="2307159"/>
              <a:ext cx="2269026" cy="2336759"/>
            </a:xfrm>
            <a:prstGeom prst="ellipse">
              <a:avLst/>
            </a:prstGeom>
            <a:ln>
              <a:noFill/>
            </a:ln>
            <a:effectLst>
              <a:softEdge rad="112500"/>
            </a:effectLst>
          </p:spPr>
        </p:pic>
        <p:sp>
          <p:nvSpPr>
            <p:cNvPr id="7" name="Rounded Rectangle 6">
              <a:extLst>
                <a:ext uri="{FF2B5EF4-FFF2-40B4-BE49-F238E27FC236}">
                  <a16:creationId xmlns:a16="http://schemas.microsoft.com/office/drawing/2014/main" id="{6B75CDA0-E0CD-FE43-A308-39B954D56CCF}"/>
                </a:ext>
              </a:extLst>
            </p:cNvPr>
            <p:cNvSpPr/>
            <p:nvPr/>
          </p:nvSpPr>
          <p:spPr>
            <a:xfrm>
              <a:off x="10482283" y="2917697"/>
              <a:ext cx="1477106" cy="55784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4950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15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giây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1F51C8A8-776A-4542-A1D0-336B55E02979}"/>
              </a:ext>
            </a:extLst>
          </p:cNvPr>
          <p:cNvGrpSpPr/>
          <p:nvPr/>
        </p:nvGrpSpPr>
        <p:grpSpPr>
          <a:xfrm>
            <a:off x="8926423" y="4433808"/>
            <a:ext cx="3226388" cy="2207623"/>
            <a:chOff x="8926423" y="4433808"/>
            <a:chExt cx="3226388" cy="2207623"/>
          </a:xfrm>
        </p:grpSpPr>
        <p:pic>
          <p:nvPicPr>
            <p:cNvPr id="6" name="Picture 5">
              <a:extLst>
                <a:ext uri="{FF2B5EF4-FFF2-40B4-BE49-F238E27FC236}">
                  <a16:creationId xmlns:a16="http://schemas.microsoft.com/office/drawing/2014/main" id="{EA4E48CE-A3AD-EE4A-84E9-85E5A9AE27DE}"/>
                </a:ext>
              </a:extLst>
            </p:cNvPr>
            <p:cNvPicPr>
              <a:picLocks noChangeAspect="1"/>
            </p:cNvPicPr>
            <p:nvPr/>
          </p:nvPicPr>
          <p:blipFill>
            <a:blip r:embed="rId3"/>
            <a:stretch>
              <a:fillRect/>
            </a:stretch>
          </p:blipFill>
          <p:spPr>
            <a:xfrm>
              <a:off x="9945188" y="4433808"/>
              <a:ext cx="2207623" cy="2207623"/>
            </a:xfrm>
            <a:prstGeom prst="ellipse">
              <a:avLst/>
            </a:prstGeom>
            <a:ln>
              <a:noFill/>
            </a:ln>
            <a:effectLst>
              <a:softEdge rad="112500"/>
            </a:effectLst>
          </p:spPr>
        </p:pic>
        <p:sp>
          <p:nvSpPr>
            <p:cNvPr id="9" name="Rounded Rectangle 8">
              <a:extLst>
                <a:ext uri="{FF2B5EF4-FFF2-40B4-BE49-F238E27FC236}">
                  <a16:creationId xmlns:a16="http://schemas.microsoft.com/office/drawing/2014/main" id="{DA908F63-AFDC-4746-BA62-D5EF0634083B}"/>
                </a:ext>
              </a:extLst>
            </p:cNvPr>
            <p:cNvSpPr/>
            <p:nvPr/>
          </p:nvSpPr>
          <p:spPr>
            <a:xfrm>
              <a:off x="8926423" y="5862914"/>
              <a:ext cx="1477106" cy="5578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3000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5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giây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3594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600" decel="100000"/>
                                        <p:tgtEl>
                                          <p:spTgt spid="8"/>
                                        </p:tgtEl>
                                      </p:cBhvr>
                                    </p:animEffect>
                                    <p:anim calcmode="lin" valueType="num">
                                      <p:cBhvr>
                                        <p:cTn id="19" dur="1600" decel="100000" fill="hold"/>
                                        <p:tgtEl>
                                          <p:spTgt spid="8"/>
                                        </p:tgtEl>
                                        <p:attrNameLst>
                                          <p:attrName>style.rotation</p:attrName>
                                        </p:attrNameLst>
                                      </p:cBhvr>
                                      <p:tavLst>
                                        <p:tav tm="0">
                                          <p:val>
                                            <p:fltVal val="-90"/>
                                          </p:val>
                                        </p:tav>
                                        <p:tav tm="100000">
                                          <p:val>
                                            <p:fltVal val="0"/>
                                          </p:val>
                                        </p:tav>
                                      </p:tavLst>
                                    </p:anim>
                                    <p:anim calcmode="lin" valueType="num">
                                      <p:cBhvr>
                                        <p:cTn id="20" dur="1600" decel="100000" fill="hold"/>
                                        <p:tgtEl>
                                          <p:spTgt spid="8"/>
                                        </p:tgtEl>
                                        <p:attrNameLst>
                                          <p:attrName>ppt_x</p:attrName>
                                        </p:attrNameLst>
                                      </p:cBhvr>
                                      <p:tavLst>
                                        <p:tav tm="0">
                                          <p:val>
                                            <p:strVal val="#ppt_x+0.4"/>
                                          </p:val>
                                        </p:tav>
                                        <p:tav tm="100000">
                                          <p:val>
                                            <p:strVal val="#ppt_x-0.05"/>
                                          </p:val>
                                        </p:tav>
                                      </p:tavLst>
                                    </p:anim>
                                    <p:anim calcmode="lin" valueType="num">
                                      <p:cBhvr>
                                        <p:cTn id="21" dur="1600" decel="100000" fill="hold"/>
                                        <p:tgtEl>
                                          <p:spTgt spid="8"/>
                                        </p:tgtEl>
                                        <p:attrNameLst>
                                          <p:attrName>ppt_y</p:attrName>
                                        </p:attrNameLst>
                                      </p:cBhvr>
                                      <p:tavLst>
                                        <p:tav tm="0">
                                          <p:val>
                                            <p:strVal val="#ppt_y-0.4"/>
                                          </p:val>
                                        </p:tav>
                                        <p:tav tm="100000">
                                          <p:val>
                                            <p:strVal val="#ppt_y+0.1"/>
                                          </p:val>
                                        </p:tav>
                                      </p:tavLst>
                                    </p:anim>
                                    <p:anim calcmode="lin" valueType="num">
                                      <p:cBhvr>
                                        <p:cTn id="22" dur="400" accel="100000" fill="hold">
                                          <p:stCondLst>
                                            <p:cond delay="1600"/>
                                          </p:stCondLst>
                                        </p:cTn>
                                        <p:tgtEl>
                                          <p:spTgt spid="8"/>
                                        </p:tgtEl>
                                        <p:attrNameLst>
                                          <p:attrName>ppt_x</p:attrName>
                                        </p:attrNameLst>
                                      </p:cBhvr>
                                      <p:tavLst>
                                        <p:tav tm="0">
                                          <p:val>
                                            <p:strVal val="#ppt_x-0.05"/>
                                          </p:val>
                                        </p:tav>
                                        <p:tav tm="100000">
                                          <p:val>
                                            <p:strVal val="#ppt_x"/>
                                          </p:val>
                                        </p:tav>
                                      </p:tavLst>
                                    </p:anim>
                                    <p:anim calcmode="lin" valueType="num">
                                      <p:cBhvr>
                                        <p:cTn id="23" dur="400" accel="100000" fill="hold">
                                          <p:stCondLst>
                                            <p:cond delay="1600"/>
                                          </p:stCondLst>
                                        </p:cTn>
                                        <p:tgtEl>
                                          <p:spTgt spid="8"/>
                                        </p:tgtEl>
                                        <p:attrNameLst>
                                          <p:attrName>ppt_y</p:attrName>
                                        </p:attrNameLst>
                                      </p:cBhvr>
                                      <p:tavLst>
                                        <p:tav tm="0">
                                          <p:val>
                                            <p:strVal val="#ppt_y+0.1"/>
                                          </p:val>
                                        </p:tav>
                                        <p:tav tm="100000">
                                          <p:val>
                                            <p:strVal val="#ppt_y"/>
                                          </p:val>
                                        </p:tav>
                                      </p:tavLst>
                                    </p:anim>
                                  </p:childTnLst>
                                </p:cTn>
                              </p:par>
                              <p:par>
                                <p:cTn id="24" presetID="3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600" decel="100000"/>
                                        <p:tgtEl>
                                          <p:spTgt spid="10"/>
                                        </p:tgtEl>
                                      </p:cBhvr>
                                    </p:animEffect>
                                    <p:anim calcmode="lin" valueType="num">
                                      <p:cBhvr>
                                        <p:cTn id="27" dur="1600" decel="100000" fill="hold"/>
                                        <p:tgtEl>
                                          <p:spTgt spid="10"/>
                                        </p:tgtEl>
                                        <p:attrNameLst>
                                          <p:attrName>style.rotation</p:attrName>
                                        </p:attrNameLst>
                                      </p:cBhvr>
                                      <p:tavLst>
                                        <p:tav tm="0">
                                          <p:val>
                                            <p:fltVal val="-90"/>
                                          </p:val>
                                        </p:tav>
                                        <p:tav tm="100000">
                                          <p:val>
                                            <p:fltVal val="0"/>
                                          </p:val>
                                        </p:tav>
                                      </p:tavLst>
                                    </p:anim>
                                    <p:anim calcmode="lin" valueType="num">
                                      <p:cBhvr>
                                        <p:cTn id="28" dur="1600" decel="100000" fill="hold"/>
                                        <p:tgtEl>
                                          <p:spTgt spid="10"/>
                                        </p:tgtEl>
                                        <p:attrNameLst>
                                          <p:attrName>ppt_x</p:attrName>
                                        </p:attrNameLst>
                                      </p:cBhvr>
                                      <p:tavLst>
                                        <p:tav tm="0">
                                          <p:val>
                                            <p:strVal val="#ppt_x+0.4"/>
                                          </p:val>
                                        </p:tav>
                                        <p:tav tm="100000">
                                          <p:val>
                                            <p:strVal val="#ppt_x-0.05"/>
                                          </p:val>
                                        </p:tav>
                                      </p:tavLst>
                                    </p:anim>
                                    <p:anim calcmode="lin" valueType="num">
                                      <p:cBhvr>
                                        <p:cTn id="29" dur="1600" decel="100000" fill="hold"/>
                                        <p:tgtEl>
                                          <p:spTgt spid="10"/>
                                        </p:tgtEl>
                                        <p:attrNameLst>
                                          <p:attrName>ppt_y</p:attrName>
                                        </p:attrNameLst>
                                      </p:cBhvr>
                                      <p:tavLst>
                                        <p:tav tm="0">
                                          <p:val>
                                            <p:strVal val="#ppt_y-0.4"/>
                                          </p:val>
                                        </p:tav>
                                        <p:tav tm="100000">
                                          <p:val>
                                            <p:strVal val="#ppt_y+0.1"/>
                                          </p:val>
                                        </p:tav>
                                      </p:tavLst>
                                    </p:anim>
                                    <p:anim calcmode="lin" valueType="num">
                                      <p:cBhvr>
                                        <p:cTn id="30" dur="400" accel="100000" fill="hold">
                                          <p:stCondLst>
                                            <p:cond delay="1600"/>
                                          </p:stCondLst>
                                        </p:cTn>
                                        <p:tgtEl>
                                          <p:spTgt spid="10"/>
                                        </p:tgtEl>
                                        <p:attrNameLst>
                                          <p:attrName>ppt_x</p:attrName>
                                        </p:attrNameLst>
                                      </p:cBhvr>
                                      <p:tavLst>
                                        <p:tav tm="0">
                                          <p:val>
                                            <p:strVal val="#ppt_x-0.05"/>
                                          </p:val>
                                        </p:tav>
                                        <p:tav tm="100000">
                                          <p:val>
                                            <p:strVal val="#ppt_x"/>
                                          </p:val>
                                        </p:tav>
                                      </p:tavLst>
                                    </p:anim>
                                    <p:anim calcmode="lin" valueType="num">
                                      <p:cBhvr>
                                        <p:cTn id="31" dur="400" accel="100000" fill="hold">
                                          <p:stCondLst>
                                            <p:cond delay="16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p:tgtEl>
                                          <p:spTgt spid="2"/>
                                        </p:tgtEl>
                                        <p:attrNameLst>
                                          <p:attrName>ppt_y</p:attrName>
                                        </p:attrNameLst>
                                      </p:cBhvr>
                                      <p:tavLst>
                                        <p:tav tm="0">
                                          <p:val>
                                            <p:strVal val="#ppt_y+#ppt_h*1.125000"/>
                                          </p:val>
                                        </p:tav>
                                        <p:tav tm="100000">
                                          <p:val>
                                            <p:strVal val="#ppt_y"/>
                                          </p:val>
                                        </p:tav>
                                      </p:tavLst>
                                    </p:anim>
                                    <p:animEffect transition="in" filter="wipe(up)">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p:tgtEl>
                                          <p:spTgt spid="4"/>
                                        </p:tgtEl>
                                        <p:attrNameLst>
                                          <p:attrName>ppt_y</p:attrName>
                                        </p:attrNameLst>
                                      </p:cBhvr>
                                      <p:tavLst>
                                        <p:tav tm="0">
                                          <p:val>
                                            <p:strVal val="#ppt_y+#ppt_h*1.125000"/>
                                          </p:val>
                                        </p:tav>
                                        <p:tav tm="100000">
                                          <p:val>
                                            <p:strVal val="#ppt_y"/>
                                          </p:val>
                                        </p:tav>
                                      </p:tavLst>
                                    </p:anim>
                                    <p:animEffect transition="in" filter="wipe(up)">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238A3-9FA2-C44A-B16E-440DC6AE5847}"/>
              </a:ext>
            </a:extLst>
          </p:cNvPr>
          <p:cNvSpPr>
            <a:spLocks noGrp="1"/>
          </p:cNvSpPr>
          <p:nvPr>
            <p:ph idx="1"/>
          </p:nvPr>
        </p:nvSpPr>
        <p:spPr>
          <a:xfrm>
            <a:off x="308811" y="309646"/>
            <a:ext cx="11650578" cy="6331786"/>
          </a:xfrm>
        </p:spPr>
        <p:txBody>
          <a:bodyPr>
            <a:normAutofit/>
          </a:bodyPr>
          <a:lstStyle/>
          <a:p>
            <a:pPr marL="0" indent="0">
              <a:lnSpc>
                <a:spcPct val="100000"/>
              </a:lnSpc>
              <a:spcBef>
                <a:spcPts val="1200"/>
              </a:spcBef>
              <a:spcAft>
                <a:spcPts val="1200"/>
              </a:spcAft>
              <a:buNone/>
            </a:pPr>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p>
          <a:p>
            <a:pPr marL="0" indent="0">
              <a:lnSpc>
                <a:spcPct val="100000"/>
              </a:lnSpc>
              <a:spcBef>
                <a:spcPts val="600"/>
              </a:spcBef>
              <a:spcAft>
                <a:spcPts val="600"/>
              </a:spcAft>
              <a:buNone/>
            </a:pPr>
            <a:endParaRPr lang="en-US"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5A6529B-A343-BD44-AF04-A354B8470882}"/>
              </a:ext>
            </a:extLst>
          </p:cNvPr>
          <p:cNvSpPr/>
          <p:nvPr/>
        </p:nvSpPr>
        <p:spPr>
          <a:xfrm>
            <a:off x="308811" y="1555359"/>
            <a:ext cx="11245880" cy="1133580"/>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Khi vặn cho dây đàn ghita </a:t>
            </a:r>
            <a:r>
              <a:rPr kumimoji="0" lang="vi-VN" sz="24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căng nhiều</a:t>
            </a: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thì </a:t>
            </a:r>
            <a:r>
              <a:rPr kumimoji="0" lang="vi-VN" sz="24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âm</a:t>
            </a: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phát ra nghe </a:t>
            </a:r>
            <a:r>
              <a:rPr kumimoji="0" lang="vi-VN" sz="24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cao hơn</a:t>
            </a: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itchFamily="2" charset="2"/>
              </a:rPr>
              <a:t></a:t>
            </a: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4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tần số lớn</a:t>
            </a: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hơn </a:t>
            </a:r>
          </a:p>
          <a:p>
            <a:pPr marL="342900" marR="0" lvl="0" indent="-342900" algn="l" defTabSz="914400" rtl="0" eaLnBrk="1" fontAlgn="auto" latinLnBrk="0" hangingPunct="1">
              <a:lnSpc>
                <a:spcPct val="15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Khi vặn cho dây đàn ghita </a:t>
            </a:r>
            <a:r>
              <a:rPr kumimoji="0" lang="vi-VN" sz="24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căng ít</a:t>
            </a: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thì </a:t>
            </a:r>
            <a:r>
              <a:rPr kumimoji="0" lang="vi-VN" sz="24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âm</a:t>
            </a: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phát ra nghe </a:t>
            </a:r>
            <a:r>
              <a:rPr kumimoji="0" lang="vi-VN" sz="24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thấp hơn</a:t>
            </a: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itchFamily="2" charset="2"/>
              </a:rPr>
              <a:t></a:t>
            </a: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4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tần số nhỏ</a:t>
            </a: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hơn</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7D5EDA9D-CA42-3043-8686-703FB95FEB28}"/>
              </a:ext>
            </a:extLst>
          </p:cNvPr>
          <p:cNvPicPr>
            <a:picLocks noChangeAspect="1"/>
          </p:cNvPicPr>
          <p:nvPr/>
        </p:nvPicPr>
        <p:blipFill>
          <a:blip r:embed="rId2"/>
          <a:stretch>
            <a:fillRect/>
          </a:stretch>
        </p:blipFill>
        <p:spPr>
          <a:xfrm>
            <a:off x="6611020" y="3056841"/>
            <a:ext cx="4762500" cy="31623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04816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238A3-9FA2-C44A-B16E-440DC6AE5847}"/>
              </a:ext>
            </a:extLst>
          </p:cNvPr>
          <p:cNvSpPr>
            <a:spLocks noGrp="1"/>
          </p:cNvSpPr>
          <p:nvPr>
            <p:ph idx="1"/>
          </p:nvPr>
        </p:nvSpPr>
        <p:spPr>
          <a:xfrm>
            <a:off x="308811" y="309646"/>
            <a:ext cx="11650578" cy="6331786"/>
          </a:xfrm>
        </p:spPr>
        <p:txBody>
          <a:bodyPr>
            <a:normAutofit/>
          </a:bodyPr>
          <a:lstStyle/>
          <a:p>
            <a:pPr marL="0" indent="0">
              <a:lnSpc>
                <a:spcPct val="100000"/>
              </a:lnSpc>
              <a:spcBef>
                <a:spcPts val="1200"/>
              </a:spcBef>
              <a:spcAft>
                <a:spcPts val="1200"/>
              </a:spcAft>
              <a:buNone/>
            </a:pPr>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a:t>
            </a:r>
          </a:p>
          <a:p>
            <a:pPr marL="0" indent="0">
              <a:lnSpc>
                <a:spcPct val="100000"/>
              </a:lnSpc>
              <a:spcBef>
                <a:spcPts val="600"/>
              </a:spcBef>
              <a:spcAft>
                <a:spcPts val="600"/>
              </a:spcAft>
              <a:buNone/>
            </a:pPr>
            <a:endParaRPr lang="en-US"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7A72A283-6314-DC40-B4F5-93D41F76E48B}"/>
              </a:ext>
            </a:extLst>
          </p:cNvPr>
          <p:cNvSpPr/>
          <p:nvPr/>
        </p:nvSpPr>
        <p:spPr>
          <a:xfrm>
            <a:off x="308811" y="1004648"/>
            <a:ext cx="3177473" cy="949299"/>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Âm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trầm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giọng</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nam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342900" marR="0" lvl="0" indent="-342900" algn="l" defTabSz="914400" rtl="0" eaLnBrk="1" fontAlgn="auto" latinLnBrk="0" hangingPunct="1">
              <a:lnSpc>
                <a:spcPct val="15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Âm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bổng</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giọng</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nữ</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39679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XÃ¢y dá»±ng káº¿ hoáº¡ch Äá»i nhÃ³m">
            <a:extLst>
              <a:ext uri="{FF2B5EF4-FFF2-40B4-BE49-F238E27FC236}">
                <a16:creationId xmlns:a16="http://schemas.microsoft.com/office/drawing/2014/main" id="{EB3DE6F0-5BA9-40E7-A151-ADAB564A31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 t="-350" r="2569" b="5945"/>
          <a:stretch/>
        </p:blipFill>
        <p:spPr bwMode="auto">
          <a:xfrm>
            <a:off x="396607" y="165251"/>
            <a:ext cx="11438672" cy="637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a:extLst>
              <a:ext uri="{FF2B5EF4-FFF2-40B4-BE49-F238E27FC236}">
                <a16:creationId xmlns:a16="http://schemas.microsoft.com/office/drawing/2014/main" id="{B2E7B9DC-755C-4131-9027-F47B49DA7B1F}"/>
              </a:ext>
            </a:extLst>
          </p:cNvPr>
          <p:cNvSpPr txBox="1">
            <a:spLocks noChangeArrowheads="1"/>
          </p:cNvSpPr>
          <p:nvPr/>
        </p:nvSpPr>
        <p:spPr bwMode="auto">
          <a:xfrm>
            <a:off x="3635564" y="2816223"/>
            <a:ext cx="57287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sng"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TIẾT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LUYỆN TẬP- VẬN DỤNG</a:t>
            </a:r>
          </a:p>
        </p:txBody>
      </p:sp>
    </p:spTree>
    <p:extLst>
      <p:ext uri="{BB962C8B-B14F-4D97-AF65-F5344CB8AC3E}">
        <p14:creationId xmlns:p14="http://schemas.microsoft.com/office/powerpoint/2010/main" val="162968694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73CBECB-EF70-4F76-9AC3-7A1D918A6E7E}"/>
              </a:ext>
            </a:extLst>
          </p:cNvPr>
          <p:cNvSpPr/>
          <p:nvPr/>
        </p:nvSpPr>
        <p:spPr>
          <a:xfrm>
            <a:off x="1143000" y="381000"/>
            <a:ext cx="9677400" cy="5791200"/>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7C7113AF-9C5F-48DE-82FB-ADC0F13F9715}"/>
              </a:ext>
            </a:extLst>
          </p:cNvPr>
          <p:cNvSpPr txBox="1"/>
          <p:nvPr/>
        </p:nvSpPr>
        <p:spPr>
          <a:xfrm>
            <a:off x="3962400" y="2209800"/>
            <a:ext cx="520576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Trò</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 </a:t>
            </a: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chơi</a:t>
            </a: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1037961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66094" y="362594"/>
            <a:ext cx="4683247" cy="751367"/>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733" b="0" i="0" u="none" strike="noStrike" kern="0" cap="none" spc="0" normalizeH="0" baseline="0" noProof="0">
                <a:ln>
                  <a:noFill/>
                </a:ln>
                <a:solidFill>
                  <a:srgbClr val="00518E"/>
                </a:solidFill>
                <a:effectLst/>
                <a:uLnTx/>
                <a:uFillTx/>
                <a:latin typeface="Arial"/>
                <a:ea typeface="+mn-ea"/>
                <a:cs typeface="+mn-cs"/>
                <a:sym typeface="Aria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III</a:t>
              </a:r>
              <a:endPar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p:cNvSpPr txBox="1"/>
            <p:nvPr/>
          </p:nvSpPr>
          <p:spPr>
            <a:xfrm>
              <a:off x="1786270" y="715523"/>
              <a:ext cx="2598033"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LUYỆN TẬP</a:t>
              </a:r>
            </a:p>
          </p:txBody>
        </p:sp>
      </p:grpSp>
      <p:grpSp>
        <p:nvGrpSpPr>
          <p:cNvPr id="9" name="Group 8"/>
          <p:cNvGrpSpPr/>
          <p:nvPr/>
        </p:nvGrpSpPr>
        <p:grpSpPr>
          <a:xfrm>
            <a:off x="559140" y="1342627"/>
            <a:ext cx="10850436" cy="1410165"/>
            <a:chOff x="1342678" y="1267153"/>
            <a:chExt cx="6618070" cy="773413"/>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vi-VN" altLang="vi-VN"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Rectangle 7"/>
            <p:cNvSpPr/>
            <p:nvPr/>
          </p:nvSpPr>
          <p:spPr>
            <a:xfrm>
              <a:off x="1478867" y="1313206"/>
              <a:ext cx="6188597" cy="727360"/>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đây</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tần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1767176" y="4799447"/>
            <a:ext cx="3218122" cy="1431852"/>
            <a:chOff x="1414130" y="2232837"/>
            <a:chExt cx="2413591" cy="1073889"/>
          </a:xfrm>
          <a:solidFill>
            <a:srgbClr val="DAEF88"/>
          </a:solidFill>
        </p:grpSpPr>
        <p:sp>
          <p:nvSpPr>
            <p:cNvPr id="10" name="Rounded Rectangle 9"/>
            <p:cNvSpPr/>
            <p:nvPr/>
          </p:nvSpPr>
          <p:spPr>
            <a:xfrm>
              <a:off x="1414130"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p:cNvSpPr/>
            <p:nvPr/>
          </p:nvSpPr>
          <p:spPr>
            <a:xfrm>
              <a:off x="2114403" y="2547869"/>
              <a:ext cx="934390" cy="438581"/>
            </a:xfrm>
            <a:prstGeom prst="rect">
              <a:avLst/>
            </a:prstGeom>
            <a:grpFill/>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B. Hz.</a:t>
              </a:r>
              <a:endParaRPr kumimoji="0" lang="en-US" sz="3200" b="0" i="0" u="none" strike="noStrike" kern="0" cap="none" spc="0" normalizeH="0" baseline="0" noProof="0" dirty="0">
                <a:ln>
                  <a:noFill/>
                </a:ln>
                <a:solidFill>
                  <a:schemeClr val="bg1"/>
                </a:solidFill>
                <a:effectLst/>
                <a:uLnTx/>
                <a:uFillTx/>
                <a:latin typeface="Arial"/>
                <a:ea typeface="+mn-ea"/>
                <a:cs typeface="Arial"/>
                <a:sym typeface="Arial"/>
              </a:endParaRPr>
            </a:p>
          </p:txBody>
        </p:sp>
      </p:grpSp>
      <p:grpSp>
        <p:nvGrpSpPr>
          <p:cNvPr id="20" name="Group 19"/>
          <p:cNvGrpSpPr/>
          <p:nvPr/>
        </p:nvGrpSpPr>
        <p:grpSpPr>
          <a:xfrm>
            <a:off x="6591799" y="3011174"/>
            <a:ext cx="3218121" cy="1431852"/>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5" name="Rectangle 14"/>
            <p:cNvSpPr/>
            <p:nvPr/>
          </p:nvSpPr>
          <p:spPr>
            <a:xfrm>
              <a:off x="2017413" y="3940322"/>
              <a:ext cx="1268493" cy="438581"/>
            </a:xfrm>
            <a:prstGeom prst="rect">
              <a:avLst/>
            </a:prstGeom>
            <a:grp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mm.</a:t>
              </a:r>
              <a:endParaRPr kumimoji="0" lang="en-US" sz="32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grpSp>
        <p:nvGrpSpPr>
          <p:cNvPr id="21" name="Group 20"/>
          <p:cNvGrpSpPr/>
          <p:nvPr/>
        </p:nvGrpSpPr>
        <p:grpSpPr>
          <a:xfrm>
            <a:off x="1767176" y="3097264"/>
            <a:ext cx="3218121" cy="1431852"/>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 m/s.</a:t>
              </a:r>
              <a:endParaRPr kumimoji="0" lang="en-US" sz="32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6" name="Rectangle 15"/>
            <p:cNvSpPr/>
            <p:nvPr/>
          </p:nvSpPr>
          <p:spPr>
            <a:xfrm>
              <a:off x="5333753" y="2436123"/>
              <a:ext cx="215444" cy="438581"/>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3200" b="0" i="0" u="none" strike="noStrike" kern="0" cap="none" spc="0" normalizeH="0" baseline="0" noProof="0" dirty="0">
                <a:ln>
                  <a:noFill/>
                </a:ln>
                <a:solidFill>
                  <a:srgbClr val="FFFFFF"/>
                </a:solidFill>
                <a:effectLst/>
                <a:uLnTx/>
                <a:uFillTx/>
                <a:latin typeface="Arial"/>
                <a:ea typeface="+mn-ea"/>
                <a:cs typeface="Arial"/>
                <a:sym typeface="Arial"/>
              </a:endParaRPr>
            </a:p>
          </p:txBody>
        </p:sp>
      </p:grpSp>
      <p:grpSp>
        <p:nvGrpSpPr>
          <p:cNvPr id="22" name="Group 21"/>
          <p:cNvGrpSpPr/>
          <p:nvPr/>
        </p:nvGrpSpPr>
        <p:grpSpPr>
          <a:xfrm>
            <a:off x="6591799" y="4785463"/>
            <a:ext cx="3218121" cy="1431852"/>
            <a:chOff x="4943848" y="3589097"/>
            <a:chExt cx="2413591" cy="107388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17"/>
            <p:cNvSpPr/>
            <p:nvPr/>
          </p:nvSpPr>
          <p:spPr>
            <a:xfrm>
              <a:off x="5740300" y="3877345"/>
              <a:ext cx="899525" cy="438581"/>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 kg</a:t>
              </a:r>
              <a:endParaRPr kumimoji="0" lang="en-US" sz="32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spTree>
    <p:extLst>
      <p:ext uri="{BB962C8B-B14F-4D97-AF65-F5344CB8AC3E}">
        <p14:creationId xmlns:p14="http://schemas.microsoft.com/office/powerpoint/2010/main" val="3774452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66094" y="362594"/>
            <a:ext cx="4683247" cy="751367"/>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733" b="0" i="0" u="none" strike="noStrike" kern="0" cap="none" spc="0" normalizeH="0" baseline="0" noProof="0">
                <a:ln>
                  <a:noFill/>
                </a:ln>
                <a:solidFill>
                  <a:srgbClr val="00518E"/>
                </a:solidFill>
                <a:effectLst/>
                <a:uLnTx/>
                <a:uFillTx/>
                <a:latin typeface="Arial"/>
                <a:ea typeface="+mn-ea"/>
                <a:cs typeface="+mn-cs"/>
                <a:sym typeface="Aria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III</a:t>
              </a:r>
              <a:endPar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p:cNvSpPr txBox="1"/>
            <p:nvPr/>
          </p:nvSpPr>
          <p:spPr>
            <a:xfrm>
              <a:off x="1786270" y="715523"/>
              <a:ext cx="2598033"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LUYỆN TẬP</a:t>
              </a:r>
            </a:p>
          </p:txBody>
        </p:sp>
      </p:grpSp>
      <p:grpSp>
        <p:nvGrpSpPr>
          <p:cNvPr id="9" name="Group 8"/>
          <p:cNvGrpSpPr/>
          <p:nvPr/>
        </p:nvGrpSpPr>
        <p:grpSpPr>
          <a:xfrm>
            <a:off x="559140" y="1342627"/>
            <a:ext cx="10850436" cy="1941978"/>
            <a:chOff x="1342678" y="1267153"/>
            <a:chExt cx="6618070" cy="1065089"/>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vi-VN" altLang="vi-VN" sz="3733"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Rectangle 7"/>
            <p:cNvSpPr/>
            <p:nvPr/>
          </p:nvSpPr>
          <p:spPr>
            <a:xfrm>
              <a:off x="1478867" y="1313206"/>
              <a:ext cx="6188597" cy="1019036"/>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2</a:t>
              </a:r>
              <a:r>
                <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Biên</a:t>
              </a: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 dao động của âm thay đổi thì đại lượng nào sau đây thay đổi?</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6591799" y="3028823"/>
            <a:ext cx="3218122" cy="1431852"/>
            <a:chOff x="1414130" y="2232837"/>
            <a:chExt cx="2413591" cy="1073889"/>
          </a:xfrm>
        </p:grpSpPr>
        <p:sp>
          <p:nvSpPr>
            <p:cNvPr id="10" name="Rounded Rectangle 9"/>
            <p:cNvSpPr/>
            <p:nvPr/>
          </p:nvSpPr>
          <p:spPr>
            <a:xfrm>
              <a:off x="1414130" y="2232837"/>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p:cNvSpPr/>
            <p:nvPr/>
          </p:nvSpPr>
          <p:spPr>
            <a:xfrm>
              <a:off x="1702923" y="2510467"/>
              <a:ext cx="1961113" cy="39241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Độ</a:t>
              </a: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to của âm</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grpSp>
        <p:nvGrpSpPr>
          <p:cNvPr id="20" name="Group 19"/>
          <p:cNvGrpSpPr/>
          <p:nvPr/>
        </p:nvGrpSpPr>
        <p:grpSpPr>
          <a:xfrm>
            <a:off x="1767175" y="4894391"/>
            <a:ext cx="3218121" cy="1491121"/>
            <a:chOff x="1325381" y="3670794"/>
            <a:chExt cx="2413591" cy="1118341"/>
          </a:xfrm>
        </p:grpSpPr>
        <p:sp>
          <p:nvSpPr>
            <p:cNvPr id="11" name="Rounded Rectangle 10"/>
            <p:cNvSpPr/>
            <p:nvPr/>
          </p:nvSpPr>
          <p:spPr>
            <a:xfrm>
              <a:off x="1325381" y="3670794"/>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1325381" y="3750389"/>
              <a:ext cx="2317898" cy="1038746"/>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Tần</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âm</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srgbClr val="C00000"/>
                </a:solidFill>
                <a:effectLst/>
                <a:uLnTx/>
                <a:uFillTx/>
                <a:latin typeface="Arial"/>
                <a:ea typeface="+mn-ea"/>
                <a:cs typeface="Arial"/>
                <a:sym typeface="Arial"/>
              </a:endParaRPr>
            </a:p>
          </p:txBody>
        </p:sp>
      </p:grpSp>
      <p:grpSp>
        <p:nvGrpSpPr>
          <p:cNvPr id="21" name="Group 20"/>
          <p:cNvGrpSpPr/>
          <p:nvPr/>
        </p:nvGrpSpPr>
        <p:grpSpPr>
          <a:xfrm>
            <a:off x="1767176" y="3097264"/>
            <a:ext cx="3218121" cy="1431852"/>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Vận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tốc</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truyền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âm</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6" name="Rectangle 15"/>
            <p:cNvSpPr/>
            <p:nvPr/>
          </p:nvSpPr>
          <p:spPr>
            <a:xfrm>
              <a:off x="5333753" y="2436123"/>
              <a:ext cx="228669" cy="500090"/>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733"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3733" b="0" i="0" u="none" strike="noStrike" kern="0" cap="none" spc="0" normalizeH="0" baseline="0" noProof="0" dirty="0">
                <a:ln>
                  <a:noFill/>
                </a:ln>
                <a:solidFill>
                  <a:srgbClr val="FFFFFF"/>
                </a:solidFill>
                <a:effectLst/>
                <a:uLnTx/>
                <a:uFillTx/>
                <a:latin typeface="Arial"/>
                <a:ea typeface="+mn-ea"/>
                <a:cs typeface="Arial"/>
                <a:sym typeface="Arial"/>
              </a:endParaRPr>
            </a:p>
          </p:txBody>
        </p:sp>
      </p:grpSp>
      <p:grpSp>
        <p:nvGrpSpPr>
          <p:cNvPr id="22" name="Group 21"/>
          <p:cNvGrpSpPr/>
          <p:nvPr/>
        </p:nvGrpSpPr>
        <p:grpSpPr>
          <a:xfrm>
            <a:off x="6591799" y="4785463"/>
            <a:ext cx="3218121" cy="1431852"/>
            <a:chOff x="4943848" y="3589097"/>
            <a:chExt cx="2413591" cy="107388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17"/>
            <p:cNvSpPr/>
            <p:nvPr/>
          </p:nvSpPr>
          <p:spPr>
            <a:xfrm>
              <a:off x="5046855" y="3940322"/>
              <a:ext cx="2207576" cy="39241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 Độ</a:t>
              </a: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cao của âm</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spTree>
    <p:extLst>
      <p:ext uri="{BB962C8B-B14F-4D97-AF65-F5344CB8AC3E}">
        <p14:creationId xmlns:p14="http://schemas.microsoft.com/office/powerpoint/2010/main" val="503162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66094" y="362594"/>
            <a:ext cx="4683247" cy="751367"/>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733" b="0" i="0" u="none" strike="noStrike" kern="0" cap="none" spc="0" normalizeH="0" baseline="0" noProof="0">
                <a:ln>
                  <a:noFill/>
                </a:ln>
                <a:solidFill>
                  <a:srgbClr val="00518E"/>
                </a:solidFill>
                <a:effectLst/>
                <a:uLnTx/>
                <a:uFillTx/>
                <a:latin typeface="Arial"/>
                <a:ea typeface="+mn-ea"/>
                <a:cs typeface="+mn-cs"/>
                <a:sym typeface="Aria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III</a:t>
              </a:r>
              <a:endPar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p:cNvSpPr txBox="1"/>
            <p:nvPr/>
          </p:nvSpPr>
          <p:spPr>
            <a:xfrm>
              <a:off x="1786270" y="715523"/>
              <a:ext cx="2598033"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LUYỆN TẬP</a:t>
              </a:r>
            </a:p>
          </p:txBody>
        </p:sp>
      </p:grpSp>
      <p:grpSp>
        <p:nvGrpSpPr>
          <p:cNvPr id="9" name="Group 8"/>
          <p:cNvGrpSpPr/>
          <p:nvPr/>
        </p:nvGrpSpPr>
        <p:grpSpPr>
          <a:xfrm>
            <a:off x="670782" y="1113961"/>
            <a:ext cx="10850436" cy="2432409"/>
            <a:chOff x="1342678" y="1141740"/>
            <a:chExt cx="6618070" cy="1334069"/>
          </a:xfrm>
        </p:grpSpPr>
        <p:sp>
          <p:nvSpPr>
            <p:cNvPr id="6" name="Rounded Rectangle 5"/>
            <p:cNvSpPr/>
            <p:nvPr/>
          </p:nvSpPr>
          <p:spPr>
            <a:xfrm>
              <a:off x="1342678" y="1141740"/>
              <a:ext cx="6618070" cy="1060258"/>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vi-VN" altLang="vi-VN"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Rectangle 7"/>
            <p:cNvSpPr/>
            <p:nvPr/>
          </p:nvSpPr>
          <p:spPr>
            <a:xfrm>
              <a:off x="1478867" y="1146177"/>
              <a:ext cx="6188597" cy="1329632"/>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Tần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vỗ</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trùng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ruồi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350 Hz,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440Hz,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muỗi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600 Hz.</a:t>
              </a: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Âm do côn trùng nào phát ra có cao nhất?</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6699741" y="3184040"/>
            <a:ext cx="3891889" cy="1508566"/>
            <a:chOff x="1420293" y="2287676"/>
            <a:chExt cx="2413591" cy="1073889"/>
          </a:xfrm>
        </p:grpSpPr>
        <p:sp>
          <p:nvSpPr>
            <p:cNvPr id="10" name="Rounded Rectangle 9"/>
            <p:cNvSpPr/>
            <p:nvPr/>
          </p:nvSpPr>
          <p:spPr>
            <a:xfrm>
              <a:off x="1420293" y="2287676"/>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p:cNvSpPr/>
            <p:nvPr/>
          </p:nvSpPr>
          <p:spPr>
            <a:xfrm>
              <a:off x="2075735" y="2626768"/>
              <a:ext cx="1179000" cy="416278"/>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Muỗi.</a:t>
              </a:r>
              <a:endParaRPr kumimoji="0" lang="en-US" sz="32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grpSp>
        <p:nvGrpSpPr>
          <p:cNvPr id="20" name="Group 19"/>
          <p:cNvGrpSpPr/>
          <p:nvPr/>
        </p:nvGrpSpPr>
        <p:grpSpPr>
          <a:xfrm>
            <a:off x="1173965" y="4855170"/>
            <a:ext cx="4129555" cy="1573441"/>
            <a:chOff x="1325381" y="3670794"/>
            <a:chExt cx="2413591" cy="1073889"/>
          </a:xfrm>
        </p:grpSpPr>
        <p:sp>
          <p:nvSpPr>
            <p:cNvPr id="11" name="Rounded Rectangle 10"/>
            <p:cNvSpPr/>
            <p:nvPr/>
          </p:nvSpPr>
          <p:spPr>
            <a:xfrm>
              <a:off x="1325381" y="3670794"/>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1325381" y="4011530"/>
              <a:ext cx="2317898" cy="399115"/>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Ong.</a:t>
              </a:r>
              <a:endParaRPr kumimoji="0" lang="en-US" sz="3200" b="0" i="0" u="none" strike="noStrike" kern="0" cap="none" spc="0" normalizeH="0" baseline="0" noProof="0" dirty="0">
                <a:ln>
                  <a:noFill/>
                </a:ln>
                <a:solidFill>
                  <a:srgbClr val="C00000"/>
                </a:solidFill>
                <a:effectLst/>
                <a:uLnTx/>
                <a:uFillTx/>
                <a:latin typeface="Arial"/>
                <a:ea typeface="+mn-ea"/>
                <a:cs typeface="Arial"/>
                <a:sym typeface="Arial"/>
              </a:endParaRPr>
            </a:p>
          </p:txBody>
        </p:sp>
      </p:grpSp>
      <p:grpSp>
        <p:nvGrpSpPr>
          <p:cNvPr id="21" name="Group 20"/>
          <p:cNvGrpSpPr/>
          <p:nvPr/>
        </p:nvGrpSpPr>
        <p:grpSpPr>
          <a:xfrm>
            <a:off x="1151626" y="3144819"/>
            <a:ext cx="4129555" cy="1573441"/>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Ruồi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6" name="Rectangle 15"/>
            <p:cNvSpPr/>
            <p:nvPr/>
          </p:nvSpPr>
          <p:spPr>
            <a:xfrm>
              <a:off x="5333753" y="2436123"/>
              <a:ext cx="196056" cy="39911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3200" b="0" i="0" u="none" strike="noStrike" kern="0" cap="none" spc="0" normalizeH="0" baseline="0" noProof="0" dirty="0">
                <a:ln>
                  <a:noFill/>
                </a:ln>
                <a:solidFill>
                  <a:srgbClr val="FFFFFF"/>
                </a:solidFill>
                <a:effectLst/>
                <a:uLnTx/>
                <a:uFillTx/>
                <a:latin typeface="Arial"/>
                <a:ea typeface="+mn-ea"/>
                <a:cs typeface="Arial"/>
                <a:sym typeface="Arial"/>
              </a:endParaRPr>
            </a:p>
          </p:txBody>
        </p:sp>
      </p:grpSp>
      <p:grpSp>
        <p:nvGrpSpPr>
          <p:cNvPr id="22" name="Group 21"/>
          <p:cNvGrpSpPr/>
          <p:nvPr/>
        </p:nvGrpSpPr>
        <p:grpSpPr>
          <a:xfrm>
            <a:off x="6529464" y="4894392"/>
            <a:ext cx="4626215" cy="1579423"/>
            <a:chOff x="4822635" y="3589097"/>
            <a:chExt cx="2868991" cy="112432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17"/>
            <p:cNvSpPr/>
            <p:nvPr/>
          </p:nvSpPr>
          <p:spPr>
            <a:xfrm>
              <a:off x="4822635" y="3946597"/>
              <a:ext cx="2868991" cy="766829"/>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Chưa so sánh được.</a:t>
              </a:r>
              <a:endParaRPr kumimoji="0" lang="en-US" sz="3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spTree>
    <p:extLst>
      <p:ext uri="{BB962C8B-B14F-4D97-AF65-F5344CB8AC3E}">
        <p14:creationId xmlns:p14="http://schemas.microsoft.com/office/powerpoint/2010/main" val="2072738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AutoShape 4" descr="20%"/>
          <p:cNvSpPr>
            <a:spLocks noChangeArrowheads="1"/>
          </p:cNvSpPr>
          <p:nvPr/>
        </p:nvSpPr>
        <p:spPr bwMode="auto">
          <a:xfrm>
            <a:off x="325997" y="909424"/>
            <a:ext cx="8511482" cy="5876739"/>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1" i="0" u="none" strike="noStrike" kern="1200" cap="none" spc="0" normalizeH="0" baseline="0" noProof="0" dirty="0">
              <a:ln>
                <a:noFill/>
              </a:ln>
              <a:solidFill>
                <a:srgbClr val="000000"/>
              </a:solidFill>
              <a:effectLst/>
              <a:uLnTx/>
              <a:uFillTx/>
              <a:latin typeface="VNI-Swiss-Condense" pitchFamily="2" charset="0"/>
              <a:ea typeface="+mn-ea"/>
              <a:cs typeface="+mn-cs"/>
            </a:endParaRPr>
          </a:p>
        </p:txBody>
      </p:sp>
      <p:sp>
        <p:nvSpPr>
          <p:cNvPr id="6152" name="Rectangle 36"/>
          <p:cNvSpPr>
            <a:spLocks noChangeArrowheads="1"/>
          </p:cNvSpPr>
          <p:nvPr/>
        </p:nvSpPr>
        <p:spPr bwMode="auto">
          <a:xfrm>
            <a:off x="7467601" y="990600"/>
            <a:ext cx="546100"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6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513" y="1566615"/>
            <a:ext cx="3742490" cy="2096949"/>
          </a:xfrm>
          <a:prstGeom prst="rect">
            <a:avLst/>
          </a:prstGeom>
        </p:spPr>
      </p:pic>
      <p:sp>
        <p:nvSpPr>
          <p:cNvPr id="12" name="TextBox 11">
            <a:extLst>
              <a:ext uri="{FF2B5EF4-FFF2-40B4-BE49-F238E27FC236}">
                <a16:creationId xmlns:a16="http://schemas.microsoft.com/office/drawing/2014/main" id="{4A3CAABA-4028-4DD0-BD11-16C4861DC8CD}"/>
              </a:ext>
            </a:extLst>
          </p:cNvPr>
          <p:cNvSpPr txBox="1"/>
          <p:nvPr/>
        </p:nvSpPr>
        <p:spPr>
          <a:xfrm>
            <a:off x="618430" y="2562191"/>
            <a:ext cx="8058394" cy="1154103"/>
          </a:xfrm>
          <a:prstGeom prst="rect">
            <a:avLst/>
          </a:prstGeom>
          <a:noFill/>
        </p:spPr>
        <p:txBody>
          <a:bodyPr wrap="square" lIns="91440" tIns="45720" rIns="91440" bIns="4572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Kết</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quả</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Thước</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dao</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lên</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xuống</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phát</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ra </a:t>
            </a:r>
            <a:r>
              <a:rPr kumimoji="0" lang="en-US" sz="2267"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âm</a:t>
            </a: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1949760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66094" y="362594"/>
            <a:ext cx="4683247" cy="751367"/>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733" b="0" i="0" u="none" strike="noStrike" kern="0" cap="none" spc="0" normalizeH="0" baseline="0" noProof="0">
                <a:ln>
                  <a:noFill/>
                </a:ln>
                <a:solidFill>
                  <a:srgbClr val="00518E"/>
                </a:solidFill>
                <a:effectLst/>
                <a:uLnTx/>
                <a:uFillTx/>
                <a:latin typeface="Arial"/>
                <a:ea typeface="+mn-ea"/>
                <a:cs typeface="+mn-cs"/>
                <a:sym typeface="Aria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III</a:t>
              </a:r>
              <a:endPar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p:cNvSpPr txBox="1"/>
            <p:nvPr/>
          </p:nvSpPr>
          <p:spPr>
            <a:xfrm>
              <a:off x="1786270" y="715523"/>
              <a:ext cx="2598033"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LUYỆN TẬP</a:t>
              </a:r>
            </a:p>
          </p:txBody>
        </p:sp>
      </p:grpSp>
      <p:grpSp>
        <p:nvGrpSpPr>
          <p:cNvPr id="9" name="Group 8"/>
          <p:cNvGrpSpPr/>
          <p:nvPr/>
        </p:nvGrpSpPr>
        <p:grpSpPr>
          <a:xfrm>
            <a:off x="1636139" y="1574934"/>
            <a:ext cx="9053624" cy="992372"/>
            <a:chOff x="1154226" y="1181199"/>
            <a:chExt cx="5975498" cy="744279"/>
          </a:xfrm>
        </p:grpSpPr>
        <p:sp>
          <p:nvSpPr>
            <p:cNvPr id="6" name="Rounded Rectangle 5"/>
            <p:cNvSpPr/>
            <p:nvPr/>
          </p:nvSpPr>
          <p:spPr>
            <a:xfrm>
              <a:off x="1154226" y="118119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vi-VN" altLang="vi-VN" sz="3733"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Rectangle 7"/>
            <p:cNvSpPr/>
            <p:nvPr/>
          </p:nvSpPr>
          <p:spPr>
            <a:xfrm>
              <a:off x="1232185" y="1282786"/>
              <a:ext cx="5606557" cy="508841"/>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6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4.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phát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đây</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1262531" y="2828811"/>
            <a:ext cx="9919208" cy="849966"/>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p:cNvSpPr/>
            <p:nvPr/>
          </p:nvSpPr>
          <p:spPr>
            <a:xfrm>
              <a:off x="1523389" y="2187647"/>
              <a:ext cx="2369801" cy="424514"/>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Tần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a:t>
              </a: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càng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âm</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phát</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càng</a:t>
              </a: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to.</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Group 19"/>
          <p:cNvGrpSpPr/>
          <p:nvPr/>
        </p:nvGrpSpPr>
        <p:grpSpPr>
          <a:xfrm>
            <a:off x="1262530" y="3734903"/>
            <a:ext cx="9767680" cy="719597"/>
            <a:chOff x="1403497" y="3629246"/>
            <a:chExt cx="2413591" cy="1104240"/>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1484729" y="3777785"/>
              <a:ext cx="2179569" cy="95570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Tần</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giây</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1" name="Group 20"/>
          <p:cNvGrpSpPr/>
          <p:nvPr/>
        </p:nvGrpSpPr>
        <p:grpSpPr>
          <a:xfrm>
            <a:off x="1262530" y="4533418"/>
            <a:ext cx="9899120" cy="732103"/>
            <a:chOff x="4976379" y="2082947"/>
            <a:chExt cx="4826108" cy="756332"/>
          </a:xfrm>
        </p:grpSpPr>
        <p:sp>
          <p:nvSpPr>
            <p:cNvPr id="12" name="Rounded Rectangle 11"/>
            <p:cNvSpPr/>
            <p:nvPr/>
          </p:nvSpPr>
          <p:spPr>
            <a:xfrm>
              <a:off x="4976379" y="2082947"/>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ctangle 15"/>
            <p:cNvSpPr/>
            <p:nvPr/>
          </p:nvSpPr>
          <p:spPr>
            <a:xfrm>
              <a:off x="5052354" y="2190848"/>
              <a:ext cx="4750133" cy="604128"/>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Tần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càng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âm</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phát</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ra</a:t>
              </a: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càng trầm.</a:t>
              </a:r>
              <a:endParaRPr kumimoji="0" lang="en-US" sz="32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sp>
        <p:nvSpPr>
          <p:cNvPr id="17" name="Rectangle 16"/>
          <p:cNvSpPr/>
          <p:nvPr/>
        </p:nvSpPr>
        <p:spPr>
          <a:xfrm>
            <a:off x="11832142" y="1450291"/>
            <a:ext cx="2121093" cy="66678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733"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altLang="vi-VN" sz="3733"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thước</a:t>
            </a:r>
            <a:r>
              <a:rPr kumimoji="0" lang="en-US" altLang="vi-VN" sz="3733"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altLang="vi-VN" sz="3733"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đo</a:t>
            </a:r>
            <a:r>
              <a:rPr kumimoji="0" lang="en-US" altLang="vi-VN" sz="3733"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endParaRPr kumimoji="0" lang="en-US" sz="3733" b="0"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22" name="Group 21"/>
          <p:cNvGrpSpPr/>
          <p:nvPr/>
        </p:nvGrpSpPr>
        <p:grpSpPr>
          <a:xfrm>
            <a:off x="1286925" y="5364225"/>
            <a:ext cx="9743285" cy="951168"/>
            <a:chOff x="4943849" y="3629246"/>
            <a:chExt cx="2413591" cy="1073889"/>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17"/>
            <p:cNvSpPr/>
            <p:nvPr/>
          </p:nvSpPr>
          <p:spPr>
            <a:xfrm>
              <a:off x="4973001" y="3870827"/>
              <a:ext cx="2134202" cy="660223"/>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Tần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càng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âm</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phát</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càng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cao</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spTree>
    <p:extLst>
      <p:ext uri="{BB962C8B-B14F-4D97-AF65-F5344CB8AC3E}">
        <p14:creationId xmlns:p14="http://schemas.microsoft.com/office/powerpoint/2010/main" val="3986233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par>
                                <p:cTn id="8" presetID="6" presetClass="entr" presetSubtype="16"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6" presetClass="entr" presetSubtype="16" fill="hold" nodeType="withEffect">
                                  <p:stCondLst>
                                    <p:cond delay="300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6" presetClass="exit" presetSubtype="32" fill="hold" nodeType="withEffect">
                                  <p:stCondLst>
                                    <p:cond delay="0"/>
                                  </p:stCondLst>
                                  <p:childTnLst>
                                    <p:animEffect transition="out" filter="circle(out)">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54375" y="167527"/>
            <a:ext cx="4683247" cy="751367"/>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733" b="0" i="0" u="none" strike="noStrike" kern="0" cap="none" spc="0" normalizeH="0" baseline="0" noProof="0">
                <a:ln>
                  <a:noFill/>
                </a:ln>
                <a:solidFill>
                  <a:srgbClr val="00518E"/>
                </a:solidFill>
                <a:effectLst/>
                <a:uLnTx/>
                <a:uFillTx/>
                <a:latin typeface="Arial"/>
                <a:ea typeface="+mn-ea"/>
                <a:cs typeface="+mn-cs"/>
                <a:sym typeface="Aria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III</a:t>
              </a:r>
              <a:endPar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p:cNvSpPr txBox="1"/>
            <p:nvPr/>
          </p:nvSpPr>
          <p:spPr>
            <a:xfrm>
              <a:off x="1786270" y="715523"/>
              <a:ext cx="2598033"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LUYỆN TẬP</a:t>
              </a:r>
            </a:p>
          </p:txBody>
        </p:sp>
      </p:grpSp>
      <p:grpSp>
        <p:nvGrpSpPr>
          <p:cNvPr id="9" name="Group 8"/>
          <p:cNvGrpSpPr/>
          <p:nvPr/>
        </p:nvGrpSpPr>
        <p:grpSpPr>
          <a:xfrm>
            <a:off x="1569187" y="983557"/>
            <a:ext cx="9053624" cy="992372"/>
            <a:chOff x="1154226" y="1181199"/>
            <a:chExt cx="5975498" cy="744279"/>
          </a:xfrm>
        </p:grpSpPr>
        <p:sp>
          <p:nvSpPr>
            <p:cNvPr id="6" name="Rounded Rectangle 5"/>
            <p:cNvSpPr/>
            <p:nvPr/>
          </p:nvSpPr>
          <p:spPr>
            <a:xfrm>
              <a:off x="1154226" y="118119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vi-VN" altLang="vi-VN" sz="3733"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Rectangle 7"/>
            <p:cNvSpPr/>
            <p:nvPr/>
          </p:nvSpPr>
          <p:spPr>
            <a:xfrm>
              <a:off x="1985480" y="1282786"/>
              <a:ext cx="4099964" cy="516824"/>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5.</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1251946" y="2156479"/>
            <a:ext cx="9919208"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p:cNvSpPr/>
            <p:nvPr/>
          </p:nvSpPr>
          <p:spPr>
            <a:xfrm>
              <a:off x="1523389" y="2187647"/>
              <a:ext cx="2369801" cy="424514"/>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giây</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Group 19"/>
          <p:cNvGrpSpPr/>
          <p:nvPr/>
        </p:nvGrpSpPr>
        <p:grpSpPr>
          <a:xfrm>
            <a:off x="1212160" y="3224348"/>
            <a:ext cx="9767680"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1480630" y="3801987"/>
              <a:ext cx="2179569" cy="853863"/>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lệch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giây</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1" name="Group 20"/>
          <p:cNvGrpSpPr/>
          <p:nvPr/>
        </p:nvGrpSpPr>
        <p:grpSpPr>
          <a:xfrm>
            <a:off x="1212159" y="4437390"/>
            <a:ext cx="9915708" cy="1058389"/>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800"/>
                </a:spcAft>
                <a:buClrTx/>
                <a:buSzTx/>
                <a:buFontTx/>
                <a:buNone/>
                <a:tabLst>
                  <a:tab pos="1609725" algn="l"/>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giữa</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trí</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052354" y="2190848"/>
              <a:ext cx="4750133" cy="373897"/>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grpSp>
        <p:nvGrpSpPr>
          <p:cNvPr id="22" name="Group 21"/>
          <p:cNvGrpSpPr/>
          <p:nvPr/>
        </p:nvGrpSpPr>
        <p:grpSpPr>
          <a:xfrm>
            <a:off x="1212160" y="5621196"/>
            <a:ext cx="9904593" cy="1058389"/>
            <a:chOff x="4945323" y="3598822"/>
            <a:chExt cx="2453550" cy="1073889"/>
          </a:xfrm>
        </p:grpSpPr>
        <p:sp>
          <p:nvSpPr>
            <p:cNvPr id="13" name="Rounded Rectangle 12"/>
            <p:cNvSpPr/>
            <p:nvPr/>
          </p:nvSpPr>
          <p:spPr>
            <a:xfrm>
              <a:off x="4945323" y="3598822"/>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17"/>
            <p:cNvSpPr/>
            <p:nvPr/>
          </p:nvSpPr>
          <p:spPr>
            <a:xfrm>
              <a:off x="4968655" y="3878788"/>
              <a:ext cx="2430218" cy="459338"/>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lệch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bằng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913419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par>
                                <p:cTn id="8" presetID="6" presetClass="entr" presetSubtype="16"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6" presetClass="entr" presetSubtype="16" fill="hold" nodeType="withEffect">
                                  <p:stCondLst>
                                    <p:cond delay="300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42" presetClass="path" presetSubtype="0" accel="50000" decel="50000" fill="hold" nodeType="withEffect">
                                  <p:stCondLst>
                                    <p:cond delay="250"/>
                                  </p:stCondLst>
                                  <p:childTnLst>
                                    <p:animMotion origin="layout" path="M 0.00182 0.00324 L 0.00351 -0.34514 " pathEditMode="relative" rAng="0" ptsTypes="AA">
                                      <p:cBhvr>
                                        <p:cTn id="29" dur="1000" fill="hold"/>
                                        <p:tgtEl>
                                          <p:spTgt spid="22"/>
                                        </p:tgtEl>
                                        <p:attrNameLst>
                                          <p:attrName>ppt_x</p:attrName>
                                          <p:attrName>ppt_y</p:attrName>
                                        </p:attrNameLst>
                                      </p:cBhvr>
                                      <p:rCtr x="78" y="-17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54375" y="167527"/>
            <a:ext cx="4683247" cy="751367"/>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733" b="0" i="0" u="none" strike="noStrike" kern="0" cap="none" spc="0" normalizeH="0" baseline="0" noProof="0">
                <a:ln>
                  <a:noFill/>
                </a:ln>
                <a:solidFill>
                  <a:srgbClr val="00518E"/>
                </a:solidFill>
                <a:effectLst/>
                <a:uLnTx/>
                <a:uFillTx/>
                <a:latin typeface="Arial"/>
                <a:ea typeface="+mn-ea"/>
                <a:cs typeface="+mn-cs"/>
                <a:sym typeface="Aria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III</a:t>
              </a:r>
              <a:endPar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p:cNvSpPr txBox="1"/>
            <p:nvPr/>
          </p:nvSpPr>
          <p:spPr>
            <a:xfrm>
              <a:off x="1786270" y="715523"/>
              <a:ext cx="2598033"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LUYỆN TẬP</a:t>
              </a:r>
            </a:p>
          </p:txBody>
        </p:sp>
      </p:grpSp>
      <p:grpSp>
        <p:nvGrpSpPr>
          <p:cNvPr id="9" name="Group 8"/>
          <p:cNvGrpSpPr/>
          <p:nvPr/>
        </p:nvGrpSpPr>
        <p:grpSpPr>
          <a:xfrm>
            <a:off x="1569187" y="983557"/>
            <a:ext cx="9053624" cy="992372"/>
            <a:chOff x="1154226" y="1181199"/>
            <a:chExt cx="5975498" cy="744279"/>
          </a:xfrm>
        </p:grpSpPr>
        <p:sp>
          <p:nvSpPr>
            <p:cNvPr id="6" name="Rounded Rectangle 5"/>
            <p:cNvSpPr/>
            <p:nvPr/>
          </p:nvSpPr>
          <p:spPr>
            <a:xfrm>
              <a:off x="1154226" y="118119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vi-VN" altLang="vi-VN" sz="3733"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Rectangle 7"/>
            <p:cNvSpPr/>
            <p:nvPr/>
          </p:nvSpPr>
          <p:spPr>
            <a:xfrm>
              <a:off x="1442195" y="1282786"/>
              <a:ext cx="5186531" cy="467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6</a:t>
              </a: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Biên độ dao động của âm càng lớn khi </a:t>
              </a: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518388" y="2309777"/>
            <a:ext cx="7117997"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4" name="Rectangle 13"/>
            <p:cNvSpPr/>
            <p:nvPr/>
          </p:nvSpPr>
          <p:spPr>
            <a:xfrm>
              <a:off x="1523389" y="2187647"/>
              <a:ext cx="2369801" cy="36359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 vật dao động với tần số càng lớn.  </a:t>
              </a: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Group 19"/>
          <p:cNvGrpSpPr/>
          <p:nvPr/>
        </p:nvGrpSpPr>
        <p:grpSpPr>
          <a:xfrm>
            <a:off x="4718395" y="3425067"/>
            <a:ext cx="7009261"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1480630" y="3801987"/>
              <a:ext cx="2179569" cy="673957"/>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en-US" sz="3200" b="0" i="0"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 vật dao động càng nhanh.</a:t>
              </a:r>
              <a:endParaRPr kumimoji="0" lang="en-US" sz="3200" b="0"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1" name="Group 20"/>
          <p:cNvGrpSpPr/>
          <p:nvPr/>
        </p:nvGrpSpPr>
        <p:grpSpPr>
          <a:xfrm>
            <a:off x="518388" y="4585666"/>
            <a:ext cx="7115485" cy="1058389"/>
            <a:chOff x="4968292" y="2190848"/>
            <a:chExt cx="4834195" cy="756332"/>
          </a:xfrm>
        </p:grpSpPr>
        <p:sp>
          <p:nvSpPr>
            <p:cNvPr id="12" name="Rounded Rectangle 11"/>
            <p:cNvSpPr/>
            <p:nvPr/>
          </p:nvSpPr>
          <p:spPr>
            <a:xfrm>
              <a:off x="4968292" y="2190848"/>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800"/>
                </a:spcAft>
                <a:buClrTx/>
                <a:buSzTx/>
                <a:buFontTx/>
                <a:buNone/>
                <a:tabLst>
                  <a:tab pos="1609725" algn="l"/>
                </a:tabLst>
                <a:defRPr/>
              </a:pPr>
              <a:r>
                <a:rPr kumimoji="0" lang="vi-VN" sz="3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vật dao động càng chậm. 	</a:t>
              </a: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052354" y="2190848"/>
              <a:ext cx="4750133" cy="41788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sp>
        <p:nvSpPr>
          <p:cNvPr id="17" name="Rectangle 16"/>
          <p:cNvSpPr/>
          <p:nvPr/>
        </p:nvSpPr>
        <p:spPr>
          <a:xfrm>
            <a:off x="11832142" y="1450291"/>
            <a:ext cx="2121093" cy="66678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733"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altLang="vi-VN" sz="3733"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thước</a:t>
            </a:r>
            <a:r>
              <a:rPr kumimoji="0" lang="en-US" altLang="vi-VN" sz="3733"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altLang="vi-VN" sz="3733"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đo</a:t>
            </a:r>
            <a:r>
              <a:rPr kumimoji="0" lang="en-US" altLang="vi-VN" sz="3733"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endParaRPr kumimoji="0" lang="en-US" sz="3733" b="0"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22" name="Group 21"/>
          <p:cNvGrpSpPr/>
          <p:nvPr/>
        </p:nvGrpSpPr>
        <p:grpSpPr>
          <a:xfrm>
            <a:off x="4718395" y="5805145"/>
            <a:ext cx="7225462" cy="1297626"/>
            <a:chOff x="4945323" y="3598822"/>
            <a:chExt cx="2494268" cy="1316630"/>
          </a:xfrm>
        </p:grpSpPr>
        <p:sp>
          <p:nvSpPr>
            <p:cNvPr id="13" name="Rounded Rectangle 12"/>
            <p:cNvSpPr/>
            <p:nvPr/>
          </p:nvSpPr>
          <p:spPr>
            <a:xfrm>
              <a:off x="4945323" y="3598822"/>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17"/>
            <p:cNvSpPr/>
            <p:nvPr/>
          </p:nvSpPr>
          <p:spPr>
            <a:xfrm>
              <a:off x="5009373" y="3822458"/>
              <a:ext cx="2430218" cy="109299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 vật dao</a:t>
              </a:r>
              <a:r>
                <a:rPr kumimoji="0" lang="vi-VN" sz="3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a:t>
              </a: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càng mạnh. </a:t>
              </a: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5977936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42" presetClass="path" presetSubtype="0" accel="50000" decel="50000" fill="hold" nodeType="withEffect">
                                  <p:stCondLst>
                                    <p:cond delay="250"/>
                                  </p:stCondLst>
                                  <p:childTnLst>
                                    <p:animMotion origin="layout" path="M -3.33333E-6 -2.22222E-6 L -0.18333 -0.33264 " pathEditMode="relative" rAng="0" ptsTypes="AA">
                                      <p:cBhvr>
                                        <p:cTn id="42" dur="2000" fill="hold"/>
                                        <p:tgtEl>
                                          <p:spTgt spid="22"/>
                                        </p:tgtEl>
                                        <p:attrNameLst>
                                          <p:attrName>ppt_x</p:attrName>
                                          <p:attrName>ppt_y</p:attrName>
                                        </p:attrNameLst>
                                      </p:cBhvr>
                                      <p:rCtr x="-9167" y="-16644"/>
                                    </p:animMotion>
                                  </p:childTnLst>
                                </p:cTn>
                              </p:par>
                              <p:par>
                                <p:cTn id="43" presetID="6" presetClass="emph" presetSubtype="0" fill="hold" nodeType="withEffect">
                                  <p:stCondLst>
                                    <p:cond delay="250"/>
                                  </p:stCondLst>
                                  <p:childTnLst>
                                    <p:animScale>
                                      <p:cBhvr>
                                        <p:cTn id="44"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66094" y="362594"/>
            <a:ext cx="4683247" cy="751367"/>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733" b="0" i="0" u="none" strike="noStrike" kern="0" cap="none" spc="0" normalizeH="0" baseline="0" noProof="0">
                <a:ln>
                  <a:noFill/>
                </a:ln>
                <a:solidFill>
                  <a:srgbClr val="00518E"/>
                </a:solidFill>
                <a:effectLst/>
                <a:uLnTx/>
                <a:uFillTx/>
                <a:latin typeface="Arial"/>
                <a:ea typeface="+mn-ea"/>
                <a:cs typeface="+mn-cs"/>
                <a:sym typeface="Aria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III</a:t>
              </a:r>
              <a:endPar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p:cNvSpPr txBox="1"/>
            <p:nvPr/>
          </p:nvSpPr>
          <p:spPr>
            <a:xfrm>
              <a:off x="1786270" y="715523"/>
              <a:ext cx="2598033"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LUYỆN TẬP</a:t>
              </a:r>
            </a:p>
          </p:txBody>
        </p:sp>
      </p:grpSp>
      <p:grpSp>
        <p:nvGrpSpPr>
          <p:cNvPr id="9" name="Group 8"/>
          <p:cNvGrpSpPr/>
          <p:nvPr/>
        </p:nvGrpSpPr>
        <p:grpSpPr>
          <a:xfrm>
            <a:off x="620592" y="1227095"/>
            <a:ext cx="10850436" cy="1357045"/>
            <a:chOff x="1342678" y="1267153"/>
            <a:chExt cx="6618070" cy="744279"/>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vi-VN" altLang="vi-VN"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Rectangle 7"/>
            <p:cNvSpPr/>
            <p:nvPr/>
          </p:nvSpPr>
          <p:spPr>
            <a:xfrm>
              <a:off x="1478867" y="1313206"/>
              <a:ext cx="6188597" cy="379558"/>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1767176" y="4799447"/>
            <a:ext cx="3218122" cy="1431852"/>
            <a:chOff x="1414130" y="2232837"/>
            <a:chExt cx="2413591" cy="1073889"/>
          </a:xfrm>
          <a:solidFill>
            <a:srgbClr val="DAEF88"/>
          </a:solidFill>
        </p:grpSpPr>
        <p:sp>
          <p:nvSpPr>
            <p:cNvPr id="10" name="Rounded Rectangle 9"/>
            <p:cNvSpPr/>
            <p:nvPr/>
          </p:nvSpPr>
          <p:spPr>
            <a:xfrm>
              <a:off x="1414130"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p:cNvSpPr/>
            <p:nvPr/>
          </p:nvSpPr>
          <p:spPr>
            <a:xfrm>
              <a:off x="2114403" y="2547869"/>
              <a:ext cx="984885" cy="438581"/>
            </a:xfrm>
            <a:prstGeom prst="rect">
              <a:avLst/>
            </a:prstGeom>
            <a:grpFill/>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kumimoji="0" lang="vi-VN" sz="3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Sol</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0" cap="none" spc="0" normalizeH="0" baseline="0" noProof="0" dirty="0">
                <a:ln>
                  <a:noFill/>
                </a:ln>
                <a:solidFill>
                  <a:srgbClr val="C00000"/>
                </a:solidFill>
                <a:effectLst/>
                <a:uLnTx/>
                <a:uFillTx/>
                <a:latin typeface="Arial"/>
                <a:ea typeface="+mn-ea"/>
                <a:cs typeface="Arial"/>
                <a:sym typeface="Arial"/>
              </a:endParaRPr>
            </a:p>
          </p:txBody>
        </p:sp>
      </p:grpSp>
      <p:grpSp>
        <p:nvGrpSpPr>
          <p:cNvPr id="20" name="Group 19"/>
          <p:cNvGrpSpPr/>
          <p:nvPr/>
        </p:nvGrpSpPr>
        <p:grpSpPr>
          <a:xfrm>
            <a:off x="6591799" y="3011174"/>
            <a:ext cx="3218121" cy="1431852"/>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5" name="Rectangle 14"/>
            <p:cNvSpPr/>
            <p:nvPr/>
          </p:nvSpPr>
          <p:spPr>
            <a:xfrm>
              <a:off x="2017413" y="3940322"/>
              <a:ext cx="1268493" cy="438581"/>
            </a:xfrm>
            <a:prstGeom prst="rect">
              <a:avLst/>
            </a:prstGeom>
            <a:grp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grpSp>
        <p:nvGrpSpPr>
          <p:cNvPr id="21" name="Group 20"/>
          <p:cNvGrpSpPr/>
          <p:nvPr/>
        </p:nvGrpSpPr>
        <p:grpSpPr>
          <a:xfrm>
            <a:off x="1767176" y="3097264"/>
            <a:ext cx="3218121" cy="1431852"/>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Fa</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6" name="Rectangle 15"/>
            <p:cNvSpPr/>
            <p:nvPr/>
          </p:nvSpPr>
          <p:spPr>
            <a:xfrm>
              <a:off x="5333753" y="2436123"/>
              <a:ext cx="215444" cy="438581"/>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3200" b="0" i="0" u="none" strike="noStrike" kern="0" cap="none" spc="0" normalizeH="0" baseline="0" noProof="0" dirty="0">
                <a:ln>
                  <a:noFill/>
                </a:ln>
                <a:solidFill>
                  <a:srgbClr val="FFFFFF"/>
                </a:solidFill>
                <a:effectLst/>
                <a:uLnTx/>
                <a:uFillTx/>
                <a:latin typeface="Arial"/>
                <a:ea typeface="+mn-ea"/>
                <a:cs typeface="Arial"/>
                <a:sym typeface="Arial"/>
              </a:endParaRPr>
            </a:p>
          </p:txBody>
        </p:sp>
      </p:grpSp>
      <p:grpSp>
        <p:nvGrpSpPr>
          <p:cNvPr id="22" name="Group 21"/>
          <p:cNvGrpSpPr/>
          <p:nvPr/>
        </p:nvGrpSpPr>
        <p:grpSpPr>
          <a:xfrm>
            <a:off x="6591799" y="4785463"/>
            <a:ext cx="3218121" cy="1431852"/>
            <a:chOff x="4943848" y="3589097"/>
            <a:chExt cx="2413591" cy="107388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17"/>
            <p:cNvSpPr/>
            <p:nvPr/>
          </p:nvSpPr>
          <p:spPr>
            <a:xfrm>
              <a:off x="5740300" y="3877345"/>
              <a:ext cx="916357" cy="438581"/>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 </a:t>
              </a: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La</a:t>
              </a:r>
              <a:endParaRPr kumimoji="0" lang="en-US" sz="32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sp>
        <p:nvSpPr>
          <p:cNvPr id="17" name="Rectangle 2">
            <a:extLst>
              <a:ext uri="{FF2B5EF4-FFF2-40B4-BE49-F238E27FC236}">
                <a16:creationId xmlns:a16="http://schemas.microsoft.com/office/drawing/2014/main" id="{33557E65-8595-406C-9E1A-98B3EC7A8584}"/>
              </a:ext>
            </a:extLst>
          </p:cNvPr>
          <p:cNvSpPr>
            <a:spLocks noChangeArrowheads="1"/>
          </p:cNvSpPr>
          <p:nvPr/>
        </p:nvSpPr>
        <p:spPr bwMode="auto">
          <a:xfrm>
            <a:off x="972655" y="1317583"/>
            <a:ext cx="1014630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9725" algn="l"/>
              </a:tabLst>
              <a:defRPr/>
            </a:pPr>
            <a:r>
              <a:rPr kumimoji="0" lang="en-US" alt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alt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7.</a:t>
            </a: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cùng</a:t>
            </a: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quãng</a:t>
            </a: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tám</a:t>
            </a: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 các âm Fa, Sol, Mi, La, </a:t>
            </a:r>
            <a:r>
              <a:rPr kumimoji="0" lang="en-US" alt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tần</a:t>
            </a: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a:t>
            </a:r>
            <a:r>
              <a:rPr kumimoji="0" lang="en-US" alt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âm</a:t>
            </a: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09725" algn="l"/>
              </a:tabLst>
              <a:defRPr/>
            </a:pPr>
            <a:endPar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64711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6" presetClass="emph" presetSubtype="0" fill="hold" nodeType="withEffect">
                                  <p:stCondLst>
                                    <p:cond delay="0"/>
                                  </p:stCondLst>
                                  <p:childTnLst>
                                    <p:animScale>
                                      <p:cBhvr>
                                        <p:cTn id="35" dur="2000" fill="hold"/>
                                        <p:tgtEl>
                                          <p:spTgt spid="22"/>
                                        </p:tgtEl>
                                      </p:cBhvr>
                                      <p:by x="150000" y="150000"/>
                                    </p:animScale>
                                  </p:childTnLst>
                                </p:cTn>
                              </p:par>
                              <p:par>
                                <p:cTn id="36" presetID="37" presetClass="path" presetSubtype="0" accel="50000" decel="50000" fill="hold" nodeType="withEffect">
                                  <p:stCondLst>
                                    <p:cond delay="0"/>
                                  </p:stCondLst>
                                  <p:childTnLst>
                                    <p:animMotion origin="layout" path="M 3.95833E-6 -0.17546 L -0.06029 -0.00532 C -0.07279 0.03311 -0.09154 0.05394 -0.11133 0.05394 C -0.13373 0.05394 -0.1517 0.03311 -0.1642 -0.00532 L -0.22435 -0.17546 " pathEditMode="relative" rAng="0" ptsTypes="AAAAA">
                                      <p:cBhvr>
                                        <p:cTn id="37" dur="2000" fill="hold"/>
                                        <p:tgtEl>
                                          <p:spTgt spid="22"/>
                                        </p:tgtEl>
                                        <p:attrNameLst>
                                          <p:attrName>ppt_x</p:attrName>
                                          <p:attrName>ppt_y</p:attrName>
                                        </p:attrNameLst>
                                      </p:cBhvr>
                                      <p:rCtr x="-11224" y="1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66094" y="362594"/>
            <a:ext cx="4683247" cy="751367"/>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733" b="0" i="0" u="none" strike="noStrike" kern="0" cap="none" spc="0" normalizeH="0" baseline="0" noProof="0">
                <a:ln>
                  <a:noFill/>
                </a:ln>
                <a:solidFill>
                  <a:srgbClr val="00518E"/>
                </a:solidFill>
                <a:effectLst/>
                <a:uLnTx/>
                <a:uFillTx/>
                <a:latin typeface="Arial"/>
                <a:ea typeface="+mn-ea"/>
                <a:cs typeface="+mn-cs"/>
                <a:sym typeface="Aria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III</a:t>
              </a:r>
              <a:endPar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p:cNvSpPr txBox="1"/>
            <p:nvPr/>
          </p:nvSpPr>
          <p:spPr>
            <a:xfrm>
              <a:off x="1786270" y="715523"/>
              <a:ext cx="2598033"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LUYỆN TẬP</a:t>
              </a:r>
            </a:p>
          </p:txBody>
        </p:sp>
      </p:grpSp>
      <p:grpSp>
        <p:nvGrpSpPr>
          <p:cNvPr id="9" name="Group 8"/>
          <p:cNvGrpSpPr/>
          <p:nvPr/>
        </p:nvGrpSpPr>
        <p:grpSpPr>
          <a:xfrm>
            <a:off x="620592" y="1227095"/>
            <a:ext cx="10850436" cy="1357045"/>
            <a:chOff x="1342678" y="1267153"/>
            <a:chExt cx="6618070" cy="744279"/>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vi-VN" altLang="vi-VN"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Rectangle 7"/>
            <p:cNvSpPr/>
            <p:nvPr/>
          </p:nvSpPr>
          <p:spPr>
            <a:xfrm>
              <a:off x="1478867" y="1313206"/>
              <a:ext cx="6188597" cy="379558"/>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1670341" y="4831010"/>
            <a:ext cx="3926182" cy="1431851"/>
            <a:chOff x="1443738" y="2232837"/>
            <a:chExt cx="2413591" cy="1073889"/>
          </a:xfrm>
          <a:solidFill>
            <a:srgbClr val="DAEF88"/>
          </a:solidFill>
        </p:grpSpPr>
        <p:sp>
          <p:nvSpPr>
            <p:cNvPr id="10" name="Rounded Rectangle 9"/>
            <p:cNvSpPr/>
            <p:nvPr/>
          </p:nvSpPr>
          <p:spPr>
            <a:xfrm>
              <a:off x="1443738"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p:cNvSpPr/>
            <p:nvPr/>
          </p:nvSpPr>
          <p:spPr>
            <a:xfrm>
              <a:off x="1691617" y="2507214"/>
              <a:ext cx="1917832" cy="438581"/>
            </a:xfrm>
            <a:prstGeom prst="rect">
              <a:avLst/>
            </a:prstGeom>
            <a:grpFill/>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a:t>
              </a:r>
              <a:r>
                <a:rPr kumimoji="0" lang="vi-VN"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Càng b</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ổng</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0" cap="none" spc="0" normalizeH="0" baseline="0" noProof="0" dirty="0">
                <a:ln>
                  <a:noFill/>
                </a:ln>
                <a:solidFill>
                  <a:srgbClr val="C00000"/>
                </a:solidFill>
                <a:effectLst/>
                <a:uLnTx/>
                <a:uFillTx/>
                <a:latin typeface="Arial"/>
                <a:ea typeface="+mn-ea"/>
                <a:cs typeface="Arial"/>
                <a:sym typeface="Arial"/>
              </a:endParaRPr>
            </a:p>
          </p:txBody>
        </p:sp>
      </p:grpSp>
      <p:grpSp>
        <p:nvGrpSpPr>
          <p:cNvPr id="20" name="Group 19"/>
          <p:cNvGrpSpPr/>
          <p:nvPr/>
        </p:nvGrpSpPr>
        <p:grpSpPr>
          <a:xfrm>
            <a:off x="6744228" y="2961907"/>
            <a:ext cx="3926182" cy="1489555"/>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5" name="Rectangle 14"/>
            <p:cNvSpPr/>
            <p:nvPr/>
          </p:nvSpPr>
          <p:spPr>
            <a:xfrm>
              <a:off x="1432177" y="3940322"/>
              <a:ext cx="2195232" cy="438581"/>
            </a:xfrm>
            <a:prstGeom prst="rect">
              <a:avLst/>
            </a:prstGeom>
            <a:grp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 </a:t>
              </a: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Càng v</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ang.</a:t>
              </a:r>
              <a:endParaRPr kumimoji="0" lang="en-US" sz="32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grpSp>
        <p:nvGrpSpPr>
          <p:cNvPr id="21" name="Group 20"/>
          <p:cNvGrpSpPr/>
          <p:nvPr/>
        </p:nvGrpSpPr>
        <p:grpSpPr>
          <a:xfrm>
            <a:off x="1670341" y="2948799"/>
            <a:ext cx="3926182" cy="1489555"/>
            <a:chOff x="4870391" y="2253829"/>
            <a:chExt cx="2413591" cy="1083722"/>
          </a:xfrm>
        </p:grpSpPr>
        <p:sp>
          <p:nvSpPr>
            <p:cNvPr id="12" name="Rounded Rectangle 11"/>
            <p:cNvSpPr/>
            <p:nvPr/>
          </p:nvSpPr>
          <p:spPr>
            <a:xfrm>
              <a:off x="4870391" y="2253829"/>
              <a:ext cx="2413591" cy="108372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Càng t</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rầm</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16" name="Rectangle 15"/>
            <p:cNvSpPr/>
            <p:nvPr/>
          </p:nvSpPr>
          <p:spPr>
            <a:xfrm>
              <a:off x="5333753" y="2436123"/>
              <a:ext cx="215444" cy="438581"/>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3200" b="0" i="0" u="none" strike="noStrike" kern="0" cap="none" spc="0" normalizeH="0" baseline="0" noProof="0" dirty="0">
                <a:ln>
                  <a:noFill/>
                </a:ln>
                <a:solidFill>
                  <a:srgbClr val="FFFFFF"/>
                </a:solidFill>
                <a:effectLst/>
                <a:uLnTx/>
                <a:uFillTx/>
                <a:latin typeface="Arial"/>
                <a:ea typeface="+mn-ea"/>
                <a:cs typeface="Arial"/>
                <a:sym typeface="Arial"/>
              </a:endParaRPr>
            </a:p>
          </p:txBody>
        </p:sp>
      </p:grpSp>
      <p:grpSp>
        <p:nvGrpSpPr>
          <p:cNvPr id="22" name="Group 21"/>
          <p:cNvGrpSpPr/>
          <p:nvPr/>
        </p:nvGrpSpPr>
        <p:grpSpPr>
          <a:xfrm>
            <a:off x="6794578" y="4773306"/>
            <a:ext cx="4676450" cy="1489555"/>
            <a:chOff x="4943847" y="3599585"/>
            <a:chExt cx="2912159" cy="1073889"/>
          </a:xfrm>
        </p:grpSpPr>
        <p:sp>
          <p:nvSpPr>
            <p:cNvPr id="13" name="Rounded Rectangle 12"/>
            <p:cNvSpPr/>
            <p:nvPr/>
          </p:nvSpPr>
          <p:spPr>
            <a:xfrm>
              <a:off x="4943847" y="3599585"/>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8" name="Rectangle 17"/>
            <p:cNvSpPr/>
            <p:nvPr/>
          </p:nvSpPr>
          <p:spPr>
            <a:xfrm>
              <a:off x="4972332" y="3938040"/>
              <a:ext cx="2883674" cy="438581"/>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Truyền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a:t>
              </a: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càng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xa</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sp>
        <p:nvSpPr>
          <p:cNvPr id="17" name="Rectangle 2">
            <a:extLst>
              <a:ext uri="{FF2B5EF4-FFF2-40B4-BE49-F238E27FC236}">
                <a16:creationId xmlns:a16="http://schemas.microsoft.com/office/drawing/2014/main" id="{33557E65-8595-406C-9E1A-98B3EC7A8584}"/>
              </a:ext>
            </a:extLst>
          </p:cNvPr>
          <p:cNvSpPr>
            <a:spLocks noChangeArrowheads="1"/>
          </p:cNvSpPr>
          <p:nvPr/>
        </p:nvSpPr>
        <p:spPr bwMode="auto">
          <a:xfrm>
            <a:off x="972655" y="1256027"/>
            <a:ext cx="10375469"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9725" algn="l"/>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8</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Một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vật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dao</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động </a:t>
            </a:r>
            <a:r>
              <a:rPr kumimoji="0" lang="vi-VN"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càng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nhanh</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thì</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âm</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phát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ra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như</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thế</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nào</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1609725" algn="l"/>
              </a:tabLst>
              <a:defRPr/>
            </a:pPr>
            <a:endPar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23727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6" presetClass="exit" presetSubtype="32" fill="hold" nodeType="withEffect">
                                  <p:stCondLst>
                                    <p:cond delay="0"/>
                                  </p:stCondLst>
                                  <p:childTnLst>
                                    <p:animEffect transition="out" filter="circle(out)">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6" presetClass="emph" presetSubtype="0" fill="hold" nodeType="withEffect">
                                  <p:stCondLst>
                                    <p:cond delay="0"/>
                                  </p:stCondLst>
                                  <p:childTnLst>
                                    <p:animScale>
                                      <p:cBhvr>
                                        <p:cTn id="35" dur="2000" fill="hold"/>
                                        <p:tgtEl>
                                          <p:spTgt spid="19"/>
                                        </p:tgtEl>
                                      </p:cBhvr>
                                      <p:by x="150000" y="150000"/>
                                    </p:animScale>
                                  </p:childTnLst>
                                </p:cTn>
                              </p:par>
                              <p:par>
                                <p:cTn id="36" presetID="42" presetClass="path" presetSubtype="0" accel="50000" decel="50000" fill="hold" nodeType="withEffect">
                                  <p:stCondLst>
                                    <p:cond delay="0"/>
                                  </p:stCondLst>
                                  <p:childTnLst>
                                    <p:animMotion origin="layout" path="M 3.33333E-6 3.7037E-6 L 0.19479 -0.16621 " pathEditMode="relative" rAng="0" ptsTypes="AA">
                                      <p:cBhvr>
                                        <p:cTn id="37" dur="2000" fill="hold"/>
                                        <p:tgtEl>
                                          <p:spTgt spid="19"/>
                                        </p:tgtEl>
                                        <p:attrNameLst>
                                          <p:attrName>ppt_x</p:attrName>
                                          <p:attrName>ppt_y</p:attrName>
                                        </p:attrNameLst>
                                      </p:cBhvr>
                                      <p:rCtr x="9740" y="-8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66094" y="362594"/>
            <a:ext cx="4683247" cy="751367"/>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733" b="0" i="0" u="none" strike="noStrike" kern="0" cap="none" spc="0" normalizeH="0" baseline="0" noProof="0">
                <a:ln>
                  <a:noFill/>
                </a:ln>
                <a:solidFill>
                  <a:srgbClr val="00518E"/>
                </a:solidFill>
                <a:effectLst/>
                <a:uLnTx/>
                <a:uFillTx/>
                <a:latin typeface="Arial"/>
                <a:ea typeface="+mn-ea"/>
                <a:cs typeface="+mn-cs"/>
                <a:sym typeface="Aria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III</a:t>
              </a:r>
              <a:endPar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p:cNvSpPr txBox="1"/>
            <p:nvPr/>
          </p:nvSpPr>
          <p:spPr>
            <a:xfrm>
              <a:off x="1786270" y="715523"/>
              <a:ext cx="2598033"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LUYỆN TẬP</a:t>
              </a:r>
            </a:p>
          </p:txBody>
        </p:sp>
      </p:grpSp>
      <p:grpSp>
        <p:nvGrpSpPr>
          <p:cNvPr id="9" name="Group 8"/>
          <p:cNvGrpSpPr/>
          <p:nvPr/>
        </p:nvGrpSpPr>
        <p:grpSpPr>
          <a:xfrm>
            <a:off x="620592" y="1227095"/>
            <a:ext cx="10850436" cy="1357045"/>
            <a:chOff x="1342678" y="1267153"/>
            <a:chExt cx="6618070" cy="744279"/>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vi-VN" altLang="vi-VN"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Rectangle 7"/>
            <p:cNvSpPr/>
            <p:nvPr/>
          </p:nvSpPr>
          <p:spPr>
            <a:xfrm>
              <a:off x="1478867" y="1313206"/>
              <a:ext cx="6188597" cy="379558"/>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1670341" y="4831010"/>
            <a:ext cx="3926182" cy="1431851"/>
            <a:chOff x="1443738" y="2232837"/>
            <a:chExt cx="2413591" cy="1073889"/>
          </a:xfrm>
          <a:solidFill>
            <a:srgbClr val="DAEF88"/>
          </a:solidFill>
        </p:grpSpPr>
        <p:sp>
          <p:nvSpPr>
            <p:cNvPr id="10" name="Rounded Rectangle 9"/>
            <p:cNvSpPr/>
            <p:nvPr/>
          </p:nvSpPr>
          <p:spPr>
            <a:xfrm>
              <a:off x="1443738"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p:cNvSpPr/>
            <p:nvPr/>
          </p:nvSpPr>
          <p:spPr>
            <a:xfrm>
              <a:off x="1691617" y="2507214"/>
              <a:ext cx="1718794" cy="438582"/>
            </a:xfrm>
            <a:prstGeom prst="rect">
              <a:avLst/>
            </a:prstGeom>
            <a:grp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 20 dao động.</a:t>
              </a:r>
              <a:endParaRPr kumimoji="0" lang="en-US" sz="3200" b="0"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Group 19"/>
          <p:cNvGrpSpPr/>
          <p:nvPr/>
        </p:nvGrpSpPr>
        <p:grpSpPr>
          <a:xfrm>
            <a:off x="6744228" y="2961907"/>
            <a:ext cx="3926182" cy="1489555"/>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5" name="Rectangle 14"/>
            <p:cNvSpPr/>
            <p:nvPr/>
          </p:nvSpPr>
          <p:spPr>
            <a:xfrm>
              <a:off x="1432177" y="3940322"/>
              <a:ext cx="2195232" cy="776616"/>
            </a:xfrm>
            <a:prstGeom prst="rect">
              <a:avLst/>
            </a:prstGeom>
            <a:grp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2400 dao động.	</a:t>
              </a:r>
              <a:endParaRPr kumimoji="0" lang="en-US" sz="32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grpSp>
        <p:nvGrpSpPr>
          <p:cNvPr id="21" name="Group 20"/>
          <p:cNvGrpSpPr/>
          <p:nvPr/>
        </p:nvGrpSpPr>
        <p:grpSpPr>
          <a:xfrm>
            <a:off x="1670341" y="2948799"/>
            <a:ext cx="3926182" cy="1489555"/>
            <a:chOff x="4870391" y="2253829"/>
            <a:chExt cx="2413591" cy="1083722"/>
          </a:xfrm>
        </p:grpSpPr>
        <p:sp>
          <p:nvSpPr>
            <p:cNvPr id="12" name="Rounded Rectangle 11"/>
            <p:cNvSpPr/>
            <p:nvPr/>
          </p:nvSpPr>
          <p:spPr>
            <a:xfrm>
              <a:off x="4870391" y="2253829"/>
              <a:ext cx="2413591" cy="108372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2000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15"/>
            <p:cNvSpPr/>
            <p:nvPr/>
          </p:nvSpPr>
          <p:spPr>
            <a:xfrm>
              <a:off x="5333753" y="2436123"/>
              <a:ext cx="215444" cy="438581"/>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3200" b="0" i="0" u="none" strike="noStrike" kern="0" cap="none" spc="0" normalizeH="0" baseline="0" noProof="0" dirty="0">
                <a:ln>
                  <a:noFill/>
                </a:ln>
                <a:solidFill>
                  <a:srgbClr val="FFFFFF"/>
                </a:solidFill>
                <a:effectLst/>
                <a:uLnTx/>
                <a:uFillTx/>
                <a:latin typeface="Arial"/>
                <a:ea typeface="+mn-ea"/>
                <a:cs typeface="Arial"/>
                <a:sym typeface="Arial"/>
              </a:endParaRPr>
            </a:p>
          </p:txBody>
        </p:sp>
      </p:grpSp>
      <p:grpSp>
        <p:nvGrpSpPr>
          <p:cNvPr id="22" name="Group 21"/>
          <p:cNvGrpSpPr/>
          <p:nvPr/>
        </p:nvGrpSpPr>
        <p:grpSpPr>
          <a:xfrm>
            <a:off x="6794579" y="4773306"/>
            <a:ext cx="3875832" cy="1489555"/>
            <a:chOff x="4943847" y="3599585"/>
            <a:chExt cx="2413591" cy="1073889"/>
          </a:xfrm>
        </p:grpSpPr>
        <p:sp>
          <p:nvSpPr>
            <p:cNvPr id="13" name="Rounded Rectangle 12"/>
            <p:cNvSpPr/>
            <p:nvPr/>
          </p:nvSpPr>
          <p:spPr>
            <a:xfrm>
              <a:off x="4943847" y="3599585"/>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8" name="Rectangle 17"/>
            <p:cNvSpPr/>
            <p:nvPr/>
          </p:nvSpPr>
          <p:spPr>
            <a:xfrm>
              <a:off x="5020676" y="3904935"/>
              <a:ext cx="1818985" cy="421591"/>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3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mn-cs"/>
                </a:rPr>
                <a:t>D. 40 dao động.</a:t>
              </a:r>
              <a:endParaRPr kumimoji="0" lang="en-US" sz="32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sp>
        <p:nvSpPr>
          <p:cNvPr id="17" name="Rectangle 2">
            <a:extLst>
              <a:ext uri="{FF2B5EF4-FFF2-40B4-BE49-F238E27FC236}">
                <a16:creationId xmlns:a16="http://schemas.microsoft.com/office/drawing/2014/main" id="{33557E65-8595-406C-9E1A-98B3EC7A8584}"/>
              </a:ext>
            </a:extLst>
          </p:cNvPr>
          <p:cNvSpPr>
            <a:spLocks noChangeArrowheads="1"/>
          </p:cNvSpPr>
          <p:nvPr/>
        </p:nvSpPr>
        <p:spPr bwMode="auto">
          <a:xfrm>
            <a:off x="972655" y="1183614"/>
            <a:ext cx="10375469" cy="132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15000"/>
              </a:lnSpc>
              <a:spcBef>
                <a:spcPct val="0"/>
              </a:spcBef>
              <a:spcAft>
                <a:spcPts val="800"/>
              </a:spcAft>
              <a:buClrTx/>
              <a:buSzTx/>
              <a:buFontTx/>
              <a:buNone/>
              <a:tabLst>
                <a:tab pos="1609725" algn="l"/>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9.</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tần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20Hz.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phút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9424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42" presetClass="path" presetSubtype="0" accel="50000" decel="50000" fill="hold" nodeType="withEffect">
                                  <p:stCondLst>
                                    <p:cond delay="0"/>
                                  </p:stCondLst>
                                  <p:childTnLst>
                                    <p:animMotion origin="layout" path="M -2.70833E-6 7.40741E-7 L -0.24088 0.16319 " pathEditMode="relative" rAng="0" ptsTypes="AA">
                                      <p:cBhvr>
                                        <p:cTn id="35" dur="2000" fill="hold"/>
                                        <p:tgtEl>
                                          <p:spTgt spid="20"/>
                                        </p:tgtEl>
                                        <p:attrNameLst>
                                          <p:attrName>ppt_x</p:attrName>
                                          <p:attrName>ppt_y</p:attrName>
                                        </p:attrNameLst>
                                      </p:cBhvr>
                                      <p:rCtr x="-12044" y="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54375" y="167527"/>
            <a:ext cx="4683247" cy="751367"/>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733" b="0" i="0" u="none" strike="noStrike" kern="0" cap="none" spc="0" normalizeH="0" baseline="0" noProof="0">
                <a:ln>
                  <a:noFill/>
                </a:ln>
                <a:solidFill>
                  <a:srgbClr val="00518E"/>
                </a:solidFill>
                <a:effectLst/>
                <a:uLnTx/>
                <a:uFillTx/>
                <a:latin typeface="Arial"/>
                <a:ea typeface="+mn-ea"/>
                <a:cs typeface="+mn-cs"/>
                <a:sym typeface="Aria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III</a:t>
              </a:r>
              <a:endPar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p:cNvSpPr txBox="1"/>
            <p:nvPr/>
          </p:nvSpPr>
          <p:spPr>
            <a:xfrm>
              <a:off x="1786270" y="715523"/>
              <a:ext cx="2598033"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LUYỆN TẬP</a:t>
              </a:r>
            </a:p>
          </p:txBody>
        </p:sp>
      </p:grpSp>
      <p:grpSp>
        <p:nvGrpSpPr>
          <p:cNvPr id="9" name="Group 8"/>
          <p:cNvGrpSpPr/>
          <p:nvPr/>
        </p:nvGrpSpPr>
        <p:grpSpPr>
          <a:xfrm>
            <a:off x="768976" y="918894"/>
            <a:ext cx="10654045" cy="1442084"/>
            <a:chOff x="1154226" y="1181199"/>
            <a:chExt cx="6075612" cy="1081563"/>
          </a:xfrm>
        </p:grpSpPr>
        <p:sp>
          <p:nvSpPr>
            <p:cNvPr id="6" name="Rounded Rectangle 5"/>
            <p:cNvSpPr/>
            <p:nvPr/>
          </p:nvSpPr>
          <p:spPr>
            <a:xfrm>
              <a:off x="1154226" y="118119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vi-VN" altLang="vi-VN" sz="3733"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Rectangle 7"/>
            <p:cNvSpPr/>
            <p:nvPr/>
          </p:nvSpPr>
          <p:spPr>
            <a:xfrm>
              <a:off x="1325574" y="1268114"/>
              <a:ext cx="5904264" cy="994648"/>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10.</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trầm</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2484815" y="1995847"/>
            <a:ext cx="7571976"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p:cNvSpPr/>
            <p:nvPr/>
          </p:nvSpPr>
          <p:spPr>
            <a:xfrm>
              <a:off x="1523389" y="2187647"/>
              <a:ext cx="2369801" cy="36359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động 160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0,5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giây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Group 19"/>
          <p:cNvGrpSpPr/>
          <p:nvPr/>
        </p:nvGrpSpPr>
        <p:grpSpPr>
          <a:xfrm>
            <a:off x="2445030" y="3063717"/>
            <a:ext cx="7456304"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1480630" y="3801987"/>
              <a:ext cx="2179569" cy="67395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động 6000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1" name="Group 20"/>
          <p:cNvGrpSpPr/>
          <p:nvPr/>
        </p:nvGrpSpPr>
        <p:grpSpPr>
          <a:xfrm>
            <a:off x="2445028" y="4210742"/>
            <a:ext cx="7569304" cy="1058389"/>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800"/>
                </a:spcAft>
                <a:buClrTx/>
                <a:buSzTx/>
                <a:buFontTx/>
                <a:buNone/>
                <a:tabLst>
                  <a:tab pos="4612005" algn="l"/>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động 200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giây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052354" y="2190848"/>
              <a:ext cx="4750133" cy="41788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grpSp>
        <p:nvGrpSpPr>
          <p:cNvPr id="22" name="Group 21"/>
          <p:cNvGrpSpPr/>
          <p:nvPr/>
        </p:nvGrpSpPr>
        <p:grpSpPr>
          <a:xfrm>
            <a:off x="2445029" y="5359072"/>
            <a:ext cx="7586828" cy="1058389"/>
            <a:chOff x="4936883" y="3598822"/>
            <a:chExt cx="2461990" cy="1073889"/>
          </a:xfrm>
        </p:grpSpPr>
        <p:sp>
          <p:nvSpPr>
            <p:cNvPr id="13" name="Rounded Rectangle 12"/>
            <p:cNvSpPr/>
            <p:nvPr/>
          </p:nvSpPr>
          <p:spPr>
            <a:xfrm>
              <a:off x="4936883" y="3598822"/>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17"/>
            <p:cNvSpPr/>
            <p:nvPr/>
          </p:nvSpPr>
          <p:spPr>
            <a:xfrm>
              <a:off x="4968655" y="3878788"/>
              <a:ext cx="2430218" cy="63192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động 6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0,02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giây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160588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par>
                                <p:cTn id="13" presetID="10" presetClass="entr" presetSubtype="0" fill="hold" nodeType="withEffect">
                                  <p:stCondLst>
                                    <p:cond delay="2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par>
                                <p:cTn id="16" presetID="6" presetClass="entr" presetSubtype="16" fill="hold" nodeType="withEffect">
                                  <p:stCondLst>
                                    <p:cond delay="300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1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54375" y="167527"/>
            <a:ext cx="4683247" cy="751367"/>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733" b="0" i="0" u="none" strike="noStrike" kern="0" cap="none" spc="0" normalizeH="0" baseline="0" noProof="0">
                <a:ln>
                  <a:noFill/>
                </a:ln>
                <a:solidFill>
                  <a:srgbClr val="00518E"/>
                </a:solidFill>
                <a:effectLst/>
                <a:uLnTx/>
                <a:uFillTx/>
                <a:latin typeface="Arial"/>
                <a:ea typeface="+mn-ea"/>
                <a:cs typeface="+mn-cs"/>
                <a:sym typeface="Aria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III</a:t>
              </a:r>
              <a:endPar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p:cNvSpPr txBox="1"/>
            <p:nvPr/>
          </p:nvSpPr>
          <p:spPr>
            <a:xfrm>
              <a:off x="1786270" y="715523"/>
              <a:ext cx="2598033" cy="5000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LUYỆN TẬP</a:t>
              </a:r>
            </a:p>
          </p:txBody>
        </p:sp>
      </p:grpSp>
      <p:grpSp>
        <p:nvGrpSpPr>
          <p:cNvPr id="9" name="Group 8"/>
          <p:cNvGrpSpPr/>
          <p:nvPr/>
        </p:nvGrpSpPr>
        <p:grpSpPr>
          <a:xfrm>
            <a:off x="565102" y="983557"/>
            <a:ext cx="10903457" cy="992372"/>
            <a:chOff x="491518" y="1181199"/>
            <a:chExt cx="7196410" cy="744279"/>
          </a:xfrm>
        </p:grpSpPr>
        <p:sp>
          <p:nvSpPr>
            <p:cNvPr id="6" name="Rounded Rectangle 5"/>
            <p:cNvSpPr/>
            <p:nvPr/>
          </p:nvSpPr>
          <p:spPr>
            <a:xfrm>
              <a:off x="491518" y="1181199"/>
              <a:ext cx="719641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vi-VN" altLang="vi-VN" sz="3733"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Rectangle 7"/>
            <p:cNvSpPr/>
            <p:nvPr/>
          </p:nvSpPr>
          <p:spPr>
            <a:xfrm>
              <a:off x="491518" y="1282786"/>
              <a:ext cx="7087886" cy="516824"/>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11.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đây</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phát</a:t>
              </a:r>
              <a:r>
                <a:rPr kumimoji="0" lang="vi-VN"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ra âm cao nhất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1251946" y="2156479"/>
            <a:ext cx="9919208"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p:cNvSpPr/>
            <p:nvPr/>
          </p:nvSpPr>
          <p:spPr>
            <a:xfrm>
              <a:off x="1455600" y="2187647"/>
              <a:ext cx="2437590" cy="36359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giây</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dây</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đàn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200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Group 19"/>
          <p:cNvGrpSpPr/>
          <p:nvPr/>
        </p:nvGrpSpPr>
        <p:grpSpPr>
          <a:xfrm>
            <a:off x="1212160" y="3224348"/>
            <a:ext cx="9767680"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1446103" y="3806583"/>
              <a:ext cx="2179569" cy="60214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phút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con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lắc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3000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1" name="Group 20"/>
          <p:cNvGrpSpPr/>
          <p:nvPr/>
        </p:nvGrpSpPr>
        <p:grpSpPr>
          <a:xfrm>
            <a:off x="1212159" y="4437390"/>
            <a:ext cx="9915708" cy="1058389"/>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giây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500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a:t>
              </a: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052354" y="2190848"/>
              <a:ext cx="4750133" cy="373897"/>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Arial"/>
                <a:ea typeface="+mn-ea"/>
                <a:cs typeface="Arial"/>
                <a:sym typeface="Arial"/>
              </a:endParaRPr>
            </a:p>
          </p:txBody>
        </p:sp>
      </p:grpSp>
      <p:grpSp>
        <p:nvGrpSpPr>
          <p:cNvPr id="22" name="Group 21"/>
          <p:cNvGrpSpPr/>
          <p:nvPr/>
        </p:nvGrpSpPr>
        <p:grpSpPr>
          <a:xfrm>
            <a:off x="1212160" y="5621196"/>
            <a:ext cx="9904593" cy="1430472"/>
            <a:chOff x="4945323" y="3598822"/>
            <a:chExt cx="2453550" cy="1451421"/>
          </a:xfrm>
        </p:grpSpPr>
        <p:sp>
          <p:nvSpPr>
            <p:cNvPr id="13" name="Rounded Rectangle 12"/>
            <p:cNvSpPr/>
            <p:nvPr/>
          </p:nvSpPr>
          <p:spPr>
            <a:xfrm>
              <a:off x="4945323" y="3598822"/>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17"/>
            <p:cNvSpPr/>
            <p:nvPr/>
          </p:nvSpPr>
          <p:spPr>
            <a:xfrm>
              <a:off x="4968655" y="3878788"/>
              <a:ext cx="2430218" cy="1171455"/>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1609725" algn="l"/>
                  <a:tab pos="6391275" algn="l"/>
                </a:tabLst>
                <a:defRPr/>
              </a:pPr>
              <a:r>
                <a:rPr kumimoji="0" lang="en-US" altLang="vi-VN"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20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giây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dây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1200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tab pos="1609725" algn="l"/>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236443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par>
                                <p:cTn id="8" presetID="6" presetClass="entr" presetSubtype="16"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6" presetClass="entr" presetSubtype="16" fill="hold" nodeType="withEffect">
                                  <p:stCondLst>
                                    <p:cond delay="300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CB3B-20D0-4539-B8B8-D6E415F67BA2}"/>
              </a:ext>
            </a:extLst>
          </p:cNvPr>
          <p:cNvSpPr>
            <a:spLocks noGrp="1"/>
          </p:cNvSpPr>
          <p:nvPr>
            <p:ph type="title"/>
          </p:nvPr>
        </p:nvSpPr>
        <p:spPr>
          <a:xfrm>
            <a:off x="3438508" y="1178805"/>
            <a:ext cx="7355756" cy="1769412"/>
          </a:xfrm>
        </p:spPr>
        <p:txBody>
          <a:bodyPr/>
          <a:lstStyle/>
          <a:p>
            <a:pPr algn="ctr"/>
            <a:r>
              <a:rPr lang="vi-VN" sz="32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Câu 12. </a:t>
            </a:r>
            <a:r>
              <a:rPr lang="vi-VN" sz="32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Hãy giải thích tại sao khi ta nói to và nói nhiều sẽ dễ bị khản tiếng, đau họng? </a:t>
            </a:r>
            <a:endParaRPr lang="en-US" sz="3200">
              <a:solidFill>
                <a:srgbClr val="C00000"/>
              </a:solidFill>
            </a:endParaRPr>
          </a:p>
        </p:txBody>
      </p:sp>
      <p:sp>
        <p:nvSpPr>
          <p:cNvPr id="3" name="Text Placeholder 2">
            <a:extLst>
              <a:ext uri="{FF2B5EF4-FFF2-40B4-BE49-F238E27FC236}">
                <a16:creationId xmlns:a16="http://schemas.microsoft.com/office/drawing/2014/main" id="{3E499A11-29D8-4CB1-A049-ECF818FC20BA}"/>
              </a:ext>
            </a:extLst>
          </p:cNvPr>
          <p:cNvSpPr>
            <a:spLocks noGrp="1"/>
          </p:cNvSpPr>
          <p:nvPr>
            <p:ph type="body" idx="1"/>
          </p:nvPr>
        </p:nvSpPr>
        <p:spPr>
          <a:xfrm>
            <a:off x="3033582" y="3164303"/>
            <a:ext cx="7586678" cy="3171197"/>
          </a:xfrm>
        </p:spPr>
        <p:txBody>
          <a:bodyPr/>
          <a:lstStyle/>
          <a:p>
            <a:pPr marR="75565" algn="just">
              <a:lnSpc>
                <a:spcPct val="115000"/>
              </a:lnSpc>
              <a:spcAft>
                <a:spcPts val="800"/>
              </a:spcAft>
              <a:tabLst>
                <a:tab pos="1609725" algn="l"/>
              </a:tabLst>
            </a:pPr>
            <a:r>
              <a:rPr lang="vi-VN" b="1" i="1" u="sng">
                <a:solidFill>
                  <a:srgbClr val="EF6222"/>
                </a:solidFill>
                <a:effectLst/>
                <a:latin typeface="Times New Roman" panose="02020603050405020304" pitchFamily="18" charset="0"/>
                <a:ea typeface="Calibri" panose="020F0502020204030204" pitchFamily="34" charset="0"/>
                <a:cs typeface="Times New Roman" panose="02020603050405020304" pitchFamily="18" charset="0"/>
              </a:rPr>
              <a:t>Đáp án:</a:t>
            </a:r>
            <a:r>
              <a:rPr lang="vi-VN" b="1" i="1">
                <a:solidFill>
                  <a:srgbClr val="EF6222"/>
                </a:solidFill>
                <a:effectLst/>
                <a:latin typeface="Times New Roman" panose="02020603050405020304" pitchFamily="18" charset="0"/>
                <a:ea typeface="Calibri" panose="020F0502020204030204" pitchFamily="34" charset="0"/>
                <a:cs typeface="Times New Roman" panose="02020603050405020304" pitchFamily="18" charset="0"/>
              </a:rPr>
              <a:t> Khi ta nói to, dây thanh quản dao động mạnh. Nếu nói to và nói nhiều, dây thanh quản sẽ dao động mạnh và lâu, dẫn đến tổn thương khiến ta cảm thấy đau họng, tiếng bị khàn.</a:t>
            </a:r>
            <a:endParaRPr lang="en-US" b="1" i="1">
              <a:solidFill>
                <a:srgbClr val="EF622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4D7DA1E-5199-435C-AFF0-4A6FA6114CD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88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00B50B-85E9-4051-8DF1-E76DA816A051}"/>
              </a:ext>
            </a:extLst>
          </p:cNvPr>
          <p:cNvSpPr txBox="1"/>
          <p:nvPr/>
        </p:nvSpPr>
        <p:spPr>
          <a:xfrm>
            <a:off x="1101686" y="559003"/>
            <a:ext cx="9950068" cy="1179041"/>
          </a:xfrm>
          <a:prstGeom prst="rect">
            <a:avLst/>
          </a:prstGeom>
          <a:noFill/>
        </p:spPr>
        <p:txBody>
          <a:bodyPr wrap="square">
            <a:spAutoFit/>
          </a:bodyPr>
          <a:lstStyle/>
          <a:p>
            <a:pPr marL="0" marR="75565"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vi-VN" sz="3200" b="1" i="0"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13. </a:t>
            </a:r>
            <a:r>
              <a:rPr kumimoji="0" lang="vi-VN" sz="3200" b="0" i="0"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Giọng nữ thường cao hơn giọng nam, vậy khi nói, dây thanh quản của nam hay nữ sẽ dao động nhanh hơn?</a:t>
            </a:r>
            <a:endParaRPr kumimoji="0" lang="en-US" sz="3200" b="0" i="0" u="none" strike="noStrike" kern="1200" cap="none" spc="0" normalizeH="0" baseline="0" noProof="0">
              <a:ln>
                <a:noFill/>
              </a:ln>
              <a:solidFill>
                <a:srgbClr val="C00000"/>
              </a:solidFill>
              <a:effectLst/>
              <a:uLnTx/>
              <a:uFillTx/>
              <a:latin typeface="Calibri Light" panose="020F0302020204030204"/>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A1DF70F-5A14-4E31-8138-5E5740AA60A9}"/>
              </a:ext>
            </a:extLst>
          </p:cNvPr>
          <p:cNvSpPr txBox="1"/>
          <p:nvPr/>
        </p:nvSpPr>
        <p:spPr>
          <a:xfrm>
            <a:off x="1101686" y="2308778"/>
            <a:ext cx="9749928" cy="1745350"/>
          </a:xfrm>
          <a:prstGeom prst="rect">
            <a:avLst/>
          </a:prstGeom>
          <a:noFill/>
        </p:spPr>
        <p:txBody>
          <a:bodyPr wrap="square">
            <a:spAutoFit/>
          </a:bodyPr>
          <a:lstStyle/>
          <a:p>
            <a:pPr marL="0" marR="75565"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vi-VN" sz="3200" b="0" i="1" u="sng"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Đáp án:</a:t>
            </a:r>
            <a:r>
              <a:rPr kumimoji="0" lang="vi-VN" sz="3200" b="0" i="1"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âm cao hơn </a:t>
            </a:r>
            <a:r>
              <a:rPr kumimoji="0" lang="vi-VN" sz="3200" b="0" i="1"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vi-VN" sz="3200" b="0" i="1"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tần số âm lớn hơn</a:t>
            </a:r>
            <a:r>
              <a:rPr kumimoji="0" lang="vi-VN" sz="3200" b="0" i="1"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vi-VN" sz="3200" b="0" i="1"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vật dao động nhanh hơn. Do đó dây thanh quản của nữ dao động nhanh hơn.</a:t>
            </a:r>
            <a:endParaRPr kumimoji="0" lang="en-US" sz="3200" b="0" i="1" u="none" strike="noStrike" kern="1200" cap="none" spc="0" normalizeH="0" baseline="0" noProof="0">
              <a:ln>
                <a:noFill/>
              </a:ln>
              <a:solidFill>
                <a:srgbClr val="FF0000"/>
              </a:solidFill>
              <a:effectLst/>
              <a:uLnTx/>
              <a:uFillTx/>
              <a:latin typeface="Calibri Light" panose="020F03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9214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Biên độ dao động là khoảng cách từ vị trí cân bằng đến vị trí xa nhất của dao động</a:t>
            </a:r>
          </a:p>
        </p:txBody>
      </p:sp>
      <p:sp>
        <p:nvSpPr>
          <p:cNvPr id="2" name="TextBox 1">
            <a:extLst>
              <a:ext uri="{FF2B5EF4-FFF2-40B4-BE49-F238E27FC236}">
                <a16:creationId xmlns:a16="http://schemas.microsoft.com/office/drawing/2014/main" id="{6D119CF1-BF5E-FB5C-FF9A-54F08E95EC0A}"/>
              </a:ext>
            </a:extLst>
          </p:cNvPr>
          <p:cNvSpPr txBox="1"/>
          <p:nvPr/>
        </p:nvSpPr>
        <p:spPr>
          <a:xfrm>
            <a:off x="265043" y="1219200"/>
            <a:ext cx="7315200" cy="954107"/>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to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âm</a:t>
            </a:r>
            <a:r>
              <a:rPr lang="en-US" sz="2800" b="1" dirty="0">
                <a:solidFill>
                  <a:srgbClr val="FF0000"/>
                </a:solidFill>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Biên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endParaRPr lang="en-US" sz="2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CA0AA12-0EE2-FCE8-A8A8-5FEE37ECFE04}"/>
              </a:ext>
            </a:extLst>
          </p:cNvPr>
          <p:cNvSpPr/>
          <p:nvPr/>
        </p:nvSpPr>
        <p:spPr>
          <a:xfrm>
            <a:off x="159027" y="79753"/>
            <a:ext cx="11820938" cy="707886"/>
          </a:xfrm>
          <a:prstGeom prst="rect">
            <a:avLst/>
          </a:prstGeom>
          <a:solidFill>
            <a:srgbClr val="FFFF00"/>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err="1">
                <a:solidFill>
                  <a:schemeClr val="accent1">
                    <a:lumMod val="75000"/>
                  </a:schemeClr>
                </a:solidFill>
                <a:latin typeface="Times New Roman" panose="02020603050405020304" pitchFamily="18" charset="0"/>
                <a:cs typeface="Times New Roman" panose="02020603050405020304" pitchFamily="18" charset="0"/>
              </a:rPr>
              <a:t>Bài</a:t>
            </a:r>
            <a:r>
              <a:rPr lang="en-US" sz="4000" b="1" dirty="0">
                <a:solidFill>
                  <a:schemeClr val="accent1">
                    <a:lumMod val="75000"/>
                  </a:schemeClr>
                </a:solidFill>
                <a:latin typeface="Times New Roman" panose="02020603050405020304" pitchFamily="18" charset="0"/>
                <a:cs typeface="Times New Roman" panose="02020603050405020304" pitchFamily="18" charset="0"/>
              </a:rPr>
              <a:t> 13: ĐỘ TO VÀ ĐỘ CAO CỦA ÂM</a:t>
            </a:r>
          </a:p>
        </p:txBody>
      </p:sp>
      <p:sp>
        <p:nvSpPr>
          <p:cNvPr id="3" name="TextBox 2">
            <a:extLst>
              <a:ext uri="{FF2B5EF4-FFF2-40B4-BE49-F238E27FC236}">
                <a16:creationId xmlns:a16="http://schemas.microsoft.com/office/drawing/2014/main" id="{5F642655-8279-9B33-8735-F041E3E0BFAA}"/>
              </a:ext>
            </a:extLst>
          </p:cNvPr>
          <p:cNvSpPr txBox="1"/>
          <p:nvPr/>
        </p:nvSpPr>
        <p:spPr>
          <a:xfrm>
            <a:off x="516835" y="2305615"/>
            <a:ext cx="8587408" cy="1384995"/>
          </a:xfrm>
          <a:prstGeom prst="rect">
            <a:avLst/>
          </a:prstGeom>
          <a:noFill/>
        </p:spPr>
        <p:txBody>
          <a:bodyPr wrap="square" rtlCol="0">
            <a:spAutoFit/>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162906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634C7B-B180-4DFB-A53B-FE9203D37A49}"/>
              </a:ext>
            </a:extLst>
          </p:cNvPr>
          <p:cNvPicPr>
            <a:picLocks noChangeAspect="1"/>
          </p:cNvPicPr>
          <p:nvPr/>
        </p:nvPicPr>
        <p:blipFill rotWithShape="1">
          <a:blip r:embed="rId2"/>
          <a:srcRect l="26005" t="23623" r="31603" b="62753"/>
          <a:stretch/>
        </p:blipFill>
        <p:spPr>
          <a:xfrm>
            <a:off x="0" y="1431234"/>
            <a:ext cx="11711252" cy="2117036"/>
          </a:xfrm>
          <a:prstGeom prst="rect">
            <a:avLst/>
          </a:prstGeom>
        </p:spPr>
      </p:pic>
    </p:spTree>
    <p:extLst>
      <p:ext uri="{BB962C8B-B14F-4D97-AF65-F5344CB8AC3E}">
        <p14:creationId xmlns:p14="http://schemas.microsoft.com/office/powerpoint/2010/main" val="436417761"/>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3ACC42-4013-403C-9D84-679326FDED41}"/>
              </a:ext>
            </a:extLst>
          </p:cNvPr>
          <p:cNvPicPr>
            <a:picLocks noChangeAspect="1"/>
          </p:cNvPicPr>
          <p:nvPr/>
        </p:nvPicPr>
        <p:blipFill rotWithShape="1">
          <a:blip r:embed="rId2"/>
          <a:srcRect l="26902" t="38986" r="30054" b="47246"/>
          <a:stretch/>
        </p:blipFill>
        <p:spPr>
          <a:xfrm>
            <a:off x="-90954" y="1421296"/>
            <a:ext cx="12373907" cy="2226365"/>
          </a:xfrm>
          <a:prstGeom prst="rect">
            <a:avLst/>
          </a:prstGeom>
        </p:spPr>
      </p:pic>
    </p:spTree>
    <p:extLst>
      <p:ext uri="{BB962C8B-B14F-4D97-AF65-F5344CB8AC3E}">
        <p14:creationId xmlns:p14="http://schemas.microsoft.com/office/powerpoint/2010/main" val="209838631"/>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0F1E68-3BA4-44E0-94CD-98FB2E20CC0A}"/>
              </a:ext>
            </a:extLst>
          </p:cNvPr>
          <p:cNvPicPr>
            <a:picLocks noChangeAspect="1"/>
          </p:cNvPicPr>
          <p:nvPr/>
        </p:nvPicPr>
        <p:blipFill rotWithShape="1">
          <a:blip r:embed="rId2"/>
          <a:srcRect l="26087" t="37391" r="30054" b="30435"/>
          <a:stretch/>
        </p:blipFill>
        <p:spPr>
          <a:xfrm>
            <a:off x="208722" y="924341"/>
            <a:ext cx="11561624" cy="4770782"/>
          </a:xfrm>
          <a:prstGeom prst="rect">
            <a:avLst/>
          </a:prstGeom>
        </p:spPr>
      </p:pic>
    </p:spTree>
    <p:extLst>
      <p:ext uri="{BB962C8B-B14F-4D97-AF65-F5344CB8AC3E}">
        <p14:creationId xmlns:p14="http://schemas.microsoft.com/office/powerpoint/2010/main" val="4292034695"/>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7D7BEE-C116-4FB0-B7D3-B28DCF329508}"/>
              </a:ext>
            </a:extLst>
          </p:cNvPr>
          <p:cNvPicPr>
            <a:picLocks noChangeAspect="1"/>
          </p:cNvPicPr>
          <p:nvPr/>
        </p:nvPicPr>
        <p:blipFill rotWithShape="1">
          <a:blip r:embed="rId2"/>
          <a:srcRect t="15972"/>
          <a:stretch/>
        </p:blipFill>
        <p:spPr>
          <a:xfrm>
            <a:off x="616632" y="1311655"/>
            <a:ext cx="10958730" cy="536538"/>
          </a:xfrm>
          <a:prstGeom prst="rect">
            <a:avLst/>
          </a:prstGeom>
        </p:spPr>
      </p:pic>
      <p:pic>
        <p:nvPicPr>
          <p:cNvPr id="2050" name="Picture 2">
            <a:extLst>
              <a:ext uri="{FF2B5EF4-FFF2-40B4-BE49-F238E27FC236}">
                <a16:creationId xmlns:a16="http://schemas.microsoft.com/office/drawing/2014/main" id="{64D7E72E-DC6D-400E-89F7-7D5EBB552E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70" b="9827"/>
          <a:stretch/>
        </p:blipFill>
        <p:spPr bwMode="auto">
          <a:xfrm>
            <a:off x="616634" y="1821954"/>
            <a:ext cx="10958731" cy="454626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028E719-85B4-4A9D-B263-65013455D8A7}"/>
              </a:ext>
            </a:extLst>
          </p:cNvPr>
          <p:cNvGrpSpPr/>
          <p:nvPr/>
        </p:nvGrpSpPr>
        <p:grpSpPr>
          <a:xfrm>
            <a:off x="3411076" y="242388"/>
            <a:ext cx="4923278" cy="730407"/>
            <a:chOff x="871868" y="715522"/>
            <a:chExt cx="3692458" cy="784597"/>
          </a:xfrm>
        </p:grpSpPr>
        <p:sp>
          <p:nvSpPr>
            <p:cNvPr id="3" name="Oval 2">
              <a:extLst>
                <a:ext uri="{FF2B5EF4-FFF2-40B4-BE49-F238E27FC236}">
                  <a16:creationId xmlns:a16="http://schemas.microsoft.com/office/drawing/2014/main" id="{A18CABB4-A860-406E-87ED-A3897477A862}"/>
                </a:ext>
              </a:extLst>
            </p:cNvPr>
            <p:cNvSpPr/>
            <p:nvPr/>
          </p:nvSpPr>
          <p:spPr>
            <a:xfrm>
              <a:off x="967562" y="715522"/>
              <a:ext cx="627321" cy="784597"/>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00518E"/>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47DEBD2-79E8-47A7-9C8D-C09D2E8301AE}"/>
                </a:ext>
              </a:extLst>
            </p:cNvPr>
            <p:cNvSpPr txBox="1"/>
            <p:nvPr/>
          </p:nvSpPr>
          <p:spPr>
            <a:xfrm>
              <a:off x="871868" y="715523"/>
              <a:ext cx="818708" cy="76040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IV</a:t>
              </a:r>
              <a:endParaRPr kumimoji="0" lang="en-US" sz="4000"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A7E9524C-2B17-4FE3-B938-723031732DA2}"/>
                </a:ext>
              </a:extLst>
            </p:cNvPr>
            <p:cNvSpPr txBox="1"/>
            <p:nvPr/>
          </p:nvSpPr>
          <p:spPr>
            <a:xfrm>
              <a:off x="1966293" y="720574"/>
              <a:ext cx="2598033" cy="76040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rPr>
                <a:t>VẬN DỤNG</a:t>
              </a:r>
              <a:endParaRPr kumimoji="0" lang="en-US" sz="4000" b="1" i="0" u="none" strike="noStrike" kern="0" cap="none" spc="0" normalizeH="0" baseline="0" noProof="0" dirty="0">
                <a:ln>
                  <a:noFill/>
                </a:ln>
                <a:solidFill>
                  <a:srgbClr val="00518E"/>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6" name="Group 5">
            <a:extLst>
              <a:ext uri="{FF2B5EF4-FFF2-40B4-BE49-F238E27FC236}">
                <a16:creationId xmlns:a16="http://schemas.microsoft.com/office/drawing/2014/main" id="{A799C0A8-EEC5-420E-9086-432DC90603B9}"/>
              </a:ext>
            </a:extLst>
          </p:cNvPr>
          <p:cNvGrpSpPr/>
          <p:nvPr/>
        </p:nvGrpSpPr>
        <p:grpSpPr>
          <a:xfrm>
            <a:off x="616632" y="1255848"/>
            <a:ext cx="12010287" cy="1132213"/>
            <a:chOff x="386449" y="1042134"/>
            <a:chExt cx="7443303" cy="503949"/>
          </a:xfrm>
        </p:grpSpPr>
        <p:sp>
          <p:nvSpPr>
            <p:cNvPr id="7" name="Rounded Rectangle 5">
              <a:extLst>
                <a:ext uri="{FF2B5EF4-FFF2-40B4-BE49-F238E27FC236}">
                  <a16:creationId xmlns:a16="http://schemas.microsoft.com/office/drawing/2014/main" id="{732461FA-D113-4231-B531-D06619349535}"/>
                </a:ext>
              </a:extLst>
            </p:cNvPr>
            <p:cNvSpPr/>
            <p:nvPr/>
          </p:nvSpPr>
          <p:spPr>
            <a:xfrm>
              <a:off x="386449" y="1042134"/>
              <a:ext cx="6791607" cy="5039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vi-VN" altLang="vi-VN" sz="5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9BC4ECCA-21B8-42D5-A4F3-770FDFB15E62}"/>
                </a:ext>
              </a:extLst>
            </p:cNvPr>
            <p:cNvSpPr/>
            <p:nvPr/>
          </p:nvSpPr>
          <p:spPr>
            <a:xfrm>
              <a:off x="1925488" y="1143281"/>
              <a:ext cx="5904264" cy="395250"/>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 TẠO ĐÀN NƯỚC</a:t>
              </a:r>
              <a:endParaRPr kumimoji="0" lang="en-US" sz="4800" b="0"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11205065"/>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D756DB-B84E-4B2E-9282-59096CAFF7AE}"/>
              </a:ext>
            </a:extLst>
          </p:cNvPr>
          <p:cNvSpPr txBox="1"/>
          <p:nvPr/>
        </p:nvSpPr>
        <p:spPr>
          <a:xfrm>
            <a:off x="1101686" y="559003"/>
            <a:ext cx="9950068" cy="2617191"/>
          </a:xfrm>
          <a:prstGeom prst="rect">
            <a:avLst/>
          </a:prstGeom>
          <a:noFill/>
        </p:spPr>
        <p:txBody>
          <a:bodyPr wrap="square">
            <a:spAutoFit/>
          </a:bodyPr>
          <a:lstStyle/>
          <a:p>
            <a:pPr marL="0" marR="75565"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vi-VN" sz="3200" b="0" i="0"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1" i="0"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Thiết bị: </a:t>
            </a:r>
            <a:r>
              <a:rPr kumimoji="0" lang="vi-VN" sz="3200" b="0" i="0"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Mỗi nhóm chuẩn bị:</a:t>
            </a:r>
          </a:p>
          <a:p>
            <a:pPr marL="457200" marR="75565" lvl="0" indent="-457200" algn="just" defTabSz="914400" rtl="0" eaLnBrk="1" fontAlgn="auto" latinLnBrk="0" hangingPunct="1">
              <a:lnSpc>
                <a:spcPct val="115000"/>
              </a:lnSpc>
              <a:spcBef>
                <a:spcPts val="0"/>
              </a:spcBef>
              <a:spcAft>
                <a:spcPts val="800"/>
              </a:spcAft>
              <a:buClrTx/>
              <a:buSzTx/>
              <a:buFontTx/>
              <a:buChar char="-"/>
              <a:tabLst>
                <a:tab pos="1609725" algn="l"/>
              </a:tabLst>
              <a:defRPr/>
            </a:pPr>
            <a:r>
              <a:rPr kumimoji="0" lang="vi-VN" sz="3200" b="0" i="0"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8 cốc thủy tin giống nhau.</a:t>
            </a:r>
          </a:p>
          <a:p>
            <a:pPr marL="0" marR="75565"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vi-VN" sz="3200" b="0" i="0"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Đũa gỗ (mỗi người trong nhóm 1 chiếc)</a:t>
            </a:r>
          </a:p>
          <a:p>
            <a:pPr marL="457200" marR="75565" lvl="0" indent="-457200" algn="just" defTabSz="914400" rtl="0" eaLnBrk="1" fontAlgn="auto" latinLnBrk="0" hangingPunct="1">
              <a:lnSpc>
                <a:spcPct val="115000"/>
              </a:lnSpc>
              <a:spcBef>
                <a:spcPts val="0"/>
              </a:spcBef>
              <a:spcAft>
                <a:spcPts val="800"/>
              </a:spcAft>
              <a:buClrTx/>
              <a:buSzTx/>
              <a:buFontTx/>
              <a:buChar char="-"/>
              <a:tabLst>
                <a:tab pos="1609725" algn="l"/>
              </a:tabLst>
              <a:defRPr/>
            </a:pPr>
            <a:r>
              <a:rPr kumimoji="0" lang="vi-VN" sz="3200" b="0" i="0"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Ca chứa nước, cốc nhỏ. </a:t>
            </a:r>
            <a:endParaRPr kumimoji="0" lang="en-US" sz="3200" b="0" i="0" u="none" strike="noStrike" kern="1200" cap="none" spc="0" normalizeH="0" baseline="0" noProof="0">
              <a:ln>
                <a:noFill/>
              </a:ln>
              <a:solidFill>
                <a:srgbClr val="C00000"/>
              </a:solidFill>
              <a:effectLst/>
              <a:uLnTx/>
              <a:uFillTx/>
              <a:latin typeface="Calibri Light" panose="020F0302020204030204"/>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60EC06F-54D7-433D-9D49-ABB396637F49}"/>
              </a:ext>
            </a:extLst>
          </p:cNvPr>
          <p:cNvSpPr txBox="1"/>
          <p:nvPr/>
        </p:nvSpPr>
        <p:spPr>
          <a:xfrm>
            <a:off x="1120966" y="3429000"/>
            <a:ext cx="9950068" cy="1179041"/>
          </a:xfrm>
          <a:prstGeom prst="rect">
            <a:avLst/>
          </a:prstGeom>
          <a:noFill/>
        </p:spPr>
        <p:txBody>
          <a:bodyPr wrap="square">
            <a:spAutoFit/>
          </a:bodyPr>
          <a:lstStyle/>
          <a:p>
            <a:pPr marL="0" marR="75565" lvl="0" indent="0" algn="just" defTabSz="914400" rtl="0" eaLnBrk="1" fontAlgn="auto" latinLnBrk="0" hangingPunct="1">
              <a:lnSpc>
                <a:spcPct val="115000"/>
              </a:lnSpc>
              <a:spcBef>
                <a:spcPts val="0"/>
              </a:spcBef>
              <a:spcAft>
                <a:spcPts val="800"/>
              </a:spcAft>
              <a:buClrTx/>
              <a:buSzTx/>
              <a:buFontTx/>
              <a:buNone/>
              <a:tabLst>
                <a:tab pos="1609725" algn="l"/>
              </a:tabLst>
              <a:defRPr/>
            </a:pPr>
            <a:r>
              <a:rPr kumimoji="0" lang="vi-VN" sz="3200" b="1" i="0"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Cách làm: </a:t>
            </a:r>
            <a:r>
              <a:rPr kumimoji="0" lang="vi-VN" sz="3200" b="0" i="0"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Thay đổi lượng nước trong cốc để mỗi cốc sẽ phát ra âm với tần số nhất định. </a:t>
            </a:r>
            <a:endParaRPr kumimoji="0" lang="en-US" sz="3200" b="0" i="0" u="none" strike="noStrike" kern="1200" cap="none" spc="0" normalizeH="0" baseline="0" noProof="0">
              <a:ln>
                <a:noFill/>
              </a:ln>
              <a:solidFill>
                <a:srgbClr val="C00000"/>
              </a:solidFill>
              <a:effectLst/>
              <a:uLnTx/>
              <a:uFillTx/>
              <a:latin typeface="Calibri Light" panose="020F03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220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73CBECB-EF70-4F76-9AC3-7A1D918A6E7E}"/>
              </a:ext>
            </a:extLst>
          </p:cNvPr>
          <p:cNvSpPr/>
          <p:nvPr/>
        </p:nvSpPr>
        <p:spPr>
          <a:xfrm>
            <a:off x="1143000" y="381000"/>
            <a:ext cx="9677400" cy="5791200"/>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7C7113AF-9C5F-48DE-82FB-ADC0F13F9715}"/>
              </a:ext>
            </a:extLst>
          </p:cNvPr>
          <p:cNvSpPr txBox="1"/>
          <p:nvPr/>
        </p:nvSpPr>
        <p:spPr>
          <a:xfrm>
            <a:off x="3962400" y="2209800"/>
            <a:ext cx="520576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NHÓM</a:t>
            </a: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24969402"/>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39E5F2-9920-4755-8856-C0D266BD840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AA64988E-994E-462C-81C2-E73A78F95CCC}"/>
              </a:ext>
            </a:extLst>
          </p:cNvPr>
          <p:cNvSpPr/>
          <p:nvPr/>
        </p:nvSpPr>
        <p:spPr>
          <a:xfrm>
            <a:off x="3657600" y="1669055"/>
            <a:ext cx="6753340" cy="32499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92BE0EC-1218-4D58-802A-03B57BF26484}"/>
              </a:ext>
            </a:extLst>
          </p:cNvPr>
          <p:cNvSpPr txBox="1"/>
          <p:nvPr/>
        </p:nvSpPr>
        <p:spPr>
          <a:xfrm>
            <a:off x="4836405" y="2828835"/>
            <a:ext cx="592707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7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BÁO CÁO</a:t>
            </a:r>
            <a:endParaRPr kumimoji="0" lang="en-US" sz="7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24550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8409CC-25DA-032C-A58B-7F92210A2CB2}"/>
              </a:ext>
            </a:extLst>
          </p:cNvPr>
          <p:cNvSpPr txBox="1"/>
          <p:nvPr/>
        </p:nvSpPr>
        <p:spPr>
          <a:xfrm>
            <a:off x="3702570" y="0"/>
            <a:ext cx="5366479"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LUYỆN TẬP</a:t>
            </a:r>
          </a:p>
        </p:txBody>
      </p:sp>
      <p:sp>
        <p:nvSpPr>
          <p:cNvPr id="5" name="TextBox 4">
            <a:extLst>
              <a:ext uri="{FF2B5EF4-FFF2-40B4-BE49-F238E27FC236}">
                <a16:creationId xmlns:a16="http://schemas.microsoft.com/office/drawing/2014/main" id="{BBBCC127-E791-E6B3-02DC-1F4DE918EAA7}"/>
              </a:ext>
            </a:extLst>
          </p:cNvPr>
          <p:cNvSpPr txBox="1"/>
          <p:nvPr/>
        </p:nvSpPr>
        <p:spPr>
          <a:xfrm>
            <a:off x="149902" y="649521"/>
            <a:ext cx="11932170" cy="6642844"/>
          </a:xfrm>
          <a:prstGeom prst="rect">
            <a:avLst/>
          </a:prstGeom>
          <a:noFill/>
        </p:spPr>
        <p:txBody>
          <a:bodyPr wrap="square" rtlCol="0">
            <a:spAutoFit/>
          </a:bodyPr>
          <a:lstStyle/>
          <a:p>
            <a:pPr marL="0" marR="0">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rPr>
              <a:t>Câu </a:t>
            </a:r>
            <a:r>
              <a:rPr lang="en-US" sz="2800" b="1" dirty="0">
                <a:solidFill>
                  <a:srgbClr val="000000"/>
                </a:solidFill>
                <a:effectLst/>
                <a:latin typeface="Times New Roman" panose="02020603050405020304" pitchFamily="18" charset="0"/>
                <a:ea typeface="Times New Roman" panose="02020603050405020304" pitchFamily="18" charset="0"/>
              </a:rPr>
              <a:t>1</a:t>
            </a:r>
            <a:r>
              <a:rPr lang="vi-VN" sz="2800" b="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Khi vật dao động chậm thì có tần số và âm phát ra như thế nào?</a:t>
            </a:r>
            <a:endParaRPr lang="en-US" sz="28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A. Tần số dao động lớn và âm phát ra càng thấp</a:t>
            </a:r>
            <a:endParaRPr lang="en-US" sz="28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B. Tần số dao động nhỏ và âm phát ra càng thấp</a:t>
            </a:r>
            <a:endParaRPr lang="en-US" sz="2800" dirty="0">
              <a:effectLst/>
              <a:latin typeface="Times New Roman" panose="02020603050405020304" pitchFamily="18" charset="0"/>
              <a:ea typeface="Times New Roman" panose="02020603050405020304" pitchFamily="18" charset="0"/>
            </a:endParaRPr>
          </a:p>
          <a:p>
            <a:pPr marL="0" marR="0" indent="457200">
              <a:lnSpc>
                <a:spcPct val="107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rPr>
              <a:t>Câu </a:t>
            </a:r>
            <a:r>
              <a:rPr lang="en-US" sz="2800" b="1" dirty="0">
                <a:solidFill>
                  <a:srgbClr val="000000"/>
                </a:solidFill>
                <a:effectLst/>
                <a:latin typeface="Times New Roman" panose="02020603050405020304" pitchFamily="18" charset="0"/>
                <a:ea typeface="Times New Roman" panose="02020603050405020304" pitchFamily="18" charset="0"/>
              </a:rPr>
              <a:t>2</a:t>
            </a:r>
            <a:r>
              <a:rPr lang="vi-VN" sz="2800" b="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Thông thường, tai người có thể nghe được âm có tần số trong khoảng từ :</a:t>
            </a:r>
            <a:endParaRPr lang="en-US" sz="2800" dirty="0">
              <a:effectLst/>
              <a:latin typeface="Times New Roman" panose="02020603050405020304" pitchFamily="18" charset="0"/>
              <a:ea typeface="Times New Roman" panose="02020603050405020304" pitchFamily="18" charset="0"/>
            </a:endParaRPr>
          </a:p>
          <a:p>
            <a:pPr marL="971550" marR="0" indent="-514350">
              <a:lnSpc>
                <a:spcPct val="107000"/>
              </a:lnSpc>
              <a:spcBef>
                <a:spcPts val="0"/>
              </a:spcBef>
              <a:spcAft>
                <a:spcPts val="0"/>
              </a:spcAft>
              <a:buAutoNum type="alphaUcPeriod"/>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20Hz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20000Hz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971550" marR="0" indent="-514350">
              <a:lnSpc>
                <a:spcPct val="107000"/>
              </a:lnSpc>
              <a:spcBef>
                <a:spcPts val="0"/>
              </a:spcBef>
              <a:spcAft>
                <a:spcPts val="0"/>
              </a:spcAft>
              <a:buAutoNum type="alphaUcPeriod"/>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20Hz</a:t>
            </a:r>
            <a:endParaRPr lang="en-US" sz="2800"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20000Hz			</a:t>
            </a:r>
          </a:p>
          <a:p>
            <a:pPr marL="457200" marR="0">
              <a:lnSpc>
                <a:spcPct val="107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200Hz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20000Hz</a:t>
            </a:r>
          </a:p>
          <a:p>
            <a:r>
              <a:rPr lang="vi-VN" sz="2800" b="1" dirty="0">
                <a:solidFill>
                  <a:srgbClr val="000000"/>
                </a:solidFill>
                <a:latin typeface="Times New Roman" panose="02020603050405020304" pitchFamily="18" charset="0"/>
                <a:ea typeface="Times New Roman" panose="02020603050405020304" pitchFamily="18" charset="0"/>
              </a:rPr>
              <a:t>Câu </a:t>
            </a:r>
            <a:r>
              <a:rPr lang="en-US" sz="2800" b="1" dirty="0">
                <a:solidFill>
                  <a:srgbClr val="000000"/>
                </a:solidFill>
                <a:latin typeface="Times New Roman" panose="02020603050405020304" pitchFamily="18" charset="0"/>
                <a:ea typeface="Times New Roman" panose="02020603050405020304" pitchFamily="18" charset="0"/>
              </a:rPr>
              <a:t>3</a:t>
            </a:r>
            <a:r>
              <a:rPr lang="vi-VN" sz="2800" b="1" dirty="0">
                <a:solidFill>
                  <a:srgbClr val="000000"/>
                </a:solidFill>
                <a:latin typeface="Times New Roman" panose="02020603050405020304" pitchFamily="18" charset="0"/>
                <a:ea typeface="Times New Roman" panose="02020603050405020304" pitchFamily="18" charset="0"/>
              </a:rPr>
              <a:t>:</a:t>
            </a:r>
            <a:r>
              <a:rPr lang="vi-VN" sz="2800" dirty="0">
                <a:solidFill>
                  <a:srgbClr val="000000"/>
                </a:solidFill>
                <a:latin typeface="Times New Roman" panose="02020603050405020304" pitchFamily="18" charset="0"/>
                <a:ea typeface="Times New Roman" panose="02020603050405020304" pitchFamily="18" charset="0"/>
              </a:rPr>
              <a:t> Tính tần số dao động của một vật thực hiện được 360 dao động trong 3 phút.</a:t>
            </a:r>
            <a:endParaRPr lang="en-US" sz="2800" dirty="0">
              <a:latin typeface="Times New Roman" panose="02020603050405020304" pitchFamily="18" charset="0"/>
              <a:ea typeface="Times New Roman" panose="02020603050405020304" pitchFamily="18" charset="0"/>
            </a:endParaRPr>
          </a:p>
          <a:p>
            <a:pPr marL="457200" marR="0">
              <a:lnSpc>
                <a:spcPct val="107000"/>
              </a:lnSpc>
              <a:spcBef>
                <a:spcPts val="0"/>
              </a:spcBef>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1Hz		B. 4Hz		C. 3Hz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732C4448-AD89-77BC-F26F-FD182EA69082}"/>
              </a:ext>
            </a:extLst>
          </p:cNvPr>
          <p:cNvSpPr txBox="1"/>
          <p:nvPr/>
        </p:nvSpPr>
        <p:spPr>
          <a:xfrm>
            <a:off x="8521908" y="5946869"/>
            <a:ext cx="1813810" cy="523220"/>
          </a:xfrm>
          <a:prstGeom prst="rect">
            <a:avLst/>
          </a:prstGeom>
          <a:noFill/>
        </p:spPr>
        <p:txBody>
          <a:bodyPr wrap="square" rtlCol="0">
            <a:spAutoFit/>
          </a:bodyPr>
          <a:lstStyle/>
          <a:p>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2Hz</a:t>
            </a:r>
            <a:endParaRPr lang="en-US" sz="2800" dirty="0"/>
          </a:p>
        </p:txBody>
      </p:sp>
    </p:spTree>
    <p:extLst>
      <p:ext uri="{BB962C8B-B14F-4D97-AF65-F5344CB8AC3E}">
        <p14:creationId xmlns:p14="http://schemas.microsoft.com/office/powerpoint/2010/main" val="12427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5">
                                            <p:txEl>
                                              <p:pRg st="2" end="2"/>
                                            </p:txEl>
                                          </p:spTgt>
                                        </p:tgtEl>
                                        <p:attrNameLst>
                                          <p:attrName>style.color</p:attrName>
                                        </p:attrNameLst>
                                      </p:cBhvr>
                                      <p:to>
                                        <a:schemeClr val="accent2"/>
                                      </p:to>
                                    </p:animClr>
                                    <p:animClr clrSpc="rgb" dir="cw">
                                      <p:cBhvr>
                                        <p:cTn id="14" dur="500" fill="hold"/>
                                        <p:tgtEl>
                                          <p:spTgt spid="5">
                                            <p:txEl>
                                              <p:pRg st="2" end="2"/>
                                            </p:txEl>
                                          </p:spTgt>
                                        </p:tgtEl>
                                        <p:attrNameLst>
                                          <p:attrName>fillcolor</p:attrName>
                                        </p:attrNameLst>
                                      </p:cBhvr>
                                      <p:to>
                                        <a:schemeClr val="accent2"/>
                                      </p:to>
                                    </p:animClr>
                                    <p:set>
                                      <p:cBhvr>
                                        <p:cTn id="15" dur="500" fill="hold"/>
                                        <p:tgtEl>
                                          <p:spTgt spid="5">
                                            <p:txEl>
                                              <p:pRg st="2" end="2"/>
                                            </p:txEl>
                                          </p:spTgt>
                                        </p:tgtEl>
                                        <p:attrNameLst>
                                          <p:attrName>fill.type</p:attrName>
                                        </p:attrNameLst>
                                      </p:cBhvr>
                                      <p:to>
                                        <p:strVal val="solid"/>
                                      </p:to>
                                    </p:set>
                                    <p:set>
                                      <p:cBhvr>
                                        <p:cTn id="16" dur="500" fill="hold"/>
                                        <p:tgtEl>
                                          <p:spTgt spid="5">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5">
                                            <p:txEl>
                                              <p:pRg st="6" end="6"/>
                                            </p:txEl>
                                          </p:spTgt>
                                        </p:tgtEl>
                                        <p:attrNameLst>
                                          <p:attrName>style.color</p:attrName>
                                        </p:attrNameLst>
                                      </p:cBhvr>
                                      <p:to>
                                        <a:schemeClr val="accent2"/>
                                      </p:to>
                                    </p:animClr>
                                    <p:animClr clrSpc="rgb" dir="cw">
                                      <p:cBhvr>
                                        <p:cTn id="21" dur="500" fill="hold"/>
                                        <p:tgtEl>
                                          <p:spTgt spid="5">
                                            <p:txEl>
                                              <p:pRg st="6" end="6"/>
                                            </p:txEl>
                                          </p:spTgt>
                                        </p:tgtEl>
                                        <p:attrNameLst>
                                          <p:attrName>fillcolor</p:attrName>
                                        </p:attrNameLst>
                                      </p:cBhvr>
                                      <p:to>
                                        <a:schemeClr val="accent2"/>
                                      </p:to>
                                    </p:animClr>
                                    <p:set>
                                      <p:cBhvr>
                                        <p:cTn id="22" dur="500" fill="hold"/>
                                        <p:tgtEl>
                                          <p:spTgt spid="5">
                                            <p:txEl>
                                              <p:pRg st="6" end="6"/>
                                            </p:txEl>
                                          </p:spTgt>
                                        </p:tgtEl>
                                        <p:attrNameLst>
                                          <p:attrName>fill.type</p:attrName>
                                        </p:attrNameLst>
                                      </p:cBhvr>
                                      <p:to>
                                        <p:strVal val="solid"/>
                                      </p:to>
                                    </p:set>
                                    <p:set>
                                      <p:cBhvr>
                                        <p:cTn id="23" dur="500" fill="hold"/>
                                        <p:tgtEl>
                                          <p:spTgt spid="5">
                                            <p:txEl>
                                              <p:pRg st="6" end="6"/>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8"/>
                                        </p:tgtEl>
                                        <p:attrNameLst>
                                          <p:attrName>style.color</p:attrName>
                                        </p:attrNameLst>
                                      </p:cBhvr>
                                      <p:to>
                                        <a:schemeClr val="accent2"/>
                                      </p:to>
                                    </p:animClr>
                                    <p:animClr clrSpc="rgb" dir="cw">
                                      <p:cBhvr>
                                        <p:cTn id="28" dur="500" fill="hold"/>
                                        <p:tgtEl>
                                          <p:spTgt spid="8"/>
                                        </p:tgtEl>
                                        <p:attrNameLst>
                                          <p:attrName>fillcolor</p:attrName>
                                        </p:attrNameLst>
                                      </p:cBhvr>
                                      <p:to>
                                        <a:schemeClr val="accent2"/>
                                      </p:to>
                                    </p:animClr>
                                    <p:set>
                                      <p:cBhvr>
                                        <p:cTn id="29" dur="500" fill="hold"/>
                                        <p:tgtEl>
                                          <p:spTgt spid="8"/>
                                        </p:tgtEl>
                                        <p:attrNameLst>
                                          <p:attrName>fill.type</p:attrName>
                                        </p:attrNameLst>
                                      </p:cBhvr>
                                      <p:to>
                                        <p:strVal val="solid"/>
                                      </p:to>
                                    </p:set>
                                    <p:set>
                                      <p:cBhvr>
                                        <p:cTn id="30" dur="5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5F71E5-39C6-BBF3-2599-AE7EF4D2E745}"/>
              </a:ext>
            </a:extLst>
          </p:cNvPr>
          <p:cNvSpPr txBox="1"/>
          <p:nvPr/>
        </p:nvSpPr>
        <p:spPr>
          <a:xfrm>
            <a:off x="3597639" y="419725"/>
            <a:ext cx="5366479"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LUYỆN TẬP</a:t>
            </a:r>
          </a:p>
        </p:txBody>
      </p:sp>
      <p:sp>
        <p:nvSpPr>
          <p:cNvPr id="6" name="TextBox 5">
            <a:extLst>
              <a:ext uri="{FF2B5EF4-FFF2-40B4-BE49-F238E27FC236}">
                <a16:creationId xmlns:a16="http://schemas.microsoft.com/office/drawing/2014/main" id="{19DCF28B-6066-A694-11FF-937FE48258D8}"/>
              </a:ext>
            </a:extLst>
          </p:cNvPr>
          <p:cNvSpPr txBox="1"/>
          <p:nvPr/>
        </p:nvSpPr>
        <p:spPr>
          <a:xfrm>
            <a:off x="539646" y="1775762"/>
            <a:ext cx="10598046" cy="4619534"/>
          </a:xfrm>
          <a:prstGeom prst="rect">
            <a:avLst/>
          </a:prstGeom>
          <a:noFill/>
        </p:spPr>
        <p:txBody>
          <a:bodyPr wrap="square">
            <a:spAutoFit/>
          </a:bodyPr>
          <a:lstStyle/>
          <a:p>
            <a:pPr marL="0" marR="0">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rPr>
              <a:t>Câu </a:t>
            </a:r>
            <a:r>
              <a:rPr lang="en-US" sz="2800" b="1" dirty="0">
                <a:solidFill>
                  <a:srgbClr val="000000"/>
                </a:solidFill>
                <a:effectLst/>
                <a:latin typeface="Times New Roman" panose="02020603050405020304" pitchFamily="18" charset="0"/>
                <a:ea typeface="Times New Roman" panose="02020603050405020304" pitchFamily="18" charset="0"/>
              </a:rPr>
              <a:t>4</a:t>
            </a:r>
            <a:r>
              <a:rPr lang="vi-VN" sz="2800" b="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Tần số là:</a:t>
            </a:r>
            <a:endParaRPr lang="en-US" sz="2800" dirty="0">
              <a:effectLst/>
              <a:latin typeface="Times New Roman" panose="02020603050405020304" pitchFamily="18" charset="0"/>
              <a:ea typeface="Times New Roman" panose="02020603050405020304" pitchFamily="18" charset="0"/>
            </a:endParaRPr>
          </a:p>
          <a:p>
            <a:pPr marL="457200" marR="0">
              <a:lnSpc>
                <a:spcPct val="107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giây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giây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giây</a:t>
            </a:r>
            <a:endParaRPr lang="en-US" sz="2800"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rPr>
              <a:t>Câu </a:t>
            </a:r>
            <a:r>
              <a:rPr lang="en-US" sz="2800" b="1" dirty="0">
                <a:solidFill>
                  <a:srgbClr val="000000"/>
                </a:solidFill>
                <a:effectLst/>
                <a:latin typeface="Times New Roman" panose="02020603050405020304" pitchFamily="18" charset="0"/>
                <a:ea typeface="Times New Roman" panose="02020603050405020304" pitchFamily="18" charset="0"/>
              </a:rPr>
              <a:t>5</a:t>
            </a:r>
            <a:r>
              <a:rPr lang="vi-VN" sz="2800" b="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Vật nào sau đây dao động với tần số lớn nhất?</a:t>
            </a:r>
            <a:endParaRPr lang="en-US" sz="2800" dirty="0">
              <a:effectLst/>
              <a:latin typeface="Times New Roman" panose="02020603050405020304" pitchFamily="18" charset="0"/>
              <a:ea typeface="Times New Roman" panose="02020603050405020304" pitchFamily="18" charset="0"/>
            </a:endParaRPr>
          </a:p>
          <a:p>
            <a:pPr marL="457200" marR="0">
              <a:lnSpc>
                <a:spcPct val="107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lắc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3000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500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1200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874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3" end="3"/>
                                            </p:txEl>
                                          </p:spTgt>
                                        </p:tgtEl>
                                        <p:attrNameLst>
                                          <p:attrName>style.color</p:attrName>
                                        </p:attrNameLst>
                                      </p:cBhvr>
                                      <p:to>
                                        <a:schemeClr val="accent2"/>
                                      </p:to>
                                    </p:animClr>
                                    <p:animClr clrSpc="rgb" dir="cw">
                                      <p:cBhvr>
                                        <p:cTn id="7" dur="500" fill="hold"/>
                                        <p:tgtEl>
                                          <p:spTgt spid="6">
                                            <p:txEl>
                                              <p:pRg st="3" end="3"/>
                                            </p:txEl>
                                          </p:spTgt>
                                        </p:tgtEl>
                                        <p:attrNameLst>
                                          <p:attrName>fillcolor</p:attrName>
                                        </p:attrNameLst>
                                      </p:cBhvr>
                                      <p:to>
                                        <a:schemeClr val="accent2"/>
                                      </p:to>
                                    </p:animClr>
                                    <p:set>
                                      <p:cBhvr>
                                        <p:cTn id="8" dur="500" fill="hold"/>
                                        <p:tgtEl>
                                          <p:spTgt spid="6">
                                            <p:txEl>
                                              <p:pRg st="3" end="3"/>
                                            </p:txEl>
                                          </p:spTgt>
                                        </p:tgtEl>
                                        <p:attrNameLst>
                                          <p:attrName>fill.type</p:attrName>
                                        </p:attrNameLst>
                                      </p:cBhvr>
                                      <p:to>
                                        <p:strVal val="solid"/>
                                      </p:to>
                                    </p:set>
                                    <p:set>
                                      <p:cBhvr>
                                        <p:cTn id="9" dur="500" fill="hold"/>
                                        <p:tgtEl>
                                          <p:spTgt spid="6">
                                            <p:txEl>
                                              <p:pRg st="3" end="3"/>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6">
                                            <p:txEl>
                                              <p:pRg st="6" end="6"/>
                                            </p:txEl>
                                          </p:spTgt>
                                        </p:tgtEl>
                                        <p:attrNameLst>
                                          <p:attrName>style.color</p:attrName>
                                        </p:attrNameLst>
                                      </p:cBhvr>
                                      <p:to>
                                        <a:schemeClr val="accent2"/>
                                      </p:to>
                                    </p:animClr>
                                    <p:animClr clrSpc="rgb" dir="cw">
                                      <p:cBhvr>
                                        <p:cTn id="14" dur="500" fill="hold"/>
                                        <p:tgtEl>
                                          <p:spTgt spid="6">
                                            <p:txEl>
                                              <p:pRg st="6" end="6"/>
                                            </p:txEl>
                                          </p:spTgt>
                                        </p:tgtEl>
                                        <p:attrNameLst>
                                          <p:attrName>fillcolor</p:attrName>
                                        </p:attrNameLst>
                                      </p:cBhvr>
                                      <p:to>
                                        <a:schemeClr val="accent2"/>
                                      </p:to>
                                    </p:animClr>
                                    <p:set>
                                      <p:cBhvr>
                                        <p:cTn id="15" dur="500" fill="hold"/>
                                        <p:tgtEl>
                                          <p:spTgt spid="6">
                                            <p:txEl>
                                              <p:pRg st="6" end="6"/>
                                            </p:txEl>
                                          </p:spTgt>
                                        </p:tgtEl>
                                        <p:attrNameLst>
                                          <p:attrName>fill.type</p:attrName>
                                        </p:attrNameLst>
                                      </p:cBhvr>
                                      <p:to>
                                        <p:strVal val="solid"/>
                                      </p:to>
                                    </p:set>
                                    <p:set>
                                      <p:cBhvr>
                                        <p:cTn id="16" dur="500" fill="hold"/>
                                        <p:tgtEl>
                                          <p:spTgt spid="6">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5F71E5-39C6-BBF3-2599-AE7EF4D2E745}"/>
              </a:ext>
            </a:extLst>
          </p:cNvPr>
          <p:cNvSpPr txBox="1"/>
          <p:nvPr/>
        </p:nvSpPr>
        <p:spPr>
          <a:xfrm>
            <a:off x="3597639" y="419725"/>
            <a:ext cx="5366479"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LUYỆN TẬP</a:t>
            </a:r>
          </a:p>
        </p:txBody>
      </p:sp>
      <p:sp>
        <p:nvSpPr>
          <p:cNvPr id="5" name="TextBox 4">
            <a:extLst>
              <a:ext uri="{FF2B5EF4-FFF2-40B4-BE49-F238E27FC236}">
                <a16:creationId xmlns:a16="http://schemas.microsoft.com/office/drawing/2014/main" id="{658808BF-8301-B322-F17A-27D6B98564F2}"/>
              </a:ext>
            </a:extLst>
          </p:cNvPr>
          <p:cNvSpPr txBox="1"/>
          <p:nvPr/>
        </p:nvSpPr>
        <p:spPr>
          <a:xfrm>
            <a:off x="184879" y="1360902"/>
            <a:ext cx="12007121" cy="4342279"/>
          </a:xfrm>
          <a:prstGeom prst="rect">
            <a:avLst/>
          </a:prstGeom>
          <a:noFill/>
        </p:spPr>
        <p:txBody>
          <a:bodyPr wrap="square">
            <a:spAutoFit/>
          </a:bodyPr>
          <a:lstStyle/>
          <a:p>
            <a:pPr marL="0" marR="0">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Câu </a:t>
            </a:r>
            <a:r>
              <a:rPr lang="en-US" sz="2400" b="1" dirty="0">
                <a:solidFill>
                  <a:srgbClr val="000000"/>
                </a:solidFill>
                <a:effectLst/>
                <a:latin typeface="Times New Roman" panose="02020603050405020304" pitchFamily="18" charset="0"/>
                <a:ea typeface="Times New Roman" panose="02020603050405020304" pitchFamily="18" charset="0"/>
              </a:rPr>
              <a:t>6</a:t>
            </a:r>
            <a:r>
              <a:rPr lang="vi-VN" sz="2400" b="1" dirty="0">
                <a:solidFill>
                  <a:srgbClr val="000000"/>
                </a:solidFill>
                <a:effectLst/>
                <a:latin typeface="Times New Roman" panose="02020603050405020304" pitchFamily="18" charset="0"/>
                <a:ea typeface="Times New Roman" panose="02020603050405020304" pitchFamily="18" charset="0"/>
              </a:rPr>
              <a:t>:</a:t>
            </a:r>
            <a:r>
              <a:rPr lang="vi-VN" sz="2400" dirty="0">
                <a:solidFill>
                  <a:srgbClr val="000000"/>
                </a:solidFill>
                <a:effectLst/>
                <a:latin typeface="Times New Roman" panose="02020603050405020304" pitchFamily="18" charset="0"/>
                <a:ea typeface="Times New Roman" panose="02020603050405020304" pitchFamily="18" charset="0"/>
              </a:rPr>
              <a:t> Bằng cách quan sát và lắng nghe dây đàn dao động khi ta lên dảv đàn, ta có thể kết luận nào sau đây?</a:t>
            </a:r>
            <a:endParaRPr lang="en-US" sz="2400" dirty="0">
              <a:effectLst/>
              <a:latin typeface="Times New Roman" panose="02020603050405020304" pitchFamily="18" charset="0"/>
              <a:ea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chậm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r2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C</a:t>
            </a:r>
            <a:r>
              <a:rPr lang="vi-VN" sz="2400" b="1" dirty="0">
                <a:solidFill>
                  <a:srgbClr val="000000"/>
                </a:solidFill>
                <a:effectLst/>
                <a:latin typeface="Times New Roman" panose="02020603050405020304" pitchFamily="18" charset="0"/>
                <a:ea typeface="Times New Roman" panose="02020603050405020304" pitchFamily="18" charset="0"/>
              </a:rPr>
              <a:t>âu </a:t>
            </a:r>
            <a:r>
              <a:rPr lang="en-US" sz="2400" b="1" dirty="0">
                <a:solidFill>
                  <a:srgbClr val="000000"/>
                </a:solidFill>
                <a:effectLst/>
                <a:latin typeface="Times New Roman" panose="02020603050405020304" pitchFamily="18" charset="0"/>
                <a:ea typeface="Times New Roman" panose="02020603050405020304" pitchFamily="18" charset="0"/>
              </a:rPr>
              <a:t>7</a:t>
            </a:r>
            <a:r>
              <a:rPr lang="vi-VN" sz="2400" b="1" dirty="0">
                <a:solidFill>
                  <a:srgbClr val="000000"/>
                </a:solidFill>
                <a:effectLst/>
                <a:latin typeface="Times New Roman" panose="02020603050405020304" pitchFamily="18" charset="0"/>
                <a:ea typeface="Times New Roman" panose="02020603050405020304" pitchFamily="18" charset="0"/>
              </a:rPr>
              <a:t>:</a:t>
            </a:r>
            <a:r>
              <a:rPr lang="vi-VN" sz="2400" dirty="0">
                <a:solidFill>
                  <a:srgbClr val="000000"/>
                </a:solidFill>
                <a:effectLst/>
                <a:latin typeface="Times New Roman" panose="02020603050405020304" pitchFamily="18" charset="0"/>
                <a:ea typeface="Times New Roman" panose="02020603050405020304" pitchFamily="18" charset="0"/>
              </a:rPr>
              <a:t> Biên độ dao động của âm càng lớn khi</a:t>
            </a:r>
            <a:endParaRPr lang="en-US" sz="2400" dirty="0">
              <a:effectLst/>
              <a:latin typeface="Times New Roman" panose="02020603050405020304" pitchFamily="18" charset="0"/>
              <a:ea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chậm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endParaRPr lang="en-US" sz="2400"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07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1" end="1"/>
                                            </p:txEl>
                                          </p:spTgt>
                                        </p:tgtEl>
                                        <p:attrNameLst>
                                          <p:attrName>style.color</p:attrName>
                                        </p:attrNameLst>
                                      </p:cBhvr>
                                      <p:to>
                                        <a:schemeClr val="accent2"/>
                                      </p:to>
                                    </p:animClr>
                                    <p:animClr clrSpc="rgb" dir="cw">
                                      <p:cBhvr>
                                        <p:cTn id="7" dur="500" fill="hold"/>
                                        <p:tgtEl>
                                          <p:spTgt spid="5">
                                            <p:txEl>
                                              <p:pRg st="1" end="1"/>
                                            </p:txEl>
                                          </p:spTgt>
                                        </p:tgtEl>
                                        <p:attrNameLst>
                                          <p:attrName>fillcolor</p:attrName>
                                        </p:attrNameLst>
                                      </p:cBhvr>
                                      <p:to>
                                        <a:schemeClr val="accent2"/>
                                      </p:to>
                                    </p:animClr>
                                    <p:set>
                                      <p:cBhvr>
                                        <p:cTn id="8" dur="500" fill="hold"/>
                                        <p:tgtEl>
                                          <p:spTgt spid="5">
                                            <p:txEl>
                                              <p:pRg st="1" end="1"/>
                                            </p:txEl>
                                          </p:spTgt>
                                        </p:tgtEl>
                                        <p:attrNameLst>
                                          <p:attrName>fill.type</p:attrName>
                                        </p:attrNameLst>
                                      </p:cBhvr>
                                      <p:to>
                                        <p:strVal val="solid"/>
                                      </p:to>
                                    </p:set>
                                    <p:set>
                                      <p:cBhvr>
                                        <p:cTn id="9" dur="500" fill="hold"/>
                                        <p:tgtEl>
                                          <p:spTgt spid="5">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5">
                                            <p:txEl>
                                              <p:pRg st="9" end="9"/>
                                            </p:txEl>
                                          </p:spTgt>
                                        </p:tgtEl>
                                        <p:attrNameLst>
                                          <p:attrName>style.color</p:attrName>
                                        </p:attrNameLst>
                                      </p:cBhvr>
                                      <p:to>
                                        <a:schemeClr val="accent2"/>
                                      </p:to>
                                    </p:animClr>
                                    <p:animClr clrSpc="rgb" dir="cw">
                                      <p:cBhvr>
                                        <p:cTn id="14" dur="500" fill="hold"/>
                                        <p:tgtEl>
                                          <p:spTgt spid="5">
                                            <p:txEl>
                                              <p:pRg st="9" end="9"/>
                                            </p:txEl>
                                          </p:spTgt>
                                        </p:tgtEl>
                                        <p:attrNameLst>
                                          <p:attrName>fillcolor</p:attrName>
                                        </p:attrNameLst>
                                      </p:cBhvr>
                                      <p:to>
                                        <a:schemeClr val="accent2"/>
                                      </p:to>
                                    </p:animClr>
                                    <p:set>
                                      <p:cBhvr>
                                        <p:cTn id="15" dur="500" fill="hold"/>
                                        <p:tgtEl>
                                          <p:spTgt spid="5">
                                            <p:txEl>
                                              <p:pRg st="9" end="9"/>
                                            </p:txEl>
                                          </p:spTgt>
                                        </p:tgtEl>
                                        <p:attrNameLst>
                                          <p:attrName>fill.type</p:attrName>
                                        </p:attrNameLst>
                                      </p:cBhvr>
                                      <p:to>
                                        <p:strVal val="solid"/>
                                      </p:to>
                                    </p:set>
                                    <p:set>
                                      <p:cBhvr>
                                        <p:cTn id="16" dur="500" fill="hold"/>
                                        <p:tgtEl>
                                          <p:spTgt spid="5">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 sánh độ to của âm nghe được trong thí nghiệm vẽ ở Hình 13.2b và 13.2c">
            <a:extLst>
              <a:ext uri="{FF2B5EF4-FFF2-40B4-BE49-F238E27FC236}">
                <a16:creationId xmlns:a16="http://schemas.microsoft.com/office/drawing/2014/main" id="{20866277-1806-E614-A21D-E5D80C23E2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97" r="13320" b="15622"/>
          <a:stretch/>
        </p:blipFill>
        <p:spPr bwMode="auto">
          <a:xfrm>
            <a:off x="308114" y="710877"/>
            <a:ext cx="6619460" cy="50768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4EBC2B8-03BA-4225-A527-66195D347436}"/>
              </a:ext>
            </a:extLst>
          </p:cNvPr>
          <p:cNvPicPr>
            <a:picLocks noChangeAspect="1"/>
          </p:cNvPicPr>
          <p:nvPr/>
        </p:nvPicPr>
        <p:blipFill>
          <a:blip r:embed="rId3"/>
          <a:stretch>
            <a:fillRect/>
          </a:stretch>
        </p:blipFill>
        <p:spPr>
          <a:xfrm>
            <a:off x="6486525" y="212862"/>
            <a:ext cx="5705475" cy="5219700"/>
          </a:xfrm>
          <a:prstGeom prst="rect">
            <a:avLst/>
          </a:prstGeom>
        </p:spPr>
      </p:pic>
    </p:spTree>
    <p:extLst>
      <p:ext uri="{BB962C8B-B14F-4D97-AF65-F5344CB8AC3E}">
        <p14:creationId xmlns:p14="http://schemas.microsoft.com/office/powerpoint/2010/main" val="98897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5F71E5-39C6-BBF3-2599-AE7EF4D2E745}"/>
              </a:ext>
            </a:extLst>
          </p:cNvPr>
          <p:cNvSpPr txBox="1"/>
          <p:nvPr/>
        </p:nvSpPr>
        <p:spPr>
          <a:xfrm>
            <a:off x="3597637" y="0"/>
            <a:ext cx="5366479"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LUYỆN TẬP</a:t>
            </a:r>
          </a:p>
        </p:txBody>
      </p:sp>
      <p:sp>
        <p:nvSpPr>
          <p:cNvPr id="3" name="TextBox 2">
            <a:extLst>
              <a:ext uri="{FF2B5EF4-FFF2-40B4-BE49-F238E27FC236}">
                <a16:creationId xmlns:a16="http://schemas.microsoft.com/office/drawing/2014/main" id="{CBECBC39-3E79-8876-2A67-613C1A2508BE}"/>
              </a:ext>
            </a:extLst>
          </p:cNvPr>
          <p:cNvSpPr txBox="1"/>
          <p:nvPr/>
        </p:nvSpPr>
        <p:spPr>
          <a:xfrm>
            <a:off x="402926" y="874372"/>
            <a:ext cx="11755902" cy="6311728"/>
          </a:xfrm>
          <a:prstGeom prst="rect">
            <a:avLst/>
          </a:prstGeom>
          <a:noFill/>
        </p:spPr>
        <p:txBody>
          <a:bodyPr wrap="square" rtlCol="0">
            <a:spAutoFit/>
          </a:bodyPr>
          <a:lstStyle/>
          <a:p>
            <a:pPr marL="0" marR="0">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Câu </a:t>
            </a:r>
            <a:r>
              <a:rPr lang="en-US" sz="2400" b="1" dirty="0">
                <a:solidFill>
                  <a:srgbClr val="000000"/>
                </a:solidFill>
                <a:effectLst/>
                <a:latin typeface="Times New Roman" panose="02020603050405020304" pitchFamily="18" charset="0"/>
                <a:ea typeface="Times New Roman" panose="02020603050405020304" pitchFamily="18" charset="0"/>
              </a:rPr>
              <a:t>8</a:t>
            </a:r>
            <a:r>
              <a:rPr lang="vi-VN" sz="2400" b="1" dirty="0">
                <a:solidFill>
                  <a:srgbClr val="000000"/>
                </a:solidFill>
                <a:effectLst/>
                <a:latin typeface="Times New Roman" panose="02020603050405020304" pitchFamily="18" charset="0"/>
                <a:ea typeface="Times New Roman" panose="02020603050405020304" pitchFamily="18" charset="0"/>
              </a:rPr>
              <a:t>:</a:t>
            </a:r>
            <a:r>
              <a:rPr lang="vi-VN" sz="2400" dirty="0">
                <a:solidFill>
                  <a:srgbClr val="000000"/>
                </a:solidFill>
                <a:effectLst/>
                <a:latin typeface="Times New Roman" panose="02020603050405020304" pitchFamily="18" charset="0"/>
                <a:ea typeface="Times New Roman" panose="02020603050405020304" pitchFamily="18" charset="0"/>
              </a:rPr>
              <a:t> Vật phát ra âm to hơn khi nào?</a:t>
            </a:r>
            <a:endParaRPr lang="en-US" sz="2400" dirty="0">
              <a:effectLst/>
              <a:latin typeface="Times New Roman" panose="02020603050405020304" pitchFamily="18" charset="0"/>
              <a:ea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Khi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Khi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endParaRPr lang="en-US" sz="2400"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Khi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Câu </a:t>
            </a:r>
            <a:r>
              <a:rPr lang="en-US" sz="2400" b="1" dirty="0">
                <a:solidFill>
                  <a:srgbClr val="000000"/>
                </a:solidFill>
                <a:effectLst/>
                <a:latin typeface="Times New Roman" panose="02020603050405020304" pitchFamily="18" charset="0"/>
                <a:ea typeface="Times New Roman" panose="02020603050405020304" pitchFamily="18" charset="0"/>
              </a:rPr>
              <a:t>9</a:t>
            </a:r>
            <a:r>
              <a:rPr lang="vi-VN" sz="2400" b="1" dirty="0">
                <a:solidFill>
                  <a:srgbClr val="000000"/>
                </a:solidFill>
                <a:effectLst/>
                <a:latin typeface="Times New Roman" panose="02020603050405020304" pitchFamily="18" charset="0"/>
                <a:ea typeface="Times New Roman" panose="02020603050405020304" pitchFamily="18" charset="0"/>
              </a:rPr>
              <a:t>:</a:t>
            </a:r>
            <a:r>
              <a:rPr lang="vi-VN" sz="2400" dirty="0">
                <a:solidFill>
                  <a:srgbClr val="000000"/>
                </a:solidFill>
                <a:effectLst/>
                <a:latin typeface="Times New Roman" panose="02020603050405020304" pitchFamily="18" charset="0"/>
                <a:ea typeface="Times New Roman" panose="02020603050405020304" pitchFamily="18" charset="0"/>
              </a:rPr>
              <a:t> Biên độ dao động là gì?</a:t>
            </a:r>
            <a:endParaRPr lang="en-US" sz="2400" dirty="0">
              <a:effectLst/>
              <a:latin typeface="Times New Roman" panose="02020603050405020304" pitchFamily="18" charset="0"/>
              <a:ea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giây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giây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Câu </a:t>
            </a:r>
            <a:r>
              <a:rPr lang="en-US" sz="2400" b="1" dirty="0">
                <a:solidFill>
                  <a:srgbClr val="000000"/>
                </a:solidFill>
                <a:effectLst/>
                <a:latin typeface="Times New Roman" panose="02020603050405020304" pitchFamily="18" charset="0"/>
                <a:ea typeface="Times New Roman" panose="02020603050405020304" pitchFamily="18" charset="0"/>
              </a:rPr>
              <a:t>10</a:t>
            </a:r>
            <a:r>
              <a:rPr lang="vi-VN" sz="2400" b="1" dirty="0">
                <a:solidFill>
                  <a:srgbClr val="000000"/>
                </a:solidFill>
                <a:effectLst/>
                <a:latin typeface="Times New Roman" panose="02020603050405020304" pitchFamily="18" charset="0"/>
                <a:ea typeface="Times New Roman" panose="02020603050405020304" pitchFamily="18" charset="0"/>
              </a:rPr>
              <a:t>:</a:t>
            </a:r>
            <a:r>
              <a:rPr lang="vi-VN" sz="2400" dirty="0">
                <a:solidFill>
                  <a:srgbClr val="000000"/>
                </a:solidFill>
                <a:effectLst/>
                <a:latin typeface="Times New Roman" panose="02020603050405020304" pitchFamily="18" charset="0"/>
                <a:ea typeface="Times New Roman" panose="02020603050405020304" pitchFamily="18" charset="0"/>
              </a:rPr>
              <a:t> Độ to của âm phụ thuộc vào yếu tố nào sau đây?</a:t>
            </a:r>
            <a:endParaRPr lang="en-US" sz="2400" dirty="0">
              <a:effectLst/>
              <a:latin typeface="Times New Roman" panose="02020603050405020304" pitchFamily="18" charset="0"/>
              <a:ea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endParaRPr lang="en-US" sz="2400"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88013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9" end="9"/>
                                            </p:txEl>
                                          </p:spTgt>
                                        </p:tgtEl>
                                        <p:attrNameLst>
                                          <p:attrName>style.color</p:attrName>
                                        </p:attrNameLst>
                                      </p:cBhvr>
                                      <p:to>
                                        <a:schemeClr val="accent2"/>
                                      </p:to>
                                    </p:animClr>
                                    <p:animClr clrSpc="rgb" dir="cw">
                                      <p:cBhvr>
                                        <p:cTn id="14" dur="500" fill="hold"/>
                                        <p:tgtEl>
                                          <p:spTgt spid="3">
                                            <p:txEl>
                                              <p:pRg st="9" end="9"/>
                                            </p:txEl>
                                          </p:spTgt>
                                        </p:tgtEl>
                                        <p:attrNameLst>
                                          <p:attrName>fillcolor</p:attrName>
                                        </p:attrNameLst>
                                      </p:cBhvr>
                                      <p:to>
                                        <a:schemeClr val="accent2"/>
                                      </p:to>
                                    </p:animClr>
                                    <p:set>
                                      <p:cBhvr>
                                        <p:cTn id="15" dur="500" fill="hold"/>
                                        <p:tgtEl>
                                          <p:spTgt spid="3">
                                            <p:txEl>
                                              <p:pRg st="9" end="9"/>
                                            </p:txEl>
                                          </p:spTgt>
                                        </p:tgtEl>
                                        <p:attrNameLst>
                                          <p:attrName>fill.type</p:attrName>
                                        </p:attrNameLst>
                                      </p:cBhvr>
                                      <p:to>
                                        <p:strVal val="solid"/>
                                      </p:to>
                                    </p:set>
                                    <p:set>
                                      <p:cBhvr>
                                        <p:cTn id="16" dur="500" fill="hold"/>
                                        <p:tgtEl>
                                          <p:spTgt spid="3">
                                            <p:txEl>
                                              <p:pRg st="9" end="9"/>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12" end="12"/>
                                            </p:txEl>
                                          </p:spTgt>
                                        </p:tgtEl>
                                        <p:attrNameLst>
                                          <p:attrName>style.color</p:attrName>
                                        </p:attrNameLst>
                                      </p:cBhvr>
                                      <p:to>
                                        <a:schemeClr val="accent2"/>
                                      </p:to>
                                    </p:animClr>
                                    <p:animClr clrSpc="rgb" dir="cw">
                                      <p:cBhvr>
                                        <p:cTn id="21" dur="500" fill="hold"/>
                                        <p:tgtEl>
                                          <p:spTgt spid="3">
                                            <p:txEl>
                                              <p:pRg st="12" end="12"/>
                                            </p:txEl>
                                          </p:spTgt>
                                        </p:tgtEl>
                                        <p:attrNameLst>
                                          <p:attrName>fillcolor</p:attrName>
                                        </p:attrNameLst>
                                      </p:cBhvr>
                                      <p:to>
                                        <a:schemeClr val="accent2"/>
                                      </p:to>
                                    </p:animClr>
                                    <p:set>
                                      <p:cBhvr>
                                        <p:cTn id="22" dur="500" fill="hold"/>
                                        <p:tgtEl>
                                          <p:spTgt spid="3">
                                            <p:txEl>
                                              <p:pRg st="12" end="12"/>
                                            </p:txEl>
                                          </p:spTgt>
                                        </p:tgtEl>
                                        <p:attrNameLst>
                                          <p:attrName>fill.type</p:attrName>
                                        </p:attrNameLst>
                                      </p:cBhvr>
                                      <p:to>
                                        <p:strVal val="solid"/>
                                      </p:to>
                                    </p:set>
                                    <p:set>
                                      <p:cBhvr>
                                        <p:cTn id="23" dur="500" fill="hold"/>
                                        <p:tgtEl>
                                          <p:spTgt spid="3">
                                            <p:txEl>
                                              <p:pRg st="12" end="1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AutoShape 4" descr="20%"/>
          <p:cNvSpPr>
            <a:spLocks noChangeArrowheads="1"/>
          </p:cNvSpPr>
          <p:nvPr/>
        </p:nvSpPr>
        <p:spPr bwMode="auto">
          <a:xfrm>
            <a:off x="0" y="1"/>
            <a:ext cx="12191999" cy="6718852"/>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1" i="0" u="none" strike="noStrike" kern="1200" cap="none" spc="0" normalizeH="0" baseline="0" noProof="0" dirty="0">
              <a:ln>
                <a:noFill/>
              </a:ln>
              <a:solidFill>
                <a:srgbClr val="000000"/>
              </a:solidFill>
              <a:effectLst/>
              <a:uLnTx/>
              <a:uFillTx/>
              <a:latin typeface="VNI-Swiss-Condense" pitchFamily="2" charset="0"/>
              <a:ea typeface="+mn-ea"/>
              <a:cs typeface="+mn-cs"/>
            </a:endParaRPr>
          </a:p>
        </p:txBody>
      </p:sp>
      <p:sp>
        <p:nvSpPr>
          <p:cNvPr id="6152" name="Rectangle 36"/>
          <p:cNvSpPr>
            <a:spLocks noChangeArrowheads="1"/>
          </p:cNvSpPr>
          <p:nvPr/>
        </p:nvSpPr>
        <p:spPr bwMode="auto">
          <a:xfrm>
            <a:off x="7467601" y="990600"/>
            <a:ext cx="546100"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6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4A3CAABA-4028-4DD0-BD11-16C4861DC8CD}"/>
              </a:ext>
            </a:extLst>
          </p:cNvPr>
          <p:cNvSpPr txBox="1"/>
          <p:nvPr/>
        </p:nvSpPr>
        <p:spPr>
          <a:xfrm>
            <a:off x="944880" y="2872411"/>
            <a:ext cx="9936480" cy="1200329"/>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Biên</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độ</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dao</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động</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của</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sóng</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âm</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được</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biểu</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diễn</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bằng</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khoảng</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cách</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từ</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đường</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xy</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đến</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điểm</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cao</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nhất</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của</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đường</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biểu</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diễn</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trên</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màn</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hình</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034340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2C2D1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BF3599-4DC6-2333-3086-56FF7CB2DC57}"/>
              </a:ext>
            </a:extLst>
          </p:cNvPr>
          <p:cNvSpPr txBox="1"/>
          <p:nvPr/>
        </p:nvSpPr>
        <p:spPr>
          <a:xfrm>
            <a:off x="927651" y="1933525"/>
            <a:ext cx="10270231" cy="3757760"/>
          </a:xfrm>
          <a:prstGeom prst="rect">
            <a:avLst/>
          </a:prstGeom>
          <a:solidFill>
            <a:schemeClr val="bg1"/>
          </a:solidFill>
        </p:spPr>
        <p:txBody>
          <a:bodyPr wrap="square">
            <a:spAutoFit/>
          </a:bodyPr>
          <a:lstStyle/>
          <a:p>
            <a:pPr marL="0" marR="0" indent="450215" algn="just">
              <a:lnSpc>
                <a:spcPct val="107000"/>
              </a:lnSpc>
              <a:spcBef>
                <a:spcPts val="0"/>
              </a:spcBef>
              <a:spcAft>
                <a:spcPts val="0"/>
              </a:spcAft>
            </a:pPr>
            <a:r>
              <a:rPr lang="en-US" sz="2800" dirty="0">
                <a:solidFill>
                  <a:srgbClr val="F03F2B"/>
                </a:solidFill>
                <a:latin typeface="Times New Roman" panose="02020603050405020304" pitchFamily="18" charset="0"/>
                <a:ea typeface="Calibri" panose="020F0502020204030204" pitchFamily="34" charset="0"/>
                <a:cs typeface="Times New Roman" panose="02020603050405020304" pitchFamily="18" charset="0"/>
              </a:rPr>
              <a:t>Q</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uan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màn</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03F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sóng</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thoa</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ra:</a:t>
            </a:r>
            <a:endParaRPr lang="en-US" sz="2800" dirty="0">
              <a:solidFill>
                <a:srgbClr val="F03F2B"/>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gn="just">
              <a:lnSpc>
                <a:spcPct val="107000"/>
              </a:lnSpc>
              <a:spcBef>
                <a:spcPts val="0"/>
              </a:spcBef>
              <a:spcAft>
                <a:spcPts val="0"/>
              </a:spcAft>
            </a:pPr>
            <a:r>
              <a:rPr lang="en-US" sz="2800" dirty="0">
                <a:solidFill>
                  <a:srgbClr val="F03F2B"/>
                </a:solidFill>
                <a:latin typeface="Times New Roman" panose="02020603050405020304" pitchFamily="18" charset="0"/>
                <a:ea typeface="Calibri" panose="020F0502020204030204" pitchFamily="34" charset="0"/>
                <a:cs typeface="Times New Roman" panose="02020603050405020304" pitchFamily="18" charset="0"/>
              </a:rPr>
              <a:t>1</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sóng</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13.2b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13.2c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sóng</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03F2B"/>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gn="just">
              <a:lnSpc>
                <a:spcPct val="107000"/>
              </a:lnSpc>
              <a:spcBef>
                <a:spcPts val="0"/>
              </a:spcBef>
              <a:spcAft>
                <a:spcPts val="0"/>
              </a:spcAft>
            </a:pPr>
            <a:r>
              <a:rPr lang="en-US" sz="2800" dirty="0">
                <a:solidFill>
                  <a:srgbClr val="F03F2B"/>
                </a:solidFill>
                <a:latin typeface="Times New Roman" panose="02020603050405020304" pitchFamily="18" charset="0"/>
                <a:ea typeface="Calibri" panose="020F0502020204030204" pitchFamily="34" charset="0"/>
                <a:cs typeface="Times New Roman" panose="02020603050405020304" pitchFamily="18" charset="0"/>
              </a:rPr>
              <a:t>2</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thí</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13.2b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13.2c.</a:t>
            </a:r>
            <a:endParaRPr lang="en-US" sz="2800" dirty="0">
              <a:solidFill>
                <a:srgbClr val="F03F2B"/>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gn="just">
              <a:lnSpc>
                <a:spcPct val="107000"/>
              </a:lnSpc>
              <a:spcBef>
                <a:spcPts val="0"/>
              </a:spcBef>
              <a:spcAft>
                <a:spcPts val="0"/>
              </a:spcAft>
            </a:pPr>
            <a:r>
              <a:rPr lang="en-US" sz="2800" dirty="0">
                <a:solidFill>
                  <a:srgbClr val="F03F2B"/>
                </a:solidFill>
                <a:latin typeface="Times New Roman" panose="02020603050405020304" pitchFamily="18" charset="0"/>
                <a:ea typeface="Calibri" panose="020F0502020204030204" pitchFamily="34" charset="0"/>
                <a:cs typeface="Times New Roman" panose="02020603050405020304" pitchFamily="18" charset="0"/>
              </a:rPr>
              <a:t>3</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sóng</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dirty="0">
                <a:solidFill>
                  <a:srgbClr val="F03F2B"/>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03F2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0738A14-4FDB-074E-35E1-D7CFC38C723D}"/>
              </a:ext>
            </a:extLst>
          </p:cNvPr>
          <p:cNvSpPr txBox="1"/>
          <p:nvPr/>
        </p:nvSpPr>
        <p:spPr>
          <a:xfrm>
            <a:off x="1086678" y="384313"/>
            <a:ext cx="9766852" cy="707886"/>
          </a:xfrm>
          <a:prstGeom prst="rect">
            <a:avLst/>
          </a:prstGeom>
          <a:solidFill>
            <a:srgbClr val="001A3F"/>
          </a:solid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HOẠT ĐỘNG NHÓM </a:t>
            </a:r>
          </a:p>
        </p:txBody>
      </p:sp>
    </p:spTree>
    <p:extLst>
      <p:ext uri="{BB962C8B-B14F-4D97-AF65-F5344CB8AC3E}">
        <p14:creationId xmlns:p14="http://schemas.microsoft.com/office/powerpoint/2010/main" val="346865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AutoShape 4" descr="20%"/>
          <p:cNvSpPr>
            <a:spLocks noChangeArrowheads="1"/>
          </p:cNvSpPr>
          <p:nvPr/>
        </p:nvSpPr>
        <p:spPr bwMode="auto">
          <a:xfrm>
            <a:off x="391886" y="909424"/>
            <a:ext cx="10972800" cy="5876739"/>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1" i="0" u="none" strike="noStrike" kern="1200" cap="none" spc="0" normalizeH="0" baseline="0" noProof="0" dirty="0">
              <a:ln>
                <a:noFill/>
              </a:ln>
              <a:solidFill>
                <a:srgbClr val="000000"/>
              </a:solidFill>
              <a:effectLst/>
              <a:uLnTx/>
              <a:uFillTx/>
              <a:latin typeface="VNI-Swiss-Condense" pitchFamily="2" charset="0"/>
              <a:ea typeface="+mn-ea"/>
              <a:cs typeface="+mn-cs"/>
            </a:endParaRPr>
          </a:p>
        </p:txBody>
      </p:sp>
      <p:sp>
        <p:nvSpPr>
          <p:cNvPr id="6152" name="Rectangle 36"/>
          <p:cNvSpPr>
            <a:spLocks noChangeArrowheads="1"/>
          </p:cNvSpPr>
          <p:nvPr/>
        </p:nvSpPr>
        <p:spPr bwMode="auto">
          <a:xfrm>
            <a:off x="7467601" y="990600"/>
            <a:ext cx="546100"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6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 name="TextBox 1"/>
          <p:cNvSpPr txBox="1"/>
          <p:nvPr/>
        </p:nvSpPr>
        <p:spPr>
          <a:xfrm>
            <a:off x="391885" y="1164795"/>
            <a:ext cx="10659291" cy="1938992"/>
          </a:xfrm>
          <a:prstGeom prst="rect">
            <a:avLst/>
          </a:prstGeom>
          <a:noFill/>
        </p:spPr>
        <p:txBody>
          <a:bodyPr wrap="square" lIns="91440" tIns="45720" rIns="91440" bIns="4572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Hãy so sánh biên độ của sóng âm trong hình 13.2b và 13.2c từ đó rút ra mối quan hệ giữa biên độ của sóng âm và biên độ dao động của nguồn âm.</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4A3CAABA-4028-4DD0-BD11-16C4861DC8CD}"/>
              </a:ext>
            </a:extLst>
          </p:cNvPr>
          <p:cNvSpPr txBox="1"/>
          <p:nvPr/>
        </p:nvSpPr>
        <p:spPr>
          <a:xfrm>
            <a:off x="398811" y="3505526"/>
            <a:ext cx="10521738" cy="1077218"/>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TL: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Biên</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dao</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càng</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lớn</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thì</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biên</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dao</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nguồn</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âm</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càng</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lớn</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ngược</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lại</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65895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AutoShape 4" descr="20%"/>
          <p:cNvSpPr>
            <a:spLocks noChangeArrowheads="1"/>
          </p:cNvSpPr>
          <p:nvPr/>
        </p:nvSpPr>
        <p:spPr bwMode="auto">
          <a:xfrm>
            <a:off x="0" y="197933"/>
            <a:ext cx="11795760" cy="649878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1" i="0" u="none" strike="noStrike" kern="1200" cap="none" spc="0" normalizeH="0" baseline="0" noProof="0" dirty="0">
              <a:ln>
                <a:noFill/>
              </a:ln>
              <a:solidFill>
                <a:srgbClr val="000000"/>
              </a:solidFill>
              <a:effectLst/>
              <a:uLnTx/>
              <a:uFillTx/>
              <a:latin typeface="VNI-Swiss-Condense" pitchFamily="2" charset="0"/>
              <a:ea typeface="+mn-ea"/>
              <a:cs typeface="+mn-cs"/>
            </a:endParaRPr>
          </a:p>
        </p:txBody>
      </p:sp>
      <p:sp>
        <p:nvSpPr>
          <p:cNvPr id="6152" name="Rectangle 36"/>
          <p:cNvSpPr>
            <a:spLocks noChangeArrowheads="1"/>
          </p:cNvSpPr>
          <p:nvPr/>
        </p:nvSpPr>
        <p:spPr bwMode="auto">
          <a:xfrm>
            <a:off x="7467601" y="960783"/>
            <a:ext cx="546100"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6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4A3CAABA-4028-4DD0-BD11-16C4861DC8CD}"/>
              </a:ext>
            </a:extLst>
          </p:cNvPr>
          <p:cNvSpPr txBox="1"/>
          <p:nvPr/>
        </p:nvSpPr>
        <p:spPr>
          <a:xfrm>
            <a:off x="69574" y="386931"/>
            <a:ext cx="7398027" cy="1569660"/>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TL:</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Biên</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dao</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càng</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lớn</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âm</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càng</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to</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Biên</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dao</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càng</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nhỏ</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âm</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càng</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bé</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158695" y="2160232"/>
            <a:ext cx="7203221" cy="1569660"/>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Khi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gảy</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đàn</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trống</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âm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ra to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hơn</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Tại</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sao</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A3CAABA-4028-4DD0-BD11-16C4861DC8CD}"/>
              </a:ext>
            </a:extLst>
          </p:cNvPr>
          <p:cNvSpPr txBox="1"/>
          <p:nvPr/>
        </p:nvSpPr>
        <p:spPr>
          <a:xfrm>
            <a:off x="546854" y="4107926"/>
            <a:ext cx="11096503" cy="1569660"/>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TL:</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Khi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gảy</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đàn</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hoặc</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đánh</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trống</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muốn</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âm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phát</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ra to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hơn</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ta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sẽ</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gảy</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mạnh</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vào</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dây</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đàn</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hoặc</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đánh</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trống</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mạnh</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vào</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giữa</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mặt</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trống</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vậy</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để</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tăng</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biên</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độ </a:t>
            </a:r>
            <a:r>
              <a:rPr kumimoji="0" lang="en-US"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dao</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động.</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D57075B2-0BF7-4E2F-8DCD-73C47902C095}"/>
              </a:ext>
            </a:extLst>
          </p:cNvPr>
          <p:cNvPicPr>
            <a:picLocks noChangeAspect="1"/>
          </p:cNvPicPr>
          <p:nvPr/>
        </p:nvPicPr>
        <p:blipFill>
          <a:blip r:embed="rId2"/>
          <a:stretch>
            <a:fillRect/>
          </a:stretch>
        </p:blipFill>
        <p:spPr>
          <a:xfrm>
            <a:off x="7451036" y="241353"/>
            <a:ext cx="4362216" cy="3692180"/>
          </a:xfrm>
          <a:prstGeom prst="rect">
            <a:avLst/>
          </a:prstGeom>
        </p:spPr>
      </p:pic>
    </p:spTree>
    <p:extLst>
      <p:ext uri="{BB962C8B-B14F-4D97-AF65-F5344CB8AC3E}">
        <p14:creationId xmlns:p14="http://schemas.microsoft.com/office/powerpoint/2010/main" val="3144094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1021</TotalTime>
  <Words>2480</Words>
  <Application>Microsoft Office PowerPoint</Application>
  <PresentationFormat>Widescreen</PresentationFormat>
  <Paragraphs>236</Paragraphs>
  <Slides>50</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Calibri</vt:lpstr>
      <vt:lpstr>Calibri Light</vt:lpstr>
      <vt:lpstr>Cambria Math</vt:lpstr>
      <vt:lpstr>Tahoma</vt:lpstr>
      <vt:lpstr>Times New Roman</vt:lpstr>
      <vt:lpstr>VNI-Swiss-Condense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  - Tần số dao động âm càng lớn thì âm phát ra càng cao (bổng) - Tần số dao động âm càng nhỏ thì âm phát ra càng thấp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12. Hãy giải thích tại sao khi ta nói to và nói nhiều sẽ dễ bị khản tiếng, đau họng?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VÀ CÁC EM HỌC SINH</dc:title>
  <dc:creator>Phan Thi Tuyet Tho</dc:creator>
  <cp:lastModifiedBy>Lienttvl46@gmail.com</cp:lastModifiedBy>
  <cp:revision>102</cp:revision>
  <dcterms:created xsi:type="dcterms:W3CDTF">2020-11-07T13:34:00Z</dcterms:created>
  <dcterms:modified xsi:type="dcterms:W3CDTF">2023-12-02T07:31:46Z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69BEC8A4465546F8B52E58CA5318445D</vt:lpwstr>
  </property>
  <property fmtid="{D5CDD505-2E9C-101B-9397-08002B2CF9AE}" pid="3" name="KSOProductBuildVer">
    <vt:lpwstr>1033-11.2.0.10382</vt:lpwstr>
  </property>
</Properties>
</file>