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6" r:id="rId6"/>
  </p:sldMasterIdLst>
  <p:notesMasterIdLst>
    <p:notesMasterId r:id="rId36"/>
  </p:notesMasterIdLst>
  <p:sldIdLst>
    <p:sldId id="288" r:id="rId7"/>
    <p:sldId id="310" r:id="rId8"/>
    <p:sldId id="326" r:id="rId9"/>
    <p:sldId id="332" r:id="rId10"/>
    <p:sldId id="350" r:id="rId11"/>
    <p:sldId id="351" r:id="rId12"/>
    <p:sldId id="356" r:id="rId13"/>
    <p:sldId id="358" r:id="rId14"/>
    <p:sldId id="355" r:id="rId15"/>
    <p:sldId id="335" r:id="rId16"/>
    <p:sldId id="348" r:id="rId17"/>
    <p:sldId id="357" r:id="rId18"/>
    <p:sldId id="376" r:id="rId19"/>
    <p:sldId id="379" r:id="rId20"/>
    <p:sldId id="362" r:id="rId21"/>
    <p:sldId id="377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8" r:id="rId33"/>
    <p:sldId id="374" r:id="rId34"/>
    <p:sldId id="375" r:id="rId35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58DDB260-AEE1-4CD9-9A9B-3E5750AEBFD3}">
          <p14:sldIdLst>
            <p14:sldId id="288"/>
            <p14:sldId id="310"/>
            <p14:sldId id="326"/>
            <p14:sldId id="332"/>
            <p14:sldId id="350"/>
            <p14:sldId id="351"/>
            <p14:sldId id="356"/>
            <p14:sldId id="358"/>
            <p14:sldId id="355"/>
            <p14:sldId id="335"/>
            <p14:sldId id="348"/>
            <p14:sldId id="357"/>
          </p14:sldIdLst>
        </p14:section>
        <p14:section name="tiết 2" id="{E3D43333-5946-4FF0-8C8F-761AA2A2D056}">
          <p14:sldIdLst>
            <p14:sldId id="376"/>
            <p14:sldId id="379"/>
            <p14:sldId id="362"/>
            <p14:sldId id="377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8"/>
            <p14:sldId id="374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 snapToGrid="0">
      <p:cViewPr varScale="1">
        <p:scale>
          <a:sx n="79" d="100"/>
          <a:sy n="79" d="100"/>
        </p:scale>
        <p:origin x="85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055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gac8208b228_0_1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2" name="Google Shape;2502;gac8208b228_0_1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800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846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3F1BF-95BA-40B2-AA51-FB951C553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CC597-9D1B-443A-9E5B-89DB3D8FB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0820E-7C6B-4249-98AF-C87AE00EB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CFBB6-998D-4267-A7D8-658C0AEF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62881-7834-4417-973B-5F964482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36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4658F-D502-4515-8FD7-92E83FE6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6763C-6FF9-4D1E-9CF0-9B78F0F49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595A9-0EE8-4961-A4F8-2C768E6A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242B-9B38-473A-BD0F-D7E74CE5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4EA02-8E05-4683-B8AB-F62F42E6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96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EBBBB-95D0-49C3-80E4-245563C98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37E72-D890-4F69-A26A-1C24C3981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CFF1D-3556-409B-80F9-21304328F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3A15D-FB49-414E-9E92-63FF77B5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9E99A-A5D5-401D-9AFA-9A01AAF1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41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77-0EFC-4AA0-BC7E-4B5B5EE7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9E239-50D3-41D3-AF93-EE25654B4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DCF01-6915-4354-9833-C0136332B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4428E-D7FB-4F5F-B6E5-8FE2E7F70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0A04D-9D5C-408B-ABCA-A112C68F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41FA3-1BDC-4FC3-AF85-AFA10BC0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19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B0918-A44E-41B0-8694-EB2962B3A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DA388-BC2D-4AB7-97C7-96F25E178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A9F63-0EB5-4AE6-9222-4E032D8D3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761A6-C785-4594-B509-FBA6080E3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6C0F45-E4BE-4AAC-B6A5-7E341D7BA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5568A-8BCA-45FB-B4FB-974B0A034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F022D-4848-4E10-B2C6-35440975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055FCD-CC44-4A6F-99B9-C33C82BD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28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962B-A076-4159-9524-84B1FAFFE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7A1E2-A051-4D72-9642-90294E1B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2AE03-37EC-41E0-90E6-832BEE17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BFEBE-B6D4-4701-853C-531A751E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16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7162C-3081-4CC7-88F4-79ADA335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DC248B-5022-4876-B22D-D99EF8A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C9C6C-9A89-43BF-B825-B2228D1C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4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BEDB-F5DF-429D-8466-3B2806E9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82D7A-C55D-4F35-807F-1EB21185E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1EF21-D5AC-4515-9C22-8E3013FC7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D91C-5BED-42A1-9F9A-CFC55E74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C7C4A-D871-4576-99B6-B4A86344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05814-759F-4863-BCE2-E3FBF08D3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65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3235-681C-4D67-8A21-7542C02A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03F77A-D248-4F25-8D76-53816E3F8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07B90-451D-49D2-B09D-27F2CE83E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7D597-F096-42B2-8D91-D8AF8F355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AA765-95F6-49A3-8EA7-FC1657B88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6735F-BA36-455C-89F9-9E90436D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3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B418-2F55-43C0-BDCA-9D519A50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788E3-7A54-458D-B2AE-86620F528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EAC01-C0FD-4DE0-826A-29D8DB66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01A6A-E4FA-4D7C-8E31-C03F3392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4B0BB-9D05-4830-BD79-A2699725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06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AC6B8-2D65-431D-9941-BBEFE63FB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3D026-BE4D-457C-9906-3C5945F18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99D48-32A9-4C14-B4E4-89A61075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7D01A-4AAF-4E53-A7DF-0902196D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F18B9-35CB-4D08-A48E-A7D54AA7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8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14300"/>
            <a:ext cx="76962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716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B2432-10A4-42EE-A4B1-A8B4517D5A84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560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183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3A8-4D90-4585-A629-3EA7B3D41F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2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4"/>
          <p:cNvSpPr txBox="1">
            <a:spLocks noGrp="1"/>
          </p:cNvSpPr>
          <p:nvPr>
            <p:ph type="body" idx="1"/>
          </p:nvPr>
        </p:nvSpPr>
        <p:spPr>
          <a:xfrm>
            <a:off x="713225" y="1217425"/>
            <a:ext cx="7717500" cy="3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8442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marL="914378" lvl="1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566" lvl="2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754" lvl="3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5943" lvl="4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132" lvl="5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320" lvl="6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509" lvl="7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697" lvl="8" indent="-298442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sp>
        <p:nvSpPr>
          <p:cNvPr id="360" name="Google Shape;360;p4"/>
          <p:cNvSpPr/>
          <p:nvPr/>
        </p:nvSpPr>
        <p:spPr>
          <a:xfrm rot="10800000" flipH="1">
            <a:off x="660182" y="297106"/>
            <a:ext cx="653191" cy="20469"/>
          </a:xfrm>
          <a:custGeom>
            <a:avLst/>
            <a:gdLst/>
            <a:ahLst/>
            <a:cxnLst/>
            <a:rect l="l" t="t" r="r" b="b"/>
            <a:pathLst>
              <a:path w="12605" h="395" extrusionOk="0">
                <a:moveTo>
                  <a:pt x="260" y="0"/>
                </a:moveTo>
                <a:cubicBezTo>
                  <a:pt x="0" y="0"/>
                  <a:pt x="0" y="394"/>
                  <a:pt x="260" y="394"/>
                </a:cubicBezTo>
                <a:cubicBezTo>
                  <a:pt x="268" y="394"/>
                  <a:pt x="277" y="394"/>
                  <a:pt x="285" y="393"/>
                </a:cubicBezTo>
                <a:lnTo>
                  <a:pt x="12320" y="393"/>
                </a:lnTo>
                <a:cubicBezTo>
                  <a:pt x="12329" y="394"/>
                  <a:pt x="12337" y="394"/>
                  <a:pt x="12346" y="394"/>
                </a:cubicBezTo>
                <a:cubicBezTo>
                  <a:pt x="12605" y="394"/>
                  <a:pt x="12605" y="0"/>
                  <a:pt x="12346" y="0"/>
                </a:cubicBezTo>
                <a:cubicBezTo>
                  <a:pt x="12337" y="0"/>
                  <a:pt x="12329" y="1"/>
                  <a:pt x="12320" y="1"/>
                </a:cubicBezTo>
                <a:lnTo>
                  <a:pt x="285" y="1"/>
                </a:lnTo>
                <a:cubicBezTo>
                  <a:pt x="277" y="1"/>
                  <a:pt x="268" y="0"/>
                  <a:pt x="260" y="0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4"/>
          <p:cNvSpPr/>
          <p:nvPr/>
        </p:nvSpPr>
        <p:spPr>
          <a:xfrm rot="10800000" flipH="1">
            <a:off x="1001" y="251351"/>
            <a:ext cx="2700700" cy="1975"/>
          </a:xfrm>
          <a:custGeom>
            <a:avLst/>
            <a:gdLst/>
            <a:ahLst/>
            <a:cxnLst/>
            <a:rect l="l" t="t" r="r" b="b"/>
            <a:pathLst>
              <a:path w="108028" h="79" extrusionOk="0">
                <a:moveTo>
                  <a:pt x="0" y="0"/>
                </a:moveTo>
                <a:lnTo>
                  <a:pt x="100841" y="56"/>
                </a:lnTo>
                <a:lnTo>
                  <a:pt x="108028" y="79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62" name="Google Shape;362;p4"/>
          <p:cNvSpPr/>
          <p:nvPr/>
        </p:nvSpPr>
        <p:spPr>
          <a:xfrm flipH="1">
            <a:off x="7937650" y="4829726"/>
            <a:ext cx="1206350" cy="225250"/>
          </a:xfrm>
          <a:custGeom>
            <a:avLst/>
            <a:gdLst/>
            <a:ahLst/>
            <a:cxnLst/>
            <a:rect l="l" t="t" r="r" b="b"/>
            <a:pathLst>
              <a:path w="48254" h="9010" extrusionOk="0">
                <a:moveTo>
                  <a:pt x="0" y="9010"/>
                </a:moveTo>
                <a:lnTo>
                  <a:pt x="10812" y="0"/>
                </a:lnTo>
                <a:lnTo>
                  <a:pt x="48254" y="0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63" name="Google Shape;363;p4"/>
          <p:cNvSpPr/>
          <p:nvPr/>
        </p:nvSpPr>
        <p:spPr>
          <a:xfrm rot="10800000" flipH="1">
            <a:off x="8464775" y="4902887"/>
            <a:ext cx="152100" cy="152100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4"/>
          <p:cNvSpPr/>
          <p:nvPr/>
        </p:nvSpPr>
        <p:spPr>
          <a:xfrm rot="10800000" flipH="1">
            <a:off x="8752521" y="4658218"/>
            <a:ext cx="67500" cy="675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5" name="Google Shape;365;p4"/>
          <p:cNvGrpSpPr/>
          <p:nvPr/>
        </p:nvGrpSpPr>
        <p:grpSpPr>
          <a:xfrm>
            <a:off x="1488415" y="4777558"/>
            <a:ext cx="152173" cy="152150"/>
            <a:chOff x="810321" y="2832391"/>
            <a:chExt cx="266457" cy="266416"/>
          </a:xfrm>
        </p:grpSpPr>
        <p:sp>
          <p:nvSpPr>
            <p:cNvPr id="366" name="Google Shape;366;p4"/>
            <p:cNvSpPr/>
            <p:nvPr/>
          </p:nvSpPr>
          <p:spPr>
            <a:xfrm>
              <a:off x="943549" y="2832391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0"/>
                  </a:moveTo>
                  <a:lnTo>
                    <a:pt x="0" y="323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904983" y="2834329"/>
              <a:ext cx="38608" cy="38608"/>
            </a:xfrm>
            <a:custGeom>
              <a:avLst/>
              <a:gdLst/>
              <a:ahLst/>
              <a:cxnLst/>
              <a:rect l="l" t="t" r="r" b="b"/>
              <a:pathLst>
                <a:path w="936" h="936" fill="none" extrusionOk="0">
                  <a:moveTo>
                    <a:pt x="935" y="9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943549" y="2834329"/>
              <a:ext cx="38566" cy="38608"/>
            </a:xfrm>
            <a:custGeom>
              <a:avLst/>
              <a:gdLst/>
              <a:ahLst/>
              <a:cxnLst/>
              <a:rect l="l" t="t" r="r" b="b"/>
              <a:pathLst>
                <a:path w="935" h="936" fill="none" extrusionOk="0">
                  <a:moveTo>
                    <a:pt x="0" y="935"/>
                  </a:moveTo>
                  <a:lnTo>
                    <a:pt x="935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827892" y="2898757"/>
              <a:ext cx="115699" cy="66862"/>
            </a:xfrm>
            <a:custGeom>
              <a:avLst/>
              <a:gdLst/>
              <a:ahLst/>
              <a:cxnLst/>
              <a:rect l="l" t="t" r="r" b="b"/>
              <a:pathLst>
                <a:path w="2805" h="1621" fill="none" extrusionOk="0">
                  <a:moveTo>
                    <a:pt x="1" y="0"/>
                  </a:moveTo>
                  <a:lnTo>
                    <a:pt x="2804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10321" y="2919216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1"/>
                  </a:moveTo>
                  <a:lnTo>
                    <a:pt x="1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848887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343" y="129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827892" y="2965577"/>
              <a:ext cx="115699" cy="66903"/>
            </a:xfrm>
            <a:custGeom>
              <a:avLst/>
              <a:gdLst/>
              <a:ahLst/>
              <a:cxnLst/>
              <a:rect l="l" t="t" r="r" b="b"/>
              <a:pathLst>
                <a:path w="2805" h="1622" fill="none" extrusionOk="0">
                  <a:moveTo>
                    <a:pt x="1" y="1621"/>
                  </a:moveTo>
                  <a:lnTo>
                    <a:pt x="280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848887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343" y="0"/>
                  </a:moveTo>
                  <a:lnTo>
                    <a:pt x="0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10321" y="2997791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34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943549" y="2965577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3230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943549" y="3058301"/>
              <a:ext cx="38566" cy="38566"/>
            </a:xfrm>
            <a:custGeom>
              <a:avLst/>
              <a:gdLst/>
              <a:ahLst/>
              <a:cxnLst/>
              <a:rect l="l" t="t" r="r" b="b"/>
              <a:pathLst>
                <a:path w="935" h="935" fill="none" extrusionOk="0">
                  <a:moveTo>
                    <a:pt x="0" y="0"/>
                  </a:moveTo>
                  <a:lnTo>
                    <a:pt x="935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904983" y="3058301"/>
              <a:ext cx="38608" cy="38566"/>
            </a:xfrm>
            <a:custGeom>
              <a:avLst/>
              <a:gdLst/>
              <a:ahLst/>
              <a:cxnLst/>
              <a:rect l="l" t="t" r="r" b="b"/>
              <a:pathLst>
                <a:path w="936" h="935" fill="none" extrusionOk="0">
                  <a:moveTo>
                    <a:pt x="935" y="0"/>
                  </a:moveTo>
                  <a:lnTo>
                    <a:pt x="1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943549" y="2965577"/>
              <a:ext cx="115658" cy="66903"/>
            </a:xfrm>
            <a:custGeom>
              <a:avLst/>
              <a:gdLst/>
              <a:ahLst/>
              <a:cxnLst/>
              <a:rect l="l" t="t" r="r" b="b"/>
              <a:pathLst>
                <a:path w="2804" h="1622" fill="none" extrusionOk="0">
                  <a:moveTo>
                    <a:pt x="2804" y="162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1024063" y="2997791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343"/>
                  </a:moveTo>
                  <a:lnTo>
                    <a:pt x="1278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1024063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0" y="0"/>
                  </a:moveTo>
                  <a:lnTo>
                    <a:pt x="343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943549" y="2898757"/>
              <a:ext cx="115658" cy="66862"/>
            </a:xfrm>
            <a:custGeom>
              <a:avLst/>
              <a:gdLst/>
              <a:ahLst/>
              <a:cxnLst/>
              <a:rect l="l" t="t" r="r" b="b"/>
              <a:pathLst>
                <a:path w="2804" h="1621" fill="none" extrusionOk="0">
                  <a:moveTo>
                    <a:pt x="2804" y="0"/>
                  </a:moveTo>
                  <a:lnTo>
                    <a:pt x="0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1024063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0" y="1290"/>
                  </a:moveTo>
                  <a:lnTo>
                    <a:pt x="343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1024063" y="2919216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1"/>
                  </a:moveTo>
                  <a:lnTo>
                    <a:pt x="1278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" name="Google Shape;384;p4"/>
          <p:cNvSpPr/>
          <p:nvPr/>
        </p:nvSpPr>
        <p:spPr>
          <a:xfrm rot="10800000" flipH="1">
            <a:off x="1" y="4730076"/>
            <a:ext cx="1096375" cy="199475"/>
          </a:xfrm>
          <a:custGeom>
            <a:avLst/>
            <a:gdLst/>
            <a:ahLst/>
            <a:cxnLst/>
            <a:rect l="l" t="t" r="r" b="b"/>
            <a:pathLst>
              <a:path w="43855" h="7979" extrusionOk="0">
                <a:moveTo>
                  <a:pt x="0" y="0"/>
                </a:moveTo>
                <a:lnTo>
                  <a:pt x="31366" y="0"/>
                </a:lnTo>
                <a:lnTo>
                  <a:pt x="43855" y="7979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grpSp>
        <p:nvGrpSpPr>
          <p:cNvPr id="385" name="Google Shape;385;p4"/>
          <p:cNvGrpSpPr/>
          <p:nvPr/>
        </p:nvGrpSpPr>
        <p:grpSpPr>
          <a:xfrm>
            <a:off x="331135" y="4607674"/>
            <a:ext cx="143790" cy="153248"/>
            <a:chOff x="461025" y="2465625"/>
            <a:chExt cx="170650" cy="181875"/>
          </a:xfrm>
        </p:grpSpPr>
        <p:sp>
          <p:nvSpPr>
            <p:cNvPr id="386" name="Google Shape;386;p4"/>
            <p:cNvSpPr/>
            <p:nvPr/>
          </p:nvSpPr>
          <p:spPr>
            <a:xfrm>
              <a:off x="546475" y="2465625"/>
              <a:ext cx="25" cy="90800"/>
            </a:xfrm>
            <a:custGeom>
              <a:avLst/>
              <a:gdLst/>
              <a:ahLst/>
              <a:cxnLst/>
              <a:rect l="l" t="t" r="r" b="b"/>
              <a:pathLst>
                <a:path w="1" h="3632" fill="none" extrusionOk="0">
                  <a:moveTo>
                    <a:pt x="1" y="0"/>
                  </a:moveTo>
                  <a:lnTo>
                    <a:pt x="1" y="3632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546475" y="2477450"/>
              <a:ext cx="33450" cy="33725"/>
            </a:xfrm>
            <a:custGeom>
              <a:avLst/>
              <a:gdLst/>
              <a:ahLst/>
              <a:cxnLst/>
              <a:rect l="l" t="t" r="r" b="b"/>
              <a:pathLst>
                <a:path w="1338" h="1349" fill="none" extrusionOk="0">
                  <a:moveTo>
                    <a:pt x="1" y="1349"/>
                  </a:moveTo>
                  <a:lnTo>
                    <a:pt x="1337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512775" y="2477450"/>
              <a:ext cx="33725" cy="33725"/>
            </a:xfrm>
            <a:custGeom>
              <a:avLst/>
              <a:gdLst/>
              <a:ahLst/>
              <a:cxnLst/>
              <a:rect l="l" t="t" r="r" b="b"/>
              <a:pathLst>
                <a:path w="1349" h="1349" fill="none" extrusionOk="0">
                  <a:moveTo>
                    <a:pt x="1349" y="1349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467525" y="2511150"/>
              <a:ext cx="78975" cy="45275"/>
            </a:xfrm>
            <a:custGeom>
              <a:avLst/>
              <a:gdLst/>
              <a:ahLst/>
              <a:cxnLst/>
              <a:rect l="l" t="t" r="r" b="b"/>
              <a:pathLst>
                <a:path w="3159" h="1811" fill="none" extrusionOk="0">
                  <a:moveTo>
                    <a:pt x="0" y="1"/>
                  </a:moveTo>
                  <a:lnTo>
                    <a:pt x="3159" y="181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494725" y="2487800"/>
              <a:ext cx="12450" cy="46150"/>
            </a:xfrm>
            <a:custGeom>
              <a:avLst/>
              <a:gdLst/>
              <a:ahLst/>
              <a:cxnLst/>
              <a:rect l="l" t="t" r="r" b="b"/>
              <a:pathLst>
                <a:path w="498" h="1846" fill="none" extrusionOk="0">
                  <a:moveTo>
                    <a:pt x="497" y="1846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461025" y="2533925"/>
              <a:ext cx="46150" cy="12150"/>
            </a:xfrm>
            <a:custGeom>
              <a:avLst/>
              <a:gdLst/>
              <a:ahLst/>
              <a:cxnLst/>
              <a:rect l="l" t="t" r="r" b="b"/>
              <a:pathLst>
                <a:path w="1846" h="486" fill="none" extrusionOk="0">
                  <a:moveTo>
                    <a:pt x="1845" y="1"/>
                  </a:moveTo>
                  <a:lnTo>
                    <a:pt x="0" y="486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467525" y="2556400"/>
              <a:ext cx="78975" cy="45575"/>
            </a:xfrm>
            <a:custGeom>
              <a:avLst/>
              <a:gdLst/>
              <a:ahLst/>
              <a:cxnLst/>
              <a:rect l="l" t="t" r="r" b="b"/>
              <a:pathLst>
                <a:path w="3159" h="1823" fill="none" extrusionOk="0">
                  <a:moveTo>
                    <a:pt x="0" y="1822"/>
                  </a:moveTo>
                  <a:lnTo>
                    <a:pt x="3159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461025" y="2567050"/>
              <a:ext cx="46150" cy="12150"/>
            </a:xfrm>
            <a:custGeom>
              <a:avLst/>
              <a:gdLst/>
              <a:ahLst/>
              <a:cxnLst/>
              <a:rect l="l" t="t" r="r" b="b"/>
              <a:pathLst>
                <a:path w="1846" h="486" fill="none" extrusionOk="0">
                  <a:moveTo>
                    <a:pt x="1845" y="485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494725" y="2579175"/>
              <a:ext cx="12450" cy="45850"/>
            </a:xfrm>
            <a:custGeom>
              <a:avLst/>
              <a:gdLst/>
              <a:ahLst/>
              <a:cxnLst/>
              <a:rect l="l" t="t" r="r" b="b"/>
              <a:pathLst>
                <a:path w="498" h="1834" fill="none" extrusionOk="0">
                  <a:moveTo>
                    <a:pt x="497" y="0"/>
                  </a:moveTo>
                  <a:lnTo>
                    <a:pt x="1" y="183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546475" y="2556400"/>
              <a:ext cx="25" cy="91100"/>
            </a:xfrm>
            <a:custGeom>
              <a:avLst/>
              <a:gdLst/>
              <a:ahLst/>
              <a:cxnLst/>
              <a:rect l="l" t="t" r="r" b="b"/>
              <a:pathLst>
                <a:path w="1" h="3644" fill="none" extrusionOk="0">
                  <a:moveTo>
                    <a:pt x="1" y="3644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512775" y="2601950"/>
              <a:ext cx="33725" cy="33725"/>
            </a:xfrm>
            <a:custGeom>
              <a:avLst/>
              <a:gdLst/>
              <a:ahLst/>
              <a:cxnLst/>
              <a:rect l="l" t="t" r="r" b="b"/>
              <a:pathLst>
                <a:path w="1349" h="1349" fill="none" extrusionOk="0">
                  <a:moveTo>
                    <a:pt x="1349" y="0"/>
                  </a:moveTo>
                  <a:lnTo>
                    <a:pt x="0" y="1349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546475" y="2601950"/>
              <a:ext cx="33450" cy="33725"/>
            </a:xfrm>
            <a:custGeom>
              <a:avLst/>
              <a:gdLst/>
              <a:ahLst/>
              <a:cxnLst/>
              <a:rect l="l" t="t" r="r" b="b"/>
              <a:pathLst>
                <a:path w="1338" h="1349" fill="none" extrusionOk="0">
                  <a:moveTo>
                    <a:pt x="1" y="0"/>
                  </a:moveTo>
                  <a:lnTo>
                    <a:pt x="1337" y="1349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546475" y="2556400"/>
              <a:ext cx="78700" cy="45575"/>
            </a:xfrm>
            <a:custGeom>
              <a:avLst/>
              <a:gdLst/>
              <a:ahLst/>
              <a:cxnLst/>
              <a:rect l="l" t="t" r="r" b="b"/>
              <a:pathLst>
                <a:path w="3148" h="1823" fill="none" extrusionOk="0">
                  <a:moveTo>
                    <a:pt x="3147" y="1822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585800" y="2579175"/>
              <a:ext cx="12150" cy="45850"/>
            </a:xfrm>
            <a:custGeom>
              <a:avLst/>
              <a:gdLst/>
              <a:ahLst/>
              <a:cxnLst/>
              <a:rect l="l" t="t" r="r" b="b"/>
              <a:pathLst>
                <a:path w="486" h="1834" fill="none" extrusionOk="0">
                  <a:moveTo>
                    <a:pt x="1" y="0"/>
                  </a:moveTo>
                  <a:lnTo>
                    <a:pt x="486" y="183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585800" y="2567050"/>
              <a:ext cx="45875" cy="12150"/>
            </a:xfrm>
            <a:custGeom>
              <a:avLst/>
              <a:gdLst/>
              <a:ahLst/>
              <a:cxnLst/>
              <a:rect l="l" t="t" r="r" b="b"/>
              <a:pathLst>
                <a:path w="1835" h="486" fill="none" extrusionOk="0">
                  <a:moveTo>
                    <a:pt x="1" y="485"/>
                  </a:moveTo>
                  <a:lnTo>
                    <a:pt x="1834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546475" y="2511150"/>
              <a:ext cx="78700" cy="45275"/>
            </a:xfrm>
            <a:custGeom>
              <a:avLst/>
              <a:gdLst/>
              <a:ahLst/>
              <a:cxnLst/>
              <a:rect l="l" t="t" r="r" b="b"/>
              <a:pathLst>
                <a:path w="3148" h="1811" fill="none" extrusionOk="0">
                  <a:moveTo>
                    <a:pt x="3147" y="1"/>
                  </a:moveTo>
                  <a:lnTo>
                    <a:pt x="1" y="181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585800" y="2533925"/>
              <a:ext cx="45875" cy="12150"/>
            </a:xfrm>
            <a:custGeom>
              <a:avLst/>
              <a:gdLst/>
              <a:ahLst/>
              <a:cxnLst/>
              <a:rect l="l" t="t" r="r" b="b"/>
              <a:pathLst>
                <a:path w="1835" h="486" fill="none" extrusionOk="0">
                  <a:moveTo>
                    <a:pt x="1" y="1"/>
                  </a:moveTo>
                  <a:lnTo>
                    <a:pt x="1834" y="486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585800" y="2487800"/>
              <a:ext cx="12150" cy="46150"/>
            </a:xfrm>
            <a:custGeom>
              <a:avLst/>
              <a:gdLst/>
              <a:ahLst/>
              <a:cxnLst/>
              <a:rect l="l" t="t" r="r" b="b"/>
              <a:pathLst>
                <a:path w="486" h="1846" fill="none" extrusionOk="0">
                  <a:moveTo>
                    <a:pt x="1" y="1846"/>
                  </a:moveTo>
                  <a:lnTo>
                    <a:pt x="486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4" name="Google Shape;404;p4"/>
          <p:cNvSpPr/>
          <p:nvPr/>
        </p:nvSpPr>
        <p:spPr>
          <a:xfrm rot="10800000" flipH="1">
            <a:off x="1238350" y="4777550"/>
            <a:ext cx="309600" cy="3096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5" name="Google Shape;405;p4"/>
          <p:cNvGrpSpPr/>
          <p:nvPr/>
        </p:nvGrpSpPr>
        <p:grpSpPr>
          <a:xfrm>
            <a:off x="8866927" y="152559"/>
            <a:ext cx="152173" cy="152150"/>
            <a:chOff x="810321" y="2832391"/>
            <a:chExt cx="266457" cy="266416"/>
          </a:xfrm>
        </p:grpSpPr>
        <p:sp>
          <p:nvSpPr>
            <p:cNvPr id="406" name="Google Shape;406;p4"/>
            <p:cNvSpPr/>
            <p:nvPr/>
          </p:nvSpPr>
          <p:spPr>
            <a:xfrm>
              <a:off x="943549" y="2832391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0"/>
                  </a:moveTo>
                  <a:lnTo>
                    <a:pt x="0" y="323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904983" y="2834329"/>
              <a:ext cx="38608" cy="38608"/>
            </a:xfrm>
            <a:custGeom>
              <a:avLst/>
              <a:gdLst/>
              <a:ahLst/>
              <a:cxnLst/>
              <a:rect l="l" t="t" r="r" b="b"/>
              <a:pathLst>
                <a:path w="936" h="936" fill="none" extrusionOk="0">
                  <a:moveTo>
                    <a:pt x="935" y="9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943549" y="2834329"/>
              <a:ext cx="38566" cy="38608"/>
            </a:xfrm>
            <a:custGeom>
              <a:avLst/>
              <a:gdLst/>
              <a:ahLst/>
              <a:cxnLst/>
              <a:rect l="l" t="t" r="r" b="b"/>
              <a:pathLst>
                <a:path w="935" h="936" fill="none" extrusionOk="0">
                  <a:moveTo>
                    <a:pt x="0" y="935"/>
                  </a:moveTo>
                  <a:lnTo>
                    <a:pt x="935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27892" y="2898757"/>
              <a:ext cx="115699" cy="66862"/>
            </a:xfrm>
            <a:custGeom>
              <a:avLst/>
              <a:gdLst/>
              <a:ahLst/>
              <a:cxnLst/>
              <a:rect l="l" t="t" r="r" b="b"/>
              <a:pathLst>
                <a:path w="2805" h="1621" fill="none" extrusionOk="0">
                  <a:moveTo>
                    <a:pt x="1" y="0"/>
                  </a:moveTo>
                  <a:lnTo>
                    <a:pt x="2804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10321" y="2919216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1"/>
                  </a:moveTo>
                  <a:lnTo>
                    <a:pt x="1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48887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343" y="129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827892" y="2965577"/>
              <a:ext cx="115699" cy="66903"/>
            </a:xfrm>
            <a:custGeom>
              <a:avLst/>
              <a:gdLst/>
              <a:ahLst/>
              <a:cxnLst/>
              <a:rect l="l" t="t" r="r" b="b"/>
              <a:pathLst>
                <a:path w="2805" h="1622" fill="none" extrusionOk="0">
                  <a:moveTo>
                    <a:pt x="1" y="1621"/>
                  </a:moveTo>
                  <a:lnTo>
                    <a:pt x="280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848887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343" y="0"/>
                  </a:moveTo>
                  <a:lnTo>
                    <a:pt x="0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810321" y="2997791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34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943549" y="2965577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3230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943549" y="3058301"/>
              <a:ext cx="38566" cy="38566"/>
            </a:xfrm>
            <a:custGeom>
              <a:avLst/>
              <a:gdLst/>
              <a:ahLst/>
              <a:cxnLst/>
              <a:rect l="l" t="t" r="r" b="b"/>
              <a:pathLst>
                <a:path w="935" h="935" fill="none" extrusionOk="0">
                  <a:moveTo>
                    <a:pt x="0" y="0"/>
                  </a:moveTo>
                  <a:lnTo>
                    <a:pt x="935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904983" y="3058301"/>
              <a:ext cx="38608" cy="38566"/>
            </a:xfrm>
            <a:custGeom>
              <a:avLst/>
              <a:gdLst/>
              <a:ahLst/>
              <a:cxnLst/>
              <a:rect l="l" t="t" r="r" b="b"/>
              <a:pathLst>
                <a:path w="936" h="935" fill="none" extrusionOk="0">
                  <a:moveTo>
                    <a:pt x="935" y="0"/>
                  </a:moveTo>
                  <a:lnTo>
                    <a:pt x="1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943549" y="2965577"/>
              <a:ext cx="115658" cy="66903"/>
            </a:xfrm>
            <a:custGeom>
              <a:avLst/>
              <a:gdLst/>
              <a:ahLst/>
              <a:cxnLst/>
              <a:rect l="l" t="t" r="r" b="b"/>
              <a:pathLst>
                <a:path w="2804" h="1622" fill="none" extrusionOk="0">
                  <a:moveTo>
                    <a:pt x="2804" y="162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024063" y="2997791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343"/>
                  </a:moveTo>
                  <a:lnTo>
                    <a:pt x="1278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1024063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0" y="0"/>
                  </a:moveTo>
                  <a:lnTo>
                    <a:pt x="343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943549" y="2898757"/>
              <a:ext cx="115658" cy="66862"/>
            </a:xfrm>
            <a:custGeom>
              <a:avLst/>
              <a:gdLst/>
              <a:ahLst/>
              <a:cxnLst/>
              <a:rect l="l" t="t" r="r" b="b"/>
              <a:pathLst>
                <a:path w="2804" h="1621" fill="none" extrusionOk="0">
                  <a:moveTo>
                    <a:pt x="2804" y="0"/>
                  </a:moveTo>
                  <a:lnTo>
                    <a:pt x="0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1024063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0" y="1290"/>
                  </a:moveTo>
                  <a:lnTo>
                    <a:pt x="343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1024063" y="2919216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1"/>
                  </a:moveTo>
                  <a:lnTo>
                    <a:pt x="1278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4" name="Google Shape;424;p4"/>
          <p:cNvSpPr/>
          <p:nvPr/>
        </p:nvSpPr>
        <p:spPr>
          <a:xfrm rot="10800000" flipH="1">
            <a:off x="7061401" y="1"/>
            <a:ext cx="1642075" cy="253325"/>
          </a:xfrm>
          <a:custGeom>
            <a:avLst/>
            <a:gdLst/>
            <a:ahLst/>
            <a:cxnLst/>
            <a:rect l="l" t="t" r="r" b="b"/>
            <a:pathLst>
              <a:path w="65683" h="10133" extrusionOk="0">
                <a:moveTo>
                  <a:pt x="0" y="0"/>
                </a:moveTo>
                <a:lnTo>
                  <a:pt x="54952" y="221"/>
                </a:lnTo>
                <a:lnTo>
                  <a:pt x="65683" y="10133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25" name="Google Shape;425;p4"/>
          <p:cNvSpPr/>
          <p:nvPr/>
        </p:nvSpPr>
        <p:spPr>
          <a:xfrm rot="10800000" flipH="1">
            <a:off x="8616863" y="152550"/>
            <a:ext cx="309600" cy="3096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4"/>
          <p:cNvSpPr/>
          <p:nvPr/>
        </p:nvSpPr>
        <p:spPr>
          <a:xfrm rot="10800000" flipH="1">
            <a:off x="7265132" y="187105"/>
            <a:ext cx="653191" cy="20469"/>
          </a:xfrm>
          <a:custGeom>
            <a:avLst/>
            <a:gdLst/>
            <a:ahLst/>
            <a:cxnLst/>
            <a:rect l="l" t="t" r="r" b="b"/>
            <a:pathLst>
              <a:path w="12605" h="395" extrusionOk="0">
                <a:moveTo>
                  <a:pt x="260" y="0"/>
                </a:moveTo>
                <a:cubicBezTo>
                  <a:pt x="0" y="0"/>
                  <a:pt x="0" y="394"/>
                  <a:pt x="260" y="394"/>
                </a:cubicBezTo>
                <a:cubicBezTo>
                  <a:pt x="268" y="394"/>
                  <a:pt x="277" y="394"/>
                  <a:pt x="285" y="393"/>
                </a:cubicBezTo>
                <a:lnTo>
                  <a:pt x="12320" y="393"/>
                </a:lnTo>
                <a:cubicBezTo>
                  <a:pt x="12329" y="394"/>
                  <a:pt x="12337" y="394"/>
                  <a:pt x="12346" y="394"/>
                </a:cubicBezTo>
                <a:cubicBezTo>
                  <a:pt x="12605" y="394"/>
                  <a:pt x="12605" y="0"/>
                  <a:pt x="12346" y="0"/>
                </a:cubicBezTo>
                <a:cubicBezTo>
                  <a:pt x="12337" y="0"/>
                  <a:pt x="12329" y="1"/>
                  <a:pt x="12320" y="1"/>
                </a:cubicBezTo>
                <a:lnTo>
                  <a:pt x="285" y="1"/>
                </a:lnTo>
                <a:cubicBezTo>
                  <a:pt x="277" y="1"/>
                  <a:pt x="268" y="0"/>
                  <a:pt x="260" y="0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034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4"/>
          <p:cNvSpPr txBox="1">
            <a:spLocks noGrp="1"/>
          </p:cNvSpPr>
          <p:nvPr>
            <p:ph type="title"/>
          </p:nvPr>
        </p:nvSpPr>
        <p:spPr>
          <a:xfrm>
            <a:off x="713225" y="3343163"/>
            <a:ext cx="38649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80" name="Google Shape;1180;p14"/>
          <p:cNvSpPr txBox="1">
            <a:spLocks noGrp="1"/>
          </p:cNvSpPr>
          <p:nvPr>
            <p:ph type="subTitle" idx="1"/>
          </p:nvPr>
        </p:nvSpPr>
        <p:spPr>
          <a:xfrm>
            <a:off x="713225" y="1414250"/>
            <a:ext cx="3864900" cy="19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14"/>
          <p:cNvSpPr/>
          <p:nvPr/>
        </p:nvSpPr>
        <p:spPr>
          <a:xfrm rot="-906735" flipH="1">
            <a:off x="5516385" y="1680910"/>
            <a:ext cx="2859490" cy="2856883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4"/>
          <p:cNvSpPr/>
          <p:nvPr/>
        </p:nvSpPr>
        <p:spPr>
          <a:xfrm rot="-3600004" flipH="1">
            <a:off x="5228543" y="901223"/>
            <a:ext cx="3193207" cy="3193207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3" name="Google Shape;1183;p14"/>
          <p:cNvSpPr/>
          <p:nvPr/>
        </p:nvSpPr>
        <p:spPr>
          <a:xfrm rot="900059">
            <a:off x="4903490" y="1133964"/>
            <a:ext cx="2307641" cy="2307641"/>
          </a:xfrm>
          <a:prstGeom prst="ellipse">
            <a:avLst/>
          </a:prstGeom>
          <a:solidFill>
            <a:srgbClr val="81B0C5">
              <a:alpha val="41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4"/>
          <p:cNvSpPr/>
          <p:nvPr/>
        </p:nvSpPr>
        <p:spPr>
          <a:xfrm rot="-907145" flipH="1">
            <a:off x="4917483" y="1521595"/>
            <a:ext cx="2826020" cy="2823414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5" name="Google Shape;1185;p14"/>
          <p:cNvSpPr/>
          <p:nvPr/>
        </p:nvSpPr>
        <p:spPr>
          <a:xfrm rot="5400000">
            <a:off x="4786255" y="-100078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6" name="Google Shape;1186;p14"/>
          <p:cNvSpPr/>
          <p:nvPr/>
        </p:nvSpPr>
        <p:spPr>
          <a:xfrm rot="5400000">
            <a:off x="4786255" y="4760773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7" name="Google Shape;1187;p14"/>
          <p:cNvSpPr/>
          <p:nvPr/>
        </p:nvSpPr>
        <p:spPr>
          <a:xfrm rot="5400000">
            <a:off x="4339562" y="4760773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8" name="Google Shape;1188;p14"/>
          <p:cNvSpPr/>
          <p:nvPr/>
        </p:nvSpPr>
        <p:spPr>
          <a:xfrm rot="5400000">
            <a:off x="4339562" y="-100078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89" name="Google Shape;1189;p14"/>
          <p:cNvGrpSpPr/>
          <p:nvPr/>
        </p:nvGrpSpPr>
        <p:grpSpPr>
          <a:xfrm>
            <a:off x="7904431" y="449500"/>
            <a:ext cx="887486" cy="576896"/>
            <a:chOff x="7811019" y="1134049"/>
            <a:chExt cx="887486" cy="576896"/>
          </a:xfrm>
        </p:grpSpPr>
        <p:sp>
          <p:nvSpPr>
            <p:cNvPr id="1190" name="Google Shape;1190;p14"/>
            <p:cNvSpPr/>
            <p:nvPr/>
          </p:nvSpPr>
          <p:spPr>
            <a:xfrm>
              <a:off x="8438121" y="1607363"/>
              <a:ext cx="67381" cy="52530"/>
            </a:xfrm>
            <a:custGeom>
              <a:avLst/>
              <a:gdLst/>
              <a:ahLst/>
              <a:cxnLst/>
              <a:rect l="l" t="t" r="r" b="b"/>
              <a:pathLst>
                <a:path w="1275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74" y="994"/>
                    <a:pt x="1274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7953763" y="1502352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0" y="0"/>
                    <a:pt x="0" y="994"/>
                    <a:pt x="644" y="994"/>
                  </a:cubicBezTo>
                  <a:cubicBezTo>
                    <a:pt x="1274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8262875" y="1245719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8" y="994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8262875" y="1537814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7811019" y="1358128"/>
              <a:ext cx="38526" cy="31867"/>
            </a:xfrm>
            <a:custGeom>
              <a:avLst/>
              <a:gdLst/>
              <a:ahLst/>
              <a:cxnLst/>
              <a:rect l="l" t="t" r="r" b="b"/>
              <a:pathLst>
                <a:path w="729" h="603" extrusionOk="0">
                  <a:moveTo>
                    <a:pt x="364" y="1"/>
                  </a:moveTo>
                  <a:cubicBezTo>
                    <a:pt x="0" y="29"/>
                    <a:pt x="0" y="574"/>
                    <a:pt x="364" y="602"/>
                  </a:cubicBezTo>
                  <a:cubicBezTo>
                    <a:pt x="728" y="574"/>
                    <a:pt x="728" y="29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8461057" y="1384764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64" y="0"/>
                  </a:moveTo>
                  <a:cubicBezTo>
                    <a:pt x="1" y="28"/>
                    <a:pt x="1" y="560"/>
                    <a:pt x="364" y="602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8018080" y="1200639"/>
              <a:ext cx="38526" cy="31814"/>
            </a:xfrm>
            <a:custGeom>
              <a:avLst/>
              <a:gdLst/>
              <a:ahLst/>
              <a:cxnLst/>
              <a:rect l="l" t="t" r="r" b="b"/>
              <a:pathLst>
                <a:path w="729" h="602" extrusionOk="0">
                  <a:moveTo>
                    <a:pt x="364" y="0"/>
                  </a:moveTo>
                  <a:cubicBezTo>
                    <a:pt x="1" y="28"/>
                    <a:pt x="1" y="574"/>
                    <a:pt x="364" y="602"/>
                  </a:cubicBezTo>
                  <a:cubicBezTo>
                    <a:pt x="728" y="574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8140107" y="1679078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78" y="1"/>
                  </a:moveTo>
                  <a:cubicBezTo>
                    <a:pt x="0" y="29"/>
                    <a:pt x="0" y="574"/>
                    <a:pt x="378" y="602"/>
                  </a:cubicBezTo>
                  <a:cubicBezTo>
                    <a:pt x="742" y="574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8659240" y="1551132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5" y="1"/>
                  </a:moveTo>
                  <a:cubicBezTo>
                    <a:pt x="1" y="29"/>
                    <a:pt x="1" y="561"/>
                    <a:pt x="365" y="589"/>
                  </a:cubicBezTo>
                  <a:cubicBezTo>
                    <a:pt x="742" y="561"/>
                    <a:pt x="742" y="29"/>
                    <a:pt x="36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8630437" y="1294551"/>
              <a:ext cx="38473" cy="31074"/>
            </a:xfrm>
            <a:custGeom>
              <a:avLst/>
              <a:gdLst/>
              <a:ahLst/>
              <a:cxnLst/>
              <a:rect l="l" t="t" r="r" b="b"/>
              <a:pathLst>
                <a:path w="728" h="588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28" y="560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8339030" y="1134049"/>
              <a:ext cx="34827" cy="31127"/>
            </a:xfrm>
            <a:custGeom>
              <a:avLst/>
              <a:gdLst/>
              <a:ahLst/>
              <a:cxnLst/>
              <a:rect l="l" t="t" r="r" b="b"/>
              <a:pathLst>
                <a:path w="659" h="589" extrusionOk="0">
                  <a:moveTo>
                    <a:pt x="309" y="1"/>
                  </a:moveTo>
                  <a:cubicBezTo>
                    <a:pt x="267" y="1"/>
                    <a:pt x="225" y="1"/>
                    <a:pt x="183" y="29"/>
                  </a:cubicBezTo>
                  <a:cubicBezTo>
                    <a:pt x="155" y="29"/>
                    <a:pt x="113" y="57"/>
                    <a:pt x="99" y="85"/>
                  </a:cubicBezTo>
                  <a:cubicBezTo>
                    <a:pt x="71" y="113"/>
                    <a:pt x="43" y="141"/>
                    <a:pt x="29" y="183"/>
                  </a:cubicBezTo>
                  <a:cubicBezTo>
                    <a:pt x="15" y="211"/>
                    <a:pt x="1" y="253"/>
                    <a:pt x="15" y="294"/>
                  </a:cubicBezTo>
                  <a:lnTo>
                    <a:pt x="15" y="378"/>
                  </a:lnTo>
                  <a:cubicBezTo>
                    <a:pt x="29" y="420"/>
                    <a:pt x="57" y="462"/>
                    <a:pt x="99" y="504"/>
                  </a:cubicBezTo>
                  <a:lnTo>
                    <a:pt x="155" y="546"/>
                  </a:lnTo>
                  <a:cubicBezTo>
                    <a:pt x="197" y="574"/>
                    <a:pt x="253" y="588"/>
                    <a:pt x="309" y="588"/>
                  </a:cubicBezTo>
                  <a:lnTo>
                    <a:pt x="364" y="588"/>
                  </a:lnTo>
                  <a:cubicBezTo>
                    <a:pt x="392" y="588"/>
                    <a:pt x="434" y="588"/>
                    <a:pt x="476" y="574"/>
                  </a:cubicBezTo>
                  <a:cubicBezTo>
                    <a:pt x="546" y="532"/>
                    <a:pt x="602" y="476"/>
                    <a:pt x="630" y="406"/>
                  </a:cubicBezTo>
                  <a:cubicBezTo>
                    <a:pt x="644" y="378"/>
                    <a:pt x="658" y="336"/>
                    <a:pt x="658" y="294"/>
                  </a:cubicBezTo>
                  <a:lnTo>
                    <a:pt x="644" y="211"/>
                  </a:lnTo>
                  <a:cubicBezTo>
                    <a:pt x="630" y="169"/>
                    <a:pt x="602" y="127"/>
                    <a:pt x="574" y="85"/>
                  </a:cubicBezTo>
                  <a:lnTo>
                    <a:pt x="504" y="43"/>
                  </a:lnTo>
                  <a:cubicBezTo>
                    <a:pt x="462" y="15"/>
                    <a:pt x="406" y="1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01" name="Google Shape;1201;p14"/>
          <p:cNvGrpSpPr/>
          <p:nvPr/>
        </p:nvGrpSpPr>
        <p:grpSpPr>
          <a:xfrm>
            <a:off x="7882612" y="4005574"/>
            <a:ext cx="931139" cy="636827"/>
            <a:chOff x="7906411" y="3766023"/>
            <a:chExt cx="931139" cy="636827"/>
          </a:xfrm>
        </p:grpSpPr>
        <p:sp>
          <p:nvSpPr>
            <p:cNvPr id="1202" name="Google Shape;1202;p14"/>
            <p:cNvSpPr/>
            <p:nvPr/>
          </p:nvSpPr>
          <p:spPr>
            <a:xfrm>
              <a:off x="8140847" y="4174279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4" y="994"/>
                    <a:pt x="1274" y="0"/>
                    <a:pt x="630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8408578" y="3998980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8729528" y="3766023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74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8418144" y="4214920"/>
              <a:ext cx="67381" cy="52583"/>
            </a:xfrm>
            <a:custGeom>
              <a:avLst/>
              <a:gdLst/>
              <a:ahLst/>
              <a:cxnLst/>
              <a:rect l="l" t="t" r="r" b="b"/>
              <a:pathLst>
                <a:path w="1275" h="995" extrusionOk="0">
                  <a:moveTo>
                    <a:pt x="645" y="1"/>
                  </a:moveTo>
                  <a:cubicBezTo>
                    <a:pt x="1" y="1"/>
                    <a:pt x="1" y="994"/>
                    <a:pt x="645" y="994"/>
                  </a:cubicBezTo>
                  <a:cubicBezTo>
                    <a:pt x="1274" y="994"/>
                    <a:pt x="1274" y="1"/>
                    <a:pt x="64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8573466" y="4023396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406" y="0"/>
                  </a:moveTo>
                  <a:cubicBezTo>
                    <a:pt x="401" y="0"/>
                    <a:pt x="397" y="0"/>
                    <a:pt x="392" y="1"/>
                  </a:cubicBezTo>
                  <a:cubicBezTo>
                    <a:pt x="1" y="1"/>
                    <a:pt x="1" y="588"/>
                    <a:pt x="392" y="588"/>
                  </a:cubicBezTo>
                  <a:cubicBezTo>
                    <a:pt x="780" y="588"/>
                    <a:pt x="784" y="0"/>
                    <a:pt x="406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8559408" y="3770462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06" y="1"/>
                  </a:moveTo>
                  <a:cubicBezTo>
                    <a:pt x="1" y="1"/>
                    <a:pt x="1" y="589"/>
                    <a:pt x="406" y="589"/>
                  </a:cubicBezTo>
                  <a:cubicBezTo>
                    <a:pt x="798" y="589"/>
                    <a:pt x="798" y="1"/>
                    <a:pt x="406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8798284" y="3937623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8174142" y="4357665"/>
              <a:ext cx="39213" cy="31127"/>
            </a:xfrm>
            <a:custGeom>
              <a:avLst/>
              <a:gdLst/>
              <a:ahLst/>
              <a:cxnLst/>
              <a:rect l="l" t="t" r="r" b="b"/>
              <a:pathLst>
                <a:path w="742" h="589" extrusionOk="0">
                  <a:moveTo>
                    <a:pt x="378" y="1"/>
                  </a:moveTo>
                  <a:cubicBezTo>
                    <a:pt x="0" y="29"/>
                    <a:pt x="0" y="560"/>
                    <a:pt x="378" y="588"/>
                  </a:cubicBezTo>
                  <a:cubicBezTo>
                    <a:pt x="742" y="560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7960422" y="4166881"/>
              <a:ext cx="39213" cy="31814"/>
            </a:xfrm>
            <a:custGeom>
              <a:avLst/>
              <a:gdLst/>
              <a:ahLst/>
              <a:cxnLst/>
              <a:rect l="l" t="t" r="r" b="b"/>
              <a:pathLst>
                <a:path w="742" h="602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7906411" y="4370983"/>
              <a:ext cx="42225" cy="31867"/>
            </a:xfrm>
            <a:custGeom>
              <a:avLst/>
              <a:gdLst/>
              <a:ahLst/>
              <a:cxnLst/>
              <a:rect l="l" t="t" r="r" b="b"/>
              <a:pathLst>
                <a:path w="799" h="603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98" y="602"/>
                    <a:pt x="798" y="0"/>
                    <a:pt x="392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14"/>
          <p:cNvGrpSpPr/>
          <p:nvPr/>
        </p:nvGrpSpPr>
        <p:grpSpPr>
          <a:xfrm rot="603685">
            <a:off x="4242537" y="3461046"/>
            <a:ext cx="1105621" cy="842338"/>
            <a:chOff x="306300" y="3598175"/>
            <a:chExt cx="1105645" cy="842356"/>
          </a:xfrm>
        </p:grpSpPr>
        <p:sp>
          <p:nvSpPr>
            <p:cNvPr id="1213" name="Google Shape;1213;p14"/>
            <p:cNvSpPr/>
            <p:nvPr/>
          </p:nvSpPr>
          <p:spPr>
            <a:xfrm>
              <a:off x="439426" y="3754185"/>
              <a:ext cx="68120" cy="52583"/>
            </a:xfrm>
            <a:custGeom>
              <a:avLst/>
              <a:gdLst/>
              <a:ahLst/>
              <a:cxnLst/>
              <a:rect l="l" t="t" r="r" b="b"/>
              <a:pathLst>
                <a:path w="1289" h="995" extrusionOk="0">
                  <a:moveTo>
                    <a:pt x="644" y="1"/>
                  </a:moveTo>
                  <a:cubicBezTo>
                    <a:pt x="1" y="1"/>
                    <a:pt x="1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859467" y="4045593"/>
              <a:ext cx="68120" cy="52530"/>
            </a:xfrm>
            <a:custGeom>
              <a:avLst/>
              <a:gdLst/>
              <a:ahLst/>
              <a:cxnLst/>
              <a:rect l="l" t="t" r="r" b="b"/>
              <a:pathLst>
                <a:path w="1289" h="994" extrusionOk="0">
                  <a:moveTo>
                    <a:pt x="645" y="0"/>
                  </a:moveTo>
                  <a:cubicBezTo>
                    <a:pt x="1" y="0"/>
                    <a:pt x="1" y="994"/>
                    <a:pt x="645" y="994"/>
                  </a:cubicBezTo>
                  <a:cubicBezTo>
                    <a:pt x="1288" y="994"/>
                    <a:pt x="1288" y="0"/>
                    <a:pt x="645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1343877" y="4191297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88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81B0C5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847682" y="4249695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515634" y="4057431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3" y="994"/>
                    <a:pt x="1273" y="0"/>
                    <a:pt x="630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662764" y="3898409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2"/>
                    <a:pt x="393" y="602"/>
                  </a:cubicBezTo>
                  <a:cubicBezTo>
                    <a:pt x="784" y="602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653886" y="4306613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3"/>
                    <a:pt x="393" y="603"/>
                  </a:cubicBezTo>
                  <a:cubicBezTo>
                    <a:pt x="784" y="603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1231468" y="4408717"/>
              <a:ext cx="41485" cy="31814"/>
            </a:xfrm>
            <a:custGeom>
              <a:avLst/>
              <a:gdLst/>
              <a:ahLst/>
              <a:cxnLst/>
              <a:rect l="l" t="t" r="r" b="b"/>
              <a:pathLst>
                <a:path w="785" h="602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84" y="602"/>
                    <a:pt x="784" y="0"/>
                    <a:pt x="39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306300" y="3884351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20" y="1"/>
                  </a:moveTo>
                  <a:cubicBezTo>
                    <a:pt x="416" y="1"/>
                    <a:pt x="411" y="1"/>
                    <a:pt x="407" y="1"/>
                  </a:cubicBezTo>
                  <a:cubicBezTo>
                    <a:pt x="1" y="1"/>
                    <a:pt x="1" y="589"/>
                    <a:pt x="407" y="589"/>
                  </a:cubicBezTo>
                  <a:cubicBezTo>
                    <a:pt x="794" y="589"/>
                    <a:pt x="799" y="1"/>
                    <a:pt x="420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488998" y="3598175"/>
              <a:ext cx="39213" cy="31867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316658" y="3770462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785" y="589"/>
                    <a:pt x="785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4" name="Google Shape;1224;p14"/>
          <p:cNvSpPr/>
          <p:nvPr/>
        </p:nvSpPr>
        <p:spPr>
          <a:xfrm rot="5400000">
            <a:off x="-2487900" y="2487900"/>
            <a:ext cx="5146500" cy="17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993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F9605-6819-4993-AE90-1BEB8164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C9713-942A-40EC-9408-B23483753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0E88-5306-40A2-8048-DC27FE069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785B1-FD46-47C8-A739-245A70A83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DACD4-90B5-4CD8-A993-7F3B2B707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1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●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○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■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●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○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■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●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○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Barlow Light"/>
              <a:buChar char="■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6558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23.png"/><Relationship Id="rId3" Type="http://schemas.openxmlformats.org/officeDocument/2006/relationships/slide" Target="slide19.xml"/><Relationship Id="rId21" Type="http://schemas.openxmlformats.org/officeDocument/2006/relationships/image" Target="../media/image25.gif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17" Type="http://schemas.openxmlformats.org/officeDocument/2006/relationships/image" Target="../media/image22.gif"/><Relationship Id="rId2" Type="http://schemas.openxmlformats.org/officeDocument/2006/relationships/image" Target="../media/image17.png"/><Relationship Id="rId16" Type="http://schemas.openxmlformats.org/officeDocument/2006/relationships/slide" Target="slide24.xml"/><Relationship Id="rId20" Type="http://schemas.microsoft.com/office/2007/relationships/hdphoto" Target="../media/hdphoto8.wdp"/><Relationship Id="rId1" Type="http://schemas.openxmlformats.org/officeDocument/2006/relationships/slideLayout" Target="../slideLayouts/slideLayout13.xml"/><Relationship Id="rId6" Type="http://schemas.openxmlformats.org/officeDocument/2006/relationships/slide" Target="slide21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slide" Target="slide22.xml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slide" Target="slide23.xml"/><Relationship Id="rId14" Type="http://schemas.openxmlformats.org/officeDocument/2006/relationships/slide" Target="slide20.xml"/><Relationship Id="rId22" Type="http://schemas.openxmlformats.org/officeDocument/2006/relationships/slide" Target="slide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18.xml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18.xml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18.xml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18.xml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9593" y="1022909"/>
            <a:ext cx="8362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 THỊ QUÃNG ĐƯỜNG  THỜI GIAN</a:t>
            </a: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(TIẾT 1)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0" y="169901"/>
            <a:ext cx="2351564" cy="830997"/>
            <a:chOff x="2855223" y="1665900"/>
            <a:chExt cx="3581399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855223" y="1665900"/>
              <a:ext cx="3581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BÀI 10</a:t>
              </a:r>
              <a:endParaRPr lang="zh-CN" altLang="en-US" sz="48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03909" y="4748645"/>
            <a:ext cx="841664" cy="322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9545" y="0"/>
            <a:ext cx="8497614" cy="4242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NX: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Đồ thị biểu diễn quãng đường đi được trong 3h đầu là một đoạn thẳng nằm nghiêng. Quãng đường đi được trong 3h đầu tỉ lệ thuận với thời gian đi.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Đồ thị biểu diễn quãng đường đi được từ 3h tới 4h là đường nằm ngang (tương ứng thời gian nghỉ)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Đồ thị biểu diễn quãng đường đi được trong từ 4h đến 6h  là  một đoạn thẳng nằm nghiêng.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380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938" r="121" b="2481"/>
          <a:stretch/>
        </p:blipFill>
        <p:spPr>
          <a:xfrm>
            <a:off x="831272" y="634204"/>
            <a:ext cx="5361710" cy="416639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286501" y="924791"/>
            <a:ext cx="2618508" cy="21924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728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70" b="1584"/>
          <a:stretch/>
        </p:blipFill>
        <p:spPr>
          <a:xfrm>
            <a:off x="665018" y="671945"/>
            <a:ext cx="4158961" cy="408709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70764" y="1049481"/>
            <a:ext cx="3377045" cy="3096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184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9593" y="1022909"/>
            <a:ext cx="836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 THỊ QUÃNG ĐƯỜNG (</a:t>
            </a:r>
            <a:r>
              <a:rPr lang="en-US" altLang="zh-CN" sz="4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vi-VN" altLang="zh-CN" sz="4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4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)</a:t>
            </a:r>
            <a:endParaRPr lang="zh-CN" alt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0" y="169901"/>
            <a:ext cx="2351564" cy="830997"/>
            <a:chOff x="2855223" y="1665900"/>
            <a:chExt cx="3581399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855223" y="1665900"/>
              <a:ext cx="3581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BÀI 10</a:t>
              </a:r>
              <a:endParaRPr lang="zh-CN" altLang="en-US" sz="4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2138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C6437F-E9B7-4D5A-B722-984F6B41C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21" y="578615"/>
            <a:ext cx="9192553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10.2: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h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độ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h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h 30 min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08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ài liệu VietJack">
            <a:extLst>
              <a:ext uri="{FF2B5EF4-FFF2-40B4-BE49-F238E27FC236}">
                <a16:creationId xmlns:a16="http://schemas.microsoft.com/office/drawing/2014/main" id="{380432C1-7533-4EB7-A99F-40C078257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63" y="2051236"/>
            <a:ext cx="3927673" cy="30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2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9B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C63C2F-912C-47E2-9CD2-2834B8853A14}"/>
              </a:ext>
            </a:extLst>
          </p:cNvPr>
          <p:cNvSpPr/>
          <p:nvPr/>
        </p:nvSpPr>
        <p:spPr>
          <a:xfrm>
            <a:off x="0" y="0"/>
            <a:ext cx="772511" cy="5143500"/>
          </a:xfrm>
          <a:prstGeom prst="rect">
            <a:avLst/>
          </a:prstGeom>
          <a:solidFill>
            <a:srgbClr val="FFF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4418" y="718673"/>
            <a:ext cx="81684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6h sáng, bạn A đi bộ từ nhà ra công viên để tập thể dục cùng các bạn. Trong 15 min đầu, A đi thong thả được 1 000 m thì gặp B. A đứng lại nói chuyện với B trong 5 min. Chợt A nhớ ra là các bạn hẹn mình bắt đầu tập thể dục ở công viên vào lức 6h 30 min nên vội vã đi nốt 1000 m còn lại và đến công viên vào đúng lúc 6h 30 min.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Em hãy lập bảng quãng đường đi được theo thời gian của A. 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</a:rPr>
              <a:t>vẽ đồ thị quãng đường – thời gian của bạn A trong suốt hành trình 30 min đi từ nhà đến công viên?</a:t>
            </a:r>
          </a:p>
          <a:p>
            <a:pPr algn="just"/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</a:rPr>
              <a:t>b. Xác định tốc độ của A trong 15 min đầu và 10 min cuối của hành trình?</a:t>
            </a:r>
            <a:endParaRPr lang="en-US" sz="1800">
              <a:solidFill>
                <a:prstClr val="black"/>
              </a:solidFill>
              <a:latin typeface="Calibri Light" panose="020F0302020204030204"/>
            </a:endParaRPr>
          </a:p>
          <a:p>
            <a:pPr algn="just"/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554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C80BC-FCCB-4E51-B28D-A8428D5A2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14" t="45152" r="20620" b="14101"/>
          <a:stretch/>
        </p:blipFill>
        <p:spPr>
          <a:xfrm>
            <a:off x="0" y="461246"/>
            <a:ext cx="9144000" cy="411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44728"/>
      </p:ext>
    </p:extLst>
  </p:cSld>
  <p:clrMapOvr>
    <a:masterClrMapping/>
  </p:clrMapOvr>
  <p:transition spd="slow" advClick="0" advTm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1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1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48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5939" y="4148590"/>
            <a:ext cx="609600" cy="6096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43" y="1587122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2953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8" y="3159712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60" y="1978554"/>
            <a:ext cx="1061293" cy="7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483" y="1612622"/>
            <a:ext cx="9906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" y="3775606"/>
            <a:ext cx="822126" cy="7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41" y="4120252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81" y="3548796"/>
            <a:ext cx="117559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73" y="2139607"/>
            <a:ext cx="1158522" cy="8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12" y="-9782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710" y="-323603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6822542" y="-400049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6033664" y="-578479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89" y="4056391"/>
            <a:ext cx="693215" cy="9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7714422" y="-567965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8350011" y="-275764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888632" y="267990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88633" y="268331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98" y="2733324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145" y="3458818"/>
            <a:ext cx="3686644" cy="32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22" action="ppaction://hlinksldjump" highlightClick="1"/>
          </p:cNvPr>
          <p:cNvSpPr/>
          <p:nvPr/>
        </p:nvSpPr>
        <p:spPr>
          <a:xfrm>
            <a:off x="85487" y="4688958"/>
            <a:ext cx="822126" cy="454542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7 -0.15718 L 0.17278 -0.3553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8 -0.35532 L 0.35599 -0.4729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99 -0.47292 L 0.30821 -0.5870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35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74 -0.06088 L 0.41588 -0.1865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27 -0.18842 L 0.48424 -0.408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424 -0.4081 L 0.41042 -0.63194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3650" y="3134126"/>
            <a:ext cx="4808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>
                <a:solidFill>
                  <a:prstClr val="black"/>
                </a:solidFill>
              </a:rPr>
              <a:t>Đồ thị của chuyển động có tốc độ không đổi là một đường</a:t>
            </a:r>
            <a:endParaRPr lang="en-US" sz="2100">
              <a:solidFill>
                <a:prstClr val="black"/>
              </a:solidFill>
            </a:endParaRPr>
          </a:p>
          <a:p>
            <a:pPr marL="385763" indent="-385763">
              <a:buFontTx/>
              <a:buAutoNum type="alphaUcPeriod"/>
            </a:pPr>
            <a:r>
              <a:rPr lang="vi-VN" sz="2100">
                <a:solidFill>
                  <a:prstClr val="black"/>
                </a:solidFill>
              </a:rPr>
              <a:t>thẳng		B. cong	</a:t>
            </a:r>
          </a:p>
          <a:p>
            <a:r>
              <a:rPr lang="vi-VN" sz="2100">
                <a:solidFill>
                  <a:prstClr val="black"/>
                </a:solidFill>
              </a:rPr>
              <a:t>C. Zíc zắc		D. Không xác định</a:t>
            </a:r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4273" y="8132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9538" y="1107449"/>
            <a:ext cx="3166290" cy="2928602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596347"/>
            <a:ext cx="9818114" cy="48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-453678"/>
            <a:ext cx="3613657" cy="1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34808" y="2332943"/>
            <a:ext cx="52014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>
                <a:solidFill>
                  <a:prstClr val="black"/>
                </a:solidFill>
              </a:rPr>
              <a:t>Đồ thị quãng đường – thời gian cho biết:</a:t>
            </a:r>
            <a:endParaRPr lang="en-US" sz="2100">
              <a:solidFill>
                <a:prstClr val="black"/>
              </a:solidFill>
            </a:endParaRPr>
          </a:p>
          <a:p>
            <a:pPr marL="385763" indent="-385763">
              <a:buFontTx/>
              <a:buAutoNum type="alphaUcPeriod"/>
            </a:pPr>
            <a:r>
              <a:rPr lang="vi-VN" sz="2100">
                <a:solidFill>
                  <a:prstClr val="black"/>
                </a:solidFill>
              </a:rPr>
              <a:t>tốc độ đi được				</a:t>
            </a:r>
          </a:p>
          <a:p>
            <a:pPr marL="385763" indent="-385763">
              <a:buFontTx/>
              <a:buAutoNum type="alphaUcPeriod"/>
            </a:pPr>
            <a:r>
              <a:rPr lang="vi-VN" sz="2100">
                <a:solidFill>
                  <a:prstClr val="black"/>
                </a:solidFill>
              </a:rPr>
              <a:t>thời gian đi được</a:t>
            </a:r>
            <a:endParaRPr lang="en-US" sz="2100">
              <a:solidFill>
                <a:prstClr val="black"/>
              </a:solidFill>
            </a:endParaRPr>
          </a:p>
          <a:p>
            <a:r>
              <a:rPr lang="vi-VN" sz="2100">
                <a:solidFill>
                  <a:prstClr val="black"/>
                </a:solidFill>
              </a:rPr>
              <a:t>C. quãng đường đi được		</a:t>
            </a:r>
          </a:p>
          <a:p>
            <a:r>
              <a:rPr lang="vi-VN" sz="2100">
                <a:solidFill>
                  <a:prstClr val="black"/>
                </a:solidFill>
              </a:rPr>
              <a:t>D. cả tốc độ, thời gian và quãng đường đi được.</a:t>
            </a:r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2086" y="480059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D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2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0"/>
            <a:ext cx="3613657" cy="11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7362" y="1074930"/>
            <a:ext cx="7140229" cy="429348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prstClr val="white"/>
                </a:solidFill>
              </a:rPr>
              <a:t>Bảng dưới đây mô tả chuyển động của một ô tô trong 4 h.</a:t>
            </a:r>
            <a:endParaRPr lang="vi-VN" sz="2100">
              <a:solidFill>
                <a:prstClr val="white"/>
              </a:solidFill>
            </a:endParaRPr>
          </a:p>
          <a:p>
            <a:pPr algn="ctr"/>
            <a:endParaRPr lang="vi-VN" sz="210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100">
                <a:solidFill>
                  <a:prstClr val="white"/>
                </a:solidFill>
              </a:rPr>
              <a:t>Hình vẽ nào sau biểu</a:t>
            </a:r>
            <a:r>
              <a:rPr lang="vi-VN" sz="2100">
                <a:solidFill>
                  <a:prstClr val="white"/>
                </a:solidFill>
              </a:rPr>
              <a:t> diễn </a:t>
            </a:r>
            <a:r>
              <a:rPr lang="en-US" sz="2100">
                <a:solidFill>
                  <a:prstClr val="white"/>
                </a:solidFill>
              </a:rPr>
              <a:t>đ</a:t>
            </a:r>
            <a:r>
              <a:rPr lang="vi-VN" sz="2100">
                <a:solidFill>
                  <a:prstClr val="white"/>
                </a:solidFill>
              </a:rPr>
              <a:t>úng đồ thị quãng đường – thời gian của </a:t>
            </a:r>
            <a:r>
              <a:rPr lang="en-US" sz="2100">
                <a:solidFill>
                  <a:prstClr val="white"/>
                </a:solidFill>
              </a:rPr>
              <a:t>chuyển động trên?</a:t>
            </a: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en-US" sz="21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1200" y="408851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D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420410" y="1491198"/>
          <a:ext cx="6294131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7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indent="1524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Thời gian (h)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2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3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4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indent="1524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Quãng đường (km)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60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120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180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240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15"/>
          <p:cNvPicPr/>
          <p:nvPr/>
        </p:nvPicPr>
        <p:blipFill>
          <a:blip r:embed="rId8"/>
          <a:stretch>
            <a:fillRect/>
          </a:stretch>
        </p:blipFill>
        <p:spPr>
          <a:xfrm>
            <a:off x="1597717" y="2792187"/>
            <a:ext cx="5939518" cy="221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0"/>
            <a:ext cx="3613657" cy="11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7393" y="1213464"/>
            <a:ext cx="8754209" cy="397031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en-US" sz="21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6594" y="556176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D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" y="1232726"/>
            <a:ext cx="86487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Lúc 1h sáng</a:t>
            </a:r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một</a:t>
            </a:r>
            <a:r>
              <a:rPr lang="vi-VN" sz="21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đoàn tàu hỏa chạy từ ga A đến ga B với tốc độ 60 km/h đến ga B lúc 2 h và đứng ở ga B 15 min. Sau đó đoàn tàu tiếp tục chạy với tốc độ cũ thì đến ga C lúc 3h 15 min. Hình vẽ nào sau đây biểu diễn đúng đồ thị quãng đường – thời gian của đoàn tàu nói trên?</a:t>
            </a:r>
          </a:p>
        </p:txBody>
      </p:sp>
      <p:pic>
        <p:nvPicPr>
          <p:cNvPr id="14" name="Picture 13"/>
          <p:cNvPicPr/>
          <p:nvPr/>
        </p:nvPicPr>
        <p:blipFill>
          <a:blip r:embed="rId8"/>
          <a:stretch>
            <a:fillRect/>
          </a:stretch>
        </p:blipFill>
        <p:spPr>
          <a:xfrm>
            <a:off x="1308621" y="2640344"/>
            <a:ext cx="6817925" cy="24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0"/>
            <a:ext cx="3613657" cy="11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6524" y="1349457"/>
            <a:ext cx="8822953" cy="353173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và Nam đi xe đạp trên một đoạn đường thẳng. Trên Hình 10.2, đoạn</a:t>
            </a:r>
            <a:b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OM là đồ thị quãng đường - thời gian của Minh, đoạn thẳng ON là đồ</a:t>
            </a:r>
            <a:r>
              <a:rPr lang="vi-VN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quãng đường - thời gian của Nam. Mô tả nào sau đây </a:t>
            </a:r>
            <a:r>
              <a:rPr lang="en-US" sz="22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đúng?</a:t>
            </a:r>
            <a:endParaRPr lang="vi-VN" sz="22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và Nam xuất phát cùng một lúc.</a:t>
            </a:r>
          </a:p>
          <a:p>
            <a:r>
              <a:rPr lang="vi-VN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độ của Minh lớn hơn tốc độ của Nam.</a:t>
            </a:r>
          </a:p>
          <a:p>
            <a:r>
              <a:rPr lang="vi-VN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Quãng đường Minh đi ngắn hơn quãng đường </a:t>
            </a:r>
            <a:endParaRPr lang="vi-VN" sz="22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đi.</a:t>
            </a:r>
          </a:p>
          <a:p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Thời gian đạp xe của Nam nhiểu hơn thời gian đạp </a:t>
            </a:r>
            <a:endParaRPr lang="vi-VN" sz="22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của Minh.</a:t>
            </a:r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1200" y="408851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C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5247" y="2563177"/>
            <a:ext cx="2186354" cy="20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0"/>
            <a:ext cx="3613657" cy="11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6524" y="1349457"/>
            <a:ext cx="8822953" cy="378565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white"/>
                </a:solidFill>
              </a:rPr>
              <a:t>Đồ thị quãng đường - thời gian ở Hình 10.3 mô tả chuyển động của các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vật 1, 2, 3 có tốc độ tương ứng là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, </a:t>
            </a:r>
            <a:r>
              <a:rPr lang="en-US" sz="2400">
                <a:solidFill>
                  <a:prstClr val="white"/>
                </a:solidFill>
              </a:rPr>
              <a:t>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, v</a:t>
            </a:r>
            <a:r>
              <a:rPr lang="en-US" sz="2400" baseline="-25000">
                <a:solidFill>
                  <a:prstClr val="white"/>
                </a:solidFill>
              </a:rPr>
              <a:t>3</a:t>
            </a:r>
            <a:r>
              <a:rPr lang="en-US" sz="2400">
                <a:solidFill>
                  <a:prstClr val="white"/>
                </a:solidFill>
              </a:rPr>
              <a:t>, cho thấy</a:t>
            </a:r>
            <a:endParaRPr lang="vi-VN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A.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=  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 = v</a:t>
            </a:r>
            <a:r>
              <a:rPr lang="en-US" sz="2400" baseline="-25000">
                <a:solidFill>
                  <a:prstClr val="white"/>
                </a:solidFill>
              </a:rPr>
              <a:t>3 </a:t>
            </a:r>
            <a:endParaRPr lang="en-US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B.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&gt;  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 &gt; v</a:t>
            </a:r>
            <a:r>
              <a:rPr lang="en-US" sz="2400" baseline="-25000">
                <a:solidFill>
                  <a:prstClr val="white"/>
                </a:solidFill>
              </a:rPr>
              <a:t>3</a:t>
            </a:r>
            <a:endParaRPr lang="en-US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C.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&lt;  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 &lt; v</a:t>
            </a:r>
            <a:r>
              <a:rPr lang="en-US" sz="2400" baseline="-25000">
                <a:solidFill>
                  <a:prstClr val="white"/>
                </a:solidFill>
              </a:rPr>
              <a:t>3</a:t>
            </a:r>
            <a:endParaRPr lang="en-US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D.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=  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 &gt; v</a:t>
            </a:r>
            <a:r>
              <a:rPr lang="en-US" sz="2400" baseline="-25000">
                <a:solidFill>
                  <a:prstClr val="white"/>
                </a:solidFill>
              </a:rPr>
              <a:t>3</a:t>
            </a:r>
            <a:endParaRPr lang="vi-VN" sz="2400">
              <a:solidFill>
                <a:prstClr val="white"/>
              </a:solidFill>
              <a:cs typeface="Arial" panose="020B0604020202020204" pitchFamily="34" charset="0"/>
            </a:endParaRPr>
          </a:p>
          <a:p>
            <a:endParaRPr lang="vi-VN" sz="240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240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240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240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1200" y="408851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B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5400" y="2316434"/>
            <a:ext cx="2460432" cy="215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5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2" y="74751"/>
            <a:ext cx="2166740" cy="1744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1" y="0"/>
            <a:ext cx="674770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10.8/sbt. 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người đi xe đạp sau khi đi được 8 km với tốc độ 12km/h thì dừng lại để sửa xe trong 40 min, sau đó đi tiếp 12km với tốc độ 9 km/h. Hãy vẽ đồ thị quãng đường – thời gian của người đi xe đạp.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Download File - Professor - Professor Cartoon Png PNG Image with No  Background - PNGkey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76394"/>
            <a:ext cx="1567334" cy="18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8981" y="1078764"/>
            <a:ext cx="61922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làm</a:t>
            </a:r>
          </a:p>
          <a:p>
            <a:pPr>
              <a:lnSpc>
                <a:spcPct val="120000"/>
              </a:lnSpc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 40 min = 2/3 h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 đi 8km đầu: t = s/v = 8: 12 = 2/3h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 đi hết 12 km tiếp theo: t = 12:9 = 4/3 h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Lập bảng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76125" y="2835127"/>
          <a:ext cx="4031735" cy="1601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6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8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698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Thời gian t (h)</a:t>
                      </a: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49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Quãng đường s (km)</a:t>
                      </a: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294437" y="2461114"/>
          <a:ext cx="2250760" cy="211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812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12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12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12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6276779" y="4577281"/>
            <a:ext cx="260604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285569" y="2368793"/>
            <a:ext cx="0" cy="22172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743862" y="2966629"/>
            <a:ext cx="31931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</a:rPr>
              <a:t>0</a:t>
            </a:r>
            <a:endParaRPr lang="en-US" sz="180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27451" y="2965547"/>
            <a:ext cx="31931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sz="180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39328" y="3666051"/>
            <a:ext cx="31931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</a:rPr>
              <a:t>0</a:t>
            </a:r>
            <a:endParaRPr lang="en-US" sz="180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251537" y="3593392"/>
                <a:ext cx="365806" cy="716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prstClr val="black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537" y="3593392"/>
                <a:ext cx="365806" cy="7167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673281" y="2967784"/>
            <a:ext cx="31931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sz="180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675721" y="3599971"/>
                <a:ext cx="365806" cy="715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prstClr val="black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721" y="3599971"/>
                <a:ext cx="365806" cy="71558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5063649" y="2967784"/>
            <a:ext cx="45397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</a:rPr>
              <a:t>20</a:t>
            </a:r>
            <a:endParaRPr lang="en-US" sz="180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07731" y="3574588"/>
                <a:ext cx="365806" cy="716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prstClr val="black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731" y="3574588"/>
                <a:ext cx="365806" cy="7167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5662772" y="2287770"/>
            <a:ext cx="63190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(km)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64914" y="4524875"/>
            <a:ext cx="47801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(h)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49588" y="4516002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8160" y="4531569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94273" y="4524875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60387" y="4518180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17985" y="4512758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25261" y="3878384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94142" y="3347686"/>
            <a:ext cx="35779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63023" y="2816987"/>
            <a:ext cx="35779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551659" y="4518180"/>
                <a:ext cx="33374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500">
                  <a:solidFill>
                    <a:srgbClr val="0070C0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659" y="4518180"/>
                <a:ext cx="333746" cy="6127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>
            <a:off x="6667412" y="4028786"/>
            <a:ext cx="0" cy="55728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6271594" y="4048063"/>
            <a:ext cx="38091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6923267" y="4512757"/>
                <a:ext cx="333746" cy="6117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500">
                  <a:solidFill>
                    <a:srgbClr val="0070C0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267" y="4512757"/>
                <a:ext cx="333746" cy="61170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7050384" y="4048063"/>
            <a:ext cx="0" cy="55728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6669472" y="4048063"/>
            <a:ext cx="38091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770971" y="3250491"/>
            <a:ext cx="0" cy="137160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623919" y="4512619"/>
                <a:ext cx="33374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500">
                  <a:solidFill>
                    <a:srgbClr val="0070C0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919" y="4512619"/>
                <a:ext cx="333746" cy="6127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/>
          <p:cNvCxnSpPr/>
          <p:nvPr/>
        </p:nvCxnSpPr>
        <p:spPr>
          <a:xfrm flipH="1" flipV="1">
            <a:off x="6261374" y="3250491"/>
            <a:ext cx="150876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926473" y="3077719"/>
            <a:ext cx="377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15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endParaRPr lang="en-US" sz="1500">
              <a:solidFill>
                <a:srgbClr val="0070C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6305331" y="4048063"/>
            <a:ext cx="351047" cy="52921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7049255" y="3240985"/>
            <a:ext cx="733041" cy="79721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653546" y="4047856"/>
            <a:ext cx="39090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99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8" grpId="0"/>
      <p:bldP spid="42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62" y="94887"/>
            <a:ext cx="1484968" cy="1195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0"/>
            <a:ext cx="7206519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10.7/sbt. </a:t>
            </a: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10.5 là đồ thị quãng đường- thời gian của một người đi xe đạp và một người đi mò tô. Biết mò tỏ chuyển động nhanh hơn xe đạp.</a:t>
            </a:r>
          </a:p>
          <a:p>
            <a:pPr>
              <a:spcBef>
                <a:spcPts val="450"/>
              </a:spcBef>
            </a:pP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Đường biểu diễn nào ứng với chuyển động của xe đạp?</a:t>
            </a:r>
          </a:p>
          <a:p>
            <a:pPr>
              <a:spcBef>
                <a:spcPts val="450"/>
              </a:spcBef>
            </a:pP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Tính tốc độ của mỗi chuyển động.</a:t>
            </a:r>
          </a:p>
          <a:p>
            <a:pPr>
              <a:spcBef>
                <a:spcPts val="450"/>
              </a:spcBef>
            </a:pP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Sau bao lâu thì hai xe gặp nhau?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Download File - Professor - Professor Cartoon Png PNG Image with No  Background - PNGkey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87951"/>
            <a:ext cx="1391195" cy="16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4333" y="1812616"/>
            <a:ext cx="6162374" cy="1448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làm</a:t>
            </a:r>
          </a:p>
          <a:p>
            <a:pPr>
              <a:spcBef>
                <a:spcPts val="450"/>
              </a:spcBef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với chuyển động của xe đạp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50"/>
              </a:spcBef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8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vi-VN" sz="1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đạp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 km/h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8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60 km/h.</a:t>
            </a:r>
          </a:p>
          <a:p>
            <a:pPr>
              <a:spcBef>
                <a:spcPts val="450"/>
              </a:spcBef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1 h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716099" y="1965883"/>
            <a:ext cx="2303238" cy="2050100"/>
            <a:chOff x="0" y="0"/>
            <a:chExt cx="4373017" cy="2861958"/>
          </a:xfrm>
        </p:grpSpPr>
        <p:pic>
          <p:nvPicPr>
            <p:cNvPr id="46" name="Picutre 40"/>
            <p:cNvPicPr/>
            <p:nvPr/>
          </p:nvPicPr>
          <p:blipFill>
            <a:blip r:embed="rId4"/>
            <a:stretch/>
          </p:blipFill>
          <p:spPr>
            <a:xfrm>
              <a:off x="0" y="0"/>
              <a:ext cx="2868768" cy="2712527"/>
            </a:xfrm>
            <a:prstGeom prst="rect">
              <a:avLst/>
            </a:prstGeom>
          </p:spPr>
        </p:pic>
        <p:sp>
          <p:nvSpPr>
            <p:cNvPr id="48" name="TextBox 10"/>
            <p:cNvSpPr txBox="1"/>
            <p:nvPr/>
          </p:nvSpPr>
          <p:spPr>
            <a:xfrm>
              <a:off x="3188050" y="2414802"/>
              <a:ext cx="1184967" cy="4471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>
                  <a:solidFill>
                    <a:prstClr val="black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 (h)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2730316" y="2414802"/>
              <a:ext cx="530182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864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EEE102-642D-44F9-B300-DC07525B8B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37154" r="50614" b="55239"/>
          <a:stretch/>
        </p:blipFill>
        <p:spPr>
          <a:xfrm>
            <a:off x="431407" y="24277"/>
            <a:ext cx="8421280" cy="2977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407DA5-8297-42EF-A7C9-C9AD38AF2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711" r="-134" b="44666"/>
          <a:stretch/>
        </p:blipFill>
        <p:spPr>
          <a:xfrm>
            <a:off x="431407" y="3058791"/>
            <a:ext cx="8558844" cy="205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23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ảnh Nhà Hoạt Hình, Nhà Clipart, Png Vector, Ngôi Nhà Nhỏ miễn phí tải 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625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87" y="804651"/>
            <a:ext cx="4072150" cy="40721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327" y="117861"/>
            <a:ext cx="3928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4400" kern="0">
                <a:solidFill>
                  <a:srgbClr val="003956"/>
                </a:solidFill>
                <a:latin typeface="#9Slide03 IcielPanton Black" panose="00000A00000000000000" pitchFamily="2" charset="0"/>
                <a:cs typeface="Arial"/>
                <a:sym typeface="Arial"/>
              </a:rPr>
              <a:t>HƯỚNG DẪN TỰ HỌC</a:t>
            </a:r>
            <a:endParaRPr lang="en-US" sz="4400" kern="0" dirty="0">
              <a:solidFill>
                <a:srgbClr val="003956"/>
              </a:solidFill>
              <a:latin typeface="#9Slide03 IcielPanton Black" panose="00000A00000000000000" pitchFamily="2" charset="0"/>
              <a:cs typeface="Arial"/>
              <a:sym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1811" y="1690298"/>
            <a:ext cx="4489676" cy="2143906"/>
            <a:chOff x="1227908" y="1234984"/>
            <a:chExt cx="7354389" cy="3337016"/>
          </a:xfrm>
        </p:grpSpPr>
        <p:sp>
          <p:nvSpPr>
            <p:cNvPr id="10" name="Rounded Rectangle 9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3956"/>
                </a:solidFill>
                <a:sym typeface="Arial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476102" y="1449626"/>
              <a:ext cx="6871063" cy="2926430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892" indent="-342892" algn="just"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Hoàn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thành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các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bài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tập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trong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SBT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và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SGK.</a:t>
              </a:r>
            </a:p>
            <a:p>
              <a:pPr marL="342892" indent="-342892" algn="just"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Chuẩn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bị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bài</a:t>
              </a:r>
              <a:r>
                <a:rPr lang="en-US" sz="2000" kern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vi-VN" sz="2000" kern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11: Thảo luận về tốc độ trong an toàn giao thông</a:t>
              </a:r>
              <a:endParaRPr lang="en-US" sz="2000" kern="0" dirty="0">
                <a:solidFill>
                  <a:srgbClr val="003956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72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7400" y="625883"/>
            <a:ext cx="836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 ƠN CÁC THẦY CÔ VÀ CÁC BẠN</a:t>
            </a:r>
            <a:endParaRPr lang="zh-CN" alt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3384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8369" y="1116252"/>
            <a:ext cx="8125910" cy="2478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latin typeface="Times New Roman"/>
                <a:ea typeface="Calibri"/>
                <a:cs typeface="Times New Roman"/>
              </a:rPr>
              <a:t>Bảng 10.1. Bảng ghi quãng đường đi được theo thời gian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Times New Roman"/>
                <a:ea typeface="Calibri"/>
                <a:cs typeface="Times New Roman"/>
              </a:rPr>
              <a:t>Dựa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vào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bảng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liệu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phiếu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1</a:t>
            </a:r>
            <a:endParaRPr lang="en-US" sz="2400" b="1" i="1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978799"/>
              </p:ext>
            </p:extLst>
          </p:nvPr>
        </p:nvGraphicFramePr>
        <p:xfrm>
          <a:off x="770562" y="1771415"/>
          <a:ext cx="7376845" cy="992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2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2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85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9448">
                <a:tc>
                  <a:txBody>
                    <a:bodyPr/>
                    <a:lstStyle/>
                    <a:p>
                      <a:r>
                        <a:rPr lang="vi-VN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(h)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420">
                <a:tc>
                  <a:txBody>
                    <a:bodyPr/>
                    <a:lstStyle/>
                    <a:p>
                      <a:r>
                        <a:rPr lang="vi-VN" sz="2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 (km)</a:t>
                      </a:r>
                      <a:endParaRPr lang="en-US" sz="2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3144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82869" y="0"/>
            <a:ext cx="4572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latin typeface="Times New Roman"/>
                <a:ea typeface="Calibri"/>
                <a:cs typeface="Times New Roman"/>
              </a:rPr>
              <a:t>PHIẾU HỌC TẬP SỐ 2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NHÓM: ……</a:t>
            </a:r>
            <a:endParaRPr lang="en-US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385" y="977462"/>
            <a:ext cx="8192814" cy="285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H7.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ô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km/h?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H8.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96966"/>
      </p:ext>
    </p:extLst>
  </p:cSld>
  <p:clrMapOvr>
    <a:masterClrMapping/>
  </p:clrMapOvr>
  <p:transition spd="slow" advClick="0" advTm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82869" y="0"/>
            <a:ext cx="4572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latin typeface="Times New Roman"/>
                <a:ea typeface="Calibri"/>
                <a:cs typeface="Times New Roman"/>
              </a:rPr>
              <a:t>PHIẾU HỌC TẬP SỐ 2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NHÓM: ……</a:t>
            </a:r>
            <a:endParaRPr lang="en-US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385" y="977462"/>
            <a:ext cx="8192814" cy="1120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H7.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ô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km/h?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5571" y="2521810"/>
            <a:ext cx="8003627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60Km/h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95593"/>
      </p:ext>
    </p:extLst>
  </p:cSld>
  <p:clrMapOvr>
    <a:masterClrMapping/>
  </p:clrMapOvr>
  <p:transition spd="slow" advClick="0" advTm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6385" y="977462"/>
            <a:ext cx="8192814" cy="16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H8.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6385" y="2624644"/>
            <a:ext cx="8192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rong khoảng thời gian 3h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4h ô tô dừng lại nghỉ 1 giờ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72599"/>
      </p:ext>
    </p:extLst>
  </p:cSld>
  <p:clrMapOvr>
    <a:masterClrMapping/>
  </p:clrMapOvr>
  <p:transition spd="slow" advClick="0" advTm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645" t="789" r="2988" b="2307"/>
          <a:stretch/>
        </p:blipFill>
        <p:spPr>
          <a:xfrm>
            <a:off x="0" y="0"/>
            <a:ext cx="6463145" cy="51019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21480" y="699706"/>
            <a:ext cx="30445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2 trục tọa độ Os (km) và Ot (h) vuông góc với nhau tại 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đứng (trục tung) Os : biểu diễn các độ lớn của quãng đường đi theo một tỉ lệ xích thích hợp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ngang (trục hoành ) Ot : biểu diễn thời gian theo một tỉ lệ xích thích hợp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8398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262" y="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140" y="844454"/>
            <a:ext cx="84030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2 trục tọa độ Os (km) và Ot (h) vuông góc với nhau tại 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đứng (trục tung) Os : biểu diễn các độ lớn của quãng đường đi theo một tỉ lệ xích thích hợp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ngang (trục hoành ) Ot : biểu diễn thời gian theo một tỉ lệ xích thích hợp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40" y="3679915"/>
            <a:ext cx="8071944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B3: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 các điểm trên là đồ thị quãng đường – thời gian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140" y="2848918"/>
            <a:ext cx="8071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điểm biểu diễn quãng đường đi được và thời gian tương ứng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676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8808" y="640039"/>
            <a:ext cx="2896455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thị biểu diễn quãng đường và thời gian đi trong 6h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450693"/>
              </p:ext>
            </p:extLst>
          </p:nvPr>
        </p:nvGraphicFramePr>
        <p:xfrm>
          <a:off x="4154536" y="1015050"/>
          <a:ext cx="3530534" cy="289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42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133372" y="3906760"/>
            <a:ext cx="402336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4143646" y="681135"/>
            <a:ext cx="0" cy="32004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73101" y="549320"/>
            <a:ext cx="845103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(km)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04711" y="3854271"/>
            <a:ext cx="812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(h)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5504" y="3691942"/>
            <a:ext cx="312906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1026" y="3867438"/>
            <a:ext cx="271229" cy="435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3266" y="3854271"/>
            <a:ext cx="271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5506" y="3874819"/>
            <a:ext cx="271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5184" y="3886188"/>
            <a:ext cx="271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27943" y="3092466"/>
            <a:ext cx="441146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02446" y="2512375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54620" y="1921860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766914" y="3327808"/>
            <a:ext cx="0" cy="557285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127927" y="3325995"/>
            <a:ext cx="64008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55747" y="2736738"/>
            <a:ext cx="0" cy="118872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4116137" y="2747012"/>
            <a:ext cx="128016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31394" y="2140381"/>
            <a:ext cx="0" cy="182880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117327" y="2169368"/>
            <a:ext cx="182880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131427" y="2176056"/>
            <a:ext cx="1783828" cy="174215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480001" y="1402119"/>
            <a:ext cx="1213881" cy="77368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931927" y="2176056"/>
            <a:ext cx="5486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flipH="1">
            <a:off x="6942202" y="3874819"/>
            <a:ext cx="391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 flipH="1">
            <a:off x="7481880" y="3849320"/>
            <a:ext cx="391726" cy="435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63236" y="1315129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71855" y="834789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12629" y="2947751"/>
            <a:ext cx="370614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2000"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034556" y="2350342"/>
            <a:ext cx="356187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2000"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10559" y="1791865"/>
            <a:ext cx="356187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2000"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93113" y="2140381"/>
            <a:ext cx="0" cy="182880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912158" y="2179149"/>
            <a:ext cx="54864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137526" y="1752172"/>
            <a:ext cx="37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7096969" y="1780791"/>
            <a:ext cx="0" cy="210312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085315" y="1791673"/>
            <a:ext cx="301752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594215" y="1583064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7677743" y="1382379"/>
            <a:ext cx="0" cy="256032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4085315" y="1382379"/>
            <a:ext cx="356616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561125" y="1098679"/>
            <a:ext cx="569387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143190" y="1615316"/>
            <a:ext cx="341760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723008" y="1118996"/>
            <a:ext cx="327334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653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2" grpId="0"/>
      <p:bldP spid="45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ong-Distance Christmas Calls by Slidesgo">
  <a:themeElements>
    <a:clrScheme name="Simple Light">
      <a:dk1>
        <a:srgbClr val="003956"/>
      </a:dk1>
      <a:lt1>
        <a:srgbClr val="FFFFFF"/>
      </a:lt1>
      <a:dk2>
        <a:srgbClr val="496A95"/>
      </a:dk2>
      <a:lt2>
        <a:srgbClr val="81B0C5"/>
      </a:lt2>
      <a:accent1>
        <a:srgbClr val="00677B"/>
      </a:accent1>
      <a:accent2>
        <a:srgbClr val="00899C"/>
      </a:accent2>
      <a:accent3>
        <a:srgbClr val="2A8770"/>
      </a:accent3>
      <a:accent4>
        <a:srgbClr val="64C6AC"/>
      </a:accent4>
      <a:accent5>
        <a:srgbClr val="EBB45E"/>
      </a:accent5>
      <a:accent6>
        <a:srgbClr val="E83232"/>
      </a:accent6>
      <a:hlink>
        <a:srgbClr val="0039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1069</TotalTime>
  <Words>1447</Words>
  <Application>Microsoft Office PowerPoint</Application>
  <PresentationFormat>On-screen Show (16:9)</PresentationFormat>
  <Paragraphs>193</Paragraphs>
  <Slides>29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等线</vt:lpstr>
      <vt:lpstr>#9Slide03 Arima Madurai Black</vt:lpstr>
      <vt:lpstr>#9Slide03 IcielPanton Black</vt:lpstr>
      <vt:lpstr>Arial</vt:lpstr>
      <vt:lpstr>Arial-Rounded</vt:lpstr>
      <vt:lpstr>Barlow Light</vt:lpstr>
      <vt:lpstr>Calibri</vt:lpstr>
      <vt:lpstr>Calibri Light</vt:lpstr>
      <vt:lpstr>Cambria Math</vt:lpstr>
      <vt:lpstr>Days One</vt:lpstr>
      <vt:lpstr>Livvic</vt:lpstr>
      <vt:lpstr>Montserrat</vt:lpstr>
      <vt:lpstr>Roboto Condensed Light</vt:lpstr>
      <vt:lpstr>Segoe UI</vt:lpstr>
      <vt:lpstr>Times New Roman</vt:lpstr>
      <vt:lpstr>Wingdings</vt:lpstr>
      <vt:lpstr>第一PPT，www.1ppt.com​</vt:lpstr>
      <vt:lpstr>3_Office Theme</vt:lpstr>
      <vt:lpstr>1_Long-Distance Christmas Calls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Nguyen Thi Xuan Van</dc:creator>
  <cp:lastModifiedBy>Lienttvl46@gmail.com</cp:lastModifiedBy>
  <cp:revision>110</cp:revision>
  <dcterms:created xsi:type="dcterms:W3CDTF">2017-03-04T06:55:50Z</dcterms:created>
  <dcterms:modified xsi:type="dcterms:W3CDTF">2023-11-23T06:08:30Z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