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84" r:id="rId17"/>
    <p:sldId id="285" r:id="rId18"/>
    <p:sldId id="273" r:id="rId19"/>
    <p:sldId id="272" r:id="rId20"/>
    <p:sldId id="274" r:id="rId21"/>
    <p:sldId id="275" r:id="rId22"/>
    <p:sldId id="277" r:id="rId23"/>
    <p:sldId id="278" r:id="rId24"/>
    <p:sldId id="279" r:id="rId25"/>
    <p:sldId id="281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7D4"/>
    <a:srgbClr val="9F2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60" d="100"/>
          <a:sy n="60" d="100"/>
        </p:scale>
        <p:origin x="8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9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6CD5-7458-41B0-9062-CD923062FB8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2744-3A69-4899-9933-4E9F730B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37841448/khtn-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5.jpeg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png"/><Relationship Id="rId11" Type="http://schemas.openxmlformats.org/officeDocument/2006/relationships/image" Target="../media/image25.jpe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33.jpeg"/><Relationship Id="rId9" Type="http://schemas.microsoft.com/office/2007/relationships/hdphoto" Target="../media/hdphoto6.wdp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37.png"/><Relationship Id="rId10" Type="http://schemas.openxmlformats.org/officeDocument/2006/relationships/image" Target="../media/image26.png"/><Relationship Id="rId4" Type="http://schemas.openxmlformats.org/officeDocument/2006/relationships/image" Target="../media/image36.jpe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9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png"/><Relationship Id="rId12" Type="http://schemas.microsoft.com/office/2007/relationships/hdphoto" Target="../media/hdphoto11.wdp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openxmlformats.org/officeDocument/2006/relationships/image" Target="../media/image26.png"/><Relationship Id="rId1" Type="http://schemas.microsoft.com/office/2007/relationships/media" Target="../media/media2.wav"/><Relationship Id="rId6" Type="http://schemas.microsoft.com/office/2007/relationships/hdphoto" Target="../media/hdphoto8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microsoft.com/office/2007/relationships/hdphoto" Target="../media/hdphoto4.wdp"/><Relationship Id="rId10" Type="http://schemas.microsoft.com/office/2007/relationships/hdphoto" Target="../media/hdphoto10.wdp"/><Relationship Id="rId19" Type="http://schemas.openxmlformats.org/officeDocument/2006/relationships/image" Target="../media/image32.png"/><Relationship Id="rId4" Type="http://schemas.openxmlformats.org/officeDocument/2006/relationships/image" Target="../media/image38.jpeg"/><Relationship Id="rId9" Type="http://schemas.openxmlformats.org/officeDocument/2006/relationships/image" Target="../media/image41.png"/><Relationship Id="rId1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12" Type="http://schemas.openxmlformats.org/officeDocument/2006/relationships/image" Target="../media/image2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44.png"/><Relationship Id="rId15" Type="http://schemas.openxmlformats.org/officeDocument/2006/relationships/image" Target="../media/image32.png"/><Relationship Id="rId10" Type="http://schemas.openxmlformats.org/officeDocument/2006/relationships/image" Target="../media/image25.jpeg"/><Relationship Id="rId4" Type="http://schemas.openxmlformats.org/officeDocument/2006/relationships/image" Target="../media/image43.jpeg"/><Relationship Id="rId9" Type="http://schemas.openxmlformats.org/officeDocument/2006/relationships/image" Target="../media/image46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6" y="1136467"/>
                <a:ext cx="3357154" cy="1146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6" y="436041"/>
                <a:ext cx="6087291" cy="2965268"/>
              </a:xfrm>
              <a:prstGeom prst="cloud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40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</a:p>
        </p:txBody>
      </p:sp>
      <p:pic>
        <p:nvPicPr>
          <p:cNvPr id="1026" name="Picture 2" descr="Usain Bolt vào bán kết nội dung chạy 200m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1496367"/>
            <a:ext cx="3345271" cy="22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8309" y="1606731"/>
            <a:ext cx="6374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Usain Bolt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Jamaica (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9,58s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30" name="Picture 6" descr="Báo Cheetah: chạy 112km/h trong 3 giây và tăng tốc từ 0-80 km/h chỉ sau 3  bước - Tapi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4" y="3882743"/>
            <a:ext cx="3490662" cy="26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7005" y="4683231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km/h</a:t>
            </a:r>
          </a:p>
        </p:txBody>
      </p:sp>
    </p:spTree>
    <p:extLst>
      <p:ext uri="{BB962C8B-B14F-4D97-AF65-F5344CB8AC3E}">
        <p14:creationId xmlns:p14="http://schemas.microsoft.com/office/powerpoint/2010/main" val="27885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VÍ DỤ VỀ CHUYỂN ĐỘNG NHANH CHẬM</a:t>
            </a:r>
          </a:p>
        </p:txBody>
      </p:sp>
      <p:pic>
        <p:nvPicPr>
          <p:cNvPr id="2050" name="Picture 2" descr="Cách đối phó với sự xâm nhập của ốc sên vào nhà | Clean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72" y="1688215"/>
            <a:ext cx="3731597" cy="24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ốc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(km/h)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93" y="4467497"/>
                <a:ext cx="4052754" cy="1015663"/>
              </a:xfrm>
              <a:prstGeom prst="rect">
                <a:avLst/>
              </a:prstGeom>
              <a:blipFill>
                <a:blip r:embed="rId3"/>
                <a:stretch>
                  <a:fillRect l="-2707" t="-7831" r="-285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53143" y="496388"/>
            <a:ext cx="4767942" cy="4833257"/>
          </a:xfrm>
          <a:prstGeom prst="wedgeEllipseCallout">
            <a:avLst>
              <a:gd name="adj1" fmla="val -45756"/>
              <a:gd name="adj2" fmla="val 7362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120m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35s.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140m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40s. Ai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ardrop 1"/>
              <p:cNvSpPr/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3,43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≃ 3,5</a:t>
                </a:r>
              </a:p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Vì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A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&lt; </a:t>
                </a:r>
                <a:r>
                  <a:rPr lang="en-US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v</a:t>
                </a:r>
                <a:r>
                  <a:rPr lang="vi-VN" sz="2800" baseline="-250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B</a:t>
                </a:r>
                <a:r>
                  <a:rPr lang="vi-VN" sz="2800" dirty="0">
                    <a:solidFill>
                      <a:srgbClr val="000000"/>
                    </a:solidFill>
                    <a:latin typeface="+mj-lt"/>
                    <a:ea typeface="Microsoft Sans Serif" panose="020B0604020202020204" pitchFamily="34" charset="0"/>
                  </a:rPr>
                  <a:t> nên bạn B chạy nhanh hơn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ardro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640079"/>
                <a:ext cx="5721531" cy="5159830"/>
              </a:xfrm>
              <a:prstGeom prst="teardrop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482821"/>
              </p:ext>
            </p:extLst>
          </p:nvPr>
        </p:nvGraphicFramePr>
        <p:xfrm>
          <a:off x="992777" y="1509114"/>
          <a:ext cx="9784079" cy="25899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16795">
                  <a:extLst>
                    <a:ext uri="{9D8B030D-6E8A-4147-A177-3AD203B41FA5}">
                      <a16:colId xmlns:a16="http://schemas.microsoft.com/office/drawing/2014/main" val="2556607861"/>
                    </a:ext>
                  </a:extLst>
                </a:gridCol>
                <a:gridCol w="3215746">
                  <a:extLst>
                    <a:ext uri="{9D8B030D-6E8A-4147-A177-3AD203B41FA5}">
                      <a16:colId xmlns:a16="http://schemas.microsoft.com/office/drawing/2014/main" val="627484661"/>
                    </a:ext>
                  </a:extLst>
                </a:gridCol>
                <a:gridCol w="3051538">
                  <a:extLst>
                    <a:ext uri="{9D8B030D-6E8A-4147-A177-3AD203B41FA5}">
                      <a16:colId xmlns:a16="http://schemas.microsoft.com/office/drawing/2014/main" val="3810776483"/>
                    </a:ext>
                  </a:extLst>
                </a:gridCol>
              </a:tblGrid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621545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ây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264586"/>
                  </a:ext>
                </a:extLst>
              </a:tr>
              <a:tr h="792078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lômét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(km/h)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8127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863" y="4290298"/>
            <a:ext cx="108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m/s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2777" y="867830"/>
            <a:ext cx="8112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295694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</a:p>
        </p:txBody>
      </p:sp>
      <p:sp>
        <p:nvSpPr>
          <p:cNvPr id="5" name="Oval 4"/>
          <p:cNvSpPr/>
          <p:nvPr/>
        </p:nvSpPr>
        <p:spPr>
          <a:xfrm>
            <a:off x="1976844" y="2939142"/>
            <a:ext cx="2939142" cy="11495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Km/h</a:t>
            </a:r>
          </a:p>
        </p:txBody>
      </p:sp>
      <p:sp>
        <p:nvSpPr>
          <p:cNvPr id="6" name="Oval 5"/>
          <p:cNvSpPr/>
          <p:nvPr/>
        </p:nvSpPr>
        <p:spPr>
          <a:xfrm>
            <a:off x="7206345" y="2939142"/>
            <a:ext cx="2939142" cy="11495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m/s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5954" y="3304903"/>
            <a:ext cx="17504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5955" y="3762103"/>
            <a:ext cx="1750422" cy="13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5922" y="2689350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chia 3,6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5922" y="3788227"/>
            <a:ext cx="17504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/>
              <a:t>nhân</a:t>
            </a:r>
            <a:r>
              <a:rPr lang="en-US" sz="3400" dirty="0"/>
              <a:t> 3,6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2411" y="1528354"/>
            <a:ext cx="441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411" y="5068389"/>
            <a:ext cx="825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54 km/h = ?     m/s ;     10 m/s  = ?     km/h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011" y="5047270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8484" y="5047269"/>
            <a:ext cx="62701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101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/>
      <p:bldP spid="3" grpId="0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2777" y="325512"/>
            <a:ext cx="10228218" cy="84908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" y="1776549"/>
            <a:ext cx="7432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8.2.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16730"/>
              </p:ext>
            </p:extLst>
          </p:nvPr>
        </p:nvGraphicFramePr>
        <p:xfrm>
          <a:off x="744583" y="2535403"/>
          <a:ext cx="10737668" cy="27031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417">
                  <a:extLst>
                    <a:ext uri="{9D8B030D-6E8A-4147-A177-3AD203B41FA5}">
                      <a16:colId xmlns:a16="http://schemas.microsoft.com/office/drawing/2014/main" val="4148930099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741836178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3303163407"/>
                    </a:ext>
                  </a:extLst>
                </a:gridCol>
                <a:gridCol w="2684417">
                  <a:extLst>
                    <a:ext uri="{9D8B030D-6E8A-4147-A177-3AD203B41FA5}">
                      <a16:colId xmlns:a16="http://schemas.microsoft.com/office/drawing/2014/main" val="4294056711"/>
                    </a:ext>
                  </a:extLst>
                </a:gridCol>
              </a:tblGrid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(m/s)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91073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95237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2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886099"/>
                  </a:ext>
                </a:extLst>
              </a:tr>
              <a:tr h="6267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0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7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DA54BE-7309-4EF7-AF58-9479564B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Trò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4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B5A2-E746-4AE1-B0E5-38EF51B2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2E72-276C-4AD8-839D-A73741A0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C4C3A8-3FD0-4EF6-9D1E-A08920A0B9CE}"/>
              </a:ext>
            </a:extLst>
          </p:cNvPr>
          <p:cNvGrpSpPr/>
          <p:nvPr/>
        </p:nvGrpSpPr>
        <p:grpSpPr>
          <a:xfrm>
            <a:off x="265814" y="95693"/>
            <a:ext cx="11683589" cy="6432698"/>
            <a:chOff x="265814" y="95693"/>
            <a:chExt cx="11683589" cy="6432698"/>
          </a:xfrm>
        </p:grpSpPr>
        <p:pic>
          <p:nvPicPr>
            <p:cNvPr id="1028" name="Picture 4" descr="Doraemon : nobita và sự thật không ngờ - Chương 1: sự thật không ngờ -  Wattpad">
              <a:extLst>
                <a:ext uri="{FF2B5EF4-FFF2-40B4-BE49-F238E27FC236}">
                  <a16:creationId xmlns:a16="http://schemas.microsoft.com/office/drawing/2014/main" id="{3928851D-2174-42E6-8BE0-5B35FD120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14" y="95693"/>
              <a:ext cx="11683589" cy="643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F13CA2-E214-4862-998E-9E8AB03EFE0A}"/>
                </a:ext>
              </a:extLst>
            </p:cNvPr>
            <p:cNvSpPr/>
            <p:nvPr/>
          </p:nvSpPr>
          <p:spPr>
            <a:xfrm>
              <a:off x="435935" y="159488"/>
              <a:ext cx="4986670" cy="171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B17C4D-8662-4153-A844-CF54EDF17093}"/>
              </a:ext>
            </a:extLst>
          </p:cNvPr>
          <p:cNvSpPr txBox="1"/>
          <p:nvPr/>
        </p:nvSpPr>
        <p:spPr>
          <a:xfrm>
            <a:off x="318977" y="202802"/>
            <a:ext cx="4784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Nobi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1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 Games 2019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11,54 s.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11,54 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100 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9626" y="3038302"/>
                <a:ext cx="6391995" cy="1814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11,54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͌  8,67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(m/s)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26" y="3038302"/>
                <a:ext cx="6391995" cy="1814023"/>
              </a:xfrm>
              <a:prstGeom prst="rect">
                <a:avLst/>
              </a:prstGeom>
              <a:blipFill>
                <a:blip r:embed="rId2"/>
                <a:stretch>
                  <a:fillRect l="-2481" t="-4698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4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234" y="1645921"/>
            <a:ext cx="1069848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6h45min,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7h15min.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5km.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km/h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m/s.</a:t>
            </a:r>
          </a:p>
        </p:txBody>
      </p:sp>
      <p:sp>
        <p:nvSpPr>
          <p:cNvPr id="6" name="Oval 5"/>
          <p:cNvSpPr/>
          <p:nvPr/>
        </p:nvSpPr>
        <p:spPr>
          <a:xfrm>
            <a:off x="641793" y="960120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148" y="4104643"/>
            <a:ext cx="41409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7h15min - 6h45min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30min = 0,5h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5km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 (km/h)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͌ 2,8 (m/s)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74" y="4104643"/>
                <a:ext cx="5577839" cy="1604863"/>
              </a:xfrm>
              <a:prstGeom prst="rect">
                <a:avLst/>
              </a:prstGeom>
              <a:blipFill>
                <a:blip r:embed="rId2"/>
                <a:stretch>
                  <a:fillRect l="-2295" t="-378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0972" y="2521132"/>
            <a:ext cx="9914709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TỐC ĐỘ CHUYỂN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983" y="927462"/>
            <a:ext cx="6792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TỐC ĐỘ</a:t>
            </a:r>
          </a:p>
        </p:txBody>
      </p:sp>
    </p:spTree>
    <p:extLst>
      <p:ext uri="{BB962C8B-B14F-4D97-AF65-F5344CB8AC3E}">
        <p14:creationId xmlns:p14="http://schemas.microsoft.com/office/powerpoint/2010/main" val="3097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8h30min,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4,8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km/h.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2,4km.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6651" y="2978668"/>
            <a:ext cx="4140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4,8 km/h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2,4km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4,8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0,5 (h)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8h30min + 0,5h = 9h00min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71" y="2978668"/>
                <a:ext cx="5734592" cy="2460482"/>
              </a:xfrm>
              <a:prstGeom prst="rect">
                <a:avLst/>
              </a:prstGeom>
              <a:blipFill>
                <a:blip r:embed="rId2"/>
                <a:stretch>
                  <a:fillRect l="-2125" t="-2730" r="-85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3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895" y="1136471"/>
            <a:ext cx="1069848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12km/h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20min.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4336868" y="326572"/>
            <a:ext cx="3252653" cy="5747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12 km/h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20 min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51" y="2978668"/>
                <a:ext cx="4140926" cy="2032416"/>
              </a:xfrm>
              <a:prstGeom prst="rect">
                <a:avLst/>
              </a:prstGeom>
              <a:blipFill>
                <a:blip r:embed="rId2"/>
                <a:stretch>
                  <a:fillRect l="-3093" t="-3303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Giải: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(km)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2" y="2978668"/>
                <a:ext cx="5577839" cy="2032416"/>
              </a:xfrm>
              <a:prstGeom prst="rect">
                <a:avLst/>
              </a:prstGeom>
              <a:blipFill>
                <a:blip r:embed="rId3"/>
                <a:stretch>
                  <a:fillRect l="-2186" t="-3303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3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25588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82698" y="1093268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3006876"/>
                <a:ext cx="2641600" cy="914400"/>
              </a:xfrm>
              <a:prstGeom prst="roundRect">
                <a:avLst/>
              </a:prstGeom>
              <a:blipFill>
                <a:blip r:embed="rId12"/>
                <a:stretch>
                  <a:fillRect l="-3899" b="-3947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50" y="3006876"/>
                <a:ext cx="2873351" cy="914400"/>
              </a:xfrm>
              <a:prstGeom prst="roundRect">
                <a:avLst/>
              </a:prstGeom>
              <a:blipFill>
                <a:blip r:embed="rId13"/>
                <a:stretch>
                  <a:fillRect l="-3594" b="-328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0033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98" y="3022600"/>
                <a:ext cx="2765703" cy="914400"/>
              </a:xfrm>
              <a:prstGeom prst="roundRect">
                <a:avLst/>
              </a:prstGeom>
              <a:blipFill>
                <a:blip r:embed="rId14"/>
                <a:stretch>
                  <a:fillRect l="-3956" b="-1316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solidFill>
                <a:srgbClr val="99FF6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0033CC"/>
                    </a:solidFill>
                  </a:rPr>
                  <a:t>D.</a:t>
                </a:r>
                <a:r>
                  <a:rPr lang="en-US" sz="2667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033" y="3022600"/>
                <a:ext cx="2641600" cy="914400"/>
              </a:xfrm>
              <a:prstGeom prst="roundRect">
                <a:avLst/>
              </a:prstGeom>
              <a:blipFill>
                <a:blip r:embed="rId15"/>
                <a:stretch>
                  <a:fillRect l="-3899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11301" y="3824732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6E1129CC-7128-45F9-901F-992F9513ABDE}"/>
              </a:ext>
            </a:extLst>
          </p:cNvPr>
          <p:cNvSpPr/>
          <p:nvPr/>
        </p:nvSpPr>
        <p:spPr>
          <a:xfrm>
            <a:off x="992776" y="9939"/>
            <a:ext cx="10502537" cy="95415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</a:p>
        </p:txBody>
      </p:sp>
    </p:spTree>
    <p:extLst>
      <p:ext uri="{BB962C8B-B14F-4D97-AF65-F5344CB8AC3E}">
        <p14:creationId xmlns:p14="http://schemas.microsoft.com/office/powerpoint/2010/main" val="3775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280920" y="736723"/>
            <a:ext cx="6594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m/s = …. km/h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A. 10 km/h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D. 20 km/h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45 km/h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B.</a:t>
            </a:r>
            <a:r>
              <a:rPr lang="en-US" sz="2667" dirty="0">
                <a:solidFill>
                  <a:srgbClr val="0033CC"/>
                </a:solidFill>
              </a:rPr>
              <a:t> </a:t>
            </a:r>
            <a:r>
              <a:rPr lang="en-US" sz="3200" dirty="0">
                <a:solidFill>
                  <a:srgbClr val="0033CC"/>
                </a:solidFill>
              </a:rPr>
              <a:t>36 km/h</a:t>
            </a: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611826" y="3825541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08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52" grpId="0" animBg="1"/>
      <p:bldP spid="5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3200"/>
            <a:ext cx="12191999" cy="8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3232869"/>
            <a:ext cx="8074599" cy="3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741951"/>
            <a:ext cx="118872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6832" y="3156353"/>
            <a:ext cx="373015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A. 259,2 m/s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7884" y="4404709"/>
            <a:ext cx="368910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B. 15 m/s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71729" y="4567338"/>
            <a:ext cx="368987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D. 40 m/s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77299" y="3191077"/>
            <a:ext cx="3732499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C. 20 m/s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3396653" y="461043"/>
            <a:ext cx="5588000" cy="251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 km/h = …. m/s</a:t>
            </a:r>
          </a:p>
          <a:p>
            <a:pPr algn="ctr"/>
            <a:endParaRPr lang="en-US" sz="3733" dirty="0">
              <a:solidFill>
                <a:srgbClr val="0033CC"/>
              </a:solidFill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219200" y="531910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062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85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24328" y="3206522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 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24328" y="4546361"/>
            <a:ext cx="4288316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838689" y="4576965"/>
            <a:ext cx="4239041" cy="102003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13869" y="3245023"/>
            <a:ext cx="426386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161694" y="525314"/>
            <a:ext cx="638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70C0"/>
                </a:solidFill>
              </a:rPr>
              <a:t>Đại lượng nào sau đây cho biết mức độ nhanh hay chậm của chuyển động? 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4074500" y="304693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499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774538" y="3101431"/>
            <a:ext cx="4359803" cy="8865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C. 64 km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1199" y="4343400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B. 0,0165 km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74538" y="4380837"/>
            <a:ext cx="428582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D. 5 km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1199" y="3115677"/>
            <a:ext cx="418127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33CC"/>
                </a:solidFill>
              </a:rPr>
              <a:t>A. 8 km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82" y="74875"/>
            <a:ext cx="948960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871369" y="437760"/>
            <a:ext cx="7713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Một người đi xe đạp với tốc độ 16 km/h từ nhà đến nơi làm việc. Thời gian chuyển động của người này khi đi hết quãng đường là 0,5 h. Quãng đường từ nhà đến trường dài</a:t>
            </a:r>
            <a:r>
              <a:rPr lang="en-US" sz="2800" dirty="0"/>
              <a:t>: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9280379" y="461018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2123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2610" y="261586"/>
            <a:ext cx="5096655" cy="97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Freeform 4"/>
          <p:cNvSpPr/>
          <p:nvPr/>
        </p:nvSpPr>
        <p:spPr>
          <a:xfrm>
            <a:off x="1319135" y="1723869"/>
            <a:ext cx="5403363" cy="4377128"/>
          </a:xfrm>
          <a:custGeom>
            <a:avLst/>
            <a:gdLst>
              <a:gd name="connsiteX0" fmla="*/ 0 w 5403363"/>
              <a:gd name="connsiteY0" fmla="*/ 0 h 4377128"/>
              <a:gd name="connsiteX1" fmla="*/ 1678898 w 5403363"/>
              <a:gd name="connsiteY1" fmla="*/ 524656 h 4377128"/>
              <a:gd name="connsiteX2" fmla="*/ 344773 w 5403363"/>
              <a:gd name="connsiteY2" fmla="*/ 2158583 h 4377128"/>
              <a:gd name="connsiteX3" fmla="*/ 2668249 w 5403363"/>
              <a:gd name="connsiteY3" fmla="*/ 2893101 h 4377128"/>
              <a:gd name="connsiteX4" fmla="*/ 209862 w 5403363"/>
              <a:gd name="connsiteY4" fmla="*/ 4227226 h 4377128"/>
              <a:gd name="connsiteX5" fmla="*/ 4961744 w 5403363"/>
              <a:gd name="connsiteY5" fmla="*/ 4332157 h 4377128"/>
              <a:gd name="connsiteX6" fmla="*/ 5231567 w 5403363"/>
              <a:gd name="connsiteY6" fmla="*/ 4362138 h 4377128"/>
              <a:gd name="connsiteX7" fmla="*/ 5276537 w 5403363"/>
              <a:gd name="connsiteY7" fmla="*/ 4377128 h 4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3363" h="4377128">
                <a:moveTo>
                  <a:pt x="0" y="0"/>
                </a:moveTo>
                <a:cubicBezTo>
                  <a:pt x="810718" y="82446"/>
                  <a:pt x="1621436" y="164892"/>
                  <a:pt x="1678898" y="524656"/>
                </a:cubicBezTo>
                <a:cubicBezTo>
                  <a:pt x="1736360" y="884420"/>
                  <a:pt x="179881" y="1763842"/>
                  <a:pt x="344773" y="2158583"/>
                </a:cubicBezTo>
                <a:cubicBezTo>
                  <a:pt x="509665" y="2553324"/>
                  <a:pt x="2690734" y="2548327"/>
                  <a:pt x="2668249" y="2893101"/>
                </a:cubicBezTo>
                <a:cubicBezTo>
                  <a:pt x="2645764" y="3237875"/>
                  <a:pt x="-172387" y="3987383"/>
                  <a:pt x="209862" y="4227226"/>
                </a:cubicBezTo>
                <a:cubicBezTo>
                  <a:pt x="592111" y="4467069"/>
                  <a:pt x="4124793" y="4309672"/>
                  <a:pt x="4961744" y="4332157"/>
                </a:cubicBezTo>
                <a:cubicBezTo>
                  <a:pt x="5798695" y="4354642"/>
                  <a:pt x="5179101" y="4354643"/>
                  <a:pt x="5231567" y="4362138"/>
                </a:cubicBezTo>
                <a:cubicBezTo>
                  <a:pt x="5284033" y="4369633"/>
                  <a:pt x="5280285" y="4373380"/>
                  <a:pt x="5276537" y="437712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8308" y="1963711"/>
            <a:ext cx="689547" cy="6145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2610" y="4259704"/>
            <a:ext cx="689547" cy="61459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7724" y="5803692"/>
            <a:ext cx="689547" cy="6145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55232" y="1725356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Khái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niệm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tốc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độ</a:t>
            </a:r>
            <a:endParaRPr lang="en-US" sz="34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157" y="3789002"/>
            <a:ext cx="5471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đổi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đơn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km/h sang m/s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ngược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lại</a:t>
            </a:r>
            <a:endParaRPr lang="en-US" sz="34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546" y="5283261"/>
            <a:ext cx="45095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Vận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công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thức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tập</a:t>
            </a:r>
            <a:r>
              <a:rPr lang="en-US" sz="34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185349" y="1712824"/>
            <a:ext cx="2010508" cy="1805856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2287675" y="3416354"/>
            <a:ext cx="1805856" cy="2010508"/>
          </a:xfrm>
          <a:custGeom>
            <a:avLst/>
            <a:gdLst>
              <a:gd name="connsiteX0" fmla="*/ 0 w 1371600"/>
              <a:gd name="connsiteY0" fmla="*/ 0 h 1371600"/>
              <a:gd name="connsiteX1" fmla="*/ 1371600 w 1371600"/>
              <a:gd name="connsiteY1" fmla="*/ 1371600 h 1371600"/>
              <a:gd name="connsiteX2" fmla="*/ 0 w 1371600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1371600">
                <a:moveTo>
                  <a:pt x="0" y="0"/>
                </a:moveTo>
                <a:cubicBezTo>
                  <a:pt x="757514" y="0"/>
                  <a:pt x="1371600" y="614086"/>
                  <a:pt x="1371600" y="1371600"/>
                </a:cubicBezTo>
                <a:lnTo>
                  <a:pt x="0" y="13716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04252" y="2103119"/>
            <a:ext cx="2781297" cy="2743200"/>
          </a:xfrm>
          <a:prstGeom prst="ellipse">
            <a:avLst/>
          </a:prstGeom>
          <a:solidFill>
            <a:schemeClr val="bg1"/>
          </a:solidFill>
          <a:ln/>
          <a:effectLst>
            <a:outerShdw blurRad="127000" dist="38100" sx="99000" sy="99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7" name="Arc 6"/>
          <p:cNvSpPr/>
          <p:nvPr/>
        </p:nvSpPr>
        <p:spPr>
          <a:xfrm>
            <a:off x="467912" y="1101211"/>
            <a:ext cx="4196862" cy="4719544"/>
          </a:xfrm>
          <a:prstGeom prst="arc">
            <a:avLst>
              <a:gd name="adj1" fmla="val 16200000"/>
              <a:gd name="adj2" fmla="val 544244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507732" y="99955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538753" y="3429854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437392" y="5732832"/>
            <a:ext cx="152400" cy="17584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71851" y="1101211"/>
            <a:ext cx="34231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7531" y="3527383"/>
            <a:ext cx="147710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2"/>
          </p:cNvCxnSpPr>
          <p:nvPr/>
        </p:nvCxnSpPr>
        <p:spPr>
          <a:xfrm>
            <a:off x="2583932" y="5820755"/>
            <a:ext cx="3610707" cy="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563905" y="304377"/>
            <a:ext cx="4159357" cy="15936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TỐC ĐỘ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563905" y="2563506"/>
            <a:ext cx="4071427" cy="16646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TỐC ĐỘ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4254" y="4846320"/>
            <a:ext cx="4071427" cy="1707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CÔNG THỨC TÍNH TỐC ĐỘ</a:t>
            </a:r>
          </a:p>
        </p:txBody>
      </p:sp>
      <p:sp>
        <p:nvSpPr>
          <p:cNvPr id="19" name="Oval 18"/>
          <p:cNvSpPr/>
          <p:nvPr/>
        </p:nvSpPr>
        <p:spPr>
          <a:xfrm>
            <a:off x="6194639" y="5628211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4639" y="3298072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06709" y="853308"/>
            <a:ext cx="445477" cy="458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258" y="4625404"/>
            <a:ext cx="39188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A: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10km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E1187-96CF-45F6-9F44-6404292B7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t="3719" r="18001"/>
          <a:stretch/>
        </p:blipFill>
        <p:spPr>
          <a:xfrm>
            <a:off x="0" y="0"/>
            <a:ext cx="6450496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30D02C-9E71-43E8-9EAE-F62FE0825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r="26337"/>
          <a:stretch/>
        </p:blipFill>
        <p:spPr>
          <a:xfrm>
            <a:off x="6427304" y="20276"/>
            <a:ext cx="5764696" cy="6837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D09E92-146E-4192-B2DC-4EC803E47324}"/>
              </a:ext>
            </a:extLst>
          </p:cNvPr>
          <p:cNvSpPr txBox="1"/>
          <p:nvPr/>
        </p:nvSpPr>
        <p:spPr>
          <a:xfrm>
            <a:off x="139148" y="149088"/>
            <a:ext cx="316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A: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8084C-7011-4644-B189-0DAC35122F19}"/>
              </a:ext>
            </a:extLst>
          </p:cNvPr>
          <p:cNvSpPr txBox="1"/>
          <p:nvPr/>
        </p:nvSpPr>
        <p:spPr>
          <a:xfrm>
            <a:off x="6652592" y="178903"/>
            <a:ext cx="315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30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km</a:t>
            </a:r>
          </a:p>
        </p:txBody>
      </p:sp>
    </p:spTree>
    <p:extLst>
      <p:ext uri="{BB962C8B-B14F-4D97-AF65-F5344CB8AC3E}">
        <p14:creationId xmlns:p14="http://schemas.microsoft.com/office/powerpoint/2010/main" val="1214543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2959" y="2710559"/>
            <a:ext cx="39875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A: 30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6 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788965"/>
            <a:ext cx="398757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8 km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DE2FF-316A-4F83-B7CB-A6A8F82F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6523" r="8433"/>
          <a:stretch/>
        </p:blipFill>
        <p:spPr>
          <a:xfrm>
            <a:off x="-1" y="0"/>
            <a:ext cx="659958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ED05A-3689-4024-BB1A-FB720BD04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9855"/>
          <a:stretch/>
        </p:blipFill>
        <p:spPr>
          <a:xfrm>
            <a:off x="6599582" y="-1"/>
            <a:ext cx="5625548" cy="69439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8D5931-5255-4495-8B29-4CFDC69DA7E0}"/>
              </a:ext>
            </a:extLst>
          </p:cNvPr>
          <p:cNvSpPr txBox="1"/>
          <p:nvPr/>
        </p:nvSpPr>
        <p:spPr>
          <a:xfrm>
            <a:off x="427381" y="155527"/>
            <a:ext cx="355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Anh: 2km ,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502BB8-27F7-4F0F-9335-3CA5F3612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9855"/>
          <a:stretch/>
        </p:blipFill>
        <p:spPr>
          <a:xfrm>
            <a:off x="6599582" y="0"/>
            <a:ext cx="5625548" cy="69439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7079E5-E175-45B2-A378-6892FC4631A6}"/>
              </a:ext>
            </a:extLst>
          </p:cNvPr>
          <p:cNvSpPr txBox="1"/>
          <p:nvPr/>
        </p:nvSpPr>
        <p:spPr>
          <a:xfrm>
            <a:off x="7209181" y="100789"/>
            <a:ext cx="355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2km ,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9715" y="2633870"/>
            <a:ext cx="36022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Anh: 2 km, 10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5" y="3712276"/>
            <a:ext cx="36022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km,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9017" y="1992102"/>
            <a:ext cx="5499463" cy="333754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km,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97280" y="2397888"/>
            <a:ext cx="9810206" cy="1306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03566" y="2149693"/>
            <a:ext cx="862148" cy="509452"/>
          </a:xfrm>
          <a:prstGeom prst="ellipse">
            <a:avLst/>
          </a:prstGeom>
          <a:solidFill>
            <a:srgbClr val="9F21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8342812" y="2156225"/>
            <a:ext cx="862148" cy="5094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8537" y="2907340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2900808"/>
            <a:ext cx="3971109" cy="1477328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8331" y="2907340"/>
            <a:ext cx="3971109" cy="101566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So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Bahnschrift Condensed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Bahnschrift Condensed" panose="020B0502040204020203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1697" y="906650"/>
            <a:ext cx="444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3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lbow Connector 5"/>
          <p:cNvCxnSpPr/>
          <p:nvPr/>
        </p:nvCxnSpPr>
        <p:spPr>
          <a:xfrm>
            <a:off x="1339794" y="1091955"/>
            <a:ext cx="4173583" cy="1696760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8857" y="830345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ahnschrift Condensed" panose="020B0502040204020203" pitchFamily="34" charset="0"/>
              </a:rPr>
              <a:t>Quãng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8824" y="830345"/>
            <a:ext cx="31451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Bahnschrift Condensed" panose="020B0502040204020203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022" y="2416777"/>
            <a:ext cx="279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ahnschrift Condensed" panose="020B0502040204020203" pitchFamily="34" charset="0"/>
              </a:rPr>
              <a:t>Thời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gian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</a:t>
            </a:r>
            <a:r>
              <a:rPr lang="en-US" sz="2800" dirty="0">
                <a:latin typeface="Bahnschrift Condensed" panose="020B0502040204020203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6067" y="2416777"/>
            <a:ext cx="41801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ahnschrift Condensed" panose="020B0502040204020203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3397" y="2197517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ahnschrift Condensed" panose="020B0502040204020203" pitchFamily="34" charset="0"/>
              </a:rPr>
              <a:t>Quãng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một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đơn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gian</a:t>
            </a:r>
            <a:r>
              <a:rPr lang="en-US" sz="2800" dirty="0">
                <a:latin typeface="Bahnschrift Condensed" panose="020B0502040204020203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44885" y="2197517"/>
                <a:ext cx="1325171" cy="105407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885" y="2197517"/>
                <a:ext cx="1325171" cy="10540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339794" y="5180277"/>
                <a:ext cx="9601201" cy="113788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nhanh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chậm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94" y="5180277"/>
                <a:ext cx="9601201" cy="1137881"/>
              </a:xfrm>
              <a:prstGeom prst="roundRect">
                <a:avLst/>
              </a:prstGeom>
              <a:blipFill>
                <a:blip r:embed="rId3"/>
                <a:stretch>
                  <a:fillRect l="-507" t="-3191" r="-571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92226" y="3721919"/>
                <a:ext cx="6400085" cy="988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độ=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𝑔𝑖𝑎𝑛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𝑞𝑢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đườ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đó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226" y="3721919"/>
                <a:ext cx="6400085" cy="988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3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1246</Words>
  <Application>Microsoft Office PowerPoint</Application>
  <PresentationFormat>Widescreen</PresentationFormat>
  <Paragraphs>171</Paragraphs>
  <Slides>28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Bahnschrift Condensed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Lienttvl46@gmail.com</cp:lastModifiedBy>
  <cp:revision>61</cp:revision>
  <dcterms:created xsi:type="dcterms:W3CDTF">2022-07-13T14:27:17Z</dcterms:created>
  <dcterms:modified xsi:type="dcterms:W3CDTF">2023-11-06T07:32:32Z</dcterms:modified>
</cp:coreProperties>
</file>