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050" r:id="rId3"/>
    <p:sldId id="2061" r:id="rId5"/>
    <p:sldId id="2062" r:id="rId6"/>
    <p:sldId id="2064" r:id="rId7"/>
    <p:sldId id="2077" r:id="rId8"/>
    <p:sldId id="2065" r:id="rId9"/>
    <p:sldId id="2067" r:id="rId10"/>
    <p:sldId id="2066" r:id="rId11"/>
    <p:sldId id="2068" r:id="rId12"/>
    <p:sldId id="2035" r:id="rId13"/>
    <p:sldId id="2069" r:id="rId14"/>
    <p:sldId id="2063" r:id="rId15"/>
    <p:sldId id="2060" r:id="rId16"/>
    <p:sldId id="2043" r:id="rId17"/>
    <p:sldId id="2046" r:id="rId18"/>
    <p:sldId id="2059" r:id="rId19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05D"/>
    <a:srgbClr val="2D5241"/>
    <a:srgbClr val="473F3D"/>
    <a:srgbClr val="354E53"/>
    <a:srgbClr val="E64756"/>
    <a:srgbClr val="5CD3F9"/>
    <a:srgbClr val="FFD10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42" autoAdjust="0"/>
  </p:normalViewPr>
  <p:slideViewPr>
    <p:cSldViewPr snapToGrid="0">
      <p:cViewPr varScale="1">
        <p:scale>
          <a:sx n="71" d="100"/>
          <a:sy n="71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A1E47-33DD-4DEC-A1C7-BEBDF90AF7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EAF38-0436-47A8-91A3-3A4BCDC0DE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EAF38-0436-47A8-91A3-3A4BCDC0D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ec85f78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ec85f78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EAF38-0436-47A8-91A3-3A4BCDC0D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EAF38-0436-47A8-91A3-3A4BCDC0D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EAF38-0436-47A8-91A3-3A4BCDC0D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EAF38-0436-47A8-91A3-3A4BCDC0D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EAF38-0436-47A8-91A3-3A4BCDC0D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3118833" y="715533"/>
            <a:ext cx="5954400" cy="64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3100" y="200660"/>
            <a:ext cx="83337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70C0"/>
                </a:solidFill>
                <a:latin typeface="Times New Roman" panose="02020603050405020304" charset="0"/>
                <a:ea typeface="迷你简卡通" panose="03000509000000000000" pitchFamily="65" charset="-122"/>
                <a:cs typeface="Times New Roman" panose="02020603050405020304" charset="0"/>
              </a:rPr>
              <a:t>Bạn</a:t>
            </a:r>
            <a:r>
              <a:rPr lang="en-US" sz="6600" dirty="0">
                <a:solidFill>
                  <a:srgbClr val="0070C0"/>
                </a:solidFill>
                <a:latin typeface="Times New Roman" panose="02020603050405020304" charset="0"/>
                <a:ea typeface="迷你简卡通" panose="03000509000000000000" pitchFamily="65" charset="-122"/>
                <a:cs typeface="Times New Roman" panose="02020603050405020304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Times New Roman" panose="02020603050405020304" charset="0"/>
                <a:ea typeface="迷你简卡通" panose="03000509000000000000" pitchFamily="65" charset="-122"/>
                <a:cs typeface="Times New Roman" panose="02020603050405020304" charset="0"/>
              </a:rPr>
              <a:t>đã</a:t>
            </a:r>
            <a:r>
              <a:rPr lang="en-US" sz="6600" dirty="0">
                <a:solidFill>
                  <a:srgbClr val="0070C0"/>
                </a:solidFill>
                <a:latin typeface="Times New Roman" panose="02020603050405020304" charset="0"/>
                <a:ea typeface="迷你简卡通" panose="03000509000000000000" pitchFamily="65" charset="-122"/>
                <a:cs typeface="Times New Roman" panose="02020603050405020304" charset="0"/>
              </a:rPr>
              <a:t> bao </a:t>
            </a:r>
            <a:r>
              <a:rPr lang="en-US" sz="6600" dirty="0" err="1">
                <a:solidFill>
                  <a:srgbClr val="0070C0"/>
                </a:solidFill>
                <a:latin typeface="Times New Roman" panose="02020603050405020304" charset="0"/>
                <a:ea typeface="迷你简卡通" panose="03000509000000000000" pitchFamily="65" charset="-122"/>
                <a:cs typeface="Times New Roman" panose="02020603050405020304" charset="0"/>
              </a:rPr>
              <a:t>giờ</a:t>
            </a:r>
            <a:r>
              <a:rPr lang="en-US" sz="6600" dirty="0">
                <a:solidFill>
                  <a:srgbClr val="0070C0"/>
                </a:solidFill>
                <a:latin typeface="Times New Roman" panose="02020603050405020304" charset="0"/>
                <a:ea typeface="迷你简卡通" panose="03000509000000000000" pitchFamily="65" charset="-122"/>
                <a:cs typeface="Times New Roman" panose="02020603050405020304" charset="0"/>
              </a:rPr>
              <a:t> … ?</a:t>
            </a:r>
            <a:endParaRPr lang="en-US" sz="6600" dirty="0">
              <a:solidFill>
                <a:srgbClr val="0070C0"/>
              </a:solidFill>
              <a:latin typeface="Times New Roman" panose="02020603050405020304" charset="0"/>
              <a:ea typeface="迷你简卡通" panose="03000509000000000000" pitchFamily="65" charset="-122"/>
              <a:cs typeface="Times New Roman" panose="0202060305040502030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34497" y="1229221"/>
            <a:ext cx="3757570" cy="3532472"/>
            <a:chOff x="270311" y="1039529"/>
            <a:chExt cx="3757570" cy="35324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11" y="1039529"/>
              <a:ext cx="3757570" cy="353247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78575" y="1939477"/>
              <a:ext cx="2667268" cy="1383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Đi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học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hay </a:t>
              </a:r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đi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chơi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? </a:t>
              </a:r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Làm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việc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nhà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hay </a:t>
              </a:r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ngủ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?</a:t>
              </a:r>
              <a:endParaRPr lang="en-US" sz="2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192067" y="1151986"/>
            <a:ext cx="3757570" cy="3532472"/>
            <a:chOff x="270311" y="1039529"/>
            <a:chExt cx="3757570" cy="35324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11" y="1039529"/>
              <a:ext cx="3757570" cy="353247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78575" y="2147525"/>
              <a:ext cx="2667268" cy="9531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Đi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chơi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với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bố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mẹ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hay </a:t>
              </a:r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bạn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bè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?</a:t>
              </a:r>
              <a:endParaRPr lang="en-US" sz="2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18" name="Picture 2" descr="Đừng &quot;đẽo cày giữa đường&quot;! | VOV2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29" y="1863474"/>
            <a:ext cx="3757569" cy="457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434497" y="3791331"/>
            <a:ext cx="3757570" cy="3532472"/>
            <a:chOff x="270311" y="1039529"/>
            <a:chExt cx="3757570" cy="35324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11" y="1039529"/>
              <a:ext cx="3757570" cy="353247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78575" y="1939477"/>
              <a:ext cx="2667268" cy="1383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Hôm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nay </a:t>
              </a:r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ăn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món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gì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? </a:t>
              </a:r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Hôm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nay </a:t>
              </a:r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mặc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cái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gì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?</a:t>
              </a:r>
              <a:endParaRPr lang="en-US" sz="2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192067" y="3714096"/>
            <a:ext cx="3757570" cy="3532472"/>
            <a:chOff x="270311" y="1039529"/>
            <a:chExt cx="3757570" cy="35324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11" y="1039529"/>
              <a:ext cx="3757570" cy="353247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852349" y="2359780"/>
              <a:ext cx="266726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#9Slide03 AmpleSoft" panose="02000000000000000000" pitchFamily="2" charset="0"/>
                </a:rPr>
                <a:t>….</a:t>
              </a:r>
              <a:endParaRPr lang="en-US" sz="2800" dirty="0">
                <a:latin typeface="#9Slide03 AmpleSoft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566530" y="2643808"/>
            <a:ext cx="5098774" cy="38114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NỘI DUNG</a:t>
            </a:r>
            <a:endParaRPr lang="en-US" sz="2400" b="1" dirty="0">
              <a:solidFill>
                <a:schemeClr val="tx1"/>
              </a:solidFill>
              <a:latin typeface="#9Slide03 AmpleSoft" panose="02000000000000000000" pitchFamily="2" charset="0"/>
            </a:endParaRPr>
          </a:p>
          <a:p>
            <a:pPr algn="ctr"/>
            <a:endParaRPr lang="en-US" sz="1200" b="1" dirty="0">
              <a:solidFill>
                <a:schemeClr val="tx1"/>
              </a:solidFill>
              <a:latin typeface="#9Slide03 AmpleSoft" panose="02000000000000000000" pitchFamily="2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Qua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chuyện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đẽo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dẫn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liếng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giả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nhắn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nhủ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nghe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nghe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khác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8737" t="541" r="20104"/>
          <a:stretch>
            <a:fillRect/>
          </a:stretch>
        </p:blipFill>
        <p:spPr>
          <a:xfrm>
            <a:off x="1930400" y="91440"/>
            <a:ext cx="2243455" cy="236855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ectangle: Rounded Corners 4"/>
          <p:cNvSpPr/>
          <p:nvPr/>
        </p:nvSpPr>
        <p:spPr>
          <a:xfrm>
            <a:off x="6473687" y="2643808"/>
            <a:ext cx="5098774" cy="38114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NGHỆ THUẬT</a:t>
            </a:r>
            <a:endParaRPr lang="en-US" sz="2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1200" b="1" dirty="0">
              <a:solidFill>
                <a:schemeClr val="tx1"/>
              </a:solidFill>
              <a:latin typeface="#9Slide03 AmpleSoft" panose="02000000000000000000" pitchFamily="2" charset="0"/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 Truyện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ngắn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gọn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súc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sz="15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 Bối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cảnh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truyện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huống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truyện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tăng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cấp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sz="15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 Cách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ẩn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dụ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nhiên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l="8737" t="541" r="20104"/>
          <a:stretch>
            <a:fillRect/>
          </a:stretch>
        </p:blipFill>
        <p:spPr>
          <a:xfrm>
            <a:off x="7837805" y="90805"/>
            <a:ext cx="2243455" cy="229108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Thiếu niên nó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ếu niên nó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6390" y="4583311"/>
            <a:ext cx="10659218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charset="0"/>
                <a:cs typeface="Times New Roman" panose="02020603050405020304" charset="0"/>
              </a:rPr>
              <a:t>Vòng</a:t>
            </a:r>
            <a:r>
              <a:rPr lang="en-US" sz="4800" dirty="0">
                <a:latin typeface="Times New Roman" panose="02020603050405020304" charset="0"/>
                <a:cs typeface="Times New Roman" panose="02020603050405020304" charset="0"/>
              </a:rPr>
              <a:t> 1:</a:t>
            </a:r>
            <a:endParaRPr lang="en-US" sz="4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800" dirty="0" err="1">
                <a:latin typeface="Times New Roman" panose="02020603050405020304" charset="0"/>
                <a:cs typeface="Times New Roman" panose="02020603050405020304" charset="0"/>
              </a:rPr>
              <a:t>Nếu</a:t>
            </a:r>
            <a:r>
              <a:rPr lang="en-US" sz="4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4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dirty="0" err="1">
                <a:latin typeface="Times New Roman" panose="02020603050405020304" charset="0"/>
                <a:cs typeface="Times New Roman" panose="02020603050405020304" charset="0"/>
              </a:rPr>
              <a:t>bác</a:t>
            </a:r>
            <a:r>
              <a:rPr lang="en-US" sz="4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dirty="0" err="1">
                <a:latin typeface="Times New Roman" panose="02020603050405020304" charset="0"/>
                <a:cs typeface="Times New Roman" panose="02020603050405020304" charset="0"/>
              </a:rPr>
              <a:t>thợ</a:t>
            </a:r>
            <a:r>
              <a:rPr lang="en-US" sz="4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dirty="0" err="1">
                <a:latin typeface="Times New Roman" panose="02020603050405020304" charset="0"/>
                <a:cs typeface="Times New Roman" panose="02020603050405020304" charset="0"/>
              </a:rPr>
              <a:t>mộc</a:t>
            </a:r>
            <a:r>
              <a:rPr lang="en-US" sz="4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4800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4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dirty="0" err="1">
                <a:latin typeface="Times New Roman" panose="02020603050405020304" charset="0"/>
                <a:cs typeface="Times New Roman" panose="02020603050405020304" charset="0"/>
              </a:rPr>
              <a:t>sẽ</a:t>
            </a:r>
            <a:r>
              <a:rPr lang="en-US" sz="4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dirty="0" err="1"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4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dirty="0" err="1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4800" dirty="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4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4" descr="Nội dung chính bài Đẽo cày giữa đường hay, ngắn gọn nhất | Ngữ Văn 7 Cánh  diều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33" y="493167"/>
            <a:ext cx="7762133" cy="37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272" y="4524443"/>
            <a:ext cx="10947453" cy="163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latin typeface="Times New Roman" panose="02020603050405020304" charset="0"/>
                <a:cs typeface="Times New Roman" panose="02020603050405020304" charset="0"/>
              </a:rPr>
              <a:t>Vòng</a:t>
            </a:r>
            <a:r>
              <a:rPr lang="en-US" sz="5000" dirty="0">
                <a:latin typeface="Times New Roman" panose="02020603050405020304" charset="0"/>
                <a:cs typeface="Times New Roman" panose="02020603050405020304" charset="0"/>
              </a:rPr>
              <a:t> 2:</a:t>
            </a:r>
            <a:endParaRPr lang="en-US" sz="5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50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5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000" dirty="0" err="1">
                <a:latin typeface="Times New Roman" panose="02020603050405020304" charset="0"/>
                <a:cs typeface="Times New Roman" panose="02020603050405020304" charset="0"/>
              </a:rPr>
              <a:t>chính</a:t>
            </a:r>
            <a:r>
              <a:rPr lang="en-US" sz="5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000" dirty="0" err="1">
                <a:latin typeface="Times New Roman" panose="02020603050405020304" charset="0"/>
                <a:cs typeface="Times New Roman" panose="02020603050405020304" charset="0"/>
              </a:rPr>
              <a:t>kiến</a:t>
            </a:r>
            <a:r>
              <a:rPr lang="en-US" sz="5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0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5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000" dirty="0" err="1">
                <a:latin typeface="Times New Roman" panose="02020603050405020304" charset="0"/>
                <a:cs typeface="Times New Roman" panose="02020603050405020304" charset="0"/>
              </a:rPr>
              <a:t>phải</a:t>
            </a:r>
            <a:r>
              <a:rPr lang="en-US" sz="5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000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5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000" dirty="0" err="1">
                <a:latin typeface="Times New Roman" panose="02020603050405020304" charset="0"/>
                <a:cs typeface="Times New Roman" panose="02020603050405020304" charset="0"/>
              </a:rPr>
              <a:t>bảo</a:t>
            </a:r>
            <a:r>
              <a:rPr lang="en-US" sz="5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000" dirty="0" err="1">
                <a:latin typeface="Times New Roman" panose="02020603050405020304" charset="0"/>
                <a:cs typeface="Times New Roman" panose="02020603050405020304" charset="0"/>
              </a:rPr>
              <a:t>thủ</a:t>
            </a:r>
            <a:r>
              <a:rPr lang="en-US" sz="5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000" dirty="0" err="1"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5000" dirty="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5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 descr="Nội dung chính bài Đẽo cày giữa đường hay, ngắn gọn nhất | Ngữ Văn 7 Cánh  diều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31" y="468780"/>
            <a:ext cx="7762133" cy="37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3833" y="504014"/>
            <a:ext cx="1008433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Times New Roman" panose="02020603050405020304" charset="0"/>
                <a:ea typeface="迷你简卡通" panose="03000509000000000000" pitchFamily="65" charset="-122"/>
                <a:cs typeface="Times New Roman" panose="02020603050405020304" charset="0"/>
              </a:rPr>
              <a:t>HƯỚNG DẪN TỰ HỌC</a:t>
            </a:r>
            <a:endParaRPr lang="en-US" sz="6000" dirty="0">
              <a:solidFill>
                <a:srgbClr val="0070C0"/>
              </a:solidFill>
              <a:latin typeface="Times New Roman" panose="02020603050405020304" charset="0"/>
              <a:ea typeface="迷你简卡通" panose="03000509000000000000" pitchFamily="65" charset="-122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781" y="2324100"/>
            <a:ext cx="5318947" cy="401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0400" y="1982515"/>
            <a:ext cx="7340600" cy="4384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Ôn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cũ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thêm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truyện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ngụ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ngôn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khác</a:t>
            </a:r>
            <a:endParaRPr lang="en-US" sz="15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Sưu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t</a:t>
            </a:r>
            <a:r>
              <a:rPr lang="en-US" sz="3300">
                <a:latin typeface="Times New Roman" panose="02020603050405020304" charset="0"/>
                <a:cs typeface="Times New Roman" panose="02020603050405020304" charset="0"/>
              </a:rPr>
              <a:t>ầm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ca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dao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tục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khuyên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phải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giữ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vững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kiến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chính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kiến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mình</a:t>
            </a:r>
            <a:endParaRPr lang="en-US" sz="33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sz="2400" dirty="0">
              <a:latin typeface="#9Slide03 AmpleSoft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Chuẩn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bị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mới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“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Tục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thiên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nhiên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lao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xã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300" dirty="0" err="1">
                <a:latin typeface="Times New Roman" panose="02020603050405020304" charset="0"/>
                <a:cs typeface="Times New Roman" panose="02020603050405020304" charset="0"/>
              </a:rPr>
              <a:t>hội</a:t>
            </a:r>
            <a:r>
              <a:rPr lang="en-US" sz="3300" dirty="0">
                <a:latin typeface="Times New Roman" panose="02020603050405020304" charset="0"/>
                <a:cs typeface="Times New Roman" panose="02020603050405020304" charset="0"/>
              </a:rPr>
              <a:t>.”</a:t>
            </a:r>
            <a:endParaRPr lang="en-US" sz="33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2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16000" y="1542626"/>
          <a:ext cx="3297646" cy="426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2976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1. Thợ</a:t>
                      </a:r>
                      <a:r>
                        <a:rPr lang="en-US" sz="2200" baseline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mộc</a:t>
                      </a:r>
                      <a:endParaRPr lang="en-US" sz="2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88675" y="486589"/>
            <a:ext cx="2390503" cy="4308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tx1"/>
                </a:solidFill>
                <a:latin typeface="Times New Roman" panose="02020603050405020304" charset="0"/>
                <a:ea typeface="迷你简卡通" panose="03000509000000000000" pitchFamily="65" charset="-122"/>
                <a:cs typeface="Times New Roman" panose="02020603050405020304" charset="0"/>
              </a:rPr>
              <a:t>CHÚ THÍCH</a:t>
            </a:r>
            <a:endParaRPr lang="en-US" sz="2200" b="1" dirty="0" smtClean="0">
              <a:solidFill>
                <a:schemeClr val="tx1"/>
              </a:solidFill>
              <a:latin typeface="Times New Roman" panose="02020603050405020304" charset="0"/>
              <a:ea typeface="迷你简卡通" panose="03000509000000000000" pitchFamily="65" charset="-122"/>
              <a:cs typeface="Times New Roman" panose="0202060305040502030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63749" y="2831262"/>
          <a:ext cx="3297646" cy="426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2976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smtClean="0"/>
                        <a:t>2. Cái</a:t>
                      </a:r>
                      <a:r>
                        <a:rPr lang="en-US" sz="2200" baseline="0" smtClean="0"/>
                        <a:t> cày</a:t>
                      </a:r>
                      <a:endParaRPr lang="en-US" sz="2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63749" y="4119898"/>
          <a:ext cx="3297646" cy="426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2976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smtClean="0"/>
                        <a:t>3. Phá</a:t>
                      </a:r>
                      <a:r>
                        <a:rPr lang="en-US" sz="2200" baseline="0" smtClean="0"/>
                        <a:t> hoang</a:t>
                      </a:r>
                      <a:endParaRPr lang="en-US" sz="2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63749" y="5387211"/>
          <a:ext cx="3297646" cy="426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2976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smtClean="0"/>
                        <a:t>4. Đi</a:t>
                      </a:r>
                      <a:r>
                        <a:rPr lang="en-US" sz="2200" baseline="0" smtClean="0"/>
                        <a:t> đời nhà ma</a:t>
                      </a:r>
                      <a:endParaRPr lang="en-US" sz="2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299926" y="1542626"/>
          <a:ext cx="4120606" cy="4267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206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kern="1200" smtClean="0">
                          <a:effectLst/>
                        </a:rPr>
                        <a:t>a. Khai khẩn đất tự nhiên</a:t>
                      </a:r>
                      <a:endParaRPr lang="en-US" sz="2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299925" y="2367916"/>
          <a:ext cx="4120607" cy="109728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1206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kern="120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b. Thợ chuyên đóng gỗ hoặc làm các bộ phận bằng gỗ trong các công trình xây dựng, chế tạo</a:t>
                      </a:r>
                      <a:endParaRPr lang="en-US" sz="2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299925" y="5219571"/>
          <a:ext cx="4120606" cy="7620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206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kern="120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d. Chết, mất, mất hết, phá sản (hàm ý chế giễu)</a:t>
                      </a:r>
                      <a:endParaRPr lang="en-US" sz="2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299925" y="3859483"/>
          <a:ext cx="4120606" cy="10972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20606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200" kern="1200" smtClean="0">
                          <a:effectLst/>
                        </a:rPr>
                        <a:t>c. Nông cụ có lưỡi bằng sắt, gang, dùng sức kéo để lật, xới hoặc làm vỡ lớp đất trồng trọt</a:t>
                      </a:r>
                      <a:endParaRPr lang="en-US" sz="2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4313646" y="1755986"/>
            <a:ext cx="1986279" cy="12629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61395" y="3018890"/>
            <a:ext cx="2038530" cy="16706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4261395" y="1755986"/>
            <a:ext cx="2038531" cy="2577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2" idx="1"/>
          </p:cNvCxnSpPr>
          <p:nvPr/>
        </p:nvCxnSpPr>
        <p:spPr>
          <a:xfrm>
            <a:off x="4261395" y="5596162"/>
            <a:ext cx="2038530" cy="44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05835" y="445332"/>
            <a:ext cx="3512693" cy="5459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indent="444500" algn="ctr">
              <a:lnSpc>
                <a:spcPct val="150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200" b="1">
                <a:solidFill>
                  <a:srgbClr val="0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PHIẾU HỌC TẬP SỐ 1</a:t>
            </a:r>
            <a:endParaRPr lang="en-US" sz="2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1518" y="1044226"/>
            <a:ext cx="102645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200" smtClean="0">
                <a:solidFill>
                  <a:srgbClr val="0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Tìm </a:t>
            </a:r>
            <a:r>
              <a:rPr lang="en-US" sz="2200">
                <a:solidFill>
                  <a:srgbClr val="0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hiểu các thông tin về thể loại, ngôi kể, nhân vật chính và bố cục trong truyện “Đẽo cày giữa đường”</a:t>
            </a:r>
            <a:endParaRPr lang="en-US" sz="2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7835" y="1866642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200">
                <a:solidFill>
                  <a:srgbClr val="0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- Thực hiện theo nhóm đôi</a:t>
            </a:r>
            <a:endParaRPr lang="en-US" sz="2200"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200">
                <a:solidFill>
                  <a:srgbClr val="0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- Thời gian: 5 phút</a:t>
            </a:r>
            <a:endParaRPr lang="en-US" sz="2200">
              <a:effectLst/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39553" y="2880050"/>
          <a:ext cx="9888518" cy="232396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39964"/>
                <a:gridCol w="2456976"/>
                <a:gridCol w="2456976"/>
                <a:gridCol w="2734602"/>
              </a:tblGrid>
              <a:tr h="430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Thể loại</a:t>
                      </a:r>
                      <a:endParaRPr lang="en-US" sz="2200" b="1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Ngôi kể</a:t>
                      </a:r>
                      <a:endParaRPr lang="en-US" sz="2200" b="1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Nhân vật chính</a:t>
                      </a:r>
                      <a:endParaRPr lang="en-US" sz="2200" b="1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Bố cục</a:t>
                      </a:r>
                      <a:endParaRPr lang="en-US" sz="2200" b="1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  <a:tr h="18931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 smtClean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05835" y="445332"/>
            <a:ext cx="3512693" cy="5459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indent="444500" algn="ctr">
              <a:lnSpc>
                <a:spcPct val="150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200" b="1">
                <a:solidFill>
                  <a:srgbClr val="0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PHIẾU HỌC TẬP SỐ 1</a:t>
            </a:r>
            <a:endParaRPr lang="en-US" sz="2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72542" y="1548792"/>
          <a:ext cx="9888518" cy="333436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39964"/>
                <a:gridCol w="1825976"/>
                <a:gridCol w="2474259"/>
                <a:gridCol w="3348319"/>
              </a:tblGrid>
              <a:tr h="601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Thể loại</a:t>
                      </a:r>
                      <a:endParaRPr lang="en-US" sz="2200" b="1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Ngôi kể</a:t>
                      </a:r>
                      <a:endParaRPr lang="en-US" sz="2200" b="1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Nhân vật chính</a:t>
                      </a:r>
                      <a:endParaRPr lang="en-US" sz="2200" b="1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Bố cục</a:t>
                      </a:r>
                      <a:endParaRPr lang="en-US" sz="2200" b="1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  <a:tr h="26499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r>
                        <a:rPr lang="en-US" sz="220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Truyện</a:t>
                      </a:r>
                      <a:r>
                        <a:rPr lang="en-US" sz="2200" baseline="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ngụ ngôn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r>
                        <a:rPr lang="en-US" sz="2200" smtClean="0">
                          <a:effectLst/>
                        </a:rPr>
                        <a:t>Ngôi</a:t>
                      </a:r>
                      <a:r>
                        <a:rPr lang="en-US" sz="2200" baseline="0" smtClean="0">
                          <a:effectLst/>
                        </a:rPr>
                        <a:t> thứ 3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Người</a:t>
                      </a:r>
                      <a:r>
                        <a:rPr lang="en-US" sz="2200" baseline="0" smtClean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thợ mộc</a:t>
                      </a:r>
                      <a:endParaRPr lang="en-US" sz="2200" smtClean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</a:rPr>
                        <a:t> </a:t>
                      </a:r>
                      <a:r>
                        <a:rPr lang="en-US" sz="22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3 phần</a:t>
                      </a:r>
                      <a:endParaRPr lang="en-US" sz="2200" kern="1200" smtClean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+mn-ea"/>
                        <a:cs typeface="Times New Roman" panose="02020603050405020304" charset="0"/>
                      </a:endParaRPr>
                    </a:p>
                    <a:p>
                      <a:r>
                        <a:rPr lang="en-US" sz="22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+ P1 (đoạn 1): Bối cảnh của người thợ mộc</a:t>
                      </a:r>
                      <a:endParaRPr lang="en-US" sz="2200" kern="1200" smtClean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+mn-ea"/>
                        <a:cs typeface="Times New Roman" panose="02020603050405020304" charset="0"/>
                      </a:endParaRPr>
                    </a:p>
                    <a:p>
                      <a:r>
                        <a:rPr lang="en-US" sz="22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+ P2 (đoạn 2): Công việc đẽo cày của anh thợ mộc</a:t>
                      </a:r>
                      <a:endParaRPr lang="en-US" sz="2200" kern="1200" smtClean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+mn-ea"/>
                        <a:cs typeface="Times New Roman" panose="02020603050405020304" charset="0"/>
                      </a:endParaRPr>
                    </a:p>
                    <a:p>
                      <a:r>
                        <a:rPr lang="en-US" sz="22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+ P3 (đoạn 3): Kết quả của việc đẽo cày</a:t>
                      </a:r>
                      <a:endParaRPr lang="en-US" sz="2200" kern="1200" smtClean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+mn-ea"/>
                        <a:cs typeface="Times New Roman" panose="0202060305040502030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/>
          <p:nvPr/>
        </p:nvSpPr>
        <p:spPr>
          <a:xfrm>
            <a:off x="911469" y="5703586"/>
            <a:ext cx="10369061" cy="29745"/>
          </a:xfrm>
          <a:custGeom>
            <a:avLst/>
            <a:gdLst/>
            <a:ahLst/>
            <a:cxnLst/>
            <a:rect l="l" t="t" r="r" b="b"/>
            <a:pathLst>
              <a:path w="291075" h="835" extrusionOk="0">
                <a:moveTo>
                  <a:pt x="0" y="0"/>
                </a:moveTo>
                <a:lnTo>
                  <a:pt x="0" y="834"/>
                </a:lnTo>
                <a:lnTo>
                  <a:pt x="291075" y="834"/>
                </a:lnTo>
                <a:lnTo>
                  <a:pt x="29107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3" name="Google Shape;183;p21"/>
          <p:cNvGrpSpPr/>
          <p:nvPr/>
        </p:nvGrpSpPr>
        <p:grpSpPr>
          <a:xfrm>
            <a:off x="324820" y="2349798"/>
            <a:ext cx="1925085" cy="3530732"/>
            <a:chOff x="659675" y="1836661"/>
            <a:chExt cx="1443814" cy="2648049"/>
          </a:xfrm>
        </p:grpSpPr>
        <p:sp>
          <p:nvSpPr>
            <p:cNvPr id="184" name="Google Shape;184;p21"/>
            <p:cNvSpPr/>
            <p:nvPr/>
          </p:nvSpPr>
          <p:spPr>
            <a:xfrm>
              <a:off x="659675" y="1836661"/>
              <a:ext cx="1443814" cy="2002022"/>
            </a:xfrm>
            <a:custGeom>
              <a:avLst/>
              <a:gdLst/>
              <a:ahLst/>
              <a:cxnLst/>
              <a:rect l="l" t="t" r="r" b="b"/>
              <a:pathLst>
                <a:path w="54040" h="69084" extrusionOk="0">
                  <a:moveTo>
                    <a:pt x="3003" y="0"/>
                  </a:moveTo>
                  <a:cubicBezTo>
                    <a:pt x="1335" y="0"/>
                    <a:pt x="1" y="1335"/>
                    <a:pt x="1" y="3003"/>
                  </a:cubicBezTo>
                  <a:lnTo>
                    <a:pt x="1" y="66048"/>
                  </a:lnTo>
                  <a:cubicBezTo>
                    <a:pt x="1" y="66148"/>
                    <a:pt x="1" y="66281"/>
                    <a:pt x="1" y="66381"/>
                  </a:cubicBezTo>
                  <a:cubicBezTo>
                    <a:pt x="34" y="66681"/>
                    <a:pt x="101" y="66948"/>
                    <a:pt x="201" y="67182"/>
                  </a:cubicBezTo>
                  <a:cubicBezTo>
                    <a:pt x="668" y="68283"/>
                    <a:pt x="1735" y="69083"/>
                    <a:pt x="3003" y="69083"/>
                  </a:cubicBezTo>
                  <a:lnTo>
                    <a:pt x="51004" y="69083"/>
                  </a:lnTo>
                  <a:cubicBezTo>
                    <a:pt x="52672" y="69083"/>
                    <a:pt x="54039" y="67716"/>
                    <a:pt x="54039" y="66048"/>
                  </a:cubicBezTo>
                  <a:lnTo>
                    <a:pt x="54039" y="3003"/>
                  </a:lnTo>
                  <a:cubicBezTo>
                    <a:pt x="54039" y="1335"/>
                    <a:pt x="52672" y="0"/>
                    <a:pt x="51004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659675" y="3703278"/>
              <a:ext cx="1443814" cy="135259"/>
            </a:xfrm>
            <a:custGeom>
              <a:avLst/>
              <a:gdLst/>
              <a:ahLst/>
              <a:cxnLst/>
              <a:rect l="l" t="t" r="r" b="b"/>
              <a:pathLst>
                <a:path w="54040" h="4438" extrusionOk="0">
                  <a:moveTo>
                    <a:pt x="54039" y="1"/>
                  </a:moveTo>
                  <a:cubicBezTo>
                    <a:pt x="54039" y="1669"/>
                    <a:pt x="52672" y="3036"/>
                    <a:pt x="51004" y="3036"/>
                  </a:cubicBezTo>
                  <a:lnTo>
                    <a:pt x="3003" y="3036"/>
                  </a:lnTo>
                  <a:cubicBezTo>
                    <a:pt x="1735" y="3036"/>
                    <a:pt x="668" y="2269"/>
                    <a:pt x="201" y="1168"/>
                  </a:cubicBezTo>
                  <a:cubicBezTo>
                    <a:pt x="101" y="901"/>
                    <a:pt x="34" y="634"/>
                    <a:pt x="1" y="368"/>
                  </a:cubicBezTo>
                  <a:lnTo>
                    <a:pt x="1" y="1402"/>
                  </a:lnTo>
                  <a:cubicBezTo>
                    <a:pt x="1" y="1502"/>
                    <a:pt x="1" y="1635"/>
                    <a:pt x="1" y="1735"/>
                  </a:cubicBezTo>
                  <a:cubicBezTo>
                    <a:pt x="34" y="2035"/>
                    <a:pt x="101" y="2302"/>
                    <a:pt x="201" y="2569"/>
                  </a:cubicBezTo>
                  <a:cubicBezTo>
                    <a:pt x="668" y="3637"/>
                    <a:pt x="1735" y="4437"/>
                    <a:pt x="3003" y="4437"/>
                  </a:cubicBezTo>
                  <a:lnTo>
                    <a:pt x="51004" y="4437"/>
                  </a:lnTo>
                  <a:cubicBezTo>
                    <a:pt x="52672" y="4437"/>
                    <a:pt x="54039" y="3070"/>
                    <a:pt x="54039" y="1402"/>
                  </a:cubicBezTo>
                  <a:lnTo>
                    <a:pt x="54039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738115" y="3838497"/>
              <a:ext cx="1286047" cy="117948"/>
            </a:xfrm>
            <a:custGeom>
              <a:avLst/>
              <a:gdLst/>
              <a:ahLst/>
              <a:cxnLst/>
              <a:rect l="l" t="t" r="r" b="b"/>
              <a:pathLst>
                <a:path w="48135" h="3870" extrusionOk="0">
                  <a:moveTo>
                    <a:pt x="44265" y="3870"/>
                  </a:moveTo>
                  <a:lnTo>
                    <a:pt x="3870" y="3870"/>
                  </a:lnTo>
                  <a:cubicBezTo>
                    <a:pt x="1735" y="3870"/>
                    <a:pt x="0" y="2135"/>
                    <a:pt x="0" y="0"/>
                  </a:cubicBezTo>
                  <a:lnTo>
                    <a:pt x="0" y="0"/>
                  </a:lnTo>
                  <a:lnTo>
                    <a:pt x="48134" y="0"/>
                  </a:lnTo>
                  <a:lnTo>
                    <a:pt x="48134" y="0"/>
                  </a:lnTo>
                  <a:cubicBezTo>
                    <a:pt x="48134" y="2135"/>
                    <a:pt x="46400" y="3870"/>
                    <a:pt x="44265" y="38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1242528" y="4224562"/>
              <a:ext cx="279866" cy="260148"/>
            </a:xfrm>
            <a:custGeom>
              <a:avLst/>
              <a:gdLst/>
              <a:ahLst/>
              <a:cxnLst/>
              <a:rect l="l" t="t" r="r" b="b"/>
              <a:pathLst>
                <a:path w="10475" h="9737" extrusionOk="0">
                  <a:moveTo>
                    <a:pt x="5219" y="1"/>
                  </a:moveTo>
                  <a:cubicBezTo>
                    <a:pt x="2889" y="1"/>
                    <a:pt x="824" y="1697"/>
                    <a:pt x="434" y="4068"/>
                  </a:cubicBezTo>
                  <a:cubicBezTo>
                    <a:pt x="0" y="6736"/>
                    <a:pt x="1802" y="9238"/>
                    <a:pt x="4437" y="9672"/>
                  </a:cubicBezTo>
                  <a:cubicBezTo>
                    <a:pt x="4704" y="9715"/>
                    <a:pt x="4969" y="9736"/>
                    <a:pt x="5231" y="9736"/>
                  </a:cubicBezTo>
                  <a:cubicBezTo>
                    <a:pt x="7585" y="9736"/>
                    <a:pt x="9650" y="8037"/>
                    <a:pt x="10041" y="5636"/>
                  </a:cubicBezTo>
                  <a:cubicBezTo>
                    <a:pt x="10474" y="3000"/>
                    <a:pt x="8673" y="499"/>
                    <a:pt x="6005" y="65"/>
                  </a:cubicBezTo>
                  <a:cubicBezTo>
                    <a:pt x="5741" y="22"/>
                    <a:pt x="5478" y="1"/>
                    <a:pt x="5219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1295988" y="4269953"/>
              <a:ext cx="170244" cy="170244"/>
            </a:xfrm>
            <a:custGeom>
              <a:avLst/>
              <a:gdLst/>
              <a:ahLst/>
              <a:cxnLst/>
              <a:rect l="l" t="t" r="r" b="b"/>
              <a:pathLst>
                <a:path w="6372" h="6372" extrusionOk="0">
                  <a:moveTo>
                    <a:pt x="6372" y="3169"/>
                  </a:moveTo>
                  <a:cubicBezTo>
                    <a:pt x="6372" y="4937"/>
                    <a:pt x="4938" y="6372"/>
                    <a:pt x="3170" y="6372"/>
                  </a:cubicBezTo>
                  <a:cubicBezTo>
                    <a:pt x="1435" y="6372"/>
                    <a:pt x="1" y="4937"/>
                    <a:pt x="1" y="3169"/>
                  </a:cubicBezTo>
                  <a:cubicBezTo>
                    <a:pt x="1" y="1435"/>
                    <a:pt x="1435" y="0"/>
                    <a:pt x="3170" y="0"/>
                  </a:cubicBezTo>
                  <a:cubicBezTo>
                    <a:pt x="4938" y="0"/>
                    <a:pt x="6372" y="1435"/>
                    <a:pt x="6372" y="31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1259460" y="3951797"/>
              <a:ext cx="243316" cy="266404"/>
            </a:xfrm>
            <a:custGeom>
              <a:avLst/>
              <a:gdLst/>
              <a:ahLst/>
              <a:cxnLst/>
              <a:rect l="l" t="t" r="r" b="b"/>
              <a:pathLst>
                <a:path w="9107" h="8741" extrusionOk="0">
                  <a:moveTo>
                    <a:pt x="4537" y="8740"/>
                  </a:moveTo>
                  <a:lnTo>
                    <a:pt x="0" y="1"/>
                  </a:lnTo>
                  <a:lnTo>
                    <a:pt x="9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4" name="Google Shape;194;p21"/>
          <p:cNvGrpSpPr/>
          <p:nvPr/>
        </p:nvGrpSpPr>
        <p:grpSpPr>
          <a:xfrm>
            <a:off x="2743216" y="2349440"/>
            <a:ext cx="1925085" cy="3529736"/>
            <a:chOff x="2254888" y="1836660"/>
            <a:chExt cx="1443814" cy="2647302"/>
          </a:xfrm>
        </p:grpSpPr>
        <p:sp>
          <p:nvSpPr>
            <p:cNvPr id="195" name="Google Shape;195;p21"/>
            <p:cNvSpPr/>
            <p:nvPr/>
          </p:nvSpPr>
          <p:spPr>
            <a:xfrm>
              <a:off x="2833279" y="4223814"/>
              <a:ext cx="286118" cy="260148"/>
            </a:xfrm>
            <a:custGeom>
              <a:avLst/>
              <a:gdLst/>
              <a:ahLst/>
              <a:cxnLst/>
              <a:rect l="l" t="t" r="r" b="b"/>
              <a:pathLst>
                <a:path w="10709" h="9737" extrusionOk="0">
                  <a:moveTo>
                    <a:pt x="5370" y="0"/>
                  </a:moveTo>
                  <a:cubicBezTo>
                    <a:pt x="3164" y="0"/>
                    <a:pt x="1145" y="1500"/>
                    <a:pt x="601" y="3762"/>
                  </a:cubicBezTo>
                  <a:cubicBezTo>
                    <a:pt x="1" y="6364"/>
                    <a:pt x="1602" y="8999"/>
                    <a:pt x="4237" y="9600"/>
                  </a:cubicBezTo>
                  <a:cubicBezTo>
                    <a:pt x="4616" y="9692"/>
                    <a:pt x="4997" y="9736"/>
                    <a:pt x="5371" y="9736"/>
                  </a:cubicBezTo>
                  <a:cubicBezTo>
                    <a:pt x="7564" y="9736"/>
                    <a:pt x="9562" y="8220"/>
                    <a:pt x="10075" y="5997"/>
                  </a:cubicBezTo>
                  <a:cubicBezTo>
                    <a:pt x="10708" y="3395"/>
                    <a:pt x="9074" y="760"/>
                    <a:pt x="6472" y="126"/>
                  </a:cubicBezTo>
                  <a:cubicBezTo>
                    <a:pt x="6103" y="41"/>
                    <a:pt x="5734" y="0"/>
                    <a:pt x="5370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2891201" y="4269953"/>
              <a:ext cx="170271" cy="170244"/>
            </a:xfrm>
            <a:custGeom>
              <a:avLst/>
              <a:gdLst/>
              <a:ahLst/>
              <a:cxnLst/>
              <a:rect l="l" t="t" r="r" b="b"/>
              <a:pathLst>
                <a:path w="6373" h="6372" extrusionOk="0">
                  <a:moveTo>
                    <a:pt x="6372" y="3169"/>
                  </a:moveTo>
                  <a:cubicBezTo>
                    <a:pt x="6372" y="4937"/>
                    <a:pt x="4938" y="6372"/>
                    <a:pt x="3203" y="6372"/>
                  </a:cubicBezTo>
                  <a:cubicBezTo>
                    <a:pt x="1435" y="6372"/>
                    <a:pt x="1" y="4937"/>
                    <a:pt x="1" y="3169"/>
                  </a:cubicBezTo>
                  <a:cubicBezTo>
                    <a:pt x="1" y="1435"/>
                    <a:pt x="1435" y="0"/>
                    <a:pt x="3203" y="0"/>
                  </a:cubicBezTo>
                  <a:cubicBezTo>
                    <a:pt x="4938" y="0"/>
                    <a:pt x="6372" y="1435"/>
                    <a:pt x="6372" y="3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2254888" y="1836660"/>
              <a:ext cx="1443814" cy="2002022"/>
            </a:xfrm>
            <a:custGeom>
              <a:avLst/>
              <a:gdLst/>
              <a:ahLst/>
              <a:cxnLst/>
              <a:rect l="l" t="t" r="r" b="b"/>
              <a:pathLst>
                <a:path w="54040" h="69084" extrusionOk="0">
                  <a:moveTo>
                    <a:pt x="3003" y="0"/>
                  </a:moveTo>
                  <a:cubicBezTo>
                    <a:pt x="1335" y="0"/>
                    <a:pt x="1" y="1335"/>
                    <a:pt x="1" y="3003"/>
                  </a:cubicBezTo>
                  <a:lnTo>
                    <a:pt x="1" y="66048"/>
                  </a:lnTo>
                  <a:cubicBezTo>
                    <a:pt x="1" y="66148"/>
                    <a:pt x="1" y="66281"/>
                    <a:pt x="1" y="66381"/>
                  </a:cubicBezTo>
                  <a:cubicBezTo>
                    <a:pt x="34" y="66681"/>
                    <a:pt x="101" y="66948"/>
                    <a:pt x="234" y="67182"/>
                  </a:cubicBezTo>
                  <a:cubicBezTo>
                    <a:pt x="668" y="68283"/>
                    <a:pt x="1736" y="69083"/>
                    <a:pt x="3003" y="69083"/>
                  </a:cubicBezTo>
                  <a:lnTo>
                    <a:pt x="51004" y="69083"/>
                  </a:lnTo>
                  <a:cubicBezTo>
                    <a:pt x="52672" y="69083"/>
                    <a:pt x="54040" y="67716"/>
                    <a:pt x="54040" y="66048"/>
                  </a:cubicBezTo>
                  <a:lnTo>
                    <a:pt x="54040" y="3003"/>
                  </a:lnTo>
                  <a:cubicBezTo>
                    <a:pt x="54040" y="1335"/>
                    <a:pt x="52672" y="0"/>
                    <a:pt x="51004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2254888" y="3703278"/>
              <a:ext cx="1443814" cy="135259"/>
            </a:xfrm>
            <a:custGeom>
              <a:avLst/>
              <a:gdLst/>
              <a:ahLst/>
              <a:cxnLst/>
              <a:rect l="l" t="t" r="r" b="b"/>
              <a:pathLst>
                <a:path w="54040" h="4438" extrusionOk="0">
                  <a:moveTo>
                    <a:pt x="54040" y="1"/>
                  </a:moveTo>
                  <a:cubicBezTo>
                    <a:pt x="54040" y="1669"/>
                    <a:pt x="52672" y="3036"/>
                    <a:pt x="51004" y="3036"/>
                  </a:cubicBezTo>
                  <a:lnTo>
                    <a:pt x="3003" y="3036"/>
                  </a:lnTo>
                  <a:cubicBezTo>
                    <a:pt x="1769" y="3036"/>
                    <a:pt x="668" y="2269"/>
                    <a:pt x="234" y="1168"/>
                  </a:cubicBezTo>
                  <a:cubicBezTo>
                    <a:pt x="101" y="901"/>
                    <a:pt x="34" y="634"/>
                    <a:pt x="1" y="368"/>
                  </a:cubicBezTo>
                  <a:lnTo>
                    <a:pt x="1" y="1402"/>
                  </a:lnTo>
                  <a:cubicBezTo>
                    <a:pt x="1" y="1502"/>
                    <a:pt x="1" y="1635"/>
                    <a:pt x="1" y="1735"/>
                  </a:cubicBezTo>
                  <a:cubicBezTo>
                    <a:pt x="34" y="2035"/>
                    <a:pt x="101" y="2302"/>
                    <a:pt x="234" y="2569"/>
                  </a:cubicBezTo>
                  <a:cubicBezTo>
                    <a:pt x="668" y="3637"/>
                    <a:pt x="1736" y="4437"/>
                    <a:pt x="3003" y="4437"/>
                  </a:cubicBezTo>
                  <a:lnTo>
                    <a:pt x="51004" y="4437"/>
                  </a:lnTo>
                  <a:cubicBezTo>
                    <a:pt x="52672" y="4437"/>
                    <a:pt x="54040" y="3070"/>
                    <a:pt x="54040" y="1402"/>
                  </a:cubicBezTo>
                  <a:lnTo>
                    <a:pt x="54040" y="1"/>
                  </a:lnTo>
                  <a:close/>
                </a:path>
              </a:pathLst>
            </a:custGeom>
            <a:solidFill>
              <a:srgbClr val="B182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2333328" y="3838497"/>
              <a:ext cx="1286929" cy="117948"/>
            </a:xfrm>
            <a:custGeom>
              <a:avLst/>
              <a:gdLst/>
              <a:ahLst/>
              <a:cxnLst/>
              <a:rect l="l" t="t" r="r" b="b"/>
              <a:pathLst>
                <a:path w="48168" h="3870" extrusionOk="0">
                  <a:moveTo>
                    <a:pt x="44265" y="3870"/>
                  </a:moveTo>
                  <a:lnTo>
                    <a:pt x="3903" y="3870"/>
                  </a:lnTo>
                  <a:cubicBezTo>
                    <a:pt x="1735" y="3870"/>
                    <a:pt x="0" y="2135"/>
                    <a:pt x="0" y="0"/>
                  </a:cubicBezTo>
                  <a:lnTo>
                    <a:pt x="0" y="0"/>
                  </a:lnTo>
                  <a:lnTo>
                    <a:pt x="48168" y="0"/>
                  </a:lnTo>
                  <a:lnTo>
                    <a:pt x="48168" y="0"/>
                  </a:lnTo>
                  <a:cubicBezTo>
                    <a:pt x="48168" y="2135"/>
                    <a:pt x="46400" y="3870"/>
                    <a:pt x="44265" y="38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2855554" y="3951797"/>
              <a:ext cx="242435" cy="266404"/>
            </a:xfrm>
            <a:custGeom>
              <a:avLst/>
              <a:gdLst/>
              <a:ahLst/>
              <a:cxnLst/>
              <a:rect l="l" t="t" r="r" b="b"/>
              <a:pathLst>
                <a:path w="9074" h="8741" extrusionOk="0">
                  <a:moveTo>
                    <a:pt x="4537" y="8740"/>
                  </a:moveTo>
                  <a:lnTo>
                    <a:pt x="1" y="1"/>
                  </a:lnTo>
                  <a:lnTo>
                    <a:pt x="90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5" name="Google Shape;205;p21"/>
          <p:cNvGrpSpPr/>
          <p:nvPr/>
        </p:nvGrpSpPr>
        <p:grpSpPr>
          <a:xfrm>
            <a:off x="5133302" y="2349794"/>
            <a:ext cx="1925049" cy="3531848"/>
            <a:chOff x="3850128" y="1834114"/>
            <a:chExt cx="1443787" cy="2648887"/>
          </a:xfrm>
        </p:grpSpPr>
        <p:sp>
          <p:nvSpPr>
            <p:cNvPr id="206" name="Google Shape;206;p21"/>
            <p:cNvSpPr/>
            <p:nvPr/>
          </p:nvSpPr>
          <p:spPr>
            <a:xfrm>
              <a:off x="3850128" y="1834114"/>
              <a:ext cx="1443787" cy="2004568"/>
            </a:xfrm>
            <a:custGeom>
              <a:avLst/>
              <a:gdLst/>
              <a:ahLst/>
              <a:cxnLst/>
              <a:rect l="l" t="t" r="r" b="b"/>
              <a:pathLst>
                <a:path w="54039" h="69084" extrusionOk="0">
                  <a:moveTo>
                    <a:pt x="3036" y="0"/>
                  </a:moveTo>
                  <a:cubicBezTo>
                    <a:pt x="1368" y="0"/>
                    <a:pt x="0" y="1335"/>
                    <a:pt x="0" y="3003"/>
                  </a:cubicBezTo>
                  <a:lnTo>
                    <a:pt x="0" y="66048"/>
                  </a:lnTo>
                  <a:cubicBezTo>
                    <a:pt x="0" y="66148"/>
                    <a:pt x="0" y="66281"/>
                    <a:pt x="0" y="66381"/>
                  </a:cubicBezTo>
                  <a:cubicBezTo>
                    <a:pt x="34" y="66681"/>
                    <a:pt x="100" y="66948"/>
                    <a:pt x="234" y="67182"/>
                  </a:cubicBezTo>
                  <a:cubicBezTo>
                    <a:pt x="667" y="68283"/>
                    <a:pt x="1768" y="69083"/>
                    <a:pt x="3002" y="69083"/>
                  </a:cubicBezTo>
                  <a:lnTo>
                    <a:pt x="51003" y="69083"/>
                  </a:lnTo>
                  <a:cubicBezTo>
                    <a:pt x="52705" y="69083"/>
                    <a:pt x="54039" y="67716"/>
                    <a:pt x="54039" y="66048"/>
                  </a:cubicBezTo>
                  <a:lnTo>
                    <a:pt x="54039" y="3003"/>
                  </a:lnTo>
                  <a:cubicBezTo>
                    <a:pt x="54039" y="1335"/>
                    <a:pt x="52705" y="0"/>
                    <a:pt x="51037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3850128" y="3703278"/>
              <a:ext cx="1443787" cy="135259"/>
            </a:xfrm>
            <a:custGeom>
              <a:avLst/>
              <a:gdLst/>
              <a:ahLst/>
              <a:cxnLst/>
              <a:rect l="l" t="t" r="r" b="b"/>
              <a:pathLst>
                <a:path w="54039" h="4438" extrusionOk="0">
                  <a:moveTo>
                    <a:pt x="54039" y="1"/>
                  </a:moveTo>
                  <a:cubicBezTo>
                    <a:pt x="54039" y="1669"/>
                    <a:pt x="52705" y="3036"/>
                    <a:pt x="51003" y="3036"/>
                  </a:cubicBezTo>
                  <a:lnTo>
                    <a:pt x="3002" y="3036"/>
                  </a:lnTo>
                  <a:cubicBezTo>
                    <a:pt x="1768" y="3036"/>
                    <a:pt x="667" y="2269"/>
                    <a:pt x="234" y="1168"/>
                  </a:cubicBezTo>
                  <a:cubicBezTo>
                    <a:pt x="134" y="901"/>
                    <a:pt x="34" y="634"/>
                    <a:pt x="0" y="368"/>
                  </a:cubicBezTo>
                  <a:lnTo>
                    <a:pt x="0" y="1402"/>
                  </a:lnTo>
                  <a:cubicBezTo>
                    <a:pt x="0" y="1502"/>
                    <a:pt x="0" y="1635"/>
                    <a:pt x="0" y="1735"/>
                  </a:cubicBezTo>
                  <a:cubicBezTo>
                    <a:pt x="34" y="2035"/>
                    <a:pt x="100" y="2302"/>
                    <a:pt x="234" y="2569"/>
                  </a:cubicBezTo>
                  <a:cubicBezTo>
                    <a:pt x="667" y="3637"/>
                    <a:pt x="1768" y="4437"/>
                    <a:pt x="3002" y="4437"/>
                  </a:cubicBezTo>
                  <a:lnTo>
                    <a:pt x="51003" y="4437"/>
                  </a:lnTo>
                  <a:cubicBezTo>
                    <a:pt x="52705" y="4437"/>
                    <a:pt x="54039" y="3070"/>
                    <a:pt x="54039" y="1402"/>
                  </a:cubicBezTo>
                  <a:lnTo>
                    <a:pt x="54039" y="1"/>
                  </a:lnTo>
                  <a:close/>
                </a:path>
              </a:pathLst>
            </a:custGeom>
            <a:solidFill>
              <a:srgbClr val="5F54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3928541" y="3838497"/>
              <a:ext cx="1286955" cy="117948"/>
            </a:xfrm>
            <a:custGeom>
              <a:avLst/>
              <a:gdLst/>
              <a:ahLst/>
              <a:cxnLst/>
              <a:rect l="l" t="t" r="r" b="b"/>
              <a:pathLst>
                <a:path w="48169" h="3870" extrusionOk="0">
                  <a:moveTo>
                    <a:pt x="44266" y="3870"/>
                  </a:moveTo>
                  <a:lnTo>
                    <a:pt x="3903" y="3870"/>
                  </a:lnTo>
                  <a:cubicBezTo>
                    <a:pt x="1735" y="3870"/>
                    <a:pt x="1" y="2135"/>
                    <a:pt x="1" y="0"/>
                  </a:cubicBezTo>
                  <a:lnTo>
                    <a:pt x="1" y="0"/>
                  </a:lnTo>
                  <a:lnTo>
                    <a:pt x="48168" y="0"/>
                  </a:lnTo>
                  <a:lnTo>
                    <a:pt x="48168" y="0"/>
                  </a:lnTo>
                  <a:cubicBezTo>
                    <a:pt x="48168" y="2135"/>
                    <a:pt x="46434" y="3870"/>
                    <a:pt x="44266" y="38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4428519" y="4222799"/>
              <a:ext cx="289671" cy="260202"/>
            </a:xfrm>
            <a:custGeom>
              <a:avLst/>
              <a:gdLst/>
              <a:ahLst/>
              <a:cxnLst/>
              <a:rect l="l" t="t" r="r" b="b"/>
              <a:pathLst>
                <a:path w="10842" h="9739" extrusionOk="0">
                  <a:moveTo>
                    <a:pt x="5424" y="1"/>
                  </a:moveTo>
                  <a:cubicBezTo>
                    <a:pt x="4104" y="1"/>
                    <a:pt x="2791" y="537"/>
                    <a:pt x="1835" y="1599"/>
                  </a:cubicBezTo>
                  <a:cubicBezTo>
                    <a:pt x="0" y="3567"/>
                    <a:pt x="167" y="6669"/>
                    <a:pt x="2135" y="8470"/>
                  </a:cubicBezTo>
                  <a:cubicBezTo>
                    <a:pt x="3078" y="9319"/>
                    <a:pt x="4258" y="9738"/>
                    <a:pt x="5431" y="9738"/>
                  </a:cubicBezTo>
                  <a:cubicBezTo>
                    <a:pt x="6747" y="9738"/>
                    <a:pt x="8054" y="9211"/>
                    <a:pt x="9006" y="8170"/>
                  </a:cubicBezTo>
                  <a:cubicBezTo>
                    <a:pt x="10841" y="6169"/>
                    <a:pt x="10674" y="3100"/>
                    <a:pt x="8706" y="1265"/>
                  </a:cubicBezTo>
                  <a:cubicBezTo>
                    <a:pt x="7767" y="420"/>
                    <a:pt x="6593" y="1"/>
                    <a:pt x="5424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4487322" y="4269953"/>
              <a:ext cx="169362" cy="170244"/>
            </a:xfrm>
            <a:custGeom>
              <a:avLst/>
              <a:gdLst/>
              <a:ahLst/>
              <a:cxnLst/>
              <a:rect l="l" t="t" r="r" b="b"/>
              <a:pathLst>
                <a:path w="6339" h="6372" extrusionOk="0">
                  <a:moveTo>
                    <a:pt x="6338" y="3169"/>
                  </a:moveTo>
                  <a:cubicBezTo>
                    <a:pt x="6338" y="4937"/>
                    <a:pt x="4937" y="6372"/>
                    <a:pt x="3170" y="6372"/>
                  </a:cubicBezTo>
                  <a:cubicBezTo>
                    <a:pt x="1402" y="6372"/>
                    <a:pt x="1" y="4937"/>
                    <a:pt x="1" y="3169"/>
                  </a:cubicBezTo>
                  <a:cubicBezTo>
                    <a:pt x="1" y="1435"/>
                    <a:pt x="1402" y="0"/>
                    <a:pt x="3170" y="0"/>
                  </a:cubicBezTo>
                  <a:cubicBezTo>
                    <a:pt x="4937" y="0"/>
                    <a:pt x="6338" y="1435"/>
                    <a:pt x="6338" y="31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4450768" y="3951797"/>
              <a:ext cx="242461" cy="266404"/>
            </a:xfrm>
            <a:custGeom>
              <a:avLst/>
              <a:gdLst/>
              <a:ahLst/>
              <a:cxnLst/>
              <a:rect l="l" t="t" r="r" b="b"/>
              <a:pathLst>
                <a:path w="9075" h="8741" extrusionOk="0">
                  <a:moveTo>
                    <a:pt x="4538" y="8740"/>
                  </a:moveTo>
                  <a:lnTo>
                    <a:pt x="1" y="1"/>
                  </a:lnTo>
                  <a:lnTo>
                    <a:pt x="90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6" name="Google Shape;216;p21"/>
          <p:cNvGrpSpPr/>
          <p:nvPr/>
        </p:nvGrpSpPr>
        <p:grpSpPr>
          <a:xfrm>
            <a:off x="7544159" y="2346406"/>
            <a:ext cx="1925085" cy="3534124"/>
            <a:chOff x="5445341" y="1834117"/>
            <a:chExt cx="1443814" cy="2650593"/>
          </a:xfrm>
        </p:grpSpPr>
        <p:sp>
          <p:nvSpPr>
            <p:cNvPr id="217" name="Google Shape;217;p21"/>
            <p:cNvSpPr/>
            <p:nvPr/>
          </p:nvSpPr>
          <p:spPr>
            <a:xfrm>
              <a:off x="6029076" y="4224562"/>
              <a:ext cx="279866" cy="260148"/>
            </a:xfrm>
            <a:custGeom>
              <a:avLst/>
              <a:gdLst/>
              <a:ahLst/>
              <a:cxnLst/>
              <a:rect l="l" t="t" r="r" b="b"/>
              <a:pathLst>
                <a:path w="10475" h="9737" extrusionOk="0">
                  <a:moveTo>
                    <a:pt x="5219" y="1"/>
                  </a:moveTo>
                  <a:cubicBezTo>
                    <a:pt x="2889" y="1"/>
                    <a:pt x="824" y="1697"/>
                    <a:pt x="434" y="4068"/>
                  </a:cubicBezTo>
                  <a:cubicBezTo>
                    <a:pt x="0" y="6736"/>
                    <a:pt x="1802" y="9238"/>
                    <a:pt x="4437" y="9672"/>
                  </a:cubicBezTo>
                  <a:cubicBezTo>
                    <a:pt x="4704" y="9715"/>
                    <a:pt x="4969" y="9736"/>
                    <a:pt x="5231" y="9736"/>
                  </a:cubicBezTo>
                  <a:cubicBezTo>
                    <a:pt x="7586" y="9736"/>
                    <a:pt x="9651" y="8037"/>
                    <a:pt x="10041" y="5636"/>
                  </a:cubicBezTo>
                  <a:cubicBezTo>
                    <a:pt x="10475" y="3000"/>
                    <a:pt x="8673" y="499"/>
                    <a:pt x="6005" y="65"/>
                  </a:cubicBezTo>
                  <a:cubicBezTo>
                    <a:pt x="5741" y="22"/>
                    <a:pt x="5478" y="1"/>
                    <a:pt x="5219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6082535" y="4269953"/>
              <a:ext cx="170271" cy="170244"/>
            </a:xfrm>
            <a:custGeom>
              <a:avLst/>
              <a:gdLst/>
              <a:ahLst/>
              <a:cxnLst/>
              <a:rect l="l" t="t" r="r" b="b"/>
              <a:pathLst>
                <a:path w="6373" h="6372" extrusionOk="0">
                  <a:moveTo>
                    <a:pt x="6372" y="3169"/>
                  </a:moveTo>
                  <a:cubicBezTo>
                    <a:pt x="6372" y="4937"/>
                    <a:pt x="4938" y="6372"/>
                    <a:pt x="3170" y="6372"/>
                  </a:cubicBezTo>
                  <a:cubicBezTo>
                    <a:pt x="1435" y="6372"/>
                    <a:pt x="1" y="4937"/>
                    <a:pt x="1" y="3169"/>
                  </a:cubicBezTo>
                  <a:cubicBezTo>
                    <a:pt x="1" y="1435"/>
                    <a:pt x="1435" y="0"/>
                    <a:pt x="3170" y="0"/>
                  </a:cubicBezTo>
                  <a:cubicBezTo>
                    <a:pt x="4938" y="0"/>
                    <a:pt x="6372" y="1435"/>
                    <a:pt x="6372" y="31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5445341" y="1834117"/>
              <a:ext cx="1443814" cy="2004567"/>
            </a:xfrm>
            <a:custGeom>
              <a:avLst/>
              <a:gdLst/>
              <a:ahLst/>
              <a:cxnLst/>
              <a:rect l="l" t="t" r="r" b="b"/>
              <a:pathLst>
                <a:path w="54040" h="69084" extrusionOk="0">
                  <a:moveTo>
                    <a:pt x="3036" y="0"/>
                  </a:moveTo>
                  <a:cubicBezTo>
                    <a:pt x="1368" y="0"/>
                    <a:pt x="1" y="1335"/>
                    <a:pt x="1" y="3003"/>
                  </a:cubicBezTo>
                  <a:lnTo>
                    <a:pt x="1" y="66048"/>
                  </a:lnTo>
                  <a:cubicBezTo>
                    <a:pt x="1" y="66148"/>
                    <a:pt x="1" y="66281"/>
                    <a:pt x="34" y="66381"/>
                  </a:cubicBezTo>
                  <a:cubicBezTo>
                    <a:pt x="67" y="66681"/>
                    <a:pt x="134" y="66948"/>
                    <a:pt x="234" y="67182"/>
                  </a:cubicBezTo>
                  <a:cubicBezTo>
                    <a:pt x="701" y="68283"/>
                    <a:pt x="1768" y="69083"/>
                    <a:pt x="3036" y="69083"/>
                  </a:cubicBezTo>
                  <a:lnTo>
                    <a:pt x="51037" y="69083"/>
                  </a:lnTo>
                  <a:cubicBezTo>
                    <a:pt x="52705" y="69083"/>
                    <a:pt x="54039" y="67716"/>
                    <a:pt x="54039" y="66048"/>
                  </a:cubicBezTo>
                  <a:lnTo>
                    <a:pt x="54039" y="3003"/>
                  </a:lnTo>
                  <a:cubicBezTo>
                    <a:pt x="54039" y="1335"/>
                    <a:pt x="52705" y="0"/>
                    <a:pt x="51037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5445341" y="3703278"/>
              <a:ext cx="1443814" cy="135259"/>
            </a:xfrm>
            <a:custGeom>
              <a:avLst/>
              <a:gdLst/>
              <a:ahLst/>
              <a:cxnLst/>
              <a:rect l="l" t="t" r="r" b="b"/>
              <a:pathLst>
                <a:path w="54040" h="4438" extrusionOk="0">
                  <a:moveTo>
                    <a:pt x="1" y="1"/>
                  </a:moveTo>
                  <a:lnTo>
                    <a:pt x="1" y="1402"/>
                  </a:lnTo>
                  <a:cubicBezTo>
                    <a:pt x="1" y="1502"/>
                    <a:pt x="1" y="1635"/>
                    <a:pt x="34" y="1735"/>
                  </a:cubicBezTo>
                  <a:cubicBezTo>
                    <a:pt x="67" y="2035"/>
                    <a:pt x="134" y="2302"/>
                    <a:pt x="234" y="2569"/>
                  </a:cubicBezTo>
                  <a:cubicBezTo>
                    <a:pt x="701" y="3637"/>
                    <a:pt x="1768" y="4437"/>
                    <a:pt x="3036" y="4437"/>
                  </a:cubicBezTo>
                  <a:lnTo>
                    <a:pt x="51037" y="4437"/>
                  </a:lnTo>
                  <a:cubicBezTo>
                    <a:pt x="52705" y="4437"/>
                    <a:pt x="54039" y="3070"/>
                    <a:pt x="54039" y="1402"/>
                  </a:cubicBezTo>
                  <a:lnTo>
                    <a:pt x="54039" y="1"/>
                  </a:lnTo>
                  <a:cubicBezTo>
                    <a:pt x="54039" y="1669"/>
                    <a:pt x="52705" y="3036"/>
                    <a:pt x="51037" y="3036"/>
                  </a:cubicBezTo>
                  <a:lnTo>
                    <a:pt x="3036" y="3036"/>
                  </a:lnTo>
                  <a:cubicBezTo>
                    <a:pt x="1768" y="3036"/>
                    <a:pt x="701" y="2269"/>
                    <a:pt x="234" y="1168"/>
                  </a:cubicBezTo>
                  <a:cubicBezTo>
                    <a:pt x="134" y="901"/>
                    <a:pt x="67" y="634"/>
                    <a:pt x="34" y="368"/>
                  </a:cubicBezTo>
                  <a:cubicBezTo>
                    <a:pt x="34" y="234"/>
                    <a:pt x="1" y="134"/>
                    <a:pt x="1" y="1"/>
                  </a:cubicBezTo>
                  <a:close/>
                </a:path>
              </a:pathLst>
            </a:custGeom>
            <a:solidFill>
              <a:srgbClr val="E096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5523754" y="3838497"/>
              <a:ext cx="1286955" cy="117948"/>
            </a:xfrm>
            <a:custGeom>
              <a:avLst/>
              <a:gdLst/>
              <a:ahLst/>
              <a:cxnLst/>
              <a:rect l="l" t="t" r="r" b="b"/>
              <a:pathLst>
                <a:path w="48169" h="3870" extrusionOk="0">
                  <a:moveTo>
                    <a:pt x="44266" y="3870"/>
                  </a:moveTo>
                  <a:lnTo>
                    <a:pt x="3904" y="3870"/>
                  </a:lnTo>
                  <a:cubicBezTo>
                    <a:pt x="1769" y="3870"/>
                    <a:pt x="1" y="2135"/>
                    <a:pt x="1" y="0"/>
                  </a:cubicBezTo>
                  <a:lnTo>
                    <a:pt x="1" y="0"/>
                  </a:lnTo>
                  <a:lnTo>
                    <a:pt x="48169" y="0"/>
                  </a:lnTo>
                  <a:lnTo>
                    <a:pt x="48169" y="0"/>
                  </a:lnTo>
                  <a:cubicBezTo>
                    <a:pt x="48169" y="2135"/>
                    <a:pt x="46434" y="3870"/>
                    <a:pt x="44266" y="38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6046008" y="3951797"/>
              <a:ext cx="242435" cy="266404"/>
            </a:xfrm>
            <a:custGeom>
              <a:avLst/>
              <a:gdLst/>
              <a:ahLst/>
              <a:cxnLst/>
              <a:rect l="l" t="t" r="r" b="b"/>
              <a:pathLst>
                <a:path w="9074" h="8741" extrusionOk="0">
                  <a:moveTo>
                    <a:pt x="4537" y="8740"/>
                  </a:moveTo>
                  <a:lnTo>
                    <a:pt x="0" y="1"/>
                  </a:lnTo>
                  <a:lnTo>
                    <a:pt x="9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27" name="Google Shape;227;p21"/>
          <p:cNvGrpSpPr/>
          <p:nvPr/>
        </p:nvGrpSpPr>
        <p:grpSpPr>
          <a:xfrm>
            <a:off x="9941727" y="2345631"/>
            <a:ext cx="1925049" cy="3473637"/>
            <a:chOff x="7041463" y="1878734"/>
            <a:chExt cx="1443787" cy="2605228"/>
          </a:xfrm>
        </p:grpSpPr>
        <p:sp>
          <p:nvSpPr>
            <p:cNvPr id="228" name="Google Shape;228;p21"/>
            <p:cNvSpPr/>
            <p:nvPr/>
          </p:nvSpPr>
          <p:spPr>
            <a:xfrm>
              <a:off x="7041463" y="1878734"/>
              <a:ext cx="1443787" cy="1959950"/>
            </a:xfrm>
            <a:custGeom>
              <a:avLst/>
              <a:gdLst/>
              <a:ahLst/>
              <a:cxnLst/>
              <a:rect l="l" t="t" r="r" b="b"/>
              <a:pathLst>
                <a:path w="54039" h="69084" extrusionOk="0">
                  <a:moveTo>
                    <a:pt x="3002" y="0"/>
                  </a:moveTo>
                  <a:cubicBezTo>
                    <a:pt x="1335" y="0"/>
                    <a:pt x="0" y="1335"/>
                    <a:pt x="0" y="3003"/>
                  </a:cubicBezTo>
                  <a:lnTo>
                    <a:pt x="0" y="66048"/>
                  </a:lnTo>
                  <a:cubicBezTo>
                    <a:pt x="0" y="66148"/>
                    <a:pt x="0" y="66281"/>
                    <a:pt x="0" y="66381"/>
                  </a:cubicBezTo>
                  <a:cubicBezTo>
                    <a:pt x="34" y="66681"/>
                    <a:pt x="100" y="66948"/>
                    <a:pt x="200" y="67182"/>
                  </a:cubicBezTo>
                  <a:cubicBezTo>
                    <a:pt x="667" y="68283"/>
                    <a:pt x="1735" y="69083"/>
                    <a:pt x="3002" y="69083"/>
                  </a:cubicBezTo>
                  <a:lnTo>
                    <a:pt x="51003" y="69083"/>
                  </a:lnTo>
                  <a:cubicBezTo>
                    <a:pt x="52671" y="69083"/>
                    <a:pt x="54039" y="67716"/>
                    <a:pt x="54039" y="66048"/>
                  </a:cubicBezTo>
                  <a:lnTo>
                    <a:pt x="54039" y="3003"/>
                  </a:lnTo>
                  <a:cubicBezTo>
                    <a:pt x="54039" y="1335"/>
                    <a:pt x="52671" y="0"/>
                    <a:pt x="51003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7041463" y="3703278"/>
              <a:ext cx="1443787" cy="135259"/>
            </a:xfrm>
            <a:custGeom>
              <a:avLst/>
              <a:gdLst/>
              <a:ahLst/>
              <a:cxnLst/>
              <a:rect l="l" t="t" r="r" b="b"/>
              <a:pathLst>
                <a:path w="54039" h="4438" extrusionOk="0">
                  <a:moveTo>
                    <a:pt x="54039" y="1"/>
                  </a:moveTo>
                  <a:cubicBezTo>
                    <a:pt x="54039" y="1669"/>
                    <a:pt x="52671" y="3036"/>
                    <a:pt x="51003" y="3036"/>
                  </a:cubicBezTo>
                  <a:lnTo>
                    <a:pt x="3002" y="3036"/>
                  </a:lnTo>
                  <a:cubicBezTo>
                    <a:pt x="1735" y="3036"/>
                    <a:pt x="667" y="2269"/>
                    <a:pt x="200" y="1168"/>
                  </a:cubicBezTo>
                  <a:cubicBezTo>
                    <a:pt x="100" y="901"/>
                    <a:pt x="34" y="634"/>
                    <a:pt x="0" y="368"/>
                  </a:cubicBezTo>
                  <a:lnTo>
                    <a:pt x="0" y="1402"/>
                  </a:lnTo>
                  <a:cubicBezTo>
                    <a:pt x="0" y="1502"/>
                    <a:pt x="0" y="1635"/>
                    <a:pt x="0" y="1735"/>
                  </a:cubicBezTo>
                  <a:cubicBezTo>
                    <a:pt x="34" y="2035"/>
                    <a:pt x="100" y="2302"/>
                    <a:pt x="200" y="2569"/>
                  </a:cubicBezTo>
                  <a:cubicBezTo>
                    <a:pt x="667" y="3637"/>
                    <a:pt x="1735" y="4437"/>
                    <a:pt x="3002" y="4437"/>
                  </a:cubicBezTo>
                  <a:lnTo>
                    <a:pt x="51003" y="4437"/>
                  </a:lnTo>
                  <a:cubicBezTo>
                    <a:pt x="52671" y="4437"/>
                    <a:pt x="54039" y="3070"/>
                    <a:pt x="54039" y="1402"/>
                  </a:cubicBezTo>
                  <a:lnTo>
                    <a:pt x="54039" y="1"/>
                  </a:lnTo>
                  <a:close/>
                </a:path>
              </a:pathLst>
            </a:custGeom>
            <a:solidFill>
              <a:srgbClr val="DAB2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7119876" y="3838497"/>
              <a:ext cx="1286047" cy="117948"/>
            </a:xfrm>
            <a:custGeom>
              <a:avLst/>
              <a:gdLst/>
              <a:ahLst/>
              <a:cxnLst/>
              <a:rect l="l" t="t" r="r" b="b"/>
              <a:pathLst>
                <a:path w="48135" h="3870" extrusionOk="0">
                  <a:moveTo>
                    <a:pt x="44266" y="3870"/>
                  </a:moveTo>
                  <a:lnTo>
                    <a:pt x="3903" y="3870"/>
                  </a:lnTo>
                  <a:cubicBezTo>
                    <a:pt x="1735" y="3870"/>
                    <a:pt x="1" y="2135"/>
                    <a:pt x="1" y="0"/>
                  </a:cubicBezTo>
                  <a:lnTo>
                    <a:pt x="1" y="0"/>
                  </a:lnTo>
                  <a:lnTo>
                    <a:pt x="48135" y="0"/>
                  </a:lnTo>
                  <a:lnTo>
                    <a:pt x="48135" y="0"/>
                  </a:lnTo>
                  <a:cubicBezTo>
                    <a:pt x="48135" y="2135"/>
                    <a:pt x="46400" y="3870"/>
                    <a:pt x="44266" y="38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7619854" y="4223814"/>
              <a:ext cx="286091" cy="260148"/>
            </a:xfrm>
            <a:custGeom>
              <a:avLst/>
              <a:gdLst/>
              <a:ahLst/>
              <a:cxnLst/>
              <a:rect l="l" t="t" r="r" b="b"/>
              <a:pathLst>
                <a:path w="10708" h="9737" extrusionOk="0">
                  <a:moveTo>
                    <a:pt x="5357" y="0"/>
                  </a:moveTo>
                  <a:cubicBezTo>
                    <a:pt x="3138" y="0"/>
                    <a:pt x="1144" y="1496"/>
                    <a:pt x="600" y="3729"/>
                  </a:cubicBezTo>
                  <a:cubicBezTo>
                    <a:pt x="0" y="6364"/>
                    <a:pt x="1601" y="8966"/>
                    <a:pt x="4203" y="9600"/>
                  </a:cubicBezTo>
                  <a:cubicBezTo>
                    <a:pt x="4587" y="9692"/>
                    <a:pt x="4971" y="9736"/>
                    <a:pt x="5348" y="9736"/>
                  </a:cubicBezTo>
                  <a:cubicBezTo>
                    <a:pt x="7555" y="9736"/>
                    <a:pt x="9533" y="8220"/>
                    <a:pt x="10074" y="5997"/>
                  </a:cubicBezTo>
                  <a:cubicBezTo>
                    <a:pt x="10708" y="3362"/>
                    <a:pt x="9073" y="760"/>
                    <a:pt x="6471" y="126"/>
                  </a:cubicBezTo>
                  <a:cubicBezTo>
                    <a:pt x="6097" y="41"/>
                    <a:pt x="5724" y="0"/>
                    <a:pt x="5357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7677775" y="4269953"/>
              <a:ext cx="170244" cy="170244"/>
            </a:xfrm>
            <a:custGeom>
              <a:avLst/>
              <a:gdLst/>
              <a:ahLst/>
              <a:cxnLst/>
              <a:rect l="l" t="t" r="r" b="b"/>
              <a:pathLst>
                <a:path w="6372" h="6372" extrusionOk="0">
                  <a:moveTo>
                    <a:pt x="6371" y="3169"/>
                  </a:moveTo>
                  <a:cubicBezTo>
                    <a:pt x="6371" y="4937"/>
                    <a:pt x="4937" y="6372"/>
                    <a:pt x="3203" y="6372"/>
                  </a:cubicBezTo>
                  <a:cubicBezTo>
                    <a:pt x="1435" y="6372"/>
                    <a:pt x="0" y="4937"/>
                    <a:pt x="0" y="3169"/>
                  </a:cubicBezTo>
                  <a:cubicBezTo>
                    <a:pt x="0" y="1435"/>
                    <a:pt x="1435" y="0"/>
                    <a:pt x="3203" y="0"/>
                  </a:cubicBezTo>
                  <a:cubicBezTo>
                    <a:pt x="4937" y="0"/>
                    <a:pt x="6371" y="1435"/>
                    <a:pt x="6371" y="31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7641221" y="3951797"/>
              <a:ext cx="243316" cy="266404"/>
            </a:xfrm>
            <a:custGeom>
              <a:avLst/>
              <a:gdLst/>
              <a:ahLst/>
              <a:cxnLst/>
              <a:rect l="l" t="t" r="r" b="b"/>
              <a:pathLst>
                <a:path w="9107" h="8741" extrusionOk="0">
                  <a:moveTo>
                    <a:pt x="4571" y="8740"/>
                  </a:moveTo>
                  <a:lnTo>
                    <a:pt x="1" y="1"/>
                  </a:lnTo>
                  <a:lnTo>
                    <a:pt x="91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43" name="Google Shape;243;p21"/>
          <p:cNvSpPr txBox="1"/>
          <p:nvPr/>
        </p:nvSpPr>
        <p:spPr>
          <a:xfrm>
            <a:off x="324820" y="3266479"/>
            <a:ext cx="1925084" cy="10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5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ea typeface="Roboto"/>
                <a:cs typeface="Times New Roman" panose="02020603050405020304" charset="0"/>
                <a:sym typeface="Roboto"/>
              </a:rPr>
              <a:t>B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charset="0"/>
                <a:ea typeface="Roboto"/>
                <a:cs typeface="Times New Roman" panose="02020603050405020304" charset="0"/>
                <a:sym typeface="Roboto"/>
              </a:rPr>
              <a:t>ối cảnh</a:t>
            </a:r>
            <a:endParaRPr sz="2800" dirty="0">
              <a:solidFill>
                <a:srgbClr val="000000"/>
              </a:solidFill>
              <a:latin typeface="Times New Roman" panose="02020603050405020304" charset="0"/>
              <a:ea typeface="Roboto"/>
              <a:cs typeface="Times New Roman" panose="02020603050405020304" charset="0"/>
              <a:sym typeface="Roboto"/>
            </a:endParaRPr>
          </a:p>
        </p:txBody>
      </p:sp>
      <p:sp>
        <p:nvSpPr>
          <p:cNvPr id="244" name="Google Shape;244;p21"/>
          <p:cNvSpPr txBox="1"/>
          <p:nvPr/>
        </p:nvSpPr>
        <p:spPr>
          <a:xfrm>
            <a:off x="5249656" y="3290898"/>
            <a:ext cx="1706000" cy="10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5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ea typeface="Roboto"/>
                <a:cs typeface="Times New Roman" panose="02020603050405020304" charset="0"/>
                <a:sym typeface="Roboto"/>
              </a:rPr>
              <a:t>N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charset="0"/>
                <a:ea typeface="Roboto"/>
                <a:cs typeface="Times New Roman" panose="02020603050405020304" charset="0"/>
                <a:sym typeface="Roboto"/>
              </a:rPr>
              <a:t>hân vật</a:t>
            </a:r>
            <a:endParaRPr sz="2800" dirty="0">
              <a:solidFill>
                <a:srgbClr val="000000"/>
              </a:solidFill>
              <a:latin typeface="Times New Roman" panose="02020603050405020304" charset="0"/>
              <a:ea typeface="Roboto"/>
              <a:cs typeface="Times New Roman" panose="02020603050405020304" charset="0"/>
              <a:sym typeface="Roboto"/>
            </a:endParaRPr>
          </a:p>
        </p:txBody>
      </p:sp>
      <p:sp>
        <p:nvSpPr>
          <p:cNvPr id="245" name="Google Shape;245;p21"/>
          <p:cNvSpPr txBox="1"/>
          <p:nvPr/>
        </p:nvSpPr>
        <p:spPr>
          <a:xfrm>
            <a:off x="2661329" y="3277373"/>
            <a:ext cx="2006972" cy="10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5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ea typeface="Roboto"/>
                <a:cs typeface="Times New Roman" panose="02020603050405020304" charset="0"/>
                <a:sym typeface="Roboto"/>
              </a:rPr>
              <a:t>C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charset="0"/>
                <a:ea typeface="Roboto"/>
                <a:cs typeface="Times New Roman" panose="02020603050405020304" charset="0"/>
                <a:sym typeface="Roboto"/>
              </a:rPr>
              <a:t>ốt truyện</a:t>
            </a:r>
            <a:endParaRPr sz="2800" dirty="0">
              <a:solidFill>
                <a:srgbClr val="000000"/>
              </a:solidFill>
              <a:latin typeface="Times New Roman" panose="02020603050405020304" charset="0"/>
              <a:ea typeface="Roboto"/>
              <a:cs typeface="Times New Roman" panose="02020603050405020304" charset="0"/>
              <a:sym typeface="Roboto"/>
            </a:endParaRPr>
          </a:p>
        </p:txBody>
      </p:sp>
      <p:sp>
        <p:nvSpPr>
          <p:cNvPr id="246" name="Google Shape;246;p21"/>
          <p:cNvSpPr txBox="1"/>
          <p:nvPr/>
        </p:nvSpPr>
        <p:spPr>
          <a:xfrm>
            <a:off x="7648919" y="3290898"/>
            <a:ext cx="1706000" cy="10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5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ea typeface="Roboto"/>
                <a:cs typeface="Times New Roman" panose="02020603050405020304" charset="0"/>
                <a:sym typeface="Roboto"/>
              </a:rPr>
              <a:t>B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charset="0"/>
                <a:ea typeface="Roboto"/>
                <a:cs typeface="Times New Roman" panose="02020603050405020304" charset="0"/>
                <a:sym typeface="Roboto"/>
              </a:rPr>
              <a:t>ài học</a:t>
            </a:r>
            <a:endParaRPr sz="2800" dirty="0">
              <a:solidFill>
                <a:srgbClr val="000000"/>
              </a:solidFill>
              <a:latin typeface="Times New Roman" panose="02020603050405020304" charset="0"/>
              <a:ea typeface="Roboto"/>
              <a:cs typeface="Times New Roman" panose="02020603050405020304" charset="0"/>
              <a:sym typeface="Roboto"/>
            </a:endParaRPr>
          </a:p>
        </p:txBody>
      </p:sp>
      <p:sp>
        <p:nvSpPr>
          <p:cNvPr id="247" name="Google Shape;247;p21"/>
          <p:cNvSpPr txBox="1"/>
          <p:nvPr/>
        </p:nvSpPr>
        <p:spPr>
          <a:xfrm>
            <a:off x="10040178" y="3110141"/>
            <a:ext cx="1706000" cy="10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5"/>
              </a:spcAft>
            </a:pPr>
            <a:r>
              <a:rPr lang="en-GB" sz="2800" dirty="0">
                <a:solidFill>
                  <a:srgbClr val="000000"/>
                </a:solidFill>
                <a:latin typeface="Times New Roman" panose="02020603050405020304" charset="0"/>
                <a:ea typeface="Roboto"/>
                <a:cs typeface="Times New Roman" panose="02020603050405020304" charset="0"/>
                <a:sym typeface="Roboto"/>
              </a:rPr>
              <a:t>Liên hệ bản thân</a:t>
            </a:r>
            <a:endParaRPr sz="2800" dirty="0">
              <a:solidFill>
                <a:srgbClr val="000000"/>
              </a:solidFill>
              <a:latin typeface="Times New Roman" panose="02020603050405020304" charset="0"/>
              <a:ea typeface="Roboto"/>
              <a:cs typeface="Times New Roman" panose="02020603050405020304" charset="0"/>
              <a:sym typeface="Robot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3833" y="542749"/>
            <a:ext cx="1008433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Times New Roman" panose="02020603050405020304" charset="0"/>
                <a:ea typeface="迷你简卡通" panose="03000509000000000000" pitchFamily="65" charset="-122"/>
                <a:cs typeface="Times New Roman" panose="02020603050405020304" charset="0"/>
              </a:rPr>
              <a:t>Cách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charset="0"/>
                <a:ea typeface="迷你简卡通" panose="03000509000000000000" pitchFamily="65" charset="-122"/>
                <a:cs typeface="Times New Roman" panose="02020603050405020304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charset="0"/>
                <a:ea typeface="迷你简卡通" panose="03000509000000000000" pitchFamily="65" charset="-122"/>
                <a:cs typeface="Times New Roman" panose="02020603050405020304" charset="0"/>
              </a:rPr>
              <a:t>đọc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charset="0"/>
                <a:ea typeface="迷你简卡通" panose="03000509000000000000" pitchFamily="65" charset="-122"/>
                <a:cs typeface="Times New Roman" panose="02020603050405020304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charset="0"/>
                <a:ea typeface="迷你简卡通" panose="03000509000000000000" pitchFamily="65" charset="-122"/>
                <a:cs typeface="Times New Roman" panose="02020603050405020304" charset="0"/>
              </a:rPr>
              <a:t>hiểu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charset="0"/>
                <a:ea typeface="迷你简卡通" panose="03000509000000000000" pitchFamily="65" charset="-122"/>
                <a:cs typeface="Times New Roman" panose="02020603050405020304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charset="0"/>
                <a:ea typeface="迷你简卡通" panose="03000509000000000000" pitchFamily="65" charset="-122"/>
                <a:cs typeface="Times New Roman" panose="02020603050405020304" charset="0"/>
              </a:rPr>
              <a:t>truyện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charset="0"/>
                <a:ea typeface="迷你简卡通" panose="03000509000000000000" pitchFamily="65" charset="-122"/>
                <a:cs typeface="Times New Roman" panose="02020603050405020304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charset="0"/>
                <a:ea typeface="迷你简卡通" panose="03000509000000000000" pitchFamily="65" charset="-122"/>
                <a:cs typeface="Times New Roman" panose="02020603050405020304" charset="0"/>
              </a:rPr>
              <a:t>ngụ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charset="0"/>
                <a:ea typeface="迷你简卡通" panose="03000509000000000000" pitchFamily="65" charset="-122"/>
                <a:cs typeface="Times New Roman" panose="02020603050405020304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charset="0"/>
                <a:ea typeface="迷你简卡通" panose="03000509000000000000" pitchFamily="65" charset="-122"/>
                <a:cs typeface="Times New Roman" panose="02020603050405020304" charset="0"/>
              </a:rPr>
              <a:t>ngôn</a:t>
            </a:r>
            <a:endParaRPr lang="en-US" sz="6000" dirty="0">
              <a:solidFill>
                <a:srgbClr val="0070C0"/>
              </a:solidFill>
              <a:latin typeface="Times New Roman" panose="02020603050405020304" charset="0"/>
              <a:ea typeface="迷你简卡通" panose="03000509000000000000" pitchFamily="65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ldLvl="0" animBg="1"/>
      <p:bldP spid="243" grpId="0"/>
      <p:bldP spid="244" grpId="0"/>
      <p:bldP spid="245" grpId="0"/>
      <p:bldP spid="246" grpId="0"/>
      <p:bldP spid="247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79141" y="402926"/>
            <a:ext cx="3512693" cy="6001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indent="444500" algn="ctr">
              <a:lnSpc>
                <a:spcPct val="150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200" b="1">
                <a:solidFill>
                  <a:srgbClr val="0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PHIẾU HỌC TẬP </a:t>
            </a:r>
            <a:r>
              <a:rPr lang="en-US" sz="2200" b="1">
                <a:solidFill>
                  <a:srgbClr val="0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SỐ </a:t>
            </a:r>
            <a:r>
              <a:rPr lang="en-US" sz="2200" b="1" smtClean="0">
                <a:solidFill>
                  <a:srgbClr val="0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2</a:t>
            </a:r>
            <a:endParaRPr lang="en-US" sz="2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5389" y="1100743"/>
            <a:ext cx="7451527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b="1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BỐI CẢNH VÀ CỐT TRUYỆN “ĐẼO CÀY GIỮA ĐƯỜNG</a:t>
            </a:r>
            <a:endParaRPr lang="en-US" sz="2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529" y="1678292"/>
            <a:ext cx="11031070" cy="5098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200" b="1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Câu 1: Nêu và nhận xét về bối cảnh của truyện “Đẽo cày giữa đường”</a:t>
            </a:r>
            <a:endParaRPr lang="en-US" sz="22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algn="just">
              <a:spcAft>
                <a:spcPts val="1000"/>
              </a:spcAft>
            </a:pPr>
            <a:r>
              <a:rPr lang="en-US" sz="220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- Thời </a:t>
            </a:r>
            <a:r>
              <a:rPr lang="en-US" sz="220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gian</a:t>
            </a:r>
            <a:r>
              <a:rPr lang="en-US" sz="2200" smtClean="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:…………………………………………………………................................................</a:t>
            </a:r>
            <a:endParaRPr lang="en-US" sz="2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algn="just">
              <a:spcAft>
                <a:spcPts val="1000"/>
              </a:spcAft>
            </a:pPr>
            <a:r>
              <a:rPr lang="en-US" sz="220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- Không </a:t>
            </a:r>
            <a:r>
              <a:rPr lang="en-US" sz="220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gian</a:t>
            </a:r>
            <a:r>
              <a:rPr lang="en-US" sz="2200" smtClean="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:………………………………………………………................................................</a:t>
            </a:r>
            <a:endParaRPr lang="en-US" sz="2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algn="just">
              <a:spcAft>
                <a:spcPts val="1000"/>
              </a:spcAft>
            </a:pPr>
            <a:r>
              <a:rPr lang="en-US" sz="220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-&gt; Nhận </a:t>
            </a:r>
            <a:r>
              <a:rPr lang="en-US" sz="220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xét</a:t>
            </a:r>
            <a:r>
              <a:rPr lang="en-US" sz="2200" smtClean="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:…………………………………………………………..............................................</a:t>
            </a:r>
            <a:endParaRPr lang="en-US" sz="2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algn="just">
              <a:spcAft>
                <a:spcPts val="1000"/>
              </a:spcAft>
            </a:pPr>
            <a:r>
              <a:rPr lang="en-US" sz="2200" smtClean="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….…………………………………………………………………….............................................</a:t>
            </a:r>
            <a:endParaRPr lang="en-US" sz="2200" smtClean="0"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algn="just">
              <a:spcAft>
                <a:spcPts val="1000"/>
              </a:spcAft>
            </a:pPr>
            <a:r>
              <a:rPr lang="en-US" sz="2200" b="1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Câu 2: Nêu và nhận xét về cốt truyện của truyện “Đẽo cày giữa đường”</a:t>
            </a:r>
            <a:endParaRPr lang="en-US" sz="22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algn="just">
              <a:spcAft>
                <a:spcPts val="1000"/>
              </a:spcAft>
            </a:pPr>
            <a:r>
              <a:rPr lang="en-US" sz="220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- Sự việc </a:t>
            </a:r>
            <a:r>
              <a:rPr lang="en-US" sz="220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1</a:t>
            </a:r>
            <a:r>
              <a:rPr lang="en-US" sz="2200" smtClean="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:…………………………………………………………..............................................</a:t>
            </a:r>
            <a:endParaRPr lang="en-US" sz="2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algn="just">
              <a:spcAft>
                <a:spcPts val="1000"/>
              </a:spcAft>
            </a:pPr>
            <a:r>
              <a:rPr lang="en-US" sz="220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- Sự việc 2:…………………………………………………………................................................</a:t>
            </a:r>
            <a:endParaRPr lang="en-US" sz="2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algn="just">
              <a:spcAft>
                <a:spcPts val="1000"/>
              </a:spcAft>
            </a:pPr>
            <a:r>
              <a:rPr lang="en-US" sz="220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- Sự việc 3:…………………………………………………………................................................</a:t>
            </a:r>
            <a:endParaRPr lang="en-US" sz="2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algn="just">
              <a:spcAft>
                <a:spcPts val="1000"/>
              </a:spcAft>
            </a:pPr>
            <a:r>
              <a:rPr lang="en-US" sz="220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-&gt; Nhận xét:…………………………………………………………...............................................</a:t>
            </a:r>
            <a:endParaRPr lang="en-US" sz="2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algn="just">
              <a:spcAft>
                <a:spcPts val="1000"/>
              </a:spcAft>
            </a:pPr>
            <a:r>
              <a:rPr lang="en-US" sz="2200" smtClean="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….…………………………………………………………………….............................................</a:t>
            </a:r>
            <a:endParaRPr lang="en-US" sz="2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79141" y="402926"/>
            <a:ext cx="3512693" cy="6001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indent="444500" algn="ctr">
              <a:lnSpc>
                <a:spcPct val="150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200" b="1">
                <a:solidFill>
                  <a:srgbClr val="0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PHIẾU HỌC TẬP </a:t>
            </a:r>
            <a:r>
              <a:rPr lang="en-US" sz="2200" b="1">
                <a:solidFill>
                  <a:srgbClr val="0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SỐ </a:t>
            </a:r>
            <a:r>
              <a:rPr lang="en-US" sz="2200" b="1" smtClean="0">
                <a:solidFill>
                  <a:srgbClr val="0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2</a:t>
            </a:r>
            <a:endParaRPr lang="en-US" sz="2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5389" y="1003090"/>
            <a:ext cx="7451527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b="1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BỐI CẢNH VÀ CỐT TRUYỆN “ĐẼO CÀY GIỮA ĐƯỜNG</a:t>
            </a:r>
            <a:endParaRPr lang="en-US" sz="2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423" y="1460138"/>
            <a:ext cx="11031070" cy="51809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200" b="1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Câu 1: Nêu và nhận xét về bối cảnh của truyện “Đẽo cày giữa đường”</a:t>
            </a:r>
            <a:endParaRPr lang="en-US" sz="22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algn="just">
              <a:spcAft>
                <a:spcPts val="1000"/>
              </a:spcAft>
            </a:pPr>
            <a:r>
              <a:rPr lang="en-US" sz="2200" smtClean="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- Thời gian: </a:t>
            </a:r>
            <a:r>
              <a:rPr lang="vi-VN" sz="220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“xưa” </a:t>
            </a:r>
            <a:endParaRPr lang="en-US" sz="2200" smtClean="0"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algn="just">
              <a:spcAft>
                <a:spcPts val="1000"/>
              </a:spcAft>
            </a:pPr>
            <a:r>
              <a:rPr lang="en-US" sz="2200" smtClean="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- Không gian: </a:t>
            </a:r>
            <a:r>
              <a:rPr lang="vi-VN" sz="220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Cửa hàng “ngay bên vệ đường”: thuận tiện, nhiều người qua lại, xem và góp ý </a:t>
            </a:r>
            <a:endParaRPr lang="en-US" sz="2200" smtClean="0"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algn="just">
              <a:spcAft>
                <a:spcPts val="1000"/>
              </a:spcAft>
            </a:pPr>
            <a:r>
              <a:rPr lang="en-US" sz="2200" smtClean="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-&gt; </a:t>
            </a:r>
            <a:r>
              <a:rPr lang="en-US" sz="220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Nhận </a:t>
            </a:r>
            <a:r>
              <a:rPr lang="en-US" sz="220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xét: Không gian và thời gian có tính phiếm chỉ, không cụ thể nhằm tập trung truyền đạt bài học trong cuộc sống.</a:t>
            </a:r>
            <a:endParaRPr lang="en-US" sz="2200"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algn="just">
              <a:spcAft>
                <a:spcPts val="1000"/>
              </a:spcAft>
            </a:pPr>
            <a:r>
              <a:rPr lang="en-US" sz="2200" b="1" smtClean="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Câu </a:t>
            </a:r>
            <a:r>
              <a:rPr lang="en-US" sz="2200" b="1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2: Nêu và nhận xét về cốt truyện của truyện “Đẽo cày giữa đường”</a:t>
            </a:r>
            <a:endParaRPr lang="en-US" sz="22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algn="just">
              <a:spcAft>
                <a:spcPts val="1000"/>
              </a:spcAft>
            </a:pPr>
            <a:r>
              <a:rPr lang="en-US" sz="2200" smtClean="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- Sự </a:t>
            </a:r>
            <a:r>
              <a:rPr lang="en-US" sz="220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việc </a:t>
            </a:r>
            <a:r>
              <a:rPr lang="en-US" sz="220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1: Anh thợ mộc dốc hết vốn liếng mua gỗ làm nghề đẽo cày. </a:t>
            </a:r>
            <a:endParaRPr lang="en-US" sz="2200"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algn="just">
              <a:spcAft>
                <a:spcPts val="1000"/>
              </a:spcAft>
            </a:pPr>
            <a:r>
              <a:rPr lang="en-US" sz="2200" smtClean="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- Sự </a:t>
            </a:r>
            <a:r>
              <a:rPr lang="en-US" sz="220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việc </a:t>
            </a:r>
            <a:r>
              <a:rPr lang="en-US" sz="2200" smtClean="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2: </a:t>
            </a:r>
            <a:r>
              <a:rPr lang="vi-VN" sz="220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Người qua đường vào xem, góp ý gì anh ta cũng làm theo: đẽo to, đẽo nhỏ, đẽo cày cho voi cày.</a:t>
            </a:r>
            <a:endParaRPr lang="en-US" sz="2200" smtClean="0"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algn="just">
              <a:spcAft>
                <a:spcPts val="1000"/>
              </a:spcAft>
            </a:pPr>
            <a:r>
              <a:rPr lang="en-US" sz="2200" smtClean="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- Sự </a:t>
            </a:r>
            <a:r>
              <a:rPr lang="en-US" sz="220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việc </a:t>
            </a:r>
            <a:r>
              <a:rPr lang="en-US" sz="220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3: Ngày qua tháng lại, đã đẽo hết số gỗ thành cày mà chẳng có ai mua, vốn liếng đi đời nhà ma. </a:t>
            </a:r>
            <a:endParaRPr lang="en-US" sz="2200"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algn="just">
              <a:spcAft>
                <a:spcPts val="1000"/>
              </a:spcAft>
            </a:pPr>
            <a:r>
              <a:rPr lang="en-US" sz="2200" smtClean="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&gt; </a:t>
            </a:r>
            <a:r>
              <a:rPr lang="en-US" sz="220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Nhận </a:t>
            </a:r>
            <a:r>
              <a:rPr lang="en-US" sz="2200" smtClean="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xét: C</a:t>
            </a:r>
            <a:r>
              <a:rPr lang="vi-VN" sz="2200" smtClean="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ốt </a:t>
            </a:r>
            <a:r>
              <a:rPr lang="vi-VN" sz="2200"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truyện ít sự kiện, sự kiện đơn giản nhưng phù hợp để truyền đạt về bài học.</a:t>
            </a:r>
            <a:endParaRPr lang="en-US" sz="2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62066" y="402926"/>
            <a:ext cx="3512693" cy="6001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indent="444500" algn="ctr">
              <a:lnSpc>
                <a:spcPct val="150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200" b="1">
                <a:solidFill>
                  <a:srgbClr val="0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PHIẾU HỌC TẬP </a:t>
            </a:r>
            <a:r>
              <a:rPr lang="en-US" sz="2200" b="1">
                <a:solidFill>
                  <a:srgbClr val="0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SỐ </a:t>
            </a:r>
            <a:r>
              <a:rPr lang="en-US" sz="2200" b="1">
                <a:solidFill>
                  <a:srgbClr val="0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3</a:t>
            </a:r>
            <a:endParaRPr lang="en-US" sz="2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8810" y="1003090"/>
            <a:ext cx="31133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Times New Roman" panose="02020603050405020304" charset="0"/>
                <a:ea typeface="Calibri" panose="020F0502020204030204" pitchFamily="34" charset="0"/>
              </a:rPr>
              <a:t>Nhân vật người thợ mộc</a:t>
            </a:r>
            <a:endParaRPr lang="en-US" sz="22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48872" y="1769686"/>
          <a:ext cx="10139082" cy="43621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08150"/>
                <a:gridCol w="3107615"/>
                <a:gridCol w="3490827"/>
                <a:gridCol w="2332490"/>
              </a:tblGrid>
              <a:tr h="521110">
                <a:tc gridSpan="4">
                  <a:txBody>
                    <a:bodyPr/>
                    <a:lstStyle/>
                    <a:p>
                      <a:pPr marL="457200" indent="711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Hành động nghe góp ý</a:t>
                      </a:r>
                      <a:endParaRPr lang="en-US" sz="2200" b="1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6644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Lần</a:t>
                      </a:r>
                      <a:endParaRPr lang="en-US" sz="2200" b="1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Lời góp ý</a:t>
                      </a:r>
                      <a:endParaRPr lang="en-US" sz="2200" b="1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Suy nghĩ, hành động</a:t>
                      </a:r>
                      <a:endParaRPr lang="en-US" sz="2200" b="1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82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Nhận xét</a:t>
                      </a:r>
                      <a:endParaRPr lang="en-US" sz="2200" b="1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  <a:tr h="56644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800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  <a:tr h="56644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800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 vMerge="1">
                  <a:tcPr/>
                </a:tc>
              </a:tr>
              <a:tr h="56644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800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 vMerge="1">
                  <a:tcPr/>
                </a:tc>
              </a:tr>
              <a:tr h="521110"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Kết cục</a:t>
                      </a:r>
                      <a:endParaRPr lang="en-US" sz="2200" b="1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Nguyên nhân</a:t>
                      </a:r>
                      <a:endParaRPr lang="en-US" sz="2200" b="1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</a:tr>
              <a:tr h="1054160"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62065" y="318288"/>
            <a:ext cx="3512693" cy="6001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indent="444500" algn="ctr">
              <a:lnSpc>
                <a:spcPct val="150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200" b="1">
                <a:solidFill>
                  <a:srgbClr val="0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PHIẾU HỌC TẬP </a:t>
            </a:r>
            <a:r>
              <a:rPr lang="en-US" sz="2200" b="1">
                <a:solidFill>
                  <a:srgbClr val="0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SỐ </a:t>
            </a:r>
            <a:r>
              <a:rPr lang="en-US" sz="2200" b="1">
                <a:solidFill>
                  <a:srgbClr val="0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3</a:t>
            </a:r>
            <a:endParaRPr lang="en-US" sz="2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61734" y="913013"/>
            <a:ext cx="31133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Times New Roman" panose="02020603050405020304" charset="0"/>
                <a:ea typeface="Calibri" panose="020F0502020204030204" pitchFamily="34" charset="0"/>
              </a:rPr>
              <a:t>Nhân vật người thợ mộc</a:t>
            </a:r>
            <a:endParaRPr lang="en-US" sz="22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48869" y="1343900"/>
          <a:ext cx="10139082" cy="54026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08150"/>
                <a:gridCol w="3107615"/>
                <a:gridCol w="3490827"/>
                <a:gridCol w="2332490"/>
              </a:tblGrid>
              <a:tr h="521110">
                <a:tc gridSpan="4">
                  <a:txBody>
                    <a:bodyPr/>
                    <a:lstStyle/>
                    <a:p>
                      <a:pPr marL="457200" indent="711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Hành động nghe góp ý</a:t>
                      </a:r>
                      <a:endParaRPr lang="en-US" sz="2200" b="1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6644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Lần</a:t>
                      </a:r>
                      <a:endParaRPr lang="en-US" sz="2200" b="1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Lời góp ý</a:t>
                      </a:r>
                      <a:endParaRPr lang="en-US" sz="2200" b="1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Suy nghĩ, hành động</a:t>
                      </a:r>
                      <a:endParaRPr lang="en-US" sz="2200" b="1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82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Nhận xét</a:t>
                      </a:r>
                      <a:endParaRPr lang="en-US" sz="2200" b="1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  <a:tr h="56644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800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Đẽo</a:t>
                      </a:r>
                      <a:r>
                        <a:rPr lang="en-US" sz="2200" baseline="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cho cao, cho to mới dễ cày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r>
                        <a:rPr lang="en-US" sz="220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Cho là</a:t>
                      </a:r>
                      <a:r>
                        <a:rPr lang="en-US" sz="2200" baseline="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phải đẽo ngay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Người</a:t>
                      </a:r>
                      <a:r>
                        <a:rPr lang="en-US" sz="2200" baseline="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thợ mộc đã làm theo những lời khuyên ngay mà không suy nghĩ đắn đo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  <a:tr h="56644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800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r>
                        <a:rPr lang="en-US" sz="220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Đẽo</a:t>
                      </a:r>
                      <a:r>
                        <a:rPr lang="en-US" sz="2200" baseline="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nhỏ và thấp hơn mới dễ cày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r>
                        <a:rPr lang="en-US" sz="220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Cho là</a:t>
                      </a:r>
                      <a:r>
                        <a:rPr lang="en-US" sz="2200" baseline="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phải đẽo ngay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 vMerge="1">
                  <a:tcPr/>
                </a:tc>
              </a:tr>
              <a:tr h="56644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800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r>
                        <a:rPr lang="en-US" sz="220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Đẽo</a:t>
                      </a:r>
                      <a:r>
                        <a:rPr lang="en-US" sz="2200" baseline="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to gấp hai, gấp ba cho voi cày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r>
                        <a:rPr lang="en-US" sz="220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Đem</a:t>
                      </a:r>
                      <a:r>
                        <a:rPr lang="en-US" sz="2200" baseline="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hết gỗ ra đẽo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 vMerge="1">
                  <a:tcPr/>
                </a:tc>
              </a:tr>
              <a:tr h="521110"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Kết cục</a:t>
                      </a:r>
                      <a:endParaRPr lang="en-US" sz="2200" b="1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Nguyên nhân</a:t>
                      </a:r>
                      <a:endParaRPr lang="en-US" sz="2200" b="1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</a:tr>
              <a:tr h="1054160"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r>
                        <a:rPr lang="en-US" sz="220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-Ngày</a:t>
                      </a:r>
                      <a:r>
                        <a:rPr lang="en-US" sz="2200" baseline="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qua tháng lại, chẳng ai đên mua cày; gỗ đẽo hỏng hết; vốn liếng “đi đời nhà ma”.</a:t>
                      </a:r>
                      <a:endParaRPr lang="en-US" sz="2200" baseline="0" smtClean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aseline="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- Hiểu ra cả tin người là dại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r>
                        <a:rPr lang="en-US" sz="220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-Không</a:t>
                      </a:r>
                      <a:r>
                        <a:rPr lang="en-US" sz="2200" baseline="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có lập trường, chính kiến.</a:t>
                      </a:r>
                      <a:endParaRPr lang="en-US" sz="2200" baseline="0" smtClean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baseline="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- Không suy nghĩ thấu đáo, chọn lọc khi lắng nghe ý kiến của người khác.</a:t>
                      </a:r>
                      <a:endParaRPr lang="en-US" sz="22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ULTRA_SCORM_COURSE_ID" val="52C0D7F3-A7F6-44F4-AA99-0A881019B3B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2.23.04"/>
</p:tagLst>
</file>

<file path=ppt/theme/theme1.xml><?xml version="1.0" encoding="utf-8"?>
<a:theme xmlns:a="http://schemas.openxmlformats.org/drawingml/2006/main" name="Office Theme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 smtClean="0">
            <a:latin typeface="迷你简卡通" panose="03000509000000000000" pitchFamily="65" charset="-122"/>
            <a:ea typeface="迷你简卡通" panose="03000509000000000000" pitchFamily="65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4615</Words>
  <Application>WPS Presentation</Application>
  <PresentationFormat>Widescreen</PresentationFormat>
  <Paragraphs>265</Paragraphs>
  <Slides>16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SimSun</vt:lpstr>
      <vt:lpstr>Wingdings</vt:lpstr>
      <vt:lpstr>迷你简卡通</vt:lpstr>
      <vt:lpstr>Microsoft YaHei</vt:lpstr>
      <vt:lpstr>Times New Roman</vt:lpstr>
      <vt:lpstr>#9Slide03 AmpleSoft</vt:lpstr>
      <vt:lpstr>Roboto</vt:lpstr>
      <vt:lpstr>Calibri</vt:lpstr>
      <vt:lpstr>Wide Latin</vt:lpstr>
      <vt:lpstr>Arial Unicode MS</vt:lpstr>
      <vt:lpstr>Calibri Light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02.23.04</dc:title>
  <dc:creator>WIN7</dc:creator>
  <cp:lastModifiedBy>Ten Ho_Dem</cp:lastModifiedBy>
  <cp:revision>222</cp:revision>
  <dcterms:created xsi:type="dcterms:W3CDTF">2017-08-18T03:02:00Z</dcterms:created>
  <dcterms:modified xsi:type="dcterms:W3CDTF">2024-01-09T16:02:06Z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1033-12.2.0.13359</vt:lpwstr>
  </property>
  <property fmtid="{D5CDD505-2E9C-101B-9397-08002B2CF9AE}" pid="3" name="ICV">
    <vt:lpwstr>B7824A0095704DD4BBE60A35DC57E570_12</vt:lpwstr>
  </property>
</Properties>
</file>