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96" r:id="rId3"/>
    <p:sldId id="329" r:id="rId5"/>
    <p:sldId id="298" r:id="rId6"/>
    <p:sldId id="299" r:id="rId7"/>
    <p:sldId id="300" r:id="rId8"/>
    <p:sldId id="301" r:id="rId9"/>
    <p:sldId id="302" r:id="rId10"/>
    <p:sldId id="303" r:id="rId11"/>
    <p:sldId id="328" r:id="rId12"/>
    <p:sldId id="295" r:id="rId13"/>
    <p:sldId id="326" r:id="rId14"/>
    <p:sldId id="286" r:id="rId15"/>
    <p:sldId id="287" r:id="rId16"/>
    <p:sldId id="337" r:id="rId17"/>
    <p:sldId id="338" r:id="rId18"/>
    <p:sldId id="290" r:id="rId19"/>
    <p:sldId id="325" r:id="rId20"/>
    <p:sldId id="289" r:id="rId21"/>
    <p:sldId id="335" r:id="rId22"/>
    <p:sldId id="334" r:id="rId23"/>
    <p:sldId id="288" r:id="rId24"/>
    <p:sldId id="333" r:id="rId25"/>
    <p:sldId id="318" r:id="rId26"/>
    <p:sldId id="336" r:id="rId27"/>
    <p:sldId id="332" r:id="rId28"/>
    <p:sldId id="319" r:id="rId29"/>
  </p:sldIdLst>
  <p:sldSz cx="18288000" cy="10287000"/>
  <p:notesSz cx="9869170" cy="6735445"/>
  <p:embeddedFontLst>
    <p:embeddedFont>
      <p:font typeface="Calibri" panose="020F0502020204030204"/>
      <p:regular r:id="rId34"/>
      <p:bold r:id="rId35"/>
      <p:italic r:id="rId36"/>
      <p:boldItalic r:id="rId37"/>
    </p:embeddedFont>
    <p:embeddedFont>
      <p:font typeface="VNI-Times" pitchFamily="2" charset="0"/>
      <p:regular r:id="rId38"/>
      <p:bold r:id="rId39"/>
      <p:italic r:id="rId40"/>
    </p:embeddedFont>
    <p:embeddedFont>
      <p:font typeface="Roboto Condensed" panose="0200000000000000000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Algerian" panose="04020705040A02060702" pitchFamily="82" charset="0"/>
      <p:regular r:id="rId49"/>
    </p:embeddedFont>
    <p:embeddedFont>
      <p:font typeface="AGOldFace-Outline" panose="02020500000000000000" pitchFamily="18" charset="0"/>
      <p:regular r:id="rId50"/>
    </p:embeddedFont>
    <p:embeddedFont>
      <p:font typeface="Impact" panose="020B0806030902050204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1" autoAdjust="0"/>
    <p:restoredTop sz="94660"/>
  </p:normalViewPr>
  <p:slideViewPr>
    <p:cSldViewPr snapToGrid="0">
      <p:cViewPr>
        <p:scale>
          <a:sx n="66" d="100"/>
          <a:sy n="66" d="100"/>
        </p:scale>
        <p:origin x="-27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4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font" Target="fonts/font18.fntdata"/><Relationship Id="rId50" Type="http://schemas.openxmlformats.org/officeDocument/2006/relationships/font" Target="fonts/font17.fntdata"/><Relationship Id="rId5" Type="http://schemas.openxmlformats.org/officeDocument/2006/relationships/slide" Target="slides/slide2.xml"/><Relationship Id="rId49" Type="http://schemas.openxmlformats.org/officeDocument/2006/relationships/font" Target="fonts/font16.fntdata"/><Relationship Id="rId48" Type="http://schemas.openxmlformats.org/officeDocument/2006/relationships/font" Target="fonts/font15.fntdata"/><Relationship Id="rId47" Type="http://schemas.openxmlformats.org/officeDocument/2006/relationships/font" Target="fonts/font14.fntdata"/><Relationship Id="rId46" Type="http://schemas.openxmlformats.org/officeDocument/2006/relationships/font" Target="fonts/font13.fntdata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0426" y="0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E7719-03FB-4C61-A4A5-4AB25057AE6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0426" y="6397806"/>
            <a:ext cx="4276778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99FE-5D30-4237-A2C6-3830862F621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4825"/>
            <a:ext cx="4491038" cy="25257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86949" y="3199488"/>
            <a:ext cx="7895590" cy="303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986949" y="3199488"/>
            <a:ext cx="789559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4825"/>
            <a:ext cx="4491038" cy="25257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 txBox="1">
            <a:spLocks noGrp="1"/>
          </p:cNvSpPr>
          <p:nvPr>
            <p:ph type="body" idx="1"/>
          </p:nvPr>
        </p:nvSpPr>
        <p:spPr>
          <a:xfrm>
            <a:off x="986949" y="3199488"/>
            <a:ext cx="789559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4825"/>
            <a:ext cx="4491038" cy="25257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 txBox="1">
            <a:spLocks noGrp="1"/>
          </p:cNvSpPr>
          <p:nvPr>
            <p:ph type="body" idx="1"/>
          </p:nvPr>
        </p:nvSpPr>
        <p:spPr>
          <a:xfrm>
            <a:off x="986949" y="3199488"/>
            <a:ext cx="789559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4825"/>
            <a:ext cx="4491038" cy="25257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91038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3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3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slide" Target="slide6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5" Type="http://schemas.openxmlformats.org/officeDocument/2006/relationships/slideLayout" Target="../slideLayouts/slideLayout3.xml"/><Relationship Id="rId24" Type="http://schemas.openxmlformats.org/officeDocument/2006/relationships/audio" Target="../media/audio1.wav"/><Relationship Id="rId23" Type="http://schemas.openxmlformats.org/officeDocument/2006/relationships/image" Target="../media/image18.png"/><Relationship Id="rId22" Type="http://schemas.openxmlformats.org/officeDocument/2006/relationships/slide" Target="slide10.xml"/><Relationship Id="rId21" Type="http://schemas.openxmlformats.org/officeDocument/2006/relationships/image" Target="../media/image17.png"/><Relationship Id="rId20" Type="http://schemas.openxmlformats.org/officeDocument/2006/relationships/slide" Target="slide4.xml"/><Relationship Id="rId2" Type="http://schemas.openxmlformats.org/officeDocument/2006/relationships/image" Target="../media/image4.png"/><Relationship Id="rId19" Type="http://schemas.openxmlformats.org/officeDocument/2006/relationships/image" Target="../media/image16.png"/><Relationship Id="rId18" Type="http://schemas.openxmlformats.org/officeDocument/2006/relationships/image" Target="../media/image15.png"/><Relationship Id="rId17" Type="http://schemas.openxmlformats.org/officeDocument/2006/relationships/slide" Target="slide5.xml"/><Relationship Id="rId16" Type="http://schemas.openxmlformats.org/officeDocument/2006/relationships/image" Target="../media/image14.png"/><Relationship Id="rId15" Type="http://schemas.openxmlformats.org/officeDocument/2006/relationships/image" Target="../media/image13.png"/><Relationship Id="rId14" Type="http://schemas.openxmlformats.org/officeDocument/2006/relationships/slide" Target="slide3.xml"/><Relationship Id="rId13" Type="http://schemas.openxmlformats.org/officeDocument/2006/relationships/image" Target="../media/image12.png"/><Relationship Id="rId12" Type="http://schemas.openxmlformats.org/officeDocument/2006/relationships/slide" Target="slide8.xml"/><Relationship Id="rId11" Type="http://schemas.openxmlformats.org/officeDocument/2006/relationships/image" Target="../media/image11.png"/><Relationship Id="rId10" Type="http://schemas.openxmlformats.org/officeDocument/2006/relationships/slide" Target="slide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My Documents\anh. chuyen de gdcd\10359531_708996932481636_3683733323587067865_n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9424" y="200026"/>
            <a:ext cx="17068800" cy="9601200"/>
          </a:xfrm>
          <a:prstGeom prst="rect">
            <a:avLst/>
          </a:prstGeom>
          <a:noFill/>
        </p:spPr>
      </p:pic>
      <p:sp>
        <p:nvSpPr>
          <p:cNvPr id="9" name="WordArt 35"/>
          <p:cNvSpPr>
            <a:spLocks noChangeArrowheads="1" noChangeShapeType="1" noTextEdit="1"/>
          </p:cNvSpPr>
          <p:nvPr/>
        </p:nvSpPr>
        <p:spPr bwMode="auto">
          <a:xfrm>
            <a:off x="2568575" y="1028701"/>
            <a:ext cx="13258800" cy="7943850"/>
          </a:xfrm>
          <a:prstGeom prst="rect">
            <a:avLst/>
          </a:prstGeom>
        </p:spPr>
        <p:txBody>
          <a:bodyPr spcFirstLastPara="1" wrap="none" lIns="182880" tIns="91440" rIns="182880" bIns="91440" fromWordArt="1">
            <a:prstTxWarp prst="textArchUp">
              <a:avLst>
                <a:gd name="adj" fmla="val 10735838"/>
              </a:avLst>
            </a:prstTxWarp>
          </a:bodyPr>
          <a:lstStyle/>
          <a:p>
            <a:pPr algn="ctr"/>
            <a:r>
              <a:rPr lang="en-US" sz="72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Chaøo</a:t>
            </a:r>
            <a:r>
              <a:rPr lang="en-US" sz="72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 </a:t>
            </a:r>
            <a:r>
              <a:rPr lang="en-US" sz="72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möøng</a:t>
            </a:r>
            <a:r>
              <a:rPr lang="en-US" sz="72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 </a:t>
            </a:r>
            <a:r>
              <a:rPr lang="en-US" sz="72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caùc</a:t>
            </a:r>
            <a:r>
              <a:rPr lang="en-US" sz="72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 </a:t>
            </a:r>
            <a:r>
              <a:rPr lang="en-US" sz="72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thaày</a:t>
            </a:r>
            <a:r>
              <a:rPr lang="en-US" sz="72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 </a:t>
            </a:r>
            <a:r>
              <a:rPr lang="en-US" sz="72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coâ</a:t>
            </a:r>
            <a:r>
              <a:rPr lang="en-US" sz="72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 </a:t>
            </a:r>
            <a:r>
              <a:rPr lang="en-US" sz="72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giaùo</a:t>
            </a:r>
            <a:r>
              <a:rPr lang="en-US" sz="72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 </a:t>
            </a:r>
            <a:r>
              <a:rPr lang="en-US" sz="72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veà</a:t>
            </a:r>
            <a:r>
              <a:rPr lang="en-US" sz="72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 </a:t>
            </a:r>
            <a:r>
              <a:rPr lang="en-US" sz="72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döï</a:t>
            </a:r>
            <a:r>
              <a:rPr lang="en-US" sz="72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 </a:t>
            </a:r>
            <a:r>
              <a:rPr lang="en-US" sz="72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660033"/>
                  </a:outerShdw>
                </a:effectLst>
                <a:latin typeface="VNI-Times" pitchFamily="2" charset="0"/>
              </a:rPr>
              <a:t>giôø</a:t>
            </a:r>
            <a:endParaRPr lang="en-US" sz="7200" kern="10" dirty="0">
              <a:ln w="19050">
                <a:solidFill>
                  <a:srgbClr val="FF0000"/>
                </a:solidFill>
                <a:round/>
              </a:ln>
              <a:solidFill>
                <a:srgbClr val="FFFF00"/>
              </a:solidFill>
              <a:effectLst>
                <a:outerShdw dist="45791" dir="2021404" algn="ctr" rotWithShape="0">
                  <a:srgbClr val="660033"/>
                </a:outerShdw>
              </a:effectLst>
              <a:latin typeface="VNI-Times" pitchFamily="2" charset="0"/>
            </a:endParaRPr>
          </a:p>
        </p:txBody>
      </p:sp>
      <p:pic>
        <p:nvPicPr>
          <p:cNvPr id="10" name="Picture 8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54843"/>
            <a:ext cx="2263776" cy="1516858"/>
          </a:xfrm>
          <a:prstGeom prst="rect">
            <a:avLst/>
          </a:prstGeom>
          <a:noFill/>
        </p:spPr>
      </p:pic>
      <p:pic>
        <p:nvPicPr>
          <p:cNvPr id="11" name="Picture 9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083843"/>
            <a:ext cx="2263776" cy="1516858"/>
          </a:xfrm>
          <a:prstGeom prst="rect">
            <a:avLst/>
          </a:prstGeom>
          <a:noFill/>
        </p:spPr>
      </p:pic>
      <p:pic>
        <p:nvPicPr>
          <p:cNvPr id="12" name="Picture 13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9024" y="1797843"/>
            <a:ext cx="2263776" cy="1516858"/>
          </a:xfrm>
          <a:prstGeom prst="rect">
            <a:avLst/>
          </a:prstGeom>
          <a:noFill/>
        </p:spPr>
      </p:pic>
      <p:pic>
        <p:nvPicPr>
          <p:cNvPr id="13" name="Picture 13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9424" y="1683543"/>
            <a:ext cx="2263776" cy="1516858"/>
          </a:xfrm>
          <a:prstGeom prst="rect">
            <a:avLst/>
          </a:prstGeom>
          <a:noFill/>
        </p:spPr>
      </p:pic>
      <p:pic>
        <p:nvPicPr>
          <p:cNvPr id="14" name="Picture 13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62224" y="769143"/>
            <a:ext cx="2263776" cy="1516858"/>
          </a:xfrm>
          <a:prstGeom prst="rect">
            <a:avLst/>
          </a:prstGeom>
          <a:noFill/>
        </p:spPr>
      </p:pic>
      <p:pic>
        <p:nvPicPr>
          <p:cNvPr id="15" name="Picture 13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6369843"/>
            <a:ext cx="2263776" cy="1516858"/>
          </a:xfrm>
          <a:prstGeom prst="rect">
            <a:avLst/>
          </a:prstGeom>
          <a:noFill/>
        </p:spPr>
      </p:pic>
      <p:pic>
        <p:nvPicPr>
          <p:cNvPr id="16" name="Picture 13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14224" y="4198143"/>
            <a:ext cx="2263776" cy="1516858"/>
          </a:xfrm>
          <a:prstGeom prst="rect">
            <a:avLst/>
          </a:prstGeom>
          <a:noFill/>
        </p:spPr>
      </p:pic>
      <p:pic>
        <p:nvPicPr>
          <p:cNvPr id="17" name="Picture 13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1600" y="1257301"/>
            <a:ext cx="2263776" cy="1516858"/>
          </a:xfrm>
          <a:prstGeom prst="rect">
            <a:avLst/>
          </a:prstGeom>
          <a:noFill/>
        </p:spPr>
      </p:pic>
      <p:pic>
        <p:nvPicPr>
          <p:cNvPr id="18" name="Picture 13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9424" y="2597943"/>
            <a:ext cx="2263776" cy="1516858"/>
          </a:xfrm>
          <a:prstGeom prst="rect">
            <a:avLst/>
          </a:prstGeom>
          <a:noFill/>
        </p:spPr>
      </p:pic>
      <p:pic>
        <p:nvPicPr>
          <p:cNvPr id="19" name="Picture 13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09824" y="6827043"/>
            <a:ext cx="2263776" cy="1516858"/>
          </a:xfrm>
          <a:prstGeom prst="rect">
            <a:avLst/>
          </a:prstGeom>
          <a:noFill/>
        </p:spPr>
      </p:pic>
      <p:pic>
        <p:nvPicPr>
          <p:cNvPr id="20" name="Picture 13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4" y="7741443"/>
            <a:ext cx="2263776" cy="1516858"/>
          </a:xfrm>
          <a:prstGeom prst="rect">
            <a:avLst/>
          </a:prstGeom>
          <a:noFill/>
        </p:spPr>
      </p:pic>
      <p:pic>
        <p:nvPicPr>
          <p:cNvPr id="21" name="Picture 13" descr="pinksparkle6df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1424" y="7284243"/>
            <a:ext cx="2263776" cy="15168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30912" y="3200401"/>
            <a:ext cx="65557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FF00"/>
                </a:solidFill>
                <a:latin typeface="Amazone" pitchFamily="66" charset="0"/>
              </a:rPr>
              <a:t>Ngữ</a:t>
            </a:r>
            <a:r>
              <a:rPr lang="en-US" sz="9600" b="1" dirty="0" smtClean="0">
                <a:solidFill>
                  <a:srgbClr val="FFFF00"/>
                </a:solidFill>
                <a:latin typeface="Amazone" pitchFamily="66" charset="0"/>
              </a:rPr>
              <a:t> </a:t>
            </a:r>
            <a:r>
              <a:rPr lang="en-US" sz="9600" b="1" dirty="0" err="1" smtClean="0">
                <a:solidFill>
                  <a:srgbClr val="FFFF00"/>
                </a:solidFill>
                <a:latin typeface="Amazone" pitchFamily="66" charset="0"/>
              </a:rPr>
              <a:t>văn</a:t>
            </a:r>
            <a:r>
              <a:rPr lang="en-US" sz="9600" b="1" dirty="0" smtClean="0">
                <a:solidFill>
                  <a:srgbClr val="FFFF00"/>
                </a:solidFill>
                <a:latin typeface="Amazone" pitchFamily="66" charset="0"/>
              </a:rPr>
              <a:t>:</a:t>
            </a:r>
            <a:endParaRPr lang="en-US" sz="9600" b="1" dirty="0" smtClean="0">
              <a:solidFill>
                <a:srgbClr val="FFFF00"/>
              </a:solidFill>
              <a:latin typeface="Amazone" pitchFamily="66" charset="0"/>
            </a:endParaRPr>
          </a:p>
          <a:p>
            <a:r>
              <a:rPr lang="en-US" sz="9600" b="1" dirty="0" smtClean="0">
                <a:solidFill>
                  <a:srgbClr val="FFFF00"/>
                </a:solidFill>
                <a:latin typeface="Amazone" pitchFamily="66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Amazone" pitchFamily="66" charset="0"/>
              </a:rPr>
              <a:t>L</a:t>
            </a:r>
            <a:r>
              <a:rPr lang="en-US" sz="9600" b="1" dirty="0" err="1" smtClean="0">
                <a:solidFill>
                  <a:srgbClr val="FFFF00"/>
                </a:solidFill>
                <a:latin typeface="Amazone" pitchFamily="66" charset="0"/>
              </a:rPr>
              <a:t>ớp</a:t>
            </a:r>
            <a:r>
              <a:rPr lang="en-US" sz="9600" b="1" dirty="0" smtClean="0">
                <a:solidFill>
                  <a:srgbClr val="FFFF00"/>
                </a:solidFill>
                <a:latin typeface="Amazone" pitchFamily="66" charset="0"/>
              </a:rPr>
              <a:t> 7A2</a:t>
            </a:r>
            <a:endParaRPr lang="en-US" sz="9600" b="1" dirty="0">
              <a:solidFill>
                <a:srgbClr val="FFFF00"/>
              </a:solidFill>
              <a:latin typeface="Amazone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914" y="3910796"/>
            <a:ext cx="4891315" cy="1840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</a:rPr>
              <a:t>Nêu</a:t>
            </a:r>
            <a:r>
              <a:rPr lang="en-US" sz="3600" b="1" dirty="0" smtClean="0">
                <a:solidFill>
                  <a:srgbClr val="FF0000"/>
                </a:solidFill>
              </a:rPr>
              <a:t> ý </a:t>
            </a:r>
            <a:r>
              <a:rPr lang="en-US" sz="3600" b="1" dirty="0" err="1" smtClean="0">
                <a:solidFill>
                  <a:srgbClr val="FF0000"/>
                </a:solidFill>
              </a:rPr>
              <a:t>khái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quát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lòng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nước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33327" y="378555"/>
            <a:ext cx="6451355" cy="1567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TINH THẦN YÊU NƯƠC CỦA NHÂN DÂN TA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5976" y="3935725"/>
            <a:ext cx="5424592" cy="1816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biểu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lòng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nước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stCxn id="2" idx="0"/>
            <a:endCxn id="5" idx="2"/>
          </p:cNvCxnSpPr>
          <p:nvPr/>
        </p:nvCxnSpPr>
        <p:spPr>
          <a:xfrm flipV="1">
            <a:off x="2866572" y="1946469"/>
            <a:ext cx="6292433" cy="1964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" idx="2"/>
          </p:cNvCxnSpPr>
          <p:nvPr/>
        </p:nvCxnSpPr>
        <p:spPr>
          <a:xfrm flipH="1">
            <a:off x="2810086" y="5751741"/>
            <a:ext cx="56486" cy="14548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2351901" y="3920034"/>
            <a:ext cx="4963641" cy="1831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3. </a:t>
            </a:r>
            <a:r>
              <a:rPr lang="en-US" sz="3200" b="1" dirty="0" err="1" smtClean="0">
                <a:solidFill>
                  <a:srgbClr val="FF0000"/>
                </a:solidFill>
              </a:rPr>
              <a:t>Nhiệm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vụ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bổn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</a:rPr>
              <a:t> ta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>
            <a:stCxn id="5" idx="2"/>
          </p:cNvCxnSpPr>
          <p:nvPr/>
        </p:nvCxnSpPr>
        <p:spPr>
          <a:xfrm>
            <a:off x="9159005" y="1946469"/>
            <a:ext cx="0" cy="1989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7" idx="2"/>
          </p:cNvCxnSpPr>
          <p:nvPr/>
        </p:nvCxnSpPr>
        <p:spPr>
          <a:xfrm>
            <a:off x="9048272" y="5751742"/>
            <a:ext cx="3496068" cy="154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9159005" y="1946469"/>
            <a:ext cx="5892309" cy="19735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098883" y="7195953"/>
            <a:ext cx="1422400" cy="1011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</a:rPr>
              <a:t> 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1397710" y="7291861"/>
            <a:ext cx="1422400" cy="984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</a:rPr>
              <a:t> 2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12105159" y="5751742"/>
            <a:ext cx="2572410" cy="154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6" grpId="0" animBg="1"/>
      <p:bldP spid="56" grpId="0" animBg="1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3288139">
            <a:off x="15621188" y="8024218"/>
            <a:ext cx="416688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9872497">
            <a:off x="-2804502" y="-2459633"/>
            <a:ext cx="4166886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54434" y="810968"/>
            <a:ext cx="643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PHIẾU HỌC TẬP SỐ 1</a:t>
            </a:r>
            <a:endParaRPr lang="en-US" sz="3500" b="1" dirty="0">
              <a:solidFill>
                <a:srgbClr val="17365D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7235" y="1471558"/>
            <a:ext cx="1124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Họ</a:t>
            </a:r>
            <a:r>
              <a:rPr lang="en-US" sz="3600" dirty="0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3600" dirty="0" err="1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và</a:t>
            </a:r>
            <a:r>
              <a:rPr lang="en-US" sz="3600" dirty="0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3600" dirty="0" err="1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tên</a:t>
            </a:r>
            <a:r>
              <a:rPr lang="en-US" sz="3600" dirty="0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:………………………………………………………</a:t>
            </a:r>
            <a:r>
              <a:rPr lang="en-US" sz="3600" dirty="0" err="1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Lớp</a:t>
            </a:r>
            <a:r>
              <a:rPr lang="en-US" sz="3600" dirty="0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:…………</a:t>
            </a:r>
            <a:endParaRPr lang="en-US" sz="3600" dirty="0">
              <a:solidFill>
                <a:srgbClr val="17365D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51783" y="1663111"/>
          <a:ext cx="17405960" cy="8343037"/>
        </p:xfrm>
        <a:graphic>
          <a:graphicData uri="http://schemas.openxmlformats.org/drawingml/2006/table">
            <a:tbl>
              <a:tblPr/>
              <a:tblGrid>
                <a:gridCol w="3376926"/>
                <a:gridCol w="6778273"/>
                <a:gridCol w="7250761"/>
              </a:tblGrid>
              <a:tr h="1080089">
                <a:tc>
                  <a:txBody>
                    <a:bodyPr/>
                    <a:lstStyle/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       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Thời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gian</a:t>
                      </a: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Yêu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cầu</a:t>
                      </a: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Trong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quá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khứ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lịch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sử</a:t>
                      </a:r>
                      <a:r>
                        <a:rPr lang="en-US" sz="3600" b="0" i="0" u="none" strike="noStrike" cap="none" baseline="0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dân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tộc</a:t>
                      </a: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NL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Trong cuộc kháng chiến hiện tại (1951)</a:t>
                      </a: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4182">
                <a:tc>
                  <a:txBody>
                    <a:bodyPr/>
                    <a:lstStyle/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Lý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lẽ</a:t>
                      </a: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217">
                <a:tc>
                  <a:txBody>
                    <a:bodyPr/>
                    <a:lstStyle/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Dẫn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chứng</a:t>
                      </a: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2438">
                <a:tc>
                  <a:txBody>
                    <a:bodyPr/>
                    <a:lstStyle/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Trình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tự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sắp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xếp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các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dẫn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chứng</a:t>
                      </a: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22410">
                <a:tc>
                  <a:txBody>
                    <a:bodyPr/>
                    <a:lstStyle/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  <a:p>
                      <a:pPr marL="0" marR="0" lvl="0" indent="0" algn="ctr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Tác</a:t>
                      </a:r>
                      <a:r>
                        <a:rPr lang="en-US" sz="3600" b="0" i="0" u="none" strike="noStrike" cap="none" dirty="0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 </a:t>
                      </a:r>
                      <a:r>
                        <a:rPr lang="en-US" sz="3600" b="0" i="0" u="none" strike="noStrike" cap="none" dirty="0" err="1" smtClean="0">
                          <a:solidFill>
                            <a:srgbClr val="17365D"/>
                          </a:solidFill>
                          <a:latin typeface="Roboto Condensed" panose="02000000000000000000"/>
                          <a:ea typeface="Roboto Condensed" panose="02000000000000000000"/>
                          <a:cs typeface="Roboto Condensed" panose="02000000000000000000"/>
                          <a:sym typeface="Arial" panose="020B0604020202020204"/>
                        </a:rPr>
                        <a:t>dụng</a:t>
                      </a: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  <a:p>
                      <a:pPr marL="0" marR="0" lvl="0" indent="0" algn="l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  <a:p>
                      <a:pPr marL="0" marR="0" lvl="0" indent="0" algn="l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54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en-US" sz="3600" b="0" i="0" u="none" strike="noStrike" cap="none" dirty="0" smtClean="0">
                        <a:solidFill>
                          <a:srgbClr val="17365D"/>
                        </a:solidFill>
                        <a:latin typeface="Roboto Condensed" panose="02000000000000000000"/>
                        <a:ea typeface="Roboto Condensed" panose="02000000000000000000"/>
                        <a:cs typeface="Roboto Condensed" panose="02000000000000000000"/>
                        <a:sym typeface="Arial" panose="020B0604020202020204"/>
                      </a:endParaRPr>
                    </a:p>
                  </a:txBody>
                  <a:tcPr marL="102865" marR="102865"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351783" y="1712245"/>
            <a:ext cx="3381622" cy="10309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414038" y="228926"/>
            <a:ext cx="45897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PHIẾU HỌC TẬP SỐ 1</a:t>
            </a:r>
            <a:endParaRPr lang="en-US" sz="4000" b="1" dirty="0">
              <a:solidFill>
                <a:srgbClr val="17365D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5007" y="825227"/>
            <a:ext cx="1124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Họ</a:t>
            </a:r>
            <a:r>
              <a:rPr lang="en-US" sz="3600" dirty="0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3600" dirty="0" err="1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và</a:t>
            </a:r>
            <a:r>
              <a:rPr lang="en-US" sz="3600" dirty="0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3600" dirty="0" err="1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tên</a:t>
            </a:r>
            <a:r>
              <a:rPr lang="en-US" sz="3600" dirty="0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:………………………………………………………</a:t>
            </a:r>
            <a:r>
              <a:rPr lang="en-US" sz="3600" dirty="0" err="1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Lớp</a:t>
            </a:r>
            <a:r>
              <a:rPr lang="en-US" sz="3600" dirty="0" smtClean="0">
                <a:solidFill>
                  <a:srgbClr val="17365D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:…………</a:t>
            </a:r>
            <a:endParaRPr lang="en-US" sz="3600" dirty="0">
              <a:solidFill>
                <a:srgbClr val="17365D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1401" y="245842"/>
            <a:ext cx="6180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PHIẾU HỌC TẬP SỐ 2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54645" y="953728"/>
            <a:ext cx="13530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Họ</a:t>
            </a:r>
            <a:r>
              <a:rPr lang="en-US" sz="3000" b="1" dirty="0"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3000" b="1" dirty="0" err="1"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và</a:t>
            </a:r>
            <a:r>
              <a:rPr lang="en-US" sz="3000" b="1" dirty="0"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3000" b="1" dirty="0" err="1"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tên</a:t>
            </a:r>
            <a:r>
              <a:rPr lang="en-US" sz="3000" b="1" dirty="0"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: </a:t>
            </a:r>
            <a:r>
              <a:rPr lang="en-US" sz="3000" b="1" dirty="0" smtClean="0"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…………………….……………………………      </a:t>
            </a:r>
            <a:r>
              <a:rPr lang="en-US" sz="3000" b="1" dirty="0" err="1" smtClean="0"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Lớp</a:t>
            </a:r>
            <a:r>
              <a:rPr lang="en-US" sz="3000" b="1" dirty="0"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:…………………</a:t>
            </a:r>
            <a:endParaRPr lang="en-US" sz="3000" b="1" dirty="0">
              <a:latin typeface="Roboto Condensed" panose="02000000000000000000"/>
              <a:ea typeface="Roboto Condensed" panose="02000000000000000000"/>
              <a:cs typeface="Roboto Condensed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32114" y="1175657"/>
            <a:ext cx="16357600" cy="9111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72343" y="1852946"/>
            <a:ext cx="15559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Theo </a:t>
            </a:r>
            <a:r>
              <a:rPr lang="en-US" sz="4000" b="1" dirty="0" err="1"/>
              <a:t>em</a:t>
            </a:r>
            <a:r>
              <a:rPr lang="en-US" sz="4000" b="1" dirty="0"/>
              <a:t>, </a:t>
            </a:r>
            <a:r>
              <a:rPr lang="en-US" sz="4000" b="1" dirty="0" err="1"/>
              <a:t>mục</a:t>
            </a:r>
            <a:r>
              <a:rPr lang="en-US" sz="4000" b="1" dirty="0"/>
              <a:t> </a:t>
            </a:r>
            <a:r>
              <a:rPr lang="en-US" sz="4000" b="1" dirty="0" err="1"/>
              <a:t>đích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văn</a:t>
            </a:r>
            <a:r>
              <a:rPr lang="en-US" sz="4000" b="1" dirty="0"/>
              <a:t> </a:t>
            </a:r>
            <a:r>
              <a:rPr lang="en-US" sz="4000" b="1" dirty="0" err="1"/>
              <a:t>bản</a:t>
            </a:r>
            <a:r>
              <a:rPr lang="en-US" sz="4000" b="1" dirty="0"/>
              <a:t> </a:t>
            </a:r>
            <a:r>
              <a:rPr lang="en-US" sz="4000" b="1" dirty="0" err="1"/>
              <a:t>này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 </a:t>
            </a:r>
            <a:endParaRPr lang="en-US" sz="4000" b="1" dirty="0" smtClean="0"/>
          </a:p>
          <a:p>
            <a:r>
              <a:rPr lang="en-US" sz="4000" b="1" dirty="0" err="1" smtClean="0"/>
              <a:t>Các</a:t>
            </a:r>
            <a:r>
              <a:rPr lang="en-US" sz="4000" b="1" dirty="0" smtClean="0"/>
              <a:t> </a:t>
            </a:r>
            <a:r>
              <a:rPr lang="en-US" sz="4000" b="1" dirty="0" err="1"/>
              <a:t>lí</a:t>
            </a:r>
            <a:r>
              <a:rPr lang="en-US" sz="4000" b="1" dirty="0"/>
              <a:t> </a:t>
            </a:r>
            <a:r>
              <a:rPr lang="en-US" sz="4000" b="1" dirty="0" err="1"/>
              <a:t>lẽ</a:t>
            </a:r>
            <a:r>
              <a:rPr lang="en-US" sz="4000" b="1" dirty="0"/>
              <a:t>, </a:t>
            </a:r>
            <a:r>
              <a:rPr lang="en-US" sz="4000" b="1" dirty="0" err="1"/>
              <a:t>bằng</a:t>
            </a:r>
            <a:r>
              <a:rPr lang="en-US" sz="4000" b="1" dirty="0"/>
              <a:t> </a:t>
            </a:r>
            <a:r>
              <a:rPr lang="en-US" sz="4000" b="1" dirty="0" err="1"/>
              <a:t>chứng</a:t>
            </a:r>
            <a:r>
              <a:rPr lang="en-US" sz="4000" b="1" dirty="0"/>
              <a:t> </a:t>
            </a:r>
            <a:r>
              <a:rPr lang="en-US" sz="4000" b="1" dirty="0" err="1"/>
              <a:t>đã</a:t>
            </a:r>
            <a:r>
              <a:rPr lang="en-US" sz="4000" b="1" dirty="0"/>
              <a:t> </a:t>
            </a:r>
            <a:r>
              <a:rPr lang="en-US" sz="4000" b="1" dirty="0" err="1"/>
              <a:t>làm</a:t>
            </a:r>
            <a:r>
              <a:rPr lang="en-US" sz="4000" b="1" dirty="0"/>
              <a:t> </a:t>
            </a:r>
            <a:r>
              <a:rPr lang="en-US" sz="4000" b="1" dirty="0" err="1"/>
              <a:t>sáng</a:t>
            </a:r>
            <a:r>
              <a:rPr lang="en-US" sz="4000" b="1" dirty="0"/>
              <a:t> </a:t>
            </a:r>
            <a:r>
              <a:rPr lang="en-US" sz="4000" b="1" dirty="0" err="1"/>
              <a:t>tỏ</a:t>
            </a:r>
            <a:r>
              <a:rPr lang="en-US" sz="4000" b="1" dirty="0"/>
              <a:t> </a:t>
            </a:r>
            <a:r>
              <a:rPr lang="en-US" sz="4000" b="1" dirty="0" err="1"/>
              <a:t>mục</a:t>
            </a:r>
            <a:r>
              <a:rPr lang="en-US" sz="4000" b="1" dirty="0"/>
              <a:t> </a:t>
            </a:r>
            <a:r>
              <a:rPr lang="en-US" sz="4000" b="1" dirty="0" err="1"/>
              <a:t>đích</a:t>
            </a:r>
            <a:r>
              <a:rPr lang="en-US" sz="4000" b="1" dirty="0"/>
              <a:t> </a:t>
            </a:r>
            <a:r>
              <a:rPr lang="en-US" sz="4000" b="1" dirty="0" err="1"/>
              <a:t>ấy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 smtClean="0"/>
              <a:t>?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770743" y="3657600"/>
            <a:ext cx="1576251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  <a:r>
              <a:rPr lang="en-US" sz="4000" dirty="0" smtClean="0"/>
              <a:t> </a:t>
            </a:r>
            <a:r>
              <a:rPr lang="en-US" sz="4000" dirty="0" err="1"/>
              <a:t>Mục</a:t>
            </a:r>
            <a:r>
              <a:rPr lang="en-US" sz="4000" dirty="0"/>
              <a:t> </a:t>
            </a:r>
            <a:r>
              <a:rPr lang="en-US" sz="4000" dirty="0" err="1"/>
              <a:t>đích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này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sáng</a:t>
            </a:r>
            <a:r>
              <a:rPr lang="en-US" sz="4000" dirty="0"/>
              <a:t> </a:t>
            </a:r>
            <a:r>
              <a:rPr lang="en-US" sz="4000" dirty="0" err="1" smtClean="0"/>
              <a:t>rõ</a:t>
            </a:r>
            <a:r>
              <a:rPr lang="en-US" sz="4000" dirty="0"/>
              <a:t>: </a:t>
            </a:r>
            <a:r>
              <a:rPr lang="en-US" sz="4000" dirty="0" err="1"/>
              <a:t>Chủ</a:t>
            </a:r>
            <a:r>
              <a:rPr lang="en-US" sz="4000" dirty="0"/>
              <a:t> </a:t>
            </a:r>
            <a:r>
              <a:rPr lang="en-US" sz="4000" dirty="0" err="1"/>
              <a:t>tịch</a:t>
            </a:r>
            <a:r>
              <a:rPr lang="en-US" sz="4000" dirty="0"/>
              <a:t> </a:t>
            </a:r>
            <a:r>
              <a:rPr lang="en-US" sz="4000" dirty="0" err="1"/>
              <a:t>Hồ</a:t>
            </a:r>
            <a:r>
              <a:rPr lang="en-US" sz="4000" dirty="0"/>
              <a:t> </a:t>
            </a:r>
            <a:r>
              <a:rPr lang="en-US" sz="4000" dirty="0" err="1"/>
              <a:t>Chí</a:t>
            </a:r>
            <a:r>
              <a:rPr lang="en-US" sz="4000" dirty="0"/>
              <a:t> Minh </a:t>
            </a: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lên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sáng</a:t>
            </a:r>
            <a:r>
              <a:rPr lang="en-US" sz="4000" dirty="0"/>
              <a:t> </a:t>
            </a:r>
            <a:r>
              <a:rPr lang="en-US" sz="4000" dirty="0" err="1"/>
              <a:t>tỏ</a:t>
            </a:r>
            <a:r>
              <a:rPr lang="en-US" sz="4000" dirty="0"/>
              <a:t> ý </a:t>
            </a:r>
            <a:r>
              <a:rPr lang="en-US" sz="4000" dirty="0" err="1"/>
              <a:t>kiến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mình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vấn</a:t>
            </a:r>
            <a:r>
              <a:rPr lang="en-US" sz="4000" dirty="0"/>
              <a:t> </a:t>
            </a:r>
            <a:r>
              <a:rPr lang="en-US" sz="4000" dirty="0" err="1"/>
              <a:t>đề</a:t>
            </a:r>
            <a:r>
              <a:rPr lang="en-US" sz="4000" dirty="0"/>
              <a:t> </a:t>
            </a:r>
            <a:r>
              <a:rPr lang="en-US" sz="4000" dirty="0" err="1"/>
              <a:t>xã</a:t>
            </a:r>
            <a:r>
              <a:rPr lang="en-US" sz="4000" dirty="0"/>
              <a:t> </a:t>
            </a:r>
            <a:r>
              <a:rPr lang="en-US" sz="4000" dirty="0" err="1"/>
              <a:t>hội</a:t>
            </a:r>
            <a:r>
              <a:rPr lang="en-US" sz="4000" dirty="0"/>
              <a:t>: </a:t>
            </a:r>
            <a:r>
              <a:rPr lang="en-US" sz="4000" dirty="0" err="1"/>
              <a:t>dân</a:t>
            </a:r>
            <a:r>
              <a:rPr lang="en-US" sz="4000" dirty="0"/>
              <a:t> ta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lòng</a:t>
            </a:r>
            <a:r>
              <a:rPr lang="en-US" sz="4000" dirty="0"/>
              <a:t> </a:t>
            </a:r>
            <a:r>
              <a:rPr lang="en-US" sz="4000" dirty="0" err="1"/>
              <a:t>nồng</a:t>
            </a:r>
            <a:r>
              <a:rPr lang="en-US" sz="4000" dirty="0"/>
              <a:t> </a:t>
            </a:r>
            <a:r>
              <a:rPr lang="en-US" sz="4000" dirty="0" err="1"/>
              <a:t>nàn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endParaRPr lang="en-US" sz="4000" dirty="0"/>
          </a:p>
          <a:p>
            <a:r>
              <a:rPr lang="en-US" sz="4000" dirty="0"/>
              <a:t>-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sáng</a:t>
            </a:r>
            <a:r>
              <a:rPr lang="en-US" sz="4000" dirty="0"/>
              <a:t> </a:t>
            </a:r>
            <a:r>
              <a:rPr lang="en-US" sz="4000" dirty="0" err="1"/>
              <a:t>tỏ</a:t>
            </a:r>
            <a:r>
              <a:rPr lang="en-US" sz="4000" dirty="0"/>
              <a:t> ý </a:t>
            </a:r>
            <a:r>
              <a:rPr lang="en-US" sz="4000" dirty="0" err="1"/>
              <a:t>kiến</a:t>
            </a:r>
            <a:r>
              <a:rPr lang="en-US" sz="4000" dirty="0"/>
              <a:t> </a:t>
            </a:r>
            <a:r>
              <a:rPr lang="en-US" sz="4000" dirty="0" err="1" smtClean="0"/>
              <a:t>ấy</a:t>
            </a:r>
            <a:r>
              <a:rPr lang="en-US" sz="4000" dirty="0" smtClean="0"/>
              <a:t>,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dùng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lí</a:t>
            </a:r>
            <a:r>
              <a:rPr lang="en-US" sz="4000" dirty="0"/>
              <a:t> </a:t>
            </a:r>
            <a:r>
              <a:rPr lang="en-US" sz="4000" dirty="0" err="1"/>
              <a:t>lẽ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chủ</a:t>
            </a:r>
            <a:r>
              <a:rPr lang="en-US" sz="4000" dirty="0"/>
              <a:t> </a:t>
            </a:r>
            <a:r>
              <a:rPr lang="en-US" sz="4000" dirty="0" err="1"/>
              <a:t>yếu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chứng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lịch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cuộc</a:t>
            </a:r>
            <a:r>
              <a:rPr lang="en-US" sz="4000" dirty="0"/>
              <a:t> </a:t>
            </a:r>
            <a:r>
              <a:rPr lang="en-US" sz="4000" dirty="0" err="1"/>
              <a:t>kháng</a:t>
            </a:r>
            <a:r>
              <a:rPr lang="en-US" sz="4000" dirty="0"/>
              <a:t> </a:t>
            </a:r>
            <a:r>
              <a:rPr lang="en-US" sz="4000" dirty="0" err="1"/>
              <a:t>chiến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dân</a:t>
            </a:r>
            <a:r>
              <a:rPr lang="en-US" sz="4000" dirty="0"/>
              <a:t> </a:t>
            </a:r>
            <a:r>
              <a:rPr lang="en-US" sz="4000" dirty="0" err="1"/>
              <a:t>tộc</a:t>
            </a:r>
            <a:r>
              <a:rPr lang="en-US" sz="4000" dirty="0"/>
              <a:t>, </a:t>
            </a:r>
            <a:r>
              <a:rPr lang="en-US" sz="4000" dirty="0" err="1"/>
              <a:t>vô</a:t>
            </a:r>
            <a:r>
              <a:rPr lang="en-US" sz="4000" dirty="0"/>
              <a:t>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, </a:t>
            </a:r>
            <a:r>
              <a:rPr lang="en-US" sz="4000" dirty="0" err="1"/>
              <a:t>phong</a:t>
            </a:r>
            <a:r>
              <a:rPr lang="en-US" sz="4000" dirty="0"/>
              <a:t> </a:t>
            </a:r>
            <a:r>
              <a:rPr lang="en-US" sz="4000" dirty="0" err="1"/>
              <a:t>phú</a:t>
            </a:r>
            <a:r>
              <a:rPr lang="en-US" sz="4000" dirty="0"/>
              <a:t>, </a:t>
            </a:r>
            <a:r>
              <a:rPr lang="en-US" sz="4000" dirty="0" err="1"/>
              <a:t>toàn</a:t>
            </a:r>
            <a:r>
              <a:rPr lang="en-US" sz="4000" dirty="0"/>
              <a:t> </a:t>
            </a:r>
            <a:r>
              <a:rPr lang="en-US" sz="4000" dirty="0" err="1"/>
              <a:t>diện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đầy</a:t>
            </a:r>
            <a:r>
              <a:rPr lang="en-US" sz="4000" dirty="0"/>
              <a:t> </a:t>
            </a:r>
            <a:r>
              <a:rPr lang="en-US" sz="4000" dirty="0" err="1"/>
              <a:t>sức</a:t>
            </a:r>
            <a:r>
              <a:rPr lang="en-US" sz="4000" dirty="0"/>
              <a:t> </a:t>
            </a:r>
            <a:r>
              <a:rPr lang="en-US" sz="4000" dirty="0" err="1"/>
              <a:t>thuyết</a:t>
            </a:r>
            <a:r>
              <a:rPr lang="en-US" sz="4000" dirty="0"/>
              <a:t> </a:t>
            </a:r>
            <a:r>
              <a:rPr lang="en-US" sz="4000" dirty="0" err="1"/>
              <a:t>phục</a:t>
            </a:r>
            <a:r>
              <a:rPr lang="en-US" sz="4000" dirty="0"/>
              <a:t>,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ai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bác</a:t>
            </a:r>
            <a:r>
              <a:rPr lang="en-US" sz="4000" dirty="0"/>
              <a:t> </a:t>
            </a:r>
            <a:r>
              <a:rPr lang="en-US" sz="4000" dirty="0" err="1"/>
              <a:t>bỏ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. </a:t>
            </a:r>
            <a:r>
              <a:rPr lang="en-US" sz="4000" dirty="0" err="1"/>
              <a:t>Nghĩa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sáng</a:t>
            </a:r>
            <a:r>
              <a:rPr lang="en-US" sz="4000" dirty="0"/>
              <a:t> </a:t>
            </a:r>
            <a:r>
              <a:rPr lang="en-US" sz="4000" dirty="0" err="1"/>
              <a:t>tỏ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mục</a:t>
            </a:r>
            <a:r>
              <a:rPr lang="en-US" sz="4000" dirty="0"/>
              <a:t> </a:t>
            </a:r>
            <a:r>
              <a:rPr lang="en-US" sz="4000" dirty="0" err="1"/>
              <a:t>đích</a:t>
            </a:r>
            <a:r>
              <a:rPr lang="en-US" sz="4000" dirty="0"/>
              <a:t> </a:t>
            </a:r>
            <a:r>
              <a:rPr lang="en-US" sz="4000" dirty="0" err="1"/>
              <a:t>mà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đặt</a:t>
            </a:r>
            <a:r>
              <a:rPr lang="en-US" sz="4000" dirty="0"/>
              <a:t> </a:t>
            </a:r>
            <a:r>
              <a:rPr lang="en-US" sz="4000" dirty="0" err="1"/>
              <a:t>ra.</a:t>
            </a:r>
            <a:endParaRPr lang="en-US" sz="40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870857"/>
            <a:ext cx="6531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KỸ THUẬT MỘT PHÚT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524" y="16002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131" y="1400786"/>
            <a:ext cx="10215833" cy="68173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4" y="-194666"/>
            <a:ext cx="18280904" cy="102881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-2105305"/>
            <a:ext cx="2438402" cy="10293566"/>
          </a:xfrm>
          <a:prstGeom prst="rect">
            <a:avLst/>
          </a:prstGeom>
        </p:spPr>
      </p:pic>
      <p:pic>
        <p:nvPicPr>
          <p:cNvPr id="33" name="den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632" y="906348"/>
            <a:ext cx="3977986" cy="3977986"/>
          </a:xfrm>
          <a:prstGeom prst="rect">
            <a:avLst/>
          </a:prstGeom>
        </p:spPr>
      </p:pic>
      <p:pic>
        <p:nvPicPr>
          <p:cNvPr id="34" name="den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36" y="4333124"/>
            <a:ext cx="3977986" cy="3977986"/>
          </a:xfrm>
          <a:prstGeom prst="rect">
            <a:avLst/>
          </a:prstGeom>
        </p:spPr>
      </p:pic>
      <p:pic>
        <p:nvPicPr>
          <p:cNvPr id="35" name="den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649" y="4795137"/>
            <a:ext cx="3959716" cy="3959716"/>
          </a:xfrm>
          <a:prstGeom prst="rect">
            <a:avLst/>
          </a:prstGeom>
        </p:spPr>
      </p:pic>
      <p:pic>
        <p:nvPicPr>
          <p:cNvPr id="36" name="den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88" y="4265036"/>
            <a:ext cx="3977986" cy="3977986"/>
          </a:xfrm>
          <a:prstGeom prst="rect">
            <a:avLst/>
          </a:prstGeom>
        </p:spPr>
      </p:pic>
      <p:pic>
        <p:nvPicPr>
          <p:cNvPr id="37" name="mau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722" y="4322022"/>
            <a:ext cx="3977986" cy="3977986"/>
          </a:xfrm>
          <a:prstGeom prst="rect">
            <a:avLst/>
          </a:prstGeom>
        </p:spPr>
      </p:pic>
      <p:pic>
        <p:nvPicPr>
          <p:cNvPr id="38" name="mau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305" y="4837487"/>
            <a:ext cx="3950612" cy="3959716"/>
          </a:xfrm>
          <a:prstGeom prst="rect">
            <a:avLst/>
          </a:prstGeom>
        </p:spPr>
      </p:pic>
      <p:pic>
        <p:nvPicPr>
          <p:cNvPr id="39" name="mau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088" y="4285966"/>
            <a:ext cx="3977986" cy="3977986"/>
          </a:xfrm>
          <a:prstGeom prst="rect">
            <a:avLst/>
          </a:prstGeom>
        </p:spPr>
      </p:pic>
      <p:pic>
        <p:nvPicPr>
          <p:cNvPr id="40" name="mau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99" y="897024"/>
            <a:ext cx="3977986" cy="3977986"/>
          </a:xfrm>
          <a:prstGeom prst="rect">
            <a:avLst/>
          </a:prstGeom>
        </p:spPr>
      </p:pic>
      <p:pic>
        <p:nvPicPr>
          <p:cNvPr id="41" name="den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067" y="893359"/>
            <a:ext cx="3959716" cy="3968840"/>
          </a:xfrm>
          <a:prstGeom prst="rect">
            <a:avLst/>
          </a:prstGeom>
        </p:spPr>
      </p:pic>
      <p:pic>
        <p:nvPicPr>
          <p:cNvPr id="42" name="mau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665" y="896105"/>
            <a:ext cx="3959716" cy="3959716"/>
          </a:xfrm>
          <a:prstGeom prst="rect">
            <a:avLst/>
          </a:prstGeom>
        </p:spPr>
      </p:pic>
      <p:pic>
        <p:nvPicPr>
          <p:cNvPr id="43" name="den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425" y="1443881"/>
            <a:ext cx="3959716" cy="3959716"/>
          </a:xfrm>
          <a:prstGeom prst="rect">
            <a:avLst/>
          </a:prstGeom>
        </p:spPr>
      </p:pic>
      <p:pic>
        <p:nvPicPr>
          <p:cNvPr id="44" name="mau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419" y="1446633"/>
            <a:ext cx="3950612" cy="3959716"/>
          </a:xfrm>
          <a:prstGeom prst="rect">
            <a:avLst/>
          </a:prstGeom>
        </p:spPr>
      </p:pic>
      <p:pic>
        <p:nvPicPr>
          <p:cNvPr id="45" name="Picture 4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768" y="8789671"/>
            <a:ext cx="1771232" cy="149733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5330757" y="9221821"/>
            <a:ext cx="4143983" cy="583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94006" y="645491"/>
            <a:ext cx="13898352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HỌC VỀ CÁCH VIẾT BÀI VĂN NGHỊ LUẬN MỘT VẤN ĐỀ XÃ HỘI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1691" y="1874825"/>
            <a:ext cx="15567345" cy="17543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marL="742950" indent="-742950" algn="just">
              <a:buAutoNum type="arabicPeriod"/>
              <a:defRPr/>
            </a:pPr>
            <a:r>
              <a:rPr lang="vi-VN" sz="36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Lựa </a:t>
            </a:r>
            <a:r>
              <a:rPr lang="vi-VN" sz="3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chọn vấn đề nghị luận</a:t>
            </a:r>
            <a:r>
              <a:rPr lang="vi-VN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(lựa chọn đề tài): </a:t>
            </a:r>
            <a:endParaRPr lang="en-US" sz="36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6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Chọn </a:t>
            </a:r>
            <a:r>
              <a:rPr lang="vi-VN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đề tài có ý nghĩa liên quan đến đời </a:t>
            </a:r>
            <a:r>
              <a:rPr lang="vi-VN" sz="36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vấn đề có tính thời sự và ý </a:t>
            </a:r>
            <a:r>
              <a:rPr lang="vi-VN" sz="36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39768" y="4041263"/>
            <a:ext cx="15567345" cy="18707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600" b="1" dirty="0" smtClean="0">
                <a:cs typeface="Times New Roman" panose="02020603050405020304" pitchFamily="18" charset="0"/>
              </a:rPr>
              <a:t>2. </a:t>
            </a:r>
            <a:r>
              <a:rPr lang="vi-VN" sz="3600" b="1" dirty="0" smtClean="0">
                <a:cs typeface="Times New Roman" panose="02020603050405020304" pitchFamily="18" charset="0"/>
              </a:rPr>
              <a:t>Bố </a:t>
            </a:r>
            <a:r>
              <a:rPr lang="vi-VN" sz="3600" b="1" dirty="0">
                <a:cs typeface="Times New Roman" panose="02020603050405020304" pitchFamily="18" charset="0"/>
              </a:rPr>
              <a:t>cục bài viết: </a:t>
            </a:r>
            <a:r>
              <a:rPr lang="vi-VN" sz="3600" dirty="0">
                <a:cs typeface="Times New Roman" panose="02020603050405020304" pitchFamily="18" charset="0"/>
              </a:rPr>
              <a:t>Chặt chẽ </a:t>
            </a:r>
            <a:r>
              <a:rPr lang="vi-VN" sz="3600" dirty="0" smtClean="0">
                <a:cs typeface="Times New Roman" panose="02020603050405020304" pitchFamily="18" charset="0"/>
              </a:rPr>
              <a:t>(Nêu </a:t>
            </a:r>
            <a:r>
              <a:rPr lang="vi-VN" sz="3600" dirty="0">
                <a:cs typeface="Times New Roman" panose="02020603050405020304" pitchFamily="18" charset="0"/>
              </a:rPr>
              <a:t>vấn đề nghị luận =&gt; Giải quyết vấn đề nghị luận bằng lí lẽ, dẫn chứng =&gt; Kết thúc vấn đề (khẳng định, liên hệ mở rộng vấn đề)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39768" y="6307443"/>
            <a:ext cx="15567346" cy="1277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600" b="1" dirty="0" smtClean="0">
                <a:cs typeface="Times New Roman" panose="02020603050405020304" pitchFamily="18" charset="0"/>
              </a:rPr>
              <a:t>3. </a:t>
            </a:r>
            <a:r>
              <a:rPr lang="vi-VN" sz="3600" b="1" dirty="0" smtClean="0">
                <a:cs typeface="Times New Roman" panose="02020603050405020304" pitchFamily="18" charset="0"/>
              </a:rPr>
              <a:t>Lí </a:t>
            </a:r>
            <a:r>
              <a:rPr lang="vi-VN" sz="3600" b="1" dirty="0">
                <a:cs typeface="Times New Roman" panose="02020603050405020304" pitchFamily="18" charset="0"/>
              </a:rPr>
              <a:t>lẽ và bằng chứng</a:t>
            </a:r>
            <a:r>
              <a:rPr lang="vi-VN" sz="3600" dirty="0">
                <a:cs typeface="Times New Roman" panose="02020603050405020304" pitchFamily="18" charset="0"/>
              </a:rPr>
              <a:t>: Tiêu biểu, </a:t>
            </a:r>
            <a:r>
              <a:rPr lang="en-US" sz="3600" dirty="0" smtClean="0">
                <a:cs typeface="Times New Roman" panose="02020603050405020304" pitchFamily="18" charset="0"/>
              </a:rPr>
              <a:t>c</a:t>
            </a:r>
            <a:r>
              <a:rPr lang="vi-VN" sz="3600" dirty="0" smtClean="0">
                <a:cs typeface="Times New Roman" panose="02020603050405020304" pitchFamily="18" charset="0"/>
              </a:rPr>
              <a:t>hính </a:t>
            </a:r>
            <a:r>
              <a:rPr lang="vi-VN" sz="3600" dirty="0">
                <a:cs typeface="Times New Roman" panose="02020603050405020304" pitchFamily="18" charset="0"/>
              </a:rPr>
              <a:t>xác, toàn diện, sinh động </a:t>
            </a:r>
            <a:r>
              <a:rPr lang="en-US" sz="3600" dirty="0" err="1" smtClean="0">
                <a:cs typeface="Times New Roman" panose="02020603050405020304" pitchFamily="18" charset="0"/>
              </a:rPr>
              <a:t>giàu</a:t>
            </a:r>
            <a:r>
              <a:rPr lang="en-US" sz="3600" dirty="0" smtClean="0"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cs typeface="Times New Roman" panose="02020603050405020304" pitchFamily="18" charset="0"/>
              </a:rPr>
              <a:t>sức</a:t>
            </a:r>
            <a:r>
              <a:rPr lang="en-US" sz="3600" dirty="0" smtClean="0"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cs typeface="Times New Roman" panose="02020603050405020304" pitchFamily="18" charset="0"/>
              </a:rPr>
              <a:t>thuyết </a:t>
            </a:r>
            <a:r>
              <a:rPr lang="vi-VN" sz="3600" dirty="0">
                <a:cs typeface="Times New Roman" panose="02020603050405020304" pitchFamily="18" charset="0"/>
              </a:rPr>
              <a:t>phục.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639768" y="7946738"/>
            <a:ext cx="15406829" cy="646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sz="3600" b="1" dirty="0" smtClean="0">
                <a:cs typeface="Times New Roman" panose="02020603050405020304" pitchFamily="18" charset="0"/>
              </a:rPr>
              <a:t>4. </a:t>
            </a:r>
            <a:r>
              <a:rPr lang="vi-VN" sz="3600" b="1" dirty="0" smtClean="0">
                <a:cs typeface="Times New Roman" panose="02020603050405020304" pitchFamily="18" charset="0"/>
              </a:rPr>
              <a:t>Diễn </a:t>
            </a:r>
            <a:r>
              <a:rPr lang="vi-VN" sz="3600" b="1" dirty="0">
                <a:cs typeface="Times New Roman" panose="02020603050405020304" pitchFamily="18" charset="0"/>
              </a:rPr>
              <a:t>đạt</a:t>
            </a:r>
            <a:r>
              <a:rPr lang="vi-VN" sz="3600" dirty="0">
                <a:cs typeface="Times New Roman" panose="02020603050405020304" pitchFamily="18" charset="0"/>
              </a:rPr>
              <a:t>: Sáng rõ, </a:t>
            </a:r>
            <a:r>
              <a:rPr lang="vi-VN" sz="3600" dirty="0">
                <a:cs typeface="Calibri" panose="020F0502020204030204" pitchFamily="34" charset="0"/>
              </a:rPr>
              <a:t>lời văn ngắn gọn, rõ ràng, mạch lạc.</a:t>
            </a:r>
            <a:endParaRPr lang="en-GB" sz="3600" dirty="0"/>
          </a:p>
        </p:txBody>
      </p:sp>
      <p:sp>
        <p:nvSpPr>
          <p:cNvPr id="42" name="Oval 88"/>
          <p:cNvSpPr>
            <a:spLocks noChangeAspect="1"/>
          </p:cNvSpPr>
          <p:nvPr/>
        </p:nvSpPr>
        <p:spPr>
          <a:xfrm>
            <a:off x="164385" y="2097753"/>
            <a:ext cx="1013547" cy="101460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45743" y="-92739"/>
            <a:ext cx="2213677" cy="2260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Quê Hương Là Chùm Khế Ngọt ..! (online-video-cutter.com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2038561" y="1831491"/>
            <a:ext cx="14999153" cy="7701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53558" y="452913"/>
            <a:ext cx="10957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Nêu</a:t>
            </a:r>
            <a:r>
              <a:rPr lang="en-US" sz="3200" dirty="0" smtClean="0"/>
              <a:t> </a:t>
            </a:r>
            <a:r>
              <a:rPr lang="en-US" sz="3200" dirty="0" err="1" smtClean="0"/>
              <a:t>tên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hát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917371" y="2779590"/>
            <a:ext cx="127725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srgbClr val="FF0000"/>
                </a:solidFill>
              </a:rPr>
              <a:t>                 </a:t>
            </a:r>
            <a:r>
              <a:rPr lang="en-US" sz="6000" dirty="0" smtClean="0">
                <a:solidFill>
                  <a:srgbClr val="FF0000"/>
                </a:solidFill>
              </a:rPr>
              <a:t>THỬ TÀI HÓA THÂN</a:t>
            </a:r>
            <a:endParaRPr lang="en-US" sz="6000" dirty="0">
              <a:solidFill>
                <a:srgbClr val="FF0000"/>
              </a:solidFill>
            </a:endParaRPr>
          </a:p>
          <a:p>
            <a:r>
              <a:rPr lang="en-US" sz="4000" i="1" dirty="0"/>
              <a:t> </a:t>
            </a:r>
            <a:r>
              <a:rPr lang="en-US" sz="4000" i="1" dirty="0" smtClean="0"/>
              <a:t>     </a:t>
            </a:r>
            <a:r>
              <a:rPr lang="en-US" sz="4000" i="1" dirty="0" err="1"/>
              <a:t>Đóng</a:t>
            </a:r>
            <a:r>
              <a:rPr lang="en-US" sz="4000" i="1" dirty="0"/>
              <a:t> </a:t>
            </a:r>
            <a:r>
              <a:rPr lang="en-US" sz="4000" i="1" dirty="0" err="1"/>
              <a:t>vai</a:t>
            </a:r>
            <a:r>
              <a:rPr lang="en-US" sz="4000" i="1" dirty="0"/>
              <a:t> </a:t>
            </a:r>
            <a:r>
              <a:rPr lang="en-US" sz="4000" i="1" dirty="0" err="1"/>
              <a:t>là</a:t>
            </a:r>
            <a:r>
              <a:rPr lang="en-US" sz="4000" i="1" dirty="0"/>
              <a:t> </a:t>
            </a:r>
            <a:r>
              <a:rPr lang="en-US" sz="4000" i="1" dirty="0" err="1"/>
              <a:t>một</a:t>
            </a:r>
            <a:r>
              <a:rPr lang="en-US" sz="4000" i="1" dirty="0"/>
              <a:t> </a:t>
            </a:r>
            <a:r>
              <a:rPr lang="en-US" sz="4000" i="1" dirty="0" err="1"/>
              <a:t>chiến</a:t>
            </a:r>
            <a:r>
              <a:rPr lang="en-US" sz="4000" i="1" dirty="0"/>
              <a:t> </a:t>
            </a:r>
            <a:r>
              <a:rPr lang="en-US" sz="4000" i="1" dirty="0" err="1"/>
              <a:t>sĩ</a:t>
            </a:r>
            <a:r>
              <a:rPr lang="en-US" sz="4000" i="1" dirty="0"/>
              <a:t> </a:t>
            </a:r>
            <a:r>
              <a:rPr lang="en-US" sz="4000" i="1" dirty="0" err="1"/>
              <a:t>trong</a:t>
            </a:r>
            <a:r>
              <a:rPr lang="en-US" sz="4000" i="1" dirty="0"/>
              <a:t> </a:t>
            </a:r>
            <a:r>
              <a:rPr lang="en-US" sz="4000" i="1" dirty="0" err="1"/>
              <a:t>cuộc</a:t>
            </a:r>
            <a:r>
              <a:rPr lang="en-US" sz="4000" i="1" dirty="0"/>
              <a:t> </a:t>
            </a:r>
            <a:r>
              <a:rPr lang="en-US" sz="4000" i="1" dirty="0" err="1"/>
              <a:t>kháng</a:t>
            </a:r>
            <a:r>
              <a:rPr lang="en-US" sz="4000" i="1" dirty="0"/>
              <a:t> </a:t>
            </a:r>
            <a:r>
              <a:rPr lang="en-US" sz="4000" i="1" dirty="0" err="1"/>
              <a:t>chiến</a:t>
            </a:r>
            <a:r>
              <a:rPr lang="en-US" sz="4000" i="1" dirty="0"/>
              <a:t> </a:t>
            </a:r>
            <a:r>
              <a:rPr lang="en-US" sz="4000" i="1" dirty="0" err="1"/>
              <a:t>chống</a:t>
            </a:r>
            <a:r>
              <a:rPr lang="en-US" sz="4000" i="1" dirty="0"/>
              <a:t> </a:t>
            </a:r>
            <a:r>
              <a:rPr lang="en-US" sz="4000" i="1" dirty="0" err="1"/>
              <a:t>Pháp</a:t>
            </a:r>
            <a:r>
              <a:rPr lang="en-US" sz="4000" i="1" dirty="0"/>
              <a:t>/</a:t>
            </a:r>
            <a:r>
              <a:rPr lang="en-US" sz="4000" i="1" dirty="0" err="1"/>
              <a:t>Mỹ</a:t>
            </a:r>
            <a:r>
              <a:rPr lang="en-US" sz="4000" i="1" dirty="0"/>
              <a:t>: </a:t>
            </a:r>
            <a:r>
              <a:rPr lang="en-US" sz="4000" i="1" dirty="0" err="1"/>
              <a:t>Hãy</a:t>
            </a:r>
            <a:r>
              <a:rPr lang="en-US" sz="4000" i="1" dirty="0"/>
              <a:t> chia </a:t>
            </a:r>
            <a:r>
              <a:rPr lang="en-US" sz="4000" i="1" dirty="0" err="1"/>
              <a:t>sẻ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trải</a:t>
            </a:r>
            <a:r>
              <a:rPr lang="en-US" sz="4000" i="1" dirty="0"/>
              <a:t> </a:t>
            </a:r>
            <a:r>
              <a:rPr lang="en-US" sz="4000" i="1" dirty="0" err="1"/>
              <a:t>nghiệm</a:t>
            </a:r>
            <a:r>
              <a:rPr lang="en-US" sz="4000" i="1" dirty="0"/>
              <a:t> </a:t>
            </a:r>
            <a:r>
              <a:rPr lang="en-US" sz="4000" i="1" dirty="0" err="1"/>
              <a:t>trong</a:t>
            </a:r>
            <a:r>
              <a:rPr lang="en-US" sz="4000" i="1" dirty="0"/>
              <a:t> </a:t>
            </a:r>
            <a:r>
              <a:rPr lang="en-US" sz="4000" i="1" dirty="0" err="1"/>
              <a:t>kháng</a:t>
            </a:r>
            <a:r>
              <a:rPr lang="en-US" sz="4000" i="1" dirty="0"/>
              <a:t> </a:t>
            </a:r>
            <a:r>
              <a:rPr lang="en-US" sz="4000" i="1" dirty="0" err="1"/>
              <a:t>chiến</a:t>
            </a:r>
            <a:r>
              <a:rPr lang="en-US" sz="4000" i="1" dirty="0"/>
              <a:t> </a:t>
            </a:r>
            <a:r>
              <a:rPr lang="en-US" sz="4000" i="1" dirty="0" err="1"/>
              <a:t>và</a:t>
            </a:r>
            <a:r>
              <a:rPr lang="en-US" sz="4000" i="1" dirty="0"/>
              <a:t> </a:t>
            </a:r>
            <a:r>
              <a:rPr lang="en-US" sz="4000" i="1" dirty="0" err="1"/>
              <a:t>nêu</a:t>
            </a:r>
            <a:r>
              <a:rPr lang="en-US" sz="4000" i="1" dirty="0"/>
              <a:t> </a:t>
            </a:r>
            <a:r>
              <a:rPr lang="en-US" sz="4000" i="1" dirty="0" err="1"/>
              <a:t>ra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nhiệm</a:t>
            </a:r>
            <a:r>
              <a:rPr lang="en-US" sz="4000" i="1" dirty="0"/>
              <a:t> </a:t>
            </a:r>
            <a:r>
              <a:rPr lang="en-US" sz="4000" i="1" dirty="0" err="1"/>
              <a:t>vụ</a:t>
            </a:r>
            <a:r>
              <a:rPr lang="en-US" sz="4000" i="1" dirty="0"/>
              <a:t> </a:t>
            </a:r>
            <a:r>
              <a:rPr lang="en-US" sz="4000" i="1" dirty="0" err="1"/>
              <a:t>của</a:t>
            </a:r>
            <a:r>
              <a:rPr lang="en-US" sz="4000" i="1" dirty="0"/>
              <a:t> </a:t>
            </a:r>
            <a:r>
              <a:rPr lang="en-US" sz="4000" i="1" dirty="0" err="1"/>
              <a:t>thế</a:t>
            </a:r>
            <a:r>
              <a:rPr lang="en-US" sz="4000" i="1" dirty="0"/>
              <a:t> </a:t>
            </a:r>
            <a:r>
              <a:rPr lang="en-US" sz="4000" i="1" dirty="0" err="1"/>
              <a:t>hệ</a:t>
            </a:r>
            <a:r>
              <a:rPr lang="en-US" sz="4000" i="1" dirty="0"/>
              <a:t> </a:t>
            </a:r>
            <a:r>
              <a:rPr lang="en-US" sz="4000" i="1" dirty="0" err="1"/>
              <a:t>trẻ</a:t>
            </a:r>
            <a:r>
              <a:rPr lang="en-US" sz="4000" i="1" dirty="0"/>
              <a:t> </a:t>
            </a:r>
            <a:r>
              <a:rPr lang="en-US" sz="4000" i="1" dirty="0" err="1"/>
              <a:t>để</a:t>
            </a:r>
            <a:r>
              <a:rPr lang="en-US" sz="4000" i="1" dirty="0"/>
              <a:t> </a:t>
            </a:r>
            <a:r>
              <a:rPr lang="en-US" sz="4000" i="1" dirty="0" err="1"/>
              <a:t>giữ</a:t>
            </a:r>
            <a:r>
              <a:rPr lang="en-US" sz="4000" i="1" dirty="0"/>
              <a:t> </a:t>
            </a:r>
            <a:r>
              <a:rPr lang="en-US" sz="4000" i="1" dirty="0" err="1"/>
              <a:t>gìn</a:t>
            </a:r>
            <a:r>
              <a:rPr lang="en-US" sz="4000" i="1" dirty="0"/>
              <a:t> </a:t>
            </a:r>
            <a:r>
              <a:rPr lang="en-US" sz="4000" i="1" dirty="0" err="1"/>
              <a:t>độc</a:t>
            </a:r>
            <a:r>
              <a:rPr lang="en-US" sz="4000" i="1" dirty="0"/>
              <a:t> </a:t>
            </a:r>
            <a:r>
              <a:rPr lang="en-US" sz="4000" i="1" dirty="0" err="1"/>
              <a:t>lập</a:t>
            </a:r>
            <a:r>
              <a:rPr lang="en-US" sz="4000" i="1" dirty="0"/>
              <a:t>, </a:t>
            </a:r>
            <a:r>
              <a:rPr lang="en-US" sz="4000" i="1" dirty="0" err="1"/>
              <a:t>tự</a:t>
            </a:r>
            <a:r>
              <a:rPr lang="en-US" sz="4000" i="1" dirty="0"/>
              <a:t> do </a:t>
            </a:r>
            <a:r>
              <a:rPr lang="en-US" sz="4000" i="1" dirty="0" err="1"/>
              <a:t>của</a:t>
            </a:r>
            <a:r>
              <a:rPr lang="en-US" sz="4000" i="1" dirty="0"/>
              <a:t> </a:t>
            </a:r>
            <a:r>
              <a:rPr lang="en-US" sz="4000" i="1" dirty="0" err="1"/>
              <a:t>dân</a:t>
            </a:r>
            <a:r>
              <a:rPr lang="en-US" sz="4000" i="1" dirty="0"/>
              <a:t> </a:t>
            </a:r>
            <a:r>
              <a:rPr lang="en-US" sz="4000" i="1" dirty="0" err="1"/>
              <a:t>tộc</a:t>
            </a:r>
            <a:r>
              <a:rPr lang="en-US" sz="4000" i="1" dirty="0"/>
              <a:t>.</a:t>
            </a:r>
            <a:endParaRPr lang="en-US" sz="4000" dirty="0"/>
          </a:p>
          <a:p>
            <a:r>
              <a:rPr lang="en-US" sz="4000" i="1" dirty="0"/>
              <a:t> 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759201" y="957940"/>
            <a:ext cx="10856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7030A0"/>
                </a:solidFill>
              </a:rPr>
              <a:t>HOẠT ĐỘNG 3: LUYỆN TẬP</a:t>
            </a:r>
            <a:endParaRPr lang="en-US" sz="6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908995"/>
            <a:ext cx="1233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GÓC SÁNG TẠO: “</a:t>
            </a:r>
            <a:r>
              <a:rPr lang="en-US" sz="4000" dirty="0" err="1" smtClean="0">
                <a:solidFill>
                  <a:srgbClr val="FF0000"/>
                </a:solidFill>
                <a:latin typeface="Algerian" panose="04020705040A02060702" pitchFamily="82" charset="0"/>
              </a:rPr>
              <a:t>cÂY</a:t>
            </a:r>
            <a:r>
              <a:rPr lang="en-US" sz="4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HOA TRI THỨC”</a:t>
            </a:r>
            <a:endParaRPr lang="en-US" sz="4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479675"/>
            <a:ext cx="1104963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chemeClr val="accent3">
                    <a:lumMod val="50000"/>
                  </a:schemeClr>
                </a:solidFill>
                <a:latin typeface="Amazone" pitchFamily="66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Luật</a:t>
            </a:r>
            <a:r>
              <a:rPr lang="en-US" sz="8800" b="1" dirty="0" smtClean="0">
                <a:solidFill>
                  <a:schemeClr val="accent3">
                    <a:lumMod val="50000"/>
                  </a:schemeClr>
                </a:solidFill>
                <a:latin typeface="Amazone" pitchFamily="66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lang="en-US" sz="8800" b="1" dirty="0" err="1" smtClean="0">
                <a:solidFill>
                  <a:schemeClr val="accent3">
                    <a:lumMod val="50000"/>
                  </a:schemeClr>
                </a:solidFill>
                <a:latin typeface="Amazone" pitchFamily="66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chơi</a:t>
            </a:r>
            <a:endParaRPr lang="en-US" sz="8800" b="1" dirty="0">
              <a:solidFill>
                <a:schemeClr val="accent3">
                  <a:lumMod val="50000"/>
                </a:schemeClr>
              </a:solidFill>
              <a:latin typeface="Amazone" pitchFamily="66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grpSp>
        <p:nvGrpSpPr>
          <p:cNvPr id="7" name="Group 67"/>
          <p:cNvGrpSpPr/>
          <p:nvPr/>
        </p:nvGrpSpPr>
        <p:grpSpPr bwMode="auto">
          <a:xfrm>
            <a:off x="14796169" y="495691"/>
            <a:ext cx="2153273" cy="1790461"/>
            <a:chOff x="2880" y="360"/>
            <a:chExt cx="4320" cy="4320"/>
          </a:xfrm>
        </p:grpSpPr>
        <p:sp>
          <p:nvSpPr>
            <p:cNvPr id="8" name="Oval 68"/>
            <p:cNvSpPr>
              <a:spLocks noChangeArrowheads="1"/>
            </p:cNvSpPr>
            <p:nvPr/>
          </p:nvSpPr>
          <p:spPr bwMode="auto">
            <a:xfrm>
              <a:off x="2880" y="360"/>
              <a:ext cx="4320" cy="4320"/>
            </a:xfrm>
            <a:prstGeom prst="ellipse">
              <a:avLst/>
            </a:prstGeom>
            <a:solidFill>
              <a:srgbClr val="33CCCC"/>
            </a:solidFill>
            <a:ln w="38100" cmpd="dbl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_s1038"/>
            <p:cNvSpPr>
              <a:spLocks noChangeShapeType="1"/>
            </p:cNvSpPr>
            <p:nvPr/>
          </p:nvSpPr>
          <p:spPr bwMode="auto">
            <a:xfrm flipH="1">
              <a:off x="3600" y="3770"/>
              <a:ext cx="360" cy="41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0" name="_s1042"/>
            <p:cNvSpPr>
              <a:spLocks noChangeShapeType="1"/>
            </p:cNvSpPr>
            <p:nvPr/>
          </p:nvSpPr>
          <p:spPr bwMode="auto">
            <a:xfrm flipH="1" flipV="1">
              <a:off x="3060" y="1800"/>
              <a:ext cx="54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1" name="Line 71"/>
            <p:cNvSpPr>
              <a:spLocks noChangeShapeType="1"/>
            </p:cNvSpPr>
            <p:nvPr/>
          </p:nvSpPr>
          <p:spPr bwMode="auto">
            <a:xfrm>
              <a:off x="5040" y="360"/>
              <a:ext cx="0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_s1030"/>
            <p:cNvSpPr>
              <a:spLocks noChangeShapeType="1"/>
            </p:cNvSpPr>
            <p:nvPr/>
          </p:nvSpPr>
          <p:spPr bwMode="auto">
            <a:xfrm flipV="1">
              <a:off x="6591" y="1620"/>
              <a:ext cx="429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3" name="Line 73"/>
            <p:cNvSpPr>
              <a:spLocks noChangeShapeType="1"/>
            </p:cNvSpPr>
            <p:nvPr/>
          </p:nvSpPr>
          <p:spPr bwMode="auto">
            <a:xfrm>
              <a:off x="6300" y="3700"/>
              <a:ext cx="54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Oval 74"/>
            <p:cNvSpPr>
              <a:spLocks noChangeArrowheads="1"/>
            </p:cNvSpPr>
            <p:nvPr/>
          </p:nvSpPr>
          <p:spPr bwMode="auto">
            <a:xfrm>
              <a:off x="4860" y="2340"/>
              <a:ext cx="360" cy="360"/>
            </a:xfrm>
            <a:prstGeom prst="ellipse">
              <a:avLst/>
            </a:prstGeom>
            <a:solidFill>
              <a:srgbClr val="33CCCC"/>
            </a:solidFill>
            <a:ln w="1905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5" name="Picture 11" descr="kim phut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791184" y="491547"/>
            <a:ext cx="2158258" cy="179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15336252" y="1224657"/>
            <a:ext cx="119626" cy="9947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17" name="Picture 30" descr="slide0002_image02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23025" y="2313153"/>
            <a:ext cx="620561" cy="14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31"/>
          <p:cNvSpPr>
            <a:spLocks noChangeShapeType="1"/>
          </p:cNvSpPr>
          <p:nvPr/>
        </p:nvSpPr>
        <p:spPr bwMode="auto">
          <a:xfrm flipV="1">
            <a:off x="15201799" y="2445155"/>
            <a:ext cx="1614957" cy="514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9" name="Picture 34" descr="CHAY XE D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5935" y="2313153"/>
            <a:ext cx="897197" cy="14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WordArt 6"/>
          <p:cNvSpPr>
            <a:spLocks noChangeArrowheads="1" noChangeShapeType="1" noTextEdit="1"/>
          </p:cNvSpPr>
          <p:nvPr/>
        </p:nvSpPr>
        <p:spPr bwMode="auto">
          <a:xfrm>
            <a:off x="15741934" y="1316319"/>
            <a:ext cx="239254" cy="2486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  <a:endParaRPr 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1" name="WordArt 27"/>
          <p:cNvSpPr>
            <a:spLocks noChangeArrowheads="1" noChangeShapeType="1" noTextEdit="1"/>
          </p:cNvSpPr>
          <p:nvPr/>
        </p:nvSpPr>
        <p:spPr bwMode="auto">
          <a:xfrm>
            <a:off x="15741934" y="1274392"/>
            <a:ext cx="239254" cy="2984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3</a:t>
            </a:r>
            <a:endParaRPr 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7943" y="3950169"/>
            <a:ext cx="16255999" cy="4307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20" b="1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- </a:t>
            </a:r>
            <a:r>
              <a:rPr lang="en-US" sz="4520" b="1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Yêu</a:t>
            </a:r>
            <a:r>
              <a:rPr lang="en-US" sz="4520" b="1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b="1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cầu</a:t>
            </a:r>
            <a:r>
              <a:rPr lang="en-US" sz="4520" b="1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: 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?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Mỗi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người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hãy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chọn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một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bông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hoa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có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ghi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tên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những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vị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anh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hùng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góp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phần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làm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rạng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rỡ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truyền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thống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yêu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nước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của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dân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tộc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và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gắn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lên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cây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hoa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tri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thức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.</a:t>
            </a:r>
            <a:endParaRPr lang="en-GB" sz="4520" dirty="0">
              <a:solidFill>
                <a:srgbClr val="1B4262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</a:endParaRPr>
          </a:p>
          <a:p>
            <a:r>
              <a:rPr lang="en-US" sz="4520" b="1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- </a:t>
            </a:r>
            <a:r>
              <a:rPr lang="en-US" sz="4520" b="1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Hình</a:t>
            </a:r>
            <a:r>
              <a:rPr lang="en-US" sz="4520" b="1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b="1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thức</a:t>
            </a:r>
            <a:r>
              <a:rPr lang="en-US" sz="4520" b="1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: </a:t>
            </a:r>
            <a:endParaRPr lang="en-US" sz="4520" b="1" dirty="0">
              <a:solidFill>
                <a:srgbClr val="1B4262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</a:endParaRPr>
          </a:p>
          <a:p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+ 2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đội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tham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gia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chơi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,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mỗi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đội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cử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đại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diện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5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thành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viên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tham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gia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;</a:t>
            </a:r>
            <a:endParaRPr lang="en-US" sz="4520" dirty="0">
              <a:solidFill>
                <a:srgbClr val="1B4262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</a:endParaRPr>
          </a:p>
          <a:p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+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Thời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gian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thực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hiện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3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phút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.</a:t>
            </a:r>
            <a:endParaRPr lang="en-US" sz="4520" dirty="0">
              <a:solidFill>
                <a:srgbClr val="1B4262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3912" y="8257438"/>
            <a:ext cx="15965810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20" b="1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- </a:t>
            </a:r>
            <a:r>
              <a:rPr lang="en-US" sz="4520" b="1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Kết</a:t>
            </a:r>
            <a:r>
              <a:rPr lang="en-US" sz="4520" b="1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b="1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quả</a:t>
            </a:r>
            <a:r>
              <a:rPr lang="en-US" sz="4520" b="1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: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Đội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nào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chọn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được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nhiều</a:t>
            </a:r>
            <a:r>
              <a:rPr lang="en-US" sz="4520" dirty="0" smtClean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,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đội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đó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sẽ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chiến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 </a:t>
            </a:r>
            <a:r>
              <a:rPr lang="en-US" sz="4520" dirty="0" err="1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thắng</a:t>
            </a:r>
            <a:r>
              <a:rPr lang="en-US" sz="4520" dirty="0">
                <a:solidFill>
                  <a:srgbClr val="1B4262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</a:rPr>
              <a:t>.</a:t>
            </a:r>
            <a:endParaRPr lang="en-US" sz="4520" dirty="0">
              <a:solidFill>
                <a:srgbClr val="1B4262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7943" y="719499"/>
            <a:ext cx="917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</a:rPr>
              <a:t>HOẠT ĐỘNG 4: VẬN DỤNG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accel="50000" decel="50000" fill="hold" grpId="0" nodeType="withEffect">
                                  <p:stCondLst>
                                    <p:cond delay="12000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ld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8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0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7200" y="986971"/>
            <a:ext cx="1148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7030A0"/>
                </a:solidFill>
              </a:rPr>
              <a:t>HOẠT ĐỘNG 4: VẬN DỤNG</a:t>
            </a:r>
            <a:endParaRPr lang="en-US" sz="6600" b="1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5056" y="2378486"/>
            <a:ext cx="11270714" cy="2726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 SÁNG TẠO </a:t>
            </a:r>
            <a:endParaRPr lang="vi-VN" sz="80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vi-V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HOA TRI THỨC”</a:t>
            </a:r>
            <a:endParaRPr lang="en-GB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18163" y="5517681"/>
            <a:ext cx="132444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400" b="1" dirty="0"/>
              <a:t> </a:t>
            </a:r>
            <a:r>
              <a:rPr lang="en-US" sz="3200" b="1" dirty="0" err="1" smtClean="0"/>
              <a:t>Mỗi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người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chọn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một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hoa</a:t>
            </a:r>
            <a:r>
              <a:rPr lang="en-US" sz="3200" b="1" dirty="0"/>
              <a:t> </a:t>
            </a: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ghi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những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hùng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góp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phần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làm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rạng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truyền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thống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yêu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nước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dân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tộc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2115" y="1322038"/>
            <a:ext cx="1643017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800" b="1" dirty="0" smtClean="0">
                <a:solidFill>
                  <a:srgbClr val="FF0000"/>
                </a:solidFill>
              </a:rPr>
              <a:t>HƯỚNG DẪN </a:t>
            </a:r>
            <a:r>
              <a:rPr lang="de-DE" sz="4800" b="1" dirty="0">
                <a:solidFill>
                  <a:srgbClr val="FF0000"/>
                </a:solidFill>
              </a:rPr>
              <a:t>HS </a:t>
            </a:r>
            <a:r>
              <a:rPr lang="de-DE" sz="4800" b="1" dirty="0" smtClean="0">
                <a:solidFill>
                  <a:srgbClr val="FF0000"/>
                </a:solidFill>
              </a:rPr>
              <a:t>HỌC BÀI Ở NHÀ </a:t>
            </a:r>
            <a:endParaRPr lang="de-DE" sz="4800" b="1" dirty="0" smtClean="0">
              <a:solidFill>
                <a:srgbClr val="FF0000"/>
              </a:solidFill>
            </a:endParaRPr>
          </a:p>
          <a:p>
            <a:pPr algn="ctr"/>
            <a:r>
              <a:rPr lang="de-DE" sz="4800" b="1" dirty="0" smtClean="0">
                <a:solidFill>
                  <a:srgbClr val="FF0000"/>
                </a:solidFill>
              </a:rPr>
              <a:t>VÀ CHUẨN BỊ BÀI SAU:</a:t>
            </a:r>
            <a:endParaRPr lang="en-US" sz="4800" dirty="0">
              <a:solidFill>
                <a:srgbClr val="FF0000"/>
              </a:solidFill>
            </a:endParaRPr>
          </a:p>
          <a:p>
            <a:endParaRPr lang="de-DE" sz="4800" b="1" i="1" dirty="0" smtClean="0"/>
          </a:p>
          <a:p>
            <a:r>
              <a:rPr lang="de-DE" sz="4800" b="1" i="1" dirty="0" smtClean="0"/>
              <a:t>- </a:t>
            </a:r>
            <a:r>
              <a:rPr lang="de-DE" sz="4800" b="1" i="1" dirty="0"/>
              <a:t>Hướng dẫn HS học bài và làm BT vận dụng:</a:t>
            </a:r>
            <a:endParaRPr lang="en-US" sz="4800" dirty="0"/>
          </a:p>
          <a:p>
            <a:r>
              <a:rPr lang="en-US" sz="4800" dirty="0"/>
              <a:t>+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nội</a:t>
            </a:r>
            <a:r>
              <a:rPr lang="en-US" sz="4800" dirty="0"/>
              <a:t> dung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endParaRPr lang="en-US" sz="4800" dirty="0"/>
          </a:p>
          <a:p>
            <a:r>
              <a:rPr lang="en-US" sz="4800" dirty="0"/>
              <a:t>+ </a:t>
            </a:r>
            <a:r>
              <a:rPr lang="en-US" sz="4800" dirty="0" err="1"/>
              <a:t>Vẽ</a:t>
            </a:r>
            <a:r>
              <a:rPr lang="en-US" sz="4800" dirty="0"/>
              <a:t> </a:t>
            </a:r>
            <a:r>
              <a:rPr lang="en-US" sz="4800" dirty="0" err="1"/>
              <a:t>sư</a:t>
            </a:r>
            <a:r>
              <a:rPr lang="en-US" sz="4800" dirty="0"/>
              <a:t> </a:t>
            </a:r>
            <a:r>
              <a:rPr lang="en-US" sz="4800" dirty="0" err="1"/>
              <a:t>đồ</a:t>
            </a:r>
            <a:r>
              <a:rPr lang="en-US" sz="4800" dirty="0"/>
              <a:t> </a:t>
            </a:r>
            <a:r>
              <a:rPr lang="en-US" sz="4800" dirty="0" err="1"/>
              <a:t>tư</a:t>
            </a:r>
            <a:r>
              <a:rPr lang="en-US" sz="4800" dirty="0"/>
              <a:t> </a:t>
            </a:r>
            <a:r>
              <a:rPr lang="en-US" sz="4800" dirty="0" err="1"/>
              <a:t>duy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, </a:t>
            </a:r>
            <a:r>
              <a:rPr lang="en-US" sz="4800" dirty="0" err="1"/>
              <a:t>sưu</a:t>
            </a:r>
            <a:r>
              <a:rPr lang="en-US" sz="4800" dirty="0"/>
              <a:t> </a:t>
            </a:r>
            <a:r>
              <a:rPr lang="en-US" sz="4800" dirty="0" err="1"/>
              <a:t>tầm</a:t>
            </a:r>
            <a:r>
              <a:rPr lang="en-US" sz="4800" dirty="0"/>
              <a:t> </a:t>
            </a:r>
            <a:r>
              <a:rPr lang="en-US" sz="4800" dirty="0" err="1"/>
              <a:t>những</a:t>
            </a:r>
            <a:r>
              <a:rPr lang="en-US" sz="4800" dirty="0"/>
              <a:t> </a:t>
            </a:r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nói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hiện</a:t>
            </a:r>
            <a:r>
              <a:rPr lang="en-US" sz="4800" dirty="0"/>
              <a:t> </a:t>
            </a:r>
            <a:r>
              <a:rPr lang="en-US" sz="4800" dirty="0" err="1"/>
              <a:t>lòng</a:t>
            </a:r>
            <a:r>
              <a:rPr lang="en-US" sz="4800" dirty="0"/>
              <a:t> </a:t>
            </a:r>
            <a:r>
              <a:rPr lang="en-US" sz="4800" dirty="0" err="1"/>
              <a:t>yêu</a:t>
            </a:r>
            <a:r>
              <a:rPr lang="en-US" sz="4800" dirty="0"/>
              <a:t> </a:t>
            </a:r>
            <a:r>
              <a:rPr lang="en-US" sz="4800" dirty="0" err="1"/>
              <a:t>nước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vị</a:t>
            </a:r>
            <a:r>
              <a:rPr lang="en-US" sz="4800" dirty="0"/>
              <a:t> </a:t>
            </a:r>
            <a:r>
              <a:rPr lang="en-US" sz="4800" dirty="0" err="1"/>
              <a:t>anh</a:t>
            </a:r>
            <a:r>
              <a:rPr lang="en-US" sz="4800" dirty="0"/>
              <a:t> </a:t>
            </a:r>
            <a:r>
              <a:rPr lang="en-US" sz="4800" dirty="0" err="1"/>
              <a:t>hùng</a:t>
            </a:r>
            <a:r>
              <a:rPr lang="en-US" sz="4800" dirty="0"/>
              <a:t> </a:t>
            </a:r>
            <a:r>
              <a:rPr lang="en-US" sz="4800" dirty="0" err="1"/>
              <a:t>dân</a:t>
            </a:r>
            <a:r>
              <a:rPr lang="en-US" sz="4800" dirty="0"/>
              <a:t> </a:t>
            </a:r>
            <a:r>
              <a:rPr lang="en-US" sz="4800" dirty="0" err="1"/>
              <a:t>tộc</a:t>
            </a:r>
            <a:r>
              <a:rPr lang="en-US" sz="4800" dirty="0"/>
              <a:t>.</a:t>
            </a:r>
            <a:endParaRPr lang="en-US" sz="4800" dirty="0"/>
          </a:p>
          <a:p>
            <a:r>
              <a:rPr lang="en-US" sz="4800" b="1" i="1" dirty="0" smtClean="0"/>
              <a:t>- </a:t>
            </a:r>
            <a:r>
              <a:rPr lang="en-US" sz="4800" b="1" i="1" dirty="0" err="1" smtClean="0"/>
              <a:t>Hướng</a:t>
            </a:r>
            <a:r>
              <a:rPr lang="en-US" sz="4800" b="1" i="1" dirty="0" smtClean="0"/>
              <a:t> </a:t>
            </a:r>
            <a:r>
              <a:rPr lang="en-US" sz="4800" b="1" i="1" dirty="0" err="1"/>
              <a:t>dẫn</a:t>
            </a:r>
            <a:r>
              <a:rPr lang="en-US" sz="4800" b="1" i="1" dirty="0"/>
              <a:t> HS </a:t>
            </a:r>
            <a:r>
              <a:rPr lang="en-US" sz="4800" b="1" i="1" dirty="0" err="1"/>
              <a:t>chuẩn</a:t>
            </a:r>
            <a:r>
              <a:rPr lang="en-US" sz="4800" b="1" i="1" dirty="0"/>
              <a:t> </a:t>
            </a:r>
            <a:r>
              <a:rPr lang="en-US" sz="4800" b="1" i="1" dirty="0" err="1"/>
              <a:t>bị</a:t>
            </a:r>
            <a:r>
              <a:rPr lang="en-US" sz="4800" b="1" i="1" dirty="0"/>
              <a:t> </a:t>
            </a:r>
            <a:r>
              <a:rPr lang="en-US" sz="4800" b="1" i="1" dirty="0" err="1"/>
              <a:t>bài</a:t>
            </a:r>
            <a:r>
              <a:rPr lang="en-US" sz="4800" b="1" i="1" dirty="0"/>
              <a:t> </a:t>
            </a:r>
            <a:r>
              <a:rPr lang="en-US" sz="4800" b="1" i="1" dirty="0" err="1"/>
              <a:t>sau</a:t>
            </a:r>
            <a:r>
              <a:rPr lang="en-US" sz="4800" i="1" dirty="0"/>
              <a:t>:</a:t>
            </a:r>
            <a:r>
              <a:rPr lang="en-US" sz="4800" dirty="0"/>
              <a:t> </a:t>
            </a:r>
            <a:r>
              <a:rPr lang="en-US" sz="4800" dirty="0" err="1" smtClean="0"/>
              <a:t>Ôn</a:t>
            </a:r>
            <a:r>
              <a:rPr lang="en-US" sz="4800" dirty="0" smtClean="0"/>
              <a:t> </a:t>
            </a:r>
            <a:r>
              <a:rPr lang="en-US" sz="4800" dirty="0" err="1"/>
              <a:t>tập</a:t>
            </a:r>
            <a:r>
              <a:rPr lang="en-US" sz="4800" dirty="0"/>
              <a:t> </a:t>
            </a:r>
            <a:r>
              <a:rPr lang="en-US" sz="4800" dirty="0" err="1"/>
              <a:t>giữa</a:t>
            </a:r>
            <a:r>
              <a:rPr lang="en-US" sz="4800" dirty="0"/>
              <a:t> </a:t>
            </a:r>
            <a:r>
              <a:rPr lang="en-US" sz="4800" dirty="0" err="1"/>
              <a:t>kì</a:t>
            </a:r>
            <a:r>
              <a:rPr lang="en-US" sz="4800" dirty="0"/>
              <a:t> </a:t>
            </a:r>
            <a:r>
              <a:rPr lang="en-US" sz="4800" dirty="0" smtClean="0"/>
              <a:t>2</a:t>
            </a:r>
            <a:endParaRPr lang="en-US" sz="4800" dirty="0" smtClean="0"/>
          </a:p>
          <a:p>
            <a:r>
              <a:rPr lang="en-US" sz="4800" dirty="0" smtClean="0"/>
              <a:t>+ </a:t>
            </a:r>
            <a:r>
              <a:rPr lang="en-US" sz="4800" dirty="0" err="1" smtClean="0"/>
              <a:t>Ôn</a:t>
            </a:r>
            <a:r>
              <a:rPr lang="en-US" sz="4800" dirty="0" smtClean="0"/>
              <a:t> </a:t>
            </a:r>
            <a:r>
              <a:rPr lang="en-US" sz="4800" dirty="0" err="1" smtClean="0"/>
              <a:t>tập</a:t>
            </a:r>
            <a:r>
              <a:rPr lang="en-US" sz="4800" dirty="0" smtClean="0"/>
              <a:t> </a:t>
            </a:r>
            <a:r>
              <a:rPr lang="en-US" sz="4800" dirty="0" err="1" smtClean="0"/>
              <a:t>theo</a:t>
            </a:r>
            <a:r>
              <a:rPr lang="en-US" sz="4800" dirty="0" smtClean="0"/>
              <a:t> </a:t>
            </a:r>
            <a:r>
              <a:rPr lang="en-US" sz="4800" dirty="0" err="1" smtClean="0"/>
              <a:t>đề</a:t>
            </a:r>
            <a:r>
              <a:rPr lang="en-US" sz="4800" dirty="0" smtClean="0"/>
              <a:t> </a:t>
            </a:r>
            <a:r>
              <a:rPr lang="en-US" sz="4800" dirty="0" err="1" smtClean="0"/>
              <a:t>cương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460312"/>
            <a:ext cx="1351528" cy="826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7764" y="615413"/>
            <a:ext cx="15701073" cy="12187952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vi-VN" sz="6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6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6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60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</a:t>
            </a:r>
            <a:r>
              <a:rPr lang="vi-VN" sz="60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</a:t>
            </a:r>
            <a:r>
              <a:rPr lang="pt-BR" sz="60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 thần yêu nước của nhân dân </a:t>
            </a:r>
            <a:r>
              <a:rPr lang="vi-VN" sz="60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ta”</a:t>
            </a:r>
            <a:r>
              <a:rPr lang="pt-BR" sz="60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viết trong thời kỳ nào ?</a:t>
            </a:r>
            <a:endParaRPr lang="en-GB" sz="6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</a:t>
            </a:r>
            <a:r>
              <a:rPr lang="pt-BR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Thời kỳ kháng chiến chống Mỹ</a:t>
            </a:r>
            <a:r>
              <a:rPr lang="vi-VN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GB" sz="6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B.</a:t>
            </a:r>
            <a:r>
              <a:rPr lang="pt-BR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Thời kỳ đất nước ta xây dựng CNXH ở miền Bắc</a:t>
            </a:r>
            <a:endParaRPr lang="en-GB" sz="6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</a:t>
            </a:r>
            <a:r>
              <a:rPr lang="pt-BR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Thời kỳ kháng chiến chống Pháp</a:t>
            </a:r>
            <a:endParaRPr lang="en-GB" sz="6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pt-BR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Những năm đầu thế kỷ XX</a:t>
            </a:r>
            <a:endParaRPr lang="en-GB" sz="6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ta”</a:t>
            </a:r>
            <a:r>
              <a:rPr lang="pt-BR" sz="6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viết trong thời kỳ nào ?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</a:t>
            </a:r>
            <a:r>
              <a:rPr lang="pt-BR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Thời kỳ kháng chiến chống Mỹ</a:t>
            </a:r>
            <a:r>
              <a:rPr lang="vi-V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B.</a:t>
            </a:r>
            <a:r>
              <a:rPr lang="pt-BR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Thời kỳ đất nước ta xây dựng CNXH ở miền Bắc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</a:t>
            </a:r>
            <a:r>
              <a:rPr lang="pt-BR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Thời kỳ kháng chiến chống Pháp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pt-BR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Những năm đầu thế kỷ XX</a:t>
            </a:r>
            <a:endParaRPr lang="en-GB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802" y="5253203"/>
            <a:ext cx="15095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Thời kỳ kháng chiến chống </a:t>
            </a:r>
            <a:r>
              <a:rPr lang="pt-BR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GB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460312"/>
            <a:ext cx="1351528" cy="8266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7254" y="369995"/>
            <a:ext cx="16927946" cy="6096156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</a:t>
            </a:r>
            <a:r>
              <a:rPr lang="vi-VN" sz="6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Pháp của nhân dân ta diễn ra vào thời gian nào?</a:t>
            </a:r>
            <a:endParaRPr lang="en-GB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1930 – 1945</a:t>
            </a:r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B. 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 – </a:t>
            </a:r>
            <a:r>
              <a:rPr lang="en-US" sz="6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  <a:r>
              <a:rPr lang="vi-VN" sz="6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vi-VN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 – 1975</a:t>
            </a:r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D. Sau 1975</a:t>
            </a:r>
            <a:endParaRPr lang="en-GB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17610" y="3722706"/>
            <a:ext cx="5819412" cy="1200329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lvl="6"/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 – 1954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399" y="9480603"/>
            <a:ext cx="1314454" cy="8040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02596" y="546675"/>
            <a:ext cx="15862516" cy="1200329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vi-VN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GB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274" y="9563100"/>
            <a:ext cx="1179580" cy="721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00" y="2531864"/>
            <a:ext cx="17373600" cy="1169551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6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856" y="-81944"/>
            <a:ext cx="1815744" cy="80584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6002000" y="0"/>
            <a:ext cx="2286000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04686" y="827314"/>
            <a:ext cx="1582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5: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48807" y="674185"/>
            <a:ext cx="15706339" cy="104644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just"/>
            <a:r>
              <a:rPr lang="en-US" sz="5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5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5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5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-1949665"/>
            <a:ext cx="2438402" cy="10293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97" y="1865030"/>
            <a:ext cx="12581713" cy="75982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" y="311282"/>
            <a:ext cx="18280904" cy="102881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315200" y="3974524"/>
            <a:ext cx="976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UVN Chim Bien Nang" pitchFamily="18" charset="0"/>
              </a:rPr>
              <a:t>TINH THẦN YÊU NƯỚC </a:t>
            </a:r>
            <a:endParaRPr lang="en-US" sz="7200" b="1" dirty="0" smtClean="0">
              <a:solidFill>
                <a:srgbClr val="FF0000"/>
              </a:solidFill>
              <a:latin typeface="UVN Chim Bien Nang" pitchFamily="18" charset="0"/>
            </a:endParaRPr>
          </a:p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UVN Chim Bien Nang" pitchFamily="18" charset="0"/>
              </a:rPr>
              <a:t>CỦA NHÂN DÂN TA</a:t>
            </a:r>
            <a:endParaRPr lang="en-US" sz="7200" b="1" dirty="0">
              <a:solidFill>
                <a:srgbClr val="FF0000"/>
              </a:solidFill>
              <a:latin typeface="UVN Chim Bien Nang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-1797265"/>
            <a:ext cx="2438402" cy="102935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10911" y="9669294"/>
            <a:ext cx="3832698" cy="930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3474</Words>
  <Application>WPS Presentation</Application>
  <PresentationFormat>Custom</PresentationFormat>
  <Paragraphs>142</Paragraphs>
  <Slides>26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Arial</vt:lpstr>
      <vt:lpstr>SimSun</vt:lpstr>
      <vt:lpstr>Wingdings</vt:lpstr>
      <vt:lpstr>Arial</vt:lpstr>
      <vt:lpstr>Calibri</vt:lpstr>
      <vt:lpstr>VNI-Times</vt:lpstr>
      <vt:lpstr>Amazone</vt:lpstr>
      <vt:lpstr>Segoe Print</vt:lpstr>
      <vt:lpstr>Times New Roman</vt:lpstr>
      <vt:lpstr>UVN Chim Bien Nang</vt:lpstr>
      <vt:lpstr>Microsoft YaHei</vt:lpstr>
      <vt:lpstr>Arial Unicode MS</vt:lpstr>
      <vt:lpstr>Roboto Condensed</vt:lpstr>
      <vt:lpstr>Calibri</vt:lpstr>
      <vt:lpstr>Algerian</vt:lpstr>
      <vt:lpstr>AGOldFace-Outline</vt:lpstr>
      <vt:lpstr>Impact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132</cp:revision>
  <cp:lastPrinted>2022-10-10T03:55:00Z</cp:lastPrinted>
  <dcterms:created xsi:type="dcterms:W3CDTF">2006-08-16T00:00:00Z</dcterms:created>
  <dcterms:modified xsi:type="dcterms:W3CDTF">2023-07-08T06:38:48Z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3B1C421A204945519CA4E7DA04A28903</vt:lpwstr>
  </property>
  <property fmtid="{D5CDD505-2E9C-101B-9397-08002B2CF9AE}" pid="3" name="KSOProductBuildVer">
    <vt:lpwstr>1033-11.2.0.11417</vt:lpwstr>
  </property>
</Properties>
</file>