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1" r:id="rId2"/>
    <p:sldId id="278" r:id="rId3"/>
    <p:sldId id="279" r:id="rId4"/>
    <p:sldId id="280" r:id="rId5"/>
    <p:sldId id="281" r:id="rId6"/>
    <p:sldId id="282" r:id="rId7"/>
    <p:sldId id="429" r:id="rId8"/>
    <p:sldId id="430" r:id="rId9"/>
    <p:sldId id="275" r:id="rId10"/>
    <p:sldId id="269" r:id="rId11"/>
    <p:sldId id="268" r:id="rId12"/>
    <p:sldId id="256" r:id="rId13"/>
    <p:sldId id="366" r:id="rId14"/>
    <p:sldId id="367" r:id="rId15"/>
    <p:sldId id="368" r:id="rId16"/>
    <p:sldId id="369" r:id="rId17"/>
    <p:sldId id="370" r:id="rId18"/>
    <p:sldId id="4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C1E9-3DFA-42FF-A332-4C0C5B76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EDC25B-CBD4-47B8-B7D1-FB1520D5F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261B3-2A87-46F2-93C9-23890CD3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423F0-ABD5-4A0E-B804-A84BB3E6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E754-5706-4095-90A3-15DA5FCE6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1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4805-5657-4279-A0A3-E21E63C0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5B03C-36FB-461C-88CC-D6462FBA3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ED518-4A9A-444F-8EE9-3E841E0F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499D8-00CB-4CEC-939B-C27A7BA2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F6CE4-C80B-465E-B3EB-1ED53433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7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91BF4-6CD3-4EB2-B948-5433A4141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E3260-E31B-4D09-94B6-E8DD8C30F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ED383-F903-473C-B28C-96C02D4A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4E774-B7BD-4FBB-828B-3273C975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5F5D7-8336-46CA-9C14-65686B17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0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BE442-308E-47D3-8E35-BC16A52F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D7D25-5821-41FC-BD94-7702AA0B1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2C5A0-1C96-496B-A3E7-7DC0D047F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AD06C-44A1-4202-94CF-52309F05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76A5E-EA8B-4C7D-972D-5CFEED10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8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2544-929E-4A18-A89A-054290A6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962A1-8AEA-4C87-B9B5-83F8A9D0C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0B580-FC25-4935-BE8E-80ACED8F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5540E-6E06-4617-969F-7A9708DA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71591-5CF2-431C-B1CC-9DF09B50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2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B675-FD74-4F02-9ADE-345BB223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19DF1-8D8C-4333-B208-65A71DB38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423D8-B207-45AD-855B-79906F5E6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75F47-7EC9-478C-B799-61476FA0D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996CE-676E-43B5-B4DA-67F57A469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50B18-CC6B-4C8B-B1F7-FBADCAB8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0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9FD82-2EA4-47B7-84B4-33D826266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7C08C-636D-4369-87FE-59E380DE8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813E0-F2E0-447F-B9BF-6609A20F0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BCFC1-12AC-4332-86C1-ADB278AD2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B66E2-1EF8-432E-937C-C18FF9209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60F07B-5509-46EA-B101-350D457E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6D1526-DF4B-4E57-BB13-B3E2F5A2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80F21-F8B1-435B-88EE-68182698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1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A831-1836-47B7-8774-3F680413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631A1-115F-47F5-8B2B-38116EB02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329CB-9B79-44AD-81E5-32082C32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7345E-5880-4804-A490-F33BC625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6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6FBF61-9977-4F25-87C7-3DE0E6BC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210AF2-C74F-4082-8B92-9FA41ACC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0E0A4-0F51-4233-BA49-4085B887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1F0D-88E9-4A22-A9AE-093D6804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1F24D-0D8E-466C-8E94-FBE0AE203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023F9-D49A-4A22-B545-B7196BBDA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C3C6D-6C4E-4AF3-97AD-E171595B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A721C-08CF-4EB7-80BC-8A34E4CB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88A47-FFDF-4FA2-99B2-79D4DD6A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8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36F01-11F8-4D08-9E4D-DC942B42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0D442D-F6AE-4BA2-B77E-B6CAE22D6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A0BFA-3B89-4FFA-BE5D-6835AFED4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5D131-AFD3-406A-846F-171EDB03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63DFD-9C40-49A8-81F7-3507BBBC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BBF20-3283-4010-881D-0503BA14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6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3C12B1-FD35-4838-B4AD-6B9AEC43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81D5B-53A4-425C-9F10-4C4F7B328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9F115-58B7-4CA7-904D-D99988396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F664-2CD4-44D4-9CFD-47A5919413F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E651F-0221-4D89-9901-BC08E3795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DFE63-533E-46A0-9F02-6690108D5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AFFBF-BD4A-4593-9C31-BE8062C34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8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Luu%20Tru%20Quan%20trong\Giao%20an%20Dien%20Tu\Giao%20An%20Van\Y%20NGhia%20Van%20Chuong%20Van%207\Bai%20Hat%20Bui%20Phan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" Target="slide3.xml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2" Type="http://schemas.openxmlformats.org/officeDocument/2006/relationships/image" Target="../media/image5.jpeg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4.gif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9.gif"/><Relationship Id="rId5" Type="http://schemas.openxmlformats.org/officeDocument/2006/relationships/image" Target="../media/image6.png"/><Relationship Id="rId15" Type="http://schemas.openxmlformats.org/officeDocument/2006/relationships/image" Target="../media/image23.jp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gif"/><Relationship Id="rId5" Type="http://schemas.openxmlformats.org/officeDocument/2006/relationships/image" Target="../media/image8.png"/><Relationship Id="rId15" Type="http://schemas.openxmlformats.org/officeDocument/2006/relationships/image" Target="../media/image24.jp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9.gif"/><Relationship Id="rId5" Type="http://schemas.openxmlformats.org/officeDocument/2006/relationships/image" Target="../media/image10.png"/><Relationship Id="rId15" Type="http://schemas.openxmlformats.org/officeDocument/2006/relationships/image" Target="../media/image25.jp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gif"/><Relationship Id="rId5" Type="http://schemas.openxmlformats.org/officeDocument/2006/relationships/image" Target="../media/image12.png"/><Relationship Id="rId15" Type="http://schemas.openxmlformats.org/officeDocument/2006/relationships/image" Target="../media/image26.jpe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>
            <a:extLst>
              <a:ext uri="{FF2B5EF4-FFF2-40B4-BE49-F238E27FC236}">
                <a16:creationId xmlns:a16="http://schemas.microsoft.com/office/drawing/2014/main" id="{02B99B02-63FD-4A2C-88DA-A5FB6BAE9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3087" r="22017" b="29807"/>
          <a:stretch>
            <a:fillRect/>
          </a:stretch>
        </p:blipFill>
        <p:spPr bwMode="auto">
          <a:xfrm>
            <a:off x="114299" y="0"/>
            <a:ext cx="11972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>
            <a:extLst>
              <a:ext uri="{FF2B5EF4-FFF2-40B4-BE49-F238E27FC236}">
                <a16:creationId xmlns:a16="http://schemas.microsoft.com/office/drawing/2014/main" id="{655B7052-30E8-4D16-8168-C176B12F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73196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6" name="Rectangle 4">
            <a:extLst>
              <a:ext uri="{FF2B5EF4-FFF2-40B4-BE49-F238E27FC236}">
                <a16:creationId xmlns:a16="http://schemas.microsoft.com/office/drawing/2014/main" id="{2131E74A-EB93-4DAB-945E-BD7324CDC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1" y="838200"/>
            <a:ext cx="176213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17" name="Rectangle 5">
            <a:extLst>
              <a:ext uri="{FF2B5EF4-FFF2-40B4-BE49-F238E27FC236}">
                <a16:creationId xmlns:a16="http://schemas.microsoft.com/office/drawing/2014/main" id="{E5CA6B09-1F37-41D8-9AC3-871341456987}"/>
              </a:ext>
            </a:extLst>
          </p:cNvPr>
          <p:cNvSpPr>
            <a:spLocks noChangeArrowheads="1"/>
          </p:cNvSpPr>
          <p:nvPr/>
        </p:nvSpPr>
        <p:spPr bwMode="auto">
          <a:xfrm rot="623332">
            <a:off x="1581150" y="685800"/>
            <a:ext cx="177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18" name="Rectangle 6">
            <a:extLst>
              <a:ext uri="{FF2B5EF4-FFF2-40B4-BE49-F238E27FC236}">
                <a16:creationId xmlns:a16="http://schemas.microsoft.com/office/drawing/2014/main" id="{61D07F0D-6C79-4CEB-BEB5-925A5BAD87F8}"/>
              </a:ext>
            </a:extLst>
          </p:cNvPr>
          <p:cNvSpPr>
            <a:spLocks noChangeArrowheads="1"/>
          </p:cNvSpPr>
          <p:nvPr/>
        </p:nvSpPr>
        <p:spPr bwMode="auto">
          <a:xfrm rot="671076">
            <a:off x="1633538" y="533400"/>
            <a:ext cx="176212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19" name="Rectangle 7">
            <a:extLst>
              <a:ext uri="{FF2B5EF4-FFF2-40B4-BE49-F238E27FC236}">
                <a16:creationId xmlns:a16="http://schemas.microsoft.com/office/drawing/2014/main" id="{7E2080AF-08F2-49EB-832D-B5B8D33E55C5}"/>
              </a:ext>
            </a:extLst>
          </p:cNvPr>
          <p:cNvSpPr>
            <a:spLocks noChangeArrowheads="1"/>
          </p:cNvSpPr>
          <p:nvPr/>
        </p:nvSpPr>
        <p:spPr bwMode="auto">
          <a:xfrm rot="1240001">
            <a:off x="1704976" y="381000"/>
            <a:ext cx="176213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0" name="Rectangle 8">
            <a:extLst>
              <a:ext uri="{FF2B5EF4-FFF2-40B4-BE49-F238E27FC236}">
                <a16:creationId xmlns:a16="http://schemas.microsoft.com/office/drawing/2014/main" id="{8F2F8B8B-47A0-4ACB-A1D5-53E75EC0F1BE}"/>
              </a:ext>
            </a:extLst>
          </p:cNvPr>
          <p:cNvSpPr>
            <a:spLocks noChangeArrowheads="1"/>
          </p:cNvSpPr>
          <p:nvPr/>
        </p:nvSpPr>
        <p:spPr bwMode="auto">
          <a:xfrm rot="2303395">
            <a:off x="1828801" y="252413"/>
            <a:ext cx="176213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1" name="Rectangle 9">
            <a:extLst>
              <a:ext uri="{FF2B5EF4-FFF2-40B4-BE49-F238E27FC236}">
                <a16:creationId xmlns:a16="http://schemas.microsoft.com/office/drawing/2014/main" id="{5B164D31-CF05-4C5E-AF61-8623869D4640}"/>
              </a:ext>
            </a:extLst>
          </p:cNvPr>
          <p:cNvSpPr>
            <a:spLocks noChangeArrowheads="1"/>
          </p:cNvSpPr>
          <p:nvPr/>
        </p:nvSpPr>
        <p:spPr bwMode="auto">
          <a:xfrm rot="3845945">
            <a:off x="1955801" y="122238"/>
            <a:ext cx="2381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2" name="Rectangle 10">
            <a:extLst>
              <a:ext uri="{FF2B5EF4-FFF2-40B4-BE49-F238E27FC236}">
                <a16:creationId xmlns:a16="http://schemas.microsoft.com/office/drawing/2014/main" id="{528E0010-DD83-45E0-A4BC-6E3ADCD7361A}"/>
              </a:ext>
            </a:extLst>
          </p:cNvPr>
          <p:cNvSpPr>
            <a:spLocks noChangeArrowheads="1"/>
          </p:cNvSpPr>
          <p:nvPr/>
        </p:nvSpPr>
        <p:spPr bwMode="auto">
          <a:xfrm rot="5225268">
            <a:off x="2224882" y="57945"/>
            <a:ext cx="238125" cy="227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3" name="Rectangle 11">
            <a:extLst>
              <a:ext uri="{FF2B5EF4-FFF2-40B4-BE49-F238E27FC236}">
                <a16:creationId xmlns:a16="http://schemas.microsoft.com/office/drawing/2014/main" id="{8841B75A-3362-4638-B9EB-050AF7C92BD3}"/>
              </a:ext>
            </a:extLst>
          </p:cNvPr>
          <p:cNvSpPr>
            <a:spLocks noChangeArrowheads="1"/>
          </p:cNvSpPr>
          <p:nvPr/>
        </p:nvSpPr>
        <p:spPr bwMode="auto">
          <a:xfrm rot="6346509">
            <a:off x="2433638" y="66676"/>
            <a:ext cx="2381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4" name="Rectangle 12">
            <a:extLst>
              <a:ext uri="{FF2B5EF4-FFF2-40B4-BE49-F238E27FC236}">
                <a16:creationId xmlns:a16="http://schemas.microsoft.com/office/drawing/2014/main" id="{75F7D076-128E-4B3B-8350-CC0D842C327F}"/>
              </a:ext>
            </a:extLst>
          </p:cNvPr>
          <p:cNvSpPr>
            <a:spLocks noChangeArrowheads="1"/>
          </p:cNvSpPr>
          <p:nvPr/>
        </p:nvSpPr>
        <p:spPr bwMode="auto">
          <a:xfrm rot="7270242">
            <a:off x="2633663" y="157163"/>
            <a:ext cx="2381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5" name="Rectangle 13">
            <a:extLst>
              <a:ext uri="{FF2B5EF4-FFF2-40B4-BE49-F238E27FC236}">
                <a16:creationId xmlns:a16="http://schemas.microsoft.com/office/drawing/2014/main" id="{092DE340-2D27-429F-9032-661DF06F761C}"/>
              </a:ext>
            </a:extLst>
          </p:cNvPr>
          <p:cNvSpPr>
            <a:spLocks noChangeArrowheads="1"/>
          </p:cNvSpPr>
          <p:nvPr/>
        </p:nvSpPr>
        <p:spPr bwMode="auto">
          <a:xfrm rot="8100684">
            <a:off x="2786064" y="280988"/>
            <a:ext cx="2381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6" name="Rectangle 14">
            <a:extLst>
              <a:ext uri="{FF2B5EF4-FFF2-40B4-BE49-F238E27FC236}">
                <a16:creationId xmlns:a16="http://schemas.microsoft.com/office/drawing/2014/main" id="{B7AAA736-4234-4322-A7A0-A91AEC21A3F4}"/>
              </a:ext>
            </a:extLst>
          </p:cNvPr>
          <p:cNvSpPr>
            <a:spLocks noChangeArrowheads="1"/>
          </p:cNvSpPr>
          <p:nvPr/>
        </p:nvSpPr>
        <p:spPr bwMode="auto">
          <a:xfrm rot="9024417">
            <a:off x="2911475" y="457200"/>
            <a:ext cx="236538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7" name="Rectangle 15">
            <a:extLst>
              <a:ext uri="{FF2B5EF4-FFF2-40B4-BE49-F238E27FC236}">
                <a16:creationId xmlns:a16="http://schemas.microsoft.com/office/drawing/2014/main" id="{7201ABE4-D133-4ECA-9132-C8BB32A71B9F}"/>
              </a:ext>
            </a:extLst>
          </p:cNvPr>
          <p:cNvSpPr>
            <a:spLocks noChangeArrowheads="1"/>
          </p:cNvSpPr>
          <p:nvPr/>
        </p:nvSpPr>
        <p:spPr bwMode="auto">
          <a:xfrm rot="9948150">
            <a:off x="2971801" y="609600"/>
            <a:ext cx="2381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8" name="Rectangle 16">
            <a:extLst>
              <a:ext uri="{FF2B5EF4-FFF2-40B4-BE49-F238E27FC236}">
                <a16:creationId xmlns:a16="http://schemas.microsoft.com/office/drawing/2014/main" id="{0B597812-0681-4798-9232-2FF646C0477B}"/>
              </a:ext>
            </a:extLst>
          </p:cNvPr>
          <p:cNvSpPr>
            <a:spLocks noChangeArrowheads="1"/>
          </p:cNvSpPr>
          <p:nvPr/>
        </p:nvSpPr>
        <p:spPr bwMode="auto">
          <a:xfrm rot="10579397">
            <a:off x="2997200" y="762000"/>
            <a:ext cx="236538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29" name="Rectangle 17">
            <a:extLst>
              <a:ext uri="{FF2B5EF4-FFF2-40B4-BE49-F238E27FC236}">
                <a16:creationId xmlns:a16="http://schemas.microsoft.com/office/drawing/2014/main" id="{BF18B988-4ED2-4E4F-B0BF-C535BE210EFB}"/>
              </a:ext>
            </a:extLst>
          </p:cNvPr>
          <p:cNvSpPr>
            <a:spLocks noChangeArrowheads="1"/>
          </p:cNvSpPr>
          <p:nvPr/>
        </p:nvSpPr>
        <p:spPr bwMode="auto">
          <a:xfrm rot="11305083">
            <a:off x="2986089" y="923925"/>
            <a:ext cx="2381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91429" tIns="45715" rIns="91429" bIns="45715" anchor="ctr"/>
          <a:lstStyle/>
          <a:p>
            <a:pPr algn="ctr"/>
            <a:endParaRPr lang="vi-VN" altLang="en-US">
              <a:solidFill>
                <a:schemeClr val="bg1"/>
              </a:solidFill>
              <a:latin typeface=".VnArial Narrow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4931" name="WordArt 19">
            <a:extLst>
              <a:ext uri="{FF2B5EF4-FFF2-40B4-BE49-F238E27FC236}">
                <a16:creationId xmlns:a16="http://schemas.microsoft.com/office/drawing/2014/main" id="{B8CF3DAD-04FB-4A56-9FE1-4BB83E83F5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4114800"/>
            <a:ext cx="56388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kern="10" spc="-360" dirty="0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kern="10" spc="-360" dirty="0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kern="10" spc="-360" dirty="0">
                <a:ln w="127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</a:p>
        </p:txBody>
      </p:sp>
      <p:pic>
        <p:nvPicPr>
          <p:cNvPr id="294932" name="Picture 20">
            <a:extLst>
              <a:ext uri="{FF2B5EF4-FFF2-40B4-BE49-F238E27FC236}">
                <a16:creationId xmlns:a16="http://schemas.microsoft.com/office/drawing/2014/main" id="{323D08F6-080D-49B9-BF15-CD19D5AD65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1295400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33" name="Text Box 21">
            <a:extLst>
              <a:ext uri="{FF2B5EF4-FFF2-40B4-BE49-F238E27FC236}">
                <a16:creationId xmlns:a16="http://schemas.microsoft.com/office/drawing/2014/main" id="{192F0D37-F07C-443B-A000-1EF341904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46701"/>
            <a:ext cx="845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</a:t>
            </a:r>
          </a:p>
        </p:txBody>
      </p:sp>
      <p:pic>
        <p:nvPicPr>
          <p:cNvPr id="294934" name="Bai Hat Bui Phan.MP3">
            <a:hlinkClick r:id="" action="ppaction://media"/>
            <a:extLst>
              <a:ext uri="{FF2B5EF4-FFF2-40B4-BE49-F238E27FC236}">
                <a16:creationId xmlns:a16="http://schemas.microsoft.com/office/drawing/2014/main" id="{785A21A9-F855-4E24-A094-24ACB4DBA5C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35" name="Text Box 23">
            <a:extLst>
              <a:ext uri="{FF2B5EF4-FFF2-40B4-BE49-F238E27FC236}">
                <a16:creationId xmlns:a16="http://schemas.microsoft.com/office/drawing/2014/main" id="{38BC5734-44AB-4AA5-838E-9F896711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51460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936" name="Text Box 24">
            <a:extLst>
              <a:ext uri="{FF2B5EF4-FFF2-40B4-BE49-F238E27FC236}">
                <a16:creationId xmlns:a16="http://schemas.microsoft.com/office/drawing/2014/main" id="{B43D7647-C2FF-4E27-8165-F1CCC4313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004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324" fill="hold"/>
                                        <p:tgtEl>
                                          <p:spTgt spid="2949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9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4934"/>
                </p:tgtEl>
              </p:cMediaNode>
            </p:audio>
          </p:childTnLst>
        </p:cTn>
      </p:par>
    </p:tnLst>
    <p:bldLst>
      <p:bldP spid="2949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04800" y="1353787"/>
            <a:ext cx="4302826" cy="2169427"/>
          </a:xfrm>
          <a:prstGeom prst="cloudCallout">
            <a:avLst>
              <a:gd name="adj1" fmla="val 45541"/>
              <a:gd name="adj2" fmla="val 66168"/>
            </a:avLst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Hoàn thành phiếu học tập cá nhân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8400" y="494437"/>
            <a:ext cx="32004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8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0" y="4146743"/>
            <a:ext cx="3403601" cy="207125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AAD018-C4FF-4798-A7FF-6E8B8D2DE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543970"/>
              </p:ext>
            </p:extLst>
          </p:nvPr>
        </p:nvGraphicFramePr>
        <p:xfrm>
          <a:off x="5400675" y="915001"/>
          <a:ext cx="6229350" cy="5744979"/>
        </p:xfrm>
        <a:graphic>
          <a:graphicData uri="http://schemas.openxmlformats.org/drawingml/2006/table">
            <a:tbl>
              <a:tblPr firstRow="1" firstCol="1" bandRow="1"/>
              <a:tblGrid>
                <a:gridCol w="641256">
                  <a:extLst>
                    <a:ext uri="{9D8B030D-6E8A-4147-A177-3AD203B41FA5}">
                      <a16:colId xmlns:a16="http://schemas.microsoft.com/office/drawing/2014/main" val="1297060166"/>
                    </a:ext>
                  </a:extLst>
                </a:gridCol>
                <a:gridCol w="1856411">
                  <a:extLst>
                    <a:ext uri="{9D8B030D-6E8A-4147-A177-3AD203B41FA5}">
                      <a16:colId xmlns:a16="http://schemas.microsoft.com/office/drawing/2014/main" val="2007496466"/>
                    </a:ext>
                  </a:extLst>
                </a:gridCol>
                <a:gridCol w="3731683">
                  <a:extLst>
                    <a:ext uri="{9D8B030D-6E8A-4147-A177-3AD203B41FA5}">
                      <a16:colId xmlns:a16="http://schemas.microsoft.com/office/drawing/2014/main" val="123210942"/>
                    </a:ext>
                  </a:extLst>
                </a:gridCol>
              </a:tblGrid>
              <a:tr h="6375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 đặc điểm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Thể hiện trong truyện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Lão Hạc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266773"/>
                  </a:ext>
                </a:extLst>
              </a:tr>
              <a:tr h="350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Truyện viết theo đề tài nào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115048"/>
                  </a:ext>
                </a:extLst>
              </a:tr>
              <a:tr h="350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Chủ đề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Chủ đề của truyện là gì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41385"/>
                  </a:ext>
                </a:extLst>
              </a:tr>
              <a:tr h="1316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 nhân vật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2413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85725" algn="l"/>
                        </a:tabLst>
                      </a:pPr>
                      <a:r>
                        <a:rPr lang="vi-VN" sz="200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 spc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 có những nhân</a:t>
                      </a:r>
                      <a:r>
                        <a:rPr lang="vi-VN" sz="2000" spc="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spc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 nào đáng chú ý?</a:t>
                      </a:r>
                      <a:endParaRPr lang="en-US" sz="2000" spc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Times New Roman" panose="02020603050405020304" pitchFamily="18" charset="0"/>
                        <a:buChar char="-"/>
                        <a:tabLst>
                          <a:tab pos="113665" algn="l"/>
                        </a:tabLst>
                      </a:pPr>
                      <a:r>
                        <a:rPr lang="vi-VN" sz="2000" spc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vi-VN" sz="2000" spc="29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spc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000" spc="29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spc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000" spc="3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endParaRPr lang="en-US" sz="2000" spc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568556"/>
                  </a:ext>
                </a:extLst>
              </a:tr>
              <a:tr h="491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Ngôi kể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Truyện kể theo ngôi thứ mấy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664674"/>
                  </a:ext>
                </a:extLst>
              </a:tr>
              <a:tr h="6542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656444"/>
                  </a:ext>
                </a:extLst>
              </a:tr>
              <a:tr h="1647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spc="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spc="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spc="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000" spc="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ra? Sau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77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1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04800" y="1353788"/>
            <a:ext cx="4302826" cy="1160813"/>
          </a:xfrm>
          <a:prstGeom prst="cloudCallout">
            <a:avLst>
              <a:gd name="adj1" fmla="val 45541"/>
              <a:gd name="adj2" fmla="val 66168"/>
            </a:avLst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sẻ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cặp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đôi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-phút-đếm-ngược-với-nhạc-sôi-động-3-minutes-countdown-with-music">
            <a:hlinkClick r:id="" action="ppaction://media"/>
            <a:extLst>
              <a:ext uri="{FF2B5EF4-FFF2-40B4-BE49-F238E27FC236}">
                <a16:creationId xmlns:a16="http://schemas.microsoft.com/office/drawing/2014/main" id="{13085AE0-4C34-3D62-DC51-D30AA3BC1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9200" y="117596"/>
            <a:ext cx="1981200" cy="1013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4000" y="866879"/>
            <a:ext cx="306316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08000" y="2616200"/>
            <a:ext cx="4099626" cy="23368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8A1607D-71E8-4D3A-9444-33C01B948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60280"/>
              </p:ext>
            </p:extLst>
          </p:nvPr>
        </p:nvGraphicFramePr>
        <p:xfrm>
          <a:off x="5057775" y="1380792"/>
          <a:ext cx="6929438" cy="5448563"/>
        </p:xfrm>
        <a:graphic>
          <a:graphicData uri="http://schemas.openxmlformats.org/drawingml/2006/table">
            <a:tbl>
              <a:tblPr firstRow="1" firstCol="1" bandRow="1"/>
              <a:tblGrid>
                <a:gridCol w="713324">
                  <a:extLst>
                    <a:ext uri="{9D8B030D-6E8A-4147-A177-3AD203B41FA5}">
                      <a16:colId xmlns:a16="http://schemas.microsoft.com/office/drawing/2014/main" val="1297060166"/>
                    </a:ext>
                  </a:extLst>
                </a:gridCol>
                <a:gridCol w="2065045">
                  <a:extLst>
                    <a:ext uri="{9D8B030D-6E8A-4147-A177-3AD203B41FA5}">
                      <a16:colId xmlns:a16="http://schemas.microsoft.com/office/drawing/2014/main" val="2007496466"/>
                    </a:ext>
                  </a:extLst>
                </a:gridCol>
                <a:gridCol w="4151069">
                  <a:extLst>
                    <a:ext uri="{9D8B030D-6E8A-4147-A177-3AD203B41FA5}">
                      <a16:colId xmlns:a16="http://schemas.microsoft.com/office/drawing/2014/main" val="123210942"/>
                    </a:ext>
                  </a:extLst>
                </a:gridCol>
              </a:tblGrid>
              <a:tr h="6375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 đặc điểm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Thể hiện trong truyện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Lão Hạc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266773"/>
                  </a:ext>
                </a:extLst>
              </a:tr>
              <a:tr h="350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115048"/>
                  </a:ext>
                </a:extLst>
              </a:tr>
              <a:tr h="350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Chủ đề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41385"/>
                  </a:ext>
                </a:extLst>
              </a:tr>
              <a:tr h="1316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 nhân vật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2413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85725" algn="l"/>
                        </a:tabLs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568556"/>
                  </a:ext>
                </a:extLst>
              </a:tr>
              <a:tr h="491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Ngôi kể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664674"/>
                  </a:ext>
                </a:extLst>
              </a:tr>
              <a:tr h="6542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656444"/>
                  </a:ext>
                </a:extLst>
              </a:tr>
              <a:tr h="1647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77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3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A7E2F2-B40F-450E-BF90-94E125B39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617366"/>
              </p:ext>
            </p:extLst>
          </p:nvPr>
        </p:nvGraphicFramePr>
        <p:xfrm>
          <a:off x="214313" y="0"/>
          <a:ext cx="11749087" cy="7527375"/>
        </p:xfrm>
        <a:graphic>
          <a:graphicData uri="http://schemas.openxmlformats.org/drawingml/2006/table">
            <a:tbl>
              <a:tblPr firstRow="1" firstCol="1" bandRow="1"/>
              <a:tblGrid>
                <a:gridCol w="1209465">
                  <a:extLst>
                    <a:ext uri="{9D8B030D-6E8A-4147-A177-3AD203B41FA5}">
                      <a16:colId xmlns:a16="http://schemas.microsoft.com/office/drawing/2014/main" val="414207842"/>
                    </a:ext>
                  </a:extLst>
                </a:gridCol>
                <a:gridCol w="2119522">
                  <a:extLst>
                    <a:ext uri="{9D8B030D-6E8A-4147-A177-3AD203B41FA5}">
                      <a16:colId xmlns:a16="http://schemas.microsoft.com/office/drawing/2014/main" val="508482308"/>
                    </a:ext>
                  </a:extLst>
                </a:gridCol>
                <a:gridCol w="8420100">
                  <a:extLst>
                    <a:ext uri="{9D8B030D-6E8A-4147-A177-3AD203B41FA5}">
                      <a16:colId xmlns:a16="http://schemas.microsoft.com/office/drawing/2014/main" val="2376449799"/>
                    </a:ext>
                  </a:extLst>
                </a:gridCol>
              </a:tblGrid>
              <a:tr h="3837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 đặc điểm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Thể hiện trong truyện 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Lão Hạc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498404"/>
                  </a:ext>
                </a:extLst>
              </a:tr>
              <a:tr h="2053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nông dân trong xã hội cũ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006409"/>
                  </a:ext>
                </a:extLst>
              </a:tr>
              <a:tr h="3837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Chủ đề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Cuộc sống cùng khổ và nhân phẩm con người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396635"/>
                  </a:ext>
                </a:extLst>
              </a:tr>
              <a:tr h="5780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 nhân vật 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2413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85725" algn="l"/>
                        </a:tabLst>
                      </a:pPr>
                      <a:r>
                        <a:rPr lang="vi-VN" sz="220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 spc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 Hạc và ông giáo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113665" algn="l"/>
                        </a:tabLst>
                      </a:pPr>
                      <a:r>
                        <a:rPr lang="vi-VN" sz="2200" spc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vi-VN" sz="2200" spc="29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vi-VN" sz="2200" spc="29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200" spc="3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endParaRPr lang="en-US" sz="2200" spc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2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 Hạc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759953"/>
                  </a:ext>
                </a:extLst>
              </a:tr>
              <a:tr h="2886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Ngôi kể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Truyện kể theo ngôi thứ nhất</a:t>
                      </a: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356778"/>
                  </a:ext>
                </a:extLst>
              </a:tr>
              <a:tr h="12473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 chi tiết trong truyện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3240" algn="l"/>
                        </a:tabLs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vi-VN" sz="2200" spc="-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 của lão </a:t>
                      </a:r>
                      <a:r>
                        <a:rPr lang="vi-VN" sz="22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3240" algn="l"/>
                        </a:tabLs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vi-VN" sz="22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 yêu của lão</a:t>
                      </a:r>
                      <a:r>
                        <a:rPr lang="vi-VN" sz="22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Hạc dành cho cậu</a:t>
                      </a:r>
                      <a:r>
                        <a:rPr lang="vi-VN" sz="22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3240" algn="l"/>
                        </a:tabLs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vi-VN" sz="2200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Hạc bán</a:t>
                      </a:r>
                      <a:r>
                        <a:rPr lang="vi-VN" sz="22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vi-VN" sz="22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3240" algn="l"/>
                        </a:tabLs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 Hạc</a:t>
                      </a:r>
                      <a:r>
                        <a:rPr lang="vi-VN" sz="2200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vi-VN" sz="22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vi-VN" sz="22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vi-VN" sz="2200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</a:t>
                      </a:r>
                      <a:r>
                        <a:rPr lang="vi-VN" sz="2200" spc="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3240" algn="l"/>
                        </a:tabLs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vi-VN" sz="2200" spc="-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vi-VN" sz="22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 lão </a:t>
                      </a:r>
                      <a:r>
                        <a:rPr lang="vi-VN" sz="22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826058"/>
                  </a:ext>
                </a:extLst>
              </a:tr>
              <a:tr h="3385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Cốt truyện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  <a:tabLst>
                          <a:tab pos="170815" algn="l"/>
                        </a:tabLst>
                      </a:pPr>
                      <a:r>
                        <a:rPr lang="vi-VN" sz="220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vi-VN" sz="22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vi-VN" sz="2200" spc="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cưới</a:t>
                      </a:r>
                      <a:r>
                        <a:rPr lang="vi-VN" sz="22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vi-VN" sz="2200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vi-VN" sz="2200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con.</a:t>
                      </a:r>
                      <a:endParaRPr lang="en-US" sz="220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22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2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dằn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vặt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con.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vi-VN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2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vi-VN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cưới</a:t>
                      </a:r>
                      <a:r>
                        <a:rPr lang="vi-VN" sz="22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vợ,</a:t>
                      </a:r>
                      <a:r>
                        <a:rPr lang="vi-VN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vi-VN" sz="22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</a:t>
                      </a:r>
                      <a:r>
                        <a:rPr lang="vi-VN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vi-VN" sz="22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phẫn</a:t>
                      </a:r>
                      <a:r>
                        <a:rPr lang="vi-VN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vi-VN" sz="22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 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vi-VN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</a:t>
                      </a:r>
                      <a:r>
                        <a:rPr lang="vi-VN" sz="2200" spc="-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vi-VN" sz="2200" spc="-7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vi-VN" sz="2200" spc="-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su.</a:t>
                      </a:r>
                      <a:endParaRPr lang="en-US" sz="2200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2200" spc="-8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200" spc="-7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200" spc="-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200" spc="-8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6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đói</a:t>
                      </a:r>
                      <a:r>
                        <a:rPr lang="en-US" sz="2200" spc="-1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lang="en-US" sz="2200" spc="-1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hãm</a:t>
                      </a:r>
                      <a:r>
                        <a:rPr lang="en-US" sz="2200" spc="-1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200" spc="-1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2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2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2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200" spc="-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cóp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spc="-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spc="-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r>
                        <a:rPr lang="en-US" sz="2200" spc="-7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chay</a:t>
                      </a:r>
                      <a:r>
                        <a:rPr lang="en-US" sz="2200" spc="-6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200" spc="-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200" spc="-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2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Hạc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200" spc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đớn</a:t>
                      </a:r>
                      <a:r>
                        <a:rPr lang="en-US" sz="2200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9244" marR="39244" marT="545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976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261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E3D3A-E2AF-44BD-A09A-81120D316C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1200" y="200025"/>
            <a:ext cx="9520238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b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6E44BCDD-56ED-4631-82E9-5FBBF9384ACF}"/>
              </a:ext>
            </a:extLst>
          </p:cNvPr>
          <p:cNvSpPr/>
          <p:nvPr/>
        </p:nvSpPr>
        <p:spPr>
          <a:xfrm>
            <a:off x="2667000" y="16002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54263601-0998-4A0D-820E-1FCC2D8E9684}"/>
              </a:ext>
            </a:extLst>
          </p:cNvPr>
          <p:cNvSpPr/>
          <p:nvPr/>
        </p:nvSpPr>
        <p:spPr>
          <a:xfrm>
            <a:off x="3962400" y="16002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4C0221F0-E811-48AC-9B21-D59158F030A7}"/>
              </a:ext>
            </a:extLst>
          </p:cNvPr>
          <p:cNvSpPr/>
          <p:nvPr/>
        </p:nvSpPr>
        <p:spPr>
          <a:xfrm>
            <a:off x="5257800" y="15240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CBC17366-889F-483A-A500-317981AB5E6E}"/>
              </a:ext>
            </a:extLst>
          </p:cNvPr>
          <p:cNvSpPr/>
          <p:nvPr/>
        </p:nvSpPr>
        <p:spPr>
          <a:xfrm>
            <a:off x="6553200" y="15240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Up Arrow Callout 13">
            <a:extLst>
              <a:ext uri="{FF2B5EF4-FFF2-40B4-BE49-F238E27FC236}">
                <a16:creationId xmlns:a16="http://schemas.microsoft.com/office/drawing/2014/main" id="{04ADE40C-712B-470C-BD65-A7B282AF9D6B}"/>
              </a:ext>
            </a:extLst>
          </p:cNvPr>
          <p:cNvSpPr/>
          <p:nvPr/>
        </p:nvSpPr>
        <p:spPr>
          <a:xfrm>
            <a:off x="7310438" y="4791075"/>
            <a:ext cx="4191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FFFF"/>
                </a:solidFill>
                <a:latin typeface="Calibri" pitchFamily="34" charset="0"/>
              </a:rPr>
              <a:t>Chọn bóng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D55754-E7A5-4549-9FA3-9E682785C447}"/>
              </a:ext>
            </a:extLst>
          </p:cNvPr>
          <p:cNvSpPr txBox="1"/>
          <p:nvPr/>
        </p:nvSpPr>
        <p:spPr>
          <a:xfrm>
            <a:off x="0" y="2924175"/>
            <a:ext cx="749022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310">
              <a:spcAft>
                <a:spcPts val="0"/>
              </a:spcAft>
            </a:pP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vi-VN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 chức</a:t>
            </a:r>
            <a:r>
              <a:rPr lang="vi-VN" sz="22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vi-VN" sz="2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chơi</a:t>
            </a:r>
            <a:r>
              <a:rPr lang="vi-VN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 chơi</a:t>
            </a:r>
            <a:r>
              <a:rPr lang="en-US" sz="22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điều hành trò </a:t>
            </a:r>
            <a:r>
              <a:rPr lang="vi-VN" sz="2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310">
              <a:spcAft>
                <a:spcPts val="0"/>
              </a:spcAft>
            </a:pPr>
            <a:r>
              <a:rPr lang="vi-VN" sz="2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 </a:t>
            </a:r>
            <a:r>
              <a:rPr lang="vi-VN" sz="2200" b="1" u="sng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vi-VN" sz="2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310" indent="289560">
              <a:spcAft>
                <a:spcPts val="0"/>
              </a:spcAft>
            </a:pP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vi-VN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 sau</a:t>
            </a:r>
            <a:r>
              <a:rPr lang="vi-VN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Nhiệm vụ của</a:t>
            </a:r>
            <a:r>
              <a:rPr lang="vi-VN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chơi</a:t>
            </a:r>
            <a:r>
              <a:rPr lang="vi-VN" sz="2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phải mở</a:t>
            </a:r>
            <a:r>
              <a:rPr lang="vi-VN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 4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khám phá điều bất ngờ bên trong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bong</a:t>
            </a:r>
          </a:p>
          <a:p>
            <a:pPr marL="67310" marR="42545" indent="289560">
              <a:spcAft>
                <a:spcPts val="0"/>
              </a:spcAft>
            </a:pP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 ứng với một câu hỏi. Người chơi trả lời đúng,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 lời sai, quyền trả lời sẽ thuộc về người chơi khác.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7A27EDE-F1B4-4945-B15B-E405DD7295BF}"/>
              </a:ext>
            </a:extLst>
          </p:cNvPr>
          <p:cNvSpPr/>
          <p:nvPr/>
        </p:nvSpPr>
        <p:spPr>
          <a:xfrm>
            <a:off x="2514600" y="1865671"/>
            <a:ext cx="6592529" cy="28218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nhân vật nào đã trở thành chỗ dựa tinh thần, trở thành bạn thân của lão Hạc?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Vàng và Binh Tư.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 Xiên và thằng Mục.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giáo và cậu Vàng.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giáo và Binh Tư.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sp>
        <p:nvSpPr>
          <p:cNvPr id="90115" name="Title 1">
            <a:extLst>
              <a:ext uri="{FF2B5EF4-FFF2-40B4-BE49-F238E27FC236}">
                <a16:creationId xmlns:a16="http://schemas.microsoft.com/office/drawing/2014/main" id="{B0D60BBB-3BD2-4AE0-8F95-203683C74E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15C24572-DFDB-452E-836D-689202379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236430" y="125412"/>
            <a:ext cx="3732567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B292B295-7112-434F-ACA1-460687AC4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968998" y="98425"/>
            <a:ext cx="3403601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FEF3B570-1145-4880-8C63-8F13ED9FA635}"/>
              </a:ext>
            </a:extLst>
          </p:cNvPr>
          <p:cNvSpPr/>
          <p:nvPr/>
        </p:nvSpPr>
        <p:spPr>
          <a:xfrm>
            <a:off x="9144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F380EA7D-B5BE-42EB-B3D2-D11573490AEB}"/>
              </a:ext>
            </a:extLst>
          </p:cNvPr>
          <p:cNvSpPr/>
          <p:nvPr/>
        </p:nvSpPr>
        <p:spPr>
          <a:xfrm>
            <a:off x="2514600" y="5675312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MỞ</a:t>
            </a:r>
          </a:p>
        </p:txBody>
      </p:sp>
      <p:sp>
        <p:nvSpPr>
          <p:cNvPr id="13" name="Curved Up Arrow 12">
            <a:hlinkClick r:id="rId3" action="ppaction://hlinksldjump"/>
            <a:extLst>
              <a:ext uri="{FF2B5EF4-FFF2-40B4-BE49-F238E27FC236}">
                <a16:creationId xmlns:a16="http://schemas.microsoft.com/office/drawing/2014/main" id="{E566A41B-4BEB-463C-8BA3-419DA7F54017}"/>
              </a:ext>
            </a:extLst>
          </p:cNvPr>
          <p:cNvSpPr/>
          <p:nvPr/>
        </p:nvSpPr>
        <p:spPr>
          <a:xfrm>
            <a:off x="9372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36A783-65FA-4DBC-8C70-B073A5143595}"/>
              </a:ext>
            </a:extLst>
          </p:cNvPr>
          <p:cNvSpPr/>
          <p:nvPr/>
        </p:nvSpPr>
        <p:spPr>
          <a:xfrm>
            <a:off x="3200400" y="1264445"/>
            <a:ext cx="5355430" cy="34242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Chi tiết nào </a:t>
            </a:r>
            <a:r>
              <a:rPr lang="vi-VN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chi tiết tiêu biểu trong văn bản “Lão Hạc”?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 Hạc thổi mồi rơm, châm đóm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 Hạc bán cậu Vàng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 Hạc xin Binh Tư bả chó.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lão Hạc.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</a:p>
        </p:txBody>
      </p:sp>
      <p:sp>
        <p:nvSpPr>
          <p:cNvPr id="91139" name="Title 1">
            <a:extLst>
              <a:ext uri="{FF2B5EF4-FFF2-40B4-BE49-F238E27FC236}">
                <a16:creationId xmlns:a16="http://schemas.microsoft.com/office/drawing/2014/main" id="{6F912CA7-FBD7-428E-8FE4-EE099221A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C384392E-BD51-4AEA-9B7D-C3059207F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417762" y="22225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F571BA73-426D-4C90-8014-535680835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786437" y="14287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99C4DF22-0051-4B4E-8449-8ABD46576440}"/>
              </a:ext>
            </a:extLst>
          </p:cNvPr>
          <p:cNvSpPr/>
          <p:nvPr/>
        </p:nvSpPr>
        <p:spPr>
          <a:xfrm>
            <a:off x="9144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A06AEB83-1816-4D1A-B670-916047B97697}"/>
              </a:ext>
            </a:extLst>
          </p:cNvPr>
          <p:cNvSpPr/>
          <p:nvPr/>
        </p:nvSpPr>
        <p:spPr>
          <a:xfrm>
            <a:off x="2971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MỞ</a:t>
            </a:r>
          </a:p>
        </p:txBody>
      </p:sp>
      <p:sp>
        <p:nvSpPr>
          <p:cNvPr id="13" name="Curved Up Arrow 12">
            <a:hlinkClick r:id="rId3" action="ppaction://hlinksldjump"/>
            <a:extLst>
              <a:ext uri="{FF2B5EF4-FFF2-40B4-BE49-F238E27FC236}">
                <a16:creationId xmlns:a16="http://schemas.microsoft.com/office/drawing/2014/main" id="{0F17F8B2-3F2F-4E1B-B264-F0A9E8DC2C1A}"/>
              </a:ext>
            </a:extLst>
          </p:cNvPr>
          <p:cNvSpPr/>
          <p:nvPr/>
        </p:nvSpPr>
        <p:spPr>
          <a:xfrm>
            <a:off x="9372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921E5A-7CEE-4078-A3B9-6A5FA9B905BE}"/>
              </a:ext>
            </a:extLst>
          </p:cNvPr>
          <p:cNvSpPr/>
          <p:nvPr/>
        </p:nvSpPr>
        <p:spPr>
          <a:xfrm>
            <a:off x="3755232" y="860425"/>
            <a:ext cx="4633912" cy="457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Sự việc nào đã tạo ra tình huống hiểu lầm của ông giáo về lão Hạc?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giáo thấy lão Hạc bán đi cậu Vàng, kỉ vật mà cậu con trai để lại.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 Hạc từ chối sự giúp đỡ của ông giáo một cách gần như là hách dịch.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 Hạc mang tiền dành dụm được gửi ông giáo và nhờ trông coi hộ mảnh vườn.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giáo nghe Binh Tư kể chuyện lão Hạc xin bả chó để làm mồi lừa bắt, giết con chó hay qua vườn nhà lão.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</a:p>
          <a:p>
            <a:pPr algn="ctr">
              <a:defRPr/>
            </a:pP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63" name="Title 1">
            <a:extLst>
              <a:ext uri="{FF2B5EF4-FFF2-40B4-BE49-F238E27FC236}">
                <a16:creationId xmlns:a16="http://schemas.microsoft.com/office/drawing/2014/main" id="{7A36A339-9724-4F7F-A03C-5DFB3C2F20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33B79C79-24F1-4973-903B-A468816FE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624137" y="98424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E132FCAC-3518-4E2D-BB2D-70220FFE8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992812" y="98425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61B09670-92E7-499A-9342-D95D96DFF54F}"/>
              </a:ext>
            </a:extLst>
          </p:cNvPr>
          <p:cNvSpPr/>
          <p:nvPr/>
        </p:nvSpPr>
        <p:spPr>
          <a:xfrm>
            <a:off x="9144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B53FF252-1867-4619-AC07-BDA14EA22F48}"/>
              </a:ext>
            </a:extLst>
          </p:cNvPr>
          <p:cNvSpPr/>
          <p:nvPr/>
        </p:nvSpPr>
        <p:spPr>
          <a:xfrm>
            <a:off x="2971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MỞ</a:t>
            </a:r>
          </a:p>
        </p:txBody>
      </p:sp>
      <p:sp>
        <p:nvSpPr>
          <p:cNvPr id="13" name="Curved Up Arrow 12">
            <a:hlinkClick r:id="rId3" action="ppaction://hlinksldjump"/>
            <a:extLst>
              <a:ext uri="{FF2B5EF4-FFF2-40B4-BE49-F238E27FC236}">
                <a16:creationId xmlns:a16="http://schemas.microsoft.com/office/drawing/2014/main" id="{F54EABA4-190A-49D7-84E5-4E2CC5C1FCF6}"/>
              </a:ext>
            </a:extLst>
          </p:cNvPr>
          <p:cNvSpPr/>
          <p:nvPr/>
        </p:nvSpPr>
        <p:spPr>
          <a:xfrm>
            <a:off x="9372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1AB12-CF8A-43BE-80C6-3C5C3B5C96AF}"/>
              </a:ext>
            </a:extLst>
          </p:cNvPr>
          <p:cNvSpPr/>
          <p:nvPr/>
        </p:nvSpPr>
        <p:spPr>
          <a:xfrm>
            <a:off x="4495800" y="1066800"/>
            <a:ext cx="3581400" cy="457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 trò của phát dục?</a:t>
            </a:r>
          </a:p>
          <a:p>
            <a:pPr algn="ctr">
              <a:defRPr/>
            </a:pPr>
            <a:endParaRPr lang="en-US" sz="4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 chỉnh về cấu tạo và chức năng sinh lí</a:t>
            </a:r>
          </a:p>
          <a:p>
            <a:pPr algn="ctr">
              <a:defRPr/>
            </a:pPr>
            <a:endParaRPr lang="en-US" sz="4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Title 1">
            <a:extLst>
              <a:ext uri="{FF2B5EF4-FFF2-40B4-BE49-F238E27FC236}">
                <a16:creationId xmlns:a16="http://schemas.microsoft.com/office/drawing/2014/main" id="{FF0CE485-9E60-41D5-B082-AF7AB9B5D5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1371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8" name="Picture 7" descr="cau mon 5.png">
            <a:extLst>
              <a:ext uri="{FF2B5EF4-FFF2-40B4-BE49-F238E27FC236}">
                <a16:creationId xmlns:a16="http://schemas.microsoft.com/office/drawing/2014/main" id="{2D61F69F-1F3F-4E89-A510-11B5ADD78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917826" y="98426"/>
            <a:ext cx="3368675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>
            <a:extLst>
              <a:ext uri="{FF2B5EF4-FFF2-40B4-BE49-F238E27FC236}">
                <a16:creationId xmlns:a16="http://schemas.microsoft.com/office/drawing/2014/main" id="{17F75F24-0BB4-4C0D-96CD-28705FE38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6286500" y="98426"/>
            <a:ext cx="323850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32DC69D6-A8F8-4F47-A798-CB5AF492BB48}"/>
              </a:ext>
            </a:extLst>
          </p:cNvPr>
          <p:cNvSpPr/>
          <p:nvPr/>
        </p:nvSpPr>
        <p:spPr>
          <a:xfrm>
            <a:off x="9144000" y="6096000"/>
            <a:ext cx="10668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/>
              <a:t>ĐA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9D04853C-1A7F-4292-B813-EC4F1383AE88}"/>
              </a:ext>
            </a:extLst>
          </p:cNvPr>
          <p:cNvSpPr/>
          <p:nvPr/>
        </p:nvSpPr>
        <p:spPr>
          <a:xfrm>
            <a:off x="2971800" y="5638800"/>
            <a:ext cx="10668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MỞ</a:t>
            </a:r>
          </a:p>
        </p:txBody>
      </p:sp>
      <p:sp>
        <p:nvSpPr>
          <p:cNvPr id="13" name="Curved Up Arrow 12">
            <a:hlinkClick r:id="rId3" action="ppaction://hlinksldjump"/>
            <a:extLst>
              <a:ext uri="{FF2B5EF4-FFF2-40B4-BE49-F238E27FC236}">
                <a16:creationId xmlns:a16="http://schemas.microsoft.com/office/drawing/2014/main" id="{68396E83-F51E-4F1C-B0DD-04E7AC04BF8A}"/>
              </a:ext>
            </a:extLst>
          </p:cNvPr>
          <p:cNvSpPr/>
          <p:nvPr/>
        </p:nvSpPr>
        <p:spPr>
          <a:xfrm>
            <a:off x="9372600" y="304800"/>
            <a:ext cx="9906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C58477-C6CA-48B5-A32A-A209849E0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603540"/>
              </p:ext>
            </p:extLst>
          </p:nvPr>
        </p:nvGraphicFramePr>
        <p:xfrm>
          <a:off x="914399" y="653256"/>
          <a:ext cx="10272715" cy="1575596"/>
        </p:xfrm>
        <a:graphic>
          <a:graphicData uri="http://schemas.openxmlformats.org/drawingml/2006/table">
            <a:tbl>
              <a:tblPr firstRow="1" firstCol="1" bandRow="1"/>
              <a:tblGrid>
                <a:gridCol w="2567904">
                  <a:extLst>
                    <a:ext uri="{9D8B030D-6E8A-4147-A177-3AD203B41FA5}">
                      <a16:colId xmlns:a16="http://schemas.microsoft.com/office/drawing/2014/main" val="47833780"/>
                    </a:ext>
                  </a:extLst>
                </a:gridCol>
                <a:gridCol w="2567904">
                  <a:extLst>
                    <a:ext uri="{9D8B030D-6E8A-4147-A177-3AD203B41FA5}">
                      <a16:colId xmlns:a16="http://schemas.microsoft.com/office/drawing/2014/main" val="716423405"/>
                    </a:ext>
                  </a:extLst>
                </a:gridCol>
                <a:gridCol w="2567904">
                  <a:extLst>
                    <a:ext uri="{9D8B030D-6E8A-4147-A177-3AD203B41FA5}">
                      <a16:colId xmlns:a16="http://schemas.microsoft.com/office/drawing/2014/main" val="362076213"/>
                    </a:ext>
                  </a:extLst>
                </a:gridCol>
                <a:gridCol w="2569003">
                  <a:extLst>
                    <a:ext uri="{9D8B030D-6E8A-4147-A177-3AD203B41FA5}">
                      <a16:colId xmlns:a16="http://schemas.microsoft.com/office/drawing/2014/main" val="1056061945"/>
                    </a:ext>
                  </a:extLst>
                </a:gridCol>
              </a:tblGrid>
              <a:tr h="393899">
                <a:tc gridSpan="4">
                  <a:txBody>
                    <a:bodyPr/>
                    <a:lstStyle/>
                    <a:p>
                      <a:r>
                        <a:rPr lang="vi-VN" sz="2000" b="1" u="sng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PHT số 0</a:t>
                      </a:r>
                      <a:r>
                        <a:rPr lang="en-US" sz="2000" b="1" u="sng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vi-VN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</a:t>
                      </a:r>
                      <a:r>
                        <a:rPr lang="vi-VN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động, diễn biến tâm trạng của lão Hạc trước khi bán chó 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949415"/>
                  </a:ext>
                </a:extLst>
              </a:tr>
              <a:tr h="393899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</a:t>
                      </a: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tiết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thuật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xét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730621"/>
                  </a:ext>
                </a:extLst>
              </a:tr>
              <a:tr h="393899">
                <a:tc>
                  <a:txBody>
                    <a:bodyPr/>
                    <a:lstStyle/>
                    <a:p>
                      <a:r>
                        <a:rPr lang="vi-VN" sz="2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 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329817"/>
                  </a:ext>
                </a:extLst>
              </a:tr>
              <a:tr h="393899">
                <a:tc>
                  <a:txBody>
                    <a:bodyPr/>
                    <a:lstStyle/>
                    <a:p>
                      <a:r>
                        <a:rPr lang="vi-VN" sz="2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 trạng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99189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3F04DC-7A5B-4D18-A0D4-0C01C3D39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27135"/>
              </p:ext>
            </p:extLst>
          </p:nvPr>
        </p:nvGraphicFramePr>
        <p:xfrm>
          <a:off x="914399" y="2895600"/>
          <a:ext cx="10272715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2502539">
                  <a:extLst>
                    <a:ext uri="{9D8B030D-6E8A-4147-A177-3AD203B41FA5}">
                      <a16:colId xmlns:a16="http://schemas.microsoft.com/office/drawing/2014/main" val="626723902"/>
                    </a:ext>
                  </a:extLst>
                </a:gridCol>
                <a:gridCol w="2509131">
                  <a:extLst>
                    <a:ext uri="{9D8B030D-6E8A-4147-A177-3AD203B41FA5}">
                      <a16:colId xmlns:a16="http://schemas.microsoft.com/office/drawing/2014/main" val="517536914"/>
                    </a:ext>
                  </a:extLst>
                </a:gridCol>
                <a:gridCol w="2502539">
                  <a:extLst>
                    <a:ext uri="{9D8B030D-6E8A-4147-A177-3AD203B41FA5}">
                      <a16:colId xmlns:a16="http://schemas.microsoft.com/office/drawing/2014/main" val="337012854"/>
                    </a:ext>
                  </a:extLst>
                </a:gridCol>
                <a:gridCol w="2758506">
                  <a:extLst>
                    <a:ext uri="{9D8B030D-6E8A-4147-A177-3AD203B41FA5}">
                      <a16:colId xmlns:a16="http://schemas.microsoft.com/office/drawing/2014/main" val="962983002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r>
                        <a:rPr lang="vi-VN" sz="2000" b="1" u="sng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PHT số 0</a:t>
                      </a:r>
                      <a:r>
                        <a:rPr lang="en-US" sz="2000" b="1" u="sng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</a:t>
                      </a:r>
                      <a:r>
                        <a:rPr lang="vi-VN" sz="20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động, diễn biến tâm trạng của lão Hạc sau khi bán chó 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301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</a:t>
                      </a: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tiết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thuật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xét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70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0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 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186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20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 trạng 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7558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8CF3D83-C0EB-4F89-AAC1-807F7A748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515954"/>
              </p:ext>
            </p:extLst>
          </p:nvPr>
        </p:nvGraphicFramePr>
        <p:xfrm>
          <a:off x="914398" y="4444363"/>
          <a:ext cx="10272715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3423513">
                  <a:extLst>
                    <a:ext uri="{9D8B030D-6E8A-4147-A177-3AD203B41FA5}">
                      <a16:colId xmlns:a16="http://schemas.microsoft.com/office/drawing/2014/main" val="2533818785"/>
                    </a:ext>
                  </a:extLst>
                </a:gridCol>
                <a:gridCol w="3424601">
                  <a:extLst>
                    <a:ext uri="{9D8B030D-6E8A-4147-A177-3AD203B41FA5}">
                      <a16:colId xmlns:a16="http://schemas.microsoft.com/office/drawing/2014/main" val="3299365002"/>
                    </a:ext>
                  </a:extLst>
                </a:gridCol>
                <a:gridCol w="3424601">
                  <a:extLst>
                    <a:ext uri="{9D8B030D-6E8A-4147-A177-3AD203B41FA5}">
                      <a16:colId xmlns:a16="http://schemas.microsoft.com/office/drawing/2014/main" val="2941334209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r>
                        <a:rPr lang="vi-VN" sz="2000" b="1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PHT số 0</a:t>
                      </a:r>
                      <a:r>
                        <a:rPr lang="en-US" sz="2000" b="1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 chết của lão Hạc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277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về những việc lão Hạc nhờ ông giáo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khắc họa cái chết của lão Hạc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nhân vật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lão Hạc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427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5271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1EA518B-7585-4CD7-AB46-BF875D289F37}"/>
              </a:ext>
            </a:extLst>
          </p:cNvPr>
          <p:cNvSpPr/>
          <p:nvPr/>
        </p:nvSpPr>
        <p:spPr>
          <a:xfrm>
            <a:off x="3505525" y="68481"/>
            <a:ext cx="44380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8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3111500"/>
            <a:ext cx="12192000" cy="1143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7" y="1932003"/>
            <a:ext cx="1968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8" y="1444640"/>
            <a:ext cx="2061633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49" y="1981214"/>
            <a:ext cx="1970616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19224"/>
            <a:ext cx="205951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14" y="2005837"/>
            <a:ext cx="1968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7" y="1405747"/>
            <a:ext cx="206163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11" y="2028358"/>
            <a:ext cx="196850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963" y="1406058"/>
            <a:ext cx="2059516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40"/>
            <a:ext cx="6096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2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08740"/>
            <a:ext cx="6096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"/>
            <a:ext cx="6096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3175"/>
            <a:ext cx="6096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rId16" action="ppaction://hlinksldjump" highlightClick="1"/>
          </p:cNvPr>
          <p:cNvSpPr/>
          <p:nvPr/>
        </p:nvSpPr>
        <p:spPr>
          <a:xfrm>
            <a:off x="11398251" y="6115050"/>
            <a:ext cx="649816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57586" y="389411"/>
            <a:ext cx="66768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514430-B466-4906-AC52-007D3AF9B0D1}"/>
              </a:ext>
            </a:extLst>
          </p:cNvPr>
          <p:cNvSpPr txBox="1"/>
          <p:nvPr/>
        </p:nvSpPr>
        <p:spPr>
          <a:xfrm>
            <a:off x="408528" y="4468803"/>
            <a:ext cx="11478672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marR="62230" algn="just">
              <a:lnSpc>
                <a:spcPct val="115000"/>
              </a:lnSpc>
              <a:spcBef>
                <a:spcPts val="25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chiếu một số hình ảnh về những văn bản thuộc thể loại truyện đã học trong chương trình Ngữ văn 6,7,8; HS quan sát hình ảnh, đoán tên văn bản và tên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kia.</a:t>
            </a:r>
          </a:p>
        </p:txBody>
      </p:sp>
    </p:spTree>
    <p:extLst>
      <p:ext uri="{BB962C8B-B14F-4D97-AF65-F5344CB8AC3E}">
        <p14:creationId xmlns:p14="http://schemas.microsoft.com/office/powerpoint/2010/main" val="22809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33" y="-50800"/>
            <a:ext cx="1940984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4860940"/>
            <a:ext cx="1968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094" y="4348163"/>
            <a:ext cx="206163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927167" y="3919553"/>
            <a:ext cx="1471084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Chúc bạn may mắn lần sau!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28643" y="579559"/>
            <a:ext cx="5567357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1: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Bức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tranh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sau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minh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họa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tác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phẩm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 Ai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tác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48755" y="2592053"/>
            <a:ext cx="10543117" cy="15351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lvl="0" indent="-571500" algn="ctr">
              <a:buFontTx/>
              <a:buChar char="-"/>
              <a:defRPr/>
            </a:pP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vườn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cau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pPr marL="571500" lvl="0" indent="-571500" algn="ctr">
              <a:buFontTx/>
              <a:buChar char="-"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Nguyễn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Ngọc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Tư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745437" y="5331898"/>
            <a:ext cx="2438400" cy="25188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2631027" y="4630752"/>
            <a:ext cx="231140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4282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5457840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027223" y="4349791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286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94" y="5154613"/>
            <a:ext cx="11641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971925"/>
            <a:ext cx="116416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8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534" y="3912739"/>
            <a:ext cx="77681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54730" y="4261195"/>
            <a:ext cx="88053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719" y="39195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119" y="3822715"/>
            <a:ext cx="713316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BA4D3-CB66-463B-989A-4012F4B533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16" y="0"/>
            <a:ext cx="4298421" cy="279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0606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33" y="-50800"/>
            <a:ext cx="1940984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4860940"/>
            <a:ext cx="1968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094" y="4348163"/>
            <a:ext cx="206163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927167" y="3919553"/>
            <a:ext cx="1471084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Con nhận được 1 điểm tốt!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-7042" y="2672536"/>
            <a:ext cx="10669751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lvl="0" indent="-457200" algn="ctr">
              <a:buFontTx/>
              <a:buChar char="-"/>
              <a:defRPr/>
            </a:pPr>
            <a:r>
              <a:rPr lang="en-US" sz="3200" b="1" dirty="0" err="1">
                <a:solidFill>
                  <a:srgbClr val="008000"/>
                </a:solidFill>
                <a:latin typeface="Times New Roman"/>
              </a:rPr>
              <a:t>Tôi</a:t>
            </a:r>
            <a:r>
              <a:rPr lang="en-US" sz="3200" b="1" dirty="0">
                <a:solidFill>
                  <a:srgbClr val="008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/>
              </a:rPr>
              <a:t>đi</a:t>
            </a:r>
            <a:r>
              <a:rPr lang="en-US" sz="3200" b="1" dirty="0">
                <a:solidFill>
                  <a:srgbClr val="008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/>
              </a:rPr>
              <a:t>học</a:t>
            </a:r>
            <a:endParaRPr lang="en-US" sz="3200" b="1" dirty="0">
              <a:solidFill>
                <a:srgbClr val="008000"/>
              </a:solidFill>
              <a:latin typeface="Times New Roman"/>
            </a:endParaRPr>
          </a:p>
          <a:p>
            <a:pPr marL="457200" lvl="0" indent="-457200" algn="ctr">
              <a:buFontTx/>
              <a:buChar char="-"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: Thanh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Tịnh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043" y="4993753"/>
            <a:ext cx="2438400" cy="25188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2800351" y="4068763"/>
            <a:ext cx="231140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5306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5457840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025911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310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94" y="5154613"/>
            <a:ext cx="11641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971925"/>
            <a:ext cx="116416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10" y="3436942"/>
            <a:ext cx="77681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7184" y="3665538"/>
            <a:ext cx="88053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719" y="39195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119" y="3822715"/>
            <a:ext cx="713316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48D8AD9E-C911-4CF9-A8F9-F80AEAF03ECB}"/>
              </a:ext>
            </a:extLst>
          </p:cNvPr>
          <p:cNvSpPr/>
          <p:nvPr/>
        </p:nvSpPr>
        <p:spPr>
          <a:xfrm>
            <a:off x="226231" y="340405"/>
            <a:ext cx="5567357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2: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Bức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tranh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sau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minh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họa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tác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phẩm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 Ai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tác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677B9-ED48-484F-8818-21AAB549B2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63" y="132571"/>
            <a:ext cx="4493405" cy="27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0604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33" y="-50800"/>
            <a:ext cx="1940984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4860940"/>
            <a:ext cx="1968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094" y="4348163"/>
            <a:ext cx="206163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927167" y="3919553"/>
            <a:ext cx="1471084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nhận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món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quà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!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465137" y="2659067"/>
            <a:ext cx="10157885" cy="11271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i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b="1" i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lạnh</a:t>
            </a:r>
            <a:r>
              <a:rPr lang="en-US" sz="3200" b="1" i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i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</a:t>
            </a:r>
            <a:endParaRPr lang="en-US" sz="3200" b="1" i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Thạch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Lam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043" y="4993753"/>
            <a:ext cx="2438400" cy="25188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2800351" y="4068763"/>
            <a:ext cx="231140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6330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5457840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025911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334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94" y="5154613"/>
            <a:ext cx="11641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971925"/>
            <a:ext cx="116416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10" y="3436942"/>
            <a:ext cx="77681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7184" y="3665538"/>
            <a:ext cx="88053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719" y="39195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119" y="3822715"/>
            <a:ext cx="713316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24DB8A-BC39-45C1-8B0E-32C596ABA1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1" y="984278"/>
            <a:ext cx="4533900" cy="1666875"/>
          </a:xfrm>
          <a:prstGeom prst="rect">
            <a:avLst/>
          </a:prstGeom>
        </p:spPr>
      </p:pic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892E8FA3-E8DE-4C27-A3B5-7DBEA851162C}"/>
              </a:ext>
            </a:extLst>
          </p:cNvPr>
          <p:cNvSpPr/>
          <p:nvPr/>
        </p:nvSpPr>
        <p:spPr>
          <a:xfrm>
            <a:off x="226231" y="340405"/>
            <a:ext cx="5567357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3: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Bức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tranh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sau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minh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họa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tác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phẩm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 Ai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tác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3693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41" y="-50800"/>
            <a:ext cx="1940984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1" y="4860940"/>
            <a:ext cx="1968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094" y="4348163"/>
            <a:ext cx="206163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927167" y="3919553"/>
            <a:ext cx="1471084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Con nhận được 1 lời khen!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217129" y="290059"/>
            <a:ext cx="534070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4: </a:t>
            </a:r>
            <a:r>
              <a:rPr lang="vi-VN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Bức tranh này gợi em nhớ đến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tác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phẩm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tác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giả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473788" y="2553372"/>
            <a:ext cx="6141697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Buổi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học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cuối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cùng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(An –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phông-xơ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Đô-đê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043" y="4993753"/>
            <a:ext cx="2438400" cy="25188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2800351" y="4068763"/>
            <a:ext cx="231140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7354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5457840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025911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735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94" y="5154613"/>
            <a:ext cx="11641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971925"/>
            <a:ext cx="116416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0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10" y="3436942"/>
            <a:ext cx="77681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7184" y="3665538"/>
            <a:ext cx="88053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719" y="39195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119" y="3822715"/>
            <a:ext cx="713316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oạn bài Buổi học cuối cùng (trang 21, 22, 23, 24, 25, 26) | Ngắn nhất Soạn  văn 7 Cánh diều">
            <a:extLst>
              <a:ext uri="{FF2B5EF4-FFF2-40B4-BE49-F238E27FC236}">
                <a16:creationId xmlns:a16="http://schemas.microsoft.com/office/drawing/2014/main" id="{C9C41246-8546-4CAE-A37C-BC7401AD4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645" y="334479"/>
            <a:ext cx="5055355" cy="31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81342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WordArt 4">
            <a:extLst>
              <a:ext uri="{FF2B5EF4-FFF2-40B4-BE49-F238E27FC236}">
                <a16:creationId xmlns:a16="http://schemas.microsoft.com/office/drawing/2014/main" id="{6219133D-A276-45AC-ACED-B015051B23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" y="2043907"/>
            <a:ext cx="11544300" cy="690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kern="10" dirty="0" err="1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H" panose="020B7200000000000000" pitchFamily="34" charset="0"/>
              </a:rPr>
              <a:t>GẶP</a:t>
            </a:r>
            <a:r>
              <a:rPr lang="en-US" sz="6600" kern="10" dirty="0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H" panose="020B7200000000000000" pitchFamily="34" charset="0"/>
              </a:rPr>
              <a:t> </a:t>
            </a:r>
            <a:r>
              <a:rPr lang="en-US" sz="6600" kern="10" dirty="0" err="1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H" panose="020B7200000000000000" pitchFamily="34" charset="0"/>
              </a:rPr>
              <a:t>GỠ</a:t>
            </a:r>
            <a:r>
              <a:rPr lang="en-US" sz="6600" kern="10" dirty="0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H" panose="020B7200000000000000" pitchFamily="34" charset="0"/>
              </a:rPr>
              <a:t> </a:t>
            </a:r>
            <a:r>
              <a:rPr lang="en-US" sz="6600" kern="10" dirty="0" err="1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H" panose="020B7200000000000000" pitchFamily="34" charset="0"/>
              </a:rPr>
              <a:t>NGƯỜI</a:t>
            </a:r>
            <a:r>
              <a:rPr lang="en-US" sz="6600" kern="10" dirty="0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H" panose="020B7200000000000000" pitchFamily="34" charset="0"/>
              </a:rPr>
              <a:t> </a:t>
            </a:r>
            <a:r>
              <a:rPr lang="en-US" sz="6600" kern="10" dirty="0" err="1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H" panose="020B7200000000000000" pitchFamily="34" charset="0"/>
              </a:rPr>
              <a:t>NỔI</a:t>
            </a:r>
            <a:r>
              <a:rPr lang="en-US" sz="6600" kern="10" dirty="0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H" panose="020B7200000000000000" pitchFamily="34" charset="0"/>
              </a:rPr>
              <a:t> </a:t>
            </a:r>
            <a:r>
              <a:rPr lang="en-US" sz="6600" kern="10" dirty="0" err="1">
                <a:ln w="12700">
                  <a:solidFill>
                    <a:schemeClr val="accent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H" panose="020B7200000000000000" pitchFamily="34" charset="0"/>
              </a:rPr>
              <a:t>TIẾNG</a:t>
            </a:r>
            <a:endParaRPr lang="en-US" sz="6600" kern="10" dirty="0">
              <a:ln w="12700">
                <a:solidFill>
                  <a:schemeClr val="accent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ArabiaH" panose="020B7200000000000000" pitchFamily="34" charset="0"/>
            </a:endParaRPr>
          </a:p>
        </p:txBody>
      </p:sp>
      <p:sp>
        <p:nvSpPr>
          <p:cNvPr id="315398" name="Text Box 6">
            <a:extLst>
              <a:ext uri="{FF2B5EF4-FFF2-40B4-BE49-F238E27FC236}">
                <a16:creationId xmlns:a16="http://schemas.microsoft.com/office/drawing/2014/main" id="{C64CA062-5751-44B1-B65E-EF9AFDF3C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4" y="844551"/>
            <a:ext cx="38371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90879C-FEF7-40CC-8D2C-51461D89B663}"/>
              </a:ext>
            </a:extLst>
          </p:cNvPr>
          <p:cNvSpPr txBox="1"/>
          <p:nvPr/>
        </p:nvSpPr>
        <p:spPr>
          <a:xfrm>
            <a:off x="632222" y="1113176"/>
            <a:ext cx="112549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/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Giọng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 to,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rõ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ràng,</a:t>
            </a:r>
            <a:r>
              <a:rPr lang="vi-VN" sz="2400" spc="1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tốc độ</a:t>
            </a:r>
            <a:r>
              <a:rPr lang="vi-VN" sz="2400" spc="-2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phù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63500"/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r>
              <a:rPr lang="vi-VN" sz="2400" spc="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ý phân</a:t>
            </a:r>
            <a:r>
              <a:rPr lang="vi-VN" sz="2400" spc="-1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 các nhân</a:t>
            </a:r>
            <a:r>
              <a:rPr lang="vi-VN" sz="2400" spc="-1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742950" lvl="1" indent="-285750">
              <a:buSzPts val="1400"/>
              <a:buFont typeface="Symbol" panose="05050102010706020507" pitchFamily="18" charset="2"/>
              <a:buChar char=""/>
              <a:tabLst>
                <a:tab pos="525145" algn="l"/>
              </a:tabLst>
            </a:pP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Lão Hạc: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khi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chua</a:t>
            </a:r>
            <a:r>
              <a:rPr lang="vi-VN" sz="2400" spc="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chát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xót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xa,</a:t>
            </a:r>
            <a:r>
              <a:rPr lang="vi-VN" sz="2400" spc="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khi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đau đớn,</a:t>
            </a:r>
            <a:r>
              <a:rPr lang="vi-VN" sz="2400" spc="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ân</a:t>
            </a:r>
            <a:r>
              <a:rPr lang="vi-VN" sz="24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-2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hận…</a:t>
            </a:r>
            <a:endParaRPr lang="en-US" sz="2400" spc="0" dirty="0">
              <a:effectLst/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lvl="1" indent="-285750">
              <a:buSzPts val="1400"/>
              <a:buFont typeface="Symbol" panose="05050102010706020507" pitchFamily="18" charset="2"/>
              <a:buChar char=""/>
              <a:tabLst>
                <a:tab pos="525145" algn="l"/>
              </a:tabLst>
            </a:pP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Ông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giáo:</a:t>
            </a:r>
            <a:r>
              <a:rPr lang="vi-VN" sz="24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lúc xót</a:t>
            </a:r>
            <a:r>
              <a:rPr lang="vi-VN" sz="24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xa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thương cảm,</a:t>
            </a:r>
            <a:r>
              <a:rPr lang="vi-VN" sz="2400" spc="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lúc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từ tốn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ấm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-2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áp.</a:t>
            </a:r>
            <a:endParaRPr lang="en-US" sz="2400" spc="0" dirty="0">
              <a:effectLst/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lvl="1" indent="-285750">
              <a:buSzPts val="1400"/>
              <a:buFont typeface="Symbol" panose="05050102010706020507" pitchFamily="18" charset="2"/>
              <a:buChar char=""/>
              <a:tabLst>
                <a:tab pos="525145" algn="l"/>
              </a:tabLst>
            </a:pP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Vợ ông giáo:</a:t>
            </a:r>
            <a:r>
              <a:rPr lang="vi-VN" sz="24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lạnh lùng,</a:t>
            </a:r>
            <a:r>
              <a:rPr lang="vi-VN" sz="2400" spc="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dứt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khoát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khi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nói</a:t>
            </a:r>
            <a:r>
              <a:rPr lang="vi-VN" sz="24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về lão </a:t>
            </a:r>
            <a:r>
              <a:rPr lang="vi-VN" sz="2400" spc="-2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Hạc.</a:t>
            </a:r>
            <a:endParaRPr lang="en-US" sz="2400" spc="0" dirty="0">
              <a:effectLst/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lvl="1" indent="-285750">
              <a:buSzPts val="1400"/>
              <a:buFont typeface="Symbol" panose="05050102010706020507" pitchFamily="18" charset="2"/>
              <a:buChar char=""/>
              <a:tabLst>
                <a:tab pos="525145" algn="l"/>
              </a:tabLst>
            </a:pP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Binh</a:t>
            </a:r>
            <a:r>
              <a:rPr lang="vi-VN" sz="2400" spc="-5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Tư:</a:t>
            </a:r>
            <a:r>
              <a:rPr lang="vi-VN" sz="2400" spc="-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mỉa mai,</a:t>
            </a:r>
            <a:r>
              <a:rPr lang="vi-VN" sz="2400" spc="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nghi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ngờ khi</a:t>
            </a:r>
            <a:r>
              <a:rPr lang="vi-VN" sz="24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nói</a:t>
            </a:r>
            <a:r>
              <a:rPr lang="vi-VN" sz="24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vi-VN" sz="24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về lão </a:t>
            </a:r>
            <a:r>
              <a:rPr lang="vi-VN" sz="2400" spc="-2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Hạc.</a:t>
            </a:r>
            <a:endParaRPr lang="en-US" sz="2400" spc="0" dirty="0">
              <a:effectLst/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14334F-7214-4948-9419-1EA35106A1AB}"/>
              </a:ext>
            </a:extLst>
          </p:cNvPr>
          <p:cNvSpPr/>
          <p:nvPr/>
        </p:nvSpPr>
        <p:spPr>
          <a:xfrm>
            <a:off x="2742329" y="32683"/>
            <a:ext cx="556434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HƯỚNG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DẪN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ĐỌC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847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8229" y="226214"/>
            <a:ext cx="12064853" cy="3228351"/>
            <a:chOff x="0" y="0"/>
            <a:chExt cx="4160065" cy="1624610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055925" cy="1083338"/>
            </a:xfrm>
            <a:custGeom>
              <a:avLst/>
              <a:gdLst/>
              <a:ahLst/>
              <a:cxnLst/>
              <a:rect l="l" t="t" r="r" b="b"/>
              <a:pathLst>
                <a:path w="4055925" h="1083338">
                  <a:moveTo>
                    <a:pt x="4029255" y="894108"/>
                  </a:moveTo>
                  <a:cubicBezTo>
                    <a:pt x="4029255" y="981738"/>
                    <a:pt x="3953055" y="1052858"/>
                    <a:pt x="3871775" y="1052858"/>
                  </a:cubicBezTo>
                  <a:lnTo>
                    <a:pt x="66040" y="1052858"/>
                  </a:lnTo>
                  <a:cubicBezTo>
                    <a:pt x="43180" y="1052858"/>
                    <a:pt x="20320" y="1047778"/>
                    <a:pt x="0" y="1038888"/>
                  </a:cubicBezTo>
                  <a:cubicBezTo>
                    <a:pt x="26670" y="1066828"/>
                    <a:pt x="63500" y="1083338"/>
                    <a:pt x="119978" y="1083338"/>
                  </a:cubicBezTo>
                  <a:lnTo>
                    <a:pt x="3909875" y="1083338"/>
                  </a:lnTo>
                  <a:cubicBezTo>
                    <a:pt x="3989885" y="1083338"/>
                    <a:pt x="4055925" y="1017298"/>
                    <a:pt x="4055925" y="937288"/>
                  </a:cubicBezTo>
                  <a:lnTo>
                    <a:pt x="4055925" y="95250"/>
                  </a:lnTo>
                  <a:cubicBezTo>
                    <a:pt x="4055925" y="58420"/>
                    <a:pt x="4041955" y="25400"/>
                    <a:pt x="4020365" y="0"/>
                  </a:cubicBezTo>
                  <a:cubicBezTo>
                    <a:pt x="4026715" y="16510"/>
                    <a:pt x="4029255" y="34290"/>
                    <a:pt x="4029255" y="52070"/>
                  </a:cubicBezTo>
                  <a:lnTo>
                    <a:pt x="4029255" y="894108"/>
                  </a:lnTo>
                  <a:lnTo>
                    <a:pt x="4029255" y="894108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095295" cy="1611910"/>
            </a:xfrm>
            <a:custGeom>
              <a:avLst/>
              <a:gdLst/>
              <a:ahLst/>
              <a:cxnLst/>
              <a:rect l="l" t="t" r="r" b="b"/>
              <a:pathLst>
                <a:path w="4095295" h="1134138">
                  <a:moveTo>
                    <a:pt x="146050" y="1134138"/>
                  </a:moveTo>
                  <a:lnTo>
                    <a:pt x="3949245" y="1134138"/>
                  </a:lnTo>
                  <a:cubicBezTo>
                    <a:pt x="4029255" y="1134138"/>
                    <a:pt x="4095295" y="1068098"/>
                    <a:pt x="4095295" y="988088"/>
                  </a:cubicBezTo>
                  <a:lnTo>
                    <a:pt x="4095295" y="146050"/>
                  </a:lnTo>
                  <a:cubicBezTo>
                    <a:pt x="4095295" y="66040"/>
                    <a:pt x="4029255" y="0"/>
                    <a:pt x="394924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88088"/>
                  </a:lnTo>
                  <a:cubicBezTo>
                    <a:pt x="0" y="1069368"/>
                    <a:pt x="66040" y="1134138"/>
                    <a:pt x="146050" y="1134138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160065" cy="1202718"/>
            </a:xfrm>
            <a:custGeom>
              <a:avLst/>
              <a:gdLst/>
              <a:ahLst/>
              <a:cxnLst/>
              <a:rect l="l" t="t" r="r" b="b"/>
              <a:pathLst>
                <a:path w="4160065" h="1202718">
                  <a:moveTo>
                    <a:pt x="4096565" y="74930"/>
                  </a:moveTo>
                  <a:cubicBezTo>
                    <a:pt x="4068625" y="30480"/>
                    <a:pt x="4019095" y="0"/>
                    <a:pt x="396194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00788"/>
                  </a:lnTo>
                  <a:cubicBezTo>
                    <a:pt x="0" y="1052858"/>
                    <a:pt x="25400" y="1098578"/>
                    <a:pt x="63500" y="1127788"/>
                  </a:cubicBezTo>
                  <a:cubicBezTo>
                    <a:pt x="91440" y="1172238"/>
                    <a:pt x="140970" y="1202718"/>
                    <a:pt x="216429" y="1202718"/>
                  </a:cubicBezTo>
                  <a:lnTo>
                    <a:pt x="4001315" y="1202718"/>
                  </a:lnTo>
                  <a:cubicBezTo>
                    <a:pt x="4088945" y="1202718"/>
                    <a:pt x="4160065" y="1131598"/>
                    <a:pt x="4160065" y="1043968"/>
                  </a:cubicBezTo>
                  <a:lnTo>
                    <a:pt x="4160065" y="201930"/>
                  </a:lnTo>
                  <a:cubicBezTo>
                    <a:pt x="4160065" y="149860"/>
                    <a:pt x="4134665" y="104140"/>
                    <a:pt x="4096565" y="74930"/>
                  </a:cubicBezTo>
                  <a:close/>
                  <a:moveTo>
                    <a:pt x="12700" y="100078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961945" y="12700"/>
                  </a:lnTo>
                  <a:cubicBezTo>
                    <a:pt x="4041955" y="12700"/>
                    <a:pt x="4107995" y="78740"/>
                    <a:pt x="4107995" y="158750"/>
                  </a:cubicBezTo>
                  <a:lnTo>
                    <a:pt x="4107995" y="1000788"/>
                  </a:lnTo>
                  <a:cubicBezTo>
                    <a:pt x="4107995" y="1080798"/>
                    <a:pt x="4041955" y="1146838"/>
                    <a:pt x="3961945" y="1146838"/>
                  </a:cubicBezTo>
                  <a:lnTo>
                    <a:pt x="158750" y="1146838"/>
                  </a:lnTo>
                  <a:cubicBezTo>
                    <a:pt x="78740" y="1146838"/>
                    <a:pt x="12700" y="1082068"/>
                    <a:pt x="12700" y="1000788"/>
                  </a:cubicBezTo>
                  <a:close/>
                  <a:moveTo>
                    <a:pt x="4148635" y="1043968"/>
                  </a:moveTo>
                  <a:cubicBezTo>
                    <a:pt x="4148635" y="1123978"/>
                    <a:pt x="4081325" y="1190018"/>
                    <a:pt x="4001315" y="1190018"/>
                  </a:cubicBezTo>
                  <a:lnTo>
                    <a:pt x="216429" y="1190018"/>
                  </a:lnTo>
                  <a:cubicBezTo>
                    <a:pt x="157480" y="1190018"/>
                    <a:pt x="120650" y="1173508"/>
                    <a:pt x="93980" y="1145568"/>
                  </a:cubicBezTo>
                  <a:cubicBezTo>
                    <a:pt x="114300" y="1154458"/>
                    <a:pt x="135890" y="1159538"/>
                    <a:pt x="160020" y="1159538"/>
                  </a:cubicBezTo>
                  <a:lnTo>
                    <a:pt x="3963215" y="1159538"/>
                  </a:lnTo>
                  <a:cubicBezTo>
                    <a:pt x="4050845" y="1159538"/>
                    <a:pt x="4121965" y="1088418"/>
                    <a:pt x="4121965" y="1000788"/>
                  </a:cubicBezTo>
                  <a:lnTo>
                    <a:pt x="4121965" y="158750"/>
                  </a:lnTo>
                  <a:cubicBezTo>
                    <a:pt x="4121965" y="140970"/>
                    <a:pt x="4118155" y="123190"/>
                    <a:pt x="4113075" y="106680"/>
                  </a:cubicBezTo>
                  <a:cubicBezTo>
                    <a:pt x="4134665" y="132080"/>
                    <a:pt x="4148635" y="165100"/>
                    <a:pt x="4148635" y="201930"/>
                  </a:cubicBezTo>
                  <a:lnTo>
                    <a:pt x="4148635" y="1043968"/>
                  </a:lnTo>
                  <a:cubicBezTo>
                    <a:pt x="4148635" y="1043968"/>
                    <a:pt x="4148635" y="1043968"/>
                    <a:pt x="4148635" y="1043968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792297" y="562336"/>
            <a:ext cx="350303" cy="0"/>
          </a:xfrm>
          <a:prstGeom prst="line">
            <a:avLst/>
          </a:prstGeom>
          <a:ln w="57150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9010403" y="267656"/>
            <a:ext cx="2132197" cy="589361"/>
            <a:chOff x="0" y="0"/>
            <a:chExt cx="4264394" cy="1178722"/>
          </a:xfrm>
        </p:grpSpPr>
        <p:sp>
          <p:nvSpPr>
            <p:cNvPr id="11" name="AutoShape 11"/>
            <p:cNvSpPr/>
            <p:nvPr/>
          </p:nvSpPr>
          <p:spPr>
            <a:xfrm>
              <a:off x="3504192" y="288399"/>
              <a:ext cx="700605" cy="0"/>
            </a:xfrm>
            <a:prstGeom prst="line">
              <a:avLst/>
            </a:prstGeom>
            <a:ln w="76200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>
              <a:off x="3563789" y="917154"/>
              <a:ext cx="700605" cy="0"/>
            </a:xfrm>
            <a:prstGeom prst="line">
              <a:avLst/>
            </a:prstGeom>
            <a:ln w="76200" cap="rnd">
              <a:solidFill>
                <a:srgbClr val="70443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87511"/>
              <a:ext cx="709265" cy="80369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24038" y="0"/>
              <a:ext cx="1178722" cy="1178722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363058"/>
            <a:ext cx="418593" cy="4018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21845" y="363058"/>
            <a:ext cx="306867" cy="401849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476883" y="1048534"/>
            <a:ext cx="6572778" cy="0"/>
          </a:xfrm>
          <a:prstGeom prst="line">
            <a:avLst/>
          </a:prstGeom>
          <a:ln w="57150" cap="flat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18" name="Table 18"/>
          <p:cNvGraphicFramePr>
            <a:graphicFrameLocks noGrp="1"/>
          </p:cNvGraphicFramePr>
          <p:nvPr/>
        </p:nvGraphicFramePr>
        <p:xfrm>
          <a:off x="168229" y="3835401"/>
          <a:ext cx="9619537" cy="2746822"/>
        </p:xfrm>
        <a:graphic>
          <a:graphicData uri="http://schemas.openxmlformats.org/drawingml/2006/table">
            <a:tbl>
              <a:tblPr/>
              <a:tblGrid>
                <a:gridCol w="7875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56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7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56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56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56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4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defRPr/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F9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88091" y="3538892"/>
            <a:ext cx="2255236" cy="3962875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13"/>
          <a:stretch>
            <a:fillRect/>
          </a:stretch>
        </p:blipFill>
        <p:spPr>
          <a:xfrm>
            <a:off x="205061" y="1264866"/>
            <a:ext cx="11638267" cy="23542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1528712" y="592410"/>
            <a:ext cx="6218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 hiện đọc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theo các thao tác sau: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1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1306</Words>
  <Application>Microsoft Office PowerPoint</Application>
  <PresentationFormat>Widescreen</PresentationFormat>
  <Paragraphs>202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.VnArabiaH</vt:lpstr>
      <vt:lpstr>.VnArial Narrow</vt:lpstr>
      <vt:lpstr>.VnTime</vt:lpstr>
      <vt:lpstr>Arial</vt:lpstr>
      <vt:lpstr>Calibri</vt:lpstr>
      <vt:lpstr>Calibri Light</vt:lpstr>
      <vt:lpstr>Symbol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Bí mật trong quả bóng </vt:lpstr>
      <vt:lpstr>Câu 1</vt:lpstr>
      <vt:lpstr>Câu 2</vt:lpstr>
      <vt:lpstr>Câu 3</vt:lpstr>
      <vt:lpstr>Câu 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Phuong Do</dc:creator>
  <cp:lastModifiedBy>Bich Phuong Do</cp:lastModifiedBy>
  <cp:revision>2</cp:revision>
  <dcterms:created xsi:type="dcterms:W3CDTF">2024-01-12T16:45:54Z</dcterms:created>
  <dcterms:modified xsi:type="dcterms:W3CDTF">2024-01-12T18:22:13Z</dcterms:modified>
</cp:coreProperties>
</file>